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1047" r:id="rId2"/>
    <p:sldId id="1514" r:id="rId3"/>
    <p:sldId id="1518" r:id="rId4"/>
    <p:sldId id="1495" r:id="rId5"/>
    <p:sldId id="320" r:id="rId6"/>
    <p:sldId id="318" r:id="rId7"/>
    <p:sldId id="325" r:id="rId8"/>
    <p:sldId id="1516" r:id="rId9"/>
    <p:sldId id="1517" r:id="rId10"/>
    <p:sldId id="322" r:id="rId11"/>
    <p:sldId id="340" r:id="rId12"/>
    <p:sldId id="341" r:id="rId13"/>
    <p:sldId id="346" r:id="rId14"/>
    <p:sldId id="1503" r:id="rId15"/>
    <p:sldId id="1515" r:id="rId16"/>
    <p:sldId id="1475" r:id="rId17"/>
    <p:sldId id="1481" r:id="rId18"/>
    <p:sldId id="1489" r:id="rId19"/>
    <p:sldId id="1512" r:id="rId20"/>
    <p:sldId id="1504" r:id="rId21"/>
    <p:sldId id="1505" r:id="rId22"/>
    <p:sldId id="1506" r:id="rId23"/>
    <p:sldId id="1507" r:id="rId24"/>
    <p:sldId id="1508" r:id="rId25"/>
    <p:sldId id="1509" r:id="rId26"/>
    <p:sldId id="1519" r:id="rId27"/>
    <p:sldId id="1513" r:id="rId28"/>
    <p:sldId id="668" r:id="rId29"/>
    <p:sldId id="667" r:id="rId30"/>
    <p:sldId id="659" r:id="rId31"/>
    <p:sldId id="675" r:id="rId32"/>
    <p:sldId id="660" r:id="rId33"/>
    <p:sldId id="661" r:id="rId34"/>
    <p:sldId id="580" r:id="rId35"/>
    <p:sldId id="666" r:id="rId36"/>
    <p:sldId id="662" r:id="rId37"/>
    <p:sldId id="66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D8403-CDD6-F04C-A3B7-5746D6B3433D}" v="20" dt="2026-03-25T13:31:30.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1"/>
    <p:restoredTop sz="94658"/>
  </p:normalViewPr>
  <p:slideViewPr>
    <p:cSldViewPr snapToGrid="0">
      <p:cViewPr varScale="1">
        <p:scale>
          <a:sx n="117" d="100"/>
          <a:sy n="117" d="100"/>
        </p:scale>
        <p:origin x="18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B48AD-4CC0-3E4D-8A35-15B5EE7DAC71}" type="datetimeFigureOut">
              <a:rPr lang="en-US" smtClean="0"/>
              <a:t>3/25/26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24518-2E9E-B445-90D5-EC14719656AA}" type="slidenum">
              <a:rPr lang="en-US" smtClean="0"/>
              <a:t>‹#›</a:t>
            </a:fld>
            <a:endParaRPr lang="en-US"/>
          </a:p>
        </p:txBody>
      </p:sp>
    </p:spTree>
    <p:extLst>
      <p:ext uri="{BB962C8B-B14F-4D97-AF65-F5344CB8AC3E}">
        <p14:creationId xmlns:p14="http://schemas.microsoft.com/office/powerpoint/2010/main" val="157055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BD1D6-174D-B411-4D3D-9428F757F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5430C-8A2F-C78A-3882-5678456EB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ECECF-D7C7-96F2-DF2C-5F8AFF62C8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AF7798-ACC3-E4DC-6C05-D3AD7EC111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B39BA-FEE4-F742-9DD7-1C03E9434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734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78743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kern="1200" dirty="0">
                <a:solidFill>
                  <a:schemeClr val="tx1"/>
                </a:solidFill>
                <a:effectLst/>
                <a:latin typeface="Arial" charset="0"/>
                <a:ea typeface="+mn-ea"/>
                <a:cs typeface="+mn-cs"/>
              </a:rPr>
              <a:t>An early expression of this feeling was the Luddite movement, still used in modern language to describe people with a “small minded opposition to new technology”</a:t>
            </a:r>
          </a:p>
          <a:p>
            <a:pPr lvl="1"/>
            <a:r>
              <a:rPr lang="en-US" sz="1600" kern="1200" dirty="0">
                <a:solidFill>
                  <a:schemeClr val="tx1"/>
                </a:solidFill>
                <a:effectLst/>
                <a:latin typeface="Arial" charset="0"/>
                <a:ea typeface="+mn-ea"/>
                <a:cs typeface="+mn-cs"/>
              </a:rPr>
              <a:t>However, the real Luddites weren’t superstitious or small minded, but realized that new technology entering the workplace in the early 19</a:t>
            </a:r>
            <a:r>
              <a:rPr lang="en-US" sz="1600" kern="1200" baseline="30000" dirty="0">
                <a:solidFill>
                  <a:schemeClr val="tx1"/>
                </a:solidFill>
                <a:effectLst/>
                <a:latin typeface="Arial" charset="0"/>
                <a:ea typeface="+mn-ea"/>
                <a:cs typeface="+mn-cs"/>
              </a:rPr>
              <a:t>th</a:t>
            </a:r>
            <a:r>
              <a:rPr lang="en-US" sz="1600" kern="1200" dirty="0">
                <a:solidFill>
                  <a:schemeClr val="tx1"/>
                </a:solidFill>
                <a:effectLst/>
                <a:latin typeface="Arial" charset="0"/>
                <a:ea typeface="+mn-ea"/>
                <a:cs typeface="+mn-cs"/>
              </a:rPr>
              <a:t> century was a real threat to their rights in the workplace and greatly shifted bargaining power in favor of management</a:t>
            </a:r>
          </a:p>
          <a:p>
            <a:pPr lvl="1"/>
            <a:r>
              <a:rPr lang="en-US" sz="1600" kern="1200" dirty="0">
                <a:solidFill>
                  <a:schemeClr val="tx1"/>
                </a:solidFill>
                <a:effectLst/>
                <a:latin typeface="Arial" charset="0"/>
                <a:ea typeface="+mn-ea"/>
                <a:cs typeface="+mn-cs"/>
              </a:rPr>
              <a:t>They also rallied against the increasingly unsafe and squalid working conditions of the early Industrial Revolution</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2322656-8894-1544-92AA-01B3CF5E618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6018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Participatory action research developed in different places around the world, including </a:t>
            </a:r>
            <a:r>
              <a:rPr lang="en-US" sz="1600" b="0" i="0" u="none" strike="noStrike" kern="1200" dirty="0">
                <a:solidFill>
                  <a:schemeClr val="tx1"/>
                </a:solidFill>
                <a:effectLst/>
                <a:latin typeface="Arial" charset="0"/>
                <a:ea typeface="+mn-ea"/>
                <a:cs typeface="+mn-cs"/>
              </a:rPr>
              <a:t>Tanzania, India, Brazil, Peru, Columbia, etc.</a:t>
            </a:r>
            <a:r>
              <a:rPr lang="en-US" dirty="0"/>
              <a:t> These separate projects emerged almost simultaneously, between the 50s and 70s, but it was not until 1982 that connections between them were drawn. Paulo Freire, who was primarily responsible for popularizing the movement, gave a speech at the International Participatory Research Network that tied these threads together.</a:t>
            </a:r>
          </a:p>
        </p:txBody>
      </p:sp>
      <p:sp>
        <p:nvSpPr>
          <p:cNvPr id="4" name="Slide Number Placeholder 3"/>
          <p:cNvSpPr>
            <a:spLocks noGrp="1"/>
          </p:cNvSpPr>
          <p:nvPr>
            <p:ph type="sldNum" sz="quarter" idx="5"/>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312574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600" b="0" i="0" u="none" strike="noStrike" kern="1200" dirty="0">
                <a:solidFill>
                  <a:schemeClr val="tx1"/>
                </a:solidFill>
                <a:effectLst/>
                <a:latin typeface="Arial" charset="0"/>
                <a:ea typeface="+mn-ea"/>
                <a:cs typeface="+mn-cs"/>
              </a:rPr>
              <a:t>ELEMENTS OF PAR</a:t>
            </a:r>
            <a:endParaRPr lang="en-US" dirty="0">
              <a:effectLst/>
            </a:endParaRPr>
          </a:p>
          <a:p>
            <a:pPr rtl="0" fontAlgn="base"/>
            <a:r>
              <a:rPr lang="en-US" sz="1600" b="0" i="0" u="none" strike="noStrike" kern="1200" dirty="0">
                <a:solidFill>
                  <a:schemeClr val="tx1"/>
                </a:solidFill>
                <a:effectLst/>
                <a:latin typeface="Arial" charset="0"/>
                <a:ea typeface="+mn-ea"/>
                <a:cs typeface="+mn-cs"/>
              </a:rPr>
              <a:t>Participation/</a:t>
            </a:r>
            <a:r>
              <a:rPr lang="en-US" sz="1600" b="0" i="0" u="none" strike="noStrike" kern="1200" dirty="0" err="1">
                <a:solidFill>
                  <a:schemeClr val="tx1"/>
                </a:solidFill>
                <a:effectLst/>
                <a:latin typeface="Arial" charset="0"/>
                <a:ea typeface="+mn-ea"/>
                <a:cs typeface="+mn-cs"/>
              </a:rPr>
              <a:t>Vivencia</a:t>
            </a:r>
            <a:r>
              <a:rPr lang="en-US" sz="1600" b="0" i="0" u="none" strike="noStrike" kern="1200" dirty="0">
                <a:solidFill>
                  <a:schemeClr val="tx1"/>
                </a:solidFill>
                <a:effectLst/>
                <a:latin typeface="Arial" charset="0"/>
                <a:ea typeface="+mn-ea"/>
                <a:cs typeface="+mn-cs"/>
              </a:rPr>
              <a:t> (Fals Borda, but adapted from </a:t>
            </a:r>
            <a:r>
              <a:rPr lang="en-US" sz="1600" b="0" i="0" u="none" strike="noStrike" kern="1200" dirty="0" err="1">
                <a:solidFill>
                  <a:schemeClr val="tx1"/>
                </a:solidFill>
                <a:effectLst/>
                <a:latin typeface="Arial" charset="0"/>
                <a:ea typeface="+mn-ea"/>
                <a:cs typeface="+mn-cs"/>
              </a:rPr>
              <a:t>Gasset</a:t>
            </a:r>
            <a:r>
              <a:rPr lang="en-US" sz="1600" b="0" i="0" u="none" strike="noStrike" kern="1200" dirty="0">
                <a:solidFill>
                  <a:schemeClr val="tx1"/>
                </a:solidFill>
                <a:effectLst/>
                <a:latin typeface="Arial" charset="0"/>
                <a:ea typeface="+mn-ea"/>
                <a:cs typeface="+mn-cs"/>
              </a:rPr>
              <a:t>, a Spanish philosopher): “a full experience of an event with its all possibilities, lived through direct participation” (p. 212): This is where the idea of participatory research came from, i.e., either recruiting co-researchers with lived experience or conducting research on one’s own lived experience in partnership with others. But </a:t>
            </a:r>
            <a:r>
              <a:rPr lang="en-US" sz="1600" b="0" i="0" u="none" strike="noStrike" kern="1200" dirty="0" err="1">
                <a:solidFill>
                  <a:schemeClr val="tx1"/>
                </a:solidFill>
                <a:effectLst/>
                <a:latin typeface="Arial" charset="0"/>
                <a:ea typeface="+mn-ea"/>
                <a:cs typeface="+mn-cs"/>
              </a:rPr>
              <a:t>vivencia</a:t>
            </a:r>
            <a:r>
              <a:rPr lang="en-US" sz="1600" b="0" i="0" u="none" strike="noStrike" kern="1200" dirty="0">
                <a:solidFill>
                  <a:schemeClr val="tx1"/>
                </a:solidFill>
                <a:effectLst/>
                <a:latin typeface="Arial" charset="0"/>
                <a:ea typeface="+mn-ea"/>
                <a:cs typeface="+mn-cs"/>
              </a:rPr>
              <a:t> is meant to be a transformative via “participation, sharing, sensing, feeling, and thinking” (p. 212)</a:t>
            </a:r>
          </a:p>
          <a:p>
            <a:pPr rtl="0" fontAlgn="base"/>
            <a:r>
              <a:rPr lang="en-US" sz="1600" b="0" i="0" u="none" strike="noStrike" kern="1200" dirty="0">
                <a:solidFill>
                  <a:schemeClr val="tx1"/>
                </a:solidFill>
                <a:effectLst/>
                <a:latin typeface="Arial" charset="0"/>
                <a:ea typeface="+mn-ea"/>
                <a:cs typeface="+mn-cs"/>
              </a:rPr>
              <a:t>Action/Praxis: “The transformation of </a:t>
            </a:r>
            <a:r>
              <a:rPr lang="en-US" sz="1600" b="0" i="0" u="none" strike="noStrike" kern="1200" dirty="0" err="1">
                <a:solidFill>
                  <a:schemeClr val="tx1"/>
                </a:solidFill>
                <a:effectLst/>
                <a:latin typeface="Arial" charset="0"/>
                <a:ea typeface="+mn-ea"/>
                <a:cs typeface="+mn-cs"/>
              </a:rPr>
              <a:t>vivencia</a:t>
            </a:r>
            <a:r>
              <a:rPr lang="en-US" sz="1600" b="0" i="0" u="none" strike="noStrike" kern="1200" dirty="0">
                <a:solidFill>
                  <a:schemeClr val="tx1"/>
                </a:solidFill>
                <a:effectLst/>
                <a:latin typeface="Arial" charset="0"/>
                <a:ea typeface="+mn-ea"/>
                <a:cs typeface="+mn-cs"/>
              </a:rPr>
              <a:t> . . . to a different collectively defined lived experience happens through action - praxis . . . Praxis implies a critical reflection, awareness of the process, and its aim . . . it must reach beyond abstract ideas about what you (must) do to improve your community and/or what you do to produce material goods, to what you do on a day-to-day basis to survive . . . Action as praxis . . . requires constant reflection and dialogue during the change process . . . The goal of PAR is . . . [to] give the oppressed members of a community or social group the capabilities of critiquing their own praxis of the immediate” (p. 212). The focus is particularly on changing power relations here - not simply including those who are marginalized in existing process (which would reflect a more positivist view where researchers are essentially “data owners” and participants are exploited for their knowledge by others who accumulate it in the form of wealth and expertise).</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2322656-8894-1544-92AA-01B3CF5E618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1886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2322656-8894-1544-92AA-01B3CF5E618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296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D2878-6AC8-0060-0FE0-D84042CD6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E88CF-7491-A893-DF6F-EB3F28F12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385FC-6646-44EA-195C-1ABE8D414E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5E8D28-F0EC-C07F-D8BB-3081797900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22656-8894-1544-92AA-01B3CF5E618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903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 one has ever said before, if you want to get out of the cold, come on down to Buffalo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B39BA-FEE4-F742-9DD7-1C03E9434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23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 notion that reporters should possess Olympian objectivity is relatively recent. In the nineteenth century, most newspapers were explicitly linked to a particular political party and the economic interests of the publisher. In California during the Gold Rush, for example, the </a:t>
            </a:r>
            <a:r>
              <a:rPr lang="en-US" sz="1200" b="0" i="1" kern="1200" dirty="0">
                <a:solidFill>
                  <a:schemeClr val="tx1"/>
                </a:solidFill>
                <a:effectLst/>
                <a:latin typeface="+mn-lt"/>
                <a:ea typeface="+mn-ea"/>
                <a:cs typeface="+mn-cs"/>
              </a:rPr>
              <a:t>San Francisco Alta California</a:t>
            </a:r>
            <a:r>
              <a:rPr lang="en-US" sz="1200" b="0" i="0" kern="1200" dirty="0">
                <a:solidFill>
                  <a:schemeClr val="tx1"/>
                </a:solidFill>
                <a:effectLst/>
                <a:latin typeface="+mn-lt"/>
                <a:ea typeface="+mn-ea"/>
                <a:cs typeface="+mn-cs"/>
              </a:rPr>
              <a:t> was the enemy of Democratic governor John Bigler, whose press champion was the </a:t>
            </a:r>
            <a:r>
              <a:rPr lang="en-US" sz="1200" b="0" i="1" kern="1200" dirty="0">
                <a:solidFill>
                  <a:schemeClr val="tx1"/>
                </a:solidFill>
                <a:effectLst/>
                <a:latin typeface="+mn-lt"/>
                <a:ea typeface="+mn-ea"/>
                <a:cs typeface="+mn-cs"/>
              </a:rPr>
              <a:t>Stockton Republican</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A1B39BA-FEE4-F742-9DD7-1C03E9434244}" type="slidenum">
              <a:rPr lang="en-US" smtClean="0"/>
              <a:t>34</a:t>
            </a:fld>
            <a:endParaRPr lang="en-US"/>
          </a:p>
        </p:txBody>
      </p:sp>
    </p:spTree>
    <p:extLst>
      <p:ext uri="{BB962C8B-B14F-4D97-AF65-F5344CB8AC3E}">
        <p14:creationId xmlns:p14="http://schemas.microsoft.com/office/powerpoint/2010/main" val="2492505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5F90AF-A7DA-AE4F-8E05-D7BB60B73C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88950" cy="6857998"/>
          </a:xfrm>
          <a:prstGeom prst="rect">
            <a:avLst/>
          </a:prstGeom>
        </p:spPr>
      </p:pic>
      <p:pic>
        <p:nvPicPr>
          <p:cNvPr id="12" name="Picture 11">
            <a:extLst>
              <a:ext uri="{FF2B5EF4-FFF2-40B4-BE49-F238E27FC236}">
                <a16:creationId xmlns:a16="http://schemas.microsoft.com/office/drawing/2014/main" id="{DEF76966-B0EA-3344-AA63-F2BB9F5FFF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368" y="5383324"/>
            <a:ext cx="3038969" cy="653986"/>
          </a:xfrm>
          <a:prstGeom prst="rect">
            <a:avLst/>
          </a:prstGeom>
        </p:spPr>
      </p:pic>
      <p:sp>
        <p:nvSpPr>
          <p:cNvPr id="8" name="Text Placeholder 7">
            <a:extLst>
              <a:ext uri="{FF2B5EF4-FFF2-40B4-BE49-F238E27FC236}">
                <a16:creationId xmlns:a16="http://schemas.microsoft.com/office/drawing/2014/main" id="{F0734D86-3E3D-8648-A97A-7CAFCF59DE3A}"/>
              </a:ext>
            </a:extLst>
          </p:cNvPr>
          <p:cNvSpPr>
            <a:spLocks noGrp="1"/>
          </p:cNvSpPr>
          <p:nvPr>
            <p:ph type="body" sz="quarter" idx="10" hasCustomPrompt="1"/>
          </p:nvPr>
        </p:nvSpPr>
        <p:spPr>
          <a:xfrm>
            <a:off x="658368" y="1483185"/>
            <a:ext cx="6445250" cy="2492375"/>
          </a:xfrm>
        </p:spPr>
        <p:txBody>
          <a:bodyPr/>
          <a:lstStyle>
            <a:lvl1pPr marL="0" marR="0" indent="0" algn="l" defTabSz="914400" rtl="0" eaLnBrk="1" fontAlgn="auto" latinLnBrk="0" hangingPunct="1">
              <a:lnSpc>
                <a:spcPts val="5800"/>
              </a:lnSpc>
              <a:spcBef>
                <a:spcPct val="0"/>
              </a:spcBef>
              <a:spcAft>
                <a:spcPts val="0"/>
              </a:spcAft>
              <a:buClrTx/>
              <a:buSzTx/>
              <a:buFontTx/>
              <a:buNone/>
              <a:tabLst/>
              <a:defRPr/>
            </a:lvl1pPr>
          </a:lstStyle>
          <a:p>
            <a:pPr marL="0" marR="0" lvl="0" indent="0" algn="l" defTabSz="914400" rtl="0" eaLnBrk="1" fontAlgn="auto" latinLnBrk="0" hangingPunct="1">
              <a:lnSpc>
                <a:spcPts val="58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Presentation</a:t>
            </a:r>
            <a:b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b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title </a:t>
            </a:r>
          </a:p>
        </p:txBody>
      </p:sp>
    </p:spTree>
    <p:extLst>
      <p:ext uri="{BB962C8B-B14F-4D97-AF65-F5344CB8AC3E}">
        <p14:creationId xmlns:p14="http://schemas.microsoft.com/office/powerpoint/2010/main" val="396823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48E1-29D8-B545-9988-D99D03007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14A642-52EE-1C4B-971E-6948478B3B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A3C7B-81DD-7C4B-8F58-BE4CBA90F05E}"/>
              </a:ext>
            </a:extLst>
          </p:cNvPr>
          <p:cNvSpPr>
            <a:spLocks noGrp="1"/>
          </p:cNvSpPr>
          <p:nvPr>
            <p:ph type="dt" sz="half" idx="10"/>
          </p:nvPr>
        </p:nvSpPr>
        <p:spPr>
          <a:xfrm>
            <a:off x="280982" y="6484940"/>
            <a:ext cx="2743200" cy="365125"/>
          </a:xfrm>
          <a:prstGeom prst="rect">
            <a:avLst/>
          </a:prstGeom>
        </p:spPr>
        <p:txBody>
          <a:bodyPr/>
          <a:lstStyle/>
          <a:p>
            <a:fld id="{91513984-9F27-9E49-9B00-9D22AC5389E4}" type="datetime1">
              <a:rPr lang="en-US" smtClean="0"/>
              <a:t>3/25/26</a:t>
            </a:fld>
            <a:endParaRPr lang="en-US"/>
          </a:p>
        </p:txBody>
      </p:sp>
      <p:sp>
        <p:nvSpPr>
          <p:cNvPr id="5" name="Footer Placeholder 4">
            <a:extLst>
              <a:ext uri="{FF2B5EF4-FFF2-40B4-BE49-F238E27FC236}">
                <a16:creationId xmlns:a16="http://schemas.microsoft.com/office/drawing/2014/main" id="{17846805-0CBF-1047-9BC9-69599AA1C88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DF82FDB1-04A3-0149-84CD-E6723037A3C9}"/>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71241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D85370-647C-0B49-9380-1C49754080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8A2A6-67B7-264F-AF52-523788CAA2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9166E-842D-B946-9536-4480AE4971BB}"/>
              </a:ext>
            </a:extLst>
          </p:cNvPr>
          <p:cNvSpPr>
            <a:spLocks noGrp="1"/>
          </p:cNvSpPr>
          <p:nvPr>
            <p:ph type="dt" sz="half" idx="10"/>
          </p:nvPr>
        </p:nvSpPr>
        <p:spPr>
          <a:xfrm>
            <a:off x="280982" y="6484940"/>
            <a:ext cx="2743200" cy="365125"/>
          </a:xfrm>
          <a:prstGeom prst="rect">
            <a:avLst/>
          </a:prstGeom>
        </p:spPr>
        <p:txBody>
          <a:bodyPr/>
          <a:lstStyle/>
          <a:p>
            <a:fld id="{4FACB99A-C6B4-A742-97F0-F17EA55B1A6D}" type="datetime1">
              <a:rPr lang="en-US" smtClean="0"/>
              <a:t>3/25/26</a:t>
            </a:fld>
            <a:endParaRPr lang="en-US"/>
          </a:p>
        </p:txBody>
      </p:sp>
      <p:sp>
        <p:nvSpPr>
          <p:cNvPr id="5" name="Footer Placeholder 4">
            <a:extLst>
              <a:ext uri="{FF2B5EF4-FFF2-40B4-BE49-F238E27FC236}">
                <a16:creationId xmlns:a16="http://schemas.microsoft.com/office/drawing/2014/main" id="{D19948CA-7CE6-DA4B-9846-169CB0AB1F09}"/>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576D4698-0B78-9E48-9174-23884DB67D0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2669139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5F90AF-A7DA-AE4F-8E05-D7BB60B73C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88950" cy="6857998"/>
          </a:xfrm>
          <a:prstGeom prst="rect">
            <a:avLst/>
          </a:prstGeom>
        </p:spPr>
      </p:pic>
      <p:pic>
        <p:nvPicPr>
          <p:cNvPr id="12" name="Picture 11">
            <a:extLst>
              <a:ext uri="{FF2B5EF4-FFF2-40B4-BE49-F238E27FC236}">
                <a16:creationId xmlns:a16="http://schemas.microsoft.com/office/drawing/2014/main" id="{DEF76966-B0EA-3344-AA63-F2BB9F5FFF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368" y="5383324"/>
            <a:ext cx="3038969" cy="653986"/>
          </a:xfrm>
          <a:prstGeom prst="rect">
            <a:avLst/>
          </a:prstGeom>
        </p:spPr>
      </p:pic>
      <p:sp>
        <p:nvSpPr>
          <p:cNvPr id="8" name="Text Placeholder 7">
            <a:extLst>
              <a:ext uri="{FF2B5EF4-FFF2-40B4-BE49-F238E27FC236}">
                <a16:creationId xmlns:a16="http://schemas.microsoft.com/office/drawing/2014/main" id="{F0734D86-3E3D-8648-A97A-7CAFCF59DE3A}"/>
              </a:ext>
            </a:extLst>
          </p:cNvPr>
          <p:cNvSpPr>
            <a:spLocks noGrp="1"/>
          </p:cNvSpPr>
          <p:nvPr>
            <p:ph type="body" sz="quarter" idx="10" hasCustomPrompt="1"/>
          </p:nvPr>
        </p:nvSpPr>
        <p:spPr>
          <a:xfrm>
            <a:off x="658368" y="1483185"/>
            <a:ext cx="6445250" cy="2492375"/>
          </a:xfrm>
        </p:spPr>
        <p:txBody>
          <a:bodyPr/>
          <a:lstStyle>
            <a:lvl1pPr marL="0" marR="0" indent="0" algn="l" defTabSz="914400" rtl="0" eaLnBrk="1" fontAlgn="auto" latinLnBrk="0" hangingPunct="1">
              <a:lnSpc>
                <a:spcPts val="5800"/>
              </a:lnSpc>
              <a:spcBef>
                <a:spcPct val="0"/>
              </a:spcBef>
              <a:spcAft>
                <a:spcPts val="0"/>
              </a:spcAft>
              <a:buClrTx/>
              <a:buSzTx/>
              <a:buFontTx/>
              <a:buNone/>
              <a:tabLst/>
              <a:defRPr/>
            </a:lvl1pPr>
          </a:lstStyle>
          <a:p>
            <a:pPr marL="0" marR="0" lvl="0" indent="0" algn="l" defTabSz="914400" rtl="0" eaLnBrk="1" fontAlgn="auto" latinLnBrk="0" hangingPunct="1">
              <a:lnSpc>
                <a:spcPts val="5800"/>
              </a:lnSpc>
              <a:spcBef>
                <a:spcPct val="0"/>
              </a:spcBef>
              <a:spcAft>
                <a:spcPts val="0"/>
              </a:spcAft>
              <a:buClrTx/>
              <a:buSzTx/>
              <a:buFontTx/>
              <a:buNone/>
              <a:tabLst/>
              <a:defRPr/>
            </a:pP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Presentation</a:t>
            </a:r>
            <a:b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br>
            <a:r>
              <a:rPr kumimoji="0" lang="en-US" sz="6000" b="1" i="0" u="none" strike="noStrike" kern="1200" cap="all" spc="0" normalizeH="0" baseline="0" noProof="0" dirty="0">
                <a:ln>
                  <a:noFill/>
                </a:ln>
                <a:solidFill>
                  <a:srgbClr val="005BBB"/>
                </a:solidFill>
                <a:effectLst/>
                <a:uLnTx/>
                <a:uFillTx/>
                <a:latin typeface="Century Gothic" panose="020B0502020202020204" pitchFamily="34" charset="0"/>
                <a:ea typeface="+mn-ea"/>
                <a:cs typeface="Arial" charset="0"/>
              </a:rPr>
              <a:t>title </a:t>
            </a:r>
          </a:p>
        </p:txBody>
      </p:sp>
    </p:spTree>
    <p:extLst>
      <p:ext uri="{BB962C8B-B14F-4D97-AF65-F5344CB8AC3E}">
        <p14:creationId xmlns:p14="http://schemas.microsoft.com/office/powerpoint/2010/main" val="66034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a:t>Click to edit title</a:t>
            </a:r>
          </a:p>
        </p:txBody>
      </p:sp>
    </p:spTree>
    <p:extLst>
      <p:ext uri="{BB962C8B-B14F-4D97-AF65-F5344CB8AC3E}">
        <p14:creationId xmlns:p14="http://schemas.microsoft.com/office/powerpoint/2010/main" val="104153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D386E3-47F7-785C-AC7D-57DB27502F0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31530"/>
            <a:ext cx="12192000" cy="6850064"/>
          </a:xfrm>
          <a:prstGeom prst="rect">
            <a:avLst/>
          </a:prstGeom>
        </p:spPr>
      </p:pic>
      <p:sp>
        <p:nvSpPr>
          <p:cNvPr id="2" name="Title 1">
            <a:extLst>
              <a:ext uri="{FF2B5EF4-FFF2-40B4-BE49-F238E27FC236}">
                <a16:creationId xmlns:a16="http://schemas.microsoft.com/office/drawing/2014/main" id="{0B4B7AA1-D6F6-4B4A-B5B1-981CED01C3EE}"/>
              </a:ext>
            </a:extLst>
          </p:cNvPr>
          <p:cNvSpPr>
            <a:spLocks noGrp="1"/>
          </p:cNvSpPr>
          <p:nvPr>
            <p:ph type="title"/>
          </p:nvPr>
        </p:nvSpPr>
        <p:spPr>
          <a:xfrm>
            <a:off x="678079" y="165430"/>
            <a:ext cx="10515600" cy="863600"/>
          </a:xfrm>
        </p:spPr>
        <p:txBody>
          <a:bodyPr anchor="b" anchorCtr="0"/>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C72516B-CCCF-5F4A-9B01-AA30C70462C0}"/>
              </a:ext>
            </a:extLst>
          </p:cNvPr>
          <p:cNvSpPr>
            <a:spLocks noGrp="1"/>
          </p:cNvSpPr>
          <p:nvPr>
            <p:ph idx="1"/>
          </p:nvPr>
        </p:nvSpPr>
        <p:spPr>
          <a:xfrm>
            <a:off x="678079" y="1449408"/>
            <a:ext cx="10515600" cy="4351338"/>
          </a:xfrm>
        </p:spPr>
        <p:txBody>
          <a:bodyPr/>
          <a:lstStyle>
            <a:lvl1pPr>
              <a:defRPr>
                <a:solidFill>
                  <a:srgbClr val="014AAE"/>
                </a:solidFill>
              </a:defRPr>
            </a:lvl1pPr>
            <a:lvl2pPr>
              <a:defRPr>
                <a:solidFill>
                  <a:srgbClr val="014AAE"/>
                </a:solidFill>
              </a:defRPr>
            </a:lvl2pPr>
            <a:lvl3pPr>
              <a:defRPr>
                <a:solidFill>
                  <a:srgbClr val="014AAE"/>
                </a:solidFill>
              </a:defRPr>
            </a:lvl3pPr>
            <a:lvl4pPr>
              <a:defRPr>
                <a:solidFill>
                  <a:srgbClr val="014AAE"/>
                </a:solidFill>
              </a:defRPr>
            </a:lvl4pPr>
            <a:lvl5pPr>
              <a:defRPr>
                <a:solidFill>
                  <a:srgbClr val="014AA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F9AE38-E3F9-C245-B7DE-C4C9EB4982E9}"/>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pic>
        <p:nvPicPr>
          <p:cNvPr id="5" name="Picture 4">
            <a:extLst>
              <a:ext uri="{FF2B5EF4-FFF2-40B4-BE49-F238E27FC236}">
                <a16:creationId xmlns:a16="http://schemas.microsoft.com/office/drawing/2014/main" id="{E05278AA-B099-F756-F75F-A869D4525C5F}"/>
              </a:ext>
            </a:extLst>
          </p:cNvPr>
          <p:cNvPicPr>
            <a:picLocks noChangeAspect="1"/>
          </p:cNvPicPr>
          <p:nvPr userDrawn="1"/>
        </p:nvPicPr>
        <p:blipFill>
          <a:blip r:embed="rId3"/>
          <a:stretch>
            <a:fillRect/>
          </a:stretch>
        </p:blipFill>
        <p:spPr>
          <a:xfrm>
            <a:off x="0" y="6107064"/>
            <a:ext cx="1524000" cy="762000"/>
          </a:xfrm>
          <a:prstGeom prst="rect">
            <a:avLst/>
          </a:prstGeom>
        </p:spPr>
      </p:pic>
    </p:spTree>
    <p:extLst>
      <p:ext uri="{BB962C8B-B14F-4D97-AF65-F5344CB8AC3E}">
        <p14:creationId xmlns:p14="http://schemas.microsoft.com/office/powerpoint/2010/main" val="159749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903E-4803-134F-AB27-D21C94808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FF41F8-4CD0-3A46-B3EE-ADF0D1E05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E7B2E-4180-0140-A0EE-DC140A802CD2}"/>
              </a:ext>
            </a:extLst>
          </p:cNvPr>
          <p:cNvSpPr>
            <a:spLocks noGrp="1"/>
          </p:cNvSpPr>
          <p:nvPr>
            <p:ph type="dt" sz="half" idx="10"/>
          </p:nvPr>
        </p:nvSpPr>
        <p:spPr>
          <a:xfrm>
            <a:off x="280982" y="6484940"/>
            <a:ext cx="2743200" cy="365125"/>
          </a:xfrm>
          <a:prstGeom prst="rect">
            <a:avLst/>
          </a:prstGeom>
        </p:spPr>
        <p:txBody>
          <a:bodyPr/>
          <a:lstStyle/>
          <a:p>
            <a:fld id="{E14E46EA-DB6D-514A-88D8-66FF730AD5E0}" type="datetime1">
              <a:rPr lang="en-US" smtClean="0"/>
              <a:t>3/25/26</a:t>
            </a:fld>
            <a:endParaRPr lang="en-US"/>
          </a:p>
        </p:txBody>
      </p:sp>
      <p:sp>
        <p:nvSpPr>
          <p:cNvPr id="5" name="Footer Placeholder 4">
            <a:extLst>
              <a:ext uri="{FF2B5EF4-FFF2-40B4-BE49-F238E27FC236}">
                <a16:creationId xmlns:a16="http://schemas.microsoft.com/office/drawing/2014/main" id="{7605AE1E-10E1-404D-85FC-663086503BF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6" name="Slide Number Placeholder 5">
            <a:extLst>
              <a:ext uri="{FF2B5EF4-FFF2-40B4-BE49-F238E27FC236}">
                <a16:creationId xmlns:a16="http://schemas.microsoft.com/office/drawing/2014/main" id="{7B884B96-5E86-3D4C-8295-0989BEF3ED4C}"/>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389431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3CC1-F046-9A4F-899D-098AD752D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1B690-400D-AE40-A601-FF00109DB6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A0E1D4-774B-BB4E-BFAC-DF0936DF76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EC447-F086-E942-9EE8-0600383EE06A}"/>
              </a:ext>
            </a:extLst>
          </p:cNvPr>
          <p:cNvSpPr>
            <a:spLocks noGrp="1"/>
          </p:cNvSpPr>
          <p:nvPr>
            <p:ph type="dt" sz="half" idx="10"/>
          </p:nvPr>
        </p:nvSpPr>
        <p:spPr>
          <a:xfrm>
            <a:off x="280982" y="6484940"/>
            <a:ext cx="2743200" cy="365125"/>
          </a:xfrm>
          <a:prstGeom prst="rect">
            <a:avLst/>
          </a:prstGeom>
        </p:spPr>
        <p:txBody>
          <a:bodyPr/>
          <a:lstStyle/>
          <a:p>
            <a:fld id="{4A703512-4B06-EE47-B919-5BA2C010F920}" type="datetime1">
              <a:rPr lang="en-US" smtClean="0"/>
              <a:t>3/25/26</a:t>
            </a:fld>
            <a:endParaRPr lang="en-US"/>
          </a:p>
        </p:txBody>
      </p:sp>
      <p:sp>
        <p:nvSpPr>
          <p:cNvPr id="6" name="Footer Placeholder 5">
            <a:extLst>
              <a:ext uri="{FF2B5EF4-FFF2-40B4-BE49-F238E27FC236}">
                <a16:creationId xmlns:a16="http://schemas.microsoft.com/office/drawing/2014/main" id="{A5A3D18C-25CE-AA4B-A73E-B46B96E5B7B7}"/>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0C6C780A-4C69-8943-BE7B-A518385297E0}"/>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30119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DDA6-1472-5140-83CA-00E768B54C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4CA5C1-A757-AB46-A0C5-CD0DA342F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0A17B4-80FF-5F4B-B852-390BC1948C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4E944-9940-0B43-A059-1BE4E3EB6B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B5AB0-1923-0B43-BE76-4B6C90654E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EFABA-D2AE-4944-ADB6-63E839EC6502}"/>
              </a:ext>
            </a:extLst>
          </p:cNvPr>
          <p:cNvSpPr>
            <a:spLocks noGrp="1"/>
          </p:cNvSpPr>
          <p:nvPr>
            <p:ph type="dt" sz="half" idx="10"/>
          </p:nvPr>
        </p:nvSpPr>
        <p:spPr>
          <a:xfrm>
            <a:off x="280982" y="6484940"/>
            <a:ext cx="2743200" cy="365125"/>
          </a:xfrm>
          <a:prstGeom prst="rect">
            <a:avLst/>
          </a:prstGeom>
        </p:spPr>
        <p:txBody>
          <a:bodyPr/>
          <a:lstStyle/>
          <a:p>
            <a:fld id="{F0BF0248-29B6-F541-A1D6-BBDE16E072DD}" type="datetime1">
              <a:rPr lang="en-US" smtClean="0"/>
              <a:t>3/25/26</a:t>
            </a:fld>
            <a:endParaRPr lang="en-US"/>
          </a:p>
        </p:txBody>
      </p:sp>
      <p:sp>
        <p:nvSpPr>
          <p:cNvPr id="8" name="Footer Placeholder 7">
            <a:extLst>
              <a:ext uri="{FF2B5EF4-FFF2-40B4-BE49-F238E27FC236}">
                <a16:creationId xmlns:a16="http://schemas.microsoft.com/office/drawing/2014/main" id="{3F0D4525-EA83-6848-B9BB-A5CF47E1235B}"/>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9" name="Slide Number Placeholder 8">
            <a:extLst>
              <a:ext uri="{FF2B5EF4-FFF2-40B4-BE49-F238E27FC236}">
                <a16:creationId xmlns:a16="http://schemas.microsoft.com/office/drawing/2014/main" id="{22F455BB-B79D-F64F-9020-84A57E73E12D}"/>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388316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6CBB87-5902-7744-A4E7-EE8EDAF527E0}"/>
              </a:ext>
            </a:extLst>
          </p:cNvPr>
          <p:cNvSpPr>
            <a:spLocks noGrp="1"/>
          </p:cNvSpPr>
          <p:nvPr>
            <p:ph type="sldNum" sz="quarter" idx="12"/>
          </p:nvPr>
        </p:nvSpPr>
        <p:spPr>
          <a:xfrm>
            <a:off x="5684883" y="6551913"/>
            <a:ext cx="501992" cy="317151"/>
          </a:xfrm>
          <a:prstGeom prst="rect">
            <a:avLst/>
          </a:prstGeom>
        </p:spPr>
        <p:txBody>
          <a:bodyPr anchor="b" anchorCtr="0"/>
          <a:lstStyle>
            <a:lvl1pPr>
              <a:defRPr sz="1400" b="0">
                <a:solidFill>
                  <a:schemeClr val="tx1"/>
                </a:solidFill>
                <a:latin typeface="Menlo" panose="020B0609030804020204" pitchFamily="49" charset="0"/>
                <a:ea typeface="Menlo" panose="020B0609030804020204" pitchFamily="49" charset="0"/>
                <a:cs typeface="Menlo" panose="020B0609030804020204" pitchFamily="49" charset="0"/>
              </a:defRPr>
            </a:lvl1pPr>
          </a:lstStyle>
          <a:p>
            <a:fld id="{6088BDBC-A55A-0D4E-9238-49D16FB07DCD}" type="slidenum">
              <a:rPr lang="en-US" smtClean="0"/>
              <a:pPr/>
              <a:t>‹#›</a:t>
            </a:fld>
            <a:endParaRPr lang="en-US"/>
          </a:p>
        </p:txBody>
      </p:sp>
      <p:sp>
        <p:nvSpPr>
          <p:cNvPr id="8" name="Rectangle 7">
            <a:extLst>
              <a:ext uri="{FF2B5EF4-FFF2-40B4-BE49-F238E27FC236}">
                <a16:creationId xmlns:a16="http://schemas.microsoft.com/office/drawing/2014/main" id="{7D84DD06-51EA-4F41-AE88-9A4601A7015E}"/>
              </a:ext>
            </a:extLst>
          </p:cNvPr>
          <p:cNvSpPr/>
          <p:nvPr userDrawn="1"/>
        </p:nvSpPr>
        <p:spPr>
          <a:xfrm>
            <a:off x="375138" y="2394802"/>
            <a:ext cx="11816862" cy="110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7B47C3C-68C2-09BC-5A20-25EB1A794059}"/>
              </a:ext>
            </a:extLst>
          </p:cNvPr>
          <p:cNvPicPr>
            <a:picLocks noChangeAspect="1"/>
          </p:cNvPicPr>
          <p:nvPr userDrawn="1"/>
        </p:nvPicPr>
        <p:blipFill>
          <a:blip r:embed="rId2"/>
          <a:stretch>
            <a:fillRect/>
          </a:stretch>
        </p:blipFill>
        <p:spPr>
          <a:xfrm>
            <a:off x="10679723" y="6129656"/>
            <a:ext cx="1524000" cy="762000"/>
          </a:xfrm>
          <a:prstGeom prst="rect">
            <a:avLst/>
          </a:prstGeom>
        </p:spPr>
      </p:pic>
    </p:spTree>
    <p:extLst>
      <p:ext uri="{BB962C8B-B14F-4D97-AF65-F5344CB8AC3E}">
        <p14:creationId xmlns:p14="http://schemas.microsoft.com/office/powerpoint/2010/main" val="279637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E6C5-F017-F540-92C2-1D2BF28B55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27A7BE-01A5-604C-828E-62791FF5D2D0}"/>
              </a:ext>
            </a:extLst>
          </p:cNvPr>
          <p:cNvSpPr>
            <a:spLocks noGrp="1"/>
          </p:cNvSpPr>
          <p:nvPr>
            <p:ph type="dt" sz="half" idx="10"/>
          </p:nvPr>
        </p:nvSpPr>
        <p:spPr>
          <a:xfrm>
            <a:off x="280982" y="6484940"/>
            <a:ext cx="2743200" cy="365125"/>
          </a:xfrm>
          <a:prstGeom prst="rect">
            <a:avLst/>
          </a:prstGeom>
        </p:spPr>
        <p:txBody>
          <a:bodyPr/>
          <a:lstStyle/>
          <a:p>
            <a:fld id="{C7CFD90E-F155-6A43-B571-E2B4666C1DF6}" type="datetime1">
              <a:rPr lang="en-US" smtClean="0"/>
              <a:t>3/25/26</a:t>
            </a:fld>
            <a:endParaRPr lang="en-US"/>
          </a:p>
        </p:txBody>
      </p:sp>
      <p:sp>
        <p:nvSpPr>
          <p:cNvPr id="4" name="Footer Placeholder 3">
            <a:extLst>
              <a:ext uri="{FF2B5EF4-FFF2-40B4-BE49-F238E27FC236}">
                <a16:creationId xmlns:a16="http://schemas.microsoft.com/office/drawing/2014/main" id="{163CBFD0-DCCE-A74E-97B9-31B32953D408}"/>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5" name="Slide Number Placeholder 4">
            <a:extLst>
              <a:ext uri="{FF2B5EF4-FFF2-40B4-BE49-F238E27FC236}">
                <a16:creationId xmlns:a16="http://schemas.microsoft.com/office/drawing/2014/main" id="{29E14C57-EA7C-C947-BB4A-4B35D0FF1AAA}"/>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82645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F48D-A912-5944-A3CD-71EC7617C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43EF2B-FE98-A34C-9E17-C18DCC143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3D79F-FDC9-8742-98A2-78250DBE2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D6742B-7C63-B54E-B7AA-719B8774D431}"/>
              </a:ext>
            </a:extLst>
          </p:cNvPr>
          <p:cNvSpPr>
            <a:spLocks noGrp="1"/>
          </p:cNvSpPr>
          <p:nvPr>
            <p:ph type="dt" sz="half" idx="10"/>
          </p:nvPr>
        </p:nvSpPr>
        <p:spPr>
          <a:xfrm>
            <a:off x="280982" y="6484940"/>
            <a:ext cx="2743200" cy="365125"/>
          </a:xfrm>
          <a:prstGeom prst="rect">
            <a:avLst/>
          </a:prstGeom>
        </p:spPr>
        <p:txBody>
          <a:bodyPr/>
          <a:lstStyle/>
          <a:p>
            <a:fld id="{247DCFCF-1206-B743-B73D-85F000A75FF3}" type="datetime1">
              <a:rPr lang="en-US" smtClean="0"/>
              <a:t>3/25/26</a:t>
            </a:fld>
            <a:endParaRPr lang="en-US"/>
          </a:p>
        </p:txBody>
      </p:sp>
      <p:sp>
        <p:nvSpPr>
          <p:cNvPr id="6" name="Footer Placeholder 5">
            <a:extLst>
              <a:ext uri="{FF2B5EF4-FFF2-40B4-BE49-F238E27FC236}">
                <a16:creationId xmlns:a16="http://schemas.microsoft.com/office/drawing/2014/main" id="{3896D8F2-2705-734E-A79A-90E80EB0F86A}"/>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C9D108B6-418F-A642-A0E4-1191F96DFA15}"/>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394173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D42B7-9655-DB46-A00A-7B5B9B659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C0AC25-D0F0-054E-9C4C-01E5923C1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3948B72-6045-5641-B2B9-6451EF5D7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C82DE-B816-6549-9FFB-CAD7609C2245}"/>
              </a:ext>
            </a:extLst>
          </p:cNvPr>
          <p:cNvSpPr>
            <a:spLocks noGrp="1"/>
          </p:cNvSpPr>
          <p:nvPr>
            <p:ph type="dt" sz="half" idx="10"/>
          </p:nvPr>
        </p:nvSpPr>
        <p:spPr>
          <a:xfrm>
            <a:off x="280982" y="6484940"/>
            <a:ext cx="2743200" cy="365125"/>
          </a:xfrm>
          <a:prstGeom prst="rect">
            <a:avLst/>
          </a:prstGeom>
        </p:spPr>
        <p:txBody>
          <a:bodyPr/>
          <a:lstStyle/>
          <a:p>
            <a:fld id="{B12E302E-C790-FE45-B9BF-241F43D7A189}" type="datetime1">
              <a:rPr lang="en-US" smtClean="0"/>
              <a:t>3/25/26</a:t>
            </a:fld>
            <a:endParaRPr lang="en-US"/>
          </a:p>
        </p:txBody>
      </p:sp>
      <p:sp>
        <p:nvSpPr>
          <p:cNvPr id="6" name="Footer Placeholder 5">
            <a:extLst>
              <a:ext uri="{FF2B5EF4-FFF2-40B4-BE49-F238E27FC236}">
                <a16:creationId xmlns:a16="http://schemas.microsoft.com/office/drawing/2014/main" id="{16A34E5B-AD2B-D44F-854B-3D497099C5B6}"/>
              </a:ext>
            </a:extLst>
          </p:cNvPr>
          <p:cNvSpPr>
            <a:spLocks noGrp="1"/>
          </p:cNvSpPr>
          <p:nvPr>
            <p:ph type="ftr" sz="quarter" idx="11"/>
          </p:nvPr>
        </p:nvSpPr>
        <p:spPr>
          <a:xfrm>
            <a:off x="4038600" y="6484940"/>
            <a:ext cx="4114800" cy="365125"/>
          </a:xfrm>
          <a:prstGeom prst="rect">
            <a:avLst/>
          </a:prstGeom>
        </p:spPr>
        <p:txBody>
          <a:bodyPr/>
          <a:lstStyle/>
          <a:p>
            <a:r>
              <a:rPr lang="en-US"/>
              <a:t>UB</a:t>
            </a:r>
          </a:p>
        </p:txBody>
      </p:sp>
      <p:sp>
        <p:nvSpPr>
          <p:cNvPr id="7" name="Slide Number Placeholder 6">
            <a:extLst>
              <a:ext uri="{FF2B5EF4-FFF2-40B4-BE49-F238E27FC236}">
                <a16:creationId xmlns:a16="http://schemas.microsoft.com/office/drawing/2014/main" id="{4592EE40-2824-B248-86DC-EFD7365560A7}"/>
              </a:ext>
            </a:extLst>
          </p:cNvPr>
          <p:cNvSpPr>
            <a:spLocks noGrp="1"/>
          </p:cNvSpPr>
          <p:nvPr>
            <p:ph type="sldNum" sz="quarter" idx="12"/>
          </p:nvPr>
        </p:nvSpPr>
        <p:spPr>
          <a:xfrm>
            <a:off x="9339272" y="6484940"/>
            <a:ext cx="2743200" cy="365125"/>
          </a:xfrm>
          <a:prstGeom prst="rect">
            <a:avLst/>
          </a:prstGeom>
        </p:spPr>
        <p:txBody>
          <a:bodyPr/>
          <a:lstStyle/>
          <a:p>
            <a:fld id="{6088BDBC-A55A-0D4E-9238-49D16FB07DCD}" type="slidenum">
              <a:rPr lang="en-US" smtClean="0"/>
              <a:t>‹#›</a:t>
            </a:fld>
            <a:endParaRPr lang="en-US"/>
          </a:p>
        </p:txBody>
      </p:sp>
    </p:spTree>
    <p:extLst>
      <p:ext uri="{BB962C8B-B14F-4D97-AF65-F5344CB8AC3E}">
        <p14:creationId xmlns:p14="http://schemas.microsoft.com/office/powerpoint/2010/main" val="1527853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58E7A-C450-D148-A984-F08FF70205C7}"/>
              </a:ext>
            </a:extLst>
          </p:cNvPr>
          <p:cNvSpPr>
            <a:spLocks noGrp="1"/>
          </p:cNvSpPr>
          <p:nvPr>
            <p:ph type="title"/>
          </p:nvPr>
        </p:nvSpPr>
        <p:spPr>
          <a:xfrm>
            <a:off x="838200" y="365126"/>
            <a:ext cx="10515600" cy="863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4C519E-3F8A-F440-B472-05854D5EB80D}"/>
              </a:ext>
            </a:extLst>
          </p:cNvPr>
          <p:cNvSpPr>
            <a:spLocks noGrp="1"/>
          </p:cNvSpPr>
          <p:nvPr>
            <p:ph type="body" idx="1"/>
          </p:nvPr>
        </p:nvSpPr>
        <p:spPr>
          <a:xfrm>
            <a:off x="838200" y="175418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788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4400" kern="1200">
          <a:solidFill>
            <a:schemeClr val="tx1"/>
          </a:solidFill>
          <a:latin typeface="Avenir Book" panose="02000503020000020003" pitchFamily="2" charset="0"/>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Clr>
          <a:schemeClr val="accent2"/>
        </a:buClr>
        <a:buFont typeface="Wingdings" pitchFamily="2" charset="2"/>
        <a:buChar char="§"/>
        <a:defRPr sz="28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2pPr>
      <a:lvl3pPr marL="1143000" indent="-228600" algn="l" defTabSz="914400" rtl="0" eaLnBrk="1" latinLnBrk="0" hangingPunct="1">
        <a:lnSpc>
          <a:spcPct val="90000"/>
        </a:lnSpc>
        <a:spcBef>
          <a:spcPts val="500"/>
        </a:spcBef>
        <a:buClr>
          <a:schemeClr val="accent2"/>
        </a:buClr>
        <a:buFont typeface="Wingdings" pitchFamily="2" charset="2"/>
        <a:buChar char="§"/>
        <a:defRPr sz="20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3pPr>
      <a:lvl4pPr marL="16002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4pPr>
      <a:lvl5pPr marL="2057400" indent="-228600" algn="l" defTabSz="914400" rtl="0" eaLnBrk="1" latinLnBrk="0" hangingPunct="1">
        <a:lnSpc>
          <a:spcPct val="90000"/>
        </a:lnSpc>
        <a:spcBef>
          <a:spcPts val="500"/>
        </a:spcBef>
        <a:buClr>
          <a:schemeClr val="accent2"/>
        </a:buClr>
        <a:buFont typeface="Wingdings" pitchFamily="2" charset="2"/>
        <a:buChar char="§"/>
        <a:defRPr sz="1800" kern="1200">
          <a:solidFill>
            <a:schemeClr val="tx1"/>
          </a:solidFill>
          <a:latin typeface="Avenir Book" panose="02000503020000020003" pitchFamily="2"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iseeed.org/program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covid.streetwyze.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knowherenew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knowherenews.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FD571-BF14-950D-BDF6-1D772EE20F28}"/>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4D190E33-7469-5038-FA03-533CAF41085F}"/>
              </a:ext>
            </a:extLst>
          </p:cNvPr>
          <p:cNvSpPr>
            <a:spLocks noGrp="1"/>
          </p:cNvSpPr>
          <p:nvPr>
            <p:ph type="dt" sz="half" idx="4294967295"/>
          </p:nvPr>
        </p:nvSpPr>
        <p:spPr>
          <a:xfrm>
            <a:off x="0" y="6484938"/>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2067CE-DC2A-3C42-8429-E81EC704DE8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3/25/26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76F0E09-7ED7-BA13-D9C8-89D222D772FD}"/>
              </a:ext>
            </a:extLst>
          </p:cNvPr>
          <p:cNvSpPr txBox="1"/>
          <p:nvPr/>
        </p:nvSpPr>
        <p:spPr>
          <a:xfrm>
            <a:off x="328276" y="3338293"/>
            <a:ext cx="698581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venir Book" panose="02000503020000020003" pitchFamily="2" charset="0"/>
                <a:ea typeface="+mn-ea"/>
                <a:cs typeface="+mn-cs"/>
              </a:rPr>
              <a:t>Multiple Stakeholders, Pt. </a:t>
            </a:r>
            <a:r>
              <a:rPr lang="en-US" sz="4000" b="1" dirty="0">
                <a:solidFill>
                  <a:srgbClr val="0070C0"/>
                </a:solidFill>
                <a:latin typeface="Avenir Book" panose="02000503020000020003" pitchFamily="2" charset="0"/>
              </a:rPr>
              <a:t>1</a:t>
            </a:r>
            <a:endParaRPr kumimoji="0" lang="en-US" sz="5400" b="1" i="0" u="none" strike="noStrike" kern="1200" cap="none" spc="0" normalizeH="0" baseline="0" noProof="0" dirty="0">
              <a:ln>
                <a:noFill/>
              </a:ln>
              <a:solidFill>
                <a:srgbClr val="0070C0"/>
              </a:solidFill>
              <a:effectLst/>
              <a:uLnTx/>
              <a:uFillTx/>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70C0"/>
              </a:solidFill>
              <a:effectLst/>
              <a:uLnTx/>
              <a:uFillTx/>
              <a:latin typeface="Avenir Book" panose="02000503020000020003" pitchFamily="2" charset="0"/>
              <a:ea typeface="+mn-ea"/>
              <a:cs typeface="+mn-cs"/>
            </a:endParaRPr>
          </a:p>
        </p:txBody>
      </p:sp>
      <p:sp>
        <p:nvSpPr>
          <p:cNvPr id="13" name="TextBox 12">
            <a:extLst>
              <a:ext uri="{FF2B5EF4-FFF2-40B4-BE49-F238E27FC236}">
                <a16:creationId xmlns:a16="http://schemas.microsoft.com/office/drawing/2014/main" id="{2CE8006D-7019-6205-A1DE-6342F7A1E1FC}"/>
              </a:ext>
            </a:extLst>
          </p:cNvPr>
          <p:cNvSpPr txBox="1"/>
          <p:nvPr/>
        </p:nvSpPr>
        <p:spPr>
          <a:xfrm>
            <a:off x="480108" y="4510285"/>
            <a:ext cx="66821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Avenir Book" panose="02000503020000020003" pitchFamily="2" charset="0"/>
                <a:ea typeface="+mn-ea"/>
                <a:cs typeface="+mn-cs"/>
              </a:rPr>
              <a:t>Kenneth (Kenny) Joseph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Avenir Book" panose="02000503020000020003" pitchFamily="2" charset="0"/>
                <a:ea typeface="+mn-ea"/>
                <a:cs typeface="+mn-cs"/>
              </a:rPr>
              <a:t> </a:t>
            </a:r>
            <a:endParaRPr kumimoji="0" lang="en-US" sz="2400" b="0" i="0" u="none" strike="noStrike" kern="1200" cap="none" spc="0" normalizeH="0" baseline="0" noProof="0" dirty="0">
              <a:ln>
                <a:noFill/>
              </a:ln>
              <a:solidFill>
                <a:srgbClr val="E7E6E6">
                  <a:lumMod val="50000"/>
                </a:srgbClr>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1369926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4093FB-56AE-4330-837C-85E2B4F6EBCE}"/>
              </a:ext>
            </a:extLst>
          </p:cNvPr>
          <p:cNvSpPr>
            <a:spLocks noGrp="1"/>
          </p:cNvSpPr>
          <p:nvPr>
            <p:ph type="title"/>
          </p:nvPr>
        </p:nvSpPr>
        <p:spPr/>
        <p:txBody>
          <a:bodyPr/>
          <a:lstStyle/>
          <a:p>
            <a:r>
              <a:rPr lang="en-US" dirty="0"/>
              <a:t>PD summary</a:t>
            </a:r>
          </a:p>
        </p:txBody>
      </p:sp>
      <p:sp>
        <p:nvSpPr>
          <p:cNvPr id="4" name="Text Placeholder 1">
            <a:extLst>
              <a:ext uri="{FF2B5EF4-FFF2-40B4-BE49-F238E27FC236}">
                <a16:creationId xmlns:a16="http://schemas.microsoft.com/office/drawing/2014/main" id="{9358F5AA-F60D-4F90-87D7-5F5DD0F358B1}"/>
              </a:ext>
            </a:extLst>
          </p:cNvPr>
          <p:cNvSpPr>
            <a:spLocks noGrp="1"/>
          </p:cNvSpPr>
          <p:nvPr>
            <p:ph idx="1"/>
          </p:nvPr>
        </p:nvSpPr>
        <p:spPr/>
        <p:txBody>
          <a:bodyPr>
            <a:normAutofit fontScale="85000" lnSpcReduction="20000"/>
          </a:bodyPr>
          <a:lstStyle/>
          <a:p>
            <a:pPr marL="0" indent="0">
              <a:lnSpc>
                <a:spcPct val="150000"/>
              </a:lnSpc>
              <a:buNone/>
            </a:pPr>
            <a:r>
              <a:rPr lang="en-US" sz="2000" dirty="0">
                <a:solidFill>
                  <a:schemeClr val="accent6"/>
                </a:solidFill>
              </a:rPr>
              <a:t>Real participatory design is challenging!</a:t>
            </a:r>
          </a:p>
          <a:p>
            <a:pPr marL="1314427" lvl="2" indent="-285750">
              <a:lnSpc>
                <a:spcPct val="150000"/>
              </a:lnSpc>
              <a:buFont typeface="Arial" panose="020B0604020202020204" pitchFamily="34" charset="0"/>
              <a:buChar char="•"/>
            </a:pPr>
            <a:r>
              <a:rPr lang="en-US" dirty="0"/>
              <a:t>Uncertain outcomes</a:t>
            </a:r>
          </a:p>
          <a:p>
            <a:pPr marL="1314427" lvl="2" indent="-285750">
              <a:lnSpc>
                <a:spcPct val="150000"/>
              </a:lnSpc>
              <a:buFont typeface="Arial" panose="020B0604020202020204" pitchFamily="34" charset="0"/>
              <a:buChar char="•"/>
            </a:pPr>
            <a:r>
              <a:rPr lang="en-US" dirty="0"/>
              <a:t>Long timelines</a:t>
            </a:r>
          </a:p>
          <a:p>
            <a:pPr marL="1314427" lvl="2" indent="-285750">
              <a:lnSpc>
                <a:spcPct val="150000"/>
              </a:lnSpc>
              <a:buFont typeface="Arial" panose="020B0604020202020204" pitchFamily="34" charset="0"/>
              <a:buChar char="•"/>
            </a:pPr>
            <a:r>
              <a:rPr lang="en-US" dirty="0"/>
              <a:t>Interpersonal dynamics of participation</a:t>
            </a:r>
          </a:p>
          <a:p>
            <a:pPr marL="1314427" lvl="2" indent="-285750">
              <a:lnSpc>
                <a:spcPct val="150000"/>
              </a:lnSpc>
              <a:buFont typeface="Arial" panose="020B0604020202020204" pitchFamily="34" charset="0"/>
              <a:buChar char="•"/>
            </a:pPr>
            <a:r>
              <a:rPr lang="en-US" dirty="0"/>
              <a:t>Buy-in from investors</a:t>
            </a:r>
          </a:p>
          <a:p>
            <a:pPr marL="0" indent="0">
              <a:lnSpc>
                <a:spcPct val="150000"/>
              </a:lnSpc>
              <a:buNone/>
            </a:pPr>
            <a:r>
              <a:rPr lang="en-US" sz="2000" dirty="0">
                <a:solidFill>
                  <a:schemeClr val="accent6"/>
                </a:solidFill>
              </a:rPr>
              <a:t>Real participatory design is important!</a:t>
            </a:r>
          </a:p>
          <a:p>
            <a:pPr marL="1314427" lvl="2" indent="-285750">
              <a:lnSpc>
                <a:spcPct val="150000"/>
              </a:lnSpc>
              <a:buFont typeface="Arial" panose="020B0604020202020204" pitchFamily="34" charset="0"/>
              <a:buChar char="•"/>
            </a:pPr>
            <a:r>
              <a:rPr lang="en-US" dirty="0"/>
              <a:t>Democratic development of public good – rather than tech for tech’s sake</a:t>
            </a:r>
          </a:p>
          <a:p>
            <a:pPr marL="1314427" lvl="2" indent="-285750">
              <a:lnSpc>
                <a:spcPct val="150000"/>
              </a:lnSpc>
              <a:buFont typeface="Arial" panose="020B0604020202020204" pitchFamily="34" charset="0"/>
              <a:buChar char="•"/>
            </a:pPr>
            <a:r>
              <a:rPr lang="en-US" dirty="0"/>
              <a:t>Not just inclusion – empowerment </a:t>
            </a:r>
          </a:p>
          <a:p>
            <a:pPr marL="1314427" lvl="2" indent="-285750">
              <a:lnSpc>
                <a:spcPct val="150000"/>
              </a:lnSpc>
              <a:buFont typeface="Arial" panose="020B0604020202020204" pitchFamily="34" charset="0"/>
              <a:buChar char="•"/>
            </a:pPr>
            <a:r>
              <a:rPr lang="en-US" dirty="0"/>
              <a:t>Genuinely novel design insight generated by jumping far out of the box</a:t>
            </a:r>
          </a:p>
          <a:p>
            <a:pPr marL="1314427" lvl="2" indent="-285750">
              <a:lnSpc>
                <a:spcPct val="150000"/>
              </a:lnSpc>
              <a:buFont typeface="Arial" panose="020B0604020202020204" pitchFamily="34" charset="0"/>
              <a:buChar char="•"/>
            </a:pPr>
            <a:r>
              <a:rPr lang="en-US" dirty="0"/>
              <a:t>Projects with longevity that can thrive well after you have left the space</a:t>
            </a:r>
          </a:p>
          <a:p>
            <a:pPr marL="1200127"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9531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0799BE-6C73-4EA6-9507-9D1D8ED0B063}"/>
              </a:ext>
            </a:extLst>
          </p:cNvPr>
          <p:cNvSpPr>
            <a:spLocks noGrp="1"/>
          </p:cNvSpPr>
          <p:nvPr>
            <p:ph type="body" idx="1"/>
          </p:nvPr>
        </p:nvSpPr>
        <p:spPr>
          <a:xfrm>
            <a:off x="43542" y="1623567"/>
            <a:ext cx="6052458" cy="4466681"/>
          </a:xfrm>
        </p:spPr>
        <p:txBody>
          <a:bodyPr/>
          <a:lstStyle/>
          <a:p>
            <a:pPr marL="285750" indent="-285750">
              <a:buFont typeface="Arial" panose="020B0604020202020204" pitchFamily="34" charset="0"/>
              <a:buChar char="•"/>
            </a:pPr>
            <a:r>
              <a:rPr lang="en-US" dirty="0"/>
              <a:t>1982: International Participatory Research Network </a:t>
            </a:r>
          </a:p>
          <a:p>
            <a:pPr marL="742939" lvl="1" indent="-285750">
              <a:buFont typeface="Arial" panose="020B0604020202020204" pitchFamily="34" charset="0"/>
              <a:buChar char="•"/>
            </a:pPr>
            <a:r>
              <a:rPr lang="en-US" dirty="0"/>
              <a:t>1960s and 70s, India: Anti-colonialist lens, inspired by social movements</a:t>
            </a:r>
          </a:p>
          <a:p>
            <a:pPr marL="742939" lvl="1" indent="-285750">
              <a:buFont typeface="Arial" panose="020B0604020202020204" pitchFamily="34" charset="0"/>
              <a:buChar char="•"/>
            </a:pPr>
            <a:r>
              <a:rPr lang="en-US" dirty="0"/>
              <a:t>1970s-1980s</a:t>
            </a:r>
          </a:p>
          <a:p>
            <a:pPr marL="1200127" lvl="2" indent="-285750">
              <a:buFont typeface="Arial" panose="020B0604020202020204" pitchFamily="34" charset="0"/>
              <a:buChar char="•"/>
            </a:pPr>
            <a:r>
              <a:rPr lang="en-US" dirty="0"/>
              <a:t>Tanzania (Hall and </a:t>
            </a:r>
            <a:r>
              <a:rPr lang="en-US" dirty="0" err="1"/>
              <a:t>Swantz</a:t>
            </a:r>
            <a:r>
              <a:rPr lang="en-US" dirty="0"/>
              <a:t>) and Chile (</a:t>
            </a:r>
            <a:r>
              <a:rPr lang="en-US" dirty="0" err="1"/>
              <a:t>Vio</a:t>
            </a:r>
            <a:r>
              <a:rPr lang="en-US" dirty="0"/>
              <a:t> </a:t>
            </a:r>
            <a:r>
              <a:rPr lang="en-US" dirty="0" err="1"/>
              <a:t>Grossi</a:t>
            </a:r>
            <a:r>
              <a:rPr lang="en-US" dirty="0"/>
              <a:t>): restructuring life around new economic policies (e.g., land redistribution) necessitated an understanding of citizens’ experiences (e.g., obstacles to subsistence farming on newly held land)</a:t>
            </a:r>
          </a:p>
          <a:p>
            <a:pPr marL="1200127" lvl="2" indent="-285750">
              <a:buFont typeface="Arial" panose="020B0604020202020204" pitchFamily="34" charset="0"/>
              <a:buChar char="•"/>
            </a:pPr>
            <a:r>
              <a:rPr lang="en-US" dirty="0"/>
              <a:t>Paulo Freire tied it altogether: Adult (popular) education, democratization of research</a:t>
            </a:r>
          </a:p>
          <a:p>
            <a:pPr lvl="2"/>
            <a:endParaRPr lang="en-US" dirty="0"/>
          </a:p>
        </p:txBody>
      </p:sp>
      <p:sp>
        <p:nvSpPr>
          <p:cNvPr id="3" name="Title 2">
            <a:extLst>
              <a:ext uri="{FF2B5EF4-FFF2-40B4-BE49-F238E27FC236}">
                <a16:creationId xmlns:a16="http://schemas.microsoft.com/office/drawing/2014/main" id="{FF619654-7BC0-42E2-89FE-4B77B1E365A9}"/>
              </a:ext>
            </a:extLst>
          </p:cNvPr>
          <p:cNvSpPr>
            <a:spLocks noGrp="1"/>
          </p:cNvSpPr>
          <p:nvPr>
            <p:ph type="title"/>
          </p:nvPr>
        </p:nvSpPr>
        <p:spPr>
          <a:xfrm>
            <a:off x="476477" y="357007"/>
            <a:ext cx="10515600" cy="555607"/>
          </a:xfrm>
        </p:spPr>
        <p:txBody>
          <a:bodyPr/>
          <a:lstStyle/>
          <a:p>
            <a:pPr algn="ctr"/>
            <a:r>
              <a:rPr lang="en-US" dirty="0"/>
              <a:t>Participatory Action Research: Origins</a:t>
            </a:r>
          </a:p>
        </p:txBody>
      </p:sp>
      <p:sp>
        <p:nvSpPr>
          <p:cNvPr id="4" name="TextBox 3">
            <a:extLst>
              <a:ext uri="{FF2B5EF4-FFF2-40B4-BE49-F238E27FC236}">
                <a16:creationId xmlns:a16="http://schemas.microsoft.com/office/drawing/2014/main" id="{CBBBCD2B-2C40-4E0B-9B8F-90B60C5D9C49}"/>
              </a:ext>
            </a:extLst>
          </p:cNvPr>
          <p:cNvSpPr txBox="1"/>
          <p:nvPr/>
        </p:nvSpPr>
        <p:spPr>
          <a:xfrm>
            <a:off x="217714" y="6400800"/>
            <a:ext cx="4876800" cy="276999"/>
          </a:xfrm>
          <a:prstGeom prst="rect">
            <a:avLst/>
          </a:prstGeom>
          <a:noFill/>
        </p:spPr>
        <p:txBody>
          <a:bodyPr wrap="square" rtlCol="0">
            <a:spAutoFit/>
          </a:bodyPr>
          <a:lstStyle/>
          <a:p>
            <a:r>
              <a:rPr lang="en-US" sz="1200" dirty="0"/>
              <a:t>(Glassman &amp; </a:t>
            </a:r>
            <a:r>
              <a:rPr lang="en-US" sz="1200" dirty="0" err="1"/>
              <a:t>Erdem</a:t>
            </a:r>
            <a:r>
              <a:rPr lang="en-US" sz="1200" dirty="0"/>
              <a:t>, 2014)</a:t>
            </a:r>
          </a:p>
        </p:txBody>
      </p:sp>
      <p:pic>
        <p:nvPicPr>
          <p:cNvPr id="6" name="Picture 5">
            <a:extLst>
              <a:ext uri="{FF2B5EF4-FFF2-40B4-BE49-F238E27FC236}">
                <a16:creationId xmlns:a16="http://schemas.microsoft.com/office/drawing/2014/main" id="{DD00F3D2-C545-474B-BE34-77AE43ED37FB}"/>
              </a:ext>
            </a:extLst>
          </p:cNvPr>
          <p:cNvPicPr>
            <a:picLocks noChangeAspect="1"/>
          </p:cNvPicPr>
          <p:nvPr/>
        </p:nvPicPr>
        <p:blipFill>
          <a:blip r:embed="rId3"/>
          <a:stretch>
            <a:fillRect/>
          </a:stretch>
        </p:blipFill>
        <p:spPr>
          <a:xfrm>
            <a:off x="6321044" y="1784098"/>
            <a:ext cx="5444598" cy="3629732"/>
          </a:xfrm>
          <a:prstGeom prst="rect">
            <a:avLst/>
          </a:prstGeom>
        </p:spPr>
      </p:pic>
    </p:spTree>
    <p:extLst>
      <p:ext uri="{BB962C8B-B14F-4D97-AF65-F5344CB8AC3E}">
        <p14:creationId xmlns:p14="http://schemas.microsoft.com/office/powerpoint/2010/main" val="872718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013B71-7023-45DA-B8A3-7407BB7E3EF5}"/>
              </a:ext>
            </a:extLst>
          </p:cNvPr>
          <p:cNvSpPr>
            <a:spLocks noGrp="1"/>
          </p:cNvSpPr>
          <p:nvPr>
            <p:ph type="body" idx="1"/>
          </p:nvPr>
        </p:nvSpPr>
        <p:spPr>
          <a:xfrm>
            <a:off x="569468" y="1725283"/>
            <a:ext cx="11076192" cy="4254463"/>
          </a:xfrm>
        </p:spPr>
        <p:txBody>
          <a:bodyPr/>
          <a:lstStyle/>
          <a:p>
            <a:pPr marL="342900" indent="-342900">
              <a:buFont typeface="+mj-lt"/>
              <a:buAutoNum type="arabicPeriod"/>
            </a:pPr>
            <a:r>
              <a:rPr lang="en-US" b="1" dirty="0"/>
              <a:t>Participation (</a:t>
            </a:r>
            <a:r>
              <a:rPr lang="en-US" b="1" i="1" dirty="0" err="1"/>
              <a:t>Vivencia</a:t>
            </a:r>
            <a:r>
              <a:rPr lang="en-US" b="1" dirty="0"/>
              <a:t>): </a:t>
            </a:r>
            <a:r>
              <a:rPr lang="en-US" dirty="0"/>
              <a:t>Central to components 2 and 3 below and meant to represent the importance of lived experience as a driving, transformative force</a:t>
            </a:r>
          </a:p>
          <a:p>
            <a:pPr marL="342900" indent="-342900">
              <a:buFont typeface="+mj-lt"/>
              <a:buAutoNum type="arabicPeriod"/>
            </a:pPr>
            <a:endParaRPr lang="en-US" dirty="0"/>
          </a:p>
          <a:p>
            <a:pPr marL="342900" indent="-342900">
              <a:buFont typeface="+mj-lt"/>
              <a:buAutoNum type="arabicPeriod"/>
            </a:pPr>
            <a:r>
              <a:rPr lang="en-US" b="1" dirty="0"/>
              <a:t>Action (</a:t>
            </a:r>
            <a:r>
              <a:rPr lang="en-US" b="1" i="1" dirty="0"/>
              <a:t>Praxis</a:t>
            </a:r>
            <a:r>
              <a:rPr lang="en-US" b="1" dirty="0"/>
              <a:t>): </a:t>
            </a:r>
            <a:r>
              <a:rPr lang="en-US" dirty="0"/>
              <a:t>The act of transforming one’s current lived experience to one that is more collectively just based on a critique of social conditions (see component 3); the focus is on changing structural power relations, both through the research process and the actions driven by the data.</a:t>
            </a:r>
          </a:p>
          <a:p>
            <a:pPr marL="342900" indent="-342900">
              <a:buFont typeface="+mj-lt"/>
              <a:buAutoNum type="arabicPeriod"/>
            </a:pPr>
            <a:endParaRPr lang="en-US" dirty="0"/>
          </a:p>
          <a:p>
            <a:pPr marL="342900" indent="-342900">
              <a:buFont typeface="+mj-lt"/>
              <a:buAutoNum type="arabicPeriod"/>
            </a:pPr>
            <a:r>
              <a:rPr lang="en-US" b="1" dirty="0"/>
              <a:t>Research (</a:t>
            </a:r>
            <a:r>
              <a:rPr lang="en-US" b="1" i="1" dirty="0"/>
              <a:t>Conscientization</a:t>
            </a:r>
            <a:r>
              <a:rPr lang="en-US" b="1" dirty="0"/>
              <a:t>): </a:t>
            </a:r>
            <a:r>
              <a:rPr lang="en-US" dirty="0"/>
              <a:t>The point at which the oppressed “begin to question and critique actions they may have once believed were critical to their survival . . . [Conscientization involves] creating new community-based problem-solving processes” through research</a:t>
            </a:r>
          </a:p>
          <a:p>
            <a:pPr marL="342900" indent="-342900">
              <a:buFont typeface="+mj-lt"/>
              <a:buAutoNum type="arabicPeriod"/>
            </a:pPr>
            <a:endParaRPr lang="en-US" dirty="0"/>
          </a:p>
        </p:txBody>
      </p:sp>
      <p:sp>
        <p:nvSpPr>
          <p:cNvPr id="3" name="Title 2">
            <a:extLst>
              <a:ext uri="{FF2B5EF4-FFF2-40B4-BE49-F238E27FC236}">
                <a16:creationId xmlns:a16="http://schemas.microsoft.com/office/drawing/2014/main" id="{C7A584EE-BFE2-45CD-BAC7-B5EBA8355062}"/>
              </a:ext>
            </a:extLst>
          </p:cNvPr>
          <p:cNvSpPr>
            <a:spLocks noGrp="1"/>
          </p:cNvSpPr>
          <p:nvPr>
            <p:ph type="title"/>
          </p:nvPr>
        </p:nvSpPr>
        <p:spPr>
          <a:xfrm>
            <a:off x="690914" y="245420"/>
            <a:ext cx="10515600" cy="632834"/>
          </a:xfrm>
        </p:spPr>
        <p:txBody>
          <a:bodyPr/>
          <a:lstStyle/>
          <a:p>
            <a:pPr algn="ctr"/>
            <a:r>
              <a:rPr lang="en-US" dirty="0"/>
              <a:t>Participatory Action Research: Components</a:t>
            </a:r>
          </a:p>
        </p:txBody>
      </p:sp>
    </p:spTree>
    <p:extLst>
      <p:ext uri="{BB962C8B-B14F-4D97-AF65-F5344CB8AC3E}">
        <p14:creationId xmlns:p14="http://schemas.microsoft.com/office/powerpoint/2010/main" val="2294939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8117D7-A0F9-411E-93F9-C33FF6FFB587}"/>
              </a:ext>
            </a:extLst>
          </p:cNvPr>
          <p:cNvSpPr>
            <a:spLocks noGrp="1"/>
          </p:cNvSpPr>
          <p:nvPr>
            <p:ph type="body" idx="1"/>
          </p:nvPr>
        </p:nvSpPr>
        <p:spPr>
          <a:xfrm>
            <a:off x="327805" y="2189263"/>
            <a:ext cx="11662912" cy="3790483"/>
          </a:xfrm>
        </p:spPr>
        <p:txBody>
          <a:bodyPr/>
          <a:lstStyle/>
          <a:p>
            <a:pPr marL="285750" indent="-285750">
              <a:buFont typeface="Arial" panose="020B0604020202020204" pitchFamily="34" charset="0"/>
              <a:buChar char="•"/>
            </a:pPr>
            <a:r>
              <a:rPr lang="en-US" dirty="0"/>
              <a:t>Institute for Sustainable and Economic Educational and Environmental Design (ISEEED) in Oakland, CA: </a:t>
            </a:r>
            <a:r>
              <a:rPr lang="en-US" dirty="0" err="1">
                <a:hlinkClick r:id="rId3"/>
              </a:rPr>
              <a:t>iseeed</a:t>
            </a:r>
            <a:endParaRPr lang="en-US" dirty="0"/>
          </a:p>
          <a:p>
            <a:pPr marL="285750" indent="-285750">
              <a:buFont typeface="Arial" panose="020B0604020202020204" pitchFamily="34" charset="0"/>
              <a:buChar char="•"/>
            </a:pPr>
            <a:r>
              <a:rPr lang="en-US" b="1" dirty="0"/>
              <a:t>Aim:</a:t>
            </a:r>
            <a:r>
              <a:rPr lang="en-US" dirty="0"/>
              <a:t> ‘Ground-truth’ the County health department’s official database on food outlets, which had labeled East Oakland as a food oasis </a:t>
            </a:r>
          </a:p>
          <a:p>
            <a:pPr marL="285750" indent="-285750">
              <a:buFont typeface="Arial" panose="020B0604020202020204" pitchFamily="34" charset="0"/>
              <a:buChar char="•"/>
            </a:pPr>
            <a:r>
              <a:rPr lang="en-US" dirty="0"/>
              <a:t>Youth and adults worked together to create an app that young people could use to capture information about locations in their environment and conduct interviews and surveys with store owners and residents: </a:t>
            </a:r>
            <a:r>
              <a:rPr lang="en-US" u="sng" dirty="0" err="1">
                <a:hlinkClick r:id="rId4"/>
              </a:rPr>
              <a:t>streetwyze</a:t>
            </a:r>
            <a:endParaRPr lang="en-US" u="sng" dirty="0"/>
          </a:p>
          <a:p>
            <a:pPr marL="285750" indent="-285750">
              <a:buFont typeface="Arial" panose="020B0604020202020204" pitchFamily="34" charset="0"/>
              <a:buChar char="•"/>
            </a:pPr>
            <a:r>
              <a:rPr lang="en-US" b="1" dirty="0"/>
              <a:t>Findings:</a:t>
            </a:r>
            <a:r>
              <a:rPr lang="en-US" dirty="0"/>
              <a:t> The county claimed there were 50 grocery stores, but there were only 3. The rest were liquor or corner stores. </a:t>
            </a:r>
          </a:p>
          <a:p>
            <a:pPr marL="285750" indent="-285750">
              <a:buFont typeface="Arial" panose="020B0604020202020204" pitchFamily="34" charset="0"/>
              <a:buChar char="•"/>
            </a:pPr>
            <a:r>
              <a:rPr lang="en-US" b="1" dirty="0"/>
              <a:t>Action</a:t>
            </a:r>
            <a:r>
              <a:rPr lang="en-US" dirty="0"/>
              <a:t>: Made recommendations to decision makers and convinced them to add a farmers market, food commissary, and urban farm to local school districts</a:t>
            </a:r>
          </a:p>
          <a:p>
            <a:pPr marL="285750" indent="-285750">
              <a:buFont typeface="Arial" panose="020B0604020202020204" pitchFamily="34" charset="0"/>
              <a:buChar char="•"/>
            </a:pPr>
            <a:r>
              <a:rPr lang="en-US" b="1" dirty="0"/>
              <a:t>Youth outcomes: </a:t>
            </a:r>
            <a:r>
              <a:rPr lang="en-US" dirty="0"/>
              <a:t>Newfound of their social locations within systems of race and class</a:t>
            </a:r>
          </a:p>
          <a:p>
            <a:pPr marL="285750" indent="-28575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3FD9A87F-7376-4657-BDAA-72BB51F75442}"/>
              </a:ext>
            </a:extLst>
          </p:cNvPr>
          <p:cNvSpPr>
            <a:spLocks noGrp="1"/>
          </p:cNvSpPr>
          <p:nvPr>
            <p:ph type="title"/>
          </p:nvPr>
        </p:nvSpPr>
        <p:spPr>
          <a:xfrm>
            <a:off x="504934" y="444039"/>
            <a:ext cx="10515600" cy="868430"/>
          </a:xfrm>
        </p:spPr>
        <p:txBody>
          <a:bodyPr/>
          <a:lstStyle/>
          <a:p>
            <a:r>
              <a:rPr lang="en-US" dirty="0"/>
              <a:t>PAR Case Study: Youth Participatory Action Research (YPAR) 2.0</a:t>
            </a:r>
          </a:p>
        </p:txBody>
      </p:sp>
      <p:sp>
        <p:nvSpPr>
          <p:cNvPr id="4" name="TextBox 3">
            <a:extLst>
              <a:ext uri="{FF2B5EF4-FFF2-40B4-BE49-F238E27FC236}">
                <a16:creationId xmlns:a16="http://schemas.microsoft.com/office/drawing/2014/main" id="{5B86F786-B235-4499-949A-66C1F76A9081}"/>
              </a:ext>
            </a:extLst>
          </p:cNvPr>
          <p:cNvSpPr txBox="1"/>
          <p:nvPr/>
        </p:nvSpPr>
        <p:spPr>
          <a:xfrm>
            <a:off x="327805" y="6314536"/>
            <a:ext cx="2812210"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rPr>
              <a:t>(Akom et al., 2016) </a:t>
            </a:r>
          </a:p>
        </p:txBody>
      </p:sp>
    </p:spTree>
    <p:extLst>
      <p:ext uri="{BB962C8B-B14F-4D97-AF65-F5344CB8AC3E}">
        <p14:creationId xmlns:p14="http://schemas.microsoft.com/office/powerpoint/2010/main" val="338142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06389-0D00-531C-D731-8176C0FE25ED}"/>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771837F4-AC69-FD74-4D10-71A50C362C41}"/>
              </a:ext>
            </a:extLst>
          </p:cNvPr>
          <p:cNvSpPr/>
          <p:nvPr/>
        </p:nvSpPr>
        <p:spPr>
          <a:xfrm>
            <a:off x="180622" y="982133"/>
            <a:ext cx="7631289" cy="576862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54486811-442D-1A5E-66A1-70428BDC8CCD}"/>
              </a:ext>
            </a:extLst>
          </p:cNvPr>
          <p:cNvSpPr/>
          <p:nvPr/>
        </p:nvSpPr>
        <p:spPr>
          <a:xfrm>
            <a:off x="3341511" y="982132"/>
            <a:ext cx="7755467" cy="576862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542B9717-6050-048E-F360-9DF75F022D8C}"/>
              </a:ext>
            </a:extLst>
          </p:cNvPr>
          <p:cNvSpPr txBox="1"/>
          <p:nvPr/>
        </p:nvSpPr>
        <p:spPr>
          <a:xfrm>
            <a:off x="999067" y="1788951"/>
            <a:ext cx="2477912"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rPr>
              <a:t>Engineering focused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rPr>
              <a:t>Origins in labor organizing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rPr>
              <a:t>Technology output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rPr>
              <a:t>Stronger execution</a:t>
            </a:r>
          </a:p>
        </p:txBody>
      </p:sp>
      <p:sp>
        <p:nvSpPr>
          <p:cNvPr id="11" name="TextBox 10">
            <a:extLst>
              <a:ext uri="{FF2B5EF4-FFF2-40B4-BE49-F238E27FC236}">
                <a16:creationId xmlns:a16="http://schemas.microsoft.com/office/drawing/2014/main" id="{8F02302A-9308-F9BA-CF2C-DAFB007B9597}"/>
              </a:ext>
            </a:extLst>
          </p:cNvPr>
          <p:cNvSpPr txBox="1"/>
          <p:nvPr/>
        </p:nvSpPr>
        <p:spPr>
          <a:xfrm>
            <a:off x="7507111" y="1907819"/>
            <a:ext cx="3262489"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rPr>
              <a:t>Social science focused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rPr>
              <a:t>Origin in anticolonial practice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rPr>
              <a:t>Research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rPr>
              <a:t>output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rPr>
              <a:t>Stronger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rPr>
              <a:t>background</a:t>
            </a:r>
          </a:p>
        </p:txBody>
      </p:sp>
      <p:sp>
        <p:nvSpPr>
          <p:cNvPr id="12" name="TextBox 11">
            <a:extLst>
              <a:ext uri="{FF2B5EF4-FFF2-40B4-BE49-F238E27FC236}">
                <a16:creationId xmlns:a16="http://schemas.microsoft.com/office/drawing/2014/main" id="{6F40EAEC-FF56-1A92-28BD-8869473E9266}"/>
              </a:ext>
            </a:extLst>
          </p:cNvPr>
          <p:cNvSpPr txBox="1"/>
          <p:nvPr/>
        </p:nvSpPr>
        <p:spPr>
          <a:xfrm>
            <a:off x="4284134" y="1907819"/>
            <a:ext cx="2974622"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666666"/>
                </a:solidFill>
                <a:effectLst/>
                <a:uLnTx/>
                <a:uFillTx/>
                <a:latin typeface="Arial" panose="020B0604020202020204"/>
                <a:ea typeface="+mn-ea"/>
                <a:cs typeface="+mn-cs"/>
              </a:rPr>
              <a:t>Vivencia</a:t>
            </a:r>
            <a:r>
              <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rPr>
              <a:t> (whole process approach)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rPr>
              <a:t>Constraints created by academic settings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6666"/>
                </a:solidFill>
                <a:effectLst/>
                <a:uLnTx/>
                <a:uFillTx/>
                <a:latin typeface="Arial" panose="020B0604020202020204"/>
                <a:ea typeface="+mn-ea"/>
                <a:cs typeface="+mn-cs"/>
              </a:rPr>
              <a:t>Antagonism / challenge to power and hierarchy</a:t>
            </a:r>
          </a:p>
        </p:txBody>
      </p:sp>
      <p:sp>
        <p:nvSpPr>
          <p:cNvPr id="13" name="TextBox 12">
            <a:extLst>
              <a:ext uri="{FF2B5EF4-FFF2-40B4-BE49-F238E27FC236}">
                <a16:creationId xmlns:a16="http://schemas.microsoft.com/office/drawing/2014/main" id="{CC6A2544-CE1C-72F5-A3DA-3165C6C89010}"/>
              </a:ext>
            </a:extLst>
          </p:cNvPr>
          <p:cNvSpPr txBox="1"/>
          <p:nvPr/>
        </p:nvSpPr>
        <p:spPr>
          <a:xfrm>
            <a:off x="2757310" y="335799"/>
            <a:ext cx="24779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5BBB"/>
                </a:solidFill>
                <a:effectLst/>
                <a:uLnTx/>
                <a:uFillTx/>
                <a:latin typeface="Arial" panose="020B0604020202020204"/>
                <a:ea typeface="+mn-ea"/>
                <a:cs typeface="+mn-cs"/>
              </a:rPr>
              <a:t>PD</a:t>
            </a:r>
          </a:p>
        </p:txBody>
      </p:sp>
      <p:sp>
        <p:nvSpPr>
          <p:cNvPr id="14" name="TextBox 13">
            <a:extLst>
              <a:ext uri="{FF2B5EF4-FFF2-40B4-BE49-F238E27FC236}">
                <a16:creationId xmlns:a16="http://schemas.microsoft.com/office/drawing/2014/main" id="{C63CDAFF-31AC-53F9-B97D-1D425D2F2D65}"/>
              </a:ext>
            </a:extLst>
          </p:cNvPr>
          <p:cNvSpPr txBox="1"/>
          <p:nvPr/>
        </p:nvSpPr>
        <p:spPr>
          <a:xfrm>
            <a:off x="6268155" y="361014"/>
            <a:ext cx="24779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5BBB"/>
                </a:solidFill>
                <a:effectLst/>
                <a:uLnTx/>
                <a:uFillTx/>
                <a:latin typeface="Arial" panose="020B0604020202020204"/>
                <a:ea typeface="+mn-ea"/>
                <a:cs typeface="+mn-cs"/>
              </a:rPr>
              <a:t>PAR</a:t>
            </a:r>
          </a:p>
        </p:txBody>
      </p:sp>
    </p:spTree>
    <p:extLst>
      <p:ext uri="{BB962C8B-B14F-4D97-AF65-F5344CB8AC3E}">
        <p14:creationId xmlns:p14="http://schemas.microsoft.com/office/powerpoint/2010/main" val="94071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A1728F-06C2-8C80-09B8-70523ED14A1A}"/>
              </a:ext>
            </a:extLst>
          </p:cNvPr>
          <p:cNvSpPr>
            <a:spLocks noGrp="1"/>
          </p:cNvSpPr>
          <p:nvPr>
            <p:ph type="title"/>
          </p:nvPr>
        </p:nvSpPr>
        <p:spPr/>
        <p:txBody>
          <a:bodyPr/>
          <a:lstStyle/>
          <a:p>
            <a:r>
              <a:rPr lang="en-US" dirty="0"/>
              <a:t>Pause for a second</a:t>
            </a:r>
          </a:p>
        </p:txBody>
      </p:sp>
      <p:sp>
        <p:nvSpPr>
          <p:cNvPr id="5" name="Content Placeholder 4">
            <a:extLst>
              <a:ext uri="{FF2B5EF4-FFF2-40B4-BE49-F238E27FC236}">
                <a16:creationId xmlns:a16="http://schemas.microsoft.com/office/drawing/2014/main" id="{98C58A9B-67F4-772C-270A-AC789C91B1DE}"/>
              </a:ext>
            </a:extLst>
          </p:cNvPr>
          <p:cNvSpPr>
            <a:spLocks noGrp="1"/>
          </p:cNvSpPr>
          <p:nvPr>
            <p:ph idx="1"/>
          </p:nvPr>
        </p:nvSpPr>
        <p:spPr/>
        <p:txBody>
          <a:bodyPr/>
          <a:lstStyle/>
          <a:p>
            <a:r>
              <a:rPr lang="en-US" dirty="0"/>
              <a:t>What is different here between how PD / PAR think about participatory work and </a:t>
            </a:r>
          </a:p>
        </p:txBody>
      </p:sp>
    </p:spTree>
    <p:extLst>
      <p:ext uri="{BB962C8B-B14F-4D97-AF65-F5344CB8AC3E}">
        <p14:creationId xmlns:p14="http://schemas.microsoft.com/office/powerpoint/2010/main" val="346638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7D85-A60C-7701-062D-A2B55863CA14}"/>
              </a:ext>
            </a:extLst>
          </p:cNvPr>
          <p:cNvSpPr>
            <a:spLocks noGrp="1"/>
          </p:cNvSpPr>
          <p:nvPr>
            <p:ph type="title"/>
          </p:nvPr>
        </p:nvSpPr>
        <p:spPr/>
        <p:txBody>
          <a:bodyPr/>
          <a:lstStyle/>
          <a:p>
            <a:r>
              <a:rPr lang="en-US" dirty="0" err="1"/>
              <a:t>Wayy</a:t>
            </a:r>
            <a:r>
              <a:rPr lang="en-US" dirty="0"/>
              <a:t> Back to Our Toy example	</a:t>
            </a:r>
          </a:p>
        </p:txBody>
      </p:sp>
      <p:sp>
        <p:nvSpPr>
          <p:cNvPr id="3" name="Content Placeholder 2">
            <a:extLst>
              <a:ext uri="{FF2B5EF4-FFF2-40B4-BE49-F238E27FC236}">
                <a16:creationId xmlns:a16="http://schemas.microsoft.com/office/drawing/2014/main" id="{A38E6E14-7092-036D-81FF-8227CD1DB3CD}"/>
              </a:ext>
            </a:extLst>
          </p:cNvPr>
          <p:cNvSpPr>
            <a:spLocks noGrp="1"/>
          </p:cNvSpPr>
          <p:nvPr>
            <p:ph idx="1"/>
          </p:nvPr>
        </p:nvSpPr>
        <p:spPr>
          <a:xfrm>
            <a:off x="678079" y="1244601"/>
            <a:ext cx="10515600" cy="5177970"/>
          </a:xfrm>
        </p:spPr>
        <p:txBody>
          <a:bodyPr>
            <a:normAutofit fontScale="85000" lnSpcReduction="20000"/>
          </a:bodyPr>
          <a:lstStyle/>
          <a:p>
            <a:pPr marL="0" indent="0">
              <a:spcAft>
                <a:spcPts val="300"/>
              </a:spcAft>
              <a:buNone/>
            </a:pPr>
            <a:r>
              <a:rPr lang="en-US" dirty="0">
                <a:solidFill>
                  <a:schemeClr val="accent1">
                    <a:lumMod val="75000"/>
                  </a:schemeClr>
                </a:solidFill>
              </a:rPr>
              <a:t>Imagine you are a new company tasked with designing an AI tutor for first-year college students. Do the following [thinking about the </a:t>
            </a:r>
            <a:r>
              <a:rPr lang="en-US" i="1" dirty="0">
                <a:solidFill>
                  <a:schemeClr val="accent1">
                    <a:lumMod val="75000"/>
                  </a:schemeClr>
                </a:solidFill>
              </a:rPr>
              <a:t>why </a:t>
            </a:r>
            <a:r>
              <a:rPr lang="en-US" dirty="0">
                <a:solidFill>
                  <a:schemeClr val="accent1">
                    <a:lumMod val="75000"/>
                  </a:schemeClr>
                </a:solidFill>
              </a:rPr>
              <a:t>for each]:</a:t>
            </a:r>
          </a:p>
          <a:p>
            <a:pPr>
              <a:spcAft>
                <a:spcPts val="300"/>
              </a:spcAft>
            </a:pPr>
            <a:r>
              <a:rPr lang="en-US" dirty="0">
                <a:solidFill>
                  <a:schemeClr val="accent1">
                    <a:lumMod val="75000"/>
                  </a:schemeClr>
                </a:solidFill>
              </a:rPr>
              <a:t>Explain, at a high level, why we might need AI tutors in the first place (why is this a problem, what are the causes?)</a:t>
            </a:r>
          </a:p>
          <a:p>
            <a:pPr>
              <a:spcAft>
                <a:spcPts val="300"/>
              </a:spcAft>
            </a:pPr>
            <a:r>
              <a:rPr lang="en-US" dirty="0">
                <a:solidFill>
                  <a:schemeClr val="accent1">
                    <a:lumMod val="75000"/>
                  </a:schemeClr>
                </a:solidFill>
              </a:rPr>
              <a:t>Outline a population you want to target (e.g. “students who are good at math”) (why?)</a:t>
            </a:r>
          </a:p>
          <a:p>
            <a:pPr>
              <a:spcAft>
                <a:spcPts val="300"/>
              </a:spcAft>
            </a:pPr>
            <a:r>
              <a:rPr lang="en-US" dirty="0">
                <a:solidFill>
                  <a:schemeClr val="accent1">
                    <a:lumMod val="75000"/>
                  </a:schemeClr>
                </a:solidFill>
              </a:rPr>
              <a:t>Define a way you’ll build the model, using the ideas from the ”two pipelines” in class</a:t>
            </a:r>
          </a:p>
          <a:p>
            <a:pPr>
              <a:spcAft>
                <a:spcPts val="300"/>
              </a:spcAft>
            </a:pPr>
            <a:r>
              <a:rPr lang="en-US" dirty="0">
                <a:solidFill>
                  <a:schemeClr val="accent1">
                    <a:lumMod val="75000"/>
                  </a:schemeClr>
                </a:solidFill>
              </a:rPr>
              <a:t>Define your “secret sauce” … why should I use your tool instead of others?</a:t>
            </a:r>
          </a:p>
          <a:p>
            <a:pPr>
              <a:spcAft>
                <a:spcPts val="300"/>
              </a:spcAft>
            </a:pPr>
            <a:r>
              <a:rPr lang="en-US" dirty="0">
                <a:solidFill>
                  <a:schemeClr val="accent1">
                    <a:lumMod val="75000"/>
                  </a:schemeClr>
                </a:solidFill>
              </a:rPr>
              <a:t>Explain how you’ll evaluate the effectiveness of your approach Describe one group of people that are </a:t>
            </a:r>
            <a:r>
              <a:rPr lang="en-US" i="1" dirty="0">
                <a:solidFill>
                  <a:schemeClr val="accent1">
                    <a:lumMod val="75000"/>
                  </a:schemeClr>
                </a:solidFill>
              </a:rPr>
              <a:t>not </a:t>
            </a:r>
            <a:r>
              <a:rPr lang="en-US" dirty="0">
                <a:solidFill>
                  <a:schemeClr val="accent1">
                    <a:lumMod val="75000"/>
                  </a:schemeClr>
                </a:solidFill>
              </a:rPr>
              <a:t>likely to benefit from your tool, and why that is(</a:t>
            </a:r>
            <a:r>
              <a:rPr lang="en-US" dirty="0" err="1">
                <a:solidFill>
                  <a:schemeClr val="accent1">
                    <a:lumMod val="75000"/>
                  </a:schemeClr>
                </a:solidFill>
              </a:rPr>
              <a:t>n’t</a:t>
            </a:r>
            <a:r>
              <a:rPr lang="en-US" dirty="0">
                <a:solidFill>
                  <a:schemeClr val="accent1">
                    <a:lumMod val="75000"/>
                  </a:schemeClr>
                </a:solidFill>
              </a:rPr>
              <a:t>) OK</a:t>
            </a:r>
          </a:p>
          <a:p>
            <a:pPr>
              <a:spcAft>
                <a:spcPts val="300"/>
              </a:spcAft>
            </a:pPr>
            <a:br>
              <a:rPr lang="en-US" dirty="0">
                <a:solidFill>
                  <a:schemeClr val="accent1">
                    <a:lumMod val="75000"/>
                  </a:schemeClr>
                </a:solidFill>
              </a:rPr>
            </a:br>
            <a:endParaRPr lang="en-US" dirty="0">
              <a:solidFill>
                <a:schemeClr val="accent1">
                  <a:lumMod val="75000"/>
                </a:schemeClr>
              </a:solidFill>
            </a:endParaRPr>
          </a:p>
          <a:p>
            <a:pPr>
              <a:spcAft>
                <a:spcPts val="300"/>
              </a:spcAft>
            </a:pPr>
            <a:endParaRPr lang="en-US" b="0" i="0" dirty="0">
              <a:solidFill>
                <a:schemeClr val="accent1">
                  <a:lumMod val="75000"/>
                </a:schemeClr>
              </a:solidFill>
              <a:effectLst/>
              <a:latin typeface="+mn-lt"/>
            </a:endParaRPr>
          </a:p>
        </p:txBody>
      </p:sp>
      <p:sp>
        <p:nvSpPr>
          <p:cNvPr id="4" name="Slide Number Placeholder 3">
            <a:extLst>
              <a:ext uri="{FF2B5EF4-FFF2-40B4-BE49-F238E27FC236}">
                <a16:creationId xmlns:a16="http://schemas.microsoft.com/office/drawing/2014/main" id="{8F87DBE4-097D-188F-39FE-8438FF93F838}"/>
              </a:ext>
            </a:extLst>
          </p:cNvPr>
          <p:cNvSpPr>
            <a:spLocks noGrp="1"/>
          </p:cNvSpPr>
          <p:nvPr>
            <p:ph type="sldNum" sz="quarter" idx="12"/>
          </p:nvPr>
        </p:nvSpPr>
        <p:spPr/>
        <p:txBody>
          <a:bodyPr/>
          <a:lstStyle/>
          <a:p>
            <a:fld id="{6088BDBC-A55A-0D4E-9238-49D16FB07DCD}" type="slidenum">
              <a:rPr lang="en-US" smtClean="0"/>
              <a:pPr/>
              <a:t>16</a:t>
            </a:fld>
            <a:endParaRPr lang="en-US"/>
          </a:p>
        </p:txBody>
      </p:sp>
    </p:spTree>
    <p:extLst>
      <p:ext uri="{BB962C8B-B14F-4D97-AF65-F5344CB8AC3E}">
        <p14:creationId xmlns:p14="http://schemas.microsoft.com/office/powerpoint/2010/main" val="369582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7F41-A1D5-7BD4-6ADD-34C878FDD04B}"/>
              </a:ext>
            </a:extLst>
          </p:cNvPr>
          <p:cNvSpPr>
            <a:spLocks noGrp="1"/>
          </p:cNvSpPr>
          <p:nvPr>
            <p:ph type="title"/>
          </p:nvPr>
        </p:nvSpPr>
        <p:spPr/>
        <p:txBody>
          <a:bodyPr/>
          <a:lstStyle/>
          <a:p>
            <a:r>
              <a:rPr lang="en-US" dirty="0"/>
              <a:t>Extension</a:t>
            </a:r>
          </a:p>
        </p:txBody>
      </p:sp>
      <p:sp>
        <p:nvSpPr>
          <p:cNvPr id="3" name="Content Placeholder 2">
            <a:extLst>
              <a:ext uri="{FF2B5EF4-FFF2-40B4-BE49-F238E27FC236}">
                <a16:creationId xmlns:a16="http://schemas.microsoft.com/office/drawing/2014/main" id="{838EA360-4134-9BA9-A52C-49620510BE50}"/>
              </a:ext>
            </a:extLst>
          </p:cNvPr>
          <p:cNvSpPr>
            <a:spLocks noGrp="1"/>
          </p:cNvSpPr>
          <p:nvPr>
            <p:ph idx="1"/>
          </p:nvPr>
        </p:nvSpPr>
        <p:spPr/>
        <p:txBody>
          <a:bodyPr>
            <a:normAutofit/>
          </a:bodyPr>
          <a:lstStyle/>
          <a:p>
            <a:pPr marL="285750" indent="-285750"/>
            <a:r>
              <a:rPr lang="en-US" dirty="0"/>
              <a:t>Define the set of stakeholders who should have a say in this system, and why</a:t>
            </a:r>
          </a:p>
          <a:p>
            <a:pPr marL="285750" indent="-285750"/>
            <a:r>
              <a:rPr lang="en-US" dirty="0"/>
              <a:t>Describe a participatory process by which you will design the system. Determine who will have “final say” on what, and how “final say” will be determined</a:t>
            </a:r>
          </a:p>
          <a:p>
            <a:pPr marL="285750" indent="-285750"/>
            <a:r>
              <a:rPr lang="en-US" dirty="0"/>
              <a:t>Describe any feedback mechanisms that will be put into place for future changes to the system.</a:t>
            </a:r>
          </a:p>
        </p:txBody>
      </p:sp>
      <p:sp>
        <p:nvSpPr>
          <p:cNvPr id="4" name="Slide Number Placeholder 3">
            <a:extLst>
              <a:ext uri="{FF2B5EF4-FFF2-40B4-BE49-F238E27FC236}">
                <a16:creationId xmlns:a16="http://schemas.microsoft.com/office/drawing/2014/main" id="{5B0174F1-37FB-09AF-5C14-E265C474B406}"/>
              </a:ext>
            </a:extLst>
          </p:cNvPr>
          <p:cNvSpPr>
            <a:spLocks noGrp="1"/>
          </p:cNvSpPr>
          <p:nvPr>
            <p:ph type="sldNum" sz="quarter" idx="12"/>
          </p:nvPr>
        </p:nvSpPr>
        <p:spPr/>
        <p:txBody>
          <a:bodyPr/>
          <a:lstStyle/>
          <a:p>
            <a:fld id="{6088BDBC-A55A-0D4E-9238-49D16FB07DCD}" type="slidenum">
              <a:rPr lang="en-US" smtClean="0"/>
              <a:pPr/>
              <a:t>17</a:t>
            </a:fld>
            <a:endParaRPr lang="en-US"/>
          </a:p>
        </p:txBody>
      </p:sp>
    </p:spTree>
    <p:extLst>
      <p:ext uri="{BB962C8B-B14F-4D97-AF65-F5344CB8AC3E}">
        <p14:creationId xmlns:p14="http://schemas.microsoft.com/office/powerpoint/2010/main" val="3521508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21B1-0F1E-D301-4A46-3DB97FDD1CA3}"/>
              </a:ext>
            </a:extLst>
          </p:cNvPr>
          <p:cNvSpPr>
            <a:spLocks noGrp="1"/>
          </p:cNvSpPr>
          <p:nvPr>
            <p:ph type="title"/>
          </p:nvPr>
        </p:nvSpPr>
        <p:spPr/>
        <p:txBody>
          <a:bodyPr/>
          <a:lstStyle/>
          <a:p>
            <a:r>
              <a:rPr lang="en-US" dirty="0"/>
              <a:t>Presentations! 3 minutes this time.</a:t>
            </a:r>
          </a:p>
        </p:txBody>
      </p:sp>
      <p:sp>
        <p:nvSpPr>
          <p:cNvPr id="3" name="Content Placeholder 2">
            <a:extLst>
              <a:ext uri="{FF2B5EF4-FFF2-40B4-BE49-F238E27FC236}">
                <a16:creationId xmlns:a16="http://schemas.microsoft.com/office/drawing/2014/main" id="{CB67407C-FE2E-1AB9-5342-5F30DB8BAB4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E11EDFE-F59D-DD35-25DF-9148B996F898}"/>
              </a:ext>
            </a:extLst>
          </p:cNvPr>
          <p:cNvSpPr>
            <a:spLocks noGrp="1"/>
          </p:cNvSpPr>
          <p:nvPr>
            <p:ph type="sldNum" sz="quarter" idx="12"/>
          </p:nvPr>
        </p:nvSpPr>
        <p:spPr/>
        <p:txBody>
          <a:bodyPr/>
          <a:lstStyle/>
          <a:p>
            <a:fld id="{6088BDBC-A55A-0D4E-9238-49D16FB07DCD}" type="slidenum">
              <a:rPr lang="en-US" smtClean="0"/>
              <a:pPr/>
              <a:t>18</a:t>
            </a:fld>
            <a:endParaRPr lang="en-US"/>
          </a:p>
        </p:txBody>
      </p:sp>
    </p:spTree>
    <p:extLst>
      <p:ext uri="{BB962C8B-B14F-4D97-AF65-F5344CB8AC3E}">
        <p14:creationId xmlns:p14="http://schemas.microsoft.com/office/powerpoint/2010/main" val="520306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14CC4-484E-D76E-448A-D968BBC9B438}"/>
              </a:ext>
            </a:extLst>
          </p:cNvPr>
          <p:cNvSpPr>
            <a:spLocks noGrp="1"/>
          </p:cNvSpPr>
          <p:nvPr>
            <p:ph type="title"/>
          </p:nvPr>
        </p:nvSpPr>
        <p:spPr/>
        <p:txBody>
          <a:bodyPr/>
          <a:lstStyle/>
          <a:p>
            <a:r>
              <a:rPr lang="en-US" dirty="0"/>
              <a:t>Thoughts from previous years…</a:t>
            </a:r>
          </a:p>
        </p:txBody>
      </p:sp>
      <p:sp>
        <p:nvSpPr>
          <p:cNvPr id="3" name="Content Placeholder 2">
            <a:extLst>
              <a:ext uri="{FF2B5EF4-FFF2-40B4-BE49-F238E27FC236}">
                <a16:creationId xmlns:a16="http://schemas.microsoft.com/office/drawing/2014/main" id="{C2D91DCC-4A27-87AD-F180-53F33DA3BE3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55B2321-E8AD-ED68-EEEF-41F52099D28D}"/>
              </a:ext>
            </a:extLst>
          </p:cNvPr>
          <p:cNvSpPr>
            <a:spLocks noGrp="1"/>
          </p:cNvSpPr>
          <p:nvPr>
            <p:ph type="sldNum" sz="quarter" idx="12"/>
          </p:nvPr>
        </p:nvSpPr>
        <p:spPr/>
        <p:txBody>
          <a:bodyPr/>
          <a:lstStyle/>
          <a:p>
            <a:fld id="{6088BDBC-A55A-0D4E-9238-49D16FB07DCD}" type="slidenum">
              <a:rPr lang="en-US" smtClean="0"/>
              <a:pPr/>
              <a:t>19</a:t>
            </a:fld>
            <a:endParaRPr lang="en-US"/>
          </a:p>
        </p:txBody>
      </p:sp>
    </p:spTree>
    <p:extLst>
      <p:ext uri="{BB962C8B-B14F-4D97-AF65-F5344CB8AC3E}">
        <p14:creationId xmlns:p14="http://schemas.microsoft.com/office/powerpoint/2010/main" val="393892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FDC988-4AB1-AA01-5459-473F1E8A8341}"/>
              </a:ext>
            </a:extLst>
          </p:cNvPr>
          <p:cNvSpPr>
            <a:spLocks noGrp="1"/>
          </p:cNvSpPr>
          <p:nvPr>
            <p:ph type="sldNum" sz="quarter" idx="12"/>
          </p:nvPr>
        </p:nvSpPr>
        <p:spPr/>
        <p:txBody>
          <a:bodyPr/>
          <a:lstStyle/>
          <a:p>
            <a:fld id="{6088BDBC-A55A-0D4E-9238-49D16FB07DCD}" type="slidenum">
              <a:rPr lang="en-US" smtClean="0"/>
              <a:pPr/>
              <a:t>2</a:t>
            </a:fld>
            <a:endParaRPr lang="en-US"/>
          </a:p>
        </p:txBody>
      </p:sp>
      <p:pic>
        <p:nvPicPr>
          <p:cNvPr id="5" name="Picture 4">
            <a:extLst>
              <a:ext uri="{FF2B5EF4-FFF2-40B4-BE49-F238E27FC236}">
                <a16:creationId xmlns:a16="http://schemas.microsoft.com/office/drawing/2014/main" id="{F72572E8-FCAE-9356-CBD0-6B91E74AFF53}"/>
              </a:ext>
            </a:extLst>
          </p:cNvPr>
          <p:cNvPicPr>
            <a:picLocks noChangeAspect="1"/>
          </p:cNvPicPr>
          <p:nvPr/>
        </p:nvPicPr>
        <p:blipFill>
          <a:blip r:embed="rId2"/>
          <a:stretch>
            <a:fillRect/>
          </a:stretch>
        </p:blipFill>
        <p:spPr>
          <a:xfrm>
            <a:off x="2986232" y="0"/>
            <a:ext cx="6219535" cy="6858000"/>
          </a:xfrm>
          <a:prstGeom prst="rect">
            <a:avLst/>
          </a:prstGeom>
        </p:spPr>
      </p:pic>
    </p:spTree>
    <p:extLst>
      <p:ext uri="{BB962C8B-B14F-4D97-AF65-F5344CB8AC3E}">
        <p14:creationId xmlns:p14="http://schemas.microsoft.com/office/powerpoint/2010/main" val="418920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D6C4AF-5B3B-1C9A-9A73-2A8A03383DBF}"/>
              </a:ext>
            </a:extLst>
          </p:cNvPr>
          <p:cNvSpPr>
            <a:spLocks noGrp="1"/>
          </p:cNvSpPr>
          <p:nvPr>
            <p:ph type="title"/>
          </p:nvPr>
        </p:nvSpPr>
        <p:spPr/>
        <p:txBody>
          <a:bodyPr/>
          <a:lstStyle/>
          <a:p>
            <a:r>
              <a:rPr lang="en-US" dirty="0"/>
              <a:t>Stakeholders</a:t>
            </a:r>
          </a:p>
        </p:txBody>
      </p:sp>
      <p:sp>
        <p:nvSpPr>
          <p:cNvPr id="5" name="Content Placeholder 4">
            <a:extLst>
              <a:ext uri="{FF2B5EF4-FFF2-40B4-BE49-F238E27FC236}">
                <a16:creationId xmlns:a16="http://schemas.microsoft.com/office/drawing/2014/main" id="{5C5FBA55-2888-67E6-7F6C-1BF3E18F0BE8}"/>
              </a:ext>
            </a:extLst>
          </p:cNvPr>
          <p:cNvSpPr>
            <a:spLocks noGrp="1"/>
          </p:cNvSpPr>
          <p:nvPr>
            <p:ph idx="1"/>
          </p:nvPr>
        </p:nvSpPr>
        <p:spPr/>
        <p:txBody>
          <a:bodyPr>
            <a:normAutofit fontScale="70000" lnSpcReduction="20000"/>
          </a:bodyPr>
          <a:lstStyle/>
          <a:p>
            <a:r>
              <a:rPr lang="en-US" dirty="0"/>
              <a:t>Professors</a:t>
            </a:r>
          </a:p>
          <a:p>
            <a:pPr lvl="1"/>
            <a:r>
              <a:rPr lang="en-US" dirty="0"/>
              <a:t>The ones teaching the students</a:t>
            </a:r>
          </a:p>
          <a:p>
            <a:pPr lvl="1"/>
            <a:r>
              <a:rPr lang="en-US" dirty="0"/>
              <a:t>More experience in engaging with students</a:t>
            </a:r>
          </a:p>
          <a:p>
            <a:pPr lvl="1"/>
            <a:r>
              <a:rPr lang="en-US" dirty="0"/>
              <a:t>Guides the student and grades the students</a:t>
            </a:r>
          </a:p>
          <a:p>
            <a:pPr lvl="1"/>
            <a:r>
              <a:rPr lang="en-US" dirty="0"/>
              <a:t>Interview the students</a:t>
            </a:r>
          </a:p>
          <a:p>
            <a:pPr lvl="1"/>
            <a:r>
              <a:rPr lang="en-US" dirty="0"/>
              <a:t>Professors understand the curriculum</a:t>
            </a:r>
          </a:p>
          <a:p>
            <a:pPr lvl="1"/>
            <a:r>
              <a:rPr lang="en-US" dirty="0"/>
              <a:t>Spread the word equally</a:t>
            </a:r>
          </a:p>
          <a:p>
            <a:r>
              <a:rPr lang="en-US" dirty="0"/>
              <a:t>Students</a:t>
            </a:r>
          </a:p>
          <a:p>
            <a:pPr lvl="1"/>
            <a:r>
              <a:rPr lang="en-US" dirty="0"/>
              <a:t>They’re the ones who actually do the application, it’s a cost to their time</a:t>
            </a:r>
          </a:p>
          <a:p>
            <a:pPr lvl="1"/>
            <a:r>
              <a:rPr lang="en-US" dirty="0"/>
              <a:t>Concerns about fairness</a:t>
            </a:r>
          </a:p>
          <a:p>
            <a:pPr lvl="1"/>
            <a:r>
              <a:rPr lang="en-US" dirty="0"/>
              <a:t>Understand their strengths and weaknesses</a:t>
            </a:r>
          </a:p>
          <a:p>
            <a:pPr lvl="1"/>
            <a:r>
              <a:rPr lang="en-US" dirty="0"/>
              <a:t>Most affected community</a:t>
            </a:r>
          </a:p>
          <a:p>
            <a:pPr lvl="1"/>
            <a:r>
              <a:rPr lang="en-US" b="1" dirty="0"/>
              <a:t>We want specific students…</a:t>
            </a:r>
          </a:p>
          <a:p>
            <a:r>
              <a:rPr lang="en-US" dirty="0"/>
              <a:t>Demographically diverse set of students</a:t>
            </a:r>
          </a:p>
          <a:p>
            <a:pPr lvl="1"/>
            <a:r>
              <a:rPr lang="en-US" dirty="0"/>
              <a:t>Accommodate different perspectives / experiences</a:t>
            </a:r>
          </a:p>
          <a:p>
            <a:pPr lvl="1"/>
            <a:r>
              <a:rPr lang="en-US" dirty="0"/>
              <a:t>Demographic representation based on applicant pool </a:t>
            </a:r>
          </a:p>
        </p:txBody>
      </p:sp>
    </p:spTree>
    <p:extLst>
      <p:ext uri="{BB962C8B-B14F-4D97-AF65-F5344CB8AC3E}">
        <p14:creationId xmlns:p14="http://schemas.microsoft.com/office/powerpoint/2010/main" val="2043813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33F7B-1007-66EF-5695-E7B59476E4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DF4D23-EC2C-EF44-8B03-9FE2608E3C07}"/>
              </a:ext>
            </a:extLst>
          </p:cNvPr>
          <p:cNvSpPr>
            <a:spLocks noGrp="1"/>
          </p:cNvSpPr>
          <p:nvPr>
            <p:ph type="title"/>
          </p:nvPr>
        </p:nvSpPr>
        <p:spPr/>
        <p:txBody>
          <a:bodyPr/>
          <a:lstStyle/>
          <a:p>
            <a:r>
              <a:rPr lang="en-US" dirty="0"/>
              <a:t>Stakeholders</a:t>
            </a:r>
          </a:p>
        </p:txBody>
      </p:sp>
      <p:sp>
        <p:nvSpPr>
          <p:cNvPr id="5" name="Content Placeholder 4">
            <a:extLst>
              <a:ext uri="{FF2B5EF4-FFF2-40B4-BE49-F238E27FC236}">
                <a16:creationId xmlns:a16="http://schemas.microsoft.com/office/drawing/2014/main" id="{E2A26973-1B80-9904-9EAC-7D1872255714}"/>
              </a:ext>
            </a:extLst>
          </p:cNvPr>
          <p:cNvSpPr>
            <a:spLocks noGrp="1"/>
          </p:cNvSpPr>
          <p:nvPr>
            <p:ph idx="1"/>
          </p:nvPr>
        </p:nvSpPr>
        <p:spPr/>
        <p:txBody>
          <a:bodyPr>
            <a:normAutofit/>
          </a:bodyPr>
          <a:lstStyle/>
          <a:p>
            <a:r>
              <a:rPr lang="en-US" dirty="0"/>
              <a:t>Job recruiters / industry experts</a:t>
            </a:r>
          </a:p>
          <a:p>
            <a:pPr lvl="1"/>
            <a:r>
              <a:rPr lang="en-US" dirty="0"/>
              <a:t>Give a sense of what they’re looking for; what skills should be sought out </a:t>
            </a:r>
          </a:p>
          <a:p>
            <a:r>
              <a:rPr lang="en-US" dirty="0"/>
              <a:t>The lawyers</a:t>
            </a:r>
          </a:p>
          <a:p>
            <a:pPr lvl="1"/>
            <a:r>
              <a:rPr lang="en-US" dirty="0"/>
              <a:t>Address concerns about biases in automation</a:t>
            </a:r>
          </a:p>
          <a:p>
            <a:r>
              <a:rPr lang="en-US" dirty="0"/>
              <a:t>Alumni </a:t>
            </a:r>
          </a:p>
          <a:p>
            <a:pPr lvl="1"/>
            <a:r>
              <a:rPr lang="en-US" dirty="0"/>
              <a:t>They have a connection to and have a stake in success</a:t>
            </a:r>
          </a:p>
          <a:p>
            <a:pPr lvl="1"/>
            <a:r>
              <a:rPr lang="en-US" dirty="0"/>
              <a:t>Form of engagement</a:t>
            </a:r>
          </a:p>
          <a:p>
            <a:r>
              <a:rPr lang="en-US" dirty="0"/>
              <a:t>Grad Office / Staff </a:t>
            </a:r>
          </a:p>
          <a:p>
            <a:pPr lvl="1"/>
            <a:r>
              <a:rPr lang="en-US" dirty="0"/>
              <a:t>The people who actually do the stuff and want the automation</a:t>
            </a:r>
          </a:p>
        </p:txBody>
      </p:sp>
    </p:spTree>
    <p:extLst>
      <p:ext uri="{BB962C8B-B14F-4D97-AF65-F5344CB8AC3E}">
        <p14:creationId xmlns:p14="http://schemas.microsoft.com/office/powerpoint/2010/main" val="1996733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7131D-628B-81B6-D22C-C2275F25C8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44DD97-4CBA-FF95-560F-BFC9B0CA5800}"/>
              </a:ext>
            </a:extLst>
          </p:cNvPr>
          <p:cNvSpPr>
            <a:spLocks noGrp="1"/>
          </p:cNvSpPr>
          <p:nvPr>
            <p:ph type="title"/>
          </p:nvPr>
        </p:nvSpPr>
        <p:spPr/>
        <p:txBody>
          <a:bodyPr/>
          <a:lstStyle/>
          <a:p>
            <a:r>
              <a:rPr lang="en-US" dirty="0"/>
              <a:t>Stakeholders</a:t>
            </a:r>
          </a:p>
        </p:txBody>
      </p:sp>
      <p:sp>
        <p:nvSpPr>
          <p:cNvPr id="5" name="Content Placeholder 4">
            <a:extLst>
              <a:ext uri="{FF2B5EF4-FFF2-40B4-BE49-F238E27FC236}">
                <a16:creationId xmlns:a16="http://schemas.microsoft.com/office/drawing/2014/main" id="{58E0D81A-B684-45D7-7F17-03840EA0B93A}"/>
              </a:ext>
            </a:extLst>
          </p:cNvPr>
          <p:cNvSpPr>
            <a:spLocks noGrp="1"/>
          </p:cNvSpPr>
          <p:nvPr>
            <p:ph idx="1"/>
          </p:nvPr>
        </p:nvSpPr>
        <p:spPr/>
        <p:txBody>
          <a:bodyPr>
            <a:normAutofit/>
          </a:bodyPr>
          <a:lstStyle/>
          <a:p>
            <a:r>
              <a:rPr lang="en-US" dirty="0"/>
              <a:t>Sponsors </a:t>
            </a:r>
          </a:p>
          <a:p>
            <a:pPr lvl="1"/>
            <a:r>
              <a:rPr lang="en-US" dirty="0"/>
              <a:t>Who is going to pay for the thing to be built</a:t>
            </a:r>
          </a:p>
          <a:p>
            <a:r>
              <a:rPr lang="en-US" dirty="0"/>
              <a:t>Developers</a:t>
            </a:r>
          </a:p>
          <a:p>
            <a:pPr lvl="1"/>
            <a:r>
              <a:rPr lang="en-US" dirty="0"/>
              <a:t>They need to say what can actually technically be built</a:t>
            </a:r>
          </a:p>
          <a:p>
            <a:endParaRPr lang="en-US" dirty="0"/>
          </a:p>
        </p:txBody>
      </p:sp>
    </p:spTree>
    <p:extLst>
      <p:ext uri="{BB962C8B-B14F-4D97-AF65-F5344CB8AC3E}">
        <p14:creationId xmlns:p14="http://schemas.microsoft.com/office/powerpoint/2010/main" val="688109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F3CA4-0485-59C3-5EA6-EAA3553BC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162E7A-ADB5-451C-86E5-DE3B3EC4A5C7}"/>
              </a:ext>
            </a:extLst>
          </p:cNvPr>
          <p:cNvSpPr>
            <a:spLocks noGrp="1"/>
          </p:cNvSpPr>
          <p:nvPr>
            <p:ph type="title"/>
          </p:nvPr>
        </p:nvSpPr>
        <p:spPr/>
        <p:txBody>
          <a:bodyPr/>
          <a:lstStyle/>
          <a:p>
            <a:r>
              <a:rPr lang="en-US" dirty="0"/>
              <a:t>Design Process</a:t>
            </a:r>
          </a:p>
        </p:txBody>
      </p:sp>
      <p:sp>
        <p:nvSpPr>
          <p:cNvPr id="5" name="Content Placeholder 4">
            <a:extLst>
              <a:ext uri="{FF2B5EF4-FFF2-40B4-BE49-F238E27FC236}">
                <a16:creationId xmlns:a16="http://schemas.microsoft.com/office/drawing/2014/main" id="{50CB94E7-38BF-938D-289A-0961D56F63C8}"/>
              </a:ext>
            </a:extLst>
          </p:cNvPr>
          <p:cNvSpPr>
            <a:spLocks noGrp="1"/>
          </p:cNvSpPr>
          <p:nvPr>
            <p:ph idx="1"/>
          </p:nvPr>
        </p:nvSpPr>
        <p:spPr/>
        <p:txBody>
          <a:bodyPr>
            <a:normAutofit fontScale="77500" lnSpcReduction="20000"/>
          </a:bodyPr>
          <a:lstStyle/>
          <a:p>
            <a:r>
              <a:rPr lang="en-US" b="1" dirty="0"/>
              <a:t>Mission committee </a:t>
            </a:r>
            <a:r>
              <a:rPr lang="en-US" dirty="0"/>
              <a:t>- set of people who dictate the mission</a:t>
            </a:r>
          </a:p>
          <a:p>
            <a:pPr lvl="1"/>
            <a:r>
              <a:rPr lang="en-US" b="1" dirty="0"/>
              <a:t>Do a survey</a:t>
            </a:r>
          </a:p>
          <a:p>
            <a:pPr lvl="1"/>
            <a:r>
              <a:rPr lang="en-US" b="1" dirty="0"/>
              <a:t>Ensure everything goes through legal first</a:t>
            </a:r>
          </a:p>
          <a:p>
            <a:pPr lvl="1"/>
            <a:r>
              <a:rPr lang="en-US" b="1" dirty="0"/>
              <a:t>Define success criteria </a:t>
            </a:r>
            <a:r>
              <a:rPr lang="en-US" dirty="0"/>
              <a:t>as outcomes from the first year </a:t>
            </a:r>
            <a:r>
              <a:rPr lang="en-US" b="1" dirty="0"/>
              <a:t>using an Randomized Control Trial</a:t>
            </a:r>
          </a:p>
          <a:p>
            <a:r>
              <a:rPr lang="en-US" dirty="0"/>
              <a:t>Stakeholders get a final say in the actual decisions being made by the algorithm</a:t>
            </a:r>
          </a:p>
          <a:p>
            <a:r>
              <a:rPr lang="en-US" dirty="0"/>
              <a:t>Define potential design capacities from what has been done previously</a:t>
            </a:r>
          </a:p>
          <a:p>
            <a:pPr lvl="1"/>
            <a:r>
              <a:rPr lang="en-US" dirty="0"/>
              <a:t>Put the professors and admins in charge</a:t>
            </a:r>
          </a:p>
          <a:p>
            <a:pPr lvl="1"/>
            <a:r>
              <a:rPr lang="en-US" dirty="0"/>
              <a:t>Look to existing spaces where people are expressing themselves</a:t>
            </a:r>
          </a:p>
          <a:p>
            <a:r>
              <a:rPr lang="en-US" b="1" dirty="0"/>
              <a:t>Repetitive iteration through the design process with a new and diverse set of stakeholders each semester</a:t>
            </a:r>
          </a:p>
          <a:p>
            <a:pPr lvl="1"/>
            <a:r>
              <a:rPr lang="en-US" dirty="0"/>
              <a:t>Does this group of people involve affected individuals from prior semesters … who is the most affected? False negatives? How do we incentivize false negatives to participate?</a:t>
            </a:r>
          </a:p>
          <a:p>
            <a:pPr lvl="1"/>
            <a:r>
              <a:rPr lang="en-US" b="1" dirty="0"/>
              <a:t>Drive system development by acknowledging impact and providing genuine use of feedback</a:t>
            </a:r>
          </a:p>
        </p:txBody>
      </p:sp>
    </p:spTree>
    <p:extLst>
      <p:ext uri="{BB962C8B-B14F-4D97-AF65-F5344CB8AC3E}">
        <p14:creationId xmlns:p14="http://schemas.microsoft.com/office/powerpoint/2010/main" val="2323293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13365-A453-D1EA-672F-A6523698DE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96FC66-B76D-3D8D-28D5-D2E0F6AD08FD}"/>
              </a:ext>
            </a:extLst>
          </p:cNvPr>
          <p:cNvSpPr>
            <a:spLocks noGrp="1"/>
          </p:cNvSpPr>
          <p:nvPr>
            <p:ph type="title"/>
          </p:nvPr>
        </p:nvSpPr>
        <p:spPr/>
        <p:txBody>
          <a:bodyPr/>
          <a:lstStyle/>
          <a:p>
            <a:r>
              <a:rPr lang="en-US" dirty="0"/>
              <a:t>Feedback Mechanisms</a:t>
            </a:r>
          </a:p>
        </p:txBody>
      </p:sp>
      <p:sp>
        <p:nvSpPr>
          <p:cNvPr id="5" name="Content Placeholder 4">
            <a:extLst>
              <a:ext uri="{FF2B5EF4-FFF2-40B4-BE49-F238E27FC236}">
                <a16:creationId xmlns:a16="http://schemas.microsoft.com/office/drawing/2014/main" id="{70CA5F05-B343-6B2D-971E-C842FAB4D44B}"/>
              </a:ext>
            </a:extLst>
          </p:cNvPr>
          <p:cNvSpPr>
            <a:spLocks noGrp="1"/>
          </p:cNvSpPr>
          <p:nvPr>
            <p:ph idx="1"/>
          </p:nvPr>
        </p:nvSpPr>
        <p:spPr/>
        <p:txBody>
          <a:bodyPr/>
          <a:lstStyle/>
          <a:p>
            <a:r>
              <a:rPr lang="en-US" dirty="0"/>
              <a:t>Analytics to see if the algorithm is biased in certain ways and if so, try to remove those biases</a:t>
            </a:r>
          </a:p>
        </p:txBody>
      </p:sp>
    </p:spTree>
    <p:extLst>
      <p:ext uri="{BB962C8B-B14F-4D97-AF65-F5344CB8AC3E}">
        <p14:creationId xmlns:p14="http://schemas.microsoft.com/office/powerpoint/2010/main" val="2320489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3D4CE-489C-80C5-9152-9A040F3C7C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CBA6A4-B4BB-49D3-D890-2863E777A433}"/>
              </a:ext>
            </a:extLst>
          </p:cNvPr>
          <p:cNvSpPr>
            <a:spLocks noGrp="1"/>
          </p:cNvSpPr>
          <p:nvPr>
            <p:ph type="title"/>
          </p:nvPr>
        </p:nvSpPr>
        <p:spPr>
          <a:xfrm>
            <a:off x="678079" y="260308"/>
            <a:ext cx="10515600" cy="863600"/>
          </a:xfrm>
        </p:spPr>
        <p:txBody>
          <a:bodyPr>
            <a:normAutofit fontScale="90000"/>
          </a:bodyPr>
          <a:lstStyle/>
          <a:p>
            <a:r>
              <a:rPr lang="en-US" dirty="0"/>
              <a:t>Is participatory design just a feel good exercise?</a:t>
            </a:r>
          </a:p>
        </p:txBody>
      </p:sp>
      <p:sp>
        <p:nvSpPr>
          <p:cNvPr id="5" name="Content Placeholder 4">
            <a:extLst>
              <a:ext uri="{FF2B5EF4-FFF2-40B4-BE49-F238E27FC236}">
                <a16:creationId xmlns:a16="http://schemas.microsoft.com/office/drawing/2014/main" id="{F2397CCA-6B81-32E9-5F30-C97F53B34B03}"/>
              </a:ext>
            </a:extLst>
          </p:cNvPr>
          <p:cNvSpPr>
            <a:spLocks noGrp="1"/>
          </p:cNvSpPr>
          <p:nvPr>
            <p:ph idx="1"/>
          </p:nvPr>
        </p:nvSpPr>
        <p:spPr/>
        <p:txBody>
          <a:bodyPr>
            <a:normAutofit/>
          </a:bodyPr>
          <a:lstStyle/>
          <a:p>
            <a:r>
              <a:rPr lang="en-US" dirty="0"/>
              <a:t>It makes things harder</a:t>
            </a:r>
          </a:p>
          <a:p>
            <a:r>
              <a:rPr lang="en-US" dirty="0"/>
              <a:t>It makes things costlier</a:t>
            </a:r>
          </a:p>
          <a:p>
            <a:r>
              <a:rPr lang="en-US" dirty="0"/>
              <a:t>Is it worth it?</a:t>
            </a:r>
          </a:p>
          <a:p>
            <a:pPr lvl="1"/>
            <a:r>
              <a:rPr lang="en-US" dirty="0"/>
              <a:t>Yes, you need a diverse set of voices, you restrict us to the status quo</a:t>
            </a:r>
          </a:p>
          <a:p>
            <a:pPr lvl="1"/>
            <a:r>
              <a:rPr lang="en-US" dirty="0"/>
              <a:t>No, nothing is actually going to get done and nothing is worse than something imperfect</a:t>
            </a:r>
          </a:p>
          <a:p>
            <a:pPr lvl="1"/>
            <a:r>
              <a:rPr lang="en-US" dirty="0"/>
              <a:t>Yes – things change, you constantly need new voices</a:t>
            </a:r>
          </a:p>
          <a:p>
            <a:pPr lvl="1"/>
            <a:r>
              <a:rPr lang="en-US" dirty="0"/>
              <a:t>No, it complicates it and creates increasingly likely that things break or stagnate or cease to be effective</a:t>
            </a:r>
          </a:p>
        </p:txBody>
      </p:sp>
    </p:spTree>
    <p:extLst>
      <p:ext uri="{BB962C8B-B14F-4D97-AF65-F5344CB8AC3E}">
        <p14:creationId xmlns:p14="http://schemas.microsoft.com/office/powerpoint/2010/main" val="2242725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F2B9-68D3-AB77-8567-9566034F62EB}"/>
              </a:ext>
            </a:extLst>
          </p:cNvPr>
          <p:cNvSpPr>
            <a:spLocks noGrp="1"/>
          </p:cNvSpPr>
          <p:nvPr>
            <p:ph type="title"/>
          </p:nvPr>
        </p:nvSpPr>
        <p:spPr/>
        <p:txBody>
          <a:bodyPr/>
          <a:lstStyle/>
          <a:p>
            <a:r>
              <a:rPr lang="en-US" dirty="0"/>
              <a:t>Implications for your project</a:t>
            </a:r>
          </a:p>
        </p:txBody>
      </p:sp>
      <p:sp>
        <p:nvSpPr>
          <p:cNvPr id="3" name="Content Placeholder 2">
            <a:extLst>
              <a:ext uri="{FF2B5EF4-FFF2-40B4-BE49-F238E27FC236}">
                <a16:creationId xmlns:a16="http://schemas.microsoft.com/office/drawing/2014/main" id="{F26CA68F-8ECB-235D-2D73-ACFB9C40A8BE}"/>
              </a:ext>
            </a:extLst>
          </p:cNvPr>
          <p:cNvSpPr>
            <a:spLocks noGrp="1"/>
          </p:cNvSpPr>
          <p:nvPr>
            <p:ph idx="1"/>
          </p:nvPr>
        </p:nvSpPr>
        <p:spPr/>
        <p:txBody>
          <a:bodyPr/>
          <a:lstStyle/>
          <a:p>
            <a:r>
              <a:rPr lang="en-US" dirty="0"/>
              <a:t>Careful of assuming you’ll get free labor</a:t>
            </a:r>
          </a:p>
          <a:p>
            <a:r>
              <a:rPr lang="en-US" dirty="0"/>
              <a:t>How can people in your situation have a final say even if they’re not in the design process?</a:t>
            </a:r>
          </a:p>
          <a:p>
            <a:r>
              <a:rPr lang="en-US" dirty="0"/>
              <a:t>How will you manage long term governance of your project</a:t>
            </a:r>
          </a:p>
          <a:p>
            <a:r>
              <a:rPr lang="en-US" dirty="0"/>
              <a:t>Does that group of people you’re assuming all have one view actually have one view?</a:t>
            </a:r>
          </a:p>
          <a:p>
            <a:r>
              <a:rPr lang="en-US" dirty="0"/>
              <a:t>Treat lived experience as real expertise</a:t>
            </a:r>
          </a:p>
        </p:txBody>
      </p:sp>
      <p:sp>
        <p:nvSpPr>
          <p:cNvPr id="4" name="Slide Number Placeholder 3">
            <a:extLst>
              <a:ext uri="{FF2B5EF4-FFF2-40B4-BE49-F238E27FC236}">
                <a16:creationId xmlns:a16="http://schemas.microsoft.com/office/drawing/2014/main" id="{360513AB-E669-DE8A-8004-4AB8077F1B73}"/>
              </a:ext>
            </a:extLst>
          </p:cNvPr>
          <p:cNvSpPr>
            <a:spLocks noGrp="1"/>
          </p:cNvSpPr>
          <p:nvPr>
            <p:ph type="sldNum" sz="quarter" idx="12"/>
          </p:nvPr>
        </p:nvSpPr>
        <p:spPr/>
        <p:txBody>
          <a:bodyPr/>
          <a:lstStyle/>
          <a:p>
            <a:fld id="{6088BDBC-A55A-0D4E-9238-49D16FB07DCD}" type="slidenum">
              <a:rPr lang="en-US" smtClean="0"/>
              <a:pPr/>
              <a:t>26</a:t>
            </a:fld>
            <a:endParaRPr lang="en-US"/>
          </a:p>
        </p:txBody>
      </p:sp>
    </p:spTree>
    <p:extLst>
      <p:ext uri="{BB962C8B-B14F-4D97-AF65-F5344CB8AC3E}">
        <p14:creationId xmlns:p14="http://schemas.microsoft.com/office/powerpoint/2010/main" val="1074058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A4E588-79D6-4646-8CF2-249143A9E091}"/>
              </a:ext>
            </a:extLst>
          </p:cNvPr>
          <p:cNvSpPr>
            <a:spLocks noGrp="1"/>
          </p:cNvSpPr>
          <p:nvPr>
            <p:ph type="dt" sz="half" idx="4294967295"/>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F70455F-4B6C-0544-831A-0874D89590EA}" type="datetimeFigureOut">
              <a:rPr lang="en-US" smtClean="0"/>
              <a:pPr marL="0" marR="0" lvl="0" indent="0" algn="l" defTabSz="914400" rtl="0" eaLnBrk="1" fontAlgn="auto" latinLnBrk="0" hangingPunct="1">
                <a:lnSpc>
                  <a:spcPct val="100000"/>
                </a:lnSpc>
                <a:spcBef>
                  <a:spcPts val="0"/>
                </a:spcBef>
                <a:spcAft>
                  <a:spcPts val="0"/>
                </a:spcAft>
                <a:buClrTx/>
                <a:buSzTx/>
                <a:buFontTx/>
                <a:buNone/>
                <a:tabLst/>
                <a:defRPr/>
              </a:pPr>
              <a:t>3/25/26</a:t>
            </a:fld>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24F4ECB3-2C40-9A4E-92CF-42D08E8411D1}"/>
              </a:ext>
            </a:extLst>
          </p:cNvPr>
          <p:cNvSpPr txBox="1"/>
          <p:nvPr/>
        </p:nvSpPr>
        <p:spPr>
          <a:xfrm>
            <a:off x="392722" y="1782174"/>
            <a:ext cx="777156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ML and News </a:t>
            </a:r>
            <a:r>
              <a:rPr kumimoji="0" lang="en-US" sz="4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and Elon Musk and who owns our public spaces</a:t>
            </a:r>
            <a:endParaRPr kumimoji="0" lang="en-US" sz="44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4462F6CE-24ED-824E-821F-54E176EF88F3}"/>
              </a:ext>
            </a:extLst>
          </p:cNvPr>
          <p:cNvSpPr txBox="1"/>
          <p:nvPr/>
        </p:nvSpPr>
        <p:spPr>
          <a:xfrm>
            <a:off x="392722" y="4013997"/>
            <a:ext cx="66821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Kenneth (Kenny) Joseph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endParaRPr kumimoji="0" lang="en-US"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5317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D8D70C-765B-7EAF-7D5F-2CD88460BEF5}"/>
              </a:ext>
            </a:extLst>
          </p:cNvPr>
          <p:cNvSpPr>
            <a:spLocks noGrp="1"/>
          </p:cNvSpPr>
          <p:nvPr>
            <p:ph type="sldNum" sz="quarter" idx="12"/>
          </p:nvPr>
        </p:nvSpPr>
        <p:spPr/>
        <p:txBody>
          <a:bodyPr/>
          <a:lstStyle/>
          <a:p>
            <a:fld id="{6088BDBC-A55A-0D4E-9238-49D16FB07DCD}" type="slidenum">
              <a:rPr lang="en-US" smtClean="0"/>
              <a:pPr/>
              <a:t>28</a:t>
            </a:fld>
            <a:endParaRPr lang="en-US"/>
          </a:p>
        </p:txBody>
      </p:sp>
      <p:pic>
        <p:nvPicPr>
          <p:cNvPr id="5" name="Picture 4">
            <a:extLst>
              <a:ext uri="{FF2B5EF4-FFF2-40B4-BE49-F238E27FC236}">
                <a16:creationId xmlns:a16="http://schemas.microsoft.com/office/drawing/2014/main" id="{79FA0902-B722-3450-2FB8-13A66C0EADDB}"/>
              </a:ext>
            </a:extLst>
          </p:cNvPr>
          <p:cNvPicPr>
            <a:picLocks noChangeAspect="1"/>
          </p:cNvPicPr>
          <p:nvPr/>
        </p:nvPicPr>
        <p:blipFill>
          <a:blip r:embed="rId2"/>
          <a:stretch>
            <a:fillRect/>
          </a:stretch>
        </p:blipFill>
        <p:spPr>
          <a:xfrm>
            <a:off x="1411030" y="1788886"/>
            <a:ext cx="9369940" cy="2874554"/>
          </a:xfrm>
          <a:prstGeom prst="rect">
            <a:avLst/>
          </a:prstGeom>
        </p:spPr>
      </p:pic>
    </p:spTree>
    <p:extLst>
      <p:ext uri="{BB962C8B-B14F-4D97-AF65-F5344CB8AC3E}">
        <p14:creationId xmlns:p14="http://schemas.microsoft.com/office/powerpoint/2010/main" val="3624975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A8E484-DE21-1E46-A4E0-B743299D960B}"/>
              </a:ext>
            </a:extLst>
          </p:cNvPr>
          <p:cNvSpPr>
            <a:spLocks noGrp="1"/>
          </p:cNvSpPr>
          <p:nvPr>
            <p:ph type="title"/>
          </p:nvPr>
        </p:nvSpPr>
        <p:spPr/>
        <p:txBody>
          <a:bodyPr/>
          <a:lstStyle/>
          <a:p>
            <a:r>
              <a:rPr lang="en-US" dirty="0"/>
              <a:t>Task #1 today</a:t>
            </a:r>
          </a:p>
        </p:txBody>
      </p:sp>
      <p:sp>
        <p:nvSpPr>
          <p:cNvPr id="4" name="Content Placeholder 3">
            <a:extLst>
              <a:ext uri="{FF2B5EF4-FFF2-40B4-BE49-F238E27FC236}">
                <a16:creationId xmlns:a16="http://schemas.microsoft.com/office/drawing/2014/main" id="{C3EEEF3F-6701-C14D-92E3-04654A6FEF1A}"/>
              </a:ext>
            </a:extLst>
          </p:cNvPr>
          <p:cNvSpPr>
            <a:spLocks noGrp="1"/>
          </p:cNvSpPr>
          <p:nvPr>
            <p:ph idx="1"/>
          </p:nvPr>
        </p:nvSpPr>
        <p:spPr>
          <a:xfrm>
            <a:off x="322729" y="1449408"/>
            <a:ext cx="11217230" cy="4351338"/>
          </a:xfrm>
        </p:spPr>
        <p:txBody>
          <a:bodyPr>
            <a:normAutofit/>
          </a:bodyPr>
          <a:lstStyle/>
          <a:p>
            <a:r>
              <a:rPr lang="en-US" sz="3600" dirty="0"/>
              <a:t>I am a startup tycoon. I therefore know everything and can solve all problems with the </a:t>
            </a:r>
            <a:r>
              <a:rPr lang="en-US" sz="3600" dirty="0" err="1"/>
              <a:t>maths</a:t>
            </a:r>
            <a:r>
              <a:rPr lang="en-US" sz="3600" dirty="0"/>
              <a:t> and VC funding</a:t>
            </a:r>
          </a:p>
          <a:p>
            <a:r>
              <a:rPr lang="en-US" sz="3600" dirty="0"/>
              <a:t>Someone has told me that news is biased</a:t>
            </a:r>
          </a:p>
          <a:p>
            <a:r>
              <a:rPr lang="en-US" sz="3600" dirty="0"/>
              <a:t>I have decided to solve this problem. </a:t>
            </a:r>
          </a:p>
          <a:p>
            <a:r>
              <a:rPr lang="en-US" sz="3600" dirty="0"/>
              <a:t>I hire your team to </a:t>
            </a:r>
            <a:r>
              <a:rPr lang="en-US" sz="3600" b="1" dirty="0"/>
              <a:t>build an unbiased news site </a:t>
            </a:r>
            <a:r>
              <a:rPr lang="en-US" sz="3600" dirty="0"/>
              <a:t>(“Elon Twitter”)</a:t>
            </a:r>
            <a:endParaRPr lang="en-US" sz="3600" b="1" dirty="0"/>
          </a:p>
          <a:p>
            <a:endParaRPr lang="en-US" sz="3600" dirty="0"/>
          </a:p>
          <a:p>
            <a:endParaRPr lang="en-US" sz="3200" dirty="0"/>
          </a:p>
        </p:txBody>
      </p:sp>
      <p:sp>
        <p:nvSpPr>
          <p:cNvPr id="2" name="Slide Number Placeholder 1">
            <a:extLst>
              <a:ext uri="{FF2B5EF4-FFF2-40B4-BE49-F238E27FC236}">
                <a16:creationId xmlns:a16="http://schemas.microsoft.com/office/drawing/2014/main" id="{008F7C84-4343-684B-BD2A-98F4FB64E8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8BDBC-A55A-0D4E-9238-49D16FB07DCD}" type="slidenum">
              <a:rPr kumimoji="0" lang="en-US" sz="1400" b="0" i="0" u="none" strike="noStrike" kern="1200" cap="none" spc="0" normalizeH="0" baseline="0" noProof="0" smtClean="0">
                <a:ln>
                  <a:noFill/>
                </a:ln>
                <a:solidFill>
                  <a:prstClr val="black"/>
                </a:solidFill>
                <a:effectLst/>
                <a:uLnTx/>
                <a:uFillTx/>
                <a:latin typeface="Menlo" panose="020B0609030804020204" pitchFamily="49" charset="0"/>
                <a:ea typeface="Menlo" panose="020B0609030804020204" pitchFamily="49" charset="0"/>
                <a:cs typeface="Menlo" panose="020B0609030804020204" pitchFamily="49"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prstClr val="black"/>
              </a:solidFill>
              <a:effectLst/>
              <a:uLnTx/>
              <a:uFillTx/>
              <a:latin typeface="Menlo" panose="020B0609030804020204" pitchFamily="49" charset="0"/>
              <a:ea typeface="Menlo" panose="020B0609030804020204" pitchFamily="49" charset="0"/>
              <a:cs typeface="Menlo" panose="020B0609030804020204" pitchFamily="49" charset="0"/>
            </a:endParaRPr>
          </a:p>
        </p:txBody>
      </p:sp>
      <p:pic>
        <p:nvPicPr>
          <p:cNvPr id="3074" name="Picture 2" descr="Elon Musk's Meme On Getting Rid Of Skype Leaves The Internet In Splits">
            <a:extLst>
              <a:ext uri="{FF2B5EF4-FFF2-40B4-BE49-F238E27FC236}">
                <a16:creationId xmlns:a16="http://schemas.microsoft.com/office/drawing/2014/main" id="{E979473C-4DCD-6C08-175C-113D2D4E4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4708" y="2613298"/>
            <a:ext cx="2085340" cy="128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2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73D78-D8DE-E667-97FB-E1D5A7814486}"/>
              </a:ext>
            </a:extLst>
          </p:cNvPr>
          <p:cNvSpPr>
            <a:spLocks noGrp="1"/>
          </p:cNvSpPr>
          <p:nvPr>
            <p:ph type="sldNum" sz="quarter" idx="12"/>
          </p:nvPr>
        </p:nvSpPr>
        <p:spPr/>
        <p:txBody>
          <a:bodyPr/>
          <a:lstStyle/>
          <a:p>
            <a:fld id="{6088BDBC-A55A-0D4E-9238-49D16FB07DCD}" type="slidenum">
              <a:rPr lang="en-US" smtClean="0"/>
              <a:pPr/>
              <a:t>3</a:t>
            </a:fld>
            <a:endParaRPr lang="en-US"/>
          </a:p>
        </p:txBody>
      </p:sp>
      <p:pic>
        <p:nvPicPr>
          <p:cNvPr id="3" name="Picture 2" descr="Connor Wurst - Pittsburgh, Pennsylvania, United States ...">
            <a:extLst>
              <a:ext uri="{FF2B5EF4-FFF2-40B4-BE49-F238E27FC236}">
                <a16:creationId xmlns:a16="http://schemas.microsoft.com/office/drawing/2014/main" id="{C405048A-D1DC-0605-9897-3F90C6673DCD}"/>
              </a:ext>
            </a:extLst>
          </p:cNvPr>
          <p:cNvPicPr>
            <a:picLocks noChangeAspect="1"/>
          </p:cNvPicPr>
          <p:nvPr/>
        </p:nvPicPr>
        <p:blipFill>
          <a:blip r:embed="rId2"/>
          <a:stretch>
            <a:fillRect/>
          </a:stretch>
        </p:blipFill>
        <p:spPr>
          <a:xfrm>
            <a:off x="1597225" y="1164653"/>
            <a:ext cx="3869188" cy="3869188"/>
          </a:xfrm>
          <a:prstGeom prst="rect">
            <a:avLst/>
          </a:prstGeom>
        </p:spPr>
      </p:pic>
      <p:pic>
        <p:nvPicPr>
          <p:cNvPr id="4" name="Picture 3">
            <a:extLst>
              <a:ext uri="{FF2B5EF4-FFF2-40B4-BE49-F238E27FC236}">
                <a16:creationId xmlns:a16="http://schemas.microsoft.com/office/drawing/2014/main" id="{49235823-A839-491F-C7C0-0ED17B7D24FF}"/>
              </a:ext>
            </a:extLst>
          </p:cNvPr>
          <p:cNvPicPr>
            <a:picLocks noChangeAspect="1"/>
          </p:cNvPicPr>
          <p:nvPr/>
        </p:nvPicPr>
        <p:blipFill>
          <a:blip r:embed="rId3"/>
          <a:stretch>
            <a:fillRect/>
          </a:stretch>
        </p:blipFill>
        <p:spPr>
          <a:xfrm>
            <a:off x="7533864" y="665917"/>
            <a:ext cx="3060911" cy="4595630"/>
          </a:xfrm>
          <a:prstGeom prst="rect">
            <a:avLst/>
          </a:prstGeom>
        </p:spPr>
      </p:pic>
    </p:spTree>
    <p:extLst>
      <p:ext uri="{BB962C8B-B14F-4D97-AF65-F5344CB8AC3E}">
        <p14:creationId xmlns:p14="http://schemas.microsoft.com/office/powerpoint/2010/main" val="2155083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298F-DC03-6947-ACDC-B7ADDEE6E50B}"/>
              </a:ext>
            </a:extLst>
          </p:cNvPr>
          <p:cNvSpPr>
            <a:spLocks noGrp="1"/>
          </p:cNvSpPr>
          <p:nvPr>
            <p:ph type="title"/>
          </p:nvPr>
        </p:nvSpPr>
        <p:spPr/>
        <p:txBody>
          <a:bodyPr/>
          <a:lstStyle/>
          <a:p>
            <a:r>
              <a:rPr lang="en-US" dirty="0"/>
              <a:t>Task (cont.)</a:t>
            </a:r>
          </a:p>
        </p:txBody>
      </p:sp>
      <p:sp>
        <p:nvSpPr>
          <p:cNvPr id="3" name="Content Placeholder 2">
            <a:extLst>
              <a:ext uri="{FF2B5EF4-FFF2-40B4-BE49-F238E27FC236}">
                <a16:creationId xmlns:a16="http://schemas.microsoft.com/office/drawing/2014/main" id="{2068707F-DD44-C743-987F-6DB2AD275B47}"/>
              </a:ext>
            </a:extLst>
          </p:cNvPr>
          <p:cNvSpPr>
            <a:spLocks noGrp="1"/>
          </p:cNvSpPr>
          <p:nvPr>
            <p:ph idx="1"/>
          </p:nvPr>
        </p:nvSpPr>
        <p:spPr/>
        <p:txBody>
          <a:bodyPr>
            <a:normAutofit/>
          </a:bodyPr>
          <a:lstStyle/>
          <a:p>
            <a:pPr marL="514350" indent="-514350">
              <a:buFont typeface="+mj-lt"/>
              <a:buAutoNum type="arabicPeriod"/>
            </a:pPr>
            <a:r>
              <a:rPr lang="en-US" dirty="0"/>
              <a:t>Create </a:t>
            </a:r>
            <a:r>
              <a:rPr lang="en-US" b="1" dirty="0"/>
              <a:t>a process (maybe including ML) that determines whether or not a particular piece of news is biased (or how it is biased, or how biased it is)</a:t>
            </a:r>
          </a:p>
          <a:p>
            <a:pPr marL="514350" indent="-514350">
              <a:buFont typeface="+mj-lt"/>
              <a:buAutoNum type="arabicPeriod"/>
            </a:pPr>
            <a:r>
              <a:rPr lang="en-US" dirty="0"/>
              <a:t>Determine how to </a:t>
            </a:r>
            <a:r>
              <a:rPr lang="en-US" b="1" dirty="0"/>
              <a:t>use that process to produce a set of 15 news articles that are shared via a list-serv </a:t>
            </a:r>
            <a:r>
              <a:rPr lang="en-US" dirty="0"/>
              <a:t>to paying customers every morning</a:t>
            </a:r>
          </a:p>
          <a:p>
            <a:pPr marL="514350" indent="-514350">
              <a:buFont typeface="+mj-lt"/>
              <a:buAutoNum type="arabicPeriod"/>
            </a:pPr>
            <a:r>
              <a:rPr lang="en-US" dirty="0"/>
              <a:t>Develop a 1-3 minute pitch for your approach and why it will work</a:t>
            </a:r>
          </a:p>
          <a:p>
            <a:r>
              <a:rPr lang="en-US" dirty="0"/>
              <a:t>Some examples you might think about</a:t>
            </a:r>
          </a:p>
          <a:p>
            <a:pPr lvl="1"/>
            <a:r>
              <a:rPr lang="en-US" dirty="0">
                <a:hlinkClick r:id="rId2"/>
              </a:rPr>
              <a:t>https://knowherenews.com/</a:t>
            </a: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EE45676-8626-CE43-A189-F4A55D84D6C3}"/>
              </a:ext>
            </a:extLst>
          </p:cNvPr>
          <p:cNvSpPr>
            <a:spLocks noGrp="1"/>
          </p:cNvSpPr>
          <p:nvPr>
            <p:ph type="sldNum" sz="quarter" idx="12"/>
          </p:nvPr>
        </p:nvSpPr>
        <p:spPr/>
        <p:txBody>
          <a:bodyPr/>
          <a:lstStyle/>
          <a:p>
            <a:fld id="{6088BDBC-A55A-0D4E-9238-49D16FB07DCD}" type="slidenum">
              <a:rPr lang="en-US" smtClean="0"/>
              <a:pPr/>
              <a:t>30</a:t>
            </a:fld>
            <a:endParaRPr lang="en-US"/>
          </a:p>
        </p:txBody>
      </p:sp>
    </p:spTree>
    <p:extLst>
      <p:ext uri="{BB962C8B-B14F-4D97-AF65-F5344CB8AC3E}">
        <p14:creationId xmlns:p14="http://schemas.microsoft.com/office/powerpoint/2010/main" val="2745984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298F-DC03-6947-ACDC-B7ADDEE6E50B}"/>
              </a:ext>
            </a:extLst>
          </p:cNvPr>
          <p:cNvSpPr>
            <a:spLocks noGrp="1"/>
          </p:cNvSpPr>
          <p:nvPr>
            <p:ph type="title"/>
          </p:nvPr>
        </p:nvSpPr>
        <p:spPr/>
        <p:txBody>
          <a:bodyPr/>
          <a:lstStyle/>
          <a:p>
            <a:r>
              <a:rPr lang="en-US" dirty="0"/>
              <a:t>Task (cont.)</a:t>
            </a:r>
          </a:p>
        </p:txBody>
      </p:sp>
      <p:sp>
        <p:nvSpPr>
          <p:cNvPr id="3" name="Content Placeholder 2">
            <a:extLst>
              <a:ext uri="{FF2B5EF4-FFF2-40B4-BE49-F238E27FC236}">
                <a16:creationId xmlns:a16="http://schemas.microsoft.com/office/drawing/2014/main" id="{2068707F-DD44-C743-987F-6DB2AD275B47}"/>
              </a:ext>
            </a:extLst>
          </p:cNvPr>
          <p:cNvSpPr>
            <a:spLocks noGrp="1"/>
          </p:cNvSpPr>
          <p:nvPr>
            <p:ph idx="1"/>
          </p:nvPr>
        </p:nvSpPr>
        <p:spPr/>
        <p:txBody>
          <a:bodyPr/>
          <a:lstStyle/>
          <a:p>
            <a:pPr marL="514350" indent="-514350">
              <a:buFont typeface="+mj-lt"/>
              <a:buAutoNum type="arabicPeriod"/>
            </a:pPr>
            <a:r>
              <a:rPr lang="en-US" dirty="0"/>
              <a:t>Create </a:t>
            </a:r>
            <a:r>
              <a:rPr lang="en-US" b="1" dirty="0"/>
              <a:t>a process (maybe/hopefully including ML) that identifies a set of fake news domains</a:t>
            </a:r>
          </a:p>
          <a:p>
            <a:pPr marL="514350" indent="-514350">
              <a:buFont typeface="+mj-lt"/>
              <a:buAutoNum type="arabicPeriod"/>
            </a:pPr>
            <a:r>
              <a:rPr lang="en-US" dirty="0"/>
              <a:t>Determine how to </a:t>
            </a:r>
            <a:r>
              <a:rPr lang="en-US" b="1" dirty="0"/>
              <a:t>use that process to curate news feeds on Twitter </a:t>
            </a:r>
            <a:r>
              <a:rPr lang="en-US" dirty="0"/>
              <a:t>to paying customers (Twitter </a:t>
            </a:r>
            <a:r>
              <a:rPr lang="en-US" dirty="0" err="1"/>
              <a:t>blueeee</a:t>
            </a:r>
            <a:r>
              <a:rPr lang="en-US" dirty="0"/>
              <a:t>)</a:t>
            </a:r>
          </a:p>
          <a:p>
            <a:pPr marL="514350" indent="-514350">
              <a:buFont typeface="+mj-lt"/>
              <a:buAutoNum type="arabicPeriod"/>
            </a:pPr>
            <a:r>
              <a:rPr lang="en-US" dirty="0"/>
              <a:t>Develop a 1-3 minute pitch for your approach and why it will work</a:t>
            </a:r>
          </a:p>
          <a:p>
            <a:r>
              <a:rPr lang="en-US" dirty="0"/>
              <a:t>Some examples you might think about</a:t>
            </a:r>
          </a:p>
          <a:p>
            <a:pPr lvl="1"/>
            <a:r>
              <a:rPr lang="en-US" dirty="0" err="1"/>
              <a:t>Newsguard</a:t>
            </a:r>
            <a:endParaRPr lang="en-US" dirty="0"/>
          </a:p>
          <a:p>
            <a:pPr lvl="1"/>
            <a:r>
              <a:rPr lang="en-US" dirty="0"/>
              <a:t>https://</a:t>
            </a:r>
            <a:r>
              <a:rPr lang="en-US" dirty="0" err="1"/>
              <a:t>arxiv.org</a:t>
            </a:r>
            <a:r>
              <a:rPr lang="en-US" dirty="0"/>
              <a:t>/abs/1708.07104</a:t>
            </a:r>
          </a:p>
        </p:txBody>
      </p:sp>
      <p:sp>
        <p:nvSpPr>
          <p:cNvPr id="4" name="Slide Number Placeholder 3">
            <a:extLst>
              <a:ext uri="{FF2B5EF4-FFF2-40B4-BE49-F238E27FC236}">
                <a16:creationId xmlns:a16="http://schemas.microsoft.com/office/drawing/2014/main" id="{4EE45676-8626-CE43-A189-F4A55D84D6C3}"/>
              </a:ext>
            </a:extLst>
          </p:cNvPr>
          <p:cNvSpPr>
            <a:spLocks noGrp="1"/>
          </p:cNvSpPr>
          <p:nvPr>
            <p:ph type="sldNum" sz="quarter" idx="12"/>
          </p:nvPr>
        </p:nvSpPr>
        <p:spPr/>
        <p:txBody>
          <a:bodyPr/>
          <a:lstStyle/>
          <a:p>
            <a:fld id="{6088BDBC-A55A-0D4E-9238-49D16FB07DCD}" type="slidenum">
              <a:rPr lang="en-US" smtClean="0"/>
              <a:pPr/>
              <a:t>31</a:t>
            </a:fld>
            <a:endParaRPr lang="en-US"/>
          </a:p>
        </p:txBody>
      </p:sp>
    </p:spTree>
    <p:extLst>
      <p:ext uri="{BB962C8B-B14F-4D97-AF65-F5344CB8AC3E}">
        <p14:creationId xmlns:p14="http://schemas.microsoft.com/office/powerpoint/2010/main" val="1089300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8C3AE-A713-8644-AB49-48D3070BCA12}"/>
              </a:ext>
            </a:extLst>
          </p:cNvPr>
          <p:cNvSpPr>
            <a:spLocks noGrp="1"/>
          </p:cNvSpPr>
          <p:nvPr>
            <p:ph type="title"/>
          </p:nvPr>
        </p:nvSpPr>
        <p:spPr/>
        <p:txBody>
          <a:bodyPr/>
          <a:lstStyle/>
          <a:p>
            <a:r>
              <a:rPr lang="en-US" dirty="0"/>
              <a:t>Some considerations</a:t>
            </a:r>
          </a:p>
        </p:txBody>
      </p:sp>
      <p:sp>
        <p:nvSpPr>
          <p:cNvPr id="3" name="Content Placeholder 2">
            <a:extLst>
              <a:ext uri="{FF2B5EF4-FFF2-40B4-BE49-F238E27FC236}">
                <a16:creationId xmlns:a16="http://schemas.microsoft.com/office/drawing/2014/main" id="{4FF4D36D-5133-7843-8047-A5A27F85D0ED}"/>
              </a:ext>
            </a:extLst>
          </p:cNvPr>
          <p:cNvSpPr>
            <a:spLocks noGrp="1"/>
          </p:cNvSpPr>
          <p:nvPr>
            <p:ph idx="1"/>
          </p:nvPr>
        </p:nvSpPr>
        <p:spPr/>
        <p:txBody>
          <a:bodyPr>
            <a:normAutofit fontScale="70000" lnSpcReduction="20000"/>
          </a:bodyPr>
          <a:lstStyle/>
          <a:p>
            <a:r>
              <a:rPr lang="en-US" dirty="0"/>
              <a:t>I’m being deliberately vague about what “bias” is. But you may want to consider:</a:t>
            </a:r>
          </a:p>
          <a:p>
            <a:pPr lvl="1"/>
            <a:r>
              <a:rPr lang="en-US" dirty="0"/>
              <a:t>Political leaning</a:t>
            </a:r>
          </a:p>
          <a:p>
            <a:pPr lvl="1"/>
            <a:r>
              <a:rPr lang="en-US" dirty="0"/>
              <a:t>Spatial distribution</a:t>
            </a:r>
          </a:p>
          <a:p>
            <a:pPr lvl="1"/>
            <a:r>
              <a:rPr lang="en-US" dirty="0"/>
              <a:t>Gender</a:t>
            </a:r>
          </a:p>
          <a:p>
            <a:pPr lvl="1"/>
            <a:r>
              <a:rPr lang="en-US" dirty="0"/>
              <a:t>Topical content</a:t>
            </a:r>
          </a:p>
          <a:p>
            <a:pPr lvl="1"/>
            <a:r>
              <a:rPr lang="en-US" dirty="0"/>
              <a:t>Source of the article</a:t>
            </a:r>
          </a:p>
          <a:p>
            <a:pPr lvl="1"/>
            <a:r>
              <a:rPr lang="en-US" dirty="0"/>
              <a:t>Content of the article</a:t>
            </a:r>
          </a:p>
          <a:p>
            <a:pPr lvl="1"/>
            <a:endParaRPr lang="en-US" dirty="0"/>
          </a:p>
          <a:p>
            <a:pPr lvl="1"/>
            <a:r>
              <a:rPr lang="en-US" dirty="0"/>
              <a:t>…</a:t>
            </a:r>
          </a:p>
          <a:p>
            <a:r>
              <a:rPr lang="en-US" dirty="0"/>
              <a:t>Not restricted to the US!</a:t>
            </a:r>
          </a:p>
          <a:p>
            <a:r>
              <a:rPr lang="en-US" dirty="0"/>
              <a:t>Some examples you might think about</a:t>
            </a:r>
          </a:p>
          <a:p>
            <a:pPr lvl="1"/>
            <a:r>
              <a:rPr lang="en-US" dirty="0">
                <a:hlinkClick r:id="rId2"/>
              </a:rPr>
              <a:t>https://knowherenews.com/</a:t>
            </a:r>
            <a:endParaRPr lang="en-US" dirty="0"/>
          </a:p>
          <a:p>
            <a:pPr lvl="1"/>
            <a:r>
              <a:rPr lang="en-US" dirty="0" err="1"/>
              <a:t>Post.news</a:t>
            </a:r>
            <a:endParaRPr lang="en-US" dirty="0"/>
          </a:p>
          <a:p>
            <a:pPr lvl="1"/>
            <a:r>
              <a:rPr lang="en-US" dirty="0"/>
              <a:t>The Catalyst</a:t>
            </a:r>
          </a:p>
          <a:p>
            <a:pPr lvl="1"/>
            <a:r>
              <a:rPr lang="en-US" dirty="0"/>
              <a:t>…</a:t>
            </a:r>
          </a:p>
        </p:txBody>
      </p:sp>
      <p:sp>
        <p:nvSpPr>
          <p:cNvPr id="4" name="Slide Number Placeholder 3">
            <a:extLst>
              <a:ext uri="{FF2B5EF4-FFF2-40B4-BE49-F238E27FC236}">
                <a16:creationId xmlns:a16="http://schemas.microsoft.com/office/drawing/2014/main" id="{BC9BE1DB-2BE8-714B-9D99-71B6B0C69102}"/>
              </a:ext>
            </a:extLst>
          </p:cNvPr>
          <p:cNvSpPr>
            <a:spLocks noGrp="1"/>
          </p:cNvSpPr>
          <p:nvPr>
            <p:ph type="sldNum" sz="quarter" idx="12"/>
          </p:nvPr>
        </p:nvSpPr>
        <p:spPr/>
        <p:txBody>
          <a:bodyPr/>
          <a:lstStyle/>
          <a:p>
            <a:fld id="{6088BDBC-A55A-0D4E-9238-49D16FB07DCD}" type="slidenum">
              <a:rPr lang="en-US" smtClean="0"/>
              <a:pPr/>
              <a:t>32</a:t>
            </a:fld>
            <a:endParaRPr lang="en-US"/>
          </a:p>
        </p:txBody>
      </p:sp>
    </p:spTree>
    <p:extLst>
      <p:ext uri="{BB962C8B-B14F-4D97-AF65-F5344CB8AC3E}">
        <p14:creationId xmlns:p14="http://schemas.microsoft.com/office/powerpoint/2010/main" val="4171094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F07F22-5DE1-B740-B1B6-4375F0032D2C}"/>
              </a:ext>
            </a:extLst>
          </p:cNvPr>
          <p:cNvSpPr>
            <a:spLocks noGrp="1"/>
          </p:cNvSpPr>
          <p:nvPr>
            <p:ph type="sldNum" sz="quarter" idx="12"/>
          </p:nvPr>
        </p:nvSpPr>
        <p:spPr/>
        <p:txBody>
          <a:bodyPr/>
          <a:lstStyle/>
          <a:p>
            <a:fld id="{6088BDBC-A55A-0D4E-9238-49D16FB07DCD}" type="slidenum">
              <a:rPr lang="en-US" smtClean="0"/>
              <a:pPr/>
              <a:t>33</a:t>
            </a:fld>
            <a:endParaRPr lang="en-US"/>
          </a:p>
        </p:txBody>
      </p:sp>
      <p:pic>
        <p:nvPicPr>
          <p:cNvPr id="5" name="Picture 4">
            <a:extLst>
              <a:ext uri="{FF2B5EF4-FFF2-40B4-BE49-F238E27FC236}">
                <a16:creationId xmlns:a16="http://schemas.microsoft.com/office/drawing/2014/main" id="{BC9ABE86-615E-4844-BD86-444689378E4A}"/>
              </a:ext>
            </a:extLst>
          </p:cNvPr>
          <p:cNvPicPr>
            <a:picLocks noChangeAspect="1"/>
          </p:cNvPicPr>
          <p:nvPr/>
        </p:nvPicPr>
        <p:blipFill>
          <a:blip r:embed="rId2"/>
          <a:stretch>
            <a:fillRect/>
          </a:stretch>
        </p:blipFill>
        <p:spPr>
          <a:xfrm>
            <a:off x="3337755" y="0"/>
            <a:ext cx="5516490" cy="6858000"/>
          </a:xfrm>
          <a:prstGeom prst="rect">
            <a:avLst/>
          </a:prstGeom>
        </p:spPr>
      </p:pic>
    </p:spTree>
    <p:extLst>
      <p:ext uri="{BB962C8B-B14F-4D97-AF65-F5344CB8AC3E}">
        <p14:creationId xmlns:p14="http://schemas.microsoft.com/office/powerpoint/2010/main" val="2732721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8A5A-865D-4146-BE3D-0914BAECE423}"/>
              </a:ext>
            </a:extLst>
          </p:cNvPr>
          <p:cNvSpPr>
            <a:spLocks noGrp="1"/>
          </p:cNvSpPr>
          <p:nvPr>
            <p:ph type="title"/>
          </p:nvPr>
        </p:nvSpPr>
        <p:spPr/>
        <p:txBody>
          <a:bodyPr>
            <a:normAutofit/>
          </a:bodyPr>
          <a:lstStyle/>
          <a:p>
            <a:r>
              <a:rPr lang="en-US" dirty="0"/>
              <a:t>News, Truth and Bias</a:t>
            </a:r>
          </a:p>
        </p:txBody>
      </p:sp>
      <p:sp>
        <p:nvSpPr>
          <p:cNvPr id="3" name="Content Placeholder 2">
            <a:extLst>
              <a:ext uri="{FF2B5EF4-FFF2-40B4-BE49-F238E27FC236}">
                <a16:creationId xmlns:a16="http://schemas.microsoft.com/office/drawing/2014/main" id="{25511281-8722-C64E-89F3-0FA7267677E1}"/>
              </a:ext>
            </a:extLst>
          </p:cNvPr>
          <p:cNvSpPr>
            <a:spLocks noGrp="1"/>
          </p:cNvSpPr>
          <p:nvPr>
            <p:ph idx="1"/>
          </p:nvPr>
        </p:nvSpPr>
        <p:spPr/>
        <p:txBody>
          <a:bodyPr>
            <a:normAutofit fontScale="92500"/>
          </a:bodyPr>
          <a:lstStyle/>
          <a:p>
            <a:r>
              <a:rPr lang="en-US" dirty="0"/>
              <a:t>Bias exists everywhere in the media, but in two forms</a:t>
            </a:r>
          </a:p>
          <a:p>
            <a:pPr lvl="1"/>
            <a:r>
              <a:rPr lang="en-US" i="1" dirty="0"/>
              <a:t>Reporting bias – </a:t>
            </a:r>
            <a:r>
              <a:rPr lang="en-US" dirty="0"/>
              <a:t>media organizations can be biased in the news that they produce</a:t>
            </a:r>
          </a:p>
          <a:p>
            <a:pPr lvl="1"/>
            <a:r>
              <a:rPr lang="en-US" i="1" dirty="0"/>
              <a:t>Content bias </a:t>
            </a:r>
            <a:r>
              <a:rPr lang="en-US" dirty="0"/>
              <a:t>– media organizations can be biased in the way that they cover</a:t>
            </a:r>
          </a:p>
          <a:p>
            <a:r>
              <a:rPr lang="en-US" dirty="0"/>
              <a:t>Bias is different than falsification, or “fake news”</a:t>
            </a:r>
          </a:p>
          <a:p>
            <a:r>
              <a:rPr lang="en-US" b="1" dirty="0"/>
              <a:t>But </a:t>
            </a:r>
          </a:p>
          <a:p>
            <a:pPr lvl="1"/>
            <a:r>
              <a:rPr lang="en-US" dirty="0"/>
              <a:t>Who gets to decide what is worth covering, and what isn’t?</a:t>
            </a:r>
          </a:p>
          <a:p>
            <a:pPr lvl="1"/>
            <a:r>
              <a:rPr lang="en-US" dirty="0"/>
              <a:t>Is it even possible to cover “everything”? Would anyone come to your site?</a:t>
            </a:r>
          </a:p>
          <a:p>
            <a:pPr lvl="1"/>
            <a:r>
              <a:rPr lang="en-US" b="1" dirty="0"/>
              <a:t>Who gets to be the arbitrator of truth? The platform?</a:t>
            </a:r>
          </a:p>
          <a:p>
            <a:r>
              <a:rPr lang="en-US" dirty="0"/>
              <a:t>Also – the idea of “unbiased news” is relatively new</a:t>
            </a:r>
          </a:p>
        </p:txBody>
      </p:sp>
      <p:sp>
        <p:nvSpPr>
          <p:cNvPr id="4" name="Date Placeholder 3">
            <a:extLst>
              <a:ext uri="{FF2B5EF4-FFF2-40B4-BE49-F238E27FC236}">
                <a16:creationId xmlns:a16="http://schemas.microsoft.com/office/drawing/2014/main" id="{D32D1195-44C9-E143-8400-8B7E6D446F6A}"/>
              </a:ext>
            </a:extLst>
          </p:cNvPr>
          <p:cNvSpPr>
            <a:spLocks noGrp="1"/>
          </p:cNvSpPr>
          <p:nvPr>
            <p:ph type="dt" sz="half" idx="10"/>
          </p:nvPr>
        </p:nvSpPr>
        <p:spPr/>
        <p:txBody>
          <a:bodyPr/>
          <a:lstStyle/>
          <a:p>
            <a:fld id="{1BBAE170-54BC-4F4D-94CB-1CAE3F6273BB}" type="datetime1">
              <a:rPr lang="en-US" smtClean="0"/>
              <a:t>3/25/26</a:t>
            </a:fld>
            <a:endParaRPr lang="en-US"/>
          </a:p>
        </p:txBody>
      </p:sp>
      <p:sp>
        <p:nvSpPr>
          <p:cNvPr id="5" name="Footer Placeholder 4">
            <a:extLst>
              <a:ext uri="{FF2B5EF4-FFF2-40B4-BE49-F238E27FC236}">
                <a16:creationId xmlns:a16="http://schemas.microsoft.com/office/drawing/2014/main" id="{7DAFD27B-56AB-AC41-A54A-82CD8EA4DD4E}"/>
              </a:ext>
            </a:extLst>
          </p:cNvPr>
          <p:cNvSpPr>
            <a:spLocks noGrp="1"/>
          </p:cNvSpPr>
          <p:nvPr>
            <p:ph type="ftr" sz="quarter" idx="11"/>
          </p:nvPr>
        </p:nvSpPr>
        <p:spPr/>
        <p:txBody>
          <a:bodyPr/>
          <a:lstStyle/>
          <a:p>
            <a:r>
              <a:rPr lang="en-US"/>
              <a:t>UB</a:t>
            </a:r>
          </a:p>
        </p:txBody>
      </p:sp>
      <p:sp>
        <p:nvSpPr>
          <p:cNvPr id="6" name="Slide Number Placeholder 5">
            <a:extLst>
              <a:ext uri="{FF2B5EF4-FFF2-40B4-BE49-F238E27FC236}">
                <a16:creationId xmlns:a16="http://schemas.microsoft.com/office/drawing/2014/main" id="{2BF53BD4-9881-3E4C-8E51-AE703FF681F1}"/>
              </a:ext>
            </a:extLst>
          </p:cNvPr>
          <p:cNvSpPr>
            <a:spLocks noGrp="1"/>
          </p:cNvSpPr>
          <p:nvPr>
            <p:ph type="sldNum" sz="quarter" idx="12"/>
          </p:nvPr>
        </p:nvSpPr>
        <p:spPr/>
        <p:txBody>
          <a:bodyPr/>
          <a:lstStyle/>
          <a:p>
            <a:fld id="{6088BDBC-A55A-0D4E-9238-49D16FB07DCD}" type="slidenum">
              <a:rPr lang="en-US" smtClean="0"/>
              <a:t>34</a:t>
            </a:fld>
            <a:endParaRPr lang="en-US"/>
          </a:p>
        </p:txBody>
      </p:sp>
    </p:spTree>
    <p:extLst>
      <p:ext uri="{BB962C8B-B14F-4D97-AF65-F5344CB8AC3E}">
        <p14:creationId xmlns:p14="http://schemas.microsoft.com/office/powerpoint/2010/main" val="9966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DB409-B2BB-E2F7-B1DE-D00377501C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B20C16-C132-B41B-343A-2EBEBA9D3E8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1B3C2E7-053B-C1A9-CF81-EDA08DC2BCD7}"/>
              </a:ext>
            </a:extLst>
          </p:cNvPr>
          <p:cNvSpPr>
            <a:spLocks noGrp="1"/>
          </p:cNvSpPr>
          <p:nvPr>
            <p:ph type="sldNum" sz="quarter" idx="12"/>
          </p:nvPr>
        </p:nvSpPr>
        <p:spPr/>
        <p:txBody>
          <a:bodyPr/>
          <a:lstStyle/>
          <a:p>
            <a:fld id="{6088BDBC-A55A-0D4E-9238-49D16FB07DCD}" type="slidenum">
              <a:rPr lang="en-US" smtClean="0"/>
              <a:pPr/>
              <a:t>35</a:t>
            </a:fld>
            <a:endParaRPr lang="en-US"/>
          </a:p>
        </p:txBody>
      </p:sp>
      <p:pic>
        <p:nvPicPr>
          <p:cNvPr id="5" name="Picture 4">
            <a:extLst>
              <a:ext uri="{FF2B5EF4-FFF2-40B4-BE49-F238E27FC236}">
                <a16:creationId xmlns:a16="http://schemas.microsoft.com/office/drawing/2014/main" id="{C8801216-467D-EA50-4068-BB227B813638}"/>
              </a:ext>
            </a:extLst>
          </p:cNvPr>
          <p:cNvPicPr>
            <a:picLocks noChangeAspect="1"/>
          </p:cNvPicPr>
          <p:nvPr/>
        </p:nvPicPr>
        <p:blipFill>
          <a:blip r:embed="rId2"/>
          <a:stretch>
            <a:fillRect/>
          </a:stretch>
        </p:blipFill>
        <p:spPr>
          <a:xfrm>
            <a:off x="1949450" y="381000"/>
            <a:ext cx="8293100" cy="6096000"/>
          </a:xfrm>
          <a:prstGeom prst="rect">
            <a:avLst/>
          </a:prstGeom>
        </p:spPr>
      </p:pic>
    </p:spTree>
    <p:extLst>
      <p:ext uri="{BB962C8B-B14F-4D97-AF65-F5344CB8AC3E}">
        <p14:creationId xmlns:p14="http://schemas.microsoft.com/office/powerpoint/2010/main" val="4217573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E993C-02F1-9B46-AC73-EFDAC1A93E13}"/>
              </a:ext>
            </a:extLst>
          </p:cNvPr>
          <p:cNvSpPr>
            <a:spLocks noGrp="1"/>
          </p:cNvSpPr>
          <p:nvPr>
            <p:ph type="title"/>
          </p:nvPr>
        </p:nvSpPr>
        <p:spPr>
          <a:xfrm>
            <a:off x="678079" y="266441"/>
            <a:ext cx="10515600" cy="863600"/>
          </a:xfrm>
        </p:spPr>
        <p:txBody>
          <a:bodyPr>
            <a:normAutofit fontScale="90000"/>
          </a:bodyPr>
          <a:lstStyle/>
          <a:p>
            <a:r>
              <a:rPr lang="en-US" dirty="0"/>
              <a:t>Task #2 – Future thinking on News Media Tech </a:t>
            </a:r>
          </a:p>
        </p:txBody>
      </p:sp>
      <p:sp>
        <p:nvSpPr>
          <p:cNvPr id="2" name="Slide Number Placeholder 1">
            <a:extLst>
              <a:ext uri="{FF2B5EF4-FFF2-40B4-BE49-F238E27FC236}">
                <a16:creationId xmlns:a16="http://schemas.microsoft.com/office/drawing/2014/main" id="{AB57600E-D4BA-CB4A-9300-963011C2030A}"/>
              </a:ext>
            </a:extLst>
          </p:cNvPr>
          <p:cNvSpPr>
            <a:spLocks noGrp="1"/>
          </p:cNvSpPr>
          <p:nvPr>
            <p:ph type="sldNum" sz="quarter" idx="12"/>
          </p:nvPr>
        </p:nvSpPr>
        <p:spPr/>
        <p:txBody>
          <a:bodyPr/>
          <a:lstStyle/>
          <a:p>
            <a:fld id="{6088BDBC-A55A-0D4E-9238-49D16FB07DCD}" type="slidenum">
              <a:rPr lang="en-US" smtClean="0"/>
              <a:pPr/>
              <a:t>36</a:t>
            </a:fld>
            <a:endParaRPr lang="en-US"/>
          </a:p>
        </p:txBody>
      </p:sp>
      <p:pic>
        <p:nvPicPr>
          <p:cNvPr id="5" name="Picture 4">
            <a:extLst>
              <a:ext uri="{FF2B5EF4-FFF2-40B4-BE49-F238E27FC236}">
                <a16:creationId xmlns:a16="http://schemas.microsoft.com/office/drawing/2014/main" id="{8EA7C8E5-6F4C-7378-B26B-900C8AC6F8A9}"/>
              </a:ext>
            </a:extLst>
          </p:cNvPr>
          <p:cNvPicPr>
            <a:picLocks noChangeAspect="1"/>
          </p:cNvPicPr>
          <p:nvPr/>
        </p:nvPicPr>
        <p:blipFill>
          <a:blip r:embed="rId2"/>
          <a:stretch>
            <a:fillRect/>
          </a:stretch>
        </p:blipFill>
        <p:spPr>
          <a:xfrm>
            <a:off x="712838" y="2381711"/>
            <a:ext cx="10766323" cy="1593305"/>
          </a:xfrm>
          <a:prstGeom prst="rect">
            <a:avLst/>
          </a:prstGeom>
        </p:spPr>
      </p:pic>
    </p:spTree>
    <p:extLst>
      <p:ext uri="{BB962C8B-B14F-4D97-AF65-F5344CB8AC3E}">
        <p14:creationId xmlns:p14="http://schemas.microsoft.com/office/powerpoint/2010/main" val="3568767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6DB5-E777-557C-81A0-14C6C209E72B}"/>
              </a:ext>
            </a:extLst>
          </p:cNvPr>
          <p:cNvSpPr>
            <a:spLocks noGrp="1"/>
          </p:cNvSpPr>
          <p:nvPr>
            <p:ph type="title"/>
          </p:nvPr>
        </p:nvSpPr>
        <p:spPr/>
        <p:txBody>
          <a:bodyPr/>
          <a:lstStyle/>
          <a:p>
            <a:r>
              <a:rPr lang="en-US" dirty="0"/>
              <a:t>Task #2 (cont.)</a:t>
            </a:r>
          </a:p>
        </p:txBody>
      </p:sp>
      <p:sp>
        <p:nvSpPr>
          <p:cNvPr id="3" name="Content Placeholder 2">
            <a:extLst>
              <a:ext uri="{FF2B5EF4-FFF2-40B4-BE49-F238E27FC236}">
                <a16:creationId xmlns:a16="http://schemas.microsoft.com/office/drawing/2014/main" id="{927613D9-823F-19D8-517B-CF66AF6BC537}"/>
              </a:ext>
            </a:extLst>
          </p:cNvPr>
          <p:cNvSpPr>
            <a:spLocks noGrp="1"/>
          </p:cNvSpPr>
          <p:nvPr>
            <p:ph idx="1"/>
          </p:nvPr>
        </p:nvSpPr>
        <p:spPr>
          <a:xfrm>
            <a:off x="678079" y="4968854"/>
            <a:ext cx="10515600" cy="1254872"/>
          </a:xfrm>
        </p:spPr>
        <p:txBody>
          <a:bodyPr/>
          <a:lstStyle/>
          <a:p>
            <a:pPr marL="0" indent="0">
              <a:buNone/>
            </a:pPr>
            <a:r>
              <a:rPr lang="en-US" b="1" dirty="0"/>
              <a:t>What needs to happen for this to change?</a:t>
            </a:r>
          </a:p>
        </p:txBody>
      </p:sp>
      <p:sp>
        <p:nvSpPr>
          <p:cNvPr id="4" name="Slide Number Placeholder 3">
            <a:extLst>
              <a:ext uri="{FF2B5EF4-FFF2-40B4-BE49-F238E27FC236}">
                <a16:creationId xmlns:a16="http://schemas.microsoft.com/office/drawing/2014/main" id="{D621ACB8-90F5-B79D-9355-ED98F8B6E893}"/>
              </a:ext>
            </a:extLst>
          </p:cNvPr>
          <p:cNvSpPr>
            <a:spLocks noGrp="1"/>
          </p:cNvSpPr>
          <p:nvPr>
            <p:ph type="sldNum" sz="quarter" idx="12"/>
          </p:nvPr>
        </p:nvSpPr>
        <p:spPr/>
        <p:txBody>
          <a:bodyPr/>
          <a:lstStyle/>
          <a:p>
            <a:fld id="{6088BDBC-A55A-0D4E-9238-49D16FB07DCD}" type="slidenum">
              <a:rPr lang="en-US" smtClean="0"/>
              <a:pPr/>
              <a:t>37</a:t>
            </a:fld>
            <a:endParaRPr lang="en-US"/>
          </a:p>
        </p:txBody>
      </p:sp>
      <p:pic>
        <p:nvPicPr>
          <p:cNvPr id="1026" name="Picture 2" descr=" Individual Brainstorming&#10;Pick any headline from this semester that you think represents negative consequences or an ethical problem. Write a new headline that would represent something having gone better (e.g., positive change in the world rather thannegative consequences). &#10;Examples: &#10;The Sneaky Way TikTok Is Connecting You to Real-Life Friends = “TikTok’s New Privacy Features Help You Manage Context Collapse”&#10;White House technology policy chief says AI bill of rights needs 'teeth'  =  “Groundbreaking New AI Bill of Rights Will Have Significant Impact, Policy Experts Say”">
            <a:extLst>
              <a:ext uri="{FF2B5EF4-FFF2-40B4-BE49-F238E27FC236}">
                <a16:creationId xmlns:a16="http://schemas.microsoft.com/office/drawing/2014/main" id="{FE3BCA11-6FC1-1D9E-E261-E5EA0FA9B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75" y="1057254"/>
            <a:ext cx="12192000" cy="39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8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08D0-7C48-4D4A-3289-0875E70921C8}"/>
              </a:ext>
            </a:extLst>
          </p:cNvPr>
          <p:cNvSpPr>
            <a:spLocks noGrp="1"/>
          </p:cNvSpPr>
          <p:nvPr>
            <p:ph type="title"/>
          </p:nvPr>
        </p:nvSpPr>
        <p:spPr>
          <a:xfrm>
            <a:off x="678079" y="193654"/>
            <a:ext cx="10515600" cy="863600"/>
          </a:xfrm>
        </p:spPr>
        <p:txBody>
          <a:bodyPr>
            <a:normAutofit/>
          </a:bodyPr>
          <a:lstStyle/>
          <a:p>
            <a:r>
              <a:rPr lang="en-US" dirty="0"/>
              <a:t>[True] Participatory Work</a:t>
            </a:r>
          </a:p>
        </p:txBody>
      </p:sp>
      <p:sp>
        <p:nvSpPr>
          <p:cNvPr id="3" name="Content Placeholder 2">
            <a:extLst>
              <a:ext uri="{FF2B5EF4-FFF2-40B4-BE49-F238E27FC236}">
                <a16:creationId xmlns:a16="http://schemas.microsoft.com/office/drawing/2014/main" id="{0252997E-D939-5DD7-B73A-A855314CACA4}"/>
              </a:ext>
            </a:extLst>
          </p:cNvPr>
          <p:cNvSpPr>
            <a:spLocks noGrp="1"/>
          </p:cNvSpPr>
          <p:nvPr>
            <p:ph idx="1"/>
          </p:nvPr>
        </p:nvSpPr>
        <p:spPr/>
        <p:txBody>
          <a:bodyPr/>
          <a:lstStyle/>
          <a:p>
            <a:r>
              <a:rPr lang="en-US" dirty="0"/>
              <a:t>On Monday, I mentioned that your solutions somewhat superficially involved the actual stakeholders</a:t>
            </a:r>
          </a:p>
          <a:p>
            <a:r>
              <a:rPr lang="en-US" dirty="0"/>
              <a:t>OK, well, what do we do about that?</a:t>
            </a:r>
          </a:p>
          <a:p>
            <a:r>
              <a:rPr lang="en-US" dirty="0"/>
              <a:t>(At least) two ways of thinking about this:</a:t>
            </a:r>
          </a:p>
          <a:p>
            <a:pPr lvl="1"/>
            <a:r>
              <a:rPr lang="en-US" b="1" dirty="0"/>
              <a:t>Participatory </a:t>
            </a:r>
            <a:r>
              <a:rPr lang="en-US" b="1" i="1" dirty="0"/>
              <a:t>Design</a:t>
            </a:r>
            <a:r>
              <a:rPr lang="en-US" b="1" dirty="0"/>
              <a:t> – </a:t>
            </a:r>
            <a:r>
              <a:rPr lang="en-US" dirty="0"/>
              <a:t>Out of HCI, how do we incorporate stakeholders into the </a:t>
            </a:r>
            <a:r>
              <a:rPr lang="en-US" i="1" dirty="0"/>
              <a:t>design </a:t>
            </a:r>
            <a:r>
              <a:rPr lang="en-US" dirty="0"/>
              <a:t>process</a:t>
            </a:r>
          </a:p>
          <a:p>
            <a:pPr lvl="1"/>
            <a:r>
              <a:rPr lang="en-US" b="1" dirty="0"/>
              <a:t>Participatory </a:t>
            </a:r>
            <a:r>
              <a:rPr lang="en-US" b="1" i="1" dirty="0"/>
              <a:t>Action Research – </a:t>
            </a:r>
            <a:r>
              <a:rPr lang="en-US" dirty="0"/>
              <a:t>Out of social work, how do we incorporate stakeholders into the process of </a:t>
            </a:r>
            <a:r>
              <a:rPr lang="en-US" i="1" dirty="0"/>
              <a:t>research</a:t>
            </a:r>
          </a:p>
        </p:txBody>
      </p:sp>
      <p:sp>
        <p:nvSpPr>
          <p:cNvPr id="4" name="Slide Number Placeholder 3">
            <a:extLst>
              <a:ext uri="{FF2B5EF4-FFF2-40B4-BE49-F238E27FC236}">
                <a16:creationId xmlns:a16="http://schemas.microsoft.com/office/drawing/2014/main" id="{3725B58C-6AF4-B24B-EC96-865679012D09}"/>
              </a:ext>
            </a:extLst>
          </p:cNvPr>
          <p:cNvSpPr>
            <a:spLocks noGrp="1"/>
          </p:cNvSpPr>
          <p:nvPr>
            <p:ph type="sldNum" sz="quarter" idx="12"/>
          </p:nvPr>
        </p:nvSpPr>
        <p:spPr/>
        <p:txBody>
          <a:bodyPr/>
          <a:lstStyle/>
          <a:p>
            <a:fld id="{6088BDBC-A55A-0D4E-9238-49D16FB07DCD}" type="slidenum">
              <a:rPr lang="en-US" smtClean="0"/>
              <a:pPr/>
              <a:t>4</a:t>
            </a:fld>
            <a:endParaRPr lang="en-US"/>
          </a:p>
        </p:txBody>
      </p:sp>
    </p:spTree>
    <p:extLst>
      <p:ext uri="{BB962C8B-B14F-4D97-AF65-F5344CB8AC3E}">
        <p14:creationId xmlns:p14="http://schemas.microsoft.com/office/powerpoint/2010/main" val="76116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F8188AE-6BAC-47F3-BD91-182914213053}"/>
              </a:ext>
            </a:extLst>
          </p:cNvPr>
          <p:cNvSpPr/>
          <p:nvPr/>
        </p:nvSpPr>
        <p:spPr>
          <a:xfrm>
            <a:off x="180622" y="982133"/>
            <a:ext cx="7631289" cy="576862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960EDA8-1541-4013-AF6F-245DECDBE3B7}"/>
              </a:ext>
            </a:extLst>
          </p:cNvPr>
          <p:cNvSpPr/>
          <p:nvPr/>
        </p:nvSpPr>
        <p:spPr>
          <a:xfrm>
            <a:off x="3341511" y="982132"/>
            <a:ext cx="7755467" cy="576862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52AE675-FDBF-4ADA-8E24-6010619A3E60}"/>
              </a:ext>
            </a:extLst>
          </p:cNvPr>
          <p:cNvSpPr txBox="1"/>
          <p:nvPr/>
        </p:nvSpPr>
        <p:spPr>
          <a:xfrm>
            <a:off x="999067" y="1788951"/>
            <a:ext cx="2477912" cy="4154984"/>
          </a:xfrm>
          <a:prstGeom prst="rect">
            <a:avLst/>
          </a:prstGeom>
          <a:noFill/>
        </p:spPr>
        <p:txBody>
          <a:bodyPr wrap="square" rtlCol="0">
            <a:spAutoFit/>
          </a:bodyPr>
          <a:lstStyle/>
          <a:p>
            <a:pPr algn="ctr"/>
            <a:r>
              <a:rPr lang="en-US" sz="2400" b="1" dirty="0"/>
              <a:t>Engineering focused</a:t>
            </a:r>
          </a:p>
          <a:p>
            <a:pPr algn="ctr"/>
            <a:endParaRPr lang="en-US" sz="2400" dirty="0"/>
          </a:p>
          <a:p>
            <a:pPr algn="ctr"/>
            <a:r>
              <a:rPr lang="en-US" sz="2400" dirty="0"/>
              <a:t>Origins in labor organizing</a:t>
            </a:r>
          </a:p>
          <a:p>
            <a:pPr algn="ctr"/>
            <a:endParaRPr lang="en-US" sz="2400" dirty="0"/>
          </a:p>
          <a:p>
            <a:pPr algn="ctr"/>
            <a:r>
              <a:rPr lang="en-US" sz="2400" b="1" dirty="0"/>
              <a:t>Technology output</a:t>
            </a:r>
          </a:p>
          <a:p>
            <a:pPr algn="ctr"/>
            <a:endParaRPr lang="en-US" sz="2400" dirty="0"/>
          </a:p>
          <a:p>
            <a:pPr algn="ctr"/>
            <a:r>
              <a:rPr lang="en-US" sz="2400" dirty="0"/>
              <a:t>Stronger execution</a:t>
            </a:r>
          </a:p>
        </p:txBody>
      </p:sp>
      <p:sp>
        <p:nvSpPr>
          <p:cNvPr id="11" name="TextBox 10">
            <a:extLst>
              <a:ext uri="{FF2B5EF4-FFF2-40B4-BE49-F238E27FC236}">
                <a16:creationId xmlns:a16="http://schemas.microsoft.com/office/drawing/2014/main" id="{D19D04FB-97B9-446C-AA4D-5DC6CD84A09E}"/>
              </a:ext>
            </a:extLst>
          </p:cNvPr>
          <p:cNvSpPr txBox="1"/>
          <p:nvPr/>
        </p:nvSpPr>
        <p:spPr>
          <a:xfrm>
            <a:off x="7391400" y="1604285"/>
            <a:ext cx="2709334" cy="4524315"/>
          </a:xfrm>
          <a:prstGeom prst="rect">
            <a:avLst/>
          </a:prstGeom>
          <a:noFill/>
        </p:spPr>
        <p:txBody>
          <a:bodyPr wrap="square" rtlCol="0">
            <a:spAutoFit/>
          </a:bodyPr>
          <a:lstStyle/>
          <a:p>
            <a:pPr algn="ctr"/>
            <a:r>
              <a:rPr lang="en-US" sz="2400" dirty="0"/>
              <a:t>Social science focused</a:t>
            </a:r>
          </a:p>
          <a:p>
            <a:pPr algn="ctr"/>
            <a:endParaRPr lang="en-US" sz="2400" dirty="0"/>
          </a:p>
          <a:p>
            <a:pPr algn="ctr"/>
            <a:r>
              <a:rPr lang="en-US" sz="2400" b="1" dirty="0"/>
              <a:t>Origin in anticolonial practice</a:t>
            </a:r>
          </a:p>
          <a:p>
            <a:pPr algn="ctr"/>
            <a:endParaRPr lang="en-US" sz="2400" dirty="0"/>
          </a:p>
          <a:p>
            <a:pPr algn="ctr"/>
            <a:r>
              <a:rPr lang="en-US" sz="2400" dirty="0"/>
              <a:t>Research </a:t>
            </a:r>
          </a:p>
          <a:p>
            <a:pPr algn="ctr"/>
            <a:r>
              <a:rPr lang="en-US" sz="2400" dirty="0"/>
              <a:t>output</a:t>
            </a:r>
          </a:p>
          <a:p>
            <a:pPr algn="ctr"/>
            <a:endParaRPr lang="en-US" sz="2400" dirty="0"/>
          </a:p>
          <a:p>
            <a:pPr algn="ctr"/>
            <a:r>
              <a:rPr lang="en-US" sz="2400" dirty="0"/>
              <a:t>Stronger </a:t>
            </a:r>
          </a:p>
          <a:p>
            <a:pPr algn="ctr"/>
            <a:r>
              <a:rPr lang="en-US" sz="2400" dirty="0"/>
              <a:t>background</a:t>
            </a:r>
          </a:p>
        </p:txBody>
      </p:sp>
      <p:sp>
        <p:nvSpPr>
          <p:cNvPr id="12" name="TextBox 11">
            <a:extLst>
              <a:ext uri="{FF2B5EF4-FFF2-40B4-BE49-F238E27FC236}">
                <a16:creationId xmlns:a16="http://schemas.microsoft.com/office/drawing/2014/main" id="{66263417-8914-4731-B1B4-F7DD4176C446}"/>
              </a:ext>
            </a:extLst>
          </p:cNvPr>
          <p:cNvSpPr txBox="1"/>
          <p:nvPr/>
        </p:nvSpPr>
        <p:spPr>
          <a:xfrm>
            <a:off x="4284134" y="1907819"/>
            <a:ext cx="2974622" cy="3477875"/>
          </a:xfrm>
          <a:prstGeom prst="rect">
            <a:avLst/>
          </a:prstGeom>
          <a:noFill/>
        </p:spPr>
        <p:txBody>
          <a:bodyPr wrap="square" rtlCol="0">
            <a:spAutoFit/>
          </a:bodyPr>
          <a:lstStyle/>
          <a:p>
            <a:pPr algn="ctr"/>
            <a:r>
              <a:rPr lang="en-US" sz="2200" dirty="0" err="1"/>
              <a:t>Vivencia</a:t>
            </a:r>
            <a:r>
              <a:rPr lang="en-US" sz="2200" dirty="0"/>
              <a:t> (whole process approach)</a:t>
            </a:r>
          </a:p>
          <a:p>
            <a:pPr algn="ctr"/>
            <a:endParaRPr lang="en-US" sz="2200" dirty="0"/>
          </a:p>
          <a:p>
            <a:pPr algn="ctr"/>
            <a:r>
              <a:rPr lang="en-US" sz="2200" dirty="0"/>
              <a:t>Constraints created by academic settings</a:t>
            </a:r>
          </a:p>
          <a:p>
            <a:pPr algn="ctr"/>
            <a:endParaRPr lang="en-US" sz="2200" dirty="0"/>
          </a:p>
          <a:p>
            <a:pPr algn="ctr"/>
            <a:r>
              <a:rPr lang="en-US" sz="2200" dirty="0"/>
              <a:t>Antagonism / challenge to power and hierarchy</a:t>
            </a:r>
          </a:p>
        </p:txBody>
      </p:sp>
      <p:sp>
        <p:nvSpPr>
          <p:cNvPr id="13" name="TextBox 12">
            <a:extLst>
              <a:ext uri="{FF2B5EF4-FFF2-40B4-BE49-F238E27FC236}">
                <a16:creationId xmlns:a16="http://schemas.microsoft.com/office/drawing/2014/main" id="{66BD6D64-9722-47BC-8AFF-2147966AF727}"/>
              </a:ext>
            </a:extLst>
          </p:cNvPr>
          <p:cNvSpPr txBox="1"/>
          <p:nvPr/>
        </p:nvSpPr>
        <p:spPr>
          <a:xfrm>
            <a:off x="2757310" y="335799"/>
            <a:ext cx="2477912" cy="646331"/>
          </a:xfrm>
          <a:prstGeom prst="rect">
            <a:avLst/>
          </a:prstGeom>
          <a:noFill/>
        </p:spPr>
        <p:txBody>
          <a:bodyPr wrap="square" rtlCol="0">
            <a:spAutoFit/>
          </a:bodyPr>
          <a:lstStyle/>
          <a:p>
            <a:pPr algn="ctr"/>
            <a:r>
              <a:rPr lang="en-US" sz="3600" b="1" dirty="0">
                <a:solidFill>
                  <a:srgbClr val="005BBB"/>
                </a:solidFill>
              </a:rPr>
              <a:t>PD</a:t>
            </a:r>
          </a:p>
        </p:txBody>
      </p:sp>
      <p:sp>
        <p:nvSpPr>
          <p:cNvPr id="14" name="TextBox 13">
            <a:extLst>
              <a:ext uri="{FF2B5EF4-FFF2-40B4-BE49-F238E27FC236}">
                <a16:creationId xmlns:a16="http://schemas.microsoft.com/office/drawing/2014/main" id="{8F7CC6B1-AE7A-4680-B0B3-8A0584223583}"/>
              </a:ext>
            </a:extLst>
          </p:cNvPr>
          <p:cNvSpPr txBox="1"/>
          <p:nvPr/>
        </p:nvSpPr>
        <p:spPr>
          <a:xfrm>
            <a:off x="6268155" y="361014"/>
            <a:ext cx="2477912" cy="646331"/>
          </a:xfrm>
          <a:prstGeom prst="rect">
            <a:avLst/>
          </a:prstGeom>
          <a:noFill/>
        </p:spPr>
        <p:txBody>
          <a:bodyPr wrap="square" rtlCol="0">
            <a:spAutoFit/>
          </a:bodyPr>
          <a:lstStyle/>
          <a:p>
            <a:pPr algn="ctr"/>
            <a:r>
              <a:rPr lang="en-US" sz="3600" b="1" dirty="0">
                <a:solidFill>
                  <a:srgbClr val="005BBB"/>
                </a:solidFill>
              </a:rPr>
              <a:t>PAR</a:t>
            </a:r>
          </a:p>
        </p:txBody>
      </p:sp>
    </p:spTree>
    <p:extLst>
      <p:ext uri="{BB962C8B-B14F-4D97-AF65-F5344CB8AC3E}">
        <p14:creationId xmlns:p14="http://schemas.microsoft.com/office/powerpoint/2010/main" val="414295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Luddites: Your Guide To The Violent Industrial Revolution Movement |  HistoryExtra">
            <a:extLst>
              <a:ext uri="{FF2B5EF4-FFF2-40B4-BE49-F238E27FC236}">
                <a16:creationId xmlns:a16="http://schemas.microsoft.com/office/drawing/2014/main" id="{ECBC65E3-F241-436B-9EB9-9F90D4557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50" y="1144577"/>
            <a:ext cx="6656402" cy="5713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1">
            <a:extLst>
              <a:ext uri="{FF2B5EF4-FFF2-40B4-BE49-F238E27FC236}">
                <a16:creationId xmlns:a16="http://schemas.microsoft.com/office/drawing/2014/main" id="{C6E824BA-1A79-40EF-936D-3F33FA02150C}"/>
              </a:ext>
            </a:extLst>
          </p:cNvPr>
          <p:cNvSpPr>
            <a:spLocks noGrp="1"/>
          </p:cNvSpPr>
          <p:nvPr>
            <p:ph type="body" idx="1"/>
          </p:nvPr>
        </p:nvSpPr>
        <p:spPr>
          <a:xfrm>
            <a:off x="389107" y="1024404"/>
            <a:ext cx="3344693" cy="3578941"/>
          </a:xfrm>
        </p:spPr>
        <p:txBody>
          <a:bodyPr/>
          <a:lstStyle/>
          <a:p>
            <a:pPr defTabSz="914377">
              <a:lnSpc>
                <a:spcPct val="150000"/>
              </a:lnSpc>
            </a:pPr>
            <a:r>
              <a:rPr lang="en-US" sz="3600" dirty="0">
                <a:solidFill>
                  <a:schemeClr val="tx2"/>
                </a:solidFill>
                <a:latin typeface="+mj-lt"/>
              </a:rPr>
              <a:t>Participatory Design originated, in some sense, with Luddites…</a:t>
            </a:r>
          </a:p>
        </p:txBody>
      </p:sp>
    </p:spTree>
    <p:extLst>
      <p:ext uri="{BB962C8B-B14F-4D97-AF65-F5344CB8AC3E}">
        <p14:creationId xmlns:p14="http://schemas.microsoft.com/office/powerpoint/2010/main" val="253076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E68FF7-AEF3-4A67-AAC6-5D9051387A11}"/>
              </a:ext>
            </a:extLst>
          </p:cNvPr>
          <p:cNvPicPr>
            <a:picLocks noChangeAspect="1"/>
          </p:cNvPicPr>
          <p:nvPr/>
        </p:nvPicPr>
        <p:blipFill>
          <a:blip r:embed="rId2"/>
          <a:stretch>
            <a:fillRect/>
          </a:stretch>
        </p:blipFill>
        <p:spPr>
          <a:xfrm>
            <a:off x="8937523" y="1229758"/>
            <a:ext cx="2950804" cy="4398484"/>
          </a:xfrm>
          <a:prstGeom prst="rect">
            <a:avLst/>
          </a:prstGeom>
        </p:spPr>
      </p:pic>
      <p:pic>
        <p:nvPicPr>
          <p:cNvPr id="4" name="Picture 3">
            <a:extLst>
              <a:ext uri="{FF2B5EF4-FFF2-40B4-BE49-F238E27FC236}">
                <a16:creationId xmlns:a16="http://schemas.microsoft.com/office/drawing/2014/main" id="{B3BAFA3C-4FBA-46FA-9BA4-EA1A73462227}"/>
              </a:ext>
            </a:extLst>
          </p:cNvPr>
          <p:cNvPicPr>
            <a:picLocks noChangeAspect="1"/>
          </p:cNvPicPr>
          <p:nvPr/>
        </p:nvPicPr>
        <p:blipFill>
          <a:blip r:embed="rId3"/>
          <a:stretch>
            <a:fillRect/>
          </a:stretch>
        </p:blipFill>
        <p:spPr>
          <a:xfrm>
            <a:off x="-1" y="3146324"/>
            <a:ext cx="2484761" cy="3711676"/>
          </a:xfrm>
          <a:prstGeom prst="rect">
            <a:avLst/>
          </a:prstGeom>
        </p:spPr>
      </p:pic>
      <p:sp>
        <p:nvSpPr>
          <p:cNvPr id="5" name="TextBox 4">
            <a:extLst>
              <a:ext uri="{FF2B5EF4-FFF2-40B4-BE49-F238E27FC236}">
                <a16:creationId xmlns:a16="http://schemas.microsoft.com/office/drawing/2014/main" id="{8419CB4C-ACAA-4979-BDAB-0A912E433A6A}"/>
              </a:ext>
            </a:extLst>
          </p:cNvPr>
          <p:cNvSpPr txBox="1"/>
          <p:nvPr/>
        </p:nvSpPr>
        <p:spPr>
          <a:xfrm>
            <a:off x="2487561" y="1087189"/>
            <a:ext cx="6570750" cy="5770811"/>
          </a:xfrm>
          <a:prstGeom prst="rect">
            <a:avLst/>
          </a:prstGeom>
          <a:noFill/>
        </p:spPr>
        <p:txBody>
          <a:bodyPr wrap="square" rtlCol="0">
            <a:spAutoFit/>
          </a:bodyPr>
          <a:lstStyle/>
          <a:p>
            <a:pPr marL="285750" marR="0" lvl="0"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E51"/>
                </a:solidFill>
                <a:effectLst/>
                <a:uLnTx/>
                <a:uFillTx/>
                <a:latin typeface="Arial" panose="020B0604020202020204"/>
                <a:ea typeface="+mn-ea"/>
                <a:cs typeface="+mn-cs"/>
              </a:rPr>
              <a:t>1970’s Scandinavia</a:t>
            </a:r>
          </a:p>
          <a:p>
            <a:pPr marL="742939" marR="0" lvl="1"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rPr>
              <a:t>Growing concerns of deskilling and shift in workplace dynamics due to computerization</a:t>
            </a:r>
          </a:p>
          <a:p>
            <a:pPr marL="742939" marR="0" lvl="1"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rPr>
              <a:t>Foundational work by Kristen Nygaard and the Norwegian Iron and Metal Workers Union</a:t>
            </a:r>
          </a:p>
          <a:p>
            <a:pPr marL="285750" marR="0" lvl="0"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E51"/>
                </a:solidFill>
                <a:effectLst/>
                <a:uLnTx/>
                <a:uFillTx/>
                <a:latin typeface="Arial" panose="020B0604020202020204"/>
                <a:ea typeface="+mn-ea"/>
                <a:cs typeface="+mn-cs"/>
              </a:rPr>
              <a:t>UTOPIA</a:t>
            </a:r>
            <a:r>
              <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rPr>
              <a:t>	</a:t>
            </a:r>
          </a:p>
          <a:p>
            <a:pPr marL="742939" marR="0" lvl="1"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666666"/>
                </a:solidFill>
                <a:effectLst/>
                <a:uLnTx/>
                <a:uFillTx/>
                <a:latin typeface="Arial" panose="020B0604020202020204"/>
                <a:ea typeface="+mn-ea"/>
                <a:cs typeface="+mn-cs"/>
              </a:rPr>
              <a:t>Utbildning</a:t>
            </a:r>
            <a:r>
              <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rPr>
              <a:t>, Teknik </a:t>
            </a:r>
            <a:r>
              <a:rPr kumimoji="0" lang="en-US" sz="1800" b="0" i="0" u="none" strike="noStrike" kern="1200" cap="none" spc="0" normalizeH="0" baseline="0" noProof="0" dirty="0" err="1">
                <a:ln>
                  <a:noFill/>
                </a:ln>
                <a:solidFill>
                  <a:srgbClr val="666666"/>
                </a:solidFill>
                <a:effectLst/>
                <a:uLnTx/>
                <a:uFillTx/>
                <a:latin typeface="Arial" panose="020B0604020202020204"/>
                <a:ea typeface="+mn-ea"/>
                <a:cs typeface="+mn-cs"/>
              </a:rPr>
              <a:t>Och</a:t>
            </a:r>
            <a:r>
              <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666666"/>
                </a:solidFill>
                <a:effectLst/>
                <a:uLnTx/>
                <a:uFillTx/>
                <a:latin typeface="Arial" panose="020B0604020202020204"/>
                <a:ea typeface="+mn-ea"/>
                <a:cs typeface="+mn-cs"/>
              </a:rPr>
              <a:t>Produkt</a:t>
            </a:r>
            <a:r>
              <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rPr>
              <a:t> I </a:t>
            </a:r>
            <a:r>
              <a:rPr kumimoji="0" lang="en-US" sz="1800" b="0" i="0" u="none" strike="noStrike" kern="1200" cap="none" spc="0" normalizeH="0" baseline="0" noProof="0" dirty="0" err="1">
                <a:ln>
                  <a:noFill/>
                </a:ln>
                <a:solidFill>
                  <a:srgbClr val="666666"/>
                </a:solidFill>
                <a:effectLst/>
                <a:uLnTx/>
                <a:uFillTx/>
                <a:latin typeface="Arial" panose="020B0604020202020204"/>
                <a:ea typeface="+mn-ea"/>
                <a:cs typeface="+mn-cs"/>
              </a:rPr>
              <a:t>Arbetskvalitetsperspektiv</a:t>
            </a: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a:p>
            <a:pPr marL="1200127" marR="0" lvl="2"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rPr>
              <a:t>Training, Technology and Product in Work Quality Perspective</a:t>
            </a:r>
          </a:p>
          <a:p>
            <a:pPr marL="742939" marR="0" lvl="1"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rPr>
              <a:t>Ambitious attempt at direct participation in development of computerized systems in the workplace</a:t>
            </a:r>
          </a:p>
          <a:p>
            <a:pPr marL="742939" marR="0" lvl="1"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rPr>
              <a:t>Nordic Graphic Union – newspaper graphic designers</a:t>
            </a:r>
          </a:p>
          <a:p>
            <a:pPr marL="742939" marR="0" lvl="1"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4E2A16A3-A683-4369-BCDD-CC16013EC382}"/>
              </a:ext>
            </a:extLst>
          </p:cNvPr>
          <p:cNvSpPr/>
          <p:nvPr/>
        </p:nvSpPr>
        <p:spPr>
          <a:xfrm>
            <a:off x="473178" y="934483"/>
            <a:ext cx="2781300" cy="1951496"/>
          </a:xfrm>
          <a:prstGeom prst="rect">
            <a:avLst/>
          </a:prstGeom>
        </p:spPr>
        <p:txBody>
          <a:bodyPr wrap="square">
            <a:spAutoFit/>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5BBB"/>
                </a:solidFill>
                <a:effectLst/>
                <a:uLnTx/>
                <a:uFillTx/>
                <a:latin typeface="Arial" panose="020B0604020202020204"/>
                <a:ea typeface="+mn-ea"/>
                <a:cs typeface="+mn-cs"/>
              </a:rPr>
              <a:t>The Scandinavian Approach</a:t>
            </a:r>
          </a:p>
        </p:txBody>
      </p:sp>
    </p:spTree>
    <p:extLst>
      <p:ext uri="{BB962C8B-B14F-4D97-AF65-F5344CB8AC3E}">
        <p14:creationId xmlns:p14="http://schemas.microsoft.com/office/powerpoint/2010/main" val="249607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C31E6A-05EE-2349-F08D-91BEC5DDAB76}"/>
              </a:ext>
            </a:extLst>
          </p:cNvPr>
          <p:cNvSpPr>
            <a:spLocks noGrp="1"/>
          </p:cNvSpPr>
          <p:nvPr>
            <p:ph type="title"/>
          </p:nvPr>
        </p:nvSpPr>
        <p:spPr/>
        <p:txBody>
          <a:bodyPr/>
          <a:lstStyle/>
          <a:p>
            <a:r>
              <a:rPr lang="en-US" dirty="0"/>
              <a:t>UTOPIA Project</a:t>
            </a:r>
          </a:p>
        </p:txBody>
      </p:sp>
      <p:sp>
        <p:nvSpPr>
          <p:cNvPr id="5" name="Content Placeholder 4">
            <a:extLst>
              <a:ext uri="{FF2B5EF4-FFF2-40B4-BE49-F238E27FC236}">
                <a16:creationId xmlns:a16="http://schemas.microsoft.com/office/drawing/2014/main" id="{B51E36FE-5288-B18E-8D7E-CC9321BFE788}"/>
              </a:ext>
            </a:extLst>
          </p:cNvPr>
          <p:cNvSpPr>
            <a:spLocks noGrp="1"/>
          </p:cNvSpPr>
          <p:nvPr>
            <p:ph idx="1"/>
          </p:nvPr>
        </p:nvSpPr>
        <p:spPr>
          <a:xfrm>
            <a:off x="678079" y="1182646"/>
            <a:ext cx="10515600" cy="5163726"/>
          </a:xfrm>
        </p:spPr>
        <p:txBody>
          <a:bodyPr>
            <a:normAutofit fontScale="92500" lnSpcReduction="20000"/>
          </a:bodyPr>
          <a:lstStyle/>
          <a:p>
            <a:r>
              <a:rPr lang="en-US" dirty="0"/>
              <a:t>Objective of UTOPIA: contribute to the development of methods for involving end </a:t>
            </a:r>
            <a:r>
              <a:rPr lang="en-US" b="1" dirty="0"/>
              <a:t>users in all phases of design and development </a:t>
            </a:r>
            <a:r>
              <a:rPr lang="en-US" dirty="0"/>
              <a:t>of IT support for their activities</a:t>
            </a:r>
          </a:p>
          <a:p>
            <a:r>
              <a:rPr lang="en-US" b="1" dirty="0"/>
              <a:t>Goals:</a:t>
            </a:r>
          </a:p>
          <a:p>
            <a:pPr lvl="1"/>
            <a:r>
              <a:rPr lang="en-US" b="1" dirty="0"/>
              <a:t>Mutual learning:</a:t>
            </a:r>
            <a:r>
              <a:rPr lang="en-US" dirty="0"/>
              <a:t> Collaboration between graphic workers, computer scientists, and social researchers</a:t>
            </a:r>
          </a:p>
          <a:p>
            <a:pPr lvl="1"/>
            <a:r>
              <a:rPr lang="en-US" b="1" dirty="0"/>
              <a:t>Study tours:</a:t>
            </a:r>
            <a:r>
              <a:rPr lang="en-US" dirty="0"/>
              <a:t> Visits to industry exhibitions and leading U.S. labs (e.g., Xerox PARC, Stanford)</a:t>
            </a:r>
          </a:p>
          <a:p>
            <a:pPr lvl="1"/>
            <a:r>
              <a:rPr lang="en-US" b="1" dirty="0"/>
              <a:t>System design:</a:t>
            </a:r>
            <a:r>
              <a:rPr lang="en-US" dirty="0"/>
              <a:t> Developed requirements for a newspaper text &amp; image prepress system</a:t>
            </a:r>
          </a:p>
          <a:p>
            <a:pPr lvl="1"/>
            <a:r>
              <a:rPr lang="en-US" b="1" dirty="0"/>
              <a:t>Real-world testing:</a:t>
            </a:r>
            <a:r>
              <a:rPr lang="en-US" dirty="0"/>
              <a:t> Studied pilot use at </a:t>
            </a:r>
            <a:r>
              <a:rPr lang="en-US" i="1" dirty="0"/>
              <a:t>Aftonbladet</a:t>
            </a:r>
            <a:r>
              <a:rPr lang="en-US" dirty="0"/>
              <a:t> newspaper</a:t>
            </a:r>
          </a:p>
          <a:p>
            <a:pPr lvl="1"/>
            <a:r>
              <a:rPr lang="en-US" b="1" dirty="0"/>
              <a:t>Dissemination:</a:t>
            </a:r>
            <a:r>
              <a:rPr lang="en-US" dirty="0"/>
              <a:t> Shared findings with graphic workers and the research community </a:t>
            </a:r>
          </a:p>
          <a:p>
            <a:pPr lvl="1"/>
            <a:r>
              <a:rPr lang="en-US" b="1" dirty="0"/>
              <a:t>Publications:</a:t>
            </a:r>
            <a:r>
              <a:rPr lang="en-US" dirty="0"/>
              <a:t> Produced ~20 UTOPIA reports on technology, work organization, and environment </a:t>
            </a:r>
          </a:p>
          <a:p>
            <a:pPr lvl="1"/>
            <a:r>
              <a:rPr lang="en-US" b="1" dirty="0"/>
              <a:t>Broad outreach:</a:t>
            </a:r>
            <a:r>
              <a:rPr lang="en-US" dirty="0"/>
              <a:t> Final </a:t>
            </a:r>
            <a:r>
              <a:rPr lang="en-US" i="1" dirty="0"/>
              <a:t>Graffiti</a:t>
            </a:r>
            <a:r>
              <a:rPr lang="en-US" dirty="0"/>
              <a:t> newsletter (48 pages) distributed to ~50,000 NGU members in multiple languages</a:t>
            </a:r>
          </a:p>
          <a:p>
            <a:pPr lvl="1"/>
            <a:r>
              <a:rPr lang="en-US" b="1" dirty="0"/>
              <a:t>New tools: </a:t>
            </a:r>
            <a:r>
              <a:rPr lang="en-US" dirty="0"/>
              <a:t>Tools and methods were new and impactful!</a:t>
            </a:r>
          </a:p>
        </p:txBody>
      </p:sp>
      <p:sp>
        <p:nvSpPr>
          <p:cNvPr id="7" name="TextBox 6">
            <a:extLst>
              <a:ext uri="{FF2B5EF4-FFF2-40B4-BE49-F238E27FC236}">
                <a16:creationId xmlns:a16="http://schemas.microsoft.com/office/drawing/2014/main" id="{9F636E65-B79A-7F9C-6262-6897552EFB48}"/>
              </a:ext>
            </a:extLst>
          </p:cNvPr>
          <p:cNvSpPr txBox="1"/>
          <p:nvPr/>
        </p:nvSpPr>
        <p:spPr>
          <a:xfrm>
            <a:off x="2754086" y="6221124"/>
            <a:ext cx="6096000" cy="369332"/>
          </a:xfrm>
          <a:prstGeom prst="rect">
            <a:avLst/>
          </a:prstGeom>
          <a:noFill/>
        </p:spPr>
        <p:txBody>
          <a:bodyPr wrap="square">
            <a:spAutoFit/>
          </a:bodyPr>
          <a:lstStyle/>
          <a:p>
            <a:r>
              <a:rPr lang="en-US" dirty="0"/>
              <a:t>https://</a:t>
            </a:r>
            <a:r>
              <a:rPr lang="en-US" dirty="0" err="1"/>
              <a:t>inria.hal.science</a:t>
            </a:r>
            <a:r>
              <a:rPr lang="en-US" dirty="0"/>
              <a:t>/hal-01564650v1/document</a:t>
            </a:r>
          </a:p>
        </p:txBody>
      </p:sp>
    </p:spTree>
    <p:extLst>
      <p:ext uri="{BB962C8B-B14F-4D97-AF65-F5344CB8AC3E}">
        <p14:creationId xmlns:p14="http://schemas.microsoft.com/office/powerpoint/2010/main" val="3560150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9B078-E3FC-30FA-F7B6-2FECD76504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DC94DA-8D24-F996-BA2E-F2AD287AFC4E}"/>
              </a:ext>
            </a:extLst>
          </p:cNvPr>
          <p:cNvSpPr>
            <a:spLocks noGrp="1"/>
          </p:cNvSpPr>
          <p:nvPr>
            <p:ph type="title"/>
          </p:nvPr>
        </p:nvSpPr>
        <p:spPr/>
        <p:txBody>
          <a:bodyPr/>
          <a:lstStyle/>
          <a:p>
            <a:r>
              <a:rPr lang="en-US" dirty="0"/>
              <a:t>UTOPIA Project - Results</a:t>
            </a:r>
          </a:p>
        </p:txBody>
      </p:sp>
      <p:sp>
        <p:nvSpPr>
          <p:cNvPr id="5" name="Content Placeholder 4">
            <a:extLst>
              <a:ext uri="{FF2B5EF4-FFF2-40B4-BE49-F238E27FC236}">
                <a16:creationId xmlns:a16="http://schemas.microsoft.com/office/drawing/2014/main" id="{EE9351D2-C8B8-BE61-A2FE-42A2C0E3B392}"/>
              </a:ext>
            </a:extLst>
          </p:cNvPr>
          <p:cNvSpPr>
            <a:spLocks noGrp="1"/>
          </p:cNvSpPr>
          <p:nvPr>
            <p:ph idx="1"/>
          </p:nvPr>
        </p:nvSpPr>
        <p:spPr>
          <a:xfrm>
            <a:off x="678079" y="1182646"/>
            <a:ext cx="10515600" cy="5163726"/>
          </a:xfrm>
        </p:spPr>
        <p:txBody>
          <a:bodyPr>
            <a:normAutofit/>
          </a:bodyPr>
          <a:lstStyle/>
          <a:p>
            <a:r>
              <a:rPr lang="en-US" dirty="0"/>
              <a:t>“The </a:t>
            </a:r>
            <a:r>
              <a:rPr lang="en-US" b="1" dirty="0"/>
              <a:t>main results </a:t>
            </a:r>
            <a:r>
              <a:rPr lang="en-US" dirty="0"/>
              <a:t>were not so much the pilot computer tool built and used at Aftonbladet as compared </a:t>
            </a:r>
            <a:r>
              <a:rPr lang="en-US" b="1" dirty="0"/>
              <a:t>to the experience and methods</a:t>
            </a:r>
            <a:r>
              <a:rPr lang="en-US" dirty="0"/>
              <a:t>”</a:t>
            </a:r>
          </a:p>
          <a:p>
            <a:pPr lvl="1"/>
            <a:r>
              <a:rPr lang="en-US" dirty="0"/>
              <a:t>“</a:t>
            </a:r>
            <a:r>
              <a:rPr lang="en-US" b="1" dirty="0"/>
              <a:t>for the Nordic Graphic Union members</a:t>
            </a:r>
            <a:r>
              <a:rPr lang="en-US" dirty="0"/>
              <a:t>…, the pros and cons of the emerging technology and what to require from it, for functionally and socially acceptable tools and systems in their work”</a:t>
            </a:r>
          </a:p>
          <a:p>
            <a:pPr lvl="1"/>
            <a:r>
              <a:rPr lang="en-US" dirty="0"/>
              <a:t>“</a:t>
            </a:r>
            <a:r>
              <a:rPr lang="en-US" b="1" dirty="0"/>
              <a:t>for the researchers</a:t>
            </a:r>
            <a:r>
              <a:rPr lang="en-US" dirty="0"/>
              <a:t>, the challenging insight that the human interface is very important for how useful a computer based tool will be”</a:t>
            </a:r>
          </a:p>
          <a:p>
            <a:pPr lvl="1"/>
            <a:r>
              <a:rPr lang="en-US" dirty="0"/>
              <a:t>“</a:t>
            </a:r>
            <a:r>
              <a:rPr lang="en-US" b="1" dirty="0"/>
              <a:t>for [both], Cooperative Design / Participatory Design</a:t>
            </a:r>
            <a:r>
              <a:rPr lang="en-US" dirty="0"/>
              <a:t>”</a:t>
            </a:r>
          </a:p>
        </p:txBody>
      </p:sp>
      <p:sp>
        <p:nvSpPr>
          <p:cNvPr id="7" name="TextBox 6">
            <a:extLst>
              <a:ext uri="{FF2B5EF4-FFF2-40B4-BE49-F238E27FC236}">
                <a16:creationId xmlns:a16="http://schemas.microsoft.com/office/drawing/2014/main" id="{4B59EED0-7DAB-8856-549C-87D9CD110E99}"/>
              </a:ext>
            </a:extLst>
          </p:cNvPr>
          <p:cNvSpPr txBox="1"/>
          <p:nvPr/>
        </p:nvSpPr>
        <p:spPr>
          <a:xfrm>
            <a:off x="2754086" y="6221124"/>
            <a:ext cx="6096000" cy="369332"/>
          </a:xfrm>
          <a:prstGeom prst="rect">
            <a:avLst/>
          </a:prstGeom>
          <a:noFill/>
        </p:spPr>
        <p:txBody>
          <a:bodyPr wrap="square">
            <a:spAutoFit/>
          </a:bodyPr>
          <a:lstStyle/>
          <a:p>
            <a:r>
              <a:rPr lang="en-US" dirty="0"/>
              <a:t>https://</a:t>
            </a:r>
            <a:r>
              <a:rPr lang="en-US" dirty="0" err="1"/>
              <a:t>inria.hal.science</a:t>
            </a:r>
            <a:r>
              <a:rPr lang="en-US" dirty="0"/>
              <a:t>/hal-01564650v1/document</a:t>
            </a:r>
          </a:p>
        </p:txBody>
      </p:sp>
    </p:spTree>
    <p:extLst>
      <p:ext uri="{BB962C8B-B14F-4D97-AF65-F5344CB8AC3E}">
        <p14:creationId xmlns:p14="http://schemas.microsoft.com/office/powerpoint/2010/main" val="243362730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belab_new" id="{E4B32D4D-32E9-0B47-8318-3D1E469EE3A1}" vid="{E82BE1E3-5EE1-AE4D-B9A0-5A4D9EAC5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8066</TotalTime>
  <Words>2687</Words>
  <Application>Microsoft Macintosh PowerPoint</Application>
  <PresentationFormat>Widescreen</PresentationFormat>
  <Paragraphs>281</Paragraphs>
  <Slides>37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Aptos</vt:lpstr>
      <vt:lpstr>Arial</vt:lpstr>
      <vt:lpstr>Avenir Book</vt:lpstr>
      <vt:lpstr>Calibri</vt:lpstr>
      <vt:lpstr>Century Gothic</vt:lpstr>
      <vt:lpstr>Menlo</vt:lpstr>
      <vt:lpstr>Wingdings</vt:lpstr>
      <vt:lpstr>2_Office Theme</vt:lpstr>
      <vt:lpstr>PowerPoint Presentation</vt:lpstr>
      <vt:lpstr>PowerPoint Presentation</vt:lpstr>
      <vt:lpstr>PowerPoint Presentation</vt:lpstr>
      <vt:lpstr>[True] Participatory Work</vt:lpstr>
      <vt:lpstr>PowerPoint Presentation</vt:lpstr>
      <vt:lpstr>PowerPoint Presentation</vt:lpstr>
      <vt:lpstr>PowerPoint Presentation</vt:lpstr>
      <vt:lpstr>UTOPIA Project</vt:lpstr>
      <vt:lpstr>UTOPIA Project - Results</vt:lpstr>
      <vt:lpstr>PD summary</vt:lpstr>
      <vt:lpstr>Participatory Action Research: Origins</vt:lpstr>
      <vt:lpstr>Participatory Action Research: Components</vt:lpstr>
      <vt:lpstr>PAR Case Study: Youth Participatory Action Research (YPAR) 2.0</vt:lpstr>
      <vt:lpstr>PowerPoint Presentation</vt:lpstr>
      <vt:lpstr>Pause for a second</vt:lpstr>
      <vt:lpstr>Wayy Back to Our Toy example </vt:lpstr>
      <vt:lpstr>Extension</vt:lpstr>
      <vt:lpstr>Presentations! 3 minutes this time.</vt:lpstr>
      <vt:lpstr>Thoughts from previous years…</vt:lpstr>
      <vt:lpstr>Stakeholders</vt:lpstr>
      <vt:lpstr>Stakeholders</vt:lpstr>
      <vt:lpstr>Stakeholders</vt:lpstr>
      <vt:lpstr>Design Process</vt:lpstr>
      <vt:lpstr>Feedback Mechanisms</vt:lpstr>
      <vt:lpstr>Is participatory design just a feel good exercise?</vt:lpstr>
      <vt:lpstr>Implications for your project</vt:lpstr>
      <vt:lpstr>PowerPoint Presentation</vt:lpstr>
      <vt:lpstr>PowerPoint Presentation</vt:lpstr>
      <vt:lpstr>Task #1 today</vt:lpstr>
      <vt:lpstr>Task (cont.)</vt:lpstr>
      <vt:lpstr>Task (cont.)</vt:lpstr>
      <vt:lpstr>Some considerations</vt:lpstr>
      <vt:lpstr>PowerPoint Presentation</vt:lpstr>
      <vt:lpstr>News, Truth and Bias</vt:lpstr>
      <vt:lpstr>PowerPoint Presentation</vt:lpstr>
      <vt:lpstr>Task #2 – Future thinking on News Media Tech </vt:lpstr>
      <vt:lpstr>Task #2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Joseph</dc:creator>
  <cp:lastModifiedBy>Kenneth Joseph</cp:lastModifiedBy>
  <cp:revision>12</cp:revision>
  <dcterms:created xsi:type="dcterms:W3CDTF">2026-03-08T11:57:56Z</dcterms:created>
  <dcterms:modified xsi:type="dcterms:W3CDTF">2026-03-26T16:57:29Z</dcterms:modified>
</cp:coreProperties>
</file>