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1513" r:id="rId2"/>
    <p:sldId id="668" r:id="rId3"/>
    <p:sldId id="667" r:id="rId4"/>
    <p:sldId id="659" r:id="rId5"/>
    <p:sldId id="675" r:id="rId6"/>
    <p:sldId id="660" r:id="rId7"/>
    <p:sldId id="661" r:id="rId8"/>
    <p:sldId id="580" r:id="rId9"/>
    <p:sldId id="666" r:id="rId10"/>
    <p:sldId id="662" r:id="rId11"/>
    <p:sldId id="6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1"/>
    <p:restoredTop sz="94658"/>
  </p:normalViewPr>
  <p:slideViewPr>
    <p:cSldViewPr snapToGrid="0">
      <p:cViewPr varScale="1">
        <p:scale>
          <a:sx n="117" d="100"/>
          <a:sy n="11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3/25/26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no one has ever said before, if you want to get out of the cold, come on down to Buffalo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notion that reporters should possess Olympian objectivity is relatively recent. In the nineteenth century, most newspapers were explicitly linked to a particular political party and the economic interests of the publisher. In California during the Gold Rush, for example,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Francisco Alta California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the enemy of Democratic governor John Bigler, whose press champion was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Stockton Republican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B39BA-FEE4-F742-9DD7-1C03E94342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erenew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erenew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0455F-4B6C-0544-831A-0874D89590EA}" type="datetimeFigureOut">
              <a:rPr lang="en-US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22" y="1782174"/>
            <a:ext cx="7771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ML and News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Elon Musk and who owns our public spaces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22" y="4013997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7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6E993C-02F1-9B46-AC73-EFDAC1A9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Task #2 – Future thinking on News Media Tech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7600E-D4BA-CB4A-9300-963011C2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7C8E5-6F4C-7378-B26B-900C8AC6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8" y="2381711"/>
            <a:ext cx="10766323" cy="1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6DB5-E777-557C-81A0-14C6C209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#2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3D9-823F-19D8-517B-CF66AF6B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4968854"/>
            <a:ext cx="10515600" cy="12548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needs to happen for this to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ACB8-90F5-B79D-9355-ED98F8B6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 Individual Brainstorming&#10;Pick any headline from this semester that you think represents negative consequences or an ethical problem. Write a new headline that would represent something having gone better (e.g., positive change in the world rather thannegative consequences). &#10;Examples: &#10;The Sneaky Way TikTok Is Connecting You to Real-Life Friends = “TikTok’s New Privacy Features Help You Manage Context Collapse”&#10;White House technology policy chief says AI bill of rights needs 'teeth'  =  “Groundbreaking New AI Bill of Rights Will Have Significant Impact, Policy Experts Say”">
            <a:extLst>
              <a:ext uri="{FF2B5EF4-FFF2-40B4-BE49-F238E27FC236}">
                <a16:creationId xmlns:a16="http://schemas.microsoft.com/office/drawing/2014/main" id="{FE3BCA11-6FC1-1D9E-E261-E5EA0FA9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" y="1057254"/>
            <a:ext cx="12192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8D70C-765B-7EAF-7D5F-2CD88460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A0902-B722-3450-2FB8-13A66C0E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30" y="1788886"/>
            <a:ext cx="9369940" cy="28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8E484-DE21-1E46-A4E0-B743299D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#1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EEF3F-6701-C14D-92E3-04654A6F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449408"/>
            <a:ext cx="1121723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 am a startup tycoon. I therefore know everything and can solve all problems with the </a:t>
            </a:r>
            <a:r>
              <a:rPr lang="en-US" sz="3600" dirty="0" err="1"/>
              <a:t>maths</a:t>
            </a:r>
            <a:r>
              <a:rPr lang="en-US" sz="3600" dirty="0"/>
              <a:t> and VC funding</a:t>
            </a:r>
          </a:p>
          <a:p>
            <a:r>
              <a:rPr lang="en-US" sz="3600" dirty="0"/>
              <a:t>Someone has told me that news is biased</a:t>
            </a:r>
          </a:p>
          <a:p>
            <a:r>
              <a:rPr lang="en-US" sz="3600" dirty="0"/>
              <a:t>I have decided to solve this problem. </a:t>
            </a:r>
          </a:p>
          <a:p>
            <a:r>
              <a:rPr lang="en-US" sz="3600" dirty="0"/>
              <a:t>I hire your team to </a:t>
            </a:r>
            <a:r>
              <a:rPr lang="en-US" sz="3600" b="1" dirty="0"/>
              <a:t>build an unbiased news site </a:t>
            </a:r>
            <a:r>
              <a:rPr lang="en-US" sz="3600" dirty="0"/>
              <a:t>(“Elon Twitter”)</a:t>
            </a:r>
            <a:endParaRPr lang="en-US" sz="3600" b="1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F7C84-4343-684B-BD2A-98F4FB64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3074" name="Picture 2" descr="Elon Musk's Meme On Getting Rid Of Skype Leaves The Internet In Splits">
            <a:extLst>
              <a:ext uri="{FF2B5EF4-FFF2-40B4-BE49-F238E27FC236}">
                <a16:creationId xmlns:a16="http://schemas.microsoft.com/office/drawing/2014/main" id="{E979473C-4DCD-6C08-175C-113D2D4E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708" y="2613298"/>
            <a:ext cx="2085340" cy="12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298F-DC03-6947-ACDC-B7ADDEE6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707F-DD44-C743-987F-6DB2AD27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b="1" dirty="0"/>
              <a:t>a process (maybe including ML) that determines whether or not a particular piece of news is biased (or how it is biased, or how biased it 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how to </a:t>
            </a:r>
            <a:r>
              <a:rPr lang="en-US" b="1" dirty="0"/>
              <a:t>use that process to produce a set of 15 news articles that are shared via a list-serv </a:t>
            </a:r>
            <a:r>
              <a:rPr lang="en-US" dirty="0"/>
              <a:t>to paying customers every morning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 1-3 minute pitch for your approach and why it will work</a:t>
            </a:r>
          </a:p>
          <a:p>
            <a:r>
              <a:rPr lang="en-US" dirty="0"/>
              <a:t>Some examples you might think about</a:t>
            </a:r>
          </a:p>
          <a:p>
            <a:pPr lvl="1"/>
            <a:r>
              <a:rPr lang="en-US" dirty="0">
                <a:hlinkClick r:id="rId2"/>
              </a:rPr>
              <a:t>https://knowherenews.com/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45676-8626-CE43-A189-F4A55D84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8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298F-DC03-6947-ACDC-B7ADDEE6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707F-DD44-C743-987F-6DB2AD27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b="1" dirty="0"/>
              <a:t>a process (maybe/hopefully including ML) that identifies a set of fake news domains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how to </a:t>
            </a:r>
            <a:r>
              <a:rPr lang="en-US" b="1" dirty="0"/>
              <a:t>use that process to curate news feeds on Twitter </a:t>
            </a:r>
            <a:r>
              <a:rPr lang="en-US" dirty="0"/>
              <a:t>to paying customers (Twitter </a:t>
            </a:r>
            <a:r>
              <a:rPr lang="en-US" dirty="0" err="1"/>
              <a:t>blueeee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 1-3 minute pitch for your approach and why it will work</a:t>
            </a:r>
          </a:p>
          <a:p>
            <a:r>
              <a:rPr lang="en-US" dirty="0"/>
              <a:t>Some examples you might think about</a:t>
            </a:r>
          </a:p>
          <a:p>
            <a:pPr lvl="1"/>
            <a:r>
              <a:rPr lang="en-US" dirty="0" err="1"/>
              <a:t>Newsguard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/abs/1708.07104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45676-8626-CE43-A189-F4A55D84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C3AE-A713-8644-AB49-48D3070B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D36D-5133-7843-8047-A5A27F85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I’m being deliberately vague about what “bias” is. But you may want to consider:</a:t>
            </a:r>
          </a:p>
          <a:p>
            <a:pPr lvl="1"/>
            <a:r>
              <a:rPr lang="en-US" dirty="0"/>
              <a:t>Political leaning</a:t>
            </a:r>
          </a:p>
          <a:p>
            <a:pPr lvl="1"/>
            <a:r>
              <a:rPr lang="en-US" dirty="0"/>
              <a:t>Spatial distribution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Topical content</a:t>
            </a:r>
          </a:p>
          <a:p>
            <a:pPr lvl="1"/>
            <a:r>
              <a:rPr lang="en-US" dirty="0"/>
              <a:t>Source of the article</a:t>
            </a:r>
          </a:p>
          <a:p>
            <a:pPr lvl="1"/>
            <a:r>
              <a:rPr lang="en-US" dirty="0"/>
              <a:t>Content of the article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Not restricted to the US!</a:t>
            </a:r>
          </a:p>
          <a:p>
            <a:r>
              <a:rPr lang="en-US" dirty="0"/>
              <a:t>Some examples you might think about</a:t>
            </a:r>
          </a:p>
          <a:p>
            <a:pPr lvl="1"/>
            <a:r>
              <a:rPr lang="en-US" dirty="0">
                <a:hlinkClick r:id="rId2"/>
              </a:rPr>
              <a:t>https://knowherenews.com/</a:t>
            </a:r>
            <a:endParaRPr lang="en-US" dirty="0"/>
          </a:p>
          <a:p>
            <a:pPr lvl="1"/>
            <a:r>
              <a:rPr lang="en-US" dirty="0" err="1"/>
              <a:t>Post.news</a:t>
            </a:r>
            <a:endParaRPr lang="en-US" dirty="0"/>
          </a:p>
          <a:p>
            <a:pPr lvl="1"/>
            <a:r>
              <a:rPr lang="en-US" dirty="0"/>
              <a:t>The Catalyst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BE1DB-2BE8-714B-9D99-71B6B0C6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7F22-5DE1-B740-B1B6-4375F003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ABE86-615E-4844-BD86-44468937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55" y="0"/>
            <a:ext cx="5516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2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8A5A-865D-4146-BE3D-0914BAEC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News, Truth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1281-8722-C64E-89F3-0FA726767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Bias exists everywhere in the media, but in two forms</a:t>
            </a:r>
          </a:p>
          <a:p>
            <a:pPr lvl="1"/>
            <a:r>
              <a:rPr lang="en-US" i="1" dirty="0"/>
              <a:t>Reporting bias – </a:t>
            </a:r>
            <a:r>
              <a:rPr lang="en-US" dirty="0"/>
              <a:t>media organizations can be biased in the news that they produce</a:t>
            </a:r>
          </a:p>
          <a:p>
            <a:pPr lvl="1"/>
            <a:r>
              <a:rPr lang="en-US" i="1" dirty="0"/>
              <a:t>Content bias </a:t>
            </a:r>
            <a:r>
              <a:rPr lang="en-US" dirty="0"/>
              <a:t>– media organizations can be biased in the way that they cover</a:t>
            </a:r>
          </a:p>
          <a:p>
            <a:r>
              <a:rPr lang="en-US" dirty="0"/>
              <a:t>Bias is different than falsification, or “fake news”</a:t>
            </a:r>
          </a:p>
          <a:p>
            <a:r>
              <a:rPr lang="en-US" b="1" dirty="0"/>
              <a:t>But </a:t>
            </a:r>
          </a:p>
          <a:p>
            <a:pPr lvl="1"/>
            <a:r>
              <a:rPr lang="en-US" dirty="0"/>
              <a:t>Who gets to decide what is worth covering, and what isn’t?</a:t>
            </a:r>
          </a:p>
          <a:p>
            <a:pPr lvl="1"/>
            <a:r>
              <a:rPr lang="en-US" dirty="0"/>
              <a:t>Is it even possible to cover “everything”? Would anyone come to your site?</a:t>
            </a:r>
          </a:p>
          <a:p>
            <a:pPr lvl="1"/>
            <a:r>
              <a:rPr lang="en-US" b="1" dirty="0"/>
              <a:t>Who gets to be the arbitrator of truth? The platform?</a:t>
            </a:r>
          </a:p>
          <a:p>
            <a:r>
              <a:rPr lang="en-US" dirty="0"/>
              <a:t>Also – the idea of “unbiased news” is relatively new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D1195-44C9-E143-8400-8B7E6D44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E170-54BC-4F4D-94CB-1CAE3F6273BB}" type="datetime1">
              <a:rPr lang="en-US" smtClean="0"/>
              <a:t>3/25/26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FD27B-56AB-AC41-A54A-82CD8EA4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53BD4-9881-3E4C-8E51-AE703FF6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B409-B2BB-E2F7-B1DE-D0037750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0C16-C132-B41B-343A-2EBEBA9D3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3C2E7-053B-C1A9-CF81-EDA08DC2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01216-467D-EA50-4068-BB227B81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81000"/>
            <a:ext cx="8293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35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529</Words>
  <Application>Microsoft Macintosh PowerPoint</Application>
  <PresentationFormat>Widescreen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Avenir Book</vt:lpstr>
      <vt:lpstr>Calibri</vt:lpstr>
      <vt:lpstr>Century Gothic</vt:lpstr>
      <vt:lpstr>Menlo</vt:lpstr>
      <vt:lpstr>Wingdings</vt:lpstr>
      <vt:lpstr>2_Office Theme</vt:lpstr>
      <vt:lpstr>PowerPoint Presentation</vt:lpstr>
      <vt:lpstr>PowerPoint Presentation</vt:lpstr>
      <vt:lpstr>Task #1 today</vt:lpstr>
      <vt:lpstr>Task (cont.)</vt:lpstr>
      <vt:lpstr>Task (cont.)</vt:lpstr>
      <vt:lpstr>Some considerations</vt:lpstr>
      <vt:lpstr>PowerPoint Presentation</vt:lpstr>
      <vt:lpstr>News, Truth and Bias</vt:lpstr>
      <vt:lpstr>PowerPoint Presentation</vt:lpstr>
      <vt:lpstr>Task #2 – Future thinking on News Media Tech </vt:lpstr>
      <vt:lpstr>Task #2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13</cp:revision>
  <dcterms:created xsi:type="dcterms:W3CDTF">2026-03-08T11:57:56Z</dcterms:created>
  <dcterms:modified xsi:type="dcterms:W3CDTF">2026-03-26T16:58:03Z</dcterms:modified>
</cp:coreProperties>
</file>