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1361" r:id="rId2"/>
    <p:sldId id="1396" r:id="rId3"/>
    <p:sldId id="1070" r:id="rId4"/>
    <p:sldId id="1364" r:id="rId5"/>
    <p:sldId id="1391" r:id="rId6"/>
    <p:sldId id="1394" r:id="rId7"/>
    <p:sldId id="1395" r:id="rId8"/>
    <p:sldId id="1392" r:id="rId9"/>
    <p:sldId id="1360" r:id="rId10"/>
    <p:sldId id="1302" r:id="rId11"/>
    <p:sldId id="1384" r:id="rId12"/>
    <p:sldId id="1383" r:id="rId13"/>
    <p:sldId id="1382" r:id="rId14"/>
    <p:sldId id="1389" r:id="rId15"/>
    <p:sldId id="1390" r:id="rId16"/>
    <p:sldId id="1385" r:id="rId17"/>
    <p:sldId id="982" r:id="rId18"/>
    <p:sldId id="1371" r:id="rId19"/>
    <p:sldId id="984" r:id="rId20"/>
    <p:sldId id="985" r:id="rId21"/>
    <p:sldId id="1376" r:id="rId22"/>
    <p:sldId id="1386" r:id="rId23"/>
    <p:sldId id="1292" r:id="rId24"/>
    <p:sldId id="1388" r:id="rId25"/>
    <p:sldId id="13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DAE2F3"/>
    <a:srgbClr val="4372C4"/>
    <a:srgbClr val="DB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889E4-892E-7E40-8947-0619BFFD624B}" v="73" dt="2026-04-01T13:51:38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45"/>
    <p:restoredTop sz="70137"/>
  </p:normalViewPr>
  <p:slideViewPr>
    <p:cSldViewPr snapToGrid="0" snapToObjects="1">
      <p:cViewPr varScale="1">
        <p:scale>
          <a:sx n="83" d="100"/>
          <a:sy n="83" d="100"/>
        </p:scale>
        <p:origin x="20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Joseph" userId="7311422057_tp_box_2" providerId="OAuth2" clId="{69CC0BCA-ADAB-54EC-A71E-4519F977D19C}"/>
    <pc:docChg chg="custSel addSld modSld">
      <pc:chgData name="Kenneth Joseph" userId="7311422057_tp_box_2" providerId="OAuth2" clId="{69CC0BCA-ADAB-54EC-A71E-4519F977D19C}" dt="2026-04-01T13:51:38.942" v="368"/>
      <pc:docMkLst>
        <pc:docMk/>
      </pc:docMkLst>
      <pc:sldChg chg="modSp mod">
        <pc:chgData name="Kenneth Joseph" userId="7311422057_tp_box_2" providerId="OAuth2" clId="{69CC0BCA-ADAB-54EC-A71E-4519F977D19C}" dt="2026-04-01T12:44:56.878" v="115" actId="20577"/>
        <pc:sldMkLst>
          <pc:docMk/>
          <pc:sldMk cId="948681877" sldId="982"/>
        </pc:sldMkLst>
        <pc:spChg chg="mod">
          <ac:chgData name="Kenneth Joseph" userId="7311422057_tp_box_2" providerId="OAuth2" clId="{69CC0BCA-ADAB-54EC-A71E-4519F977D19C}" dt="2026-04-01T12:44:56.878" v="115" actId="20577"/>
          <ac:spMkLst>
            <pc:docMk/>
            <pc:sldMk cId="948681877" sldId="982"/>
            <ac:spMk id="7" creationId="{D5A97C02-A72D-FE34-7911-4194555FC622}"/>
          </ac:spMkLst>
        </pc:spChg>
      </pc:sldChg>
      <pc:sldChg chg="modSp">
        <pc:chgData name="Kenneth Joseph" userId="7311422057_tp_box_2" providerId="OAuth2" clId="{69CC0BCA-ADAB-54EC-A71E-4519F977D19C}" dt="2026-04-01T12:34:50.538" v="9" actId="20577"/>
        <pc:sldMkLst>
          <pc:docMk/>
          <pc:sldMk cId="2033143227" sldId="1070"/>
        </pc:sldMkLst>
        <pc:spChg chg="mod">
          <ac:chgData name="Kenneth Joseph" userId="7311422057_tp_box_2" providerId="OAuth2" clId="{69CC0BCA-ADAB-54EC-A71E-4519F977D19C}" dt="2026-04-01T12:34:50.538" v="9" actId="20577"/>
          <ac:spMkLst>
            <pc:docMk/>
            <pc:sldMk cId="2033143227" sldId="1070"/>
            <ac:spMk id="3" creationId="{D0DECDA6-9DA8-1534-EB90-625E5824D4D5}"/>
          </ac:spMkLst>
        </pc:spChg>
      </pc:sldChg>
      <pc:sldChg chg="modSp mod">
        <pc:chgData name="Kenneth Joseph" userId="7311422057_tp_box_2" providerId="OAuth2" clId="{69CC0BCA-ADAB-54EC-A71E-4519F977D19C}" dt="2026-04-01T12:47:23.563" v="356" actId="14100"/>
        <pc:sldMkLst>
          <pc:docMk/>
          <pc:sldMk cId="1517219236" sldId="1389"/>
        </pc:sldMkLst>
        <pc:spChg chg="mod">
          <ac:chgData name="Kenneth Joseph" userId="7311422057_tp_box_2" providerId="OAuth2" clId="{69CC0BCA-ADAB-54EC-A71E-4519F977D19C}" dt="2026-04-01T12:47:23.563" v="356" actId="14100"/>
          <ac:spMkLst>
            <pc:docMk/>
            <pc:sldMk cId="1517219236" sldId="1389"/>
            <ac:spMk id="2" creationId="{28D4F430-D67E-50CF-5FFF-F452B29B3633}"/>
          </ac:spMkLst>
        </pc:spChg>
      </pc:sldChg>
      <pc:sldChg chg="modSp mod modAnim">
        <pc:chgData name="Kenneth Joseph" userId="7311422057_tp_box_2" providerId="OAuth2" clId="{69CC0BCA-ADAB-54EC-A71E-4519F977D19C}" dt="2026-04-01T12:37:47.801" v="88" actId="27636"/>
        <pc:sldMkLst>
          <pc:docMk/>
          <pc:sldMk cId="2658188397" sldId="1391"/>
        </pc:sldMkLst>
        <pc:spChg chg="mod">
          <ac:chgData name="Kenneth Joseph" userId="7311422057_tp_box_2" providerId="OAuth2" clId="{69CC0BCA-ADAB-54EC-A71E-4519F977D19C}" dt="2026-04-01T12:37:47.801" v="88" actId="27636"/>
          <ac:spMkLst>
            <pc:docMk/>
            <pc:sldMk cId="2658188397" sldId="1391"/>
            <ac:spMk id="3" creationId="{6E386100-DBC5-8DF0-9BEC-2B088BF30438}"/>
          </ac:spMkLst>
        </pc:spChg>
      </pc:sldChg>
      <pc:sldChg chg="addSp delSp modSp new mod modClrScheme chgLayout">
        <pc:chgData name="Kenneth Joseph" userId="7311422057_tp_box_2" providerId="OAuth2" clId="{69CC0BCA-ADAB-54EC-A71E-4519F977D19C}" dt="2026-04-01T12:37:38.582" v="85" actId="14100"/>
        <pc:sldMkLst>
          <pc:docMk/>
          <pc:sldMk cId="1694358917" sldId="1394"/>
        </pc:sldMkLst>
        <pc:spChg chg="del">
          <ac:chgData name="Kenneth Joseph" userId="7311422057_tp_box_2" providerId="OAuth2" clId="{69CC0BCA-ADAB-54EC-A71E-4519F977D19C}" dt="2026-04-01T12:35:50.799" v="67" actId="700"/>
          <ac:spMkLst>
            <pc:docMk/>
            <pc:sldMk cId="1694358917" sldId="1394"/>
            <ac:spMk id="2" creationId="{77132BC9-FD8E-AC35-0DF5-A05EE86A7F39}"/>
          </ac:spMkLst>
        </pc:spChg>
        <pc:spChg chg="del">
          <ac:chgData name="Kenneth Joseph" userId="7311422057_tp_box_2" providerId="OAuth2" clId="{69CC0BCA-ADAB-54EC-A71E-4519F977D19C}" dt="2026-04-01T12:35:50.799" v="67" actId="700"/>
          <ac:spMkLst>
            <pc:docMk/>
            <pc:sldMk cId="1694358917" sldId="1394"/>
            <ac:spMk id="3" creationId="{FE11C38D-8619-B915-A263-260D1843F7C8}"/>
          </ac:spMkLst>
        </pc:spChg>
        <pc:spChg chg="mod ord">
          <ac:chgData name="Kenneth Joseph" userId="7311422057_tp_box_2" providerId="OAuth2" clId="{69CC0BCA-ADAB-54EC-A71E-4519F977D19C}" dt="2026-04-01T12:35:50.799" v="67" actId="700"/>
          <ac:spMkLst>
            <pc:docMk/>
            <pc:sldMk cId="1694358917" sldId="1394"/>
            <ac:spMk id="4" creationId="{DA519BCA-7F1A-47F5-6216-EB146E98F4B5}"/>
          </ac:spMkLst>
        </pc:spChg>
        <pc:spChg chg="add">
          <ac:chgData name="Kenneth Joseph" userId="7311422057_tp_box_2" providerId="OAuth2" clId="{69CC0BCA-ADAB-54EC-A71E-4519F977D19C}" dt="2026-04-01T12:35:52.391" v="68"/>
          <ac:spMkLst>
            <pc:docMk/>
            <pc:sldMk cId="1694358917" sldId="1394"/>
            <ac:spMk id="5" creationId="{634DC253-EC22-AB17-93F9-28AC14FEF0CF}"/>
          </ac:spMkLst>
        </pc:spChg>
        <pc:picChg chg="add">
          <ac:chgData name="Kenneth Joseph" userId="7311422057_tp_box_2" providerId="OAuth2" clId="{69CC0BCA-ADAB-54EC-A71E-4519F977D19C}" dt="2026-04-01T12:36:35.623" v="69"/>
          <ac:picMkLst>
            <pc:docMk/>
            <pc:sldMk cId="1694358917" sldId="1394"/>
            <ac:picMk id="6" creationId="{17F70AA3-9684-0F21-77F5-377D98D8E602}"/>
          </ac:picMkLst>
        </pc:picChg>
        <pc:picChg chg="add mod modCrop">
          <ac:chgData name="Kenneth Joseph" userId="7311422057_tp_box_2" providerId="OAuth2" clId="{69CC0BCA-ADAB-54EC-A71E-4519F977D19C}" dt="2026-04-01T12:37:38.582" v="85" actId="14100"/>
          <ac:picMkLst>
            <pc:docMk/>
            <pc:sldMk cId="1694358917" sldId="1394"/>
            <ac:picMk id="7" creationId="{24C7D842-825E-829B-FB0E-B931EE423EEF}"/>
          </ac:picMkLst>
        </pc:picChg>
      </pc:sldChg>
      <pc:sldChg chg="modSp add">
        <pc:chgData name="Kenneth Joseph" userId="7311422057_tp_box_2" providerId="OAuth2" clId="{69CC0BCA-ADAB-54EC-A71E-4519F977D19C}" dt="2026-04-01T12:37:54.808" v="90" actId="207"/>
        <pc:sldMkLst>
          <pc:docMk/>
          <pc:sldMk cId="1986178302" sldId="1395"/>
        </pc:sldMkLst>
        <pc:spChg chg="mod">
          <ac:chgData name="Kenneth Joseph" userId="7311422057_tp_box_2" providerId="OAuth2" clId="{69CC0BCA-ADAB-54EC-A71E-4519F977D19C}" dt="2026-04-01T12:37:54.808" v="90" actId="207"/>
          <ac:spMkLst>
            <pc:docMk/>
            <pc:sldMk cId="1986178302" sldId="1395"/>
            <ac:spMk id="3" creationId="{F5AC77BA-08F0-6DE2-0ED3-A1B3BE6E9EA5}"/>
          </ac:spMkLst>
        </pc:spChg>
      </pc:sldChg>
      <pc:sldChg chg="addSp delSp modSp new mod">
        <pc:chgData name="Kenneth Joseph" userId="7311422057_tp_box_2" providerId="OAuth2" clId="{69CC0BCA-ADAB-54EC-A71E-4519F977D19C}" dt="2026-04-01T13:51:38.942" v="368"/>
        <pc:sldMkLst>
          <pc:docMk/>
          <pc:sldMk cId="2220978660" sldId="1396"/>
        </pc:sldMkLst>
        <pc:spChg chg="mod">
          <ac:chgData name="Kenneth Joseph" userId="7311422057_tp_box_2" providerId="OAuth2" clId="{69CC0BCA-ADAB-54EC-A71E-4519F977D19C}" dt="2026-04-01T13:51:17.146" v="366" actId="20577"/>
          <ac:spMkLst>
            <pc:docMk/>
            <pc:sldMk cId="2220978660" sldId="1396"/>
            <ac:spMk id="2" creationId="{55805666-1A6C-7108-F6C9-BB69F03F816A}"/>
          </ac:spMkLst>
        </pc:spChg>
        <pc:spChg chg="del">
          <ac:chgData name="Kenneth Joseph" userId="7311422057_tp_box_2" providerId="OAuth2" clId="{69CC0BCA-ADAB-54EC-A71E-4519F977D19C}" dt="2026-04-01T13:51:34.807" v="367" actId="478"/>
          <ac:spMkLst>
            <pc:docMk/>
            <pc:sldMk cId="2220978660" sldId="1396"/>
            <ac:spMk id="3" creationId="{76932171-D140-AB36-2B3F-E9C0D9F4BD10}"/>
          </ac:spMkLst>
        </pc:spChg>
        <pc:picChg chg="add">
          <ac:chgData name="Kenneth Joseph" userId="7311422057_tp_box_2" providerId="OAuth2" clId="{69CC0BCA-ADAB-54EC-A71E-4519F977D19C}" dt="2026-04-01T13:51:38.942" v="368"/>
          <ac:picMkLst>
            <pc:docMk/>
            <pc:sldMk cId="2220978660" sldId="1396"/>
            <ac:picMk id="2050" creationId="{60B7BEF2-D632-911D-2AB3-3F442BE13B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FAF05-6EE8-9543-9735-E271BA0B9BD5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95FF8-B552-1648-8997-4A8F1EE4F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2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E360-9A32-F3F6-1E00-EF5AF1155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41024-0A72-14F7-85EC-18B864C4D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F5844-E1BE-6B12-196C-195A4922C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0A8BD-C6CA-7A6D-2A1F-C7E60A9C8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11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95FF8-B552-1648-8997-4A8F1EE4FB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7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69462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8E1-29D8-B545-9988-D99D0300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4A642-52EE-1C4B-971E-6948478B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3C7B-81DD-7C4B-8F58-BE4CBA90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91513984-9F27-9E49-9B00-9D22AC5389E4}" type="datetime1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805-0CBF-1047-9BC9-69599AA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FDB1-04A3-0149-84CD-E672303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0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85370-647C-0B49-9380-1C49754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A2A6-67B7-264F-AF52-523788CA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166E-842D-B946-9536-4480AE4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FACB99A-C6B4-A742-97F0-F17EA55B1A6D}" type="datetime1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48CA-7CE6-DA4B-9846-169CB0A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4698-0B78-9E48-9174-23884DB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9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D3EC76-69CB-0444-B8DB-1C2B3114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31D1E-F446-954D-B08B-83027413A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" y="6356999"/>
            <a:ext cx="2291194" cy="493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B7AA1-D6F6-4B4A-B5B1-981CED01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516B-CCCF-5F4A-9B01-AA30C704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AE38-E3F9-C245-B7DE-C4C9EB4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A2BCF6-BD28-5C42-B0A9-DB69C372EAA1}"/>
              </a:ext>
            </a:extLst>
          </p:cNvPr>
          <p:cNvSpPr txBox="1">
            <a:spLocks/>
          </p:cNvSpPr>
          <p:nvPr userDrawn="1"/>
        </p:nvSpPr>
        <p:spPr>
          <a:xfrm>
            <a:off x="9415849" y="6527927"/>
            <a:ext cx="177783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@_</a:t>
            </a:r>
            <a:r>
              <a:rPr lang="en-US" b="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kenny_joseph</a:t>
            </a:r>
            <a:endParaRPr lang="en-US" b="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0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903E-4803-134F-AB27-D21C9480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41F8-4CD0-3A46-B3EE-ADF0D1E0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7B2E-4180-0140-A0EE-DC140A80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E14E46EA-DB6D-514A-88D8-66FF730AD5E0}" type="datetime1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AE1E-10E1-404D-85FC-66308650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4B96-5E86-3D4C-8295-0989BEF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3CC1-F046-9A4F-899D-098AD752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690-400D-AE40-A601-FF00109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E1D4-774B-BB4E-BFAC-DF0936DF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EC447-F086-E942-9EE8-0600383E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D18C-25CE-AA4B-A73E-B46B96E5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C780A-4C69-8943-BE7B-A518385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5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DA6-1472-5140-83CA-00E768B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CA5C1-A757-AB46-A0C5-CD0DA34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7B4-80FF-5F4B-B852-390BC194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E944-9940-0B43-A059-1BE4E3EB6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5AB0-1923-0B43-BE76-4B6C9065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EFABA-D2AE-4944-ADB6-63E839EC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F0BF0248-29B6-F541-A1D6-BBDE16E072DD}" type="datetime1">
              <a:rPr lang="en-US" smtClean="0"/>
              <a:t>3/30/26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4525-EA83-6848-B9BB-A5CF47E1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455BB-B79D-F64F-9020-84A57E7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6C5-F017-F540-92C2-1D2BF28B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7A7BE-01A5-604C-828E-62791FF5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C7CFD90E-F155-6A43-B571-E2B4666C1DF6}" type="datetime1">
              <a:rPr lang="en-US" smtClean="0"/>
              <a:t>3/30/26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CBFD0-DCCE-A74E-97B9-31B32953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14C57-EA7C-C947-BB4A-4B35D0F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84361-61DC-E143-AB51-15BE67B9D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B87-5902-7744-A4E7-EE8EDAF5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6C3617-7DB9-884B-BFDA-BEDEFCD4CCE8}"/>
              </a:ext>
            </a:extLst>
          </p:cNvPr>
          <p:cNvSpPr txBox="1">
            <a:spLocks/>
          </p:cNvSpPr>
          <p:nvPr userDrawn="1"/>
        </p:nvSpPr>
        <p:spPr>
          <a:xfrm>
            <a:off x="9415849" y="6527927"/>
            <a:ext cx="177783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@_</a:t>
            </a:r>
            <a:r>
              <a:rPr lang="en-US" b="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kenny_joseph</a:t>
            </a:r>
            <a:endParaRPr lang="en-US" b="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4DD06-51EA-4F41-AE88-9A4601A7015E}"/>
              </a:ext>
            </a:extLst>
          </p:cNvPr>
          <p:cNvSpPr/>
          <p:nvPr userDrawn="1"/>
        </p:nvSpPr>
        <p:spPr>
          <a:xfrm>
            <a:off x="0" y="515815"/>
            <a:ext cx="11816862" cy="110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1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F48D-A912-5944-A3CD-71EC7617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F2B-FE98-A34C-9E17-C18DCC14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3D79F-FDC9-8742-98A2-78250DBE2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742B-7C63-B54E-B7AA-719B877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247DCFCF-1206-B743-B73D-85F000A75FF3}" type="datetime1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6D8F2-2705-734E-A79A-90E80EB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08B6-418F-A642-A0E4-1191F96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5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42B7-9655-DB46-A00A-7B5B9B6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AC25-D0F0-054E-9C4C-01E5923C1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8B72-6045-5641-B2B9-6451EF5D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82DE-B816-6549-9FFB-CAD7609C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B12E302E-C790-FE45-B9BF-241F43D7A189}" type="datetime1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34E5B-AD2B-D44F-854B-3D4970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EE40-2824-B248-86DC-EFD73655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7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58E7A-C450-D148-A984-F08FF702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519E-3F8A-F440-B472-05854D5E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8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tylervigen.com/spurious-scholar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bJyPELmhJc&amp;ab_channel=AutodeskResearch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ncase.me/loopy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899F-E0F3-603E-879D-86DB4481B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614D4-7F07-017A-1E8E-084140B1B14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0CAA2-6DEA-7AD2-B3B2-8487F44C5F56}"/>
              </a:ext>
            </a:extLst>
          </p:cNvPr>
          <p:cNvSpPr txBox="1"/>
          <p:nvPr/>
        </p:nvSpPr>
        <p:spPr>
          <a:xfrm>
            <a:off x="392718" y="1263427"/>
            <a:ext cx="5799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srgbClr val="4472C4"/>
                </a:solidFill>
                <a:latin typeface="Century Gothic" panose="020B0502020202020204" pitchFamily="34" charset="0"/>
              </a:rPr>
              <a:t>Causal Inference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E3766-4614-1181-E977-A70E812183BC}"/>
              </a:ext>
            </a:extLst>
          </p:cNvPr>
          <p:cNvSpPr txBox="1"/>
          <p:nvPr/>
        </p:nvSpPr>
        <p:spPr>
          <a:xfrm>
            <a:off x="392718" y="4064194"/>
            <a:ext cx="668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Kenneth (Kenny)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8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3370B-66E4-3BD1-539D-63131755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1801F8-7247-E6A8-EA74-8B8267A47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19"/>
            <a:ext cx="11027485" cy="863600"/>
          </a:xfrm>
        </p:spPr>
        <p:txBody>
          <a:bodyPr>
            <a:normAutofit/>
          </a:bodyPr>
          <a:lstStyle/>
          <a:p>
            <a:r>
              <a:rPr lang="en-US" dirty="0"/>
              <a:t>Correlation vs causation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3A335D-5E64-FE87-85CA-77A7D081D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137"/>
            <a:ext cx="9353204" cy="42020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hlinkClick r:id="rId2"/>
              </a:rPr>
              <a:t>https://tylervigen.com/spurious-scholar</a:t>
            </a:r>
            <a:endParaRPr lang="en-US" sz="3600" dirty="0"/>
          </a:p>
          <a:p>
            <a:r>
              <a:rPr lang="en-US" sz="3600" dirty="0"/>
              <a:t>Can you summarize the difference between correlation and causation?</a:t>
            </a:r>
          </a:p>
          <a:p>
            <a:r>
              <a:rPr lang="en-US" sz="3200" dirty="0"/>
              <a:t>Why do we care about causation and not correlation?</a:t>
            </a:r>
          </a:p>
          <a:p>
            <a:r>
              <a:rPr lang="en-US" sz="3600" dirty="0"/>
              <a:t>Does correlation always mean causation?</a:t>
            </a:r>
          </a:p>
          <a:p>
            <a:r>
              <a:rPr lang="en-US" sz="3600" dirty="0"/>
              <a:t>Does </a:t>
            </a:r>
            <a:r>
              <a:rPr lang="en-US" sz="3600" i="1" dirty="0"/>
              <a:t>no </a:t>
            </a:r>
            <a:r>
              <a:rPr lang="en-US" sz="3600" dirty="0"/>
              <a:t>correlation always mean </a:t>
            </a:r>
            <a:r>
              <a:rPr lang="en-US" sz="3600" i="1" dirty="0"/>
              <a:t>no </a:t>
            </a:r>
            <a:r>
              <a:rPr lang="en-US" sz="3600" dirty="0"/>
              <a:t>causation?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FC0B0-48A2-A1B9-6252-E36B012D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BAE170-54BC-4F4D-94CB-1CAE3F6273BB}" type="datetime1">
              <a:rPr lang="en-US" smtClean="0"/>
              <a:pPr/>
              <a:t>3/30/26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5B91-0061-02CE-90BC-A88EF3F6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097C2-C8CF-64A6-6382-55E80BBA6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7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A114-F89F-B98F-955C-E824B6FEC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correlation != No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A35F-D5D9-BC60-60CE-2F821A142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5417921" cy="4162256"/>
          </a:xfrm>
        </p:spPr>
        <p:txBody>
          <a:bodyPr>
            <a:normAutofit/>
          </a:bodyPr>
          <a:lstStyle/>
          <a:p>
            <a:r>
              <a:rPr lang="en-US" dirty="0"/>
              <a:t>What does pressing down the gas pedal do to speed?</a:t>
            </a:r>
          </a:p>
          <a:p>
            <a:r>
              <a:rPr lang="en-US" dirty="0"/>
              <a:t>What does going up/down a hill do to speed?</a:t>
            </a:r>
          </a:p>
          <a:p>
            <a:r>
              <a:rPr lang="en-US" dirty="0"/>
              <a:t>If we didn’t know that, what conclusions might we draw from a skilled driver?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C2BEB-4A0E-EC22-B7DD-0B84A7FD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B076F5-B6D5-D139-71A0-8FF1D07893D1}"/>
              </a:ext>
            </a:extLst>
          </p:cNvPr>
          <p:cNvSpPr txBox="1">
            <a:spLocks/>
          </p:cNvSpPr>
          <p:nvPr/>
        </p:nvSpPr>
        <p:spPr>
          <a:xfrm>
            <a:off x="321970" y="5649988"/>
            <a:ext cx="11548060" cy="863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https://</a:t>
            </a:r>
            <a:r>
              <a:rPr lang="en-US" dirty="0" err="1"/>
              <a:t>goodauthority.org</a:t>
            </a:r>
            <a:r>
              <a:rPr lang="en-US" dirty="0"/>
              <a:t>/news/</a:t>
            </a:r>
            <a:r>
              <a:rPr lang="en-US" dirty="0" err="1"/>
              <a:t>milton</a:t>
            </a:r>
            <a:r>
              <a:rPr lang="en-US" dirty="0"/>
              <a:t>-</a:t>
            </a:r>
            <a:r>
              <a:rPr lang="en-US" dirty="0" err="1"/>
              <a:t>friedmans</a:t>
            </a:r>
            <a:r>
              <a:rPr lang="en-US" dirty="0"/>
              <a:t>-thermostat/</a:t>
            </a:r>
          </a:p>
        </p:txBody>
      </p:sp>
      <p:pic>
        <p:nvPicPr>
          <p:cNvPr id="6" name="Picture 5" descr="A blue line art of a car on a steep hill&#10;&#10;Description automatically generated">
            <a:extLst>
              <a:ext uri="{FF2B5EF4-FFF2-40B4-BE49-F238E27FC236}">
                <a16:creationId xmlns:a16="http://schemas.microsoft.com/office/drawing/2014/main" id="{52AC67C2-3DA5-807D-8607-6E31C0068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06" y="1256731"/>
            <a:ext cx="4736691" cy="47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EDB96-43EE-E030-9C49-5A247BB95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755033"/>
            <a:ext cx="11950700" cy="534793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8BD360B-D2FB-3160-EAD6-328451EB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088BDBC-A55A-0D4E-9238-49D16FB07DC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3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D3C02-8B68-E8A9-7133-C99C4B8A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CA6BC-24B5-05AA-45BE-2F22F027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general, correlations are fragile beings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65A73-16A7-BB65-68F5-29FD349A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4AAB2-DD0A-81CF-11BC-4BD014138812}"/>
              </a:ext>
            </a:extLst>
          </p:cNvPr>
          <p:cNvSpPr txBox="1"/>
          <p:nvPr/>
        </p:nvSpPr>
        <p:spPr>
          <a:xfrm>
            <a:off x="1313152" y="4504473"/>
            <a:ext cx="10143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2"/>
              </a:rPr>
              <a:t>https://www.youtube.com/watch?v=DbJyPELmhJc&amp;ab_channel=AutodeskResearch</a:t>
            </a:r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318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A726A-54D6-D454-0220-DBB966ED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4F430-D67E-50CF-5FFF-F452B29B36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8353" y="712921"/>
            <a:ext cx="9004515" cy="5222930"/>
          </a:xfrm>
        </p:spPr>
        <p:txBody>
          <a:bodyPr>
            <a:normAutofit fontScale="90000"/>
          </a:bodyPr>
          <a:lstStyle/>
          <a:p>
            <a:r>
              <a:rPr lang="en-US" dirty="0"/>
              <a:t>Why might we see a correlation where there is no (direct) causation?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Assumed causal relationship:</a:t>
            </a:r>
            <a:br>
              <a:rPr lang="en-US" dirty="0"/>
            </a:br>
            <a:r>
              <a:rPr lang="en-US" dirty="0"/>
              <a:t>Rich people tend to get into ”better schools,” because they are smarter than people who are not rich</a:t>
            </a:r>
          </a:p>
        </p:txBody>
      </p:sp>
    </p:spTree>
    <p:extLst>
      <p:ext uri="{BB962C8B-B14F-4D97-AF65-F5344CB8AC3E}">
        <p14:creationId xmlns:p14="http://schemas.microsoft.com/office/powerpoint/2010/main" val="1517219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288CA55-79CC-FA7F-6C35-32F712E20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do?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76842A-E883-9148-6EE2-F0BC31A2C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drew an </a:t>
            </a:r>
            <a:r>
              <a:rPr lang="en-US" i="1" dirty="0"/>
              <a:t>assumed </a:t>
            </a:r>
            <a:r>
              <a:rPr lang="en-US" dirty="0"/>
              <a:t>causal graph</a:t>
            </a:r>
          </a:p>
          <a:p>
            <a:r>
              <a:rPr lang="en-US" dirty="0"/>
              <a:t>This diagram we drew is reminiscent of two things</a:t>
            </a:r>
          </a:p>
          <a:p>
            <a:pPr lvl="1"/>
            <a:r>
              <a:rPr lang="en-US" dirty="0"/>
              <a:t>Probabilistic graphical models/directed acyclic graphs (or in a restricted setting, causal graphical models)</a:t>
            </a:r>
          </a:p>
          <a:p>
            <a:pPr lvl="1"/>
            <a:r>
              <a:rPr lang="en-US" dirty="0"/>
              <a:t>System dynamics models</a:t>
            </a:r>
          </a:p>
          <a:p>
            <a:r>
              <a:rPr lang="en-US" dirty="0"/>
              <a:t>But first – how do we move from </a:t>
            </a:r>
            <a:r>
              <a:rPr lang="en-US" i="1" dirty="0"/>
              <a:t>assumed </a:t>
            </a:r>
            <a:r>
              <a:rPr lang="en-US" dirty="0"/>
              <a:t>to </a:t>
            </a:r>
            <a:r>
              <a:rPr lang="en-US" i="1" dirty="0"/>
              <a:t>known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6F7C5-5E0C-80D4-2B03-61348FDC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686F5-E06D-9916-AB7B-1F0D7985F02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C4860-0239-53D9-31A5-A5EFDB53754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8493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</p:spTree>
    <p:extLst>
      <p:ext uri="{BB962C8B-B14F-4D97-AF65-F5344CB8AC3E}">
        <p14:creationId xmlns:p14="http://schemas.microsoft.com/office/powerpoint/2010/main" val="90357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DF24C-DABC-9773-8722-0560AF5E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CFC6-5746-5F0F-0733-48A20219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causal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B0D97-CA04-2ADD-15F2-10CE9D77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202958"/>
            <a:ext cx="10515600" cy="1979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if we had a method that could </a:t>
            </a:r>
            <a:r>
              <a:rPr lang="en-US" b="1" dirty="0"/>
              <a:t>explicitly account for these challenges and help us think through </a:t>
            </a:r>
            <a:r>
              <a:rPr lang="en-US" b="1" i="1" dirty="0"/>
              <a:t>real causation</a:t>
            </a:r>
            <a:r>
              <a:rPr lang="en-US" b="1" dirty="0"/>
              <a:t>?</a:t>
            </a:r>
          </a:p>
          <a:p>
            <a:pPr marL="0" indent="0">
              <a:buNone/>
            </a:pPr>
            <a:r>
              <a:rPr lang="en-US" sz="2800" b="1" dirty="0"/>
              <a:t>Enter causal inference!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D9A7A-6F5F-C67F-2846-E4923581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6A749-91F1-1E2F-68C9-0ACED297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79" y="3139410"/>
            <a:ext cx="9220200" cy="2146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6352A8-16F9-BB21-AD8F-B81AFB855D77}"/>
              </a:ext>
            </a:extLst>
          </p:cNvPr>
          <p:cNvSpPr/>
          <p:nvPr/>
        </p:nvSpPr>
        <p:spPr>
          <a:xfrm>
            <a:off x="2030680" y="5883604"/>
            <a:ext cx="9761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microsoft.github.io</a:t>
            </a:r>
            <a:r>
              <a:rPr lang="en-US" dirty="0"/>
              <a:t>/</a:t>
            </a:r>
            <a:r>
              <a:rPr lang="en-US" dirty="0" err="1"/>
              <a:t>dowhy</a:t>
            </a:r>
            <a:r>
              <a:rPr lang="en-US" dirty="0"/>
              <a:t>/</a:t>
            </a:r>
            <a:r>
              <a:rPr lang="en-US" dirty="0" err="1"/>
              <a:t>example_notebooks</a:t>
            </a:r>
            <a:r>
              <a:rPr lang="en-US" dirty="0"/>
              <a:t>/tutorial-causalinference-machinelearning-using-dowhy-econml.html</a:t>
            </a:r>
          </a:p>
        </p:txBody>
      </p:sp>
    </p:spTree>
    <p:extLst>
      <p:ext uri="{BB962C8B-B14F-4D97-AF65-F5344CB8AC3E}">
        <p14:creationId xmlns:p14="http://schemas.microsoft.com/office/powerpoint/2010/main" val="191685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EB02F-C855-2537-38CC-ECB52448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0297-3843-283B-DB38-DCBD6B36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great! But there’s a catch…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98DBB-BF7A-C2FA-8427-BB9C1C27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1979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want to know if telling Alvin he is going to get an A no matter what will make his participation better or worse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412B0-6F8C-D176-295F-793EE1ED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E007C-77FF-C171-0BEE-C0B021F51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904" y="2446581"/>
            <a:ext cx="9220200" cy="2146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8485A8-2FA1-9836-BD90-C35224D902C0}"/>
              </a:ext>
            </a:extLst>
          </p:cNvPr>
          <p:cNvSpPr/>
          <p:nvPr/>
        </p:nvSpPr>
        <p:spPr>
          <a:xfrm>
            <a:off x="2030680" y="5883604"/>
            <a:ext cx="9761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microsoft.github.io</a:t>
            </a:r>
            <a:r>
              <a:rPr lang="en-US" dirty="0"/>
              <a:t>/</a:t>
            </a:r>
            <a:r>
              <a:rPr lang="en-US" dirty="0" err="1"/>
              <a:t>dowhy</a:t>
            </a:r>
            <a:r>
              <a:rPr lang="en-US" dirty="0"/>
              <a:t>/</a:t>
            </a:r>
            <a:r>
              <a:rPr lang="en-US" dirty="0" err="1"/>
              <a:t>example_notebooks</a:t>
            </a:r>
            <a:r>
              <a:rPr lang="en-US" dirty="0"/>
              <a:t>/tutorial-causalinference-machinelearning-using-dowhy-econml.html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97C02-A72D-FE34-7911-4194555FC622}"/>
              </a:ext>
            </a:extLst>
          </p:cNvPr>
          <p:cNvSpPr txBox="1"/>
          <p:nvPr/>
        </p:nvSpPr>
        <p:spPr>
          <a:xfrm>
            <a:off x="1345645" y="4824045"/>
            <a:ext cx="810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 can’t both give {friend} an A AND not give it to them!</a:t>
            </a:r>
          </a:p>
          <a:p>
            <a:r>
              <a:rPr lang="en-US" sz="2400" dirty="0"/>
              <a:t>This is the </a:t>
            </a:r>
            <a:r>
              <a:rPr lang="en-US" sz="2400" b="1" dirty="0"/>
              <a:t>Fundamental Problem of Causal Inference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8681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9790-8AB5-780A-164F-D0F0F257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Causal inference vs.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3AE20-A5FB-0CB6-A5DB-AF3344C21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28413-1987-011B-3DF3-66E47261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B07D2-FEB5-921F-7DBD-751CF6742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42" y="1686886"/>
            <a:ext cx="10278474" cy="34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D3C4-0CFC-01F4-58AB-318C31C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do, then?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29D5F-5CBC-0C4E-3C11-F03A6F30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AEAAB0-A401-B5ED-0733-046C56A67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73763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Target averages/expectations instead of an individualized effect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Experiment!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Note: do operator indicates an intervention, in an RCT we intervene by randomly assigning treatment and control to comparable groups.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B8ADA5-358C-9C2F-8552-3AA5A406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979" y="2019886"/>
            <a:ext cx="60198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4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5666-1A6C-7108-F6C9-BB69F03F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Karen Hao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1E7F0-EBFA-339E-C0B8-5E583AB7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0" name="Picture 2" descr="A black and white image of an Asian woman is beside a book cover that reads Empire of AI">
            <a:extLst>
              <a:ext uri="{FF2B5EF4-FFF2-40B4-BE49-F238E27FC236}">
                <a16:creationId xmlns:a16="http://schemas.microsoft.com/office/drawing/2014/main" id="{60B7BEF2-D632-911D-2AB3-3F442BE1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7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68D3A-16CD-2CF7-AFB3-B9FABDDF8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CE62-6E41-2827-3182-50638B15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the simple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F3FC8-9B45-4E8D-12D0-A9A30366F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666384"/>
          </a:xfrm>
        </p:spPr>
        <p:txBody>
          <a:bodyPr>
            <a:normAutofit/>
          </a:bodyPr>
          <a:lstStyle/>
          <a:p>
            <a:r>
              <a:rPr lang="en-US" sz="3200" dirty="0"/>
              <a:t>Sometimes, experimentation is unethical</a:t>
            </a:r>
          </a:p>
          <a:p>
            <a:pPr lvl="1"/>
            <a:r>
              <a:rPr lang="en-US" sz="2800" dirty="0"/>
              <a:t>I suspect half of you would be very angry if I gave you a placebo study guide </a:t>
            </a:r>
            <a:r>
              <a:rPr lang="en-US" sz="2800" dirty="0">
                <a:sym typeface="Wingdings" pitchFamily="2" charset="2"/>
              </a:rPr>
              <a:t> </a:t>
            </a:r>
          </a:p>
          <a:p>
            <a:r>
              <a:rPr lang="en-US" sz="3200" dirty="0">
                <a:sym typeface="Wingdings" pitchFamily="2" charset="2"/>
              </a:rPr>
              <a:t>Other times, we might have wanted to experiment but simply couldn’t, and are left with a bunch of observational data</a:t>
            </a:r>
          </a:p>
          <a:p>
            <a:r>
              <a:rPr lang="en-US" sz="3200" dirty="0"/>
              <a:t>Since we do not always have access to experimental data, we rely on observational data for estimating causal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0F8BE-3809-4157-478E-2C4BB30A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0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D677-9696-04DF-34D4-CF498FCE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Uh-oh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2AB06-5FFD-7649-FF93-573BCC39A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Now:</a:t>
            </a:r>
          </a:p>
          <a:p>
            <a:pPr lvl="1"/>
            <a:r>
              <a:rPr lang="en-US" dirty="0"/>
              <a:t>We have an idea how to evaluate an intervention, but when we can’t experiment, we have to </a:t>
            </a:r>
            <a:r>
              <a:rPr lang="en-US" b="1" dirty="0"/>
              <a:t>control for factors associated with both the intervention and the outcome</a:t>
            </a:r>
            <a:endParaRPr lang="en-US" dirty="0"/>
          </a:p>
          <a:p>
            <a:pPr lvl="1"/>
            <a:r>
              <a:rPr lang="en-US" dirty="0"/>
              <a:t>Related: how do we decide on a treatment in the first place?</a:t>
            </a:r>
          </a:p>
          <a:p>
            <a:r>
              <a:rPr lang="en-US" dirty="0"/>
              <a:t>Enter DAGs [and then, causal graphical models]. Informally, there are two “kinds” of probabilistic DAGs</a:t>
            </a:r>
          </a:p>
          <a:p>
            <a:pPr lvl="1"/>
            <a:r>
              <a:rPr lang="en-US" dirty="0"/>
              <a:t>Bayes Nets encode the factorizations of any joint probability distribution</a:t>
            </a:r>
          </a:p>
          <a:p>
            <a:pPr lvl="1"/>
            <a:r>
              <a:rPr lang="en-US" dirty="0"/>
              <a:t>Causal Graphical Models put explicit assumptions about causation into DAGs.</a:t>
            </a:r>
          </a:p>
          <a:p>
            <a:pPr lvl="1"/>
            <a:r>
              <a:rPr lang="en-US" dirty="0"/>
              <a:t>We’ll focus on the latter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C720-DB53-D4DF-BDE9-039CA5C6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0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897A-D1AB-22BC-5AEF-7A566CD8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430"/>
            <a:ext cx="12191999" cy="863600"/>
          </a:xfrm>
        </p:spPr>
        <p:txBody>
          <a:bodyPr>
            <a:normAutofit fontScale="90000"/>
          </a:bodyPr>
          <a:lstStyle/>
          <a:p>
            <a:r>
              <a:rPr lang="en-US" dirty="0"/>
              <a:t>Causal DAGs– a tool to explain causal reasoning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39325-A094-7DC6-92FF-BD1509A0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BAE170-54BC-4F4D-94CB-1CAE3F6273BB}" type="datetime1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8BEA3-75BA-4810-A5A0-F902DD6E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4ECA-C877-82A1-493C-630A4AD9B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06F578-E2D0-A54B-5429-9A395605D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39"/>
          <a:stretch/>
        </p:blipFill>
        <p:spPr>
          <a:xfrm>
            <a:off x="1803481" y="1714500"/>
            <a:ext cx="8585037" cy="3752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B4C546-B2A3-3C21-77FB-763254CB547D}"/>
              </a:ext>
            </a:extLst>
          </p:cNvPr>
          <p:cNvSpPr txBox="1"/>
          <p:nvPr/>
        </p:nvSpPr>
        <p:spPr>
          <a:xfrm>
            <a:off x="468086" y="1391335"/>
            <a:ext cx="10736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causalens.com</a:t>
            </a:r>
            <a:r>
              <a:rPr lang="en-US" dirty="0"/>
              <a:t>/resources/white-papers/why-correlation-based-machine-learning-leads-to-bad-predictions/</a:t>
            </a:r>
          </a:p>
        </p:txBody>
      </p:sp>
      <p:pic>
        <p:nvPicPr>
          <p:cNvPr id="13" name="Picture 12" descr="Top Hat | Dynamic Courseware Platform">
            <a:extLst>
              <a:ext uri="{FF2B5EF4-FFF2-40B4-BE49-F238E27FC236}">
                <a16:creationId xmlns:a16="http://schemas.microsoft.com/office/drawing/2014/main" id="{DAFFC532-865D-2919-9F61-2C5AD636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50" y="2611628"/>
            <a:ext cx="1634744" cy="16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8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19F2C-7207-1F26-3DC2-E55CAE9C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13B399-D6A3-C60E-48C2-4CEB1AFB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causal graphical model?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B09021-9DE1-0EAA-5076-6CD03F030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</a:t>
            </a:r>
            <a:r>
              <a:rPr lang="en-US" sz="3600" b="1" dirty="0"/>
              <a:t>diagram </a:t>
            </a:r>
            <a:r>
              <a:rPr lang="en-US" sz="3600" dirty="0"/>
              <a:t>that helps us </a:t>
            </a:r>
            <a:r>
              <a:rPr lang="en-US" sz="3600" b="1" dirty="0"/>
              <a:t>explain </a:t>
            </a:r>
            <a:r>
              <a:rPr lang="en-US" sz="3600" dirty="0"/>
              <a:t>our </a:t>
            </a:r>
            <a:r>
              <a:rPr lang="en-US" sz="3600" b="1" dirty="0"/>
              <a:t>assumed causal </a:t>
            </a:r>
            <a:r>
              <a:rPr lang="en-US" sz="3600" dirty="0"/>
              <a:t>relationships between two things</a:t>
            </a:r>
          </a:p>
          <a:p>
            <a:pPr lvl="1"/>
            <a:r>
              <a:rPr lang="en-US" sz="3200" dirty="0"/>
              <a:t>Nodes are </a:t>
            </a:r>
            <a:r>
              <a:rPr lang="en-US" sz="3200" b="1" dirty="0"/>
              <a:t>random variables</a:t>
            </a:r>
          </a:p>
          <a:p>
            <a:pPr lvl="1"/>
            <a:r>
              <a:rPr lang="en-US" sz="3200" dirty="0"/>
              <a:t>Edges are </a:t>
            </a:r>
            <a:r>
              <a:rPr lang="en-US" sz="3200" b="1" dirty="0"/>
              <a:t>causal relationships between RVs</a:t>
            </a:r>
            <a:endParaRPr lang="en-US" sz="3200" dirty="0"/>
          </a:p>
          <a:p>
            <a:r>
              <a:rPr lang="en-US" sz="3600" dirty="0"/>
              <a:t>Let’s practice!</a:t>
            </a:r>
          </a:p>
          <a:p>
            <a:r>
              <a:rPr lang="en-US" sz="3600" dirty="0"/>
              <a:t>Draw a DAG that represents the immigration and crime example.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4C997-BD08-BDE2-8AFF-3CF0B7B5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BAE170-54BC-4F4D-94CB-1CAE3F6273BB}" type="datetime1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8DDE-266A-BC9E-2C86-96FCCAB6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8E680-A71B-5436-7F28-4C662A33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01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48FA-936F-492A-0C37-86EEBB64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06F59-6514-2EBF-2454-0C0D0113C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everything is a directed and acyclic graph</a:t>
            </a:r>
          </a:p>
          <a:p>
            <a:r>
              <a:rPr lang="en-US" dirty="0"/>
              <a:t>We don’t know probabilistic distributions for everything, sometimes we just know high-level relationships</a:t>
            </a:r>
          </a:p>
          <a:p>
            <a:r>
              <a:rPr lang="en-US" dirty="0"/>
              <a:t>The real world is </a:t>
            </a:r>
            <a:r>
              <a:rPr lang="en-US" b="1" dirty="0"/>
              <a:t>messy and complex</a:t>
            </a:r>
          </a:p>
          <a:p>
            <a:r>
              <a:rPr lang="en-US" b="1" dirty="0"/>
              <a:t>… enter simulation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B34C7-0B42-9ACA-A160-8DAE501B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9875D-4F25-9DEC-FA4D-061A20F7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1CB5C-E5AB-9604-431D-6A689513F177}"/>
              </a:ext>
            </a:extLst>
          </p:cNvPr>
          <p:cNvSpPr txBox="1"/>
          <p:nvPr/>
        </p:nvSpPr>
        <p:spPr>
          <a:xfrm>
            <a:off x="3683410" y="5434469"/>
            <a:ext cx="6098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https://ncase.me/loopy/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C7C17C-2C8D-50E1-F40A-8E32C55F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679" y="346313"/>
            <a:ext cx="7772400" cy="48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F6D98-18DD-70E0-2763-D7BE7694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ECDA6-9DA8-1534-EB90-625E5824D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/>
              <a:t>Three things you need for your project [and to do good [computational social science]] (IMO)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>
                <a:latin typeface="+mj-lt"/>
              </a:rPr>
              <a:t>The ability to </a:t>
            </a:r>
            <a:r>
              <a:rPr lang="en-US" sz="3200" b="1" dirty="0">
                <a:latin typeface="+mj-lt"/>
              </a:rPr>
              <a:t>understand/reason about </a:t>
            </a:r>
            <a:r>
              <a:rPr lang="en-US" sz="3200" dirty="0">
                <a:latin typeface="+mj-lt"/>
              </a:rPr>
              <a:t>the social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>
                <a:latin typeface="+mj-lt"/>
              </a:rPr>
              <a:t>The ability to use that understanding to </a:t>
            </a:r>
            <a:r>
              <a:rPr lang="en-US" sz="3200" b="1" dirty="0">
                <a:latin typeface="+mj-lt"/>
              </a:rPr>
              <a:t>design interventions </a:t>
            </a:r>
            <a:r>
              <a:rPr lang="en-US" sz="3200" dirty="0">
                <a:latin typeface="+mj-lt"/>
              </a:rPr>
              <a:t>on the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>
                <a:latin typeface="+mj-lt"/>
              </a:rPr>
              <a:t>The ability to </a:t>
            </a:r>
            <a:r>
              <a:rPr lang="en-US" sz="3200" b="1" dirty="0">
                <a:latin typeface="+mj-lt"/>
              </a:rPr>
              <a:t>conduct measurements </a:t>
            </a:r>
            <a:r>
              <a:rPr lang="en-US" sz="3200" dirty="0">
                <a:latin typeface="+mj-lt"/>
              </a:rPr>
              <a:t>that assess the [potential] </a:t>
            </a:r>
            <a:r>
              <a:rPr lang="en-US" sz="3200" b="1" dirty="0">
                <a:latin typeface="+mj-lt"/>
              </a:rPr>
              <a:t>effect </a:t>
            </a:r>
            <a:r>
              <a:rPr lang="en-US" sz="3200" dirty="0">
                <a:latin typeface="+mj-lt"/>
              </a:rPr>
              <a:t>of that intervention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27307-AFA4-DB54-D9DA-4F18056C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4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E7D2-0EF8-7E16-DFF2-1E68CD694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30F4-7AC0-6285-5DD6-2CBABDE4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6E45F-DC0C-D932-2F8F-5F663BC1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/>
              <a:t>Three things you need for your project/to do good [computational social] science (IMO)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ability to </a:t>
            </a:r>
            <a:r>
              <a:rPr lang="en-US" sz="2000" b="1" dirty="0">
                <a:latin typeface="+mj-lt"/>
              </a:rPr>
              <a:t>understand/reason about </a:t>
            </a:r>
            <a:r>
              <a:rPr lang="en-US" sz="2000" dirty="0">
                <a:latin typeface="+mj-lt"/>
              </a:rPr>
              <a:t>the social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ability to use that understanding to </a:t>
            </a:r>
            <a:r>
              <a:rPr lang="en-US" sz="2000" b="1" dirty="0">
                <a:latin typeface="+mj-lt"/>
              </a:rPr>
              <a:t>design interventions </a:t>
            </a:r>
            <a:r>
              <a:rPr lang="en-US" sz="2000" dirty="0">
                <a:latin typeface="+mj-lt"/>
              </a:rPr>
              <a:t>on the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ability to </a:t>
            </a:r>
            <a:r>
              <a:rPr lang="en-US" sz="2000" b="1" dirty="0">
                <a:latin typeface="+mj-lt"/>
              </a:rPr>
              <a:t>conduct measurements </a:t>
            </a:r>
            <a:r>
              <a:rPr lang="en-US" sz="2000" dirty="0">
                <a:latin typeface="+mj-lt"/>
              </a:rPr>
              <a:t>that assess the [potential] </a:t>
            </a:r>
            <a:r>
              <a:rPr lang="en-US" sz="2000" b="1" dirty="0">
                <a:latin typeface="+mj-lt"/>
              </a:rPr>
              <a:t>effect </a:t>
            </a:r>
            <a:r>
              <a:rPr lang="en-US" sz="2000" dirty="0">
                <a:latin typeface="+mj-lt"/>
              </a:rPr>
              <a:t>of that intervention</a:t>
            </a:r>
          </a:p>
          <a:p>
            <a:pPr marL="0" indent="0" algn="l">
              <a:buNone/>
            </a:pPr>
            <a:endParaRPr lang="en-US" sz="2000" dirty="0">
              <a:latin typeface="+mj-lt"/>
            </a:endParaRPr>
          </a:p>
          <a:p>
            <a:pPr marL="0" indent="0" algn="l">
              <a:buNone/>
            </a:pPr>
            <a:r>
              <a:rPr lang="en-US" sz="3600" dirty="0">
                <a:latin typeface="+mj-lt"/>
              </a:rPr>
              <a:t>To help us with this, I’m going to talk, at a very high level, about causation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2673F-F9D4-6067-6BA4-B17D8F752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FC71E-6CA4-BF04-538E-E47BC4322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138FE-0DEB-8B68-B47E-9FD62F78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86100-DBC5-8DF0-9BEC-2B088BF3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80390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/>
              <a:t>Three things you need for your project/to do good [computational social] science (IMO)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ability to </a:t>
            </a:r>
            <a:r>
              <a:rPr lang="en-US" sz="2000" b="1" dirty="0">
                <a:latin typeface="+mj-lt"/>
              </a:rPr>
              <a:t>understand/reason about </a:t>
            </a:r>
            <a:r>
              <a:rPr lang="en-US" sz="2000" dirty="0">
                <a:latin typeface="+mj-lt"/>
              </a:rPr>
              <a:t>the social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ability to use that understanding to </a:t>
            </a:r>
            <a:r>
              <a:rPr lang="en-US" sz="2000" b="1" dirty="0">
                <a:latin typeface="+mj-lt"/>
              </a:rPr>
              <a:t>design interventions </a:t>
            </a:r>
            <a:r>
              <a:rPr lang="en-US" sz="2000" dirty="0">
                <a:latin typeface="+mj-lt"/>
              </a:rPr>
              <a:t>on the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ability to </a:t>
            </a:r>
            <a:r>
              <a:rPr lang="en-US" sz="2000" b="1" dirty="0">
                <a:latin typeface="+mj-lt"/>
              </a:rPr>
              <a:t>conduct measurements </a:t>
            </a:r>
            <a:r>
              <a:rPr lang="en-US" sz="2000" dirty="0">
                <a:latin typeface="+mj-lt"/>
              </a:rPr>
              <a:t>that assess the [potential] </a:t>
            </a:r>
            <a:r>
              <a:rPr lang="en-US" sz="2000" b="1" dirty="0">
                <a:latin typeface="+mj-lt"/>
              </a:rPr>
              <a:t>effect </a:t>
            </a:r>
            <a:r>
              <a:rPr lang="en-US" sz="2000" dirty="0">
                <a:latin typeface="+mj-lt"/>
              </a:rPr>
              <a:t>of that intervention</a:t>
            </a:r>
          </a:p>
          <a:p>
            <a:pPr marL="0" indent="0" algn="l">
              <a:buNone/>
            </a:pPr>
            <a:endParaRPr lang="en-US" sz="2000" dirty="0">
              <a:latin typeface="+mj-lt"/>
            </a:endParaRPr>
          </a:p>
          <a:p>
            <a:pPr marL="0" indent="0" algn="l">
              <a:buNone/>
            </a:pPr>
            <a:r>
              <a:rPr lang="en-US" sz="3600" dirty="0">
                <a:latin typeface="+mj-lt"/>
              </a:rPr>
              <a:t>Note: we’re going to do this through the use of </a:t>
            </a:r>
            <a:r>
              <a:rPr lang="en-US" sz="3600" i="1" dirty="0">
                <a:latin typeface="+mj-lt"/>
              </a:rPr>
              <a:t>diagrams</a:t>
            </a:r>
            <a:r>
              <a:rPr lang="en-US" sz="3600" dirty="0">
                <a:latin typeface="+mj-lt"/>
              </a:rPr>
              <a:t>, or, less fancy – pictures, one of which we’ve already drawn.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EE14D-B75E-69FD-E324-33639233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19BCA-7F1A-47F5-6216-EB146E98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7D842-825E-829B-FB0E-B931EE423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50" t="3728" r="29926" b="5936"/>
          <a:stretch>
            <a:fillRect/>
          </a:stretch>
        </p:blipFill>
        <p:spPr>
          <a:xfrm rot="5400000">
            <a:off x="3732020" y="-2867279"/>
            <a:ext cx="4688585" cy="119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5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86184-386A-3266-FB2E-932178324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A688-9C51-3780-7044-2C12CF51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C77BA-08F0-6DE2-0ED3-A1B3BE6E9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80390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Three things you need for your project/to do good [computational social] science (IMO)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The ability to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understand/reason about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the social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The ability to use that understanding to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design interventions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on the world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The ability to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conduct measurements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that assess the [potential]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effect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of that intervention</a:t>
            </a:r>
          </a:p>
          <a:p>
            <a:pPr marL="0" indent="0" algn="l"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Note: we’re going to do this through the use of </a:t>
            </a:r>
            <a:r>
              <a:rPr lang="en-US" sz="36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diagrams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or, less fancy – pictures, one of which we’ve already drawn.</a:t>
            </a:r>
          </a:p>
          <a:p>
            <a:pPr marL="0" indent="0" algn="l">
              <a:buNone/>
            </a:pPr>
            <a:endParaRPr lang="en-US" sz="3600" dirty="0">
              <a:latin typeface="+mj-lt"/>
            </a:endParaRPr>
          </a:p>
          <a:p>
            <a:pPr marL="0" indent="0" algn="l">
              <a:buNone/>
            </a:pPr>
            <a:r>
              <a:rPr lang="en-US" sz="3600" b="1" dirty="0">
                <a:latin typeface="+mj-lt"/>
              </a:rPr>
              <a:t>But first!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93BA-08FD-75A2-1A16-54889072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5713E-77A3-FC43-5F8D-94C352AE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 descr="xkcd: Correlation">
            <a:extLst>
              <a:ext uri="{FF2B5EF4-FFF2-40B4-BE49-F238E27FC236}">
                <a16:creationId xmlns:a16="http://schemas.microsoft.com/office/drawing/2014/main" id="{7A6595B8-1418-0727-88A9-6FDC3E342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73150"/>
            <a:ext cx="11658600" cy="47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1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D00A-DA48-FA1D-348F-14D1AAD2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Correlation vs.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1D853-9CCB-40FF-60ED-0354309B9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Correlation: A </a:t>
            </a:r>
            <a:r>
              <a:rPr lang="en-US" sz="3200" b="1" dirty="0"/>
              <a:t>measure of the relationship between two variables</a:t>
            </a:r>
            <a:endParaRPr lang="en-US" sz="3200" dirty="0"/>
          </a:p>
          <a:p>
            <a:r>
              <a:rPr lang="en-US" sz="3200" dirty="0"/>
              <a:t>Causation</a:t>
            </a:r>
          </a:p>
          <a:p>
            <a:pPr lvl="1"/>
            <a:r>
              <a:rPr lang="en-US" sz="2800" dirty="0"/>
              <a:t>Informally: “if I change A, then B will also change”</a:t>
            </a:r>
          </a:p>
          <a:p>
            <a:pPr lvl="1"/>
            <a:r>
              <a:rPr lang="en-US" sz="2800" dirty="0"/>
              <a:t>Formally, two ways to think about this:</a:t>
            </a:r>
          </a:p>
          <a:p>
            <a:pPr lvl="2"/>
            <a:r>
              <a:rPr lang="en-US" sz="2400" dirty="0"/>
              <a:t>“Do calculus”</a:t>
            </a:r>
          </a:p>
          <a:p>
            <a:pPr lvl="2"/>
            <a:r>
              <a:rPr lang="en-US" sz="2400" dirty="0"/>
              <a:t>Potential outcomes</a:t>
            </a:r>
          </a:p>
          <a:p>
            <a:pPr lvl="2"/>
            <a:r>
              <a:rPr lang="en-US" sz="2400" dirty="0"/>
              <a:t>People argue about which of these is better. Irrelevant for our purposes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0A63C-2863-9985-D429-09248648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b_pres" id="{40A81E82-30C6-5B44-90ED-89E37171CDFA}" vid="{0A44E2B1-83CE-BE4C-9993-1082FC269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55408</TotalTime>
  <Words>1072</Words>
  <Application>Microsoft Macintosh PowerPoint</Application>
  <PresentationFormat>Widescreen</PresentationFormat>
  <Paragraphs>141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Futura Medium</vt:lpstr>
      <vt:lpstr>Menlo</vt:lpstr>
      <vt:lpstr>Wingdings</vt:lpstr>
      <vt:lpstr>2_Office Theme</vt:lpstr>
      <vt:lpstr>PowerPoint Presentation</vt:lpstr>
      <vt:lpstr>Karen Hao</vt:lpstr>
      <vt:lpstr>Overview</vt:lpstr>
      <vt:lpstr>Overview</vt:lpstr>
      <vt:lpstr>Overview of this lecture</vt:lpstr>
      <vt:lpstr>PowerPoint Presentation</vt:lpstr>
      <vt:lpstr>Overview of this lecture</vt:lpstr>
      <vt:lpstr>PowerPoint Presentation</vt:lpstr>
      <vt:lpstr>Correlation vs. Causation</vt:lpstr>
      <vt:lpstr>Correlation vs causation</vt:lpstr>
      <vt:lpstr>No correlation != No causation</vt:lpstr>
      <vt:lpstr>PowerPoint Presentation</vt:lpstr>
      <vt:lpstr>In general, correlations are fragile beings</vt:lpstr>
      <vt:lpstr>Why might we see a correlation where there is no (direct) causation?  Assumed causal relationship: Rich people tend to get into ”better schools,” because they are smarter than people who are not rich</vt:lpstr>
      <vt:lpstr>What did we just do?</vt:lpstr>
      <vt:lpstr>Introducing causal inference</vt:lpstr>
      <vt:lpstr>Sounds great! But there’s a catch…</vt:lpstr>
      <vt:lpstr>Aside: Causal inference vs. ML</vt:lpstr>
      <vt:lpstr>What can we do, then?</vt:lpstr>
      <vt:lpstr>Problems with the simple story</vt:lpstr>
      <vt:lpstr>Uh-oh</vt:lpstr>
      <vt:lpstr>Causal DAGs– a tool to explain causal reasoning</vt:lpstr>
      <vt:lpstr>What is a causal graphical model?</vt:lpstr>
      <vt:lpstr>Problems with DAGs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sample of their result</dc:title>
  <dc:creator>Microsoft Office User</dc:creator>
  <cp:lastModifiedBy>Kenneth Joseph</cp:lastModifiedBy>
  <cp:revision>110</cp:revision>
  <dcterms:created xsi:type="dcterms:W3CDTF">2021-02-08T13:25:31Z</dcterms:created>
  <dcterms:modified xsi:type="dcterms:W3CDTF">2026-04-01T13:51:41Z</dcterms:modified>
</cp:coreProperties>
</file>