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385" r:id="rId3"/>
    <p:sldId id="386" r:id="rId4"/>
    <p:sldId id="387" r:id="rId5"/>
    <p:sldId id="872" r:id="rId6"/>
    <p:sldId id="1034" r:id="rId7"/>
    <p:sldId id="669" r:id="rId8"/>
    <p:sldId id="388" r:id="rId9"/>
    <p:sldId id="666" r:id="rId10"/>
    <p:sldId id="667" r:id="rId11"/>
    <p:sldId id="668" r:id="rId12"/>
    <p:sldId id="671" r:id="rId13"/>
    <p:sldId id="670" r:id="rId14"/>
    <p:sldId id="673" r:id="rId15"/>
    <p:sldId id="674" r:id="rId16"/>
    <p:sldId id="855" r:id="rId17"/>
    <p:sldId id="854" r:id="rId18"/>
    <p:sldId id="856" r:id="rId19"/>
    <p:sldId id="857" r:id="rId20"/>
    <p:sldId id="858" r:id="rId21"/>
    <p:sldId id="859" r:id="rId22"/>
    <p:sldId id="860" r:id="rId23"/>
    <p:sldId id="861" r:id="rId24"/>
    <p:sldId id="862" r:id="rId25"/>
    <p:sldId id="863" r:id="rId26"/>
    <p:sldId id="864" r:id="rId27"/>
    <p:sldId id="866" r:id="rId28"/>
    <p:sldId id="865" r:id="rId29"/>
    <p:sldId id="867" r:id="rId30"/>
    <p:sldId id="868" r:id="rId31"/>
    <p:sldId id="869" r:id="rId32"/>
    <p:sldId id="87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172C51"/>
    <a:srgbClr val="70A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C044B0-AEF0-2543-A612-C4153D3683A1}" v="2" dt="2026-04-20T01:25:11.3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283"/>
    <p:restoredTop sz="94733"/>
  </p:normalViewPr>
  <p:slideViewPr>
    <p:cSldViewPr snapToGrid="0">
      <p:cViewPr varScale="1">
        <p:scale>
          <a:sx n="106" d="100"/>
          <a:sy n="106" d="100"/>
        </p:scale>
        <p:origin x="216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tri Rudra" userId="269314558_tp_box_2" providerId="OAuth2" clId="{87692CFE-D62E-575F-BCA4-EB18BAA9828D}"/>
    <pc:docChg chg="custSel delSld modSld">
      <pc:chgData name="Atri Rudra" userId="269314558_tp_box_2" providerId="OAuth2" clId="{87692CFE-D62E-575F-BCA4-EB18BAA9828D}" dt="2026-04-20T01:25:31.660" v="67" actId="14100"/>
      <pc:docMkLst>
        <pc:docMk/>
      </pc:docMkLst>
      <pc:sldChg chg="modSp mod">
        <pc:chgData name="Atri Rudra" userId="269314558_tp_box_2" providerId="OAuth2" clId="{87692CFE-D62E-575F-BCA4-EB18BAA9828D}" dt="2026-04-20T01:12:08.511" v="33" actId="20577"/>
        <pc:sldMkLst>
          <pc:docMk/>
          <pc:sldMk cId="1333342242" sldId="256"/>
        </pc:sldMkLst>
        <pc:spChg chg="mod">
          <ac:chgData name="Atri Rudra" userId="269314558_tp_box_2" providerId="OAuth2" clId="{87692CFE-D62E-575F-BCA4-EB18BAA9828D}" dt="2026-04-20T01:11:58.229" v="17" actId="20577"/>
          <ac:spMkLst>
            <pc:docMk/>
            <pc:sldMk cId="1333342242" sldId="256"/>
            <ac:spMk id="2" creationId="{B941791E-1A41-B4F1-7303-5468F01BBEAA}"/>
          </ac:spMkLst>
        </pc:spChg>
        <pc:spChg chg="mod">
          <ac:chgData name="Atri Rudra" userId="269314558_tp_box_2" providerId="OAuth2" clId="{87692CFE-D62E-575F-BCA4-EB18BAA9828D}" dt="2026-04-20T01:12:08.511" v="33" actId="20577"/>
          <ac:spMkLst>
            <pc:docMk/>
            <pc:sldMk cId="1333342242" sldId="256"/>
            <ac:spMk id="3" creationId="{B703A9F4-0C86-E277-7C43-7A54BEED8588}"/>
          </ac:spMkLst>
        </pc:spChg>
      </pc:sldChg>
      <pc:sldChg chg="addSp delSp modSp mod delAnim modAnim">
        <pc:chgData name="Atri Rudra" userId="269314558_tp_box_2" providerId="OAuth2" clId="{87692CFE-D62E-575F-BCA4-EB18BAA9828D}" dt="2026-04-20T01:25:31.660" v="67" actId="14100"/>
        <pc:sldMkLst>
          <pc:docMk/>
          <pc:sldMk cId="133230007" sldId="666"/>
        </pc:sldMkLst>
        <pc:picChg chg="del">
          <ac:chgData name="Atri Rudra" userId="269314558_tp_box_2" providerId="OAuth2" clId="{87692CFE-D62E-575F-BCA4-EB18BAA9828D}" dt="2026-04-20T01:24:26.856" v="53" actId="478"/>
          <ac:picMkLst>
            <pc:docMk/>
            <pc:sldMk cId="133230007" sldId="666"/>
            <ac:picMk id="3" creationId="{98286A52-0144-4840-AF0C-8EE4EEB16679}"/>
          </ac:picMkLst>
        </pc:picChg>
        <pc:picChg chg="add mod">
          <ac:chgData name="Atri Rudra" userId="269314558_tp_box_2" providerId="OAuth2" clId="{87692CFE-D62E-575F-BCA4-EB18BAA9828D}" dt="2026-04-20T01:25:31.660" v="67" actId="14100"/>
          <ac:picMkLst>
            <pc:docMk/>
            <pc:sldMk cId="133230007" sldId="666"/>
            <ac:picMk id="4" creationId="{58BE6EF9-7E6B-AC28-4FB2-0FD8FC105557}"/>
          </ac:picMkLst>
        </pc:picChg>
      </pc:sldChg>
      <pc:sldChg chg="addSp delSp modSp mod delAnim modAnim">
        <pc:chgData name="Atri Rudra" userId="269314558_tp_box_2" providerId="OAuth2" clId="{87692CFE-D62E-575F-BCA4-EB18BAA9828D}" dt="2026-04-20T01:25:26.037" v="65" actId="14100"/>
        <pc:sldMkLst>
          <pc:docMk/>
          <pc:sldMk cId="2264122151" sldId="667"/>
        </pc:sldMkLst>
        <pc:picChg chg="del">
          <ac:chgData name="Atri Rudra" userId="269314558_tp_box_2" providerId="OAuth2" clId="{87692CFE-D62E-575F-BCA4-EB18BAA9828D}" dt="2026-04-20T01:24:49.756" v="58" actId="478"/>
          <ac:picMkLst>
            <pc:docMk/>
            <pc:sldMk cId="2264122151" sldId="667"/>
            <ac:picMk id="3" creationId="{EA31BE10-793A-1945-A3DB-732380DB37B7}"/>
          </ac:picMkLst>
        </pc:picChg>
        <pc:picChg chg="add mod">
          <ac:chgData name="Atri Rudra" userId="269314558_tp_box_2" providerId="OAuth2" clId="{87692CFE-D62E-575F-BCA4-EB18BAA9828D}" dt="2026-04-20T01:25:26.037" v="65" actId="14100"/>
          <ac:picMkLst>
            <pc:docMk/>
            <pc:sldMk cId="2264122151" sldId="667"/>
            <ac:picMk id="4" creationId="{EB947974-FF70-6051-80C8-ADCE1FFE5EB1}"/>
          </ac:picMkLst>
        </pc:picChg>
      </pc:sldChg>
      <pc:sldChg chg="addSp delSp modSp mod delAnim">
        <pc:chgData name="Atri Rudra" userId="269314558_tp_box_2" providerId="OAuth2" clId="{87692CFE-D62E-575F-BCA4-EB18BAA9828D}" dt="2026-04-20T01:17:09.082" v="52" actId="1076"/>
        <pc:sldMkLst>
          <pc:docMk/>
          <pc:sldMk cId="2291229007" sldId="854"/>
        </pc:sldMkLst>
        <pc:picChg chg="add mod">
          <ac:chgData name="Atri Rudra" userId="269314558_tp_box_2" providerId="OAuth2" clId="{87692CFE-D62E-575F-BCA4-EB18BAA9828D}" dt="2026-04-20T01:17:09.082" v="52" actId="1076"/>
          <ac:picMkLst>
            <pc:docMk/>
            <pc:sldMk cId="2291229007" sldId="854"/>
            <ac:picMk id="5" creationId="{A883F519-24B1-E02F-43F3-850E6A653A3C}"/>
          </ac:picMkLst>
        </pc:picChg>
        <pc:picChg chg="del">
          <ac:chgData name="Atri Rudra" userId="269314558_tp_box_2" providerId="OAuth2" clId="{87692CFE-D62E-575F-BCA4-EB18BAA9828D}" dt="2026-04-20T01:16:40.525" v="48" actId="478"/>
          <ac:picMkLst>
            <pc:docMk/>
            <pc:sldMk cId="2291229007" sldId="854"/>
            <ac:picMk id="8" creationId="{09B4EC41-D140-8480-A92A-7FBB645A15D6}"/>
          </ac:picMkLst>
        </pc:picChg>
      </pc:sldChg>
      <pc:sldChg chg="del">
        <pc:chgData name="Atri Rudra" userId="269314558_tp_box_2" providerId="OAuth2" clId="{87692CFE-D62E-575F-BCA4-EB18BAA9828D}" dt="2026-04-20T01:12:13.394" v="34" actId="2696"/>
        <pc:sldMkLst>
          <pc:docMk/>
          <pc:sldMk cId="3565091826" sldId="1033"/>
        </pc:sldMkLst>
      </pc:sldChg>
      <pc:sldChg chg="modSp mod">
        <pc:chgData name="Atri Rudra" userId="269314558_tp_box_2" providerId="OAuth2" clId="{87692CFE-D62E-575F-BCA4-EB18BAA9828D}" dt="2026-04-20T01:12:29.873" v="47" actId="20577"/>
        <pc:sldMkLst>
          <pc:docMk/>
          <pc:sldMk cId="3387042048" sldId="1034"/>
        </pc:sldMkLst>
        <pc:spChg chg="mod">
          <ac:chgData name="Atri Rudra" userId="269314558_tp_box_2" providerId="OAuth2" clId="{87692CFE-D62E-575F-BCA4-EB18BAA9828D}" dt="2026-04-20T01:12:29.873" v="47" actId="20577"/>
          <ac:spMkLst>
            <pc:docMk/>
            <pc:sldMk cId="3387042048" sldId="1034"/>
            <ac:spMk id="2" creationId="{2633E2C3-0768-D2DC-9F40-0B7CE638912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70C6B6-09F6-2B4D-A01A-58947660FB7D}" type="datetimeFigureOut">
              <a:rPr lang="en-US" smtClean="0"/>
              <a:t>4/19/26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7BCE0D-340A-3641-8186-2265FFC92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684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6EF70-742F-0D5B-5ADA-2D2022DC17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982B4C-9FB2-7AB7-586A-0424B00D38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1A3CA-0655-0BE4-8F60-C17E34A05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98AE7-8E0A-AA43-A10D-C213238AFF59}" type="datetimeFigureOut">
              <a:rPr lang="en-US" smtClean="0"/>
              <a:t>4/19/26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6BB63-1348-32FC-6B0D-A1938058A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0283A8-C010-C1B9-106B-1EF1FBD43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C2B7-B3C4-AE4E-8FF6-FCFC7E526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88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B2101-DF8B-FDB7-121B-46D6CAFA4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4A3854-1148-8A23-7425-C3B494CCC4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1A0E23-FED2-2C35-381C-E2A39B91A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98AE7-8E0A-AA43-A10D-C213238AFF59}" type="datetimeFigureOut">
              <a:rPr lang="en-US" smtClean="0"/>
              <a:t>4/19/26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D9499-FEC1-0A74-7B4A-8438F85F3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A9490-2083-F412-7D58-CF1FC328B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C2B7-B3C4-AE4E-8FF6-FCFC7E526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823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1B226B-572C-AF1D-0B45-1AAC213728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BCC47C-DCF5-62D7-7676-4088E0F4C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258B72-7842-D137-93C9-87E075A12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98AE7-8E0A-AA43-A10D-C213238AFF59}" type="datetimeFigureOut">
              <a:rPr lang="en-US" smtClean="0"/>
              <a:t>4/19/26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79846-0A5B-1F40-415F-B007FF64A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62ED3F-DF56-C117-6C78-1BC902221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C2B7-B3C4-AE4E-8FF6-FCFC7E526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84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9DE41-2800-D46A-1D53-C55935B35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A0E17-41FB-7D78-4B00-712CEE4186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AF29F2-DCAD-1DA8-748C-221DC90F0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98AE7-8E0A-AA43-A10D-C213238AFF59}" type="datetimeFigureOut">
              <a:rPr lang="en-US" smtClean="0"/>
              <a:t>4/19/26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72C243-9159-86CD-344B-7C0AC88BC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4BE168-5298-DE28-9D61-8D94EE579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C2B7-B3C4-AE4E-8FF6-FCFC7E526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611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559F3-E494-FB8D-83DF-976690E8F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7E6A25-5BA1-5B35-369B-CC27E3C197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BCF64A-7FA8-DFBB-66B5-866836008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98AE7-8E0A-AA43-A10D-C213238AFF59}" type="datetimeFigureOut">
              <a:rPr lang="en-US" smtClean="0"/>
              <a:t>4/19/26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B96A8-5A47-3496-3BF2-2BC8B55B2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54C965-B68B-1FAD-49A4-AC5937063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C2B7-B3C4-AE4E-8FF6-FCFC7E526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294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A39AC-F6E5-BA42-7DC3-FB4CA830C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07A9B-D62A-EECD-164E-ABD10CB741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72FCB8-82F1-8C5C-30DD-EF750FB86A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3D63B-B547-D078-7C5F-BA18B942C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98AE7-8E0A-AA43-A10D-C213238AFF59}" type="datetimeFigureOut">
              <a:rPr lang="en-US" smtClean="0"/>
              <a:t>4/19/26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5595BE-9075-33E9-0107-0B95EC200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7B1914-1093-91D0-4D0A-763730466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C2B7-B3C4-AE4E-8FF6-FCFC7E526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956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6EA27-E91B-C4D2-4A83-8A994A851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6A286C-CAEA-34BE-489C-59EDF2CA2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53E0B1-6CFF-E925-9610-539EA9ACFA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9C6F91-0ABA-F040-2034-48C7BF6E34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51CF77-57FE-E3DF-94E3-81745FFD0C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86DE1A-95EF-FD82-D4F5-CF2EB2629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98AE7-8E0A-AA43-A10D-C213238AFF59}" type="datetimeFigureOut">
              <a:rPr lang="en-US" smtClean="0"/>
              <a:t>4/19/26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940963-BC8F-646F-3767-A438CFAEF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17A0D2-D7BB-0210-0A47-6139D5173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C2B7-B3C4-AE4E-8FF6-FCFC7E526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476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E8F20-38B2-13E2-F63F-D127DF461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77B78E-5F67-CC65-BA69-4F7E7FC5D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98AE7-8E0A-AA43-A10D-C213238AFF59}" type="datetimeFigureOut">
              <a:rPr lang="en-US" smtClean="0"/>
              <a:t>4/19/26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C732C6-1379-52BA-0065-49A60B27C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B79463-C09D-58E5-C6C6-55F56D07B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C2B7-B3C4-AE4E-8FF6-FCFC7E526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42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3A927C-1D68-72EA-90E4-77102A2F0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98AE7-8E0A-AA43-A10D-C213238AFF59}" type="datetimeFigureOut">
              <a:rPr lang="en-US" smtClean="0"/>
              <a:t>4/19/26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4DCD93-BA22-231F-75CF-281DD9C79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212E6A-F916-169E-E5A5-7A028B19A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C2B7-B3C4-AE4E-8FF6-FCFC7E526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851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0E2A8-630A-F4B2-021B-D1FCC4E71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FA62F2-DB9D-0938-B63D-1AAF8AEC2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31B4AA-544A-FA28-9CFF-7AFAB3A7D8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FC0905-70E6-C8CE-FD2B-AB8971179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98AE7-8E0A-AA43-A10D-C213238AFF59}" type="datetimeFigureOut">
              <a:rPr lang="en-US" smtClean="0"/>
              <a:t>4/19/26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5FF7F0-C977-DEE8-0046-2689392EB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12A9B8-8F91-5E89-3434-4F0774B5C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C2B7-B3C4-AE4E-8FF6-FCFC7E526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417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72A45-6344-3FF9-23D9-093361FC5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CC36AF-E2ED-6BCC-440B-E27B1C9C0A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C23DCE-F77A-0E29-9176-A0D383107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1F6DDB-F1E2-867D-3C66-B37F96A9F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98AE7-8E0A-AA43-A10D-C213238AFF59}" type="datetimeFigureOut">
              <a:rPr lang="en-US" smtClean="0"/>
              <a:t>4/19/26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36AE2E-7CDD-2715-701A-C3EEF25A7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7F78BD-9C92-35A2-A944-341F4AF4B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C2B7-B3C4-AE4E-8FF6-FCFC7E526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459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A335D5-76C2-CF26-3AB8-BA0665975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779F2F-5894-DE00-AEA4-AED5470EDA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7D404-8DC8-FDA1-65F6-BEC9D520DD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98AE7-8E0A-AA43-A10D-C213238AFF59}" type="datetimeFigureOut">
              <a:rPr lang="en-US" smtClean="0"/>
              <a:t>4/19/26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E2F9CF-9A6D-8825-BF4D-324C0DB6AA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F21F9A-A2C9-1C10-F1F0-7C856D4009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8C2B7-B3C4-AE4E-8FF6-FCFC7E526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08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ZMsSc_utZ40?feature=oembed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4.png"/><Relationship Id="rId7" Type="http://schemas.openxmlformats.org/officeDocument/2006/relationships/image" Target="../media/image3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ZM-i8t4pMK0?feature=oembed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7Ly7yAzLDjA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1791E-1A41-B4F1-7303-5468F01BBE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Feedback Loops</a:t>
            </a:r>
            <a:br>
              <a:rPr lang="en-US" dirty="0"/>
            </a:br>
            <a:r>
              <a:rPr lang="en-US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ML and Society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03A9F4-0C86-E277-7C43-7A54BEED85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April 20, 2026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3422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6AC4A-39D5-7845-BA8A-33041415F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biases in predictive policing</a:t>
            </a:r>
          </a:p>
        </p:txBody>
      </p:sp>
      <p:pic>
        <p:nvPicPr>
          <p:cNvPr id="4" name="Online Media 3" descr="How AI Could Reinforce Biases In The Criminal Justice System">
            <a:hlinkClick r:id="" action="ppaction://media"/>
            <a:extLst>
              <a:ext uri="{FF2B5EF4-FFF2-40B4-BE49-F238E27FC236}">
                <a16:creationId xmlns:a16="http://schemas.microsoft.com/office/drawing/2014/main" id="{EB947974-FF70-6051-80C8-ADCE1FFE5EB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34531" y="1510215"/>
            <a:ext cx="7908090" cy="446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12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57955-C722-EB46-A3E3-CEB404D78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021347-1C96-9341-914F-2839C138B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3900" y="2800350"/>
            <a:ext cx="56642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948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E1094-14C4-194B-8CF5-47B4A0689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organization can get results!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AD0EFE-08B4-9E48-9692-6F194C4F4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6576" y="1449013"/>
            <a:ext cx="4976607" cy="540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5275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C729-C394-6448-BCD3-3169335B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AA7BC0-AE04-BD4F-9BD5-EBF8CC1BB01F}"/>
              </a:ext>
            </a:extLst>
          </p:cNvPr>
          <p:cNvGrpSpPr/>
          <p:nvPr/>
        </p:nvGrpSpPr>
        <p:grpSpPr>
          <a:xfrm>
            <a:off x="4106468" y="559710"/>
            <a:ext cx="3979064" cy="5738579"/>
            <a:chOff x="3436149" y="2033588"/>
            <a:chExt cx="2930519" cy="44130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269A04-B812-5D46-8646-5E4B8EC43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6149" y="2033588"/>
              <a:ext cx="2930519" cy="441301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D2B6C8-B94F-2244-A836-371B638B5110}"/>
                </a:ext>
              </a:extLst>
            </p:cNvPr>
            <p:cNvSpPr txBox="1"/>
            <p:nvPr/>
          </p:nvSpPr>
          <p:spPr>
            <a:xfrm>
              <a:off x="4529138" y="3043238"/>
              <a:ext cx="707231" cy="923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</a:rPr>
                <a:t>?</a:t>
              </a:r>
              <a:endParaRPr lang="en-US" sz="44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57113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73854-1278-3F4C-94AF-1DF1F0ED9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formalize this intuition?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E4C13B-8E31-644D-B36D-22EA59846A9F}"/>
              </a:ext>
            </a:extLst>
          </p:cNvPr>
          <p:cNvSpPr txBox="1"/>
          <p:nvPr/>
        </p:nvSpPr>
        <p:spPr>
          <a:xfrm>
            <a:off x="838200" y="1977657"/>
            <a:ext cx="10600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How do we “prove” that feedback loops can exist in predictive policing?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E6E783-0E65-B443-8285-53A7A35882F1}"/>
              </a:ext>
            </a:extLst>
          </p:cNvPr>
          <p:cNvSpPr txBox="1"/>
          <p:nvPr/>
        </p:nvSpPr>
        <p:spPr>
          <a:xfrm>
            <a:off x="838200" y="3244334"/>
            <a:ext cx="2791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Simulation results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9C0647-0E38-F045-B35E-ED4872E59688}"/>
              </a:ext>
            </a:extLst>
          </p:cNvPr>
          <p:cNvSpPr txBox="1"/>
          <p:nvPr/>
        </p:nvSpPr>
        <p:spPr>
          <a:xfrm>
            <a:off x="838200" y="4387049"/>
            <a:ext cx="4315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Theoretical modeling results</a:t>
            </a:r>
          </a:p>
        </p:txBody>
      </p:sp>
    </p:spTree>
    <p:extLst>
      <p:ext uri="{BB962C8B-B14F-4D97-AF65-F5344CB8AC3E}">
        <p14:creationId xmlns:p14="http://schemas.microsoft.com/office/powerpoint/2010/main" val="202510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C1B12-D094-4A48-9EAF-B505BB6DA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simulation result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26CFC2-1D62-ED4F-83B1-2317C2FFD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096" y="1418583"/>
            <a:ext cx="10515601" cy="543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9259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24FF86-3E5F-FC11-E460-EEC55E2A8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5DED2-CD64-AD96-985E-7A0A7272E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C673E56-EF98-E769-80A8-5EF69B226D9E}"/>
              </a:ext>
            </a:extLst>
          </p:cNvPr>
          <p:cNvGrpSpPr/>
          <p:nvPr/>
        </p:nvGrpSpPr>
        <p:grpSpPr>
          <a:xfrm>
            <a:off x="4106468" y="559710"/>
            <a:ext cx="3979064" cy="5738579"/>
            <a:chOff x="3436149" y="2033588"/>
            <a:chExt cx="2930519" cy="44130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4ADAE92-0930-4C29-A34D-06DFB5DA2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6149" y="2033588"/>
              <a:ext cx="2930519" cy="441301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8FE2C06-FBDA-F841-EA37-DB3D080ABE6D}"/>
                </a:ext>
              </a:extLst>
            </p:cNvPr>
            <p:cNvSpPr txBox="1"/>
            <p:nvPr/>
          </p:nvSpPr>
          <p:spPr>
            <a:xfrm>
              <a:off x="4529138" y="3043238"/>
              <a:ext cx="707231" cy="923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</a:rPr>
                <a:t>?</a:t>
              </a:r>
              <a:endParaRPr lang="en-US" sz="44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94745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B148A-8E4E-B68A-BCB7-5C7445966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Theoretical modeling: Ensign et al.</a:t>
            </a:r>
          </a:p>
        </p:txBody>
      </p:sp>
      <p:pic>
        <p:nvPicPr>
          <p:cNvPr id="4" name="Picture 3" descr="A screenshot of a document&#10;&#10;Description automatically generated">
            <a:extLst>
              <a:ext uri="{FF2B5EF4-FFF2-40B4-BE49-F238E27FC236}">
                <a16:creationId xmlns:a16="http://schemas.microsoft.com/office/drawing/2014/main" id="{ADB641FD-C4B2-9F33-2D09-01084B3E7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401792"/>
            <a:ext cx="5603503" cy="4863417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94550908-CD8D-07A4-D902-50DA59748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122" y="1690688"/>
            <a:ext cx="4669705" cy="3010783"/>
          </a:xfrm>
          <a:prstGeom prst="rect">
            <a:avLst/>
          </a:prstGeom>
        </p:spPr>
      </p:pic>
      <p:sp>
        <p:nvSpPr>
          <p:cNvPr id="9" name="Explosion 1 8">
            <a:extLst>
              <a:ext uri="{FF2B5EF4-FFF2-40B4-BE49-F238E27FC236}">
                <a16:creationId xmlns:a16="http://schemas.microsoft.com/office/drawing/2014/main" id="{EDE1A787-D3CC-FA46-8132-CE6AF2F65E2B}"/>
              </a:ext>
            </a:extLst>
          </p:cNvPr>
          <p:cNvSpPr/>
          <p:nvPr/>
        </p:nvSpPr>
        <p:spPr>
          <a:xfrm>
            <a:off x="7667881" y="4243754"/>
            <a:ext cx="3187688" cy="1899138"/>
          </a:xfrm>
          <a:prstGeom prst="irregularSeal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 LOT of simplifications!</a:t>
            </a:r>
          </a:p>
        </p:txBody>
      </p:sp>
      <p:pic>
        <p:nvPicPr>
          <p:cNvPr id="5" name="Picture 4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A883F519-24B1-E02F-43F3-850E6A653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700" y="4846721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229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A58FC-28C4-75FD-8D15-A0951C5E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Setup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30CA9F-69ED-3647-0489-47932FF70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6466" y="0"/>
            <a:ext cx="416553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8DF4EF-9DF2-7423-C12A-D4C625203C21}"/>
              </a:ext>
            </a:extLst>
          </p:cNvPr>
          <p:cNvSpPr txBox="1"/>
          <p:nvPr/>
        </p:nvSpPr>
        <p:spPr>
          <a:xfrm>
            <a:off x="8026466" y="6642556"/>
            <a:ext cx="34387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library.buffalo.edu</a:t>
            </a:r>
            <a:r>
              <a:rPr lang="en-US" sz="800" dirty="0"/>
              <a:t>/maps/buffalo-</a:t>
            </a:r>
            <a:r>
              <a:rPr lang="en-US" sz="800" dirty="0" err="1"/>
              <a:t>wnymaps</a:t>
            </a:r>
            <a:r>
              <a:rPr lang="en-US" sz="800" dirty="0"/>
              <a:t>/buffalo-</a:t>
            </a:r>
            <a:r>
              <a:rPr lang="en-US" sz="800" dirty="0" err="1"/>
              <a:t>neighborhoods.html</a:t>
            </a:r>
            <a:endParaRPr lang="en-US" sz="8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C4F078A-FC37-EA77-0D65-CA66CFA2778E}"/>
              </a:ext>
            </a:extLst>
          </p:cNvPr>
          <p:cNvGrpSpPr/>
          <p:nvPr/>
        </p:nvGrpSpPr>
        <p:grpSpPr>
          <a:xfrm>
            <a:off x="757148" y="1480645"/>
            <a:ext cx="6431118" cy="5161911"/>
            <a:chOff x="757148" y="1480645"/>
            <a:chExt cx="6431118" cy="5161911"/>
          </a:xfrm>
        </p:grpSpPr>
        <p:pic>
          <p:nvPicPr>
            <p:cNvPr id="7" name="Picture 6" descr="A map of a city&#10;&#10;Description automatically generated">
              <a:extLst>
                <a:ext uri="{FF2B5EF4-FFF2-40B4-BE49-F238E27FC236}">
                  <a16:creationId xmlns:a16="http://schemas.microsoft.com/office/drawing/2014/main" id="{B2D20069-6CA7-23B4-55A4-E3A72F7B7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7148" y="1480645"/>
              <a:ext cx="6431118" cy="516191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F835096-0A24-C3D0-E27E-EDFB367B8FA4}"/>
                </a:ext>
              </a:extLst>
            </p:cNvPr>
            <p:cNvSpPr txBox="1"/>
            <p:nvPr/>
          </p:nvSpPr>
          <p:spPr>
            <a:xfrm>
              <a:off x="4665784" y="5849816"/>
              <a:ext cx="226536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https://</a:t>
              </a:r>
              <a:r>
                <a:rPr lang="en-US" sz="8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crimegrade.org</a:t>
              </a:r>
              <a:r>
                <a:rPr lang="en-US" sz="8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/safest-places-in-buffalo-</a:t>
              </a:r>
              <a:r>
                <a:rPr lang="en-US" sz="8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ny</a:t>
              </a:r>
              <a:r>
                <a:rPr lang="en-US" sz="8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/</a:t>
              </a:r>
            </a:p>
          </p:txBody>
        </p:sp>
      </p:grpSp>
      <p:sp>
        <p:nvSpPr>
          <p:cNvPr id="10" name="Freeform 9">
            <a:extLst>
              <a:ext uri="{FF2B5EF4-FFF2-40B4-BE49-F238E27FC236}">
                <a16:creationId xmlns:a16="http://schemas.microsoft.com/office/drawing/2014/main" id="{49E5461A-19E1-C683-722A-1848E53DBDCC}"/>
              </a:ext>
            </a:extLst>
          </p:cNvPr>
          <p:cNvSpPr/>
          <p:nvPr/>
        </p:nvSpPr>
        <p:spPr>
          <a:xfrm>
            <a:off x="8522350" y="1845669"/>
            <a:ext cx="849102" cy="1401623"/>
          </a:xfrm>
          <a:custGeom>
            <a:avLst/>
            <a:gdLst>
              <a:gd name="connsiteX0" fmla="*/ 35496 w 849102"/>
              <a:gd name="connsiteY0" fmla="*/ 53469 h 1401623"/>
              <a:gd name="connsiteX1" fmla="*/ 23773 w 849102"/>
              <a:gd name="connsiteY1" fmla="*/ 557562 h 1401623"/>
              <a:gd name="connsiteX2" fmla="*/ 327 w 849102"/>
              <a:gd name="connsiteY2" fmla="*/ 745131 h 1401623"/>
              <a:gd name="connsiteX3" fmla="*/ 23773 w 849102"/>
              <a:gd name="connsiteY3" fmla="*/ 1120269 h 1401623"/>
              <a:gd name="connsiteX4" fmla="*/ 47219 w 849102"/>
              <a:gd name="connsiteY4" fmla="*/ 1190608 h 1401623"/>
              <a:gd name="connsiteX5" fmla="*/ 117558 w 849102"/>
              <a:gd name="connsiteY5" fmla="*/ 1284393 h 1401623"/>
              <a:gd name="connsiteX6" fmla="*/ 164450 w 849102"/>
              <a:gd name="connsiteY6" fmla="*/ 1343008 h 1401623"/>
              <a:gd name="connsiteX7" fmla="*/ 187896 w 849102"/>
              <a:gd name="connsiteY7" fmla="*/ 1378177 h 1401623"/>
              <a:gd name="connsiteX8" fmla="*/ 258235 w 849102"/>
              <a:gd name="connsiteY8" fmla="*/ 1401623 h 1401623"/>
              <a:gd name="connsiteX9" fmla="*/ 445804 w 849102"/>
              <a:gd name="connsiteY9" fmla="*/ 1389900 h 1401623"/>
              <a:gd name="connsiteX10" fmla="*/ 504419 w 849102"/>
              <a:gd name="connsiteY10" fmla="*/ 1378177 h 1401623"/>
              <a:gd name="connsiteX11" fmla="*/ 621650 w 849102"/>
              <a:gd name="connsiteY11" fmla="*/ 1343008 h 1401623"/>
              <a:gd name="connsiteX12" fmla="*/ 691988 w 849102"/>
              <a:gd name="connsiteY12" fmla="*/ 1307839 h 1401623"/>
              <a:gd name="connsiteX13" fmla="*/ 738881 w 849102"/>
              <a:gd name="connsiteY13" fmla="*/ 1260946 h 1401623"/>
              <a:gd name="connsiteX14" fmla="*/ 750604 w 849102"/>
              <a:gd name="connsiteY14" fmla="*/ 1225777 h 1401623"/>
              <a:gd name="connsiteX15" fmla="*/ 774050 w 849102"/>
              <a:gd name="connsiteY15" fmla="*/ 1190608 h 1401623"/>
              <a:gd name="connsiteX16" fmla="*/ 797496 w 849102"/>
              <a:gd name="connsiteY16" fmla="*/ 1061654 h 1401623"/>
              <a:gd name="connsiteX17" fmla="*/ 832665 w 849102"/>
              <a:gd name="connsiteY17" fmla="*/ 932700 h 1401623"/>
              <a:gd name="connsiteX18" fmla="*/ 832665 w 849102"/>
              <a:gd name="connsiteY18" fmla="*/ 416885 h 1401623"/>
              <a:gd name="connsiteX19" fmla="*/ 809219 w 849102"/>
              <a:gd name="connsiteY19" fmla="*/ 252762 h 1401623"/>
              <a:gd name="connsiteX20" fmla="*/ 797496 w 849102"/>
              <a:gd name="connsiteY20" fmla="*/ 205869 h 1401623"/>
              <a:gd name="connsiteX21" fmla="*/ 774050 w 849102"/>
              <a:gd name="connsiteY21" fmla="*/ 88639 h 1401623"/>
              <a:gd name="connsiteX22" fmla="*/ 738881 w 849102"/>
              <a:gd name="connsiteY22" fmla="*/ 65193 h 1401623"/>
              <a:gd name="connsiteX23" fmla="*/ 715435 w 849102"/>
              <a:gd name="connsiteY23" fmla="*/ 41746 h 1401623"/>
              <a:gd name="connsiteX24" fmla="*/ 609927 w 849102"/>
              <a:gd name="connsiteY24" fmla="*/ 18300 h 1401623"/>
              <a:gd name="connsiteX25" fmla="*/ 363742 w 849102"/>
              <a:gd name="connsiteY25" fmla="*/ 6577 h 1401623"/>
              <a:gd name="connsiteX26" fmla="*/ 35496 w 849102"/>
              <a:gd name="connsiteY26" fmla="*/ 53469 h 1401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49102" h="1401623">
                <a:moveTo>
                  <a:pt x="35496" y="53469"/>
                </a:moveTo>
                <a:cubicBezTo>
                  <a:pt x="-21166" y="145300"/>
                  <a:pt x="32308" y="389702"/>
                  <a:pt x="23773" y="557562"/>
                </a:cubicBezTo>
                <a:cubicBezTo>
                  <a:pt x="20573" y="620490"/>
                  <a:pt x="327" y="745131"/>
                  <a:pt x="327" y="745131"/>
                </a:cubicBezTo>
                <a:cubicBezTo>
                  <a:pt x="5595" y="892649"/>
                  <a:pt x="-13470" y="996126"/>
                  <a:pt x="23773" y="1120269"/>
                </a:cubicBezTo>
                <a:cubicBezTo>
                  <a:pt x="30875" y="1143941"/>
                  <a:pt x="33510" y="1170044"/>
                  <a:pt x="47219" y="1190608"/>
                </a:cubicBezTo>
                <a:cubicBezTo>
                  <a:pt x="100243" y="1270142"/>
                  <a:pt x="74187" y="1241020"/>
                  <a:pt x="117558" y="1284393"/>
                </a:cubicBezTo>
                <a:cubicBezTo>
                  <a:pt x="140380" y="1352860"/>
                  <a:pt x="111424" y="1289982"/>
                  <a:pt x="164450" y="1343008"/>
                </a:cubicBezTo>
                <a:cubicBezTo>
                  <a:pt x="174413" y="1352971"/>
                  <a:pt x="175948" y="1370710"/>
                  <a:pt x="187896" y="1378177"/>
                </a:cubicBezTo>
                <a:cubicBezTo>
                  <a:pt x="208854" y="1391276"/>
                  <a:pt x="258235" y="1401623"/>
                  <a:pt x="258235" y="1401623"/>
                </a:cubicBezTo>
                <a:cubicBezTo>
                  <a:pt x="320758" y="1397715"/>
                  <a:pt x="383441" y="1395839"/>
                  <a:pt x="445804" y="1389900"/>
                </a:cubicBezTo>
                <a:cubicBezTo>
                  <a:pt x="465640" y="1388011"/>
                  <a:pt x="484968" y="1382499"/>
                  <a:pt x="504419" y="1378177"/>
                </a:cubicBezTo>
                <a:cubicBezTo>
                  <a:pt x="557573" y="1366365"/>
                  <a:pt x="563200" y="1362491"/>
                  <a:pt x="621650" y="1343008"/>
                </a:cubicBezTo>
                <a:cubicBezTo>
                  <a:pt x="655690" y="1331661"/>
                  <a:pt x="663065" y="1332630"/>
                  <a:pt x="691988" y="1307839"/>
                </a:cubicBezTo>
                <a:cubicBezTo>
                  <a:pt x="708772" y="1293453"/>
                  <a:pt x="738881" y="1260946"/>
                  <a:pt x="738881" y="1260946"/>
                </a:cubicBezTo>
                <a:cubicBezTo>
                  <a:pt x="742789" y="1249223"/>
                  <a:pt x="745078" y="1236830"/>
                  <a:pt x="750604" y="1225777"/>
                </a:cubicBezTo>
                <a:cubicBezTo>
                  <a:pt x="756905" y="1213175"/>
                  <a:pt x="768500" y="1203558"/>
                  <a:pt x="774050" y="1190608"/>
                </a:cubicBezTo>
                <a:cubicBezTo>
                  <a:pt x="787083" y="1160199"/>
                  <a:pt x="792742" y="1085424"/>
                  <a:pt x="797496" y="1061654"/>
                </a:cubicBezTo>
                <a:cubicBezTo>
                  <a:pt x="810718" y="995545"/>
                  <a:pt x="815822" y="983229"/>
                  <a:pt x="832665" y="932700"/>
                </a:cubicBezTo>
                <a:cubicBezTo>
                  <a:pt x="858117" y="703634"/>
                  <a:pt x="850738" y="814505"/>
                  <a:pt x="832665" y="416885"/>
                </a:cubicBezTo>
                <a:cubicBezTo>
                  <a:pt x="830032" y="358949"/>
                  <a:pt x="821525" y="308137"/>
                  <a:pt x="809219" y="252762"/>
                </a:cubicBezTo>
                <a:cubicBezTo>
                  <a:pt x="805724" y="237034"/>
                  <a:pt x="800872" y="221623"/>
                  <a:pt x="797496" y="205869"/>
                </a:cubicBezTo>
                <a:cubicBezTo>
                  <a:pt x="789146" y="166903"/>
                  <a:pt x="807208" y="110744"/>
                  <a:pt x="774050" y="88639"/>
                </a:cubicBezTo>
                <a:cubicBezTo>
                  <a:pt x="762327" y="80824"/>
                  <a:pt x="749883" y="73995"/>
                  <a:pt x="738881" y="65193"/>
                </a:cubicBezTo>
                <a:cubicBezTo>
                  <a:pt x="730250" y="58288"/>
                  <a:pt x="724913" y="47433"/>
                  <a:pt x="715435" y="41746"/>
                </a:cubicBezTo>
                <a:cubicBezTo>
                  <a:pt x="694537" y="29207"/>
                  <a:pt x="621629" y="19167"/>
                  <a:pt x="609927" y="18300"/>
                </a:cubicBezTo>
                <a:cubicBezTo>
                  <a:pt x="527997" y="12231"/>
                  <a:pt x="445804" y="10485"/>
                  <a:pt x="363742" y="6577"/>
                </a:cubicBezTo>
                <a:cubicBezTo>
                  <a:pt x="61934" y="18649"/>
                  <a:pt x="92158" y="-38362"/>
                  <a:pt x="35496" y="53469"/>
                </a:cubicBez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70C36417-8604-B148-A295-66491DE54D2D}"/>
              </a:ext>
            </a:extLst>
          </p:cNvPr>
          <p:cNvSpPr/>
          <p:nvPr/>
        </p:nvSpPr>
        <p:spPr>
          <a:xfrm>
            <a:off x="9413631" y="2128379"/>
            <a:ext cx="2731477" cy="3006558"/>
          </a:xfrm>
          <a:custGeom>
            <a:avLst/>
            <a:gdLst>
              <a:gd name="connsiteX0" fmla="*/ 633046 w 2731477"/>
              <a:gd name="connsiteY0" fmla="*/ 40390 h 3006558"/>
              <a:gd name="connsiteX1" fmla="*/ 562707 w 2731477"/>
              <a:gd name="connsiteY1" fmla="*/ 122452 h 3006558"/>
              <a:gd name="connsiteX2" fmla="*/ 550984 w 2731477"/>
              <a:gd name="connsiteY2" fmla="*/ 157621 h 3006558"/>
              <a:gd name="connsiteX3" fmla="*/ 504092 w 2731477"/>
              <a:gd name="connsiteY3" fmla="*/ 227959 h 3006558"/>
              <a:gd name="connsiteX4" fmla="*/ 457200 w 2731477"/>
              <a:gd name="connsiteY4" fmla="*/ 298298 h 3006558"/>
              <a:gd name="connsiteX5" fmla="*/ 410307 w 2731477"/>
              <a:gd name="connsiteY5" fmla="*/ 356913 h 3006558"/>
              <a:gd name="connsiteX6" fmla="*/ 398584 w 2731477"/>
              <a:gd name="connsiteY6" fmla="*/ 485867 h 3006558"/>
              <a:gd name="connsiteX7" fmla="*/ 422031 w 2731477"/>
              <a:gd name="connsiteY7" fmla="*/ 509313 h 3006558"/>
              <a:gd name="connsiteX8" fmla="*/ 445477 w 2731477"/>
              <a:gd name="connsiteY8" fmla="*/ 544483 h 3006558"/>
              <a:gd name="connsiteX9" fmla="*/ 515815 w 2731477"/>
              <a:gd name="connsiteY9" fmla="*/ 591375 h 3006558"/>
              <a:gd name="connsiteX10" fmla="*/ 539261 w 2731477"/>
              <a:gd name="connsiteY10" fmla="*/ 626544 h 3006558"/>
              <a:gd name="connsiteX11" fmla="*/ 586154 w 2731477"/>
              <a:gd name="connsiteY11" fmla="*/ 720329 h 3006558"/>
              <a:gd name="connsiteX12" fmla="*/ 621323 w 2731477"/>
              <a:gd name="connsiteY12" fmla="*/ 732052 h 3006558"/>
              <a:gd name="connsiteX13" fmla="*/ 855784 w 2731477"/>
              <a:gd name="connsiteY13" fmla="*/ 720329 h 3006558"/>
              <a:gd name="connsiteX14" fmla="*/ 949569 w 2731477"/>
              <a:gd name="connsiteY14" fmla="*/ 732052 h 3006558"/>
              <a:gd name="connsiteX15" fmla="*/ 914400 w 2731477"/>
              <a:gd name="connsiteY15" fmla="*/ 837559 h 3006558"/>
              <a:gd name="connsiteX16" fmla="*/ 890954 w 2731477"/>
              <a:gd name="connsiteY16" fmla="*/ 861006 h 3006558"/>
              <a:gd name="connsiteX17" fmla="*/ 808892 w 2731477"/>
              <a:gd name="connsiteY17" fmla="*/ 884452 h 3006558"/>
              <a:gd name="connsiteX18" fmla="*/ 656492 w 2731477"/>
              <a:gd name="connsiteY18" fmla="*/ 907898 h 3006558"/>
              <a:gd name="connsiteX19" fmla="*/ 703384 w 2731477"/>
              <a:gd name="connsiteY19" fmla="*/ 919621 h 3006558"/>
              <a:gd name="connsiteX20" fmla="*/ 773723 w 2731477"/>
              <a:gd name="connsiteY20" fmla="*/ 943067 h 3006558"/>
              <a:gd name="connsiteX21" fmla="*/ 785446 w 2731477"/>
              <a:gd name="connsiteY21" fmla="*/ 978236 h 3006558"/>
              <a:gd name="connsiteX22" fmla="*/ 773723 w 2731477"/>
              <a:gd name="connsiteY22" fmla="*/ 1013406 h 3006558"/>
              <a:gd name="connsiteX23" fmla="*/ 762000 w 2731477"/>
              <a:gd name="connsiteY23" fmla="*/ 1060298 h 3006558"/>
              <a:gd name="connsiteX24" fmla="*/ 715107 w 2731477"/>
              <a:gd name="connsiteY24" fmla="*/ 1154083 h 3006558"/>
              <a:gd name="connsiteX25" fmla="*/ 691661 w 2731477"/>
              <a:gd name="connsiteY25" fmla="*/ 1189252 h 3006558"/>
              <a:gd name="connsiteX26" fmla="*/ 656492 w 2731477"/>
              <a:gd name="connsiteY26" fmla="*/ 1200975 h 3006558"/>
              <a:gd name="connsiteX27" fmla="*/ 621323 w 2731477"/>
              <a:gd name="connsiteY27" fmla="*/ 1341652 h 3006558"/>
              <a:gd name="connsiteX28" fmla="*/ 586154 w 2731477"/>
              <a:gd name="connsiteY28" fmla="*/ 1353375 h 3006558"/>
              <a:gd name="connsiteX29" fmla="*/ 527538 w 2731477"/>
              <a:gd name="connsiteY29" fmla="*/ 1388544 h 3006558"/>
              <a:gd name="connsiteX30" fmla="*/ 457200 w 2731477"/>
              <a:gd name="connsiteY30" fmla="*/ 1435436 h 3006558"/>
              <a:gd name="connsiteX31" fmla="*/ 433754 w 2731477"/>
              <a:gd name="connsiteY31" fmla="*/ 1470606 h 3006558"/>
              <a:gd name="connsiteX32" fmla="*/ 410307 w 2731477"/>
              <a:gd name="connsiteY32" fmla="*/ 1540944 h 3006558"/>
              <a:gd name="connsiteX33" fmla="*/ 386861 w 2731477"/>
              <a:gd name="connsiteY33" fmla="*/ 1576113 h 3006558"/>
              <a:gd name="connsiteX34" fmla="*/ 351692 w 2731477"/>
              <a:gd name="connsiteY34" fmla="*/ 1693344 h 3006558"/>
              <a:gd name="connsiteX35" fmla="*/ 304800 w 2731477"/>
              <a:gd name="connsiteY35" fmla="*/ 1763683 h 3006558"/>
              <a:gd name="connsiteX36" fmla="*/ 281354 w 2731477"/>
              <a:gd name="connsiteY36" fmla="*/ 1798852 h 3006558"/>
              <a:gd name="connsiteX37" fmla="*/ 234461 w 2731477"/>
              <a:gd name="connsiteY37" fmla="*/ 1857467 h 3006558"/>
              <a:gd name="connsiteX38" fmla="*/ 199292 w 2731477"/>
              <a:gd name="connsiteY38" fmla="*/ 1974698 h 3006558"/>
              <a:gd name="connsiteX39" fmla="*/ 164123 w 2731477"/>
              <a:gd name="connsiteY39" fmla="*/ 1998144 h 3006558"/>
              <a:gd name="connsiteX40" fmla="*/ 93784 w 2731477"/>
              <a:gd name="connsiteY40" fmla="*/ 2021590 h 3006558"/>
              <a:gd name="connsiteX41" fmla="*/ 35169 w 2731477"/>
              <a:gd name="connsiteY41" fmla="*/ 2068483 h 3006558"/>
              <a:gd name="connsiteX42" fmla="*/ 23446 w 2731477"/>
              <a:gd name="connsiteY42" fmla="*/ 2103652 h 3006558"/>
              <a:gd name="connsiteX43" fmla="*/ 0 w 2731477"/>
              <a:gd name="connsiteY43" fmla="*/ 2138821 h 3006558"/>
              <a:gd name="connsiteX44" fmla="*/ 11723 w 2731477"/>
              <a:gd name="connsiteY44" fmla="*/ 2173990 h 3006558"/>
              <a:gd name="connsiteX45" fmla="*/ 82061 w 2731477"/>
              <a:gd name="connsiteY45" fmla="*/ 2197436 h 3006558"/>
              <a:gd name="connsiteX46" fmla="*/ 199292 w 2731477"/>
              <a:gd name="connsiteY46" fmla="*/ 2220883 h 3006558"/>
              <a:gd name="connsiteX47" fmla="*/ 410307 w 2731477"/>
              <a:gd name="connsiteY47" fmla="*/ 2244329 h 3006558"/>
              <a:gd name="connsiteX48" fmla="*/ 539261 w 2731477"/>
              <a:gd name="connsiteY48" fmla="*/ 2267775 h 3006558"/>
              <a:gd name="connsiteX49" fmla="*/ 609600 w 2731477"/>
              <a:gd name="connsiteY49" fmla="*/ 2291221 h 3006558"/>
              <a:gd name="connsiteX50" fmla="*/ 691661 w 2731477"/>
              <a:gd name="connsiteY50" fmla="*/ 2396729 h 3006558"/>
              <a:gd name="connsiteX51" fmla="*/ 715107 w 2731477"/>
              <a:gd name="connsiteY51" fmla="*/ 2431898 h 3006558"/>
              <a:gd name="connsiteX52" fmla="*/ 750277 w 2731477"/>
              <a:gd name="connsiteY52" fmla="*/ 2443621 h 3006558"/>
              <a:gd name="connsiteX53" fmla="*/ 773723 w 2731477"/>
              <a:gd name="connsiteY53" fmla="*/ 2478790 h 3006558"/>
              <a:gd name="connsiteX54" fmla="*/ 808892 w 2731477"/>
              <a:gd name="connsiteY54" fmla="*/ 2502236 h 3006558"/>
              <a:gd name="connsiteX55" fmla="*/ 832338 w 2731477"/>
              <a:gd name="connsiteY55" fmla="*/ 2525683 h 3006558"/>
              <a:gd name="connsiteX56" fmla="*/ 867507 w 2731477"/>
              <a:gd name="connsiteY56" fmla="*/ 2549129 h 3006558"/>
              <a:gd name="connsiteX57" fmla="*/ 926123 w 2731477"/>
              <a:gd name="connsiteY57" fmla="*/ 2596021 h 3006558"/>
              <a:gd name="connsiteX58" fmla="*/ 961292 w 2731477"/>
              <a:gd name="connsiteY58" fmla="*/ 2666359 h 3006558"/>
              <a:gd name="connsiteX59" fmla="*/ 984738 w 2731477"/>
              <a:gd name="connsiteY59" fmla="*/ 2689806 h 3006558"/>
              <a:gd name="connsiteX60" fmla="*/ 1008184 w 2731477"/>
              <a:gd name="connsiteY60" fmla="*/ 2724975 h 3006558"/>
              <a:gd name="connsiteX61" fmla="*/ 1101969 w 2731477"/>
              <a:gd name="connsiteY61" fmla="*/ 2807036 h 3006558"/>
              <a:gd name="connsiteX62" fmla="*/ 1125415 w 2731477"/>
              <a:gd name="connsiteY62" fmla="*/ 2830483 h 3006558"/>
              <a:gd name="connsiteX63" fmla="*/ 1195754 w 2731477"/>
              <a:gd name="connsiteY63" fmla="*/ 2877375 h 3006558"/>
              <a:gd name="connsiteX64" fmla="*/ 1230923 w 2731477"/>
              <a:gd name="connsiteY64" fmla="*/ 2900821 h 3006558"/>
              <a:gd name="connsiteX65" fmla="*/ 1266092 w 2731477"/>
              <a:gd name="connsiteY65" fmla="*/ 2912544 h 3006558"/>
              <a:gd name="connsiteX66" fmla="*/ 1301261 w 2731477"/>
              <a:gd name="connsiteY66" fmla="*/ 2947713 h 3006558"/>
              <a:gd name="connsiteX67" fmla="*/ 1324707 w 2731477"/>
              <a:gd name="connsiteY67" fmla="*/ 2982883 h 3006558"/>
              <a:gd name="connsiteX68" fmla="*/ 1418492 w 2731477"/>
              <a:gd name="connsiteY68" fmla="*/ 2994606 h 3006558"/>
              <a:gd name="connsiteX69" fmla="*/ 1465384 w 2731477"/>
              <a:gd name="connsiteY69" fmla="*/ 3006329 h 3006558"/>
              <a:gd name="connsiteX70" fmla="*/ 1676400 w 2731477"/>
              <a:gd name="connsiteY70" fmla="*/ 2982883 h 3006558"/>
              <a:gd name="connsiteX71" fmla="*/ 1746738 w 2731477"/>
              <a:gd name="connsiteY71" fmla="*/ 2935990 h 3006558"/>
              <a:gd name="connsiteX72" fmla="*/ 1781907 w 2731477"/>
              <a:gd name="connsiteY72" fmla="*/ 2912544 h 3006558"/>
              <a:gd name="connsiteX73" fmla="*/ 1805354 w 2731477"/>
              <a:gd name="connsiteY73" fmla="*/ 2889098 h 3006558"/>
              <a:gd name="connsiteX74" fmla="*/ 1899138 w 2731477"/>
              <a:gd name="connsiteY74" fmla="*/ 2807036 h 3006558"/>
              <a:gd name="connsiteX75" fmla="*/ 1934307 w 2731477"/>
              <a:gd name="connsiteY75" fmla="*/ 2736698 h 3006558"/>
              <a:gd name="connsiteX76" fmla="*/ 1957754 w 2731477"/>
              <a:gd name="connsiteY76" fmla="*/ 2701529 h 3006558"/>
              <a:gd name="connsiteX77" fmla="*/ 1981200 w 2731477"/>
              <a:gd name="connsiteY77" fmla="*/ 2631190 h 3006558"/>
              <a:gd name="connsiteX78" fmla="*/ 2004646 w 2731477"/>
              <a:gd name="connsiteY78" fmla="*/ 2596021 h 3006558"/>
              <a:gd name="connsiteX79" fmla="*/ 2039815 w 2731477"/>
              <a:gd name="connsiteY79" fmla="*/ 2525683 h 3006558"/>
              <a:gd name="connsiteX80" fmla="*/ 2074984 w 2731477"/>
              <a:gd name="connsiteY80" fmla="*/ 2455344 h 3006558"/>
              <a:gd name="connsiteX81" fmla="*/ 2098431 w 2731477"/>
              <a:gd name="connsiteY81" fmla="*/ 2431898 h 3006558"/>
              <a:gd name="connsiteX82" fmla="*/ 2145323 w 2731477"/>
              <a:gd name="connsiteY82" fmla="*/ 2361559 h 3006558"/>
              <a:gd name="connsiteX83" fmla="*/ 2215661 w 2731477"/>
              <a:gd name="connsiteY83" fmla="*/ 2302944 h 3006558"/>
              <a:gd name="connsiteX84" fmla="*/ 2286000 w 2731477"/>
              <a:gd name="connsiteY84" fmla="*/ 2256052 h 3006558"/>
              <a:gd name="connsiteX85" fmla="*/ 2321169 w 2731477"/>
              <a:gd name="connsiteY85" fmla="*/ 2232606 h 3006558"/>
              <a:gd name="connsiteX86" fmla="*/ 2391507 w 2731477"/>
              <a:gd name="connsiteY86" fmla="*/ 2209159 h 3006558"/>
              <a:gd name="connsiteX87" fmla="*/ 2426677 w 2731477"/>
              <a:gd name="connsiteY87" fmla="*/ 2197436 h 3006558"/>
              <a:gd name="connsiteX88" fmla="*/ 2532184 w 2731477"/>
              <a:gd name="connsiteY88" fmla="*/ 2185713 h 3006558"/>
              <a:gd name="connsiteX89" fmla="*/ 2567354 w 2731477"/>
              <a:gd name="connsiteY89" fmla="*/ 2173990 h 3006558"/>
              <a:gd name="connsiteX90" fmla="*/ 2579077 w 2731477"/>
              <a:gd name="connsiteY90" fmla="*/ 2138821 h 3006558"/>
              <a:gd name="connsiteX91" fmla="*/ 2602523 w 2731477"/>
              <a:gd name="connsiteY91" fmla="*/ 2103652 h 3006558"/>
              <a:gd name="connsiteX92" fmla="*/ 2625969 w 2731477"/>
              <a:gd name="connsiteY92" fmla="*/ 2033313 h 3006558"/>
              <a:gd name="connsiteX93" fmla="*/ 2637692 w 2731477"/>
              <a:gd name="connsiteY93" fmla="*/ 1998144 h 3006558"/>
              <a:gd name="connsiteX94" fmla="*/ 2614246 w 2731477"/>
              <a:gd name="connsiteY94" fmla="*/ 1916083 h 3006558"/>
              <a:gd name="connsiteX95" fmla="*/ 2579077 w 2731477"/>
              <a:gd name="connsiteY95" fmla="*/ 1904359 h 3006558"/>
              <a:gd name="connsiteX96" fmla="*/ 2368061 w 2731477"/>
              <a:gd name="connsiteY96" fmla="*/ 1892636 h 3006558"/>
              <a:gd name="connsiteX97" fmla="*/ 2297723 w 2731477"/>
              <a:gd name="connsiteY97" fmla="*/ 1880913 h 3006558"/>
              <a:gd name="connsiteX98" fmla="*/ 2192215 w 2731477"/>
              <a:gd name="connsiteY98" fmla="*/ 1869190 h 3006558"/>
              <a:gd name="connsiteX99" fmla="*/ 2121877 w 2731477"/>
              <a:gd name="connsiteY99" fmla="*/ 1822298 h 3006558"/>
              <a:gd name="connsiteX100" fmla="*/ 2086707 w 2731477"/>
              <a:gd name="connsiteY100" fmla="*/ 1798852 h 3006558"/>
              <a:gd name="connsiteX101" fmla="*/ 2039815 w 2731477"/>
              <a:gd name="connsiteY101" fmla="*/ 1740236 h 3006558"/>
              <a:gd name="connsiteX102" fmla="*/ 2016369 w 2731477"/>
              <a:gd name="connsiteY102" fmla="*/ 1705067 h 3006558"/>
              <a:gd name="connsiteX103" fmla="*/ 2028092 w 2731477"/>
              <a:gd name="connsiteY103" fmla="*/ 1470606 h 3006558"/>
              <a:gd name="connsiteX104" fmla="*/ 2039815 w 2731477"/>
              <a:gd name="connsiteY104" fmla="*/ 1423713 h 3006558"/>
              <a:gd name="connsiteX105" fmla="*/ 2086707 w 2731477"/>
              <a:gd name="connsiteY105" fmla="*/ 1318206 h 3006558"/>
              <a:gd name="connsiteX106" fmla="*/ 2180492 w 2731477"/>
              <a:gd name="connsiteY106" fmla="*/ 1247867 h 3006558"/>
              <a:gd name="connsiteX107" fmla="*/ 2215661 w 2731477"/>
              <a:gd name="connsiteY107" fmla="*/ 1236144 h 3006558"/>
              <a:gd name="connsiteX108" fmla="*/ 2250831 w 2731477"/>
              <a:gd name="connsiteY108" fmla="*/ 1212698 h 3006558"/>
              <a:gd name="connsiteX109" fmla="*/ 2344615 w 2731477"/>
              <a:gd name="connsiteY109" fmla="*/ 1189252 h 3006558"/>
              <a:gd name="connsiteX110" fmla="*/ 2543907 w 2731477"/>
              <a:gd name="connsiteY110" fmla="*/ 1165806 h 3006558"/>
              <a:gd name="connsiteX111" fmla="*/ 2672861 w 2731477"/>
              <a:gd name="connsiteY111" fmla="*/ 1130636 h 3006558"/>
              <a:gd name="connsiteX112" fmla="*/ 2696307 w 2731477"/>
              <a:gd name="connsiteY112" fmla="*/ 1095467 h 3006558"/>
              <a:gd name="connsiteX113" fmla="*/ 2719754 w 2731477"/>
              <a:gd name="connsiteY113" fmla="*/ 1072021 h 3006558"/>
              <a:gd name="connsiteX114" fmla="*/ 2731477 w 2731477"/>
              <a:gd name="connsiteY114" fmla="*/ 1036852 h 3006558"/>
              <a:gd name="connsiteX115" fmla="*/ 2719754 w 2731477"/>
              <a:gd name="connsiteY115" fmla="*/ 896175 h 3006558"/>
              <a:gd name="connsiteX116" fmla="*/ 2684584 w 2731477"/>
              <a:gd name="connsiteY116" fmla="*/ 837559 h 3006558"/>
              <a:gd name="connsiteX117" fmla="*/ 2661138 w 2731477"/>
              <a:gd name="connsiteY117" fmla="*/ 802390 h 3006558"/>
              <a:gd name="connsiteX118" fmla="*/ 2508738 w 2731477"/>
              <a:gd name="connsiteY118" fmla="*/ 767221 h 3006558"/>
              <a:gd name="connsiteX119" fmla="*/ 2473569 w 2731477"/>
              <a:gd name="connsiteY119" fmla="*/ 755498 h 3006558"/>
              <a:gd name="connsiteX120" fmla="*/ 2438400 w 2731477"/>
              <a:gd name="connsiteY120" fmla="*/ 720329 h 3006558"/>
              <a:gd name="connsiteX121" fmla="*/ 2403231 w 2731477"/>
              <a:gd name="connsiteY121" fmla="*/ 696883 h 3006558"/>
              <a:gd name="connsiteX122" fmla="*/ 2379784 w 2731477"/>
              <a:gd name="connsiteY122" fmla="*/ 673436 h 3006558"/>
              <a:gd name="connsiteX123" fmla="*/ 2309446 w 2731477"/>
              <a:gd name="connsiteY123" fmla="*/ 626544 h 3006558"/>
              <a:gd name="connsiteX124" fmla="*/ 2297723 w 2731477"/>
              <a:gd name="connsiteY124" fmla="*/ 415529 h 3006558"/>
              <a:gd name="connsiteX125" fmla="*/ 2391507 w 2731477"/>
              <a:gd name="connsiteY125" fmla="*/ 380359 h 3006558"/>
              <a:gd name="connsiteX126" fmla="*/ 2461846 w 2731477"/>
              <a:gd name="connsiteY126" fmla="*/ 356913 h 3006558"/>
              <a:gd name="connsiteX127" fmla="*/ 2497015 w 2731477"/>
              <a:gd name="connsiteY127" fmla="*/ 345190 h 3006558"/>
              <a:gd name="connsiteX128" fmla="*/ 2555631 w 2731477"/>
              <a:gd name="connsiteY128" fmla="*/ 298298 h 3006558"/>
              <a:gd name="connsiteX129" fmla="*/ 2590800 w 2731477"/>
              <a:gd name="connsiteY129" fmla="*/ 274852 h 3006558"/>
              <a:gd name="connsiteX130" fmla="*/ 2614246 w 2731477"/>
              <a:gd name="connsiteY130" fmla="*/ 239683 h 3006558"/>
              <a:gd name="connsiteX131" fmla="*/ 2684584 w 2731477"/>
              <a:gd name="connsiteY131" fmla="*/ 145898 h 3006558"/>
              <a:gd name="connsiteX132" fmla="*/ 2696307 w 2731477"/>
              <a:gd name="connsiteY132" fmla="*/ 110729 h 3006558"/>
              <a:gd name="connsiteX133" fmla="*/ 2684584 w 2731477"/>
              <a:gd name="connsiteY133" fmla="*/ 52113 h 3006558"/>
              <a:gd name="connsiteX134" fmla="*/ 2508738 w 2731477"/>
              <a:gd name="connsiteY134" fmla="*/ 5221 h 3006558"/>
              <a:gd name="connsiteX135" fmla="*/ 1266092 w 2731477"/>
              <a:gd name="connsiteY135" fmla="*/ 16944 h 3006558"/>
              <a:gd name="connsiteX136" fmla="*/ 1207477 w 2731477"/>
              <a:gd name="connsiteY136" fmla="*/ 28667 h 3006558"/>
              <a:gd name="connsiteX137" fmla="*/ 1137138 w 2731477"/>
              <a:gd name="connsiteY137" fmla="*/ 52113 h 3006558"/>
              <a:gd name="connsiteX138" fmla="*/ 1101969 w 2731477"/>
              <a:gd name="connsiteY138" fmla="*/ 239683 h 3006558"/>
              <a:gd name="connsiteX139" fmla="*/ 1031631 w 2731477"/>
              <a:gd name="connsiteY139" fmla="*/ 263129 h 3006558"/>
              <a:gd name="connsiteX140" fmla="*/ 937846 w 2731477"/>
              <a:gd name="connsiteY140" fmla="*/ 286575 h 3006558"/>
              <a:gd name="connsiteX141" fmla="*/ 797169 w 2731477"/>
              <a:gd name="connsiteY141" fmla="*/ 239683 h 3006558"/>
              <a:gd name="connsiteX142" fmla="*/ 773723 w 2731477"/>
              <a:gd name="connsiteY142" fmla="*/ 216236 h 3006558"/>
              <a:gd name="connsiteX143" fmla="*/ 726831 w 2731477"/>
              <a:gd name="connsiteY143" fmla="*/ 110729 h 3006558"/>
              <a:gd name="connsiteX144" fmla="*/ 691661 w 2731477"/>
              <a:gd name="connsiteY144" fmla="*/ 99006 h 3006558"/>
              <a:gd name="connsiteX145" fmla="*/ 597877 w 2731477"/>
              <a:gd name="connsiteY145" fmla="*/ 87283 h 3006558"/>
              <a:gd name="connsiteX146" fmla="*/ 586154 w 2731477"/>
              <a:gd name="connsiteY146" fmla="*/ 134175 h 3006558"/>
              <a:gd name="connsiteX147" fmla="*/ 550984 w 2731477"/>
              <a:gd name="connsiteY147" fmla="*/ 145898 h 3006558"/>
              <a:gd name="connsiteX148" fmla="*/ 515815 w 2731477"/>
              <a:gd name="connsiteY148" fmla="*/ 181067 h 3006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2731477" h="3006558">
                <a:moveTo>
                  <a:pt x="633046" y="40390"/>
                </a:moveTo>
                <a:cubicBezTo>
                  <a:pt x="609600" y="67744"/>
                  <a:pt x="583367" y="92937"/>
                  <a:pt x="562707" y="122452"/>
                </a:cubicBezTo>
                <a:cubicBezTo>
                  <a:pt x="555621" y="132575"/>
                  <a:pt x="556985" y="146819"/>
                  <a:pt x="550984" y="157621"/>
                </a:cubicBezTo>
                <a:cubicBezTo>
                  <a:pt x="537299" y="182254"/>
                  <a:pt x="504092" y="227959"/>
                  <a:pt x="504092" y="227959"/>
                </a:cubicBezTo>
                <a:cubicBezTo>
                  <a:pt x="483490" y="289766"/>
                  <a:pt x="505985" y="239756"/>
                  <a:pt x="457200" y="298298"/>
                </a:cubicBezTo>
                <a:cubicBezTo>
                  <a:pt x="383267" y="387018"/>
                  <a:pt x="478513" y="288710"/>
                  <a:pt x="410307" y="356913"/>
                </a:cubicBezTo>
                <a:cubicBezTo>
                  <a:pt x="390837" y="415324"/>
                  <a:pt x="373729" y="427873"/>
                  <a:pt x="398584" y="485867"/>
                </a:cubicBezTo>
                <a:cubicBezTo>
                  <a:pt x="402938" y="496026"/>
                  <a:pt x="415126" y="500682"/>
                  <a:pt x="422031" y="509313"/>
                </a:cubicBezTo>
                <a:cubicBezTo>
                  <a:pt x="430833" y="520315"/>
                  <a:pt x="434874" y="535205"/>
                  <a:pt x="445477" y="544483"/>
                </a:cubicBezTo>
                <a:cubicBezTo>
                  <a:pt x="466683" y="563039"/>
                  <a:pt x="515815" y="591375"/>
                  <a:pt x="515815" y="591375"/>
                </a:cubicBezTo>
                <a:cubicBezTo>
                  <a:pt x="523630" y="603098"/>
                  <a:pt x="533539" y="613669"/>
                  <a:pt x="539261" y="626544"/>
                </a:cubicBezTo>
                <a:cubicBezTo>
                  <a:pt x="556267" y="664808"/>
                  <a:pt x="549674" y="698441"/>
                  <a:pt x="586154" y="720329"/>
                </a:cubicBezTo>
                <a:cubicBezTo>
                  <a:pt x="596750" y="726687"/>
                  <a:pt x="609600" y="728144"/>
                  <a:pt x="621323" y="732052"/>
                </a:cubicBezTo>
                <a:cubicBezTo>
                  <a:pt x="699477" y="728144"/>
                  <a:pt x="777533" y="720329"/>
                  <a:pt x="855784" y="720329"/>
                </a:cubicBezTo>
                <a:cubicBezTo>
                  <a:pt x="887289" y="720329"/>
                  <a:pt x="927292" y="709775"/>
                  <a:pt x="949569" y="732052"/>
                </a:cubicBezTo>
                <a:cubicBezTo>
                  <a:pt x="972341" y="754824"/>
                  <a:pt x="929211" y="819045"/>
                  <a:pt x="914400" y="837559"/>
                </a:cubicBezTo>
                <a:cubicBezTo>
                  <a:pt x="907495" y="846190"/>
                  <a:pt x="900432" y="855319"/>
                  <a:pt x="890954" y="861006"/>
                </a:cubicBezTo>
                <a:cubicBezTo>
                  <a:pt x="879436" y="867917"/>
                  <a:pt x="817006" y="882649"/>
                  <a:pt x="808892" y="884452"/>
                </a:cubicBezTo>
                <a:cubicBezTo>
                  <a:pt x="739843" y="899796"/>
                  <a:pt x="737700" y="897747"/>
                  <a:pt x="656492" y="907898"/>
                </a:cubicBezTo>
                <a:cubicBezTo>
                  <a:pt x="672123" y="911806"/>
                  <a:pt x="687952" y="914991"/>
                  <a:pt x="703384" y="919621"/>
                </a:cubicBezTo>
                <a:cubicBezTo>
                  <a:pt x="727056" y="926723"/>
                  <a:pt x="773723" y="943067"/>
                  <a:pt x="773723" y="943067"/>
                </a:cubicBezTo>
                <a:cubicBezTo>
                  <a:pt x="777631" y="954790"/>
                  <a:pt x="785446" y="965879"/>
                  <a:pt x="785446" y="978236"/>
                </a:cubicBezTo>
                <a:cubicBezTo>
                  <a:pt x="785446" y="990593"/>
                  <a:pt x="777118" y="1001524"/>
                  <a:pt x="773723" y="1013406"/>
                </a:cubicBezTo>
                <a:cubicBezTo>
                  <a:pt x="769297" y="1028898"/>
                  <a:pt x="766630" y="1044866"/>
                  <a:pt x="762000" y="1060298"/>
                </a:cubicBezTo>
                <a:cubicBezTo>
                  <a:pt x="728389" y="1172333"/>
                  <a:pt x="759012" y="1099202"/>
                  <a:pt x="715107" y="1154083"/>
                </a:cubicBezTo>
                <a:cubicBezTo>
                  <a:pt x="706305" y="1165085"/>
                  <a:pt x="702663" y="1180450"/>
                  <a:pt x="691661" y="1189252"/>
                </a:cubicBezTo>
                <a:cubicBezTo>
                  <a:pt x="682012" y="1196971"/>
                  <a:pt x="668215" y="1197067"/>
                  <a:pt x="656492" y="1200975"/>
                </a:cubicBezTo>
                <a:cubicBezTo>
                  <a:pt x="652448" y="1237370"/>
                  <a:pt x="660720" y="1310134"/>
                  <a:pt x="621323" y="1341652"/>
                </a:cubicBezTo>
                <a:cubicBezTo>
                  <a:pt x="611674" y="1349371"/>
                  <a:pt x="597877" y="1349467"/>
                  <a:pt x="586154" y="1353375"/>
                </a:cubicBezTo>
                <a:cubicBezTo>
                  <a:pt x="533549" y="1405978"/>
                  <a:pt x="596022" y="1350497"/>
                  <a:pt x="527538" y="1388544"/>
                </a:cubicBezTo>
                <a:cubicBezTo>
                  <a:pt x="502905" y="1402229"/>
                  <a:pt x="457200" y="1435436"/>
                  <a:pt x="457200" y="1435436"/>
                </a:cubicBezTo>
                <a:cubicBezTo>
                  <a:pt x="449385" y="1447159"/>
                  <a:pt x="439476" y="1457731"/>
                  <a:pt x="433754" y="1470606"/>
                </a:cubicBezTo>
                <a:cubicBezTo>
                  <a:pt x="423716" y="1493190"/>
                  <a:pt x="424016" y="1520380"/>
                  <a:pt x="410307" y="1540944"/>
                </a:cubicBezTo>
                <a:lnTo>
                  <a:pt x="386861" y="1576113"/>
                </a:lnTo>
                <a:cubicBezTo>
                  <a:pt x="380308" y="1602327"/>
                  <a:pt x="363109" y="1676218"/>
                  <a:pt x="351692" y="1693344"/>
                </a:cubicBezTo>
                <a:lnTo>
                  <a:pt x="304800" y="1763683"/>
                </a:lnTo>
                <a:cubicBezTo>
                  <a:pt x="296985" y="1775406"/>
                  <a:pt x="291317" y="1788890"/>
                  <a:pt x="281354" y="1798852"/>
                </a:cubicBezTo>
                <a:cubicBezTo>
                  <a:pt x="247944" y="1832260"/>
                  <a:pt x="264038" y="1813102"/>
                  <a:pt x="234461" y="1857467"/>
                </a:cubicBezTo>
                <a:cubicBezTo>
                  <a:pt x="229768" y="1876237"/>
                  <a:pt x="207854" y="1968990"/>
                  <a:pt x="199292" y="1974698"/>
                </a:cubicBezTo>
                <a:cubicBezTo>
                  <a:pt x="187569" y="1982513"/>
                  <a:pt x="176998" y="1992422"/>
                  <a:pt x="164123" y="1998144"/>
                </a:cubicBezTo>
                <a:cubicBezTo>
                  <a:pt x="141539" y="2008181"/>
                  <a:pt x="93784" y="2021590"/>
                  <a:pt x="93784" y="2021590"/>
                </a:cubicBezTo>
                <a:cubicBezTo>
                  <a:pt x="77808" y="2032241"/>
                  <a:pt x="46306" y="2049921"/>
                  <a:pt x="35169" y="2068483"/>
                </a:cubicBezTo>
                <a:cubicBezTo>
                  <a:pt x="28811" y="2079079"/>
                  <a:pt x="28972" y="2092599"/>
                  <a:pt x="23446" y="2103652"/>
                </a:cubicBezTo>
                <a:cubicBezTo>
                  <a:pt x="17145" y="2116254"/>
                  <a:pt x="7815" y="2127098"/>
                  <a:pt x="0" y="2138821"/>
                </a:cubicBezTo>
                <a:cubicBezTo>
                  <a:pt x="3908" y="2150544"/>
                  <a:pt x="1668" y="2166808"/>
                  <a:pt x="11723" y="2173990"/>
                </a:cubicBezTo>
                <a:cubicBezTo>
                  <a:pt x="31834" y="2188355"/>
                  <a:pt x="58615" y="2189621"/>
                  <a:pt x="82061" y="2197436"/>
                </a:cubicBezTo>
                <a:cubicBezTo>
                  <a:pt x="138922" y="2216390"/>
                  <a:pt x="115109" y="2210781"/>
                  <a:pt x="199292" y="2220883"/>
                </a:cubicBezTo>
                <a:cubicBezTo>
                  <a:pt x="269559" y="2229315"/>
                  <a:pt x="340247" y="2234321"/>
                  <a:pt x="410307" y="2244329"/>
                </a:cubicBezTo>
                <a:cubicBezTo>
                  <a:pt x="468104" y="2252586"/>
                  <a:pt x="489011" y="2252700"/>
                  <a:pt x="539261" y="2267775"/>
                </a:cubicBezTo>
                <a:cubicBezTo>
                  <a:pt x="562933" y="2274877"/>
                  <a:pt x="609600" y="2291221"/>
                  <a:pt x="609600" y="2291221"/>
                </a:cubicBezTo>
                <a:cubicBezTo>
                  <a:pt x="641631" y="2387315"/>
                  <a:pt x="586227" y="2238579"/>
                  <a:pt x="691661" y="2396729"/>
                </a:cubicBezTo>
                <a:cubicBezTo>
                  <a:pt x="699476" y="2408452"/>
                  <a:pt x="704105" y="2423097"/>
                  <a:pt x="715107" y="2431898"/>
                </a:cubicBezTo>
                <a:cubicBezTo>
                  <a:pt x="724757" y="2439618"/>
                  <a:pt x="738554" y="2439713"/>
                  <a:pt x="750277" y="2443621"/>
                </a:cubicBezTo>
                <a:cubicBezTo>
                  <a:pt x="758092" y="2455344"/>
                  <a:pt x="763760" y="2468827"/>
                  <a:pt x="773723" y="2478790"/>
                </a:cubicBezTo>
                <a:cubicBezTo>
                  <a:pt x="783686" y="2488753"/>
                  <a:pt x="797890" y="2493434"/>
                  <a:pt x="808892" y="2502236"/>
                </a:cubicBezTo>
                <a:cubicBezTo>
                  <a:pt x="817523" y="2509141"/>
                  <a:pt x="823707" y="2518778"/>
                  <a:pt x="832338" y="2525683"/>
                </a:cubicBezTo>
                <a:cubicBezTo>
                  <a:pt x="843340" y="2534485"/>
                  <a:pt x="856505" y="2540328"/>
                  <a:pt x="867507" y="2549129"/>
                </a:cubicBezTo>
                <a:cubicBezTo>
                  <a:pt x="951029" y="2615946"/>
                  <a:pt x="817878" y="2523857"/>
                  <a:pt x="926123" y="2596021"/>
                </a:cubicBezTo>
                <a:cubicBezTo>
                  <a:pt x="938505" y="2633168"/>
                  <a:pt x="935320" y="2633893"/>
                  <a:pt x="961292" y="2666359"/>
                </a:cubicBezTo>
                <a:cubicBezTo>
                  <a:pt x="968197" y="2674990"/>
                  <a:pt x="977833" y="2681175"/>
                  <a:pt x="984738" y="2689806"/>
                </a:cubicBezTo>
                <a:cubicBezTo>
                  <a:pt x="993539" y="2700808"/>
                  <a:pt x="998906" y="2714372"/>
                  <a:pt x="1008184" y="2724975"/>
                </a:cubicBezTo>
                <a:cubicBezTo>
                  <a:pt x="1092552" y="2821395"/>
                  <a:pt x="1035758" y="2754066"/>
                  <a:pt x="1101969" y="2807036"/>
                </a:cubicBezTo>
                <a:cubicBezTo>
                  <a:pt x="1110600" y="2813941"/>
                  <a:pt x="1116573" y="2823851"/>
                  <a:pt x="1125415" y="2830483"/>
                </a:cubicBezTo>
                <a:cubicBezTo>
                  <a:pt x="1147958" y="2847390"/>
                  <a:pt x="1172308" y="2861744"/>
                  <a:pt x="1195754" y="2877375"/>
                </a:cubicBezTo>
                <a:cubicBezTo>
                  <a:pt x="1207477" y="2885190"/>
                  <a:pt x="1217557" y="2896366"/>
                  <a:pt x="1230923" y="2900821"/>
                </a:cubicBezTo>
                <a:lnTo>
                  <a:pt x="1266092" y="2912544"/>
                </a:lnTo>
                <a:cubicBezTo>
                  <a:pt x="1277815" y="2924267"/>
                  <a:pt x="1290648" y="2934977"/>
                  <a:pt x="1301261" y="2947713"/>
                </a:cubicBezTo>
                <a:cubicBezTo>
                  <a:pt x="1310281" y="2958537"/>
                  <a:pt x="1311625" y="2977650"/>
                  <a:pt x="1324707" y="2982883"/>
                </a:cubicBezTo>
                <a:cubicBezTo>
                  <a:pt x="1353959" y="2994584"/>
                  <a:pt x="1387230" y="2990698"/>
                  <a:pt x="1418492" y="2994606"/>
                </a:cubicBezTo>
                <a:cubicBezTo>
                  <a:pt x="1434123" y="2998514"/>
                  <a:pt x="1449272" y="3006329"/>
                  <a:pt x="1465384" y="3006329"/>
                </a:cubicBezTo>
                <a:cubicBezTo>
                  <a:pt x="1615926" y="3006329"/>
                  <a:pt x="1593416" y="3010544"/>
                  <a:pt x="1676400" y="2982883"/>
                </a:cubicBezTo>
                <a:lnTo>
                  <a:pt x="1746738" y="2935990"/>
                </a:lnTo>
                <a:cubicBezTo>
                  <a:pt x="1758461" y="2928175"/>
                  <a:pt x="1771944" y="2922506"/>
                  <a:pt x="1781907" y="2912544"/>
                </a:cubicBezTo>
                <a:cubicBezTo>
                  <a:pt x="1789723" y="2904729"/>
                  <a:pt x="1796723" y="2896003"/>
                  <a:pt x="1805354" y="2889098"/>
                </a:cubicBezTo>
                <a:cubicBezTo>
                  <a:pt x="1849615" y="2853690"/>
                  <a:pt x="1857818" y="2869015"/>
                  <a:pt x="1899138" y="2807036"/>
                </a:cubicBezTo>
                <a:cubicBezTo>
                  <a:pt x="1966337" y="2706237"/>
                  <a:pt x="1885766" y="2833777"/>
                  <a:pt x="1934307" y="2736698"/>
                </a:cubicBezTo>
                <a:cubicBezTo>
                  <a:pt x="1940608" y="2724096"/>
                  <a:pt x="1949938" y="2713252"/>
                  <a:pt x="1957754" y="2701529"/>
                </a:cubicBezTo>
                <a:cubicBezTo>
                  <a:pt x="1965569" y="2678083"/>
                  <a:pt x="1967491" y="2651754"/>
                  <a:pt x="1981200" y="2631190"/>
                </a:cubicBezTo>
                <a:cubicBezTo>
                  <a:pt x="1989015" y="2619467"/>
                  <a:pt x="1998345" y="2608623"/>
                  <a:pt x="2004646" y="2596021"/>
                </a:cubicBezTo>
                <a:cubicBezTo>
                  <a:pt x="2053181" y="2498950"/>
                  <a:pt x="1972622" y="2626472"/>
                  <a:pt x="2039815" y="2525683"/>
                </a:cubicBezTo>
                <a:cubicBezTo>
                  <a:pt x="2052197" y="2488537"/>
                  <a:pt x="2049012" y="2487808"/>
                  <a:pt x="2074984" y="2455344"/>
                </a:cubicBezTo>
                <a:cubicBezTo>
                  <a:pt x="2081889" y="2446713"/>
                  <a:pt x="2091799" y="2440740"/>
                  <a:pt x="2098431" y="2431898"/>
                </a:cubicBezTo>
                <a:cubicBezTo>
                  <a:pt x="2115338" y="2409355"/>
                  <a:pt x="2121877" y="2377190"/>
                  <a:pt x="2145323" y="2361559"/>
                </a:cubicBezTo>
                <a:cubicBezTo>
                  <a:pt x="2271003" y="2277772"/>
                  <a:pt x="2080257" y="2408257"/>
                  <a:pt x="2215661" y="2302944"/>
                </a:cubicBezTo>
                <a:cubicBezTo>
                  <a:pt x="2237904" y="2285644"/>
                  <a:pt x="2262554" y="2271683"/>
                  <a:pt x="2286000" y="2256052"/>
                </a:cubicBezTo>
                <a:cubicBezTo>
                  <a:pt x="2297723" y="2248237"/>
                  <a:pt x="2307803" y="2237062"/>
                  <a:pt x="2321169" y="2232606"/>
                </a:cubicBezTo>
                <a:lnTo>
                  <a:pt x="2391507" y="2209159"/>
                </a:lnTo>
                <a:cubicBezTo>
                  <a:pt x="2403230" y="2205251"/>
                  <a:pt x="2414395" y="2198801"/>
                  <a:pt x="2426677" y="2197436"/>
                </a:cubicBezTo>
                <a:lnTo>
                  <a:pt x="2532184" y="2185713"/>
                </a:lnTo>
                <a:cubicBezTo>
                  <a:pt x="2543907" y="2181805"/>
                  <a:pt x="2558616" y="2182728"/>
                  <a:pt x="2567354" y="2173990"/>
                </a:cubicBezTo>
                <a:cubicBezTo>
                  <a:pt x="2576092" y="2165252"/>
                  <a:pt x="2573551" y="2149874"/>
                  <a:pt x="2579077" y="2138821"/>
                </a:cubicBezTo>
                <a:cubicBezTo>
                  <a:pt x="2585378" y="2126219"/>
                  <a:pt x="2596801" y="2116527"/>
                  <a:pt x="2602523" y="2103652"/>
                </a:cubicBezTo>
                <a:cubicBezTo>
                  <a:pt x="2612560" y="2081068"/>
                  <a:pt x="2618154" y="2056759"/>
                  <a:pt x="2625969" y="2033313"/>
                </a:cubicBezTo>
                <a:lnTo>
                  <a:pt x="2637692" y="1998144"/>
                </a:lnTo>
                <a:cubicBezTo>
                  <a:pt x="2637591" y="1997738"/>
                  <a:pt x="2619852" y="1921689"/>
                  <a:pt x="2614246" y="1916083"/>
                </a:cubicBezTo>
                <a:cubicBezTo>
                  <a:pt x="2605508" y="1907345"/>
                  <a:pt x="2591379" y="1905531"/>
                  <a:pt x="2579077" y="1904359"/>
                </a:cubicBezTo>
                <a:cubicBezTo>
                  <a:pt x="2508947" y="1897680"/>
                  <a:pt x="2438400" y="1896544"/>
                  <a:pt x="2368061" y="1892636"/>
                </a:cubicBezTo>
                <a:cubicBezTo>
                  <a:pt x="2344615" y="1888728"/>
                  <a:pt x="2321284" y="1884054"/>
                  <a:pt x="2297723" y="1880913"/>
                </a:cubicBezTo>
                <a:cubicBezTo>
                  <a:pt x="2262648" y="1876236"/>
                  <a:pt x="2225785" y="1880380"/>
                  <a:pt x="2192215" y="1869190"/>
                </a:cubicBezTo>
                <a:cubicBezTo>
                  <a:pt x="2165482" y="1860279"/>
                  <a:pt x="2145323" y="1837929"/>
                  <a:pt x="2121877" y="1822298"/>
                </a:cubicBezTo>
                <a:lnTo>
                  <a:pt x="2086707" y="1798852"/>
                </a:lnTo>
                <a:cubicBezTo>
                  <a:pt x="2014543" y="1690607"/>
                  <a:pt x="2106632" y="1823758"/>
                  <a:pt x="2039815" y="1740236"/>
                </a:cubicBezTo>
                <a:cubicBezTo>
                  <a:pt x="2031014" y="1729234"/>
                  <a:pt x="2024184" y="1716790"/>
                  <a:pt x="2016369" y="1705067"/>
                </a:cubicBezTo>
                <a:cubicBezTo>
                  <a:pt x="2020277" y="1626913"/>
                  <a:pt x="2021594" y="1548587"/>
                  <a:pt x="2028092" y="1470606"/>
                </a:cubicBezTo>
                <a:cubicBezTo>
                  <a:pt x="2029430" y="1454550"/>
                  <a:pt x="2035185" y="1439146"/>
                  <a:pt x="2039815" y="1423713"/>
                </a:cubicBezTo>
                <a:cubicBezTo>
                  <a:pt x="2055431" y="1371659"/>
                  <a:pt x="2056556" y="1355895"/>
                  <a:pt x="2086707" y="1318206"/>
                </a:cubicBezTo>
                <a:cubicBezTo>
                  <a:pt x="2106906" y="1292957"/>
                  <a:pt x="2160035" y="1254686"/>
                  <a:pt x="2180492" y="1247867"/>
                </a:cubicBezTo>
                <a:cubicBezTo>
                  <a:pt x="2192215" y="1243959"/>
                  <a:pt x="2204608" y="1241670"/>
                  <a:pt x="2215661" y="1236144"/>
                </a:cubicBezTo>
                <a:cubicBezTo>
                  <a:pt x="2228263" y="1229843"/>
                  <a:pt x="2238229" y="1218999"/>
                  <a:pt x="2250831" y="1212698"/>
                </a:cubicBezTo>
                <a:cubicBezTo>
                  <a:pt x="2275970" y="1200129"/>
                  <a:pt x="2320536" y="1194603"/>
                  <a:pt x="2344615" y="1189252"/>
                </a:cubicBezTo>
                <a:cubicBezTo>
                  <a:pt x="2459350" y="1163755"/>
                  <a:pt x="2317212" y="1183244"/>
                  <a:pt x="2543907" y="1165806"/>
                </a:cubicBezTo>
                <a:cubicBezTo>
                  <a:pt x="2649680" y="1139362"/>
                  <a:pt x="2607122" y="1152549"/>
                  <a:pt x="2672861" y="1130636"/>
                </a:cubicBezTo>
                <a:cubicBezTo>
                  <a:pt x="2680676" y="1118913"/>
                  <a:pt x="2687505" y="1106469"/>
                  <a:pt x="2696307" y="1095467"/>
                </a:cubicBezTo>
                <a:cubicBezTo>
                  <a:pt x="2703212" y="1086836"/>
                  <a:pt x="2714067" y="1081499"/>
                  <a:pt x="2719754" y="1072021"/>
                </a:cubicBezTo>
                <a:cubicBezTo>
                  <a:pt x="2726112" y="1061425"/>
                  <a:pt x="2727569" y="1048575"/>
                  <a:pt x="2731477" y="1036852"/>
                </a:cubicBezTo>
                <a:cubicBezTo>
                  <a:pt x="2727569" y="989960"/>
                  <a:pt x="2725973" y="942817"/>
                  <a:pt x="2719754" y="896175"/>
                </a:cubicBezTo>
                <a:cubicBezTo>
                  <a:pt x="2714054" y="853422"/>
                  <a:pt x="2708255" y="867148"/>
                  <a:pt x="2684584" y="837559"/>
                </a:cubicBezTo>
                <a:cubicBezTo>
                  <a:pt x="2675782" y="826557"/>
                  <a:pt x="2673086" y="809857"/>
                  <a:pt x="2661138" y="802390"/>
                </a:cubicBezTo>
                <a:cubicBezTo>
                  <a:pt x="2622994" y="778550"/>
                  <a:pt x="2549963" y="773110"/>
                  <a:pt x="2508738" y="767221"/>
                </a:cubicBezTo>
                <a:cubicBezTo>
                  <a:pt x="2497015" y="763313"/>
                  <a:pt x="2483851" y="762353"/>
                  <a:pt x="2473569" y="755498"/>
                </a:cubicBezTo>
                <a:cubicBezTo>
                  <a:pt x="2459775" y="746302"/>
                  <a:pt x="2451136" y="730943"/>
                  <a:pt x="2438400" y="720329"/>
                </a:cubicBezTo>
                <a:cubicBezTo>
                  <a:pt x="2427576" y="711309"/>
                  <a:pt x="2414233" y="705685"/>
                  <a:pt x="2403231" y="696883"/>
                </a:cubicBezTo>
                <a:cubicBezTo>
                  <a:pt x="2394600" y="689978"/>
                  <a:pt x="2388626" y="680068"/>
                  <a:pt x="2379784" y="673436"/>
                </a:cubicBezTo>
                <a:cubicBezTo>
                  <a:pt x="2357241" y="656529"/>
                  <a:pt x="2309446" y="626544"/>
                  <a:pt x="2309446" y="626544"/>
                </a:cubicBezTo>
                <a:cubicBezTo>
                  <a:pt x="2280581" y="539950"/>
                  <a:pt x="2265934" y="526793"/>
                  <a:pt x="2297723" y="415529"/>
                </a:cubicBezTo>
                <a:cubicBezTo>
                  <a:pt x="2305193" y="389382"/>
                  <a:pt x="2381694" y="383035"/>
                  <a:pt x="2391507" y="380359"/>
                </a:cubicBezTo>
                <a:cubicBezTo>
                  <a:pt x="2415351" y="373856"/>
                  <a:pt x="2438400" y="364728"/>
                  <a:pt x="2461846" y="356913"/>
                </a:cubicBezTo>
                <a:cubicBezTo>
                  <a:pt x="2473569" y="353005"/>
                  <a:pt x="2486733" y="352045"/>
                  <a:pt x="2497015" y="345190"/>
                </a:cubicBezTo>
                <a:cubicBezTo>
                  <a:pt x="2605260" y="273026"/>
                  <a:pt x="2472109" y="365115"/>
                  <a:pt x="2555631" y="298298"/>
                </a:cubicBezTo>
                <a:cubicBezTo>
                  <a:pt x="2566633" y="289497"/>
                  <a:pt x="2579077" y="282667"/>
                  <a:pt x="2590800" y="274852"/>
                </a:cubicBezTo>
                <a:cubicBezTo>
                  <a:pt x="2598615" y="263129"/>
                  <a:pt x="2605445" y="250685"/>
                  <a:pt x="2614246" y="239683"/>
                </a:cubicBezTo>
                <a:cubicBezTo>
                  <a:pt x="2645985" y="200008"/>
                  <a:pt x="2661215" y="216005"/>
                  <a:pt x="2684584" y="145898"/>
                </a:cubicBezTo>
                <a:lnTo>
                  <a:pt x="2696307" y="110729"/>
                </a:lnTo>
                <a:cubicBezTo>
                  <a:pt x="2692399" y="91190"/>
                  <a:pt x="2689417" y="71444"/>
                  <a:pt x="2684584" y="52113"/>
                </a:cubicBezTo>
                <a:cubicBezTo>
                  <a:pt x="2662916" y="-34560"/>
                  <a:pt x="2652346" y="15479"/>
                  <a:pt x="2508738" y="5221"/>
                </a:cubicBezTo>
                <a:lnTo>
                  <a:pt x="1266092" y="16944"/>
                </a:lnTo>
                <a:cubicBezTo>
                  <a:pt x="1246170" y="17303"/>
                  <a:pt x="1226700" y="23424"/>
                  <a:pt x="1207477" y="28667"/>
                </a:cubicBezTo>
                <a:cubicBezTo>
                  <a:pt x="1183633" y="35170"/>
                  <a:pt x="1137138" y="52113"/>
                  <a:pt x="1137138" y="52113"/>
                </a:cubicBezTo>
                <a:cubicBezTo>
                  <a:pt x="1136065" y="67136"/>
                  <a:pt x="1161892" y="209721"/>
                  <a:pt x="1101969" y="239683"/>
                </a:cubicBezTo>
                <a:cubicBezTo>
                  <a:pt x="1079864" y="250736"/>
                  <a:pt x="1055607" y="257135"/>
                  <a:pt x="1031631" y="263129"/>
                </a:cubicBezTo>
                <a:lnTo>
                  <a:pt x="937846" y="286575"/>
                </a:lnTo>
                <a:cubicBezTo>
                  <a:pt x="721601" y="266917"/>
                  <a:pt x="844009" y="317751"/>
                  <a:pt x="797169" y="239683"/>
                </a:cubicBezTo>
                <a:cubicBezTo>
                  <a:pt x="791482" y="230205"/>
                  <a:pt x="781538" y="224052"/>
                  <a:pt x="773723" y="216236"/>
                </a:cubicBezTo>
                <a:cubicBezTo>
                  <a:pt x="766559" y="194744"/>
                  <a:pt x="752164" y="130995"/>
                  <a:pt x="726831" y="110729"/>
                </a:cubicBezTo>
                <a:cubicBezTo>
                  <a:pt x="717181" y="103009"/>
                  <a:pt x="703384" y="102914"/>
                  <a:pt x="691661" y="99006"/>
                </a:cubicBezTo>
                <a:cubicBezTo>
                  <a:pt x="663475" y="70819"/>
                  <a:pt x="653167" y="47790"/>
                  <a:pt x="597877" y="87283"/>
                </a:cubicBezTo>
                <a:cubicBezTo>
                  <a:pt x="584766" y="96648"/>
                  <a:pt x="596219" y="121594"/>
                  <a:pt x="586154" y="134175"/>
                </a:cubicBezTo>
                <a:cubicBezTo>
                  <a:pt x="578434" y="143824"/>
                  <a:pt x="562707" y="141990"/>
                  <a:pt x="550984" y="145898"/>
                </a:cubicBezTo>
                <a:cubicBezTo>
                  <a:pt x="525370" y="184318"/>
                  <a:pt x="541627" y="181067"/>
                  <a:pt x="515815" y="181067"/>
                </a:cubicBezTo>
              </a:path>
            </a:pathLst>
          </a:cu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396F68-5120-8F81-EB36-2AF964E7A7D4}"/>
              </a:ext>
            </a:extLst>
          </p:cNvPr>
          <p:cNvSpPr txBox="1"/>
          <p:nvPr/>
        </p:nvSpPr>
        <p:spPr>
          <a:xfrm>
            <a:off x="3973699" y="658574"/>
            <a:ext cx="3028393" cy="369332"/>
          </a:xfrm>
          <a:prstGeom prst="rect">
            <a:avLst/>
          </a:prstGeom>
          <a:solidFill>
            <a:srgbClr val="FF0000">
              <a:alpha val="14118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Only ONE cop patrol </a:t>
            </a:r>
            <a:r>
              <a:rPr lang="en-US" dirty="0">
                <a:solidFill>
                  <a:srgbClr val="7030A0"/>
                </a:solidFill>
              </a:rPr>
              <a:t>E</a:t>
            </a:r>
            <a:r>
              <a:rPr lang="en-US" dirty="0"/>
              <a:t> and </a:t>
            </a:r>
            <a:r>
              <a:rPr lang="en-US" dirty="0">
                <a:solidFill>
                  <a:srgbClr val="7030A0"/>
                </a:solidFill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414667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872E3-4137-8CB5-C95A-AB8E6156F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Assumption 1: One region/day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B00109-B1D2-613A-EC1C-B48875D2E7D9}"/>
              </a:ext>
            </a:extLst>
          </p:cNvPr>
          <p:cNvSpPr txBox="1"/>
          <p:nvPr/>
        </p:nvSpPr>
        <p:spPr>
          <a:xfrm>
            <a:off x="1219200" y="1676402"/>
            <a:ext cx="4672369" cy="369332"/>
          </a:xfrm>
          <a:prstGeom prst="rect">
            <a:avLst/>
          </a:prstGeom>
          <a:solidFill>
            <a:srgbClr val="FF0000">
              <a:alpha val="16863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Cop can only go to one of  </a:t>
            </a:r>
            <a:r>
              <a:rPr lang="en-US" dirty="0">
                <a:solidFill>
                  <a:srgbClr val="7030A0"/>
                </a:solidFill>
              </a:rPr>
              <a:t>E</a:t>
            </a:r>
            <a:r>
              <a:rPr lang="en-US" dirty="0"/>
              <a:t> or </a:t>
            </a:r>
            <a:r>
              <a:rPr lang="en-US" dirty="0">
                <a:solidFill>
                  <a:srgbClr val="7030A0"/>
                </a:solidFill>
              </a:rPr>
              <a:t>W</a:t>
            </a:r>
            <a:r>
              <a:rPr lang="en-US" dirty="0"/>
              <a:t> region per day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9D5786-99A5-C177-77C9-6CBED252E4FB}"/>
              </a:ext>
            </a:extLst>
          </p:cNvPr>
          <p:cNvSpPr txBox="1"/>
          <p:nvPr/>
        </p:nvSpPr>
        <p:spPr>
          <a:xfrm>
            <a:off x="1219200" y="2438402"/>
            <a:ext cx="9172832" cy="369332"/>
          </a:xfrm>
          <a:prstGeom prst="rect">
            <a:avLst/>
          </a:prstGeom>
          <a:solidFill>
            <a:schemeClr val="accent2">
              <a:alpha val="16863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Cop will go to </a:t>
            </a:r>
            <a:r>
              <a:rPr lang="en-US" dirty="0">
                <a:solidFill>
                  <a:srgbClr val="7030A0"/>
                </a:solidFill>
              </a:rPr>
              <a:t>E</a:t>
            </a:r>
            <a:r>
              <a:rPr lang="en-US" dirty="0"/>
              <a:t> or </a:t>
            </a:r>
            <a:r>
              <a:rPr lang="en-US" dirty="0">
                <a:solidFill>
                  <a:srgbClr val="7030A0"/>
                </a:solidFill>
              </a:rPr>
              <a:t>W</a:t>
            </a:r>
            <a:r>
              <a:rPr lang="en-US" dirty="0"/>
              <a:t> with probability proportional to the number of crimes reported in that region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11E1B5-C779-956A-C370-059BFB07F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156861"/>
            <a:ext cx="7772400" cy="8456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A97490-EAF6-9966-0DEA-C6F795F30724}"/>
              </a:ext>
            </a:extLst>
          </p:cNvPr>
          <p:cNvSpPr txBox="1"/>
          <p:nvPr/>
        </p:nvSpPr>
        <p:spPr>
          <a:xfrm>
            <a:off x="1828796" y="4478214"/>
            <a:ext cx="3717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Cop will visit </a:t>
            </a:r>
            <a:r>
              <a:rPr lang="en-US" dirty="0">
                <a:solidFill>
                  <a:srgbClr val="7030A0"/>
                </a:solidFill>
              </a:rPr>
              <a:t>E</a:t>
            </a:r>
            <a:r>
              <a:rPr lang="en-US" dirty="0"/>
              <a:t> on</a:t>
            </a:r>
            <a:r>
              <a:rPr lang="en-US" dirty="0">
                <a:solidFill>
                  <a:srgbClr val="7030A0"/>
                </a:solidFill>
              </a:rPr>
              <a:t> t+1 </a:t>
            </a:r>
            <a:r>
              <a:rPr lang="en-US" dirty="0"/>
              <a:t>with probability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67F5A8-F7C4-093F-FE21-023E0B44DB96}"/>
              </a:ext>
            </a:extLst>
          </p:cNvPr>
          <p:cNvSpPr txBox="1"/>
          <p:nvPr/>
        </p:nvSpPr>
        <p:spPr>
          <a:xfrm>
            <a:off x="1828796" y="5521568"/>
            <a:ext cx="3768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Cop will visit </a:t>
            </a:r>
            <a:r>
              <a:rPr lang="en-US" dirty="0">
                <a:solidFill>
                  <a:srgbClr val="7030A0"/>
                </a:solidFill>
              </a:rPr>
              <a:t>W</a:t>
            </a:r>
            <a:r>
              <a:rPr lang="en-US" dirty="0"/>
              <a:t> on </a:t>
            </a:r>
            <a:r>
              <a:rPr lang="en-US" dirty="0">
                <a:solidFill>
                  <a:srgbClr val="7030A0"/>
                </a:solidFill>
              </a:rPr>
              <a:t>t+1</a:t>
            </a:r>
            <a:r>
              <a:rPr lang="en-US" dirty="0"/>
              <a:t> with probability</a:t>
            </a:r>
          </a:p>
        </p:txBody>
      </p:sp>
      <p:pic>
        <p:nvPicPr>
          <p:cNvPr id="10" name="Picture 9" descr="A math equations with numbers&#10;&#10;Description automatically generated with medium confidence">
            <a:extLst>
              <a:ext uri="{FF2B5EF4-FFF2-40B4-BE49-F238E27FC236}">
                <a16:creationId xmlns:a16="http://schemas.microsoft.com/office/drawing/2014/main" id="{F75FABAC-DB22-1E83-AE94-B2B20D2C2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6373" y="4002469"/>
            <a:ext cx="1587500" cy="245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7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6CF2F3AA-F583-6A48-92EF-D381D490B9C2}"/>
              </a:ext>
            </a:extLst>
          </p:cNvPr>
          <p:cNvSpPr/>
          <p:nvPr/>
        </p:nvSpPr>
        <p:spPr>
          <a:xfrm>
            <a:off x="10539760" y="3643011"/>
            <a:ext cx="1537010" cy="10928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Target class/model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BDF27FB-B737-0F41-AEB9-6D00F5286099}"/>
              </a:ext>
            </a:extLst>
          </p:cNvPr>
          <p:cNvGrpSpPr/>
          <p:nvPr/>
        </p:nvGrpSpPr>
        <p:grpSpPr>
          <a:xfrm>
            <a:off x="281571" y="1776948"/>
            <a:ext cx="11795199" cy="1092820"/>
            <a:chOff x="281571" y="2085558"/>
            <a:chExt cx="11795199" cy="109282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E5017D5-4C3A-864D-A7D1-E3BAF7B1D1C1}"/>
                </a:ext>
              </a:extLst>
            </p:cNvPr>
            <p:cNvSpPr/>
            <p:nvPr/>
          </p:nvSpPr>
          <p:spPr>
            <a:xfrm>
              <a:off x="281571" y="2085558"/>
              <a:ext cx="1537010" cy="10928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Real world goal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52DBBD5-8310-794B-B3A7-074CE0EF3BDE}"/>
                </a:ext>
              </a:extLst>
            </p:cNvPr>
            <p:cNvSpPr/>
            <p:nvPr/>
          </p:nvSpPr>
          <p:spPr>
            <a:xfrm>
              <a:off x="2391935" y="2085558"/>
              <a:ext cx="1537010" cy="1092820"/>
            </a:xfrm>
            <a:prstGeom prst="rect">
              <a:avLst/>
            </a:prstGeom>
            <a:solidFill>
              <a:srgbClr val="4472C4">
                <a:alpha val="8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Real world mechanism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A6AABC1-5B8E-2648-89F0-9A15F4FCF85E}"/>
                </a:ext>
              </a:extLst>
            </p:cNvPr>
            <p:cNvSpPr/>
            <p:nvPr/>
          </p:nvSpPr>
          <p:spPr>
            <a:xfrm>
              <a:off x="4472561" y="2085558"/>
              <a:ext cx="1537010" cy="1092820"/>
            </a:xfrm>
            <a:prstGeom prst="rect">
              <a:avLst/>
            </a:prstGeom>
            <a:solidFill>
              <a:srgbClr val="4472C4">
                <a:alpha val="6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Learning problem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CEC1936-A84B-5046-ABE3-3CD75FB65AEE}"/>
                </a:ext>
              </a:extLst>
            </p:cNvPr>
            <p:cNvSpPr/>
            <p:nvPr/>
          </p:nvSpPr>
          <p:spPr>
            <a:xfrm>
              <a:off x="6591290" y="2085558"/>
              <a:ext cx="1537010" cy="109282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Data collection mechanism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0542AF9-D7B4-5141-8280-483A027BBD90}"/>
                </a:ext>
              </a:extLst>
            </p:cNvPr>
            <p:cNvSpPr/>
            <p:nvPr/>
          </p:nvSpPr>
          <p:spPr>
            <a:xfrm>
              <a:off x="8517667" y="2085558"/>
              <a:ext cx="1537010" cy="1092820"/>
            </a:xfrm>
            <a:prstGeom prst="rect">
              <a:avLst/>
            </a:prstGeom>
            <a:solidFill>
              <a:srgbClr val="385723">
                <a:alpha val="8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Which data to collect?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F7F9A0-C75E-C24B-B5BB-B7168422E39A}"/>
                </a:ext>
              </a:extLst>
            </p:cNvPr>
            <p:cNvSpPr/>
            <p:nvPr/>
          </p:nvSpPr>
          <p:spPr>
            <a:xfrm>
              <a:off x="10444043" y="2085558"/>
              <a:ext cx="1632727" cy="1092820"/>
            </a:xfrm>
            <a:prstGeom prst="rect">
              <a:avLst/>
            </a:prstGeom>
            <a:solidFill>
              <a:srgbClr val="385723">
                <a:alpha val="6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Data representation</a:t>
              </a:r>
            </a:p>
          </p:txBody>
        </p:sp>
        <p:sp>
          <p:nvSpPr>
            <p:cNvPr id="14" name="Right Arrow 13">
              <a:extLst>
                <a:ext uri="{FF2B5EF4-FFF2-40B4-BE49-F238E27FC236}">
                  <a16:creationId xmlns:a16="http://schemas.microsoft.com/office/drawing/2014/main" id="{93514E84-6300-9945-BF63-6B181C70C06C}"/>
                </a:ext>
              </a:extLst>
            </p:cNvPr>
            <p:cNvSpPr/>
            <p:nvPr/>
          </p:nvSpPr>
          <p:spPr>
            <a:xfrm>
              <a:off x="1818581" y="2553909"/>
              <a:ext cx="553840" cy="25647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ight Arrow 32">
              <a:extLst>
                <a:ext uri="{FF2B5EF4-FFF2-40B4-BE49-F238E27FC236}">
                  <a16:creationId xmlns:a16="http://schemas.microsoft.com/office/drawing/2014/main" id="{6D7D8FA9-D19A-FC42-B2BF-2842374C0935}"/>
                </a:ext>
              </a:extLst>
            </p:cNvPr>
            <p:cNvSpPr/>
            <p:nvPr/>
          </p:nvSpPr>
          <p:spPr>
            <a:xfrm>
              <a:off x="3915010" y="2503729"/>
              <a:ext cx="553840" cy="25647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ight Arrow 33">
              <a:extLst>
                <a:ext uri="{FF2B5EF4-FFF2-40B4-BE49-F238E27FC236}">
                  <a16:creationId xmlns:a16="http://schemas.microsoft.com/office/drawing/2014/main" id="{08D4D349-089A-5343-9361-E3F15E431334}"/>
                </a:ext>
              </a:extLst>
            </p:cNvPr>
            <p:cNvSpPr/>
            <p:nvPr/>
          </p:nvSpPr>
          <p:spPr>
            <a:xfrm>
              <a:off x="6016542" y="2503728"/>
              <a:ext cx="574747" cy="306657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ight Arrow 34">
              <a:extLst>
                <a:ext uri="{FF2B5EF4-FFF2-40B4-BE49-F238E27FC236}">
                  <a16:creationId xmlns:a16="http://schemas.microsoft.com/office/drawing/2014/main" id="{793BA45F-A03B-D74E-9736-428BCD97683E}"/>
                </a:ext>
              </a:extLst>
            </p:cNvPr>
            <p:cNvSpPr/>
            <p:nvPr/>
          </p:nvSpPr>
          <p:spPr>
            <a:xfrm>
              <a:off x="8128301" y="2464697"/>
              <a:ext cx="389366" cy="306657"/>
            </a:xfrm>
            <a:prstGeom prst="rightArrow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ight Arrow 35">
              <a:extLst>
                <a:ext uri="{FF2B5EF4-FFF2-40B4-BE49-F238E27FC236}">
                  <a16:creationId xmlns:a16="http://schemas.microsoft.com/office/drawing/2014/main" id="{A3B9DB44-6186-174E-AE1C-57104008A880}"/>
                </a:ext>
              </a:extLst>
            </p:cNvPr>
            <p:cNvSpPr/>
            <p:nvPr/>
          </p:nvSpPr>
          <p:spPr>
            <a:xfrm>
              <a:off x="10068613" y="2447964"/>
              <a:ext cx="389366" cy="306657"/>
            </a:xfrm>
            <a:prstGeom prst="rightArrow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ight Arrow 36">
            <a:extLst>
              <a:ext uri="{FF2B5EF4-FFF2-40B4-BE49-F238E27FC236}">
                <a16:creationId xmlns:a16="http://schemas.microsoft.com/office/drawing/2014/main" id="{F8B94690-C0EA-1A40-BE95-8211944CDB01}"/>
              </a:ext>
            </a:extLst>
          </p:cNvPr>
          <p:cNvSpPr/>
          <p:nvPr/>
        </p:nvSpPr>
        <p:spPr>
          <a:xfrm rot="5400000">
            <a:off x="10910256" y="3099581"/>
            <a:ext cx="781148" cy="32152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1432C6B0-790C-5C44-A1E0-2424938A2733}"/>
              </a:ext>
            </a:extLst>
          </p:cNvPr>
          <p:cNvSpPr/>
          <p:nvPr/>
        </p:nvSpPr>
        <p:spPr>
          <a:xfrm rot="5400000">
            <a:off x="10965386" y="4913995"/>
            <a:ext cx="685756" cy="3215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7971095-7C42-1A45-A1C8-4B5CD7528A70}"/>
              </a:ext>
            </a:extLst>
          </p:cNvPr>
          <p:cNvGrpSpPr/>
          <p:nvPr/>
        </p:nvGrpSpPr>
        <p:grpSpPr>
          <a:xfrm>
            <a:off x="2391935" y="5417634"/>
            <a:ext cx="9684835" cy="1092820"/>
            <a:chOff x="2391935" y="5200464"/>
            <a:chExt cx="9684835" cy="109282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F5C939B-8AE4-8848-8D06-F8288774D118}"/>
                </a:ext>
              </a:extLst>
            </p:cNvPr>
            <p:cNvSpPr/>
            <p:nvPr/>
          </p:nvSpPr>
          <p:spPr>
            <a:xfrm>
              <a:off x="10539760" y="5200464"/>
              <a:ext cx="1537010" cy="1092820"/>
            </a:xfrm>
            <a:prstGeom prst="rect">
              <a:avLst/>
            </a:prstGeom>
            <a:solidFill>
              <a:schemeClr val="accent2">
                <a:lumMod val="75000"/>
                <a:alpha val="8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Training data set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B06C8A6-AF67-EA47-AF74-486D456B44F8}"/>
                </a:ext>
              </a:extLst>
            </p:cNvPr>
            <p:cNvSpPr/>
            <p:nvPr/>
          </p:nvSpPr>
          <p:spPr>
            <a:xfrm>
              <a:off x="8517667" y="5200464"/>
              <a:ext cx="1537010" cy="1092820"/>
            </a:xfrm>
            <a:prstGeom prst="rect">
              <a:avLst/>
            </a:prstGeom>
            <a:solidFill>
              <a:schemeClr val="accent2">
                <a:lumMod val="75000"/>
                <a:alpha val="6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Model training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76D8431-8CA5-414A-8D8A-F7B154DCE8C1}"/>
                </a:ext>
              </a:extLst>
            </p:cNvPr>
            <p:cNvSpPr/>
            <p:nvPr/>
          </p:nvSpPr>
          <p:spPr>
            <a:xfrm>
              <a:off x="6591290" y="5200464"/>
              <a:ext cx="1537010" cy="109282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Predict on test data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BC6D014-BCA0-6240-9B35-D699D5014FDD}"/>
                </a:ext>
              </a:extLst>
            </p:cNvPr>
            <p:cNvSpPr/>
            <p:nvPr/>
          </p:nvSpPr>
          <p:spPr>
            <a:xfrm>
              <a:off x="4472561" y="5200464"/>
              <a:ext cx="1537010" cy="1092820"/>
            </a:xfrm>
            <a:prstGeom prst="rect">
              <a:avLst/>
            </a:prstGeom>
            <a:solidFill>
              <a:srgbClr val="7F7F7F">
                <a:alpha val="8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Evaluate error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ACDCB89-A008-BF45-91F0-2DCD7C61E529}"/>
                </a:ext>
              </a:extLst>
            </p:cNvPr>
            <p:cNvSpPr/>
            <p:nvPr/>
          </p:nvSpPr>
          <p:spPr>
            <a:xfrm>
              <a:off x="2391935" y="5200464"/>
              <a:ext cx="1537010" cy="109282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Deploy!</a:t>
              </a:r>
            </a:p>
          </p:txBody>
        </p:sp>
        <p:sp>
          <p:nvSpPr>
            <p:cNvPr id="39" name="Right Arrow 38">
              <a:extLst>
                <a:ext uri="{FF2B5EF4-FFF2-40B4-BE49-F238E27FC236}">
                  <a16:creationId xmlns:a16="http://schemas.microsoft.com/office/drawing/2014/main" id="{4959E30A-983D-4C42-97EA-BE64AB9A7747}"/>
                </a:ext>
              </a:extLst>
            </p:cNvPr>
            <p:cNvSpPr/>
            <p:nvPr/>
          </p:nvSpPr>
          <p:spPr>
            <a:xfrm rot="10800000">
              <a:off x="10054677" y="5586111"/>
              <a:ext cx="472538" cy="321525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ight Arrow 40">
              <a:extLst>
                <a:ext uri="{FF2B5EF4-FFF2-40B4-BE49-F238E27FC236}">
                  <a16:creationId xmlns:a16="http://schemas.microsoft.com/office/drawing/2014/main" id="{07FAAE30-166D-DA41-95EE-FCB391EDEBB2}"/>
                </a:ext>
              </a:extLst>
            </p:cNvPr>
            <p:cNvSpPr/>
            <p:nvPr/>
          </p:nvSpPr>
          <p:spPr>
            <a:xfrm rot="10800000">
              <a:off x="8140845" y="5586110"/>
              <a:ext cx="389366" cy="391222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ight Arrow 41">
              <a:extLst>
                <a:ext uri="{FF2B5EF4-FFF2-40B4-BE49-F238E27FC236}">
                  <a16:creationId xmlns:a16="http://schemas.microsoft.com/office/drawing/2014/main" id="{470A17D1-484C-3F40-AAF8-29B8DC193A78}"/>
                </a:ext>
              </a:extLst>
            </p:cNvPr>
            <p:cNvSpPr/>
            <p:nvPr/>
          </p:nvSpPr>
          <p:spPr>
            <a:xfrm rot="10800000">
              <a:off x="6016542" y="5590761"/>
              <a:ext cx="577079" cy="391222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ight Arrow 42">
              <a:extLst>
                <a:ext uri="{FF2B5EF4-FFF2-40B4-BE49-F238E27FC236}">
                  <a16:creationId xmlns:a16="http://schemas.microsoft.com/office/drawing/2014/main" id="{57E6FFED-7080-9C47-80A3-1180159355CB}"/>
                </a:ext>
              </a:extLst>
            </p:cNvPr>
            <p:cNvSpPr/>
            <p:nvPr/>
          </p:nvSpPr>
          <p:spPr>
            <a:xfrm rot="10800000">
              <a:off x="3935914" y="5586111"/>
              <a:ext cx="524101" cy="391222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317F9DA1-E01F-9942-819A-3379ECF7DB3E}"/>
              </a:ext>
            </a:extLst>
          </p:cNvPr>
          <p:cNvSpPr/>
          <p:nvPr/>
        </p:nvSpPr>
        <p:spPr>
          <a:xfrm>
            <a:off x="245791" y="3760558"/>
            <a:ext cx="9343979" cy="900929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Society</a:t>
            </a:r>
          </a:p>
        </p:txBody>
      </p:sp>
      <p:sp>
        <p:nvSpPr>
          <p:cNvPr id="2" name="Up-Down Arrow 1">
            <a:extLst>
              <a:ext uri="{FF2B5EF4-FFF2-40B4-BE49-F238E27FC236}">
                <a16:creationId xmlns:a16="http://schemas.microsoft.com/office/drawing/2014/main" id="{3DD9D2A2-6CEB-374F-87CC-2B602634F94A}"/>
              </a:ext>
            </a:extLst>
          </p:cNvPr>
          <p:cNvSpPr/>
          <p:nvPr/>
        </p:nvSpPr>
        <p:spPr>
          <a:xfrm>
            <a:off x="914400" y="2857313"/>
            <a:ext cx="178420" cy="900928"/>
          </a:xfrm>
          <a:prstGeom prst="upDownArrow">
            <a:avLst/>
          </a:prstGeom>
          <a:solidFill>
            <a:srgbClr val="FF0000">
              <a:alpha val="20000"/>
            </a:srgbClr>
          </a:solidFill>
          <a:ln>
            <a:solidFill>
              <a:srgbClr val="FF0000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Up-Down Arrow 43">
            <a:extLst>
              <a:ext uri="{FF2B5EF4-FFF2-40B4-BE49-F238E27FC236}">
                <a16:creationId xmlns:a16="http://schemas.microsoft.com/office/drawing/2014/main" id="{7F551C16-CAEA-B54C-9F35-4E8E28FDCA3F}"/>
              </a:ext>
            </a:extLst>
          </p:cNvPr>
          <p:cNvSpPr/>
          <p:nvPr/>
        </p:nvSpPr>
        <p:spPr>
          <a:xfrm>
            <a:off x="2944373" y="2869768"/>
            <a:ext cx="188191" cy="888471"/>
          </a:xfrm>
          <a:prstGeom prst="upDownArrow">
            <a:avLst/>
          </a:prstGeom>
          <a:solidFill>
            <a:srgbClr val="FF0000">
              <a:alpha val="20000"/>
            </a:srgbClr>
          </a:solidFill>
          <a:ln>
            <a:solidFill>
              <a:srgbClr val="FF0000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Up-Down Arrow 44">
            <a:extLst>
              <a:ext uri="{FF2B5EF4-FFF2-40B4-BE49-F238E27FC236}">
                <a16:creationId xmlns:a16="http://schemas.microsoft.com/office/drawing/2014/main" id="{9318C0B6-D097-0E44-B8B4-F4D8D2DBFA63}"/>
              </a:ext>
            </a:extLst>
          </p:cNvPr>
          <p:cNvSpPr/>
          <p:nvPr/>
        </p:nvSpPr>
        <p:spPr>
          <a:xfrm>
            <a:off x="5113070" y="2872086"/>
            <a:ext cx="196238" cy="894060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Up-Down Arrow 45">
            <a:extLst>
              <a:ext uri="{FF2B5EF4-FFF2-40B4-BE49-F238E27FC236}">
                <a16:creationId xmlns:a16="http://schemas.microsoft.com/office/drawing/2014/main" id="{EEAE5132-9C63-6D40-9BD8-874E75D39703}"/>
              </a:ext>
            </a:extLst>
          </p:cNvPr>
          <p:cNvSpPr/>
          <p:nvPr/>
        </p:nvSpPr>
        <p:spPr>
          <a:xfrm>
            <a:off x="7271995" y="2872085"/>
            <a:ext cx="188190" cy="894059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Up-Down Arrow 46">
            <a:extLst>
              <a:ext uri="{FF2B5EF4-FFF2-40B4-BE49-F238E27FC236}">
                <a16:creationId xmlns:a16="http://schemas.microsoft.com/office/drawing/2014/main" id="{57A79D34-78A5-1B43-B443-54B9F95D1CAE}"/>
              </a:ext>
            </a:extLst>
          </p:cNvPr>
          <p:cNvSpPr/>
          <p:nvPr/>
        </p:nvSpPr>
        <p:spPr>
          <a:xfrm>
            <a:off x="9154811" y="2857309"/>
            <a:ext cx="174747" cy="900929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Up-Down Arrow 47">
            <a:extLst>
              <a:ext uri="{FF2B5EF4-FFF2-40B4-BE49-F238E27FC236}">
                <a16:creationId xmlns:a16="http://schemas.microsoft.com/office/drawing/2014/main" id="{3A649DD2-A40C-D240-AE38-B16110A2250A}"/>
              </a:ext>
            </a:extLst>
          </p:cNvPr>
          <p:cNvSpPr/>
          <p:nvPr/>
        </p:nvSpPr>
        <p:spPr>
          <a:xfrm>
            <a:off x="9154811" y="4661487"/>
            <a:ext cx="155522" cy="756147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Up-Down Arrow 48">
            <a:extLst>
              <a:ext uri="{FF2B5EF4-FFF2-40B4-BE49-F238E27FC236}">
                <a16:creationId xmlns:a16="http://schemas.microsoft.com/office/drawing/2014/main" id="{AFF797B7-A39B-5A41-B583-E01FA0AE604C}"/>
              </a:ext>
            </a:extLst>
          </p:cNvPr>
          <p:cNvSpPr/>
          <p:nvPr/>
        </p:nvSpPr>
        <p:spPr>
          <a:xfrm>
            <a:off x="7261547" y="4661487"/>
            <a:ext cx="188190" cy="756147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Up-Down Arrow 49">
            <a:extLst>
              <a:ext uri="{FF2B5EF4-FFF2-40B4-BE49-F238E27FC236}">
                <a16:creationId xmlns:a16="http://schemas.microsoft.com/office/drawing/2014/main" id="{3C0CC4AE-1717-5B47-B302-46C6E0161630}"/>
              </a:ext>
            </a:extLst>
          </p:cNvPr>
          <p:cNvSpPr/>
          <p:nvPr/>
        </p:nvSpPr>
        <p:spPr>
          <a:xfrm>
            <a:off x="5135968" y="4661486"/>
            <a:ext cx="188190" cy="756147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Up-Down Arrow 50">
            <a:extLst>
              <a:ext uri="{FF2B5EF4-FFF2-40B4-BE49-F238E27FC236}">
                <a16:creationId xmlns:a16="http://schemas.microsoft.com/office/drawing/2014/main" id="{06A7A9A6-8C03-394F-A3F9-CD2063CDB1F2}"/>
              </a:ext>
            </a:extLst>
          </p:cNvPr>
          <p:cNvSpPr/>
          <p:nvPr/>
        </p:nvSpPr>
        <p:spPr>
          <a:xfrm>
            <a:off x="2942500" y="4661486"/>
            <a:ext cx="175328" cy="756147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Up-Down Arrow 51">
            <a:extLst>
              <a:ext uri="{FF2B5EF4-FFF2-40B4-BE49-F238E27FC236}">
                <a16:creationId xmlns:a16="http://schemas.microsoft.com/office/drawing/2014/main" id="{69980E49-12A2-A14C-BDA3-635298398021}"/>
              </a:ext>
            </a:extLst>
          </p:cNvPr>
          <p:cNvSpPr/>
          <p:nvPr/>
        </p:nvSpPr>
        <p:spPr>
          <a:xfrm rot="5400000">
            <a:off x="9978258" y="3744773"/>
            <a:ext cx="181552" cy="958529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Up-Down Arrow 52">
            <a:extLst>
              <a:ext uri="{FF2B5EF4-FFF2-40B4-BE49-F238E27FC236}">
                <a16:creationId xmlns:a16="http://schemas.microsoft.com/office/drawing/2014/main" id="{68CF806F-13AD-FC4C-9EA5-1404E6194E6F}"/>
              </a:ext>
            </a:extLst>
          </p:cNvPr>
          <p:cNvSpPr/>
          <p:nvPr/>
        </p:nvSpPr>
        <p:spPr>
          <a:xfrm rot="2596433">
            <a:off x="10066190" y="2615888"/>
            <a:ext cx="228335" cy="1596141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Up-Down Arrow 53">
            <a:extLst>
              <a:ext uri="{FF2B5EF4-FFF2-40B4-BE49-F238E27FC236}">
                <a16:creationId xmlns:a16="http://schemas.microsoft.com/office/drawing/2014/main" id="{B96E92CF-625F-EB4D-B7BB-D3B84C3E0F63}"/>
              </a:ext>
            </a:extLst>
          </p:cNvPr>
          <p:cNvSpPr/>
          <p:nvPr/>
        </p:nvSpPr>
        <p:spPr>
          <a:xfrm rot="7550175">
            <a:off x="10074159" y="4318523"/>
            <a:ext cx="184189" cy="1386877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6A62BB-3E57-BC44-AF6B-01BBBCA5B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biases</a:t>
            </a:r>
          </a:p>
        </p:txBody>
      </p:sp>
      <p:sp>
        <p:nvSpPr>
          <p:cNvPr id="4" name="Curved Right Arrow 3">
            <a:extLst>
              <a:ext uri="{FF2B5EF4-FFF2-40B4-BE49-F238E27FC236}">
                <a16:creationId xmlns:a16="http://schemas.microsoft.com/office/drawing/2014/main" id="{9E912F5C-54BE-5743-9A7A-71ECAFD66286}"/>
              </a:ext>
            </a:extLst>
          </p:cNvPr>
          <p:cNvSpPr/>
          <p:nvPr/>
        </p:nvSpPr>
        <p:spPr>
          <a:xfrm rot="16200000">
            <a:off x="397296" y="4688249"/>
            <a:ext cx="658480" cy="581720"/>
          </a:xfrm>
          <a:prstGeom prst="curv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6C75CD-1865-104A-83EA-B11016B0D997}"/>
              </a:ext>
            </a:extLst>
          </p:cNvPr>
          <p:cNvSpPr/>
          <p:nvPr/>
        </p:nvSpPr>
        <p:spPr>
          <a:xfrm>
            <a:off x="6493433" y="3017520"/>
            <a:ext cx="1634867" cy="591668"/>
          </a:xfrm>
          <a:prstGeom prst="rect">
            <a:avLst/>
          </a:prstGeom>
          <a:solidFill>
            <a:srgbClr val="FF0000"/>
          </a:solidFill>
          <a:ln>
            <a:solidFill>
              <a:srgbClr val="2F528F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Historical </a:t>
            </a:r>
          </a:p>
          <a:p>
            <a:pPr algn="ctr"/>
            <a:r>
              <a:rPr lang="en-US" sz="1400"/>
              <a:t>Representation </a:t>
            </a:r>
            <a:r>
              <a:rPr lang="en-US" sz="1000"/>
              <a:t>bias</a:t>
            </a:r>
          </a:p>
          <a:p>
            <a:pPr algn="ctr"/>
            <a:r>
              <a:rPr lang="en-US" sz="1400"/>
              <a:t>Measurement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1E1CD65-CA6D-6747-B8C1-224D277B9140}"/>
              </a:ext>
            </a:extLst>
          </p:cNvPr>
          <p:cNvSpPr/>
          <p:nvPr/>
        </p:nvSpPr>
        <p:spPr>
          <a:xfrm>
            <a:off x="8235640" y="2998239"/>
            <a:ext cx="1537010" cy="606298"/>
          </a:xfrm>
          <a:prstGeom prst="rect">
            <a:avLst/>
          </a:prstGeom>
          <a:solidFill>
            <a:srgbClr val="FF0000"/>
          </a:solidFill>
          <a:ln>
            <a:solidFill>
              <a:srgbClr val="2F528F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Historical</a:t>
            </a:r>
          </a:p>
          <a:p>
            <a:pPr algn="ctr"/>
            <a:r>
              <a:rPr lang="en-US" sz="1400"/>
              <a:t>Representation </a:t>
            </a:r>
            <a:r>
              <a:rPr lang="en-US" sz="1000"/>
              <a:t>bias</a:t>
            </a:r>
            <a:r>
              <a:rPr lang="en-US" sz="1400"/>
              <a:t> </a:t>
            </a:r>
          </a:p>
          <a:p>
            <a:pPr algn="ctr"/>
            <a:r>
              <a:rPr lang="en-US" sz="1400"/>
              <a:t>Measurement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43441F5-A5E0-5641-84DE-9FA23DB3883D}"/>
              </a:ext>
            </a:extLst>
          </p:cNvPr>
          <p:cNvSpPr/>
          <p:nvPr/>
        </p:nvSpPr>
        <p:spPr>
          <a:xfrm>
            <a:off x="61226" y="4838606"/>
            <a:ext cx="1407460" cy="514350"/>
          </a:xfrm>
          <a:prstGeom prst="rect">
            <a:avLst/>
          </a:prstGeom>
          <a:solidFill>
            <a:srgbClr val="FF0000"/>
          </a:solidFill>
          <a:ln>
            <a:solidFill>
              <a:srgbClr val="2F528F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Historical</a:t>
            </a:r>
            <a:r>
              <a:rPr lang="en-US"/>
              <a:t> </a:t>
            </a:r>
            <a:r>
              <a:rPr lang="en-US" sz="1000"/>
              <a:t>bias</a:t>
            </a:r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383747A-ED69-F74C-BED8-D3AED74C2767}"/>
              </a:ext>
            </a:extLst>
          </p:cNvPr>
          <p:cNvSpPr/>
          <p:nvPr/>
        </p:nvSpPr>
        <p:spPr>
          <a:xfrm>
            <a:off x="9387126" y="4774812"/>
            <a:ext cx="1752941" cy="514350"/>
          </a:xfrm>
          <a:prstGeom prst="rect">
            <a:avLst/>
          </a:prstGeom>
          <a:solidFill>
            <a:srgbClr val="FF0000"/>
          </a:solidFill>
          <a:ln>
            <a:solidFill>
              <a:srgbClr val="2F528F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Representation </a:t>
            </a:r>
            <a:r>
              <a:rPr lang="en-US" sz="1000" dirty="0"/>
              <a:t>bias</a:t>
            </a:r>
            <a:r>
              <a:rPr lang="en-US" dirty="0"/>
              <a:t> 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7235EB6-F2A5-CD45-B56A-77D96403A572}"/>
              </a:ext>
            </a:extLst>
          </p:cNvPr>
          <p:cNvSpPr/>
          <p:nvPr/>
        </p:nvSpPr>
        <p:spPr>
          <a:xfrm>
            <a:off x="9822926" y="2991268"/>
            <a:ext cx="1368812" cy="514350"/>
          </a:xfrm>
          <a:prstGeom prst="rect">
            <a:avLst/>
          </a:prstGeom>
          <a:solidFill>
            <a:srgbClr val="FF0000"/>
          </a:solidFill>
          <a:ln>
            <a:solidFill>
              <a:srgbClr val="2F528F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Measurement </a:t>
            </a:r>
            <a:r>
              <a:rPr lang="en-US" sz="1000" dirty="0"/>
              <a:t>bias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E219569-59F3-854E-8C80-7275B79E31D6}"/>
              </a:ext>
            </a:extLst>
          </p:cNvPr>
          <p:cNvSpPr/>
          <p:nvPr/>
        </p:nvSpPr>
        <p:spPr>
          <a:xfrm>
            <a:off x="4545657" y="3025789"/>
            <a:ext cx="1368812" cy="514350"/>
          </a:xfrm>
          <a:prstGeom prst="rect">
            <a:avLst/>
          </a:prstGeom>
          <a:solidFill>
            <a:srgbClr val="FF0000"/>
          </a:solidFill>
          <a:ln>
            <a:solidFill>
              <a:srgbClr val="2F528F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Measurement</a:t>
            </a:r>
          </a:p>
          <a:p>
            <a:pPr algn="ctr"/>
            <a:r>
              <a:rPr lang="en-US" sz="1000" dirty="0"/>
              <a:t>bias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EBB23F1-7835-0248-9499-29F6E06AB0E9}"/>
              </a:ext>
            </a:extLst>
          </p:cNvPr>
          <p:cNvSpPr/>
          <p:nvPr/>
        </p:nvSpPr>
        <p:spPr>
          <a:xfrm>
            <a:off x="9703828" y="3955970"/>
            <a:ext cx="742721" cy="652807"/>
          </a:xfrm>
          <a:prstGeom prst="rect">
            <a:avLst/>
          </a:prstGeom>
          <a:solidFill>
            <a:srgbClr val="FF0000"/>
          </a:solidFill>
          <a:ln>
            <a:solidFill>
              <a:srgbClr val="2F528F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Aggregation </a:t>
            </a:r>
            <a:r>
              <a:rPr lang="en-US" sz="1000" dirty="0"/>
              <a:t>bias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E285794-D66C-7B44-8443-A34939082537}"/>
              </a:ext>
            </a:extLst>
          </p:cNvPr>
          <p:cNvSpPr/>
          <p:nvPr/>
        </p:nvSpPr>
        <p:spPr>
          <a:xfrm>
            <a:off x="6666717" y="4782384"/>
            <a:ext cx="1537009" cy="514350"/>
          </a:xfrm>
          <a:prstGeom prst="rect">
            <a:avLst/>
          </a:prstGeom>
          <a:solidFill>
            <a:srgbClr val="FF0000"/>
          </a:solidFill>
          <a:ln>
            <a:solidFill>
              <a:srgbClr val="2F528F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Evaluation </a:t>
            </a:r>
            <a:r>
              <a:rPr lang="en-US" sz="1000" dirty="0"/>
              <a:t>bias</a:t>
            </a:r>
            <a:r>
              <a:rPr lang="en-US" dirty="0"/>
              <a:t> 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BBFA79C-B0E1-2348-B29E-AE37849561A5}"/>
              </a:ext>
            </a:extLst>
          </p:cNvPr>
          <p:cNvSpPr/>
          <p:nvPr/>
        </p:nvSpPr>
        <p:spPr>
          <a:xfrm>
            <a:off x="4591642" y="4788005"/>
            <a:ext cx="1537009" cy="514350"/>
          </a:xfrm>
          <a:prstGeom prst="rect">
            <a:avLst/>
          </a:prstGeom>
          <a:solidFill>
            <a:srgbClr val="FF0000"/>
          </a:solidFill>
          <a:ln>
            <a:solidFill>
              <a:srgbClr val="2F528F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Evaluation </a:t>
            </a:r>
            <a:r>
              <a:rPr lang="en-US" sz="1000" dirty="0"/>
              <a:t>bias</a:t>
            </a:r>
            <a:r>
              <a:rPr lang="en-US" dirty="0"/>
              <a:t> 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97A58879-D8B3-4A43-A3C3-942FB28EEAFB}"/>
              </a:ext>
            </a:extLst>
          </p:cNvPr>
          <p:cNvSpPr/>
          <p:nvPr/>
        </p:nvSpPr>
        <p:spPr>
          <a:xfrm>
            <a:off x="2264007" y="4792928"/>
            <a:ext cx="1537009" cy="514350"/>
          </a:xfrm>
          <a:prstGeom prst="rect">
            <a:avLst/>
          </a:prstGeom>
          <a:solidFill>
            <a:srgbClr val="FF0000"/>
          </a:solidFill>
          <a:ln>
            <a:solidFill>
              <a:srgbClr val="2F528F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Deployment </a:t>
            </a:r>
            <a:r>
              <a:rPr lang="en-US" sz="1000" dirty="0"/>
              <a:t>bias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53709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5995D-28EA-7534-0E98-AF739E06F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Assumption 2: Unequal crime rates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AC50C1-E858-014C-4257-D62345C5B016}"/>
              </a:ext>
            </a:extLst>
          </p:cNvPr>
          <p:cNvSpPr txBox="1"/>
          <p:nvPr/>
        </p:nvSpPr>
        <p:spPr>
          <a:xfrm>
            <a:off x="1219200" y="1676402"/>
            <a:ext cx="4556440" cy="369332"/>
          </a:xfrm>
          <a:prstGeom prst="rect">
            <a:avLst/>
          </a:prstGeom>
          <a:solidFill>
            <a:srgbClr val="FF0000">
              <a:alpha val="16863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E</a:t>
            </a:r>
            <a:r>
              <a:rPr lang="en-US" dirty="0"/>
              <a:t> and  </a:t>
            </a:r>
            <a:r>
              <a:rPr lang="en-US" dirty="0">
                <a:solidFill>
                  <a:srgbClr val="7030A0"/>
                </a:solidFill>
              </a:rPr>
              <a:t>W</a:t>
            </a:r>
            <a:r>
              <a:rPr lang="en-US" dirty="0"/>
              <a:t> unequal crime rates (which are known)</a:t>
            </a:r>
          </a:p>
        </p:txBody>
      </p:sp>
      <p:pic>
        <p:nvPicPr>
          <p:cNvPr id="5" name="Picture 4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83F08E43-4215-E7B6-85AA-B85C327E8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298700"/>
            <a:ext cx="5003800" cy="11303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694791E-416D-92C0-C327-BAB19EC03933}"/>
              </a:ext>
            </a:extLst>
          </p:cNvPr>
          <p:cNvGrpSpPr/>
          <p:nvPr/>
        </p:nvGrpSpPr>
        <p:grpSpPr>
          <a:xfrm>
            <a:off x="1383323" y="3750463"/>
            <a:ext cx="2624505" cy="393700"/>
            <a:chOff x="1383323" y="3750463"/>
            <a:chExt cx="2624505" cy="39370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32A486B-6E9A-54F0-45E6-7FF3660E14AD}"/>
                </a:ext>
              </a:extLst>
            </p:cNvPr>
            <p:cNvSpPr txBox="1"/>
            <p:nvPr/>
          </p:nvSpPr>
          <p:spPr>
            <a:xfrm>
              <a:off x="1383323" y="3774831"/>
              <a:ext cx="1646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Mathematically: </a:t>
              </a:r>
            </a:p>
          </p:txBody>
        </p:sp>
        <p:pic>
          <p:nvPicPr>
            <p:cNvPr id="8" name="Picture 7" descr="A group of symbols on a white background&#10;&#10;Description automatically generated">
              <a:extLst>
                <a:ext uri="{FF2B5EF4-FFF2-40B4-BE49-F238E27FC236}">
                  <a16:creationId xmlns:a16="http://schemas.microsoft.com/office/drawing/2014/main" id="{F9D46744-B8BD-9E82-2B84-73C42E15F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9928" y="3750463"/>
              <a:ext cx="977900" cy="393700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61B16FD-4E98-D4BA-EA65-F15D428DFE3E}"/>
              </a:ext>
            </a:extLst>
          </p:cNvPr>
          <p:cNvGrpSpPr/>
          <p:nvPr/>
        </p:nvGrpSpPr>
        <p:grpSpPr>
          <a:xfrm>
            <a:off x="1383323" y="4536831"/>
            <a:ext cx="6540500" cy="369332"/>
            <a:chOff x="1383323" y="4536831"/>
            <a:chExt cx="6540500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69CF6F5-6979-9CD6-4A82-52BA88B70675}"/>
                    </a:ext>
                  </a:extLst>
                </p:cNvPr>
                <p:cNvSpPr txBox="1"/>
                <p:nvPr/>
              </p:nvSpPr>
              <p:spPr>
                <a:xfrm>
                  <a:off x="1383323" y="4536831"/>
                  <a:ext cx="3836050" cy="369332"/>
                </a:xfrm>
                <a:prstGeom prst="rect">
                  <a:avLst/>
                </a:prstGeom>
                <a:solidFill>
                  <a:srgbClr val="70AD47">
                    <a:alpha val="16078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Do NOT need </a:t>
                  </a:r>
                  <a14:m>
                    <m:oMath xmlns:m="http://schemas.openxmlformats.org/officeDocument/2006/math"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</m:oMath>
                  </a14:m>
                  <a:r>
                    <a:rPr lang="en-US" baseline="-25000" dirty="0">
                      <a:solidFill>
                        <a:srgbClr val="7030A0"/>
                      </a:solidFill>
                    </a:rPr>
                    <a:t>E</a:t>
                  </a:r>
                  <a:r>
                    <a:rPr lang="en-US" dirty="0">
                      <a:solidFill>
                        <a:srgbClr val="7030A0"/>
                      </a:solidFill>
                    </a:rPr>
                    <a:t> </a:t>
                  </a:r>
                  <a:r>
                    <a:rPr lang="en-US" dirty="0"/>
                    <a:t>and </a:t>
                  </a:r>
                  <a14:m>
                    <m:oMath xmlns:m="http://schemas.openxmlformats.org/officeDocument/2006/math"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</m:oMath>
                  </a14:m>
                  <a:r>
                    <a:rPr lang="en-US" baseline="-25000" dirty="0">
                      <a:solidFill>
                        <a:srgbClr val="7030A0"/>
                      </a:solidFill>
                    </a:rPr>
                    <a:t>W</a:t>
                  </a:r>
                  <a:r>
                    <a:rPr lang="en-US" dirty="0"/>
                    <a:t> to be far apart</a:t>
                  </a: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69CF6F5-6979-9CD6-4A82-52BA88B706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83323" y="4536831"/>
                  <a:ext cx="3836050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990" t="-6667" r="-660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1" name="Picture 10" descr="A black and white logo&#10;&#10;Description automatically generated">
              <a:extLst>
                <a:ext uri="{FF2B5EF4-FFF2-40B4-BE49-F238E27FC236}">
                  <a16:creationId xmlns:a16="http://schemas.microsoft.com/office/drawing/2014/main" id="{612C40DF-CC43-A076-A7D4-F3886A2F6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10823" y="4555751"/>
              <a:ext cx="2413000" cy="342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844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92498-2B10-5B8C-753B-93B28319F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Assumption 3: Observed = actual crime rate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EC0DBC-D2CC-C0AE-951E-CF616E196A7A}"/>
              </a:ext>
            </a:extLst>
          </p:cNvPr>
          <p:cNvSpPr txBox="1"/>
          <p:nvPr/>
        </p:nvSpPr>
        <p:spPr>
          <a:xfrm>
            <a:off x="1219200" y="1676402"/>
            <a:ext cx="7567072" cy="369332"/>
          </a:xfrm>
          <a:prstGeom prst="rect">
            <a:avLst/>
          </a:prstGeom>
          <a:solidFill>
            <a:srgbClr val="FF0000">
              <a:alpha val="16863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Cop discovers crime at </a:t>
            </a:r>
            <a:r>
              <a:rPr lang="en-US" i="1" dirty="0"/>
              <a:t>exactly</a:t>
            </a:r>
            <a:r>
              <a:rPr lang="en-US" dirty="0"/>
              <a:t> the same rate as the actual crime rate in either region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70665F-133F-3BBD-AE67-1C368439513C}"/>
              </a:ext>
            </a:extLst>
          </p:cNvPr>
          <p:cNvSpPr/>
          <p:nvPr/>
        </p:nvSpPr>
        <p:spPr>
          <a:xfrm>
            <a:off x="2286000" y="2309446"/>
            <a:ext cx="4876800" cy="49237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Is this a reasonable assumption?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4929A92-E655-0419-532B-A65F607927DF}"/>
              </a:ext>
            </a:extLst>
          </p:cNvPr>
          <p:cNvGrpSpPr/>
          <p:nvPr/>
        </p:nvGrpSpPr>
        <p:grpSpPr>
          <a:xfrm>
            <a:off x="1219200" y="3270738"/>
            <a:ext cx="7567072" cy="838254"/>
            <a:chOff x="1219200" y="3270738"/>
            <a:chExt cx="7567072" cy="83825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BF0E509-1025-8A52-C88A-990EAA6EA5CE}"/>
                </a:ext>
              </a:extLst>
            </p:cNvPr>
            <p:cNvSpPr txBox="1"/>
            <p:nvPr/>
          </p:nvSpPr>
          <p:spPr>
            <a:xfrm>
              <a:off x="1219200" y="3270738"/>
              <a:ext cx="17835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If cop goes to </a:t>
              </a:r>
              <a:r>
                <a:rPr lang="en-US" dirty="0">
                  <a:solidFill>
                    <a:srgbClr val="7030A0"/>
                  </a:solidFill>
                </a:rPr>
                <a:t>E</a:t>
              </a:r>
              <a:r>
                <a:rPr lang="en-US" dirty="0"/>
                <a:t>: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48816460-94EB-6F98-BA0B-54C4F73CFC50}"/>
                    </a:ext>
                  </a:extLst>
                </p:cNvPr>
                <p:cNvSpPr txBox="1"/>
                <p:nvPr/>
              </p:nvSpPr>
              <p:spPr>
                <a:xfrm>
                  <a:off x="1695355" y="3739660"/>
                  <a:ext cx="7090917" cy="369332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/>
                    <a:t>Discovers one crime with probability </a:t>
                  </a:r>
                  <a14:m>
                    <m:oMath xmlns:m="http://schemas.openxmlformats.org/officeDocument/2006/math"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</m:oMath>
                  </a14:m>
                  <a:r>
                    <a:rPr lang="en-US" baseline="-25000" dirty="0">
                      <a:solidFill>
                        <a:srgbClr val="7030A0"/>
                      </a:solidFill>
                    </a:rPr>
                    <a:t>E </a:t>
                  </a:r>
                  <a:r>
                    <a:rPr lang="en-US" dirty="0">
                      <a:solidFill>
                        <a:srgbClr val="7030A0"/>
                      </a:solidFill>
                    </a:rPr>
                    <a:t> </a:t>
                  </a:r>
                  <a:r>
                    <a:rPr lang="en-US" dirty="0"/>
                    <a:t>and no crime with probability </a:t>
                  </a:r>
                  <a:r>
                    <a:rPr lang="en-US" dirty="0">
                      <a:solidFill>
                        <a:srgbClr val="7030A0"/>
                      </a:solidFill>
                    </a:rPr>
                    <a:t>1- </a:t>
                  </a:r>
                  <a14:m>
                    <m:oMath xmlns:m="http://schemas.openxmlformats.org/officeDocument/2006/math"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</m:oMath>
                  </a14:m>
                  <a:r>
                    <a:rPr lang="en-US" baseline="-25000" dirty="0">
                      <a:solidFill>
                        <a:srgbClr val="7030A0"/>
                      </a:solidFill>
                    </a:rPr>
                    <a:t>E</a:t>
                  </a:r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48816460-94EB-6F98-BA0B-54C4F73CFC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95355" y="3739660"/>
                  <a:ext cx="7090917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179" t="-6667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B71A696-BF10-BA80-2DA1-21D49424DA2C}"/>
              </a:ext>
            </a:extLst>
          </p:cNvPr>
          <p:cNvGrpSpPr/>
          <p:nvPr/>
        </p:nvGrpSpPr>
        <p:grpSpPr>
          <a:xfrm>
            <a:off x="1219200" y="4343344"/>
            <a:ext cx="7675307" cy="838254"/>
            <a:chOff x="1219200" y="3270738"/>
            <a:chExt cx="7675307" cy="83825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3181E11-532A-1458-3272-96128E3F53E2}"/>
                </a:ext>
              </a:extLst>
            </p:cNvPr>
            <p:cNvSpPr txBox="1"/>
            <p:nvPr/>
          </p:nvSpPr>
          <p:spPr>
            <a:xfrm>
              <a:off x="1219200" y="3270738"/>
              <a:ext cx="18174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If cop goes to </a:t>
              </a:r>
              <a:r>
                <a:rPr lang="en-US" dirty="0">
                  <a:solidFill>
                    <a:srgbClr val="7030A0"/>
                  </a:solidFill>
                </a:rPr>
                <a:t>W</a:t>
              </a:r>
              <a:r>
                <a:rPr lang="en-US" dirty="0"/>
                <a:t>: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F4F6888-7E63-1917-631C-704AC23E8D5F}"/>
                    </a:ext>
                  </a:extLst>
                </p:cNvPr>
                <p:cNvSpPr txBox="1"/>
                <p:nvPr/>
              </p:nvSpPr>
              <p:spPr>
                <a:xfrm>
                  <a:off x="1587122" y="3739660"/>
                  <a:ext cx="7307385" cy="369332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/>
                    <a:t>Discovers one crime with probability </a:t>
                  </a:r>
                  <a14:m>
                    <m:oMath xmlns:m="http://schemas.openxmlformats.org/officeDocument/2006/math"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m:rPr>
                          <m:sty m:val="p"/>
                        </m:rPr>
                        <a:rPr lang="en-US" b="0" i="0" baseline="-250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W</m:t>
                      </m:r>
                    </m:oMath>
                  </a14:m>
                  <a:r>
                    <a:rPr lang="en-US" baseline="-25000" dirty="0">
                      <a:solidFill>
                        <a:srgbClr val="7030A0"/>
                      </a:solidFill>
                    </a:rPr>
                    <a:t> </a:t>
                  </a:r>
                  <a:r>
                    <a:rPr lang="en-US" dirty="0">
                      <a:solidFill>
                        <a:srgbClr val="7030A0"/>
                      </a:solidFill>
                    </a:rPr>
                    <a:t> </a:t>
                  </a:r>
                  <a:r>
                    <a:rPr lang="en-US" dirty="0"/>
                    <a:t>and no crime with probability </a:t>
                  </a:r>
                  <a:r>
                    <a:rPr lang="en-US" dirty="0">
                      <a:solidFill>
                        <a:srgbClr val="7030A0"/>
                      </a:solidFill>
                    </a:rPr>
                    <a:t>1- </a:t>
                  </a:r>
                  <a14:m>
                    <m:oMath xmlns:m="http://schemas.openxmlformats.org/officeDocument/2006/math"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m:rPr>
                          <m:sty m:val="p"/>
                        </m:rPr>
                        <a:rPr lang="en-US" b="0" i="0" baseline="-250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W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F4F6888-7E63-1917-631C-704AC23E8D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87122" y="3739660"/>
                  <a:ext cx="7307385" cy="369332"/>
                </a:xfrm>
                <a:prstGeom prst="rect">
                  <a:avLst/>
                </a:prstGeom>
                <a:blipFill>
                  <a:blip r:embed="rId3"/>
                  <a:stretch>
                    <a:fillRect t="-6452" b="-2258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72520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37265-16A3-61BF-5D6D-7DBB58D68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exercise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185C236-8500-CCF5-6BAE-6C477AC21617}"/>
              </a:ext>
            </a:extLst>
          </p:cNvPr>
          <p:cNvGrpSpPr/>
          <p:nvPr/>
        </p:nvGrpSpPr>
        <p:grpSpPr>
          <a:xfrm>
            <a:off x="838200" y="1406769"/>
            <a:ext cx="7567072" cy="838254"/>
            <a:chOff x="1219200" y="3270738"/>
            <a:chExt cx="7567072" cy="83825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A060B39-3749-5CF6-5CA0-952778CF058B}"/>
                </a:ext>
              </a:extLst>
            </p:cNvPr>
            <p:cNvSpPr txBox="1"/>
            <p:nvPr/>
          </p:nvSpPr>
          <p:spPr>
            <a:xfrm>
              <a:off x="1219200" y="3270738"/>
              <a:ext cx="17835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If cop goes to </a:t>
              </a:r>
              <a:r>
                <a:rPr lang="en-US" dirty="0">
                  <a:solidFill>
                    <a:srgbClr val="7030A0"/>
                  </a:solidFill>
                </a:rPr>
                <a:t>E</a:t>
              </a:r>
              <a:r>
                <a:rPr lang="en-US" dirty="0"/>
                <a:t>: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FF32681B-25F3-2073-A9C0-A9105DB851F9}"/>
                    </a:ext>
                  </a:extLst>
                </p:cNvPr>
                <p:cNvSpPr txBox="1"/>
                <p:nvPr/>
              </p:nvSpPr>
              <p:spPr>
                <a:xfrm>
                  <a:off x="1695355" y="3739660"/>
                  <a:ext cx="7090917" cy="369332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/>
                    <a:t>Discovers one crime with probability </a:t>
                  </a:r>
                  <a14:m>
                    <m:oMath xmlns:m="http://schemas.openxmlformats.org/officeDocument/2006/math"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</m:oMath>
                  </a14:m>
                  <a:r>
                    <a:rPr lang="en-US" baseline="-25000" dirty="0">
                      <a:solidFill>
                        <a:srgbClr val="7030A0"/>
                      </a:solidFill>
                    </a:rPr>
                    <a:t>E </a:t>
                  </a:r>
                  <a:r>
                    <a:rPr lang="en-US" dirty="0">
                      <a:solidFill>
                        <a:srgbClr val="7030A0"/>
                      </a:solidFill>
                    </a:rPr>
                    <a:t> </a:t>
                  </a:r>
                  <a:r>
                    <a:rPr lang="en-US" dirty="0"/>
                    <a:t>and no crime with probability </a:t>
                  </a:r>
                  <a:r>
                    <a:rPr lang="en-US" dirty="0">
                      <a:solidFill>
                        <a:srgbClr val="7030A0"/>
                      </a:solidFill>
                    </a:rPr>
                    <a:t>1- </a:t>
                  </a:r>
                  <a14:m>
                    <m:oMath xmlns:m="http://schemas.openxmlformats.org/officeDocument/2006/math"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</m:oMath>
                  </a14:m>
                  <a:r>
                    <a:rPr lang="en-US" baseline="-25000" dirty="0">
                      <a:solidFill>
                        <a:srgbClr val="7030A0"/>
                      </a:solidFill>
                    </a:rPr>
                    <a:t>E</a:t>
                  </a:r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FF32681B-25F3-2073-A9C0-A9105DB851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95355" y="3739660"/>
                  <a:ext cx="7090917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179" t="-6667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A4C1E0E-B34D-564C-A4CE-DAD302381954}"/>
              </a:ext>
            </a:extLst>
          </p:cNvPr>
          <p:cNvGrpSpPr/>
          <p:nvPr/>
        </p:nvGrpSpPr>
        <p:grpSpPr>
          <a:xfrm>
            <a:off x="838200" y="2479375"/>
            <a:ext cx="7675307" cy="838254"/>
            <a:chOff x="1219200" y="3270738"/>
            <a:chExt cx="7675307" cy="83825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9042BCC-1323-3E3C-C21E-F9E3D4195751}"/>
                </a:ext>
              </a:extLst>
            </p:cNvPr>
            <p:cNvSpPr txBox="1"/>
            <p:nvPr/>
          </p:nvSpPr>
          <p:spPr>
            <a:xfrm>
              <a:off x="1219200" y="3270738"/>
              <a:ext cx="18174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If cop goes to </a:t>
              </a:r>
              <a:r>
                <a:rPr lang="en-US" dirty="0">
                  <a:solidFill>
                    <a:srgbClr val="7030A0"/>
                  </a:solidFill>
                </a:rPr>
                <a:t>W</a:t>
              </a:r>
              <a:r>
                <a:rPr lang="en-US" dirty="0"/>
                <a:t>: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8468E1C4-43AC-F83B-23C0-0BF50891DF59}"/>
                    </a:ext>
                  </a:extLst>
                </p:cNvPr>
                <p:cNvSpPr txBox="1"/>
                <p:nvPr/>
              </p:nvSpPr>
              <p:spPr>
                <a:xfrm>
                  <a:off x="1587122" y="3739660"/>
                  <a:ext cx="7307385" cy="369332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/>
                    <a:t>Discovers one crime with probability </a:t>
                  </a:r>
                  <a14:m>
                    <m:oMath xmlns:m="http://schemas.openxmlformats.org/officeDocument/2006/math"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m:rPr>
                          <m:sty m:val="p"/>
                        </m:rPr>
                        <a:rPr lang="en-US" b="0" i="0" baseline="-250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W</m:t>
                      </m:r>
                    </m:oMath>
                  </a14:m>
                  <a:r>
                    <a:rPr lang="en-US" baseline="-25000" dirty="0">
                      <a:solidFill>
                        <a:srgbClr val="7030A0"/>
                      </a:solidFill>
                    </a:rPr>
                    <a:t> </a:t>
                  </a:r>
                  <a:r>
                    <a:rPr lang="en-US" dirty="0">
                      <a:solidFill>
                        <a:srgbClr val="7030A0"/>
                      </a:solidFill>
                    </a:rPr>
                    <a:t> </a:t>
                  </a:r>
                  <a:r>
                    <a:rPr lang="en-US" dirty="0"/>
                    <a:t>and no crime with probability </a:t>
                  </a:r>
                  <a:r>
                    <a:rPr lang="en-US" dirty="0">
                      <a:solidFill>
                        <a:srgbClr val="7030A0"/>
                      </a:solidFill>
                    </a:rPr>
                    <a:t>1- </a:t>
                  </a:r>
                  <a14:m>
                    <m:oMath xmlns:m="http://schemas.openxmlformats.org/officeDocument/2006/math"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m:rPr>
                          <m:sty m:val="p"/>
                        </m:rPr>
                        <a:rPr lang="en-US" b="0" i="0" baseline="-250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W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8468E1C4-43AC-F83B-23C0-0BF50891DF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87122" y="3739660"/>
                  <a:ext cx="7307385" cy="369332"/>
                </a:xfrm>
                <a:prstGeom prst="rect">
                  <a:avLst/>
                </a:prstGeom>
                <a:blipFill>
                  <a:blip r:embed="rId3"/>
                  <a:stretch>
                    <a:fillRect t="-10000" b="-2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D949605-B65D-86C8-81BB-EF0440735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502632"/>
            <a:ext cx="7772400" cy="8456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F7E4E2-0132-57EC-FD16-459E3824F0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4533243"/>
            <a:ext cx="7772400" cy="66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27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10F58-9981-3715-9290-E1449236A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to exercise</a:t>
            </a:r>
          </a:p>
        </p:txBody>
      </p:sp>
      <p:pic>
        <p:nvPicPr>
          <p:cNvPr id="4" name="Picture 3" descr="A math problem with numbers&#10;&#10;Description automatically generated with medium confidence">
            <a:extLst>
              <a:ext uri="{FF2B5EF4-FFF2-40B4-BE49-F238E27FC236}">
                <a16:creationId xmlns:a16="http://schemas.microsoft.com/office/drawing/2014/main" id="{A361C3E8-D42F-D216-4272-994912C18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227" y="2842846"/>
            <a:ext cx="7772400" cy="1996861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E8C55B-A0B3-BA26-8FD2-14EF8E3D1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690688"/>
            <a:ext cx="7772400" cy="66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318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AAEEC-0DFE-68FD-83A5-45C437D0D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Finally, we have our model…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D55D48D8-B6F3-EFFD-4742-D35A65DF6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984" y="1341804"/>
            <a:ext cx="6197600" cy="565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256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5A3E1-6513-9234-D8E6-1D070D1BF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exercise…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E7A261-F160-7EB7-0D24-9D3A822CA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89420"/>
            <a:ext cx="9876284" cy="111790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2CB06E0-D8FE-A9AD-8899-46A7A199B7ED}"/>
              </a:ext>
            </a:extLst>
          </p:cNvPr>
          <p:cNvGrpSpPr/>
          <p:nvPr/>
        </p:nvGrpSpPr>
        <p:grpSpPr>
          <a:xfrm>
            <a:off x="1828796" y="4002469"/>
            <a:ext cx="5225077" cy="2451100"/>
            <a:chOff x="1828796" y="4002469"/>
            <a:chExt cx="5225077" cy="245110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20E8A1E-468D-7A9B-BD9A-99EB9567EB1A}"/>
                </a:ext>
              </a:extLst>
            </p:cNvPr>
            <p:cNvSpPr txBox="1"/>
            <p:nvPr/>
          </p:nvSpPr>
          <p:spPr>
            <a:xfrm>
              <a:off x="1828796" y="4478214"/>
              <a:ext cx="30380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Cop will visit </a:t>
              </a:r>
              <a:r>
                <a:rPr lang="en-US" dirty="0">
                  <a:solidFill>
                    <a:srgbClr val="7030A0"/>
                  </a:solidFill>
                </a:rPr>
                <a:t>E</a:t>
              </a:r>
              <a:r>
                <a:rPr lang="en-US" dirty="0"/>
                <a:t> with probability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2EFE2AA-0F24-B8FB-5153-B09D4B43EB1C}"/>
                </a:ext>
              </a:extLst>
            </p:cNvPr>
            <p:cNvSpPr txBox="1"/>
            <p:nvPr/>
          </p:nvSpPr>
          <p:spPr>
            <a:xfrm>
              <a:off x="1828796" y="5521568"/>
              <a:ext cx="30893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Cop will visit </a:t>
              </a:r>
              <a:r>
                <a:rPr lang="en-US" dirty="0">
                  <a:solidFill>
                    <a:srgbClr val="7030A0"/>
                  </a:solidFill>
                </a:rPr>
                <a:t>W</a:t>
              </a:r>
              <a:r>
                <a:rPr lang="en-US" dirty="0"/>
                <a:t> with probability</a:t>
              </a:r>
            </a:p>
          </p:txBody>
        </p:sp>
        <p:pic>
          <p:nvPicPr>
            <p:cNvPr id="7" name="Picture 6" descr="A math equations with numbers&#10;&#10;Description automatically generated with medium confidence">
              <a:extLst>
                <a:ext uri="{FF2B5EF4-FFF2-40B4-BE49-F238E27FC236}">
                  <a16:creationId xmlns:a16="http://schemas.microsoft.com/office/drawing/2014/main" id="{C0BB34E2-1C98-21A9-8029-A321496A1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66373" y="4002469"/>
              <a:ext cx="1587500" cy="2451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673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F9ADDD-0B0F-3BF3-E5F0-51D34498B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20E89-BB05-BE13-F0F0-33597A5C3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to exercise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CBB4A2-68FB-000D-C55E-2F04EAD84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89420"/>
            <a:ext cx="9876284" cy="111790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0842C0F-FF8A-5512-7325-C82722F5C123}"/>
              </a:ext>
            </a:extLst>
          </p:cNvPr>
          <p:cNvGrpSpPr/>
          <p:nvPr/>
        </p:nvGrpSpPr>
        <p:grpSpPr>
          <a:xfrm>
            <a:off x="870923" y="3429000"/>
            <a:ext cx="5225077" cy="2451100"/>
            <a:chOff x="1828796" y="4002469"/>
            <a:chExt cx="5225077" cy="245110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444045F-714A-ED29-4F40-658EC6F66B90}"/>
                </a:ext>
              </a:extLst>
            </p:cNvPr>
            <p:cNvSpPr txBox="1"/>
            <p:nvPr/>
          </p:nvSpPr>
          <p:spPr>
            <a:xfrm>
              <a:off x="1828796" y="4478214"/>
              <a:ext cx="30380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Cop will visit </a:t>
              </a:r>
              <a:r>
                <a:rPr lang="en-US" dirty="0">
                  <a:solidFill>
                    <a:srgbClr val="7030A0"/>
                  </a:solidFill>
                </a:rPr>
                <a:t>E</a:t>
              </a:r>
              <a:r>
                <a:rPr lang="en-US" dirty="0"/>
                <a:t> with probability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CD9FC19-60EC-059A-0D16-C12E6700415F}"/>
                </a:ext>
              </a:extLst>
            </p:cNvPr>
            <p:cNvSpPr txBox="1"/>
            <p:nvPr/>
          </p:nvSpPr>
          <p:spPr>
            <a:xfrm>
              <a:off x="1828796" y="5521568"/>
              <a:ext cx="30893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Cop will visit </a:t>
              </a:r>
              <a:r>
                <a:rPr lang="en-US" dirty="0">
                  <a:solidFill>
                    <a:srgbClr val="7030A0"/>
                  </a:solidFill>
                </a:rPr>
                <a:t>W</a:t>
              </a:r>
              <a:r>
                <a:rPr lang="en-US" dirty="0"/>
                <a:t> with probability</a:t>
              </a:r>
            </a:p>
          </p:txBody>
        </p:sp>
        <p:pic>
          <p:nvPicPr>
            <p:cNvPr id="7" name="Picture 6" descr="A math equations with numbers&#10;&#10;Description automatically generated with medium confidence">
              <a:extLst>
                <a:ext uri="{FF2B5EF4-FFF2-40B4-BE49-F238E27FC236}">
                  <a16:creationId xmlns:a16="http://schemas.microsoft.com/office/drawing/2014/main" id="{C94FFC7B-D4D1-5B2D-1038-1398A4083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66373" y="4002469"/>
              <a:ext cx="1587500" cy="24511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AD38E6C-05C9-A5D9-B958-A6988D8AF743}"/>
                  </a:ext>
                </a:extLst>
              </p:cNvPr>
              <p:cNvSpPr txBox="1"/>
              <p:nvPr/>
            </p:nvSpPr>
            <p:spPr>
              <a:xfrm>
                <a:off x="5776342" y="3812904"/>
                <a:ext cx="697627" cy="36933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m:rPr>
                          <m:nor/>
                        </m:rPr>
                        <a:rPr lang="en-US" baseline="-25000" dirty="0">
                          <a:solidFill>
                            <a:srgbClr val="7030A0"/>
                          </a:solidFill>
                        </a:rPr>
                        <m:t>E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AD38E6C-05C9-A5D9-B958-A6988D8AF7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6342" y="3812904"/>
                <a:ext cx="697627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1CF22ED-6BC8-DEB4-822B-06536EFC5FA0}"/>
                  </a:ext>
                </a:extLst>
              </p:cNvPr>
              <p:cNvSpPr txBox="1"/>
              <p:nvPr/>
            </p:nvSpPr>
            <p:spPr>
              <a:xfrm>
                <a:off x="5802619" y="5071248"/>
                <a:ext cx="718466" cy="362984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m:rPr>
                          <m:nor/>
                        </m:rPr>
                        <a:rPr lang="en-US" b="0" i="0" baseline="-250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W</m:t>
                      </m:r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1CF22ED-6BC8-DEB4-822B-06536EFC5F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2619" y="5071248"/>
                <a:ext cx="718466" cy="36298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626E951E-15A4-C483-29B7-20B5A9CD4E32}"/>
              </a:ext>
            </a:extLst>
          </p:cNvPr>
          <p:cNvGrpSpPr/>
          <p:nvPr/>
        </p:nvGrpSpPr>
        <p:grpSpPr>
          <a:xfrm>
            <a:off x="6901757" y="3812904"/>
            <a:ext cx="753732" cy="1586159"/>
            <a:chOff x="6901757" y="3812904"/>
            <a:chExt cx="753732" cy="15861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05B20AF4-BEBB-CD10-FA09-4409D142B6EB}"/>
                    </a:ext>
                  </a:extLst>
                </p:cNvPr>
                <p:cNvSpPr txBox="1"/>
                <p:nvPr/>
              </p:nvSpPr>
              <p:spPr>
                <a:xfrm>
                  <a:off x="6901757" y="3812904"/>
                  <a:ext cx="732893" cy="369332"/>
                </a:xfrm>
                <a:prstGeom prst="rect">
                  <a:avLst/>
                </a:prstGeom>
                <a:solidFill>
                  <a:srgbClr val="FF0000">
                    <a:alpha val="16863"/>
                  </a:srgbClr>
                </a:solidFill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≪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r>
                          <m:rPr>
                            <m:nor/>
                          </m:rPr>
                          <a:rPr lang="en-US" baseline="-25000" dirty="0">
                            <a:solidFill>
                              <a:srgbClr val="7030A0"/>
                            </a:solidFill>
                          </a:rPr>
                          <m:t>E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05B20AF4-BEBB-CD10-FA09-4409D142B6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1757" y="3812904"/>
                  <a:ext cx="732893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9B7A0E84-B15C-AE27-75AF-7D5EED23EE53}"/>
                    </a:ext>
                  </a:extLst>
                </p:cNvPr>
                <p:cNvSpPr txBox="1"/>
                <p:nvPr/>
              </p:nvSpPr>
              <p:spPr>
                <a:xfrm>
                  <a:off x="6901757" y="5036079"/>
                  <a:ext cx="753732" cy="362984"/>
                </a:xfrm>
                <a:prstGeom prst="rect">
                  <a:avLst/>
                </a:prstGeom>
                <a:solidFill>
                  <a:srgbClr val="FF0000">
                    <a:alpha val="16863"/>
                  </a:srgbClr>
                </a:solidFill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≫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r>
                          <m:rPr>
                            <m:nor/>
                          </m:rPr>
                          <a:rPr lang="en-US" b="0" i="0" baseline="-2500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W</m:t>
                        </m:r>
                      </m:oMath>
                    </m:oMathPara>
                  </a14:m>
                  <a:endParaRPr lang="en-US" baseline="-250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9B7A0E84-B15C-AE27-75AF-7D5EED23EE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1757" y="5036079"/>
                  <a:ext cx="753732" cy="36298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8B6E835-243B-1493-B635-18362D1B2B90}"/>
              </a:ext>
            </a:extLst>
          </p:cNvPr>
          <p:cNvGrpSpPr/>
          <p:nvPr/>
        </p:nvGrpSpPr>
        <p:grpSpPr>
          <a:xfrm>
            <a:off x="8015322" y="3812904"/>
            <a:ext cx="805029" cy="1586159"/>
            <a:chOff x="6901757" y="3812904"/>
            <a:chExt cx="805029" cy="15861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EC43AB7-2D53-717D-A56F-73A79B37D1F4}"/>
                    </a:ext>
                  </a:extLst>
                </p:cNvPr>
                <p:cNvSpPr txBox="1"/>
                <p:nvPr/>
              </p:nvSpPr>
              <p:spPr>
                <a:xfrm>
                  <a:off x="6901757" y="3812904"/>
                  <a:ext cx="732893" cy="369332"/>
                </a:xfrm>
                <a:prstGeom prst="rect">
                  <a:avLst/>
                </a:prstGeom>
                <a:solidFill>
                  <a:srgbClr val="FF0000">
                    <a:alpha val="16863"/>
                  </a:srgbClr>
                </a:solidFill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≫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r>
                          <m:rPr>
                            <m:nor/>
                          </m:rPr>
                          <a:rPr lang="en-US" baseline="-25000" dirty="0">
                            <a:solidFill>
                              <a:srgbClr val="7030A0"/>
                            </a:solidFill>
                          </a:rPr>
                          <m:t>E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EC43AB7-2D53-717D-A56F-73A79B37D1F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1757" y="3812904"/>
                  <a:ext cx="732893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CA1F7B7-2A26-65AA-196C-FF6B82F2E937}"/>
                    </a:ext>
                  </a:extLst>
                </p:cNvPr>
                <p:cNvSpPr txBox="1"/>
                <p:nvPr/>
              </p:nvSpPr>
              <p:spPr>
                <a:xfrm>
                  <a:off x="6901757" y="5036079"/>
                  <a:ext cx="805029" cy="362984"/>
                </a:xfrm>
                <a:prstGeom prst="rect">
                  <a:avLst/>
                </a:prstGeom>
                <a:solidFill>
                  <a:srgbClr val="FF0000">
                    <a:alpha val="16863"/>
                  </a:srgbClr>
                </a:solidFill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≪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r>
                          <m:rPr>
                            <m:nor/>
                          </m:rPr>
                          <a:rPr lang="en-US" b="0" i="0" baseline="-2500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W</m:t>
                        </m:r>
                      </m:oMath>
                    </m:oMathPara>
                  </a14:m>
                  <a:endParaRPr lang="en-US" baseline="-250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CA1F7B7-2A26-65AA-196C-FF6B82F2E9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1757" y="5036079"/>
                  <a:ext cx="805029" cy="362984"/>
                </a:xfrm>
                <a:prstGeom prst="rect">
                  <a:avLst/>
                </a:prstGeom>
                <a:blipFill>
                  <a:blip r:embed="rId9"/>
                  <a:stretch>
                    <a:fillRect b="-1666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977176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9758D7-CDE0-438B-9BF4-E6661B2E6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6ED72-E309-64D2-8856-DCA6D693C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Does this model have a feedback loop?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6029EF15-5472-BBDA-C764-0B3F44F7F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984" y="1400419"/>
            <a:ext cx="6197600" cy="5651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55A1B4-DA59-F21A-2955-72E873208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6347" y="3219450"/>
            <a:ext cx="4292600" cy="4191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2254141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C5A59-0A9E-820F-FADB-CCCD1737F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you think will happen?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7B9E3F-2ACB-51EC-A6FE-F18BD25E1BDC}"/>
              </a:ext>
            </a:extLst>
          </p:cNvPr>
          <p:cNvSpPr txBox="1"/>
          <p:nvPr/>
        </p:nvSpPr>
        <p:spPr>
          <a:xfrm>
            <a:off x="1570892" y="1690688"/>
            <a:ext cx="421198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Answer is yes and in the most extreme sense.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B2DF68A-F487-2C9B-E472-528DD166FC9C}"/>
              </a:ext>
            </a:extLst>
          </p:cNvPr>
          <p:cNvGrpSpPr/>
          <p:nvPr/>
        </p:nvGrpSpPr>
        <p:grpSpPr>
          <a:xfrm>
            <a:off x="851804" y="3135923"/>
            <a:ext cx="5650162" cy="2451100"/>
            <a:chOff x="870923" y="3429000"/>
            <a:chExt cx="5650162" cy="24511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4CE56E1-614D-45CD-D7C8-98C367D80364}"/>
                </a:ext>
              </a:extLst>
            </p:cNvPr>
            <p:cNvGrpSpPr/>
            <p:nvPr/>
          </p:nvGrpSpPr>
          <p:grpSpPr>
            <a:xfrm>
              <a:off x="870923" y="3429000"/>
              <a:ext cx="5225077" cy="2451100"/>
              <a:chOff x="1828796" y="4002469"/>
              <a:chExt cx="5225077" cy="2451100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52AFFAB-F2C1-417D-9709-26EE144BBE07}"/>
                  </a:ext>
                </a:extLst>
              </p:cNvPr>
              <p:cNvSpPr txBox="1"/>
              <p:nvPr/>
            </p:nvSpPr>
            <p:spPr>
              <a:xfrm>
                <a:off x="1828796" y="4478214"/>
                <a:ext cx="30380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Cop will visit </a:t>
                </a:r>
                <a:r>
                  <a:rPr lang="en-US" dirty="0">
                    <a:solidFill>
                      <a:srgbClr val="7030A0"/>
                    </a:solidFill>
                  </a:rPr>
                  <a:t>E</a:t>
                </a:r>
                <a:r>
                  <a:rPr lang="en-US" dirty="0"/>
                  <a:t> with probability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B854808-8698-1038-1FCC-F661E946033D}"/>
                  </a:ext>
                </a:extLst>
              </p:cNvPr>
              <p:cNvSpPr txBox="1"/>
              <p:nvPr/>
            </p:nvSpPr>
            <p:spPr>
              <a:xfrm>
                <a:off x="1828796" y="5521568"/>
                <a:ext cx="30893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Cop will visit </a:t>
                </a:r>
                <a:r>
                  <a:rPr lang="en-US" dirty="0">
                    <a:solidFill>
                      <a:srgbClr val="7030A0"/>
                    </a:solidFill>
                  </a:rPr>
                  <a:t>W</a:t>
                </a:r>
                <a:r>
                  <a:rPr lang="en-US" dirty="0"/>
                  <a:t> with probability</a:t>
                </a:r>
              </a:p>
            </p:txBody>
          </p:sp>
          <p:pic>
            <p:nvPicPr>
              <p:cNvPr id="7" name="Picture 6" descr="A math equations with numbers&#10;&#10;Description automatically generated with medium confidence">
                <a:extLst>
                  <a:ext uri="{FF2B5EF4-FFF2-40B4-BE49-F238E27FC236}">
                    <a16:creationId xmlns:a16="http://schemas.microsoft.com/office/drawing/2014/main" id="{7B41DD9E-BABB-36F2-53B1-9C08F31610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466373" y="4002469"/>
                <a:ext cx="1587500" cy="2451100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09D1FCAC-C8A7-FEBD-6BC8-30598D7D5667}"/>
                    </a:ext>
                  </a:extLst>
                </p:cNvPr>
                <p:cNvSpPr txBox="1"/>
                <p:nvPr/>
              </p:nvSpPr>
              <p:spPr>
                <a:xfrm>
                  <a:off x="5776342" y="3812904"/>
                  <a:ext cx="697627" cy="369332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r>
                          <m:rPr>
                            <m:nor/>
                          </m:rPr>
                          <a:rPr lang="en-US" baseline="-25000" dirty="0">
                            <a:solidFill>
                              <a:srgbClr val="7030A0"/>
                            </a:solidFill>
                          </a:rPr>
                          <m:t>E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09D1FCAC-C8A7-FEBD-6BC8-30598D7D56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76342" y="3812904"/>
                  <a:ext cx="697627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939752B5-E594-C0B2-BB77-4B4231871823}"/>
                    </a:ext>
                  </a:extLst>
                </p:cNvPr>
                <p:cNvSpPr txBox="1"/>
                <p:nvPr/>
              </p:nvSpPr>
              <p:spPr>
                <a:xfrm>
                  <a:off x="5802619" y="5071248"/>
                  <a:ext cx="718466" cy="362984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r>
                          <m:rPr>
                            <m:nor/>
                          </m:rPr>
                          <a:rPr lang="en-US" b="0" i="0" baseline="-2500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W</m:t>
                        </m:r>
                      </m:oMath>
                    </m:oMathPara>
                  </a14:m>
                  <a:endParaRPr lang="en-US" baseline="-250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939752B5-E594-C0B2-BB77-4B42318718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02619" y="5071248"/>
                  <a:ext cx="718466" cy="36298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FCEE709-C1A8-D703-EE51-59BE2C675FB1}"/>
              </a:ext>
            </a:extLst>
          </p:cNvPr>
          <p:cNvGrpSpPr/>
          <p:nvPr/>
        </p:nvGrpSpPr>
        <p:grpSpPr>
          <a:xfrm>
            <a:off x="7233138" y="2684585"/>
            <a:ext cx="996462" cy="2637692"/>
            <a:chOff x="7233138" y="2684585"/>
            <a:chExt cx="996462" cy="263769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13355D0-57AE-F041-D9D3-06D749DD2ABE}"/>
                </a:ext>
              </a:extLst>
            </p:cNvPr>
            <p:cNvSpPr/>
            <p:nvPr/>
          </p:nvSpPr>
          <p:spPr>
            <a:xfrm>
              <a:off x="7233138" y="2684585"/>
              <a:ext cx="996462" cy="2637692"/>
            </a:xfrm>
            <a:prstGeom prst="rect">
              <a:avLst/>
            </a:prstGeom>
            <a:solidFill>
              <a:srgbClr val="FF000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5729343-2498-786D-E747-B3986087B4FB}"/>
                    </a:ext>
                  </a:extLst>
                </p:cNvPr>
                <p:cNvSpPr txBox="1"/>
                <p:nvPr/>
              </p:nvSpPr>
              <p:spPr>
                <a:xfrm>
                  <a:off x="7233138" y="2801815"/>
                  <a:ext cx="91242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m:rPr>
                          <m:nor/>
                        </m:rPr>
                        <a:rPr lang="en-US" baseline="-25000" dirty="0">
                          <a:solidFill>
                            <a:srgbClr val="7030A0"/>
                          </a:solidFill>
                        </a:rPr>
                        <m:t>E</m:t>
                      </m:r>
                      <m:r>
                        <a:rPr lang="en-US" i="1" baseline="-250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dirty="0"/>
                    <a:t>&gt; </a:t>
                  </a:r>
                  <a14:m>
                    <m:oMath xmlns:m="http://schemas.openxmlformats.org/officeDocument/2006/math"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m:rPr>
                          <m:nor/>
                        </m:rPr>
                        <a:rPr lang="en-US" baseline="-25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W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5729343-2498-786D-E747-B3986087B4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33138" y="2801815"/>
                  <a:ext cx="912429" cy="369332"/>
                </a:xfrm>
                <a:prstGeom prst="rect">
                  <a:avLst/>
                </a:prstGeom>
                <a:blipFill>
                  <a:blip r:embed="rId5"/>
                  <a:stretch>
                    <a:fillRect t="-6667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787C602-A0BC-8B32-2FB2-25CD349FC822}"/>
              </a:ext>
            </a:extLst>
          </p:cNvPr>
          <p:cNvSpPr txBox="1"/>
          <p:nvPr/>
        </p:nvSpPr>
        <p:spPr>
          <a:xfrm>
            <a:off x="7385538" y="3519827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 </a:t>
            </a:r>
            <a:r>
              <a:rPr lang="en-US" dirty="0">
                <a:solidFill>
                  <a:srgbClr val="7030A0"/>
                </a:solidFill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6EEA74-C7CF-C057-F174-20FC65EBC2D1}"/>
              </a:ext>
            </a:extLst>
          </p:cNvPr>
          <p:cNvSpPr txBox="1"/>
          <p:nvPr/>
        </p:nvSpPr>
        <p:spPr>
          <a:xfrm>
            <a:off x="7385538" y="4771823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 </a:t>
            </a:r>
            <a:r>
              <a:rPr lang="en-US" dirty="0">
                <a:solidFill>
                  <a:srgbClr val="7030A0"/>
                </a:solidFill>
              </a:rPr>
              <a:t>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AAC277F-E86D-0A1E-31D4-364B762B9E1B}"/>
              </a:ext>
            </a:extLst>
          </p:cNvPr>
          <p:cNvGrpSpPr/>
          <p:nvPr/>
        </p:nvGrpSpPr>
        <p:grpSpPr>
          <a:xfrm>
            <a:off x="8960772" y="2684585"/>
            <a:ext cx="996462" cy="2637692"/>
            <a:chOff x="8960772" y="2684585"/>
            <a:chExt cx="996462" cy="263769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C56BE26-919F-1BAC-F9D4-51CA122C4588}"/>
                </a:ext>
              </a:extLst>
            </p:cNvPr>
            <p:cNvGrpSpPr/>
            <p:nvPr/>
          </p:nvGrpSpPr>
          <p:grpSpPr>
            <a:xfrm>
              <a:off x="8960772" y="2684585"/>
              <a:ext cx="996462" cy="2637692"/>
              <a:chOff x="7233138" y="2684585"/>
              <a:chExt cx="996462" cy="2637692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E3C4371-BEE4-F0C8-1FF5-DD0B6124F3A8}"/>
                  </a:ext>
                </a:extLst>
              </p:cNvPr>
              <p:cNvSpPr/>
              <p:nvPr/>
            </p:nvSpPr>
            <p:spPr>
              <a:xfrm>
                <a:off x="7233138" y="2684585"/>
                <a:ext cx="996462" cy="2637692"/>
              </a:xfrm>
              <a:prstGeom prst="rect">
                <a:avLst/>
              </a:prstGeom>
              <a:solidFill>
                <a:schemeClr val="accent2">
                  <a:alpha val="16863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B599FE9C-2688-F1D8-B8A3-D2F250A9BBCF}"/>
                      </a:ext>
                    </a:extLst>
                  </p:cNvPr>
                  <p:cNvSpPr txBox="1"/>
                  <p:nvPr/>
                </p:nvSpPr>
                <p:spPr>
                  <a:xfrm>
                    <a:off x="7233138" y="2801815"/>
                    <a:ext cx="96212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r>
                          <m:rPr>
                            <m:nor/>
                          </m:rPr>
                          <a:rPr lang="en-US" baseline="-25000" dirty="0">
                            <a:solidFill>
                              <a:srgbClr val="7030A0"/>
                            </a:solidFill>
                          </a:rPr>
                          <m:t>E</m:t>
                        </m:r>
                        <m:r>
                          <a:rPr lang="en-US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&lt;</m:t>
                        </m:r>
                      </m:oMath>
                    </a14:m>
                    <a:r>
                      <a:rPr lang="en-US" dirty="0"/>
                      <a:t> </a:t>
                    </a:r>
                    <a14:m>
                      <m:oMath xmlns:m="http://schemas.openxmlformats.org/officeDocument/2006/math"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r>
                          <m:rPr>
                            <m:nor/>
                          </m:rPr>
                          <a:rPr lang="en-US" baseline="-250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W</m:t>
                        </m:r>
                      </m:oMath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B599FE9C-2688-F1D8-B8A3-D2F250A9BBC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33138" y="2801815"/>
                    <a:ext cx="962123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31E11A5-B7FD-10C7-8C12-3FAE8EE006E8}"/>
                </a:ext>
              </a:extLst>
            </p:cNvPr>
            <p:cNvSpPr txBox="1"/>
            <p:nvPr/>
          </p:nvSpPr>
          <p:spPr>
            <a:xfrm>
              <a:off x="9113172" y="3519827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= </a:t>
              </a:r>
              <a:r>
                <a:rPr lang="en-US" dirty="0">
                  <a:solidFill>
                    <a:srgbClr val="7030A0"/>
                  </a:solidFill>
                </a:rPr>
                <a:t>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5C40F88-1B81-BB06-4490-600ED313E47C}"/>
                </a:ext>
              </a:extLst>
            </p:cNvPr>
            <p:cNvSpPr txBox="1"/>
            <p:nvPr/>
          </p:nvSpPr>
          <p:spPr>
            <a:xfrm>
              <a:off x="9113172" y="4771823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= </a:t>
              </a:r>
              <a:r>
                <a:rPr lang="en-US" dirty="0">
                  <a:solidFill>
                    <a:srgbClr val="7030A0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828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61A0C-8571-47E6-01E3-89BA45251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the heck do you prove such a thing?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13F5E3DD-11B6-DC9F-19E6-59418619B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80395"/>
            <a:ext cx="7772400" cy="3530754"/>
          </a:xfrm>
          <a:prstGeom prst="rect">
            <a:avLst/>
          </a:prstGeom>
        </p:spPr>
      </p:pic>
      <p:pic>
        <p:nvPicPr>
          <p:cNvPr id="6" name="Picture 5" descr="A math problem with a few equations&#10;&#10;Description automatically generated with medium confidence">
            <a:extLst>
              <a:ext uri="{FF2B5EF4-FFF2-40B4-BE49-F238E27FC236}">
                <a16:creationId xmlns:a16="http://schemas.microsoft.com/office/drawing/2014/main" id="{B6C589BC-2E77-454C-1701-0E51C014F7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6109" y="1574891"/>
            <a:ext cx="2999641" cy="370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050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6CF2F3AA-F583-6A48-92EF-D381D490B9C2}"/>
              </a:ext>
            </a:extLst>
          </p:cNvPr>
          <p:cNvSpPr/>
          <p:nvPr/>
        </p:nvSpPr>
        <p:spPr>
          <a:xfrm>
            <a:off x="10539760" y="3643011"/>
            <a:ext cx="1537010" cy="10928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Target class/model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BDF27FB-B737-0F41-AEB9-6D00F5286099}"/>
              </a:ext>
            </a:extLst>
          </p:cNvPr>
          <p:cNvGrpSpPr/>
          <p:nvPr/>
        </p:nvGrpSpPr>
        <p:grpSpPr>
          <a:xfrm>
            <a:off x="281571" y="1776948"/>
            <a:ext cx="11795199" cy="1092820"/>
            <a:chOff x="281571" y="2085558"/>
            <a:chExt cx="11795199" cy="109282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E5017D5-4C3A-864D-A7D1-E3BAF7B1D1C1}"/>
                </a:ext>
              </a:extLst>
            </p:cNvPr>
            <p:cNvSpPr/>
            <p:nvPr/>
          </p:nvSpPr>
          <p:spPr>
            <a:xfrm>
              <a:off x="281571" y="2085558"/>
              <a:ext cx="1537010" cy="10928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Real world goal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52DBBD5-8310-794B-B3A7-074CE0EF3BDE}"/>
                </a:ext>
              </a:extLst>
            </p:cNvPr>
            <p:cNvSpPr/>
            <p:nvPr/>
          </p:nvSpPr>
          <p:spPr>
            <a:xfrm>
              <a:off x="2391935" y="2085558"/>
              <a:ext cx="1537010" cy="1092820"/>
            </a:xfrm>
            <a:prstGeom prst="rect">
              <a:avLst/>
            </a:prstGeom>
            <a:solidFill>
              <a:srgbClr val="4472C4">
                <a:alpha val="8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Real world mechanism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A6AABC1-5B8E-2648-89F0-9A15F4FCF85E}"/>
                </a:ext>
              </a:extLst>
            </p:cNvPr>
            <p:cNvSpPr/>
            <p:nvPr/>
          </p:nvSpPr>
          <p:spPr>
            <a:xfrm>
              <a:off x="4472561" y="2085558"/>
              <a:ext cx="1537010" cy="1092820"/>
            </a:xfrm>
            <a:prstGeom prst="rect">
              <a:avLst/>
            </a:prstGeom>
            <a:solidFill>
              <a:srgbClr val="4472C4">
                <a:alpha val="6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Learning problem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CEC1936-A84B-5046-ABE3-3CD75FB65AEE}"/>
                </a:ext>
              </a:extLst>
            </p:cNvPr>
            <p:cNvSpPr/>
            <p:nvPr/>
          </p:nvSpPr>
          <p:spPr>
            <a:xfrm>
              <a:off x="6591290" y="2085558"/>
              <a:ext cx="1537010" cy="109282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Data collection mechanism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0542AF9-D7B4-5141-8280-483A027BBD90}"/>
                </a:ext>
              </a:extLst>
            </p:cNvPr>
            <p:cNvSpPr/>
            <p:nvPr/>
          </p:nvSpPr>
          <p:spPr>
            <a:xfrm>
              <a:off x="8517667" y="2085558"/>
              <a:ext cx="1537010" cy="1092820"/>
            </a:xfrm>
            <a:prstGeom prst="rect">
              <a:avLst/>
            </a:prstGeom>
            <a:solidFill>
              <a:srgbClr val="385723">
                <a:alpha val="8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Which data to collect?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F7F9A0-C75E-C24B-B5BB-B7168422E39A}"/>
                </a:ext>
              </a:extLst>
            </p:cNvPr>
            <p:cNvSpPr/>
            <p:nvPr/>
          </p:nvSpPr>
          <p:spPr>
            <a:xfrm>
              <a:off x="10444043" y="2085558"/>
              <a:ext cx="1632727" cy="1092820"/>
            </a:xfrm>
            <a:prstGeom prst="rect">
              <a:avLst/>
            </a:prstGeom>
            <a:solidFill>
              <a:srgbClr val="385723">
                <a:alpha val="6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Data representation</a:t>
              </a:r>
            </a:p>
          </p:txBody>
        </p:sp>
        <p:sp>
          <p:nvSpPr>
            <p:cNvPr id="14" name="Right Arrow 13">
              <a:extLst>
                <a:ext uri="{FF2B5EF4-FFF2-40B4-BE49-F238E27FC236}">
                  <a16:creationId xmlns:a16="http://schemas.microsoft.com/office/drawing/2014/main" id="{93514E84-6300-9945-BF63-6B181C70C06C}"/>
                </a:ext>
              </a:extLst>
            </p:cNvPr>
            <p:cNvSpPr/>
            <p:nvPr/>
          </p:nvSpPr>
          <p:spPr>
            <a:xfrm>
              <a:off x="1818581" y="2553909"/>
              <a:ext cx="553840" cy="25647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ight Arrow 32">
              <a:extLst>
                <a:ext uri="{FF2B5EF4-FFF2-40B4-BE49-F238E27FC236}">
                  <a16:creationId xmlns:a16="http://schemas.microsoft.com/office/drawing/2014/main" id="{6D7D8FA9-D19A-FC42-B2BF-2842374C0935}"/>
                </a:ext>
              </a:extLst>
            </p:cNvPr>
            <p:cNvSpPr/>
            <p:nvPr/>
          </p:nvSpPr>
          <p:spPr>
            <a:xfrm>
              <a:off x="3915010" y="2503729"/>
              <a:ext cx="553840" cy="25647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ight Arrow 33">
              <a:extLst>
                <a:ext uri="{FF2B5EF4-FFF2-40B4-BE49-F238E27FC236}">
                  <a16:creationId xmlns:a16="http://schemas.microsoft.com/office/drawing/2014/main" id="{08D4D349-089A-5343-9361-E3F15E431334}"/>
                </a:ext>
              </a:extLst>
            </p:cNvPr>
            <p:cNvSpPr/>
            <p:nvPr/>
          </p:nvSpPr>
          <p:spPr>
            <a:xfrm>
              <a:off x="6016542" y="2503728"/>
              <a:ext cx="574747" cy="306657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ight Arrow 34">
              <a:extLst>
                <a:ext uri="{FF2B5EF4-FFF2-40B4-BE49-F238E27FC236}">
                  <a16:creationId xmlns:a16="http://schemas.microsoft.com/office/drawing/2014/main" id="{793BA45F-A03B-D74E-9736-428BCD97683E}"/>
                </a:ext>
              </a:extLst>
            </p:cNvPr>
            <p:cNvSpPr/>
            <p:nvPr/>
          </p:nvSpPr>
          <p:spPr>
            <a:xfrm>
              <a:off x="8128301" y="2464697"/>
              <a:ext cx="389366" cy="306657"/>
            </a:xfrm>
            <a:prstGeom prst="rightArrow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ight Arrow 35">
              <a:extLst>
                <a:ext uri="{FF2B5EF4-FFF2-40B4-BE49-F238E27FC236}">
                  <a16:creationId xmlns:a16="http://schemas.microsoft.com/office/drawing/2014/main" id="{A3B9DB44-6186-174E-AE1C-57104008A880}"/>
                </a:ext>
              </a:extLst>
            </p:cNvPr>
            <p:cNvSpPr/>
            <p:nvPr/>
          </p:nvSpPr>
          <p:spPr>
            <a:xfrm>
              <a:off x="10068613" y="2447964"/>
              <a:ext cx="389366" cy="306657"/>
            </a:xfrm>
            <a:prstGeom prst="rightArrow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ight Arrow 36">
            <a:extLst>
              <a:ext uri="{FF2B5EF4-FFF2-40B4-BE49-F238E27FC236}">
                <a16:creationId xmlns:a16="http://schemas.microsoft.com/office/drawing/2014/main" id="{F8B94690-C0EA-1A40-BE95-8211944CDB01}"/>
              </a:ext>
            </a:extLst>
          </p:cNvPr>
          <p:cNvSpPr/>
          <p:nvPr/>
        </p:nvSpPr>
        <p:spPr>
          <a:xfrm rot="5400000">
            <a:off x="10910256" y="3099581"/>
            <a:ext cx="781148" cy="32152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1432C6B0-790C-5C44-A1E0-2424938A2733}"/>
              </a:ext>
            </a:extLst>
          </p:cNvPr>
          <p:cNvSpPr/>
          <p:nvPr/>
        </p:nvSpPr>
        <p:spPr>
          <a:xfrm rot="5400000">
            <a:off x="10965386" y="4913995"/>
            <a:ext cx="685756" cy="3215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7971095-7C42-1A45-A1C8-4B5CD7528A70}"/>
              </a:ext>
            </a:extLst>
          </p:cNvPr>
          <p:cNvGrpSpPr/>
          <p:nvPr/>
        </p:nvGrpSpPr>
        <p:grpSpPr>
          <a:xfrm>
            <a:off x="2391935" y="5417634"/>
            <a:ext cx="9684835" cy="1092820"/>
            <a:chOff x="2391935" y="5200464"/>
            <a:chExt cx="9684835" cy="109282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F5C939B-8AE4-8848-8D06-F8288774D118}"/>
                </a:ext>
              </a:extLst>
            </p:cNvPr>
            <p:cNvSpPr/>
            <p:nvPr/>
          </p:nvSpPr>
          <p:spPr>
            <a:xfrm>
              <a:off x="10539760" y="5200464"/>
              <a:ext cx="1537010" cy="1092820"/>
            </a:xfrm>
            <a:prstGeom prst="rect">
              <a:avLst/>
            </a:prstGeom>
            <a:solidFill>
              <a:schemeClr val="accent2">
                <a:lumMod val="75000"/>
                <a:alpha val="8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Training data set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B06C8A6-AF67-EA47-AF74-486D456B44F8}"/>
                </a:ext>
              </a:extLst>
            </p:cNvPr>
            <p:cNvSpPr/>
            <p:nvPr/>
          </p:nvSpPr>
          <p:spPr>
            <a:xfrm>
              <a:off x="8517667" y="5200464"/>
              <a:ext cx="1537010" cy="1092820"/>
            </a:xfrm>
            <a:prstGeom prst="rect">
              <a:avLst/>
            </a:prstGeom>
            <a:solidFill>
              <a:schemeClr val="accent2">
                <a:lumMod val="75000"/>
                <a:alpha val="6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Model training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76D8431-8CA5-414A-8D8A-F7B154DCE8C1}"/>
                </a:ext>
              </a:extLst>
            </p:cNvPr>
            <p:cNvSpPr/>
            <p:nvPr/>
          </p:nvSpPr>
          <p:spPr>
            <a:xfrm>
              <a:off x="6591290" y="5200464"/>
              <a:ext cx="1537010" cy="109282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Predict on test data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BC6D014-BCA0-6240-9B35-D699D5014FDD}"/>
                </a:ext>
              </a:extLst>
            </p:cNvPr>
            <p:cNvSpPr/>
            <p:nvPr/>
          </p:nvSpPr>
          <p:spPr>
            <a:xfrm>
              <a:off x="4472561" y="5200464"/>
              <a:ext cx="1537010" cy="1092820"/>
            </a:xfrm>
            <a:prstGeom prst="rect">
              <a:avLst/>
            </a:prstGeom>
            <a:solidFill>
              <a:srgbClr val="7F7F7F">
                <a:alpha val="8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Evaluate error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ACDCB89-A008-BF45-91F0-2DCD7C61E529}"/>
                </a:ext>
              </a:extLst>
            </p:cNvPr>
            <p:cNvSpPr/>
            <p:nvPr/>
          </p:nvSpPr>
          <p:spPr>
            <a:xfrm>
              <a:off x="2391935" y="5200464"/>
              <a:ext cx="1537010" cy="109282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Deploy!</a:t>
              </a:r>
            </a:p>
          </p:txBody>
        </p:sp>
        <p:sp>
          <p:nvSpPr>
            <p:cNvPr id="39" name="Right Arrow 38">
              <a:extLst>
                <a:ext uri="{FF2B5EF4-FFF2-40B4-BE49-F238E27FC236}">
                  <a16:creationId xmlns:a16="http://schemas.microsoft.com/office/drawing/2014/main" id="{4959E30A-983D-4C42-97EA-BE64AB9A7747}"/>
                </a:ext>
              </a:extLst>
            </p:cNvPr>
            <p:cNvSpPr/>
            <p:nvPr/>
          </p:nvSpPr>
          <p:spPr>
            <a:xfrm rot="10800000">
              <a:off x="10054677" y="5586111"/>
              <a:ext cx="472538" cy="321525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ight Arrow 40">
              <a:extLst>
                <a:ext uri="{FF2B5EF4-FFF2-40B4-BE49-F238E27FC236}">
                  <a16:creationId xmlns:a16="http://schemas.microsoft.com/office/drawing/2014/main" id="{07FAAE30-166D-DA41-95EE-FCB391EDEBB2}"/>
                </a:ext>
              </a:extLst>
            </p:cNvPr>
            <p:cNvSpPr/>
            <p:nvPr/>
          </p:nvSpPr>
          <p:spPr>
            <a:xfrm rot="10800000">
              <a:off x="8140845" y="5586110"/>
              <a:ext cx="389366" cy="391222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ight Arrow 41">
              <a:extLst>
                <a:ext uri="{FF2B5EF4-FFF2-40B4-BE49-F238E27FC236}">
                  <a16:creationId xmlns:a16="http://schemas.microsoft.com/office/drawing/2014/main" id="{470A17D1-484C-3F40-AAF8-29B8DC193A78}"/>
                </a:ext>
              </a:extLst>
            </p:cNvPr>
            <p:cNvSpPr/>
            <p:nvPr/>
          </p:nvSpPr>
          <p:spPr>
            <a:xfrm rot="10800000">
              <a:off x="6016542" y="5590761"/>
              <a:ext cx="577079" cy="391222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ight Arrow 42">
              <a:extLst>
                <a:ext uri="{FF2B5EF4-FFF2-40B4-BE49-F238E27FC236}">
                  <a16:creationId xmlns:a16="http://schemas.microsoft.com/office/drawing/2014/main" id="{57E6FFED-7080-9C47-80A3-1180159355CB}"/>
                </a:ext>
              </a:extLst>
            </p:cNvPr>
            <p:cNvSpPr/>
            <p:nvPr/>
          </p:nvSpPr>
          <p:spPr>
            <a:xfrm rot="10800000">
              <a:off x="3935914" y="5586111"/>
              <a:ext cx="524101" cy="391222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317F9DA1-E01F-9942-819A-3379ECF7DB3E}"/>
              </a:ext>
            </a:extLst>
          </p:cNvPr>
          <p:cNvSpPr/>
          <p:nvPr/>
        </p:nvSpPr>
        <p:spPr>
          <a:xfrm>
            <a:off x="245791" y="3760558"/>
            <a:ext cx="9343979" cy="900929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Society</a:t>
            </a:r>
          </a:p>
        </p:txBody>
      </p:sp>
      <p:sp>
        <p:nvSpPr>
          <p:cNvPr id="2" name="Up-Down Arrow 1">
            <a:extLst>
              <a:ext uri="{FF2B5EF4-FFF2-40B4-BE49-F238E27FC236}">
                <a16:creationId xmlns:a16="http://schemas.microsoft.com/office/drawing/2014/main" id="{3DD9D2A2-6CEB-374F-87CC-2B602634F94A}"/>
              </a:ext>
            </a:extLst>
          </p:cNvPr>
          <p:cNvSpPr/>
          <p:nvPr/>
        </p:nvSpPr>
        <p:spPr>
          <a:xfrm>
            <a:off x="914400" y="2857313"/>
            <a:ext cx="178420" cy="900928"/>
          </a:xfrm>
          <a:prstGeom prst="upDownArrow">
            <a:avLst/>
          </a:prstGeom>
          <a:solidFill>
            <a:srgbClr val="FF0000">
              <a:alpha val="20000"/>
            </a:srgbClr>
          </a:solidFill>
          <a:ln>
            <a:solidFill>
              <a:srgbClr val="FF0000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Up-Down Arrow 43">
            <a:extLst>
              <a:ext uri="{FF2B5EF4-FFF2-40B4-BE49-F238E27FC236}">
                <a16:creationId xmlns:a16="http://schemas.microsoft.com/office/drawing/2014/main" id="{7F551C16-CAEA-B54C-9F35-4E8E28FDCA3F}"/>
              </a:ext>
            </a:extLst>
          </p:cNvPr>
          <p:cNvSpPr/>
          <p:nvPr/>
        </p:nvSpPr>
        <p:spPr>
          <a:xfrm>
            <a:off x="2944373" y="2869768"/>
            <a:ext cx="188191" cy="888471"/>
          </a:xfrm>
          <a:prstGeom prst="upDownArrow">
            <a:avLst/>
          </a:prstGeom>
          <a:solidFill>
            <a:srgbClr val="FF0000">
              <a:alpha val="20000"/>
            </a:srgbClr>
          </a:solidFill>
          <a:ln>
            <a:solidFill>
              <a:srgbClr val="FF0000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Up-Down Arrow 44">
            <a:extLst>
              <a:ext uri="{FF2B5EF4-FFF2-40B4-BE49-F238E27FC236}">
                <a16:creationId xmlns:a16="http://schemas.microsoft.com/office/drawing/2014/main" id="{9318C0B6-D097-0E44-B8B4-F4D8D2DBFA63}"/>
              </a:ext>
            </a:extLst>
          </p:cNvPr>
          <p:cNvSpPr/>
          <p:nvPr/>
        </p:nvSpPr>
        <p:spPr>
          <a:xfrm>
            <a:off x="5113070" y="2872086"/>
            <a:ext cx="196238" cy="894060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Up-Down Arrow 45">
            <a:extLst>
              <a:ext uri="{FF2B5EF4-FFF2-40B4-BE49-F238E27FC236}">
                <a16:creationId xmlns:a16="http://schemas.microsoft.com/office/drawing/2014/main" id="{EEAE5132-9C63-6D40-9BD8-874E75D39703}"/>
              </a:ext>
            </a:extLst>
          </p:cNvPr>
          <p:cNvSpPr/>
          <p:nvPr/>
        </p:nvSpPr>
        <p:spPr>
          <a:xfrm>
            <a:off x="7271995" y="2872085"/>
            <a:ext cx="188190" cy="894059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Up-Down Arrow 46">
            <a:extLst>
              <a:ext uri="{FF2B5EF4-FFF2-40B4-BE49-F238E27FC236}">
                <a16:creationId xmlns:a16="http://schemas.microsoft.com/office/drawing/2014/main" id="{57A79D34-78A5-1B43-B443-54B9F95D1CAE}"/>
              </a:ext>
            </a:extLst>
          </p:cNvPr>
          <p:cNvSpPr/>
          <p:nvPr/>
        </p:nvSpPr>
        <p:spPr>
          <a:xfrm>
            <a:off x="9154811" y="2857309"/>
            <a:ext cx="174747" cy="900929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Up-Down Arrow 47">
            <a:extLst>
              <a:ext uri="{FF2B5EF4-FFF2-40B4-BE49-F238E27FC236}">
                <a16:creationId xmlns:a16="http://schemas.microsoft.com/office/drawing/2014/main" id="{3A649DD2-A40C-D240-AE38-B16110A2250A}"/>
              </a:ext>
            </a:extLst>
          </p:cNvPr>
          <p:cNvSpPr/>
          <p:nvPr/>
        </p:nvSpPr>
        <p:spPr>
          <a:xfrm>
            <a:off x="9154811" y="4661487"/>
            <a:ext cx="155522" cy="756147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Up-Down Arrow 48">
            <a:extLst>
              <a:ext uri="{FF2B5EF4-FFF2-40B4-BE49-F238E27FC236}">
                <a16:creationId xmlns:a16="http://schemas.microsoft.com/office/drawing/2014/main" id="{AFF797B7-A39B-5A41-B583-E01FA0AE604C}"/>
              </a:ext>
            </a:extLst>
          </p:cNvPr>
          <p:cNvSpPr/>
          <p:nvPr/>
        </p:nvSpPr>
        <p:spPr>
          <a:xfrm>
            <a:off x="7261547" y="4661487"/>
            <a:ext cx="188190" cy="756147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Up-Down Arrow 49">
            <a:extLst>
              <a:ext uri="{FF2B5EF4-FFF2-40B4-BE49-F238E27FC236}">
                <a16:creationId xmlns:a16="http://schemas.microsoft.com/office/drawing/2014/main" id="{3C0CC4AE-1717-5B47-B302-46C6E0161630}"/>
              </a:ext>
            </a:extLst>
          </p:cNvPr>
          <p:cNvSpPr/>
          <p:nvPr/>
        </p:nvSpPr>
        <p:spPr>
          <a:xfrm>
            <a:off x="5135968" y="4661486"/>
            <a:ext cx="188190" cy="756147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Up-Down Arrow 50">
            <a:extLst>
              <a:ext uri="{FF2B5EF4-FFF2-40B4-BE49-F238E27FC236}">
                <a16:creationId xmlns:a16="http://schemas.microsoft.com/office/drawing/2014/main" id="{06A7A9A6-8C03-394F-A3F9-CD2063CDB1F2}"/>
              </a:ext>
            </a:extLst>
          </p:cNvPr>
          <p:cNvSpPr/>
          <p:nvPr/>
        </p:nvSpPr>
        <p:spPr>
          <a:xfrm>
            <a:off x="2942500" y="4661486"/>
            <a:ext cx="175328" cy="756147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Up-Down Arrow 51">
            <a:extLst>
              <a:ext uri="{FF2B5EF4-FFF2-40B4-BE49-F238E27FC236}">
                <a16:creationId xmlns:a16="http://schemas.microsoft.com/office/drawing/2014/main" id="{69980E49-12A2-A14C-BDA3-635298398021}"/>
              </a:ext>
            </a:extLst>
          </p:cNvPr>
          <p:cNvSpPr/>
          <p:nvPr/>
        </p:nvSpPr>
        <p:spPr>
          <a:xfrm rot="5400000">
            <a:off x="9978258" y="3744773"/>
            <a:ext cx="181552" cy="958529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Up-Down Arrow 52">
            <a:extLst>
              <a:ext uri="{FF2B5EF4-FFF2-40B4-BE49-F238E27FC236}">
                <a16:creationId xmlns:a16="http://schemas.microsoft.com/office/drawing/2014/main" id="{68CF806F-13AD-FC4C-9EA5-1404E6194E6F}"/>
              </a:ext>
            </a:extLst>
          </p:cNvPr>
          <p:cNvSpPr/>
          <p:nvPr/>
        </p:nvSpPr>
        <p:spPr>
          <a:xfrm rot="2596433">
            <a:off x="10066190" y="2615888"/>
            <a:ext cx="228335" cy="1596141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Up-Down Arrow 53">
            <a:extLst>
              <a:ext uri="{FF2B5EF4-FFF2-40B4-BE49-F238E27FC236}">
                <a16:creationId xmlns:a16="http://schemas.microsoft.com/office/drawing/2014/main" id="{B96E92CF-625F-EB4D-B7BB-D3B84C3E0F63}"/>
              </a:ext>
            </a:extLst>
          </p:cNvPr>
          <p:cNvSpPr/>
          <p:nvPr/>
        </p:nvSpPr>
        <p:spPr>
          <a:xfrm rot="7550175">
            <a:off x="10074159" y="4318523"/>
            <a:ext cx="184189" cy="1386877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6A62BB-3E57-BC44-AF6B-01BBBCA5B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 us assume…</a:t>
            </a:r>
          </a:p>
        </p:txBody>
      </p:sp>
      <p:sp>
        <p:nvSpPr>
          <p:cNvPr id="4" name="Curved Right Arrow 3">
            <a:extLst>
              <a:ext uri="{FF2B5EF4-FFF2-40B4-BE49-F238E27FC236}">
                <a16:creationId xmlns:a16="http://schemas.microsoft.com/office/drawing/2014/main" id="{9E912F5C-54BE-5743-9A7A-71ECAFD66286}"/>
              </a:ext>
            </a:extLst>
          </p:cNvPr>
          <p:cNvSpPr/>
          <p:nvPr/>
        </p:nvSpPr>
        <p:spPr>
          <a:xfrm rot="16200000">
            <a:off x="397296" y="4688249"/>
            <a:ext cx="658480" cy="581720"/>
          </a:xfrm>
          <a:prstGeom prst="curv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6C75CD-1865-104A-83EA-B11016B0D997}"/>
              </a:ext>
            </a:extLst>
          </p:cNvPr>
          <p:cNvSpPr/>
          <p:nvPr/>
        </p:nvSpPr>
        <p:spPr>
          <a:xfrm>
            <a:off x="6493433" y="3017520"/>
            <a:ext cx="1634867" cy="591668"/>
          </a:xfrm>
          <a:prstGeom prst="rect">
            <a:avLst/>
          </a:prstGeom>
          <a:solidFill>
            <a:srgbClr val="FF0000"/>
          </a:solidFill>
          <a:ln>
            <a:solidFill>
              <a:srgbClr val="2F528F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Historical  </a:t>
            </a:r>
            <a:r>
              <a:rPr lang="en-US" sz="1000" dirty="0"/>
              <a:t>bias</a:t>
            </a:r>
          </a:p>
          <a:p>
            <a:pPr algn="ctr"/>
            <a:r>
              <a:rPr lang="en-US" sz="1400" dirty="0"/>
              <a:t>Measurement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1E1CD65-CA6D-6747-B8C1-224D277B9140}"/>
              </a:ext>
            </a:extLst>
          </p:cNvPr>
          <p:cNvSpPr/>
          <p:nvPr/>
        </p:nvSpPr>
        <p:spPr>
          <a:xfrm>
            <a:off x="8235640" y="2998239"/>
            <a:ext cx="1537010" cy="606298"/>
          </a:xfrm>
          <a:prstGeom prst="rect">
            <a:avLst/>
          </a:prstGeom>
          <a:solidFill>
            <a:srgbClr val="FF0000"/>
          </a:solidFill>
          <a:ln>
            <a:solidFill>
              <a:srgbClr val="2F528F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Historical </a:t>
            </a:r>
            <a:r>
              <a:rPr lang="en-US" sz="1000" dirty="0"/>
              <a:t>bias</a:t>
            </a:r>
            <a:r>
              <a:rPr lang="en-US" sz="1400" dirty="0"/>
              <a:t> </a:t>
            </a:r>
          </a:p>
          <a:p>
            <a:pPr algn="ctr"/>
            <a:r>
              <a:rPr lang="en-US" sz="1400" dirty="0"/>
              <a:t>Measurement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43441F5-A5E0-5641-84DE-9FA23DB3883D}"/>
              </a:ext>
            </a:extLst>
          </p:cNvPr>
          <p:cNvSpPr/>
          <p:nvPr/>
        </p:nvSpPr>
        <p:spPr>
          <a:xfrm>
            <a:off x="61226" y="4838606"/>
            <a:ext cx="1407460" cy="514350"/>
          </a:xfrm>
          <a:prstGeom prst="rect">
            <a:avLst/>
          </a:prstGeom>
          <a:solidFill>
            <a:srgbClr val="FF0000"/>
          </a:solidFill>
          <a:ln>
            <a:solidFill>
              <a:srgbClr val="2F528F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Historical</a:t>
            </a:r>
            <a:r>
              <a:rPr lang="en-US"/>
              <a:t> </a:t>
            </a:r>
            <a:r>
              <a:rPr lang="en-US" sz="1000"/>
              <a:t>bias</a:t>
            </a:r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383747A-ED69-F74C-BED8-D3AED74C2767}"/>
              </a:ext>
            </a:extLst>
          </p:cNvPr>
          <p:cNvSpPr/>
          <p:nvPr/>
        </p:nvSpPr>
        <p:spPr>
          <a:xfrm>
            <a:off x="9387126" y="4774812"/>
            <a:ext cx="1752941" cy="514350"/>
          </a:xfrm>
          <a:prstGeom prst="rect">
            <a:avLst/>
          </a:prstGeom>
          <a:solidFill>
            <a:srgbClr val="FF0000"/>
          </a:solidFill>
          <a:ln>
            <a:solidFill>
              <a:srgbClr val="2F528F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Representation </a:t>
            </a:r>
            <a:r>
              <a:rPr lang="en-US" sz="1000" dirty="0"/>
              <a:t>bias</a:t>
            </a:r>
            <a:r>
              <a:rPr lang="en-US" dirty="0"/>
              <a:t> 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7235EB6-F2A5-CD45-B56A-77D96403A572}"/>
              </a:ext>
            </a:extLst>
          </p:cNvPr>
          <p:cNvSpPr/>
          <p:nvPr/>
        </p:nvSpPr>
        <p:spPr>
          <a:xfrm>
            <a:off x="9822926" y="2991268"/>
            <a:ext cx="1368812" cy="514350"/>
          </a:xfrm>
          <a:prstGeom prst="rect">
            <a:avLst/>
          </a:prstGeom>
          <a:solidFill>
            <a:srgbClr val="FF0000"/>
          </a:solidFill>
          <a:ln>
            <a:solidFill>
              <a:srgbClr val="2F528F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Measurement </a:t>
            </a:r>
            <a:r>
              <a:rPr lang="en-US" sz="1000" dirty="0"/>
              <a:t>bias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E219569-59F3-854E-8C80-7275B79E31D6}"/>
              </a:ext>
            </a:extLst>
          </p:cNvPr>
          <p:cNvSpPr/>
          <p:nvPr/>
        </p:nvSpPr>
        <p:spPr>
          <a:xfrm>
            <a:off x="4545657" y="3025789"/>
            <a:ext cx="1368812" cy="514350"/>
          </a:xfrm>
          <a:prstGeom prst="rect">
            <a:avLst/>
          </a:prstGeom>
          <a:solidFill>
            <a:srgbClr val="FF0000"/>
          </a:solidFill>
          <a:ln>
            <a:solidFill>
              <a:srgbClr val="2F528F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Measurement</a:t>
            </a:r>
          </a:p>
          <a:p>
            <a:pPr algn="ctr"/>
            <a:r>
              <a:rPr lang="en-US" sz="1000" dirty="0"/>
              <a:t>bias</a:t>
            </a:r>
          </a:p>
        </p:txBody>
      </p:sp>
    </p:spTree>
    <p:extLst>
      <p:ext uri="{BB962C8B-B14F-4D97-AF65-F5344CB8AC3E}">
        <p14:creationId xmlns:p14="http://schemas.microsoft.com/office/powerpoint/2010/main" val="32983191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6A587-6F22-29A8-A10C-4D2BAFAE8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let’s prove this “lemma 3”!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74FAB3-576A-E671-3C85-75D5DDAAF14A}"/>
              </a:ext>
            </a:extLst>
          </p:cNvPr>
          <p:cNvSpPr txBox="1"/>
          <p:nvPr/>
        </p:nvSpPr>
        <p:spPr>
          <a:xfrm>
            <a:off x="3915508" y="1506022"/>
            <a:ext cx="149656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Just kidding </a:t>
            </a:r>
            <a:r>
              <a:rPr lang="en-US" dirty="0">
                <a:sym typeface="Wingdings" pitchFamily="2" charset="2"/>
              </a:rPr>
              <a:t>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17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345E0-122E-6412-607D-EF5384B81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135C5-7636-28BA-2ECD-5A8226B32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let’s prove this “lemma 3”!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06E940-70BA-69F9-0941-BC7EF08AFAC8}"/>
              </a:ext>
            </a:extLst>
          </p:cNvPr>
          <p:cNvSpPr txBox="1"/>
          <p:nvPr/>
        </p:nvSpPr>
        <p:spPr>
          <a:xfrm>
            <a:off x="3915508" y="1506022"/>
            <a:ext cx="149656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Just kidding </a:t>
            </a:r>
            <a:r>
              <a:rPr lang="en-US" dirty="0">
                <a:sym typeface="Wingdings" pitchFamily="2" charset="2"/>
              </a:rPr>
              <a:t></a:t>
            </a:r>
            <a:endParaRPr lang="en-US" dirty="0"/>
          </a:p>
        </p:txBody>
      </p:sp>
      <p:pic>
        <p:nvPicPr>
          <p:cNvPr id="4" name="Online Media 3" descr="How to Check Election Results (feat. Pólya's Urn) - Numberphile">
            <a:hlinkClick r:id="" action="ppaction://media"/>
            <a:extLst>
              <a:ext uri="{FF2B5EF4-FFF2-40B4-BE49-F238E27FC236}">
                <a16:creationId xmlns:a16="http://schemas.microsoft.com/office/drawing/2014/main" id="{351F66D3-756D-A39E-D525-019A5BD85EF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12462" y="2107250"/>
            <a:ext cx="7119815" cy="402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18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A0EE3-48A4-A7A2-9D9B-3C093A238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there a (mathematical) “fix”?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A66C4220-8ABE-4264-A2C3-7AFD54486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634333"/>
            <a:ext cx="12256179" cy="159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7985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6CF2F3AA-F583-6A48-92EF-D381D490B9C2}"/>
              </a:ext>
            </a:extLst>
          </p:cNvPr>
          <p:cNvSpPr/>
          <p:nvPr/>
        </p:nvSpPr>
        <p:spPr>
          <a:xfrm>
            <a:off x="10539760" y="3643011"/>
            <a:ext cx="1537010" cy="10928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Target class/model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E5017D5-4C3A-864D-A7D1-E3BAF7B1D1C1}"/>
              </a:ext>
            </a:extLst>
          </p:cNvPr>
          <p:cNvSpPr/>
          <p:nvPr/>
        </p:nvSpPr>
        <p:spPr>
          <a:xfrm>
            <a:off x="281571" y="1776948"/>
            <a:ext cx="1537010" cy="1092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Real world goal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2DBBD5-8310-794B-B3A7-074CE0EF3BDE}"/>
              </a:ext>
            </a:extLst>
          </p:cNvPr>
          <p:cNvSpPr/>
          <p:nvPr/>
        </p:nvSpPr>
        <p:spPr>
          <a:xfrm>
            <a:off x="2391935" y="1776948"/>
            <a:ext cx="1537010" cy="1092820"/>
          </a:xfrm>
          <a:prstGeom prst="rect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Real world mechanism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3514E84-6300-9945-BF63-6B181C70C06C}"/>
              </a:ext>
            </a:extLst>
          </p:cNvPr>
          <p:cNvSpPr/>
          <p:nvPr/>
        </p:nvSpPr>
        <p:spPr>
          <a:xfrm>
            <a:off x="1818581" y="2245299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D7D8FA9-D19A-FC42-B2BF-2842374C0935}"/>
              </a:ext>
            </a:extLst>
          </p:cNvPr>
          <p:cNvSpPr/>
          <p:nvPr/>
        </p:nvSpPr>
        <p:spPr>
          <a:xfrm>
            <a:off x="3915010" y="2195119"/>
            <a:ext cx="553840" cy="2564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08D4D349-089A-5343-9361-E3F15E431334}"/>
              </a:ext>
            </a:extLst>
          </p:cNvPr>
          <p:cNvSpPr/>
          <p:nvPr/>
        </p:nvSpPr>
        <p:spPr>
          <a:xfrm>
            <a:off x="6016542" y="2195118"/>
            <a:ext cx="574747" cy="30665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93BA45F-A03B-D74E-9736-428BCD97683E}"/>
              </a:ext>
            </a:extLst>
          </p:cNvPr>
          <p:cNvSpPr/>
          <p:nvPr/>
        </p:nvSpPr>
        <p:spPr>
          <a:xfrm>
            <a:off x="8128301" y="2156087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A3B9DB44-6186-174E-AE1C-57104008A880}"/>
              </a:ext>
            </a:extLst>
          </p:cNvPr>
          <p:cNvSpPr/>
          <p:nvPr/>
        </p:nvSpPr>
        <p:spPr>
          <a:xfrm>
            <a:off x="10068613" y="2139354"/>
            <a:ext cx="389366" cy="306657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F8B94690-C0EA-1A40-BE95-8211944CDB01}"/>
              </a:ext>
            </a:extLst>
          </p:cNvPr>
          <p:cNvSpPr/>
          <p:nvPr/>
        </p:nvSpPr>
        <p:spPr>
          <a:xfrm rot="5400000">
            <a:off x="10910256" y="3099581"/>
            <a:ext cx="781148" cy="32152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1432C6B0-790C-5C44-A1E0-2424938A2733}"/>
              </a:ext>
            </a:extLst>
          </p:cNvPr>
          <p:cNvSpPr/>
          <p:nvPr/>
        </p:nvSpPr>
        <p:spPr>
          <a:xfrm rot="5400000">
            <a:off x="10965386" y="4913995"/>
            <a:ext cx="685756" cy="3215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B06C8A6-AF67-EA47-AF74-486D456B44F8}"/>
              </a:ext>
            </a:extLst>
          </p:cNvPr>
          <p:cNvSpPr/>
          <p:nvPr/>
        </p:nvSpPr>
        <p:spPr>
          <a:xfrm>
            <a:off x="8517667" y="5417634"/>
            <a:ext cx="1537010" cy="1092820"/>
          </a:xfrm>
          <a:prstGeom prst="rect">
            <a:avLst/>
          </a:prstGeom>
          <a:solidFill>
            <a:schemeClr val="accent2">
              <a:lumMod val="75000"/>
              <a:alpha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Model training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76D8431-8CA5-414A-8D8A-F7B154DCE8C1}"/>
              </a:ext>
            </a:extLst>
          </p:cNvPr>
          <p:cNvSpPr/>
          <p:nvPr/>
        </p:nvSpPr>
        <p:spPr>
          <a:xfrm>
            <a:off x="6591290" y="5417634"/>
            <a:ext cx="1537010" cy="10928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Predict on test data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BC6D014-BCA0-6240-9B35-D699D5014FDD}"/>
              </a:ext>
            </a:extLst>
          </p:cNvPr>
          <p:cNvSpPr/>
          <p:nvPr/>
        </p:nvSpPr>
        <p:spPr>
          <a:xfrm>
            <a:off x="4472561" y="5417634"/>
            <a:ext cx="1537010" cy="1092820"/>
          </a:xfrm>
          <a:prstGeom prst="rect">
            <a:avLst/>
          </a:prstGeom>
          <a:solidFill>
            <a:srgbClr val="7F7F7F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Evaluate error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ACDCB89-A008-BF45-91F0-2DCD7C61E529}"/>
              </a:ext>
            </a:extLst>
          </p:cNvPr>
          <p:cNvSpPr/>
          <p:nvPr/>
        </p:nvSpPr>
        <p:spPr>
          <a:xfrm>
            <a:off x="2391935" y="5417634"/>
            <a:ext cx="1537010" cy="109282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Deploy!</a:t>
            </a:r>
          </a:p>
        </p:txBody>
      </p:sp>
      <p:sp>
        <p:nvSpPr>
          <p:cNvPr id="39" name="Right Arrow 38">
            <a:extLst>
              <a:ext uri="{FF2B5EF4-FFF2-40B4-BE49-F238E27FC236}">
                <a16:creationId xmlns:a16="http://schemas.microsoft.com/office/drawing/2014/main" id="{4959E30A-983D-4C42-97EA-BE64AB9A7747}"/>
              </a:ext>
            </a:extLst>
          </p:cNvPr>
          <p:cNvSpPr/>
          <p:nvPr/>
        </p:nvSpPr>
        <p:spPr>
          <a:xfrm rot="10800000">
            <a:off x="10054677" y="5803281"/>
            <a:ext cx="472538" cy="3215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id="{07FAAE30-166D-DA41-95EE-FCB391EDEBB2}"/>
              </a:ext>
            </a:extLst>
          </p:cNvPr>
          <p:cNvSpPr/>
          <p:nvPr/>
        </p:nvSpPr>
        <p:spPr>
          <a:xfrm rot="10800000">
            <a:off x="8140845" y="5803280"/>
            <a:ext cx="389366" cy="39122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470A17D1-484C-3F40-AAF8-29B8DC193A78}"/>
              </a:ext>
            </a:extLst>
          </p:cNvPr>
          <p:cNvSpPr/>
          <p:nvPr/>
        </p:nvSpPr>
        <p:spPr>
          <a:xfrm rot="10800000">
            <a:off x="6016542" y="5807931"/>
            <a:ext cx="577079" cy="391222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ight Arrow 42">
            <a:extLst>
              <a:ext uri="{FF2B5EF4-FFF2-40B4-BE49-F238E27FC236}">
                <a16:creationId xmlns:a16="http://schemas.microsoft.com/office/drawing/2014/main" id="{57E6FFED-7080-9C47-80A3-1180159355CB}"/>
              </a:ext>
            </a:extLst>
          </p:cNvPr>
          <p:cNvSpPr/>
          <p:nvPr/>
        </p:nvSpPr>
        <p:spPr>
          <a:xfrm rot="10800000">
            <a:off x="3935914" y="5803281"/>
            <a:ext cx="524101" cy="39122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17F9DA1-E01F-9942-819A-3379ECF7DB3E}"/>
              </a:ext>
            </a:extLst>
          </p:cNvPr>
          <p:cNvSpPr/>
          <p:nvPr/>
        </p:nvSpPr>
        <p:spPr>
          <a:xfrm>
            <a:off x="245791" y="3760558"/>
            <a:ext cx="9343979" cy="900929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Society</a:t>
            </a:r>
          </a:p>
        </p:txBody>
      </p:sp>
      <p:sp>
        <p:nvSpPr>
          <p:cNvPr id="2" name="Up-Down Arrow 1">
            <a:extLst>
              <a:ext uri="{FF2B5EF4-FFF2-40B4-BE49-F238E27FC236}">
                <a16:creationId xmlns:a16="http://schemas.microsoft.com/office/drawing/2014/main" id="{3DD9D2A2-6CEB-374F-87CC-2B602634F94A}"/>
              </a:ext>
            </a:extLst>
          </p:cNvPr>
          <p:cNvSpPr/>
          <p:nvPr/>
        </p:nvSpPr>
        <p:spPr>
          <a:xfrm>
            <a:off x="914400" y="2857313"/>
            <a:ext cx="178420" cy="900928"/>
          </a:xfrm>
          <a:prstGeom prst="upDownArrow">
            <a:avLst/>
          </a:prstGeom>
          <a:solidFill>
            <a:srgbClr val="FF0000">
              <a:alpha val="20000"/>
            </a:srgbClr>
          </a:solidFill>
          <a:ln>
            <a:solidFill>
              <a:srgbClr val="FF0000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Up-Down Arrow 43">
            <a:extLst>
              <a:ext uri="{FF2B5EF4-FFF2-40B4-BE49-F238E27FC236}">
                <a16:creationId xmlns:a16="http://schemas.microsoft.com/office/drawing/2014/main" id="{7F551C16-CAEA-B54C-9F35-4E8E28FDCA3F}"/>
              </a:ext>
            </a:extLst>
          </p:cNvPr>
          <p:cNvSpPr/>
          <p:nvPr/>
        </p:nvSpPr>
        <p:spPr>
          <a:xfrm>
            <a:off x="2944373" y="2869768"/>
            <a:ext cx="188191" cy="888471"/>
          </a:xfrm>
          <a:prstGeom prst="upDownArrow">
            <a:avLst/>
          </a:prstGeom>
          <a:solidFill>
            <a:srgbClr val="FF0000">
              <a:alpha val="20000"/>
            </a:srgbClr>
          </a:solidFill>
          <a:ln>
            <a:solidFill>
              <a:srgbClr val="FF0000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Up-Down Arrow 47">
            <a:extLst>
              <a:ext uri="{FF2B5EF4-FFF2-40B4-BE49-F238E27FC236}">
                <a16:creationId xmlns:a16="http://schemas.microsoft.com/office/drawing/2014/main" id="{3A649DD2-A40C-D240-AE38-B16110A2250A}"/>
              </a:ext>
            </a:extLst>
          </p:cNvPr>
          <p:cNvSpPr/>
          <p:nvPr/>
        </p:nvSpPr>
        <p:spPr>
          <a:xfrm>
            <a:off x="9154811" y="4661487"/>
            <a:ext cx="155522" cy="756147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Up-Down Arrow 48">
            <a:extLst>
              <a:ext uri="{FF2B5EF4-FFF2-40B4-BE49-F238E27FC236}">
                <a16:creationId xmlns:a16="http://schemas.microsoft.com/office/drawing/2014/main" id="{AFF797B7-A39B-5A41-B583-E01FA0AE604C}"/>
              </a:ext>
            </a:extLst>
          </p:cNvPr>
          <p:cNvSpPr/>
          <p:nvPr/>
        </p:nvSpPr>
        <p:spPr>
          <a:xfrm>
            <a:off x="7261547" y="4661487"/>
            <a:ext cx="188190" cy="756147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Up-Down Arrow 49">
            <a:extLst>
              <a:ext uri="{FF2B5EF4-FFF2-40B4-BE49-F238E27FC236}">
                <a16:creationId xmlns:a16="http://schemas.microsoft.com/office/drawing/2014/main" id="{3C0CC4AE-1717-5B47-B302-46C6E0161630}"/>
              </a:ext>
            </a:extLst>
          </p:cNvPr>
          <p:cNvSpPr/>
          <p:nvPr/>
        </p:nvSpPr>
        <p:spPr>
          <a:xfrm>
            <a:off x="5135968" y="4661486"/>
            <a:ext cx="188190" cy="756147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Up-Down Arrow 50">
            <a:extLst>
              <a:ext uri="{FF2B5EF4-FFF2-40B4-BE49-F238E27FC236}">
                <a16:creationId xmlns:a16="http://schemas.microsoft.com/office/drawing/2014/main" id="{06A7A9A6-8C03-394F-A3F9-CD2063CDB1F2}"/>
              </a:ext>
            </a:extLst>
          </p:cNvPr>
          <p:cNvSpPr/>
          <p:nvPr/>
        </p:nvSpPr>
        <p:spPr>
          <a:xfrm>
            <a:off x="2942500" y="4661486"/>
            <a:ext cx="175328" cy="756147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Up-Down Arrow 51">
            <a:extLst>
              <a:ext uri="{FF2B5EF4-FFF2-40B4-BE49-F238E27FC236}">
                <a16:creationId xmlns:a16="http://schemas.microsoft.com/office/drawing/2014/main" id="{69980E49-12A2-A14C-BDA3-635298398021}"/>
              </a:ext>
            </a:extLst>
          </p:cNvPr>
          <p:cNvSpPr/>
          <p:nvPr/>
        </p:nvSpPr>
        <p:spPr>
          <a:xfrm rot="5400000">
            <a:off x="9978258" y="3744773"/>
            <a:ext cx="181552" cy="958529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6A62BB-3E57-BC44-AF6B-01BBBCA5B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feedback loop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16E812E-1C89-4746-AE78-99D1530C11FA}"/>
              </a:ext>
            </a:extLst>
          </p:cNvPr>
          <p:cNvGrpSpPr/>
          <p:nvPr/>
        </p:nvGrpSpPr>
        <p:grpSpPr>
          <a:xfrm>
            <a:off x="6493433" y="1776948"/>
            <a:ext cx="1634867" cy="1989196"/>
            <a:chOff x="6493433" y="1776948"/>
            <a:chExt cx="1634867" cy="198919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CEC1936-A84B-5046-ABE3-3CD75FB65AEE}"/>
                </a:ext>
              </a:extLst>
            </p:cNvPr>
            <p:cNvSpPr/>
            <p:nvPr/>
          </p:nvSpPr>
          <p:spPr>
            <a:xfrm>
              <a:off x="6591290" y="1776948"/>
              <a:ext cx="1537010" cy="109282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Data collection mechanism</a:t>
              </a:r>
            </a:p>
          </p:txBody>
        </p:sp>
        <p:sp>
          <p:nvSpPr>
            <p:cNvPr id="46" name="Up-Down Arrow 45">
              <a:extLst>
                <a:ext uri="{FF2B5EF4-FFF2-40B4-BE49-F238E27FC236}">
                  <a16:creationId xmlns:a16="http://schemas.microsoft.com/office/drawing/2014/main" id="{EEAE5132-9C63-6D40-9BD8-874E75D39703}"/>
                </a:ext>
              </a:extLst>
            </p:cNvPr>
            <p:cNvSpPr/>
            <p:nvPr/>
          </p:nvSpPr>
          <p:spPr>
            <a:xfrm>
              <a:off x="7271995" y="2872085"/>
              <a:ext cx="188190" cy="894059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86C75CD-1865-104A-83EA-B11016B0D997}"/>
                </a:ext>
              </a:extLst>
            </p:cNvPr>
            <p:cNvSpPr/>
            <p:nvPr/>
          </p:nvSpPr>
          <p:spPr>
            <a:xfrm>
              <a:off x="6493433" y="3017520"/>
              <a:ext cx="1634867" cy="59166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2F528F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Historical  </a:t>
              </a:r>
              <a:r>
                <a:rPr lang="en-US" sz="1000" dirty="0"/>
                <a:t>bias</a:t>
              </a:r>
            </a:p>
            <a:p>
              <a:pPr algn="ctr"/>
              <a:r>
                <a:rPr lang="en-US" sz="1400" dirty="0"/>
                <a:t>Measurement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52F6789-D9DF-5440-9C90-C13A17027421}"/>
              </a:ext>
            </a:extLst>
          </p:cNvPr>
          <p:cNvGrpSpPr/>
          <p:nvPr/>
        </p:nvGrpSpPr>
        <p:grpSpPr>
          <a:xfrm>
            <a:off x="8235640" y="1776948"/>
            <a:ext cx="1819037" cy="1981290"/>
            <a:chOff x="8235640" y="1776948"/>
            <a:chExt cx="1819037" cy="198129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0542AF9-D7B4-5141-8280-483A027BBD90}"/>
                </a:ext>
              </a:extLst>
            </p:cNvPr>
            <p:cNvSpPr/>
            <p:nvPr/>
          </p:nvSpPr>
          <p:spPr>
            <a:xfrm>
              <a:off x="8517667" y="1776948"/>
              <a:ext cx="1537010" cy="1092820"/>
            </a:xfrm>
            <a:prstGeom prst="rect">
              <a:avLst/>
            </a:prstGeom>
            <a:solidFill>
              <a:srgbClr val="385723">
                <a:alpha val="8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Which data to collect?</a:t>
              </a:r>
            </a:p>
          </p:txBody>
        </p:sp>
        <p:sp>
          <p:nvSpPr>
            <p:cNvPr id="47" name="Up-Down Arrow 46">
              <a:extLst>
                <a:ext uri="{FF2B5EF4-FFF2-40B4-BE49-F238E27FC236}">
                  <a16:creationId xmlns:a16="http://schemas.microsoft.com/office/drawing/2014/main" id="{57A79D34-78A5-1B43-B443-54B9F95D1CAE}"/>
                </a:ext>
              </a:extLst>
            </p:cNvPr>
            <p:cNvSpPr/>
            <p:nvPr/>
          </p:nvSpPr>
          <p:spPr>
            <a:xfrm>
              <a:off x="9154811" y="2857309"/>
              <a:ext cx="174747" cy="900929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1E1CD65-CA6D-6747-B8C1-224D277B9140}"/>
                </a:ext>
              </a:extLst>
            </p:cNvPr>
            <p:cNvSpPr/>
            <p:nvPr/>
          </p:nvSpPr>
          <p:spPr>
            <a:xfrm>
              <a:off x="8235640" y="2998239"/>
              <a:ext cx="1537010" cy="60629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2F528F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Historical </a:t>
              </a:r>
              <a:r>
                <a:rPr lang="en-US" sz="1000" dirty="0"/>
                <a:t>bias</a:t>
              </a:r>
              <a:r>
                <a:rPr lang="en-US" sz="1400" dirty="0"/>
                <a:t> </a:t>
              </a:r>
            </a:p>
            <a:p>
              <a:pPr algn="ctr"/>
              <a:r>
                <a:rPr lang="en-US" sz="1400" dirty="0"/>
                <a:t>Measurement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7FEAAB6-AD82-4A4C-A3F7-DD0FACE57D95}"/>
              </a:ext>
            </a:extLst>
          </p:cNvPr>
          <p:cNvGrpSpPr/>
          <p:nvPr/>
        </p:nvGrpSpPr>
        <p:grpSpPr>
          <a:xfrm>
            <a:off x="61226" y="4649869"/>
            <a:ext cx="1407460" cy="703087"/>
            <a:chOff x="61226" y="4649869"/>
            <a:chExt cx="1407460" cy="703087"/>
          </a:xfrm>
        </p:grpSpPr>
        <p:sp>
          <p:nvSpPr>
            <p:cNvPr id="4" name="Curved Right Arrow 3">
              <a:extLst>
                <a:ext uri="{FF2B5EF4-FFF2-40B4-BE49-F238E27FC236}">
                  <a16:creationId xmlns:a16="http://schemas.microsoft.com/office/drawing/2014/main" id="{9E912F5C-54BE-5743-9A7A-71ECAFD66286}"/>
                </a:ext>
              </a:extLst>
            </p:cNvPr>
            <p:cNvSpPr/>
            <p:nvPr/>
          </p:nvSpPr>
          <p:spPr>
            <a:xfrm rot="16200000">
              <a:off x="397296" y="4688249"/>
              <a:ext cx="658480" cy="581720"/>
            </a:xfrm>
            <a:prstGeom prst="curved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043441F5-A5E0-5641-84DE-9FA23DB3883D}"/>
                </a:ext>
              </a:extLst>
            </p:cNvPr>
            <p:cNvSpPr/>
            <p:nvPr/>
          </p:nvSpPr>
          <p:spPr>
            <a:xfrm>
              <a:off x="61226" y="4838606"/>
              <a:ext cx="1407460" cy="51435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2F528F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/>
                <a:t>Historical</a:t>
              </a:r>
              <a:r>
                <a:rPr lang="en-US"/>
                <a:t> </a:t>
              </a:r>
              <a:r>
                <a:rPr lang="en-US" sz="1000"/>
                <a:t>bias</a:t>
              </a:r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243C49E-6F85-E944-86B1-964FFB48393D}"/>
              </a:ext>
            </a:extLst>
          </p:cNvPr>
          <p:cNvGrpSpPr/>
          <p:nvPr/>
        </p:nvGrpSpPr>
        <p:grpSpPr>
          <a:xfrm>
            <a:off x="9387126" y="4774812"/>
            <a:ext cx="2689644" cy="1735642"/>
            <a:chOff x="9387126" y="4774812"/>
            <a:chExt cx="2689644" cy="1735642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F5C939B-8AE4-8848-8D06-F8288774D118}"/>
                </a:ext>
              </a:extLst>
            </p:cNvPr>
            <p:cNvSpPr/>
            <p:nvPr/>
          </p:nvSpPr>
          <p:spPr>
            <a:xfrm>
              <a:off x="10539760" y="5417634"/>
              <a:ext cx="1537010" cy="1092820"/>
            </a:xfrm>
            <a:prstGeom prst="rect">
              <a:avLst/>
            </a:prstGeom>
            <a:solidFill>
              <a:schemeClr val="accent2">
                <a:lumMod val="75000"/>
                <a:alpha val="8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Training data set</a:t>
              </a:r>
            </a:p>
          </p:txBody>
        </p:sp>
        <p:sp>
          <p:nvSpPr>
            <p:cNvPr id="54" name="Up-Down Arrow 53">
              <a:extLst>
                <a:ext uri="{FF2B5EF4-FFF2-40B4-BE49-F238E27FC236}">
                  <a16:creationId xmlns:a16="http://schemas.microsoft.com/office/drawing/2014/main" id="{B96E92CF-625F-EB4D-B7BB-D3B84C3E0F63}"/>
                </a:ext>
              </a:extLst>
            </p:cNvPr>
            <p:cNvSpPr/>
            <p:nvPr/>
          </p:nvSpPr>
          <p:spPr>
            <a:xfrm rot="7550175">
              <a:off x="10074159" y="4318523"/>
              <a:ext cx="184189" cy="1386877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383747A-ED69-F74C-BED8-D3AED74C2767}"/>
                </a:ext>
              </a:extLst>
            </p:cNvPr>
            <p:cNvSpPr/>
            <p:nvPr/>
          </p:nvSpPr>
          <p:spPr>
            <a:xfrm>
              <a:off x="9387126" y="4774812"/>
              <a:ext cx="1752941" cy="51435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2F528F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Representation </a:t>
              </a:r>
              <a:r>
                <a:rPr lang="en-US" sz="1000" dirty="0"/>
                <a:t>bias</a:t>
              </a:r>
              <a:r>
                <a:rPr lang="en-US" dirty="0"/>
                <a:t> 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9F5B095-4C81-7C49-84F8-8D719184F662}"/>
              </a:ext>
            </a:extLst>
          </p:cNvPr>
          <p:cNvGrpSpPr/>
          <p:nvPr/>
        </p:nvGrpSpPr>
        <p:grpSpPr>
          <a:xfrm>
            <a:off x="9822926" y="1776948"/>
            <a:ext cx="2253844" cy="2435081"/>
            <a:chOff x="9822926" y="1776948"/>
            <a:chExt cx="2253844" cy="2435081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F7F9A0-C75E-C24B-B5BB-B7168422E39A}"/>
                </a:ext>
              </a:extLst>
            </p:cNvPr>
            <p:cNvSpPr/>
            <p:nvPr/>
          </p:nvSpPr>
          <p:spPr>
            <a:xfrm>
              <a:off x="10444043" y="1776948"/>
              <a:ext cx="1632727" cy="1092820"/>
            </a:xfrm>
            <a:prstGeom prst="rect">
              <a:avLst/>
            </a:prstGeom>
            <a:solidFill>
              <a:srgbClr val="385723">
                <a:alpha val="6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Data representation</a:t>
              </a:r>
            </a:p>
          </p:txBody>
        </p:sp>
        <p:sp>
          <p:nvSpPr>
            <p:cNvPr id="53" name="Up-Down Arrow 52">
              <a:extLst>
                <a:ext uri="{FF2B5EF4-FFF2-40B4-BE49-F238E27FC236}">
                  <a16:creationId xmlns:a16="http://schemas.microsoft.com/office/drawing/2014/main" id="{68CF806F-13AD-FC4C-9EA5-1404E6194E6F}"/>
                </a:ext>
              </a:extLst>
            </p:cNvPr>
            <p:cNvSpPr/>
            <p:nvPr/>
          </p:nvSpPr>
          <p:spPr>
            <a:xfrm rot="2596433">
              <a:off x="10066190" y="2615888"/>
              <a:ext cx="228335" cy="1596141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77235EB6-F2A5-CD45-B56A-77D96403A572}"/>
                </a:ext>
              </a:extLst>
            </p:cNvPr>
            <p:cNvSpPr/>
            <p:nvPr/>
          </p:nvSpPr>
          <p:spPr>
            <a:xfrm>
              <a:off x="9822926" y="2991268"/>
              <a:ext cx="1368812" cy="51435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2F528F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Measurement </a:t>
              </a:r>
              <a:r>
                <a:rPr lang="en-US" sz="1000" dirty="0"/>
                <a:t>bias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426E4A8-A845-9A45-8259-850BCF0BB0D8}"/>
              </a:ext>
            </a:extLst>
          </p:cNvPr>
          <p:cNvGrpSpPr/>
          <p:nvPr/>
        </p:nvGrpSpPr>
        <p:grpSpPr>
          <a:xfrm>
            <a:off x="4472561" y="1776948"/>
            <a:ext cx="1537010" cy="1989198"/>
            <a:chOff x="4472561" y="1776948"/>
            <a:chExt cx="1537010" cy="198919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A6AABC1-5B8E-2648-89F0-9A15F4FCF85E}"/>
                </a:ext>
              </a:extLst>
            </p:cNvPr>
            <p:cNvSpPr/>
            <p:nvPr/>
          </p:nvSpPr>
          <p:spPr>
            <a:xfrm>
              <a:off x="4472561" y="1776948"/>
              <a:ext cx="1537010" cy="1092820"/>
            </a:xfrm>
            <a:prstGeom prst="rect">
              <a:avLst/>
            </a:prstGeom>
            <a:solidFill>
              <a:srgbClr val="4472C4">
                <a:alpha val="6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Learning problem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EAA6547-B090-A148-84E6-B8DE8DF2ECB6}"/>
                </a:ext>
              </a:extLst>
            </p:cNvPr>
            <p:cNvGrpSpPr/>
            <p:nvPr/>
          </p:nvGrpSpPr>
          <p:grpSpPr>
            <a:xfrm>
              <a:off x="4545657" y="2872086"/>
              <a:ext cx="1368812" cy="894060"/>
              <a:chOff x="4545657" y="2872086"/>
              <a:chExt cx="1368812" cy="894060"/>
            </a:xfrm>
          </p:grpSpPr>
          <p:sp>
            <p:nvSpPr>
              <p:cNvPr id="45" name="Up-Down Arrow 44">
                <a:extLst>
                  <a:ext uri="{FF2B5EF4-FFF2-40B4-BE49-F238E27FC236}">
                    <a16:creationId xmlns:a16="http://schemas.microsoft.com/office/drawing/2014/main" id="{9318C0B6-D097-0E44-B8B4-F4D8D2DBFA63}"/>
                  </a:ext>
                </a:extLst>
              </p:cNvPr>
              <p:cNvSpPr/>
              <p:nvPr/>
            </p:nvSpPr>
            <p:spPr>
              <a:xfrm>
                <a:off x="5113070" y="2872086"/>
                <a:ext cx="196238" cy="894060"/>
              </a:xfrm>
              <a:prstGeom prst="upDown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3E219569-59F3-854E-8C80-7275B79E31D6}"/>
                  </a:ext>
                </a:extLst>
              </p:cNvPr>
              <p:cNvSpPr/>
              <p:nvPr/>
            </p:nvSpPr>
            <p:spPr>
              <a:xfrm>
                <a:off x="4545657" y="3025789"/>
                <a:ext cx="1368812" cy="51435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2F528F">
                    <a:alpha val="2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/>
                  <a:t>Measurement</a:t>
                </a:r>
              </a:p>
              <a:p>
                <a:pPr algn="ctr"/>
                <a:r>
                  <a:rPr lang="en-US" sz="1000" dirty="0"/>
                  <a:t>bias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5667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28" grpId="0" animBg="1"/>
      <p:bldP spid="29" grpId="0" animBg="1"/>
      <p:bldP spid="30" grpId="0" animBg="1"/>
      <p:bldP spid="31" grpId="0" animBg="1"/>
      <p:bldP spid="39" grpId="0" animBg="1"/>
      <p:bldP spid="41" grpId="0" animBg="1"/>
      <p:bldP spid="42" grpId="0" animBg="1"/>
      <p:bldP spid="43" grpId="0" animBg="1"/>
      <p:bldP spid="40" grpId="0" animBg="1"/>
      <p:bldP spid="5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6CF2F3AA-F583-6A48-92EF-D381D490B9C2}"/>
              </a:ext>
            </a:extLst>
          </p:cNvPr>
          <p:cNvSpPr/>
          <p:nvPr/>
        </p:nvSpPr>
        <p:spPr>
          <a:xfrm>
            <a:off x="10539760" y="3643011"/>
            <a:ext cx="1537010" cy="10928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Target class/model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BDF27FB-B737-0F41-AEB9-6D00F5286099}"/>
              </a:ext>
            </a:extLst>
          </p:cNvPr>
          <p:cNvGrpSpPr/>
          <p:nvPr/>
        </p:nvGrpSpPr>
        <p:grpSpPr>
          <a:xfrm>
            <a:off x="281571" y="1776948"/>
            <a:ext cx="11795199" cy="1092820"/>
            <a:chOff x="281571" y="2085558"/>
            <a:chExt cx="11795199" cy="109282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E5017D5-4C3A-864D-A7D1-E3BAF7B1D1C1}"/>
                </a:ext>
              </a:extLst>
            </p:cNvPr>
            <p:cNvSpPr/>
            <p:nvPr/>
          </p:nvSpPr>
          <p:spPr>
            <a:xfrm>
              <a:off x="281571" y="2085558"/>
              <a:ext cx="1537010" cy="10928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Real world goal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52DBBD5-8310-794B-B3A7-074CE0EF3BDE}"/>
                </a:ext>
              </a:extLst>
            </p:cNvPr>
            <p:cNvSpPr/>
            <p:nvPr/>
          </p:nvSpPr>
          <p:spPr>
            <a:xfrm>
              <a:off x="2391935" y="2085558"/>
              <a:ext cx="1537010" cy="1092820"/>
            </a:xfrm>
            <a:prstGeom prst="rect">
              <a:avLst/>
            </a:prstGeom>
            <a:solidFill>
              <a:srgbClr val="4472C4">
                <a:alpha val="8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Real world mechanism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A6AABC1-5B8E-2648-89F0-9A15F4FCF85E}"/>
                </a:ext>
              </a:extLst>
            </p:cNvPr>
            <p:cNvSpPr/>
            <p:nvPr/>
          </p:nvSpPr>
          <p:spPr>
            <a:xfrm>
              <a:off x="4472561" y="2085558"/>
              <a:ext cx="1537010" cy="1092820"/>
            </a:xfrm>
            <a:prstGeom prst="rect">
              <a:avLst/>
            </a:prstGeom>
            <a:solidFill>
              <a:srgbClr val="4472C4">
                <a:alpha val="6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Learning problem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CEC1936-A84B-5046-ABE3-3CD75FB65AEE}"/>
                </a:ext>
              </a:extLst>
            </p:cNvPr>
            <p:cNvSpPr/>
            <p:nvPr/>
          </p:nvSpPr>
          <p:spPr>
            <a:xfrm>
              <a:off x="6591290" y="2085558"/>
              <a:ext cx="1537010" cy="109282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Data collection mechanism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0542AF9-D7B4-5141-8280-483A027BBD90}"/>
                </a:ext>
              </a:extLst>
            </p:cNvPr>
            <p:cNvSpPr/>
            <p:nvPr/>
          </p:nvSpPr>
          <p:spPr>
            <a:xfrm>
              <a:off x="8517667" y="2085558"/>
              <a:ext cx="1537010" cy="1092820"/>
            </a:xfrm>
            <a:prstGeom prst="rect">
              <a:avLst/>
            </a:prstGeom>
            <a:solidFill>
              <a:srgbClr val="385723">
                <a:alpha val="8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Which data to collect?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F7F9A0-C75E-C24B-B5BB-B7168422E39A}"/>
                </a:ext>
              </a:extLst>
            </p:cNvPr>
            <p:cNvSpPr/>
            <p:nvPr/>
          </p:nvSpPr>
          <p:spPr>
            <a:xfrm>
              <a:off x="10444043" y="2085558"/>
              <a:ext cx="1632727" cy="1092820"/>
            </a:xfrm>
            <a:prstGeom prst="rect">
              <a:avLst/>
            </a:prstGeom>
            <a:solidFill>
              <a:srgbClr val="385723">
                <a:alpha val="6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Data representation</a:t>
              </a:r>
            </a:p>
          </p:txBody>
        </p:sp>
        <p:sp>
          <p:nvSpPr>
            <p:cNvPr id="14" name="Right Arrow 13">
              <a:extLst>
                <a:ext uri="{FF2B5EF4-FFF2-40B4-BE49-F238E27FC236}">
                  <a16:creationId xmlns:a16="http://schemas.microsoft.com/office/drawing/2014/main" id="{93514E84-6300-9945-BF63-6B181C70C06C}"/>
                </a:ext>
              </a:extLst>
            </p:cNvPr>
            <p:cNvSpPr/>
            <p:nvPr/>
          </p:nvSpPr>
          <p:spPr>
            <a:xfrm>
              <a:off x="1818581" y="2553909"/>
              <a:ext cx="553840" cy="25647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ight Arrow 32">
              <a:extLst>
                <a:ext uri="{FF2B5EF4-FFF2-40B4-BE49-F238E27FC236}">
                  <a16:creationId xmlns:a16="http://schemas.microsoft.com/office/drawing/2014/main" id="{6D7D8FA9-D19A-FC42-B2BF-2842374C0935}"/>
                </a:ext>
              </a:extLst>
            </p:cNvPr>
            <p:cNvSpPr/>
            <p:nvPr/>
          </p:nvSpPr>
          <p:spPr>
            <a:xfrm>
              <a:off x="3915010" y="2503729"/>
              <a:ext cx="553840" cy="25647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ight Arrow 33">
              <a:extLst>
                <a:ext uri="{FF2B5EF4-FFF2-40B4-BE49-F238E27FC236}">
                  <a16:creationId xmlns:a16="http://schemas.microsoft.com/office/drawing/2014/main" id="{08D4D349-089A-5343-9361-E3F15E431334}"/>
                </a:ext>
              </a:extLst>
            </p:cNvPr>
            <p:cNvSpPr/>
            <p:nvPr/>
          </p:nvSpPr>
          <p:spPr>
            <a:xfrm>
              <a:off x="6016542" y="2503728"/>
              <a:ext cx="574747" cy="306657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ight Arrow 34">
              <a:extLst>
                <a:ext uri="{FF2B5EF4-FFF2-40B4-BE49-F238E27FC236}">
                  <a16:creationId xmlns:a16="http://schemas.microsoft.com/office/drawing/2014/main" id="{793BA45F-A03B-D74E-9736-428BCD97683E}"/>
                </a:ext>
              </a:extLst>
            </p:cNvPr>
            <p:cNvSpPr/>
            <p:nvPr/>
          </p:nvSpPr>
          <p:spPr>
            <a:xfrm>
              <a:off x="8128301" y="2464697"/>
              <a:ext cx="389366" cy="306657"/>
            </a:xfrm>
            <a:prstGeom prst="rightArrow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ight Arrow 35">
              <a:extLst>
                <a:ext uri="{FF2B5EF4-FFF2-40B4-BE49-F238E27FC236}">
                  <a16:creationId xmlns:a16="http://schemas.microsoft.com/office/drawing/2014/main" id="{A3B9DB44-6186-174E-AE1C-57104008A880}"/>
                </a:ext>
              </a:extLst>
            </p:cNvPr>
            <p:cNvSpPr/>
            <p:nvPr/>
          </p:nvSpPr>
          <p:spPr>
            <a:xfrm>
              <a:off x="10068613" y="2447964"/>
              <a:ext cx="389366" cy="306657"/>
            </a:xfrm>
            <a:prstGeom prst="rightArrow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ight Arrow 36">
            <a:extLst>
              <a:ext uri="{FF2B5EF4-FFF2-40B4-BE49-F238E27FC236}">
                <a16:creationId xmlns:a16="http://schemas.microsoft.com/office/drawing/2014/main" id="{F8B94690-C0EA-1A40-BE95-8211944CDB01}"/>
              </a:ext>
            </a:extLst>
          </p:cNvPr>
          <p:cNvSpPr/>
          <p:nvPr/>
        </p:nvSpPr>
        <p:spPr>
          <a:xfrm rot="5400000">
            <a:off x="10910256" y="3099581"/>
            <a:ext cx="781148" cy="32152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1432C6B0-790C-5C44-A1E0-2424938A2733}"/>
              </a:ext>
            </a:extLst>
          </p:cNvPr>
          <p:cNvSpPr/>
          <p:nvPr/>
        </p:nvSpPr>
        <p:spPr>
          <a:xfrm rot="5400000">
            <a:off x="10965386" y="4913995"/>
            <a:ext cx="685756" cy="3215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7971095-7C42-1A45-A1C8-4B5CD7528A70}"/>
              </a:ext>
            </a:extLst>
          </p:cNvPr>
          <p:cNvGrpSpPr/>
          <p:nvPr/>
        </p:nvGrpSpPr>
        <p:grpSpPr>
          <a:xfrm>
            <a:off x="2391935" y="5417634"/>
            <a:ext cx="9684835" cy="1092820"/>
            <a:chOff x="2391935" y="5200464"/>
            <a:chExt cx="9684835" cy="109282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F5C939B-8AE4-8848-8D06-F8288774D118}"/>
                </a:ext>
              </a:extLst>
            </p:cNvPr>
            <p:cNvSpPr/>
            <p:nvPr/>
          </p:nvSpPr>
          <p:spPr>
            <a:xfrm>
              <a:off x="10539760" y="5200464"/>
              <a:ext cx="1537010" cy="1092820"/>
            </a:xfrm>
            <a:prstGeom prst="rect">
              <a:avLst/>
            </a:prstGeom>
            <a:solidFill>
              <a:schemeClr val="accent2">
                <a:lumMod val="75000"/>
                <a:alpha val="8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Training data set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B06C8A6-AF67-EA47-AF74-486D456B44F8}"/>
                </a:ext>
              </a:extLst>
            </p:cNvPr>
            <p:cNvSpPr/>
            <p:nvPr/>
          </p:nvSpPr>
          <p:spPr>
            <a:xfrm>
              <a:off x="8517667" y="5200464"/>
              <a:ext cx="1537010" cy="1092820"/>
            </a:xfrm>
            <a:prstGeom prst="rect">
              <a:avLst/>
            </a:prstGeom>
            <a:solidFill>
              <a:schemeClr val="accent2">
                <a:lumMod val="75000"/>
                <a:alpha val="6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Model training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76D8431-8CA5-414A-8D8A-F7B154DCE8C1}"/>
                </a:ext>
              </a:extLst>
            </p:cNvPr>
            <p:cNvSpPr/>
            <p:nvPr/>
          </p:nvSpPr>
          <p:spPr>
            <a:xfrm>
              <a:off x="6591290" y="5200464"/>
              <a:ext cx="1537010" cy="109282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Predict on test data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BC6D014-BCA0-6240-9B35-D699D5014FDD}"/>
                </a:ext>
              </a:extLst>
            </p:cNvPr>
            <p:cNvSpPr/>
            <p:nvPr/>
          </p:nvSpPr>
          <p:spPr>
            <a:xfrm>
              <a:off x="4472561" y="5200464"/>
              <a:ext cx="1537010" cy="1092820"/>
            </a:xfrm>
            <a:prstGeom prst="rect">
              <a:avLst/>
            </a:prstGeom>
            <a:solidFill>
              <a:srgbClr val="7F7F7F">
                <a:alpha val="8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Evaluate error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ACDCB89-A008-BF45-91F0-2DCD7C61E529}"/>
                </a:ext>
              </a:extLst>
            </p:cNvPr>
            <p:cNvSpPr/>
            <p:nvPr/>
          </p:nvSpPr>
          <p:spPr>
            <a:xfrm>
              <a:off x="2391935" y="5200464"/>
              <a:ext cx="1537010" cy="109282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Deploy!</a:t>
              </a:r>
            </a:p>
          </p:txBody>
        </p:sp>
        <p:sp>
          <p:nvSpPr>
            <p:cNvPr id="39" name="Right Arrow 38">
              <a:extLst>
                <a:ext uri="{FF2B5EF4-FFF2-40B4-BE49-F238E27FC236}">
                  <a16:creationId xmlns:a16="http://schemas.microsoft.com/office/drawing/2014/main" id="{4959E30A-983D-4C42-97EA-BE64AB9A7747}"/>
                </a:ext>
              </a:extLst>
            </p:cNvPr>
            <p:cNvSpPr/>
            <p:nvPr/>
          </p:nvSpPr>
          <p:spPr>
            <a:xfrm rot="10800000">
              <a:off x="10054677" y="5586111"/>
              <a:ext cx="472538" cy="321525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ight Arrow 40">
              <a:extLst>
                <a:ext uri="{FF2B5EF4-FFF2-40B4-BE49-F238E27FC236}">
                  <a16:creationId xmlns:a16="http://schemas.microsoft.com/office/drawing/2014/main" id="{07FAAE30-166D-DA41-95EE-FCB391EDEBB2}"/>
                </a:ext>
              </a:extLst>
            </p:cNvPr>
            <p:cNvSpPr/>
            <p:nvPr/>
          </p:nvSpPr>
          <p:spPr>
            <a:xfrm rot="10800000">
              <a:off x="8140845" y="5586110"/>
              <a:ext cx="389366" cy="391222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ight Arrow 41">
              <a:extLst>
                <a:ext uri="{FF2B5EF4-FFF2-40B4-BE49-F238E27FC236}">
                  <a16:creationId xmlns:a16="http://schemas.microsoft.com/office/drawing/2014/main" id="{470A17D1-484C-3F40-AAF8-29B8DC193A78}"/>
                </a:ext>
              </a:extLst>
            </p:cNvPr>
            <p:cNvSpPr/>
            <p:nvPr/>
          </p:nvSpPr>
          <p:spPr>
            <a:xfrm rot="10800000">
              <a:off x="6016542" y="5590761"/>
              <a:ext cx="577079" cy="391222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ight Arrow 42">
              <a:extLst>
                <a:ext uri="{FF2B5EF4-FFF2-40B4-BE49-F238E27FC236}">
                  <a16:creationId xmlns:a16="http://schemas.microsoft.com/office/drawing/2014/main" id="{57E6FFED-7080-9C47-80A3-1180159355CB}"/>
                </a:ext>
              </a:extLst>
            </p:cNvPr>
            <p:cNvSpPr/>
            <p:nvPr/>
          </p:nvSpPr>
          <p:spPr>
            <a:xfrm rot="10800000">
              <a:off x="3935914" y="5586111"/>
              <a:ext cx="524101" cy="391222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317F9DA1-E01F-9942-819A-3379ECF7DB3E}"/>
              </a:ext>
            </a:extLst>
          </p:cNvPr>
          <p:cNvSpPr/>
          <p:nvPr/>
        </p:nvSpPr>
        <p:spPr>
          <a:xfrm>
            <a:off x="245791" y="3760558"/>
            <a:ext cx="9343979" cy="900929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Society</a:t>
            </a:r>
          </a:p>
        </p:txBody>
      </p:sp>
      <p:sp>
        <p:nvSpPr>
          <p:cNvPr id="2" name="Up-Down Arrow 1">
            <a:extLst>
              <a:ext uri="{FF2B5EF4-FFF2-40B4-BE49-F238E27FC236}">
                <a16:creationId xmlns:a16="http://schemas.microsoft.com/office/drawing/2014/main" id="{3DD9D2A2-6CEB-374F-87CC-2B602634F94A}"/>
              </a:ext>
            </a:extLst>
          </p:cNvPr>
          <p:cNvSpPr/>
          <p:nvPr/>
        </p:nvSpPr>
        <p:spPr>
          <a:xfrm>
            <a:off x="914400" y="2857313"/>
            <a:ext cx="178420" cy="900928"/>
          </a:xfrm>
          <a:prstGeom prst="upDownArrow">
            <a:avLst/>
          </a:prstGeom>
          <a:solidFill>
            <a:srgbClr val="FF0000">
              <a:alpha val="20000"/>
            </a:srgbClr>
          </a:solidFill>
          <a:ln>
            <a:solidFill>
              <a:srgbClr val="FF0000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Up-Down Arrow 43">
            <a:extLst>
              <a:ext uri="{FF2B5EF4-FFF2-40B4-BE49-F238E27FC236}">
                <a16:creationId xmlns:a16="http://schemas.microsoft.com/office/drawing/2014/main" id="{7F551C16-CAEA-B54C-9F35-4E8E28FDCA3F}"/>
              </a:ext>
            </a:extLst>
          </p:cNvPr>
          <p:cNvSpPr/>
          <p:nvPr/>
        </p:nvSpPr>
        <p:spPr>
          <a:xfrm>
            <a:off x="2944373" y="2869768"/>
            <a:ext cx="188191" cy="888471"/>
          </a:xfrm>
          <a:prstGeom prst="upDownArrow">
            <a:avLst/>
          </a:prstGeom>
          <a:solidFill>
            <a:srgbClr val="FF0000">
              <a:alpha val="20000"/>
            </a:srgbClr>
          </a:solidFill>
          <a:ln>
            <a:solidFill>
              <a:srgbClr val="FF0000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Up-Down Arrow 44">
            <a:extLst>
              <a:ext uri="{FF2B5EF4-FFF2-40B4-BE49-F238E27FC236}">
                <a16:creationId xmlns:a16="http://schemas.microsoft.com/office/drawing/2014/main" id="{9318C0B6-D097-0E44-B8B4-F4D8D2DBFA63}"/>
              </a:ext>
            </a:extLst>
          </p:cNvPr>
          <p:cNvSpPr/>
          <p:nvPr/>
        </p:nvSpPr>
        <p:spPr>
          <a:xfrm>
            <a:off x="5113070" y="2872086"/>
            <a:ext cx="196238" cy="894060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Up-Down Arrow 45">
            <a:extLst>
              <a:ext uri="{FF2B5EF4-FFF2-40B4-BE49-F238E27FC236}">
                <a16:creationId xmlns:a16="http://schemas.microsoft.com/office/drawing/2014/main" id="{EEAE5132-9C63-6D40-9BD8-874E75D39703}"/>
              </a:ext>
            </a:extLst>
          </p:cNvPr>
          <p:cNvSpPr/>
          <p:nvPr/>
        </p:nvSpPr>
        <p:spPr>
          <a:xfrm>
            <a:off x="7271995" y="2872085"/>
            <a:ext cx="188190" cy="894059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Up-Down Arrow 46">
            <a:extLst>
              <a:ext uri="{FF2B5EF4-FFF2-40B4-BE49-F238E27FC236}">
                <a16:creationId xmlns:a16="http://schemas.microsoft.com/office/drawing/2014/main" id="{57A79D34-78A5-1B43-B443-54B9F95D1CAE}"/>
              </a:ext>
            </a:extLst>
          </p:cNvPr>
          <p:cNvSpPr/>
          <p:nvPr/>
        </p:nvSpPr>
        <p:spPr>
          <a:xfrm>
            <a:off x="9154811" y="2857309"/>
            <a:ext cx="174747" cy="900929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Up-Down Arrow 47">
            <a:extLst>
              <a:ext uri="{FF2B5EF4-FFF2-40B4-BE49-F238E27FC236}">
                <a16:creationId xmlns:a16="http://schemas.microsoft.com/office/drawing/2014/main" id="{3A649DD2-A40C-D240-AE38-B16110A2250A}"/>
              </a:ext>
            </a:extLst>
          </p:cNvPr>
          <p:cNvSpPr/>
          <p:nvPr/>
        </p:nvSpPr>
        <p:spPr>
          <a:xfrm>
            <a:off x="9154811" y="4661487"/>
            <a:ext cx="155522" cy="756147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Up-Down Arrow 48">
            <a:extLst>
              <a:ext uri="{FF2B5EF4-FFF2-40B4-BE49-F238E27FC236}">
                <a16:creationId xmlns:a16="http://schemas.microsoft.com/office/drawing/2014/main" id="{AFF797B7-A39B-5A41-B583-E01FA0AE604C}"/>
              </a:ext>
            </a:extLst>
          </p:cNvPr>
          <p:cNvSpPr/>
          <p:nvPr/>
        </p:nvSpPr>
        <p:spPr>
          <a:xfrm>
            <a:off x="7261547" y="4661487"/>
            <a:ext cx="188190" cy="756147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Up-Down Arrow 49">
            <a:extLst>
              <a:ext uri="{FF2B5EF4-FFF2-40B4-BE49-F238E27FC236}">
                <a16:creationId xmlns:a16="http://schemas.microsoft.com/office/drawing/2014/main" id="{3C0CC4AE-1717-5B47-B302-46C6E0161630}"/>
              </a:ext>
            </a:extLst>
          </p:cNvPr>
          <p:cNvSpPr/>
          <p:nvPr/>
        </p:nvSpPr>
        <p:spPr>
          <a:xfrm>
            <a:off x="5135968" y="4661486"/>
            <a:ext cx="188190" cy="756147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Up-Down Arrow 50">
            <a:extLst>
              <a:ext uri="{FF2B5EF4-FFF2-40B4-BE49-F238E27FC236}">
                <a16:creationId xmlns:a16="http://schemas.microsoft.com/office/drawing/2014/main" id="{06A7A9A6-8C03-394F-A3F9-CD2063CDB1F2}"/>
              </a:ext>
            </a:extLst>
          </p:cNvPr>
          <p:cNvSpPr/>
          <p:nvPr/>
        </p:nvSpPr>
        <p:spPr>
          <a:xfrm>
            <a:off x="2942500" y="4661486"/>
            <a:ext cx="175328" cy="756147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Up-Down Arrow 51">
            <a:extLst>
              <a:ext uri="{FF2B5EF4-FFF2-40B4-BE49-F238E27FC236}">
                <a16:creationId xmlns:a16="http://schemas.microsoft.com/office/drawing/2014/main" id="{69980E49-12A2-A14C-BDA3-635298398021}"/>
              </a:ext>
            </a:extLst>
          </p:cNvPr>
          <p:cNvSpPr/>
          <p:nvPr/>
        </p:nvSpPr>
        <p:spPr>
          <a:xfrm rot="5400000">
            <a:off x="9978258" y="3744773"/>
            <a:ext cx="181552" cy="958529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Up-Down Arrow 52">
            <a:extLst>
              <a:ext uri="{FF2B5EF4-FFF2-40B4-BE49-F238E27FC236}">
                <a16:creationId xmlns:a16="http://schemas.microsoft.com/office/drawing/2014/main" id="{68CF806F-13AD-FC4C-9EA5-1404E6194E6F}"/>
              </a:ext>
            </a:extLst>
          </p:cNvPr>
          <p:cNvSpPr/>
          <p:nvPr/>
        </p:nvSpPr>
        <p:spPr>
          <a:xfrm rot="2596433">
            <a:off x="10066190" y="2615888"/>
            <a:ext cx="228335" cy="1596141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Up-Down Arrow 53">
            <a:extLst>
              <a:ext uri="{FF2B5EF4-FFF2-40B4-BE49-F238E27FC236}">
                <a16:creationId xmlns:a16="http://schemas.microsoft.com/office/drawing/2014/main" id="{B96E92CF-625F-EB4D-B7BB-D3B84C3E0F63}"/>
              </a:ext>
            </a:extLst>
          </p:cNvPr>
          <p:cNvSpPr/>
          <p:nvPr/>
        </p:nvSpPr>
        <p:spPr>
          <a:xfrm rot="7550175">
            <a:off x="10074159" y="4318523"/>
            <a:ext cx="184189" cy="1386877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6A62BB-3E57-BC44-AF6B-01BBBCA5B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“loop” in feedback loop</a:t>
            </a:r>
          </a:p>
        </p:txBody>
      </p:sp>
      <p:sp>
        <p:nvSpPr>
          <p:cNvPr id="4" name="Curved Right Arrow 3">
            <a:extLst>
              <a:ext uri="{FF2B5EF4-FFF2-40B4-BE49-F238E27FC236}">
                <a16:creationId xmlns:a16="http://schemas.microsoft.com/office/drawing/2014/main" id="{9E912F5C-54BE-5743-9A7A-71ECAFD66286}"/>
              </a:ext>
            </a:extLst>
          </p:cNvPr>
          <p:cNvSpPr/>
          <p:nvPr/>
        </p:nvSpPr>
        <p:spPr>
          <a:xfrm rot="16200000">
            <a:off x="397296" y="4688249"/>
            <a:ext cx="658480" cy="581720"/>
          </a:xfrm>
          <a:prstGeom prst="curv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6C75CD-1865-104A-83EA-B11016B0D997}"/>
              </a:ext>
            </a:extLst>
          </p:cNvPr>
          <p:cNvSpPr/>
          <p:nvPr/>
        </p:nvSpPr>
        <p:spPr>
          <a:xfrm>
            <a:off x="6493433" y="3017520"/>
            <a:ext cx="1634867" cy="591668"/>
          </a:xfrm>
          <a:prstGeom prst="rect">
            <a:avLst/>
          </a:prstGeom>
          <a:solidFill>
            <a:srgbClr val="FF0000"/>
          </a:solidFill>
          <a:ln>
            <a:solidFill>
              <a:srgbClr val="2F528F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Historical  </a:t>
            </a:r>
            <a:r>
              <a:rPr lang="en-US" sz="1000" dirty="0"/>
              <a:t>bias</a:t>
            </a:r>
          </a:p>
          <a:p>
            <a:pPr algn="ctr"/>
            <a:r>
              <a:rPr lang="en-US" sz="1400" dirty="0"/>
              <a:t>Measurement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1E1CD65-CA6D-6747-B8C1-224D277B9140}"/>
              </a:ext>
            </a:extLst>
          </p:cNvPr>
          <p:cNvSpPr/>
          <p:nvPr/>
        </p:nvSpPr>
        <p:spPr>
          <a:xfrm>
            <a:off x="8235640" y="2998239"/>
            <a:ext cx="1537010" cy="606298"/>
          </a:xfrm>
          <a:prstGeom prst="rect">
            <a:avLst/>
          </a:prstGeom>
          <a:solidFill>
            <a:srgbClr val="FF0000"/>
          </a:solidFill>
          <a:ln>
            <a:solidFill>
              <a:srgbClr val="2F528F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Historical </a:t>
            </a:r>
            <a:r>
              <a:rPr lang="en-US" sz="1000" dirty="0"/>
              <a:t>bias</a:t>
            </a:r>
            <a:r>
              <a:rPr lang="en-US" sz="1400" dirty="0"/>
              <a:t> </a:t>
            </a:r>
          </a:p>
          <a:p>
            <a:pPr algn="ctr"/>
            <a:r>
              <a:rPr lang="en-US" sz="1400" dirty="0"/>
              <a:t>Measurement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43441F5-A5E0-5641-84DE-9FA23DB3883D}"/>
              </a:ext>
            </a:extLst>
          </p:cNvPr>
          <p:cNvSpPr/>
          <p:nvPr/>
        </p:nvSpPr>
        <p:spPr>
          <a:xfrm>
            <a:off x="61226" y="4838606"/>
            <a:ext cx="1407460" cy="514350"/>
          </a:xfrm>
          <a:prstGeom prst="rect">
            <a:avLst/>
          </a:prstGeom>
          <a:solidFill>
            <a:srgbClr val="FF0000"/>
          </a:solidFill>
          <a:ln>
            <a:solidFill>
              <a:srgbClr val="2F528F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Historical</a:t>
            </a:r>
            <a:r>
              <a:rPr lang="en-US"/>
              <a:t> </a:t>
            </a:r>
            <a:r>
              <a:rPr lang="en-US" sz="1000"/>
              <a:t>bias</a:t>
            </a:r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383747A-ED69-F74C-BED8-D3AED74C2767}"/>
              </a:ext>
            </a:extLst>
          </p:cNvPr>
          <p:cNvSpPr/>
          <p:nvPr/>
        </p:nvSpPr>
        <p:spPr>
          <a:xfrm>
            <a:off x="9387126" y="4774812"/>
            <a:ext cx="1752941" cy="514350"/>
          </a:xfrm>
          <a:prstGeom prst="rect">
            <a:avLst/>
          </a:prstGeom>
          <a:solidFill>
            <a:srgbClr val="FF0000"/>
          </a:solidFill>
          <a:ln>
            <a:solidFill>
              <a:srgbClr val="2F528F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Representation </a:t>
            </a:r>
            <a:r>
              <a:rPr lang="en-US" sz="1000" dirty="0"/>
              <a:t>bias</a:t>
            </a:r>
            <a:r>
              <a:rPr lang="en-US" dirty="0"/>
              <a:t> 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7235EB6-F2A5-CD45-B56A-77D96403A572}"/>
              </a:ext>
            </a:extLst>
          </p:cNvPr>
          <p:cNvSpPr/>
          <p:nvPr/>
        </p:nvSpPr>
        <p:spPr>
          <a:xfrm>
            <a:off x="9822926" y="2991268"/>
            <a:ext cx="1368812" cy="514350"/>
          </a:xfrm>
          <a:prstGeom prst="rect">
            <a:avLst/>
          </a:prstGeom>
          <a:solidFill>
            <a:srgbClr val="FF0000"/>
          </a:solidFill>
          <a:ln>
            <a:solidFill>
              <a:srgbClr val="2F528F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Measurement </a:t>
            </a:r>
            <a:r>
              <a:rPr lang="en-US" sz="1000" dirty="0"/>
              <a:t>bias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E219569-59F3-854E-8C80-7275B79E31D6}"/>
              </a:ext>
            </a:extLst>
          </p:cNvPr>
          <p:cNvSpPr/>
          <p:nvPr/>
        </p:nvSpPr>
        <p:spPr>
          <a:xfrm>
            <a:off x="4545657" y="3025789"/>
            <a:ext cx="1368812" cy="514350"/>
          </a:xfrm>
          <a:prstGeom prst="rect">
            <a:avLst/>
          </a:prstGeom>
          <a:solidFill>
            <a:srgbClr val="FF0000"/>
          </a:solidFill>
          <a:ln>
            <a:solidFill>
              <a:srgbClr val="2F528F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Measurement</a:t>
            </a:r>
          </a:p>
          <a:p>
            <a:pPr algn="ctr"/>
            <a:r>
              <a:rPr lang="en-US" sz="1000" dirty="0"/>
              <a:t>bias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086222ED-BB10-5241-8E16-DDC2D2B2BB03}"/>
              </a:ext>
            </a:extLst>
          </p:cNvPr>
          <p:cNvSpPr/>
          <p:nvPr/>
        </p:nvSpPr>
        <p:spPr>
          <a:xfrm>
            <a:off x="2991297" y="2330245"/>
            <a:ext cx="8350213" cy="3775587"/>
          </a:xfrm>
          <a:custGeom>
            <a:avLst/>
            <a:gdLst>
              <a:gd name="connsiteX0" fmla="*/ 2037903 w 8350213"/>
              <a:gd name="connsiteY0" fmla="*/ 1725561 h 3775587"/>
              <a:gd name="connsiteX1" fmla="*/ 2185387 w 8350213"/>
              <a:gd name="connsiteY1" fmla="*/ 1725561 h 3775587"/>
              <a:gd name="connsiteX2" fmla="*/ 2229632 w 8350213"/>
              <a:gd name="connsiteY2" fmla="*/ 1696065 h 3775587"/>
              <a:gd name="connsiteX3" fmla="*/ 2229632 w 8350213"/>
              <a:gd name="connsiteY3" fmla="*/ 1504336 h 3775587"/>
              <a:gd name="connsiteX4" fmla="*/ 2214884 w 8350213"/>
              <a:gd name="connsiteY4" fmla="*/ 1401097 h 3775587"/>
              <a:gd name="connsiteX5" fmla="*/ 2185387 w 8350213"/>
              <a:gd name="connsiteY5" fmla="*/ 1209368 h 3775587"/>
              <a:gd name="connsiteX6" fmla="*/ 2200135 w 8350213"/>
              <a:gd name="connsiteY6" fmla="*/ 899652 h 3775587"/>
              <a:gd name="connsiteX7" fmla="*/ 2229632 w 8350213"/>
              <a:gd name="connsiteY7" fmla="*/ 737420 h 3775587"/>
              <a:gd name="connsiteX8" fmla="*/ 2244380 w 8350213"/>
              <a:gd name="connsiteY8" fmla="*/ 693174 h 3775587"/>
              <a:gd name="connsiteX9" fmla="*/ 2273877 w 8350213"/>
              <a:gd name="connsiteY9" fmla="*/ 575187 h 3775587"/>
              <a:gd name="connsiteX10" fmla="*/ 2318122 w 8350213"/>
              <a:gd name="connsiteY10" fmla="*/ 427703 h 3775587"/>
              <a:gd name="connsiteX11" fmla="*/ 2332871 w 8350213"/>
              <a:gd name="connsiteY11" fmla="*/ 383458 h 3775587"/>
              <a:gd name="connsiteX12" fmla="*/ 2465606 w 8350213"/>
              <a:gd name="connsiteY12" fmla="*/ 324465 h 3775587"/>
              <a:gd name="connsiteX13" fmla="*/ 2583593 w 8350213"/>
              <a:gd name="connsiteY13" fmla="*/ 280220 h 3775587"/>
              <a:gd name="connsiteX14" fmla="*/ 2672084 w 8350213"/>
              <a:gd name="connsiteY14" fmla="*/ 235974 h 3775587"/>
              <a:gd name="connsiteX15" fmla="*/ 2790071 w 8350213"/>
              <a:gd name="connsiteY15" fmla="*/ 191729 h 3775587"/>
              <a:gd name="connsiteX16" fmla="*/ 2878561 w 8350213"/>
              <a:gd name="connsiteY16" fmla="*/ 132736 h 3775587"/>
              <a:gd name="connsiteX17" fmla="*/ 2967051 w 8350213"/>
              <a:gd name="connsiteY17" fmla="*/ 103239 h 3775587"/>
              <a:gd name="connsiteX18" fmla="*/ 3099787 w 8350213"/>
              <a:gd name="connsiteY18" fmla="*/ 44245 h 3775587"/>
              <a:gd name="connsiteX19" fmla="*/ 3144032 w 8350213"/>
              <a:gd name="connsiteY19" fmla="*/ 29497 h 3775587"/>
              <a:gd name="connsiteX20" fmla="*/ 4073180 w 8350213"/>
              <a:gd name="connsiteY20" fmla="*/ 29497 h 3775587"/>
              <a:gd name="connsiteX21" fmla="*/ 5562768 w 8350213"/>
              <a:gd name="connsiteY21" fmla="*/ 0 h 3775587"/>
              <a:gd name="connsiteX22" fmla="*/ 7214587 w 8350213"/>
              <a:gd name="connsiteY22" fmla="*/ 14749 h 3775587"/>
              <a:gd name="connsiteX23" fmla="*/ 7450561 w 8350213"/>
              <a:gd name="connsiteY23" fmla="*/ 29497 h 3775587"/>
              <a:gd name="connsiteX24" fmla="*/ 7789774 w 8350213"/>
              <a:gd name="connsiteY24" fmla="*/ 44245 h 3775587"/>
              <a:gd name="connsiteX25" fmla="*/ 7848768 w 8350213"/>
              <a:gd name="connsiteY25" fmla="*/ 73742 h 3775587"/>
              <a:gd name="connsiteX26" fmla="*/ 7937258 w 8350213"/>
              <a:gd name="connsiteY26" fmla="*/ 103239 h 3775587"/>
              <a:gd name="connsiteX27" fmla="*/ 8025748 w 8350213"/>
              <a:gd name="connsiteY27" fmla="*/ 147484 h 3775587"/>
              <a:gd name="connsiteX28" fmla="*/ 8114238 w 8350213"/>
              <a:gd name="connsiteY28" fmla="*/ 221226 h 3775587"/>
              <a:gd name="connsiteX29" fmla="*/ 8202729 w 8350213"/>
              <a:gd name="connsiteY29" fmla="*/ 280220 h 3775587"/>
              <a:gd name="connsiteX30" fmla="*/ 8246974 w 8350213"/>
              <a:gd name="connsiteY30" fmla="*/ 309716 h 3775587"/>
              <a:gd name="connsiteX31" fmla="*/ 8276471 w 8350213"/>
              <a:gd name="connsiteY31" fmla="*/ 693174 h 3775587"/>
              <a:gd name="connsiteX32" fmla="*/ 8291219 w 8350213"/>
              <a:gd name="connsiteY32" fmla="*/ 870155 h 3775587"/>
              <a:gd name="connsiteX33" fmla="*/ 8305968 w 8350213"/>
              <a:gd name="connsiteY33" fmla="*/ 943897 h 3775587"/>
              <a:gd name="connsiteX34" fmla="*/ 8320716 w 8350213"/>
              <a:gd name="connsiteY34" fmla="*/ 1061884 h 3775587"/>
              <a:gd name="connsiteX35" fmla="*/ 8350213 w 8350213"/>
              <a:gd name="connsiteY35" fmla="*/ 1415845 h 3775587"/>
              <a:gd name="connsiteX36" fmla="*/ 8335464 w 8350213"/>
              <a:gd name="connsiteY36" fmla="*/ 2477729 h 3775587"/>
              <a:gd name="connsiteX37" fmla="*/ 8305968 w 8350213"/>
              <a:gd name="connsiteY37" fmla="*/ 2816942 h 3775587"/>
              <a:gd name="connsiteX38" fmla="*/ 8276471 w 8350213"/>
              <a:gd name="connsiteY38" fmla="*/ 2920181 h 3775587"/>
              <a:gd name="connsiteX39" fmla="*/ 8246974 w 8350213"/>
              <a:gd name="connsiteY39" fmla="*/ 3038168 h 3775587"/>
              <a:gd name="connsiteX40" fmla="*/ 8217477 w 8350213"/>
              <a:gd name="connsiteY40" fmla="*/ 3126658 h 3775587"/>
              <a:gd name="connsiteX41" fmla="*/ 8173232 w 8350213"/>
              <a:gd name="connsiteY41" fmla="*/ 3274142 h 3775587"/>
              <a:gd name="connsiteX42" fmla="*/ 8128987 w 8350213"/>
              <a:gd name="connsiteY42" fmla="*/ 3362632 h 3775587"/>
              <a:gd name="connsiteX43" fmla="*/ 8084742 w 8350213"/>
              <a:gd name="connsiteY43" fmla="*/ 3392129 h 3775587"/>
              <a:gd name="connsiteX44" fmla="*/ 8011000 w 8350213"/>
              <a:gd name="connsiteY44" fmla="*/ 3451123 h 3775587"/>
              <a:gd name="connsiteX45" fmla="*/ 7922509 w 8350213"/>
              <a:gd name="connsiteY45" fmla="*/ 3510116 h 3775587"/>
              <a:gd name="connsiteX46" fmla="*/ 7834019 w 8350213"/>
              <a:gd name="connsiteY46" fmla="*/ 3539613 h 3775587"/>
              <a:gd name="connsiteX47" fmla="*/ 7789774 w 8350213"/>
              <a:gd name="connsiteY47" fmla="*/ 3554361 h 3775587"/>
              <a:gd name="connsiteX48" fmla="*/ 7480058 w 8350213"/>
              <a:gd name="connsiteY48" fmla="*/ 3583858 h 3775587"/>
              <a:gd name="connsiteX49" fmla="*/ 7317826 w 8350213"/>
              <a:gd name="connsiteY49" fmla="*/ 3613355 h 3775587"/>
              <a:gd name="connsiteX50" fmla="*/ 7244084 w 8350213"/>
              <a:gd name="connsiteY50" fmla="*/ 3628103 h 3775587"/>
              <a:gd name="connsiteX51" fmla="*/ 7140845 w 8350213"/>
              <a:gd name="connsiteY51" fmla="*/ 3642852 h 3775587"/>
              <a:gd name="connsiteX52" fmla="*/ 7081851 w 8350213"/>
              <a:gd name="connsiteY52" fmla="*/ 3657600 h 3775587"/>
              <a:gd name="connsiteX53" fmla="*/ 5798742 w 8350213"/>
              <a:gd name="connsiteY53" fmla="*/ 3672349 h 3775587"/>
              <a:gd name="connsiteX54" fmla="*/ 5577516 w 8350213"/>
              <a:gd name="connsiteY54" fmla="*/ 3687097 h 3775587"/>
              <a:gd name="connsiteX55" fmla="*/ 5400535 w 8350213"/>
              <a:gd name="connsiteY55" fmla="*/ 3716594 h 3775587"/>
              <a:gd name="connsiteX56" fmla="*/ 4264909 w 8350213"/>
              <a:gd name="connsiteY56" fmla="*/ 3701845 h 3775587"/>
              <a:gd name="connsiteX57" fmla="*/ 3689722 w 8350213"/>
              <a:gd name="connsiteY57" fmla="*/ 3731342 h 3775587"/>
              <a:gd name="connsiteX58" fmla="*/ 2436109 w 8350213"/>
              <a:gd name="connsiteY58" fmla="*/ 3746090 h 3775587"/>
              <a:gd name="connsiteX59" fmla="*/ 2214884 w 8350213"/>
              <a:gd name="connsiteY59" fmla="*/ 3760839 h 3775587"/>
              <a:gd name="connsiteX60" fmla="*/ 2096897 w 8350213"/>
              <a:gd name="connsiteY60" fmla="*/ 3775587 h 3775587"/>
              <a:gd name="connsiteX61" fmla="*/ 1094006 w 8350213"/>
              <a:gd name="connsiteY61" fmla="*/ 3760839 h 3775587"/>
              <a:gd name="connsiteX62" fmla="*/ 858032 w 8350213"/>
              <a:gd name="connsiteY62" fmla="*/ 3746090 h 3775587"/>
              <a:gd name="connsiteX63" fmla="*/ 607309 w 8350213"/>
              <a:gd name="connsiteY63" fmla="*/ 3716594 h 3775587"/>
              <a:gd name="connsiteX64" fmla="*/ 327090 w 8350213"/>
              <a:gd name="connsiteY64" fmla="*/ 3672349 h 3775587"/>
              <a:gd name="connsiteX65" fmla="*/ 238600 w 8350213"/>
              <a:gd name="connsiteY65" fmla="*/ 3642852 h 3775587"/>
              <a:gd name="connsiteX66" fmla="*/ 194355 w 8350213"/>
              <a:gd name="connsiteY66" fmla="*/ 3628103 h 3775587"/>
              <a:gd name="connsiteX67" fmla="*/ 150109 w 8350213"/>
              <a:gd name="connsiteY67" fmla="*/ 3598607 h 3775587"/>
              <a:gd name="connsiteX68" fmla="*/ 120613 w 8350213"/>
              <a:gd name="connsiteY68" fmla="*/ 3554361 h 3775587"/>
              <a:gd name="connsiteX69" fmla="*/ 76368 w 8350213"/>
              <a:gd name="connsiteY69" fmla="*/ 3510116 h 3775587"/>
              <a:gd name="connsiteX70" fmla="*/ 46871 w 8350213"/>
              <a:gd name="connsiteY70" fmla="*/ 3421626 h 3775587"/>
              <a:gd name="connsiteX71" fmla="*/ 32122 w 8350213"/>
              <a:gd name="connsiteY71" fmla="*/ 3377381 h 3775587"/>
              <a:gd name="connsiteX72" fmla="*/ 17374 w 8350213"/>
              <a:gd name="connsiteY72" fmla="*/ 3333136 h 3775587"/>
              <a:gd name="connsiteX73" fmla="*/ 17374 w 8350213"/>
              <a:gd name="connsiteY73" fmla="*/ 2536723 h 3775587"/>
              <a:gd name="connsiteX74" fmla="*/ 32122 w 8350213"/>
              <a:gd name="connsiteY74" fmla="*/ 2359742 h 3775587"/>
              <a:gd name="connsiteX75" fmla="*/ 46871 w 8350213"/>
              <a:gd name="connsiteY75" fmla="*/ 2315497 h 3775587"/>
              <a:gd name="connsiteX76" fmla="*/ 91116 w 8350213"/>
              <a:gd name="connsiteY76" fmla="*/ 2271252 h 3775587"/>
              <a:gd name="connsiteX77" fmla="*/ 135361 w 8350213"/>
              <a:gd name="connsiteY77" fmla="*/ 2241755 h 3775587"/>
              <a:gd name="connsiteX78" fmla="*/ 179606 w 8350213"/>
              <a:gd name="connsiteY78" fmla="*/ 2227007 h 3775587"/>
              <a:gd name="connsiteX79" fmla="*/ 282845 w 8350213"/>
              <a:gd name="connsiteY79" fmla="*/ 2182761 h 3775587"/>
              <a:gd name="connsiteX80" fmla="*/ 371335 w 8350213"/>
              <a:gd name="connsiteY80" fmla="*/ 2153265 h 3775587"/>
              <a:gd name="connsiteX81" fmla="*/ 430329 w 8350213"/>
              <a:gd name="connsiteY81" fmla="*/ 2138516 h 3775587"/>
              <a:gd name="connsiteX82" fmla="*/ 474574 w 8350213"/>
              <a:gd name="connsiteY82" fmla="*/ 2123768 h 3775587"/>
              <a:gd name="connsiteX83" fmla="*/ 548316 w 8350213"/>
              <a:gd name="connsiteY83" fmla="*/ 2109020 h 3775587"/>
              <a:gd name="connsiteX84" fmla="*/ 607309 w 8350213"/>
              <a:gd name="connsiteY84" fmla="*/ 2094271 h 3775587"/>
              <a:gd name="connsiteX85" fmla="*/ 651555 w 8350213"/>
              <a:gd name="connsiteY85" fmla="*/ 2079523 h 3775587"/>
              <a:gd name="connsiteX86" fmla="*/ 740045 w 8350213"/>
              <a:gd name="connsiteY86" fmla="*/ 2064774 h 3775587"/>
              <a:gd name="connsiteX87" fmla="*/ 799038 w 8350213"/>
              <a:gd name="connsiteY87" fmla="*/ 2050026 h 3775587"/>
              <a:gd name="connsiteX88" fmla="*/ 946522 w 8350213"/>
              <a:gd name="connsiteY88" fmla="*/ 2035278 h 3775587"/>
              <a:gd name="connsiteX89" fmla="*/ 1433219 w 8350213"/>
              <a:gd name="connsiteY89" fmla="*/ 2005781 h 3775587"/>
              <a:gd name="connsiteX90" fmla="*/ 1551206 w 8350213"/>
              <a:gd name="connsiteY90" fmla="*/ 1991032 h 3775587"/>
              <a:gd name="connsiteX91" fmla="*/ 1595451 w 8350213"/>
              <a:gd name="connsiteY91" fmla="*/ 1976284 h 3775587"/>
              <a:gd name="connsiteX92" fmla="*/ 1713438 w 8350213"/>
              <a:gd name="connsiteY92" fmla="*/ 1946787 h 3775587"/>
              <a:gd name="connsiteX93" fmla="*/ 1846174 w 8350213"/>
              <a:gd name="connsiteY93" fmla="*/ 1902542 h 3775587"/>
              <a:gd name="connsiteX94" fmla="*/ 1934664 w 8350213"/>
              <a:gd name="connsiteY94" fmla="*/ 1873045 h 3775587"/>
              <a:gd name="connsiteX95" fmla="*/ 2023155 w 8350213"/>
              <a:gd name="connsiteY95" fmla="*/ 1814052 h 3775587"/>
              <a:gd name="connsiteX96" fmla="*/ 2052651 w 8350213"/>
              <a:gd name="connsiteY96" fmla="*/ 1784555 h 3775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8350213" h="3775587">
                <a:moveTo>
                  <a:pt x="2037903" y="1725561"/>
                </a:moveTo>
                <a:cubicBezTo>
                  <a:pt x="2111768" y="1736114"/>
                  <a:pt x="2128183" y="1754163"/>
                  <a:pt x="2185387" y="1725561"/>
                </a:cubicBezTo>
                <a:cubicBezTo>
                  <a:pt x="2201241" y="1717634"/>
                  <a:pt x="2214884" y="1705897"/>
                  <a:pt x="2229632" y="1696065"/>
                </a:cubicBezTo>
                <a:cubicBezTo>
                  <a:pt x="2259335" y="1606955"/>
                  <a:pt x="2248052" y="1660913"/>
                  <a:pt x="2229632" y="1504336"/>
                </a:cubicBezTo>
                <a:cubicBezTo>
                  <a:pt x="2225570" y="1469812"/>
                  <a:pt x="2219478" y="1435554"/>
                  <a:pt x="2214884" y="1401097"/>
                </a:cubicBezTo>
                <a:cubicBezTo>
                  <a:pt x="2193456" y="1240386"/>
                  <a:pt x="2210166" y="1333265"/>
                  <a:pt x="2185387" y="1209368"/>
                </a:cubicBezTo>
                <a:cubicBezTo>
                  <a:pt x="2190303" y="1106129"/>
                  <a:pt x="2192500" y="1002725"/>
                  <a:pt x="2200135" y="899652"/>
                </a:cubicBezTo>
                <a:cubicBezTo>
                  <a:pt x="2201519" y="880971"/>
                  <a:pt x="2223677" y="761239"/>
                  <a:pt x="2229632" y="737420"/>
                </a:cubicBezTo>
                <a:cubicBezTo>
                  <a:pt x="2233402" y="722338"/>
                  <a:pt x="2240290" y="708173"/>
                  <a:pt x="2244380" y="693174"/>
                </a:cubicBezTo>
                <a:cubicBezTo>
                  <a:pt x="2255047" y="654063"/>
                  <a:pt x="2264045" y="614516"/>
                  <a:pt x="2273877" y="575187"/>
                </a:cubicBezTo>
                <a:cubicBezTo>
                  <a:pt x="2296163" y="486045"/>
                  <a:pt x="2282223" y="535401"/>
                  <a:pt x="2318122" y="427703"/>
                </a:cubicBezTo>
                <a:cubicBezTo>
                  <a:pt x="2323038" y="412955"/>
                  <a:pt x="2319936" y="392082"/>
                  <a:pt x="2332871" y="383458"/>
                </a:cubicBezTo>
                <a:cubicBezTo>
                  <a:pt x="2463020" y="296691"/>
                  <a:pt x="2254994" y="429771"/>
                  <a:pt x="2465606" y="324465"/>
                </a:cubicBezTo>
                <a:cubicBezTo>
                  <a:pt x="2542730" y="285903"/>
                  <a:pt x="2503271" y="300300"/>
                  <a:pt x="2583593" y="280220"/>
                </a:cubicBezTo>
                <a:cubicBezTo>
                  <a:pt x="2668617" y="223537"/>
                  <a:pt x="2586601" y="272609"/>
                  <a:pt x="2672084" y="235974"/>
                </a:cubicBezTo>
                <a:cubicBezTo>
                  <a:pt x="2780056" y="189701"/>
                  <a:pt x="2681306" y="218921"/>
                  <a:pt x="2790071" y="191729"/>
                </a:cubicBezTo>
                <a:cubicBezTo>
                  <a:pt x="2819568" y="172065"/>
                  <a:pt x="2844930" y="143947"/>
                  <a:pt x="2878561" y="132736"/>
                </a:cubicBezTo>
                <a:lnTo>
                  <a:pt x="2967051" y="103239"/>
                </a:lnTo>
                <a:cubicBezTo>
                  <a:pt x="3037167" y="56496"/>
                  <a:pt x="2994482" y="79347"/>
                  <a:pt x="3099787" y="44245"/>
                </a:cubicBezTo>
                <a:lnTo>
                  <a:pt x="3144032" y="29497"/>
                </a:lnTo>
                <a:cubicBezTo>
                  <a:pt x="3769814" y="53565"/>
                  <a:pt x="3313566" y="44391"/>
                  <a:pt x="4073180" y="29497"/>
                </a:cubicBezTo>
                <a:lnTo>
                  <a:pt x="5562768" y="0"/>
                </a:lnTo>
                <a:lnTo>
                  <a:pt x="7214587" y="14749"/>
                </a:lnTo>
                <a:cubicBezTo>
                  <a:pt x="7293389" y="15980"/>
                  <a:pt x="7371853" y="25461"/>
                  <a:pt x="7450561" y="29497"/>
                </a:cubicBezTo>
                <a:lnTo>
                  <a:pt x="7789774" y="44245"/>
                </a:lnTo>
                <a:cubicBezTo>
                  <a:pt x="7809439" y="54077"/>
                  <a:pt x="7828355" y="65577"/>
                  <a:pt x="7848768" y="73742"/>
                </a:cubicBezTo>
                <a:cubicBezTo>
                  <a:pt x="7877636" y="85289"/>
                  <a:pt x="7911388" y="85992"/>
                  <a:pt x="7937258" y="103239"/>
                </a:cubicBezTo>
                <a:cubicBezTo>
                  <a:pt x="7994438" y="141359"/>
                  <a:pt x="7964687" y="127131"/>
                  <a:pt x="8025748" y="147484"/>
                </a:cubicBezTo>
                <a:cubicBezTo>
                  <a:pt x="8183860" y="252894"/>
                  <a:pt x="7943893" y="88735"/>
                  <a:pt x="8114238" y="221226"/>
                </a:cubicBezTo>
                <a:cubicBezTo>
                  <a:pt x="8142221" y="242991"/>
                  <a:pt x="8173232" y="260555"/>
                  <a:pt x="8202729" y="280220"/>
                </a:cubicBezTo>
                <a:lnTo>
                  <a:pt x="8246974" y="309716"/>
                </a:lnTo>
                <a:cubicBezTo>
                  <a:pt x="8298315" y="463742"/>
                  <a:pt x="8255197" y="320880"/>
                  <a:pt x="8276471" y="693174"/>
                </a:cubicBezTo>
                <a:cubicBezTo>
                  <a:pt x="8279848" y="752276"/>
                  <a:pt x="8284302" y="811362"/>
                  <a:pt x="8291219" y="870155"/>
                </a:cubicBezTo>
                <a:cubicBezTo>
                  <a:pt x="8294148" y="895051"/>
                  <a:pt x="8302156" y="919121"/>
                  <a:pt x="8305968" y="943897"/>
                </a:cubicBezTo>
                <a:cubicBezTo>
                  <a:pt x="8311995" y="983071"/>
                  <a:pt x="8317016" y="1022422"/>
                  <a:pt x="8320716" y="1061884"/>
                </a:cubicBezTo>
                <a:cubicBezTo>
                  <a:pt x="8331767" y="1179763"/>
                  <a:pt x="8350213" y="1415845"/>
                  <a:pt x="8350213" y="1415845"/>
                </a:cubicBezTo>
                <a:cubicBezTo>
                  <a:pt x="8345297" y="1769806"/>
                  <a:pt x="8343507" y="2123825"/>
                  <a:pt x="8335464" y="2477729"/>
                </a:cubicBezTo>
                <a:cubicBezTo>
                  <a:pt x="8333138" y="2580083"/>
                  <a:pt x="8325426" y="2709924"/>
                  <a:pt x="8305968" y="2816942"/>
                </a:cubicBezTo>
                <a:cubicBezTo>
                  <a:pt x="8292571" y="2890623"/>
                  <a:pt x="8293700" y="2857009"/>
                  <a:pt x="8276471" y="2920181"/>
                </a:cubicBezTo>
                <a:cubicBezTo>
                  <a:pt x="8265804" y="2959292"/>
                  <a:pt x="8259794" y="2999709"/>
                  <a:pt x="8246974" y="3038168"/>
                </a:cubicBezTo>
                <a:cubicBezTo>
                  <a:pt x="8237142" y="3067665"/>
                  <a:pt x="8225018" y="3096494"/>
                  <a:pt x="8217477" y="3126658"/>
                </a:cubicBezTo>
                <a:cubicBezTo>
                  <a:pt x="8195187" y="3215819"/>
                  <a:pt x="8209140" y="3166418"/>
                  <a:pt x="8173232" y="3274142"/>
                </a:cubicBezTo>
                <a:cubicBezTo>
                  <a:pt x="8161236" y="3310129"/>
                  <a:pt x="8157578" y="3334041"/>
                  <a:pt x="8128987" y="3362632"/>
                </a:cubicBezTo>
                <a:cubicBezTo>
                  <a:pt x="8116453" y="3375166"/>
                  <a:pt x="8099490" y="3382297"/>
                  <a:pt x="8084742" y="3392129"/>
                </a:cubicBezTo>
                <a:cubicBezTo>
                  <a:pt x="8030241" y="3473879"/>
                  <a:pt x="8086427" y="3409219"/>
                  <a:pt x="8011000" y="3451123"/>
                </a:cubicBezTo>
                <a:cubicBezTo>
                  <a:pt x="7980010" y="3468339"/>
                  <a:pt x="7956141" y="3498905"/>
                  <a:pt x="7922509" y="3510116"/>
                </a:cubicBezTo>
                <a:lnTo>
                  <a:pt x="7834019" y="3539613"/>
                </a:lnTo>
                <a:cubicBezTo>
                  <a:pt x="7819271" y="3544529"/>
                  <a:pt x="7805164" y="3552162"/>
                  <a:pt x="7789774" y="3554361"/>
                </a:cubicBezTo>
                <a:cubicBezTo>
                  <a:pt x="7618228" y="3578869"/>
                  <a:pt x="7721209" y="3566633"/>
                  <a:pt x="7480058" y="3583858"/>
                </a:cubicBezTo>
                <a:cubicBezTo>
                  <a:pt x="7366801" y="3612173"/>
                  <a:pt x="7476353" y="3586934"/>
                  <a:pt x="7317826" y="3613355"/>
                </a:cubicBezTo>
                <a:cubicBezTo>
                  <a:pt x="7293100" y="3617476"/>
                  <a:pt x="7268810" y="3623982"/>
                  <a:pt x="7244084" y="3628103"/>
                </a:cubicBezTo>
                <a:cubicBezTo>
                  <a:pt x="7209795" y="3633818"/>
                  <a:pt x="7175047" y="3636633"/>
                  <a:pt x="7140845" y="3642852"/>
                </a:cubicBezTo>
                <a:cubicBezTo>
                  <a:pt x="7120902" y="3646478"/>
                  <a:pt x="7102116" y="3657155"/>
                  <a:pt x="7081851" y="3657600"/>
                </a:cubicBezTo>
                <a:cubicBezTo>
                  <a:pt x="6654223" y="3666998"/>
                  <a:pt x="6226445" y="3667433"/>
                  <a:pt x="5798742" y="3672349"/>
                </a:cubicBezTo>
                <a:cubicBezTo>
                  <a:pt x="5725000" y="3677265"/>
                  <a:pt x="5650970" y="3678936"/>
                  <a:pt x="5577516" y="3687097"/>
                </a:cubicBezTo>
                <a:cubicBezTo>
                  <a:pt x="5518074" y="3693702"/>
                  <a:pt x="5400535" y="3716594"/>
                  <a:pt x="5400535" y="3716594"/>
                </a:cubicBezTo>
                <a:lnTo>
                  <a:pt x="4264909" y="3701845"/>
                </a:lnTo>
                <a:cubicBezTo>
                  <a:pt x="2896501" y="3701845"/>
                  <a:pt x="4470457" y="3715409"/>
                  <a:pt x="3689722" y="3731342"/>
                </a:cubicBezTo>
                <a:lnTo>
                  <a:pt x="2436109" y="3746090"/>
                </a:lnTo>
                <a:cubicBezTo>
                  <a:pt x="2362367" y="3751006"/>
                  <a:pt x="2288512" y="3754437"/>
                  <a:pt x="2214884" y="3760839"/>
                </a:cubicBezTo>
                <a:cubicBezTo>
                  <a:pt x="2175398" y="3764273"/>
                  <a:pt x="2136532" y="3775587"/>
                  <a:pt x="2096897" y="3775587"/>
                </a:cubicBezTo>
                <a:cubicBezTo>
                  <a:pt x="1762564" y="3775587"/>
                  <a:pt x="1428303" y="3765755"/>
                  <a:pt x="1094006" y="3760839"/>
                </a:cubicBezTo>
                <a:lnTo>
                  <a:pt x="858032" y="3746090"/>
                </a:lnTo>
                <a:cubicBezTo>
                  <a:pt x="792585" y="3740854"/>
                  <a:pt x="674489" y="3724498"/>
                  <a:pt x="607309" y="3716594"/>
                </a:cubicBezTo>
                <a:cubicBezTo>
                  <a:pt x="513572" y="3705566"/>
                  <a:pt x="418086" y="3699648"/>
                  <a:pt x="327090" y="3672349"/>
                </a:cubicBezTo>
                <a:cubicBezTo>
                  <a:pt x="297309" y="3663415"/>
                  <a:pt x="268097" y="3652684"/>
                  <a:pt x="238600" y="3642852"/>
                </a:cubicBezTo>
                <a:cubicBezTo>
                  <a:pt x="223852" y="3637936"/>
                  <a:pt x="207290" y="3636726"/>
                  <a:pt x="194355" y="3628103"/>
                </a:cubicBezTo>
                <a:lnTo>
                  <a:pt x="150109" y="3598607"/>
                </a:lnTo>
                <a:cubicBezTo>
                  <a:pt x="140277" y="3583858"/>
                  <a:pt x="131960" y="3567978"/>
                  <a:pt x="120613" y="3554361"/>
                </a:cubicBezTo>
                <a:cubicBezTo>
                  <a:pt x="107261" y="3538338"/>
                  <a:pt x="86497" y="3528349"/>
                  <a:pt x="76368" y="3510116"/>
                </a:cubicBezTo>
                <a:cubicBezTo>
                  <a:pt x="61268" y="3482937"/>
                  <a:pt x="56703" y="3451123"/>
                  <a:pt x="46871" y="3421626"/>
                </a:cubicBezTo>
                <a:lnTo>
                  <a:pt x="32122" y="3377381"/>
                </a:lnTo>
                <a:lnTo>
                  <a:pt x="17374" y="3333136"/>
                </a:lnTo>
                <a:cubicBezTo>
                  <a:pt x="-6781" y="2946638"/>
                  <a:pt x="-4781" y="3090606"/>
                  <a:pt x="17374" y="2536723"/>
                </a:cubicBezTo>
                <a:cubicBezTo>
                  <a:pt x="19740" y="2477572"/>
                  <a:pt x="24298" y="2418421"/>
                  <a:pt x="32122" y="2359742"/>
                </a:cubicBezTo>
                <a:cubicBezTo>
                  <a:pt x="34177" y="2344332"/>
                  <a:pt x="38247" y="2328432"/>
                  <a:pt x="46871" y="2315497"/>
                </a:cubicBezTo>
                <a:cubicBezTo>
                  <a:pt x="58441" y="2298143"/>
                  <a:pt x="75093" y="2284605"/>
                  <a:pt x="91116" y="2271252"/>
                </a:cubicBezTo>
                <a:cubicBezTo>
                  <a:pt x="104733" y="2259904"/>
                  <a:pt x="119507" y="2249682"/>
                  <a:pt x="135361" y="2241755"/>
                </a:cubicBezTo>
                <a:cubicBezTo>
                  <a:pt x="149266" y="2234803"/>
                  <a:pt x="164858" y="2231923"/>
                  <a:pt x="179606" y="2227007"/>
                </a:cubicBezTo>
                <a:cubicBezTo>
                  <a:pt x="249800" y="2180211"/>
                  <a:pt x="196268" y="2208734"/>
                  <a:pt x="282845" y="2182761"/>
                </a:cubicBezTo>
                <a:cubicBezTo>
                  <a:pt x="312626" y="2173827"/>
                  <a:pt x="341171" y="2160806"/>
                  <a:pt x="371335" y="2153265"/>
                </a:cubicBezTo>
                <a:cubicBezTo>
                  <a:pt x="391000" y="2148349"/>
                  <a:pt x="410839" y="2144085"/>
                  <a:pt x="430329" y="2138516"/>
                </a:cubicBezTo>
                <a:cubicBezTo>
                  <a:pt x="445277" y="2134245"/>
                  <a:pt x="459492" y="2127538"/>
                  <a:pt x="474574" y="2123768"/>
                </a:cubicBezTo>
                <a:cubicBezTo>
                  <a:pt x="498893" y="2117688"/>
                  <a:pt x="523846" y="2114458"/>
                  <a:pt x="548316" y="2109020"/>
                </a:cubicBezTo>
                <a:cubicBezTo>
                  <a:pt x="568103" y="2104623"/>
                  <a:pt x="587819" y="2099840"/>
                  <a:pt x="607309" y="2094271"/>
                </a:cubicBezTo>
                <a:cubicBezTo>
                  <a:pt x="622257" y="2090000"/>
                  <a:pt x="636379" y="2082895"/>
                  <a:pt x="651555" y="2079523"/>
                </a:cubicBezTo>
                <a:cubicBezTo>
                  <a:pt x="680746" y="2073036"/>
                  <a:pt x="710722" y="2070639"/>
                  <a:pt x="740045" y="2064774"/>
                </a:cubicBezTo>
                <a:cubicBezTo>
                  <a:pt x="759921" y="2060799"/>
                  <a:pt x="778972" y="2052892"/>
                  <a:pt x="799038" y="2050026"/>
                </a:cubicBezTo>
                <a:cubicBezTo>
                  <a:pt x="847948" y="2043039"/>
                  <a:pt x="897318" y="2039751"/>
                  <a:pt x="946522" y="2035278"/>
                </a:cubicBezTo>
                <a:cubicBezTo>
                  <a:pt x="1177525" y="2014278"/>
                  <a:pt x="1149882" y="2019273"/>
                  <a:pt x="1433219" y="2005781"/>
                </a:cubicBezTo>
                <a:cubicBezTo>
                  <a:pt x="1472548" y="2000865"/>
                  <a:pt x="1512210" y="1998122"/>
                  <a:pt x="1551206" y="1991032"/>
                </a:cubicBezTo>
                <a:cubicBezTo>
                  <a:pt x="1566501" y="1988251"/>
                  <a:pt x="1580453" y="1980374"/>
                  <a:pt x="1595451" y="1976284"/>
                </a:cubicBezTo>
                <a:cubicBezTo>
                  <a:pt x="1634562" y="1965617"/>
                  <a:pt x="1674979" y="1959607"/>
                  <a:pt x="1713438" y="1946787"/>
                </a:cubicBezTo>
                <a:lnTo>
                  <a:pt x="1846174" y="1902542"/>
                </a:lnTo>
                <a:cubicBezTo>
                  <a:pt x="1846179" y="1902540"/>
                  <a:pt x="1934660" y="1873048"/>
                  <a:pt x="1934664" y="1873045"/>
                </a:cubicBezTo>
                <a:lnTo>
                  <a:pt x="2023155" y="1814052"/>
                </a:lnTo>
                <a:cubicBezTo>
                  <a:pt x="2055378" y="1765717"/>
                  <a:pt x="2052651" y="1752082"/>
                  <a:pt x="2052651" y="1784555"/>
                </a:cubicBezTo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983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3E2C3-0768-D2DC-9F40-0B7CE6389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Loopy feedback loop example (from SP 25)</a:t>
            </a:r>
          </a:p>
        </p:txBody>
      </p:sp>
      <p:pic>
        <p:nvPicPr>
          <p:cNvPr id="6" name="Picture 5" descr="A diagram of a problem&#10;&#10;AI-generated content may be incorrect.">
            <a:extLst>
              <a:ext uri="{FF2B5EF4-FFF2-40B4-BE49-F238E27FC236}">
                <a16:creationId xmlns:a16="http://schemas.microsoft.com/office/drawing/2014/main" id="{56278D18-0AEB-8677-118D-269D8690A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107" y="1630546"/>
            <a:ext cx="7772400" cy="522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042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C729-C394-6448-BCD3-3169335B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AA7BC0-AE04-BD4F-9BD5-EBF8CC1BB01F}"/>
              </a:ext>
            </a:extLst>
          </p:cNvPr>
          <p:cNvGrpSpPr/>
          <p:nvPr/>
        </p:nvGrpSpPr>
        <p:grpSpPr>
          <a:xfrm>
            <a:off x="4106468" y="559710"/>
            <a:ext cx="3979064" cy="5738579"/>
            <a:chOff x="3436149" y="2033588"/>
            <a:chExt cx="2930519" cy="44130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269A04-B812-5D46-8646-5E4B8EC43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6149" y="2033588"/>
              <a:ext cx="2930519" cy="441301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D2B6C8-B94F-2244-A836-371B638B5110}"/>
                </a:ext>
              </a:extLst>
            </p:cNvPr>
            <p:cNvSpPr txBox="1"/>
            <p:nvPr/>
          </p:nvSpPr>
          <p:spPr>
            <a:xfrm>
              <a:off x="4529138" y="3043238"/>
              <a:ext cx="707231" cy="923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FF00"/>
                  </a:solidFill>
                </a:rPr>
                <a:t>?</a:t>
              </a:r>
              <a:endParaRPr lang="en-US" sz="44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3323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6CF2F3AA-F583-6A48-92EF-D381D490B9C2}"/>
              </a:ext>
            </a:extLst>
          </p:cNvPr>
          <p:cNvSpPr/>
          <p:nvPr/>
        </p:nvSpPr>
        <p:spPr>
          <a:xfrm>
            <a:off x="10539760" y="3643011"/>
            <a:ext cx="1537010" cy="10928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Target class/model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BDF27FB-B737-0F41-AEB9-6D00F5286099}"/>
              </a:ext>
            </a:extLst>
          </p:cNvPr>
          <p:cNvGrpSpPr/>
          <p:nvPr/>
        </p:nvGrpSpPr>
        <p:grpSpPr>
          <a:xfrm>
            <a:off x="281571" y="1776948"/>
            <a:ext cx="11795199" cy="1092820"/>
            <a:chOff x="281571" y="2085558"/>
            <a:chExt cx="11795199" cy="109282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E5017D5-4C3A-864D-A7D1-E3BAF7B1D1C1}"/>
                </a:ext>
              </a:extLst>
            </p:cNvPr>
            <p:cNvSpPr/>
            <p:nvPr/>
          </p:nvSpPr>
          <p:spPr>
            <a:xfrm>
              <a:off x="281571" y="2085558"/>
              <a:ext cx="1537010" cy="10928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Real world goal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52DBBD5-8310-794B-B3A7-074CE0EF3BDE}"/>
                </a:ext>
              </a:extLst>
            </p:cNvPr>
            <p:cNvSpPr/>
            <p:nvPr/>
          </p:nvSpPr>
          <p:spPr>
            <a:xfrm>
              <a:off x="2391935" y="2085558"/>
              <a:ext cx="1537010" cy="1092820"/>
            </a:xfrm>
            <a:prstGeom prst="rect">
              <a:avLst/>
            </a:prstGeom>
            <a:solidFill>
              <a:srgbClr val="4472C4">
                <a:alpha val="8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Real world mechanism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A6AABC1-5B8E-2648-89F0-9A15F4FCF85E}"/>
                </a:ext>
              </a:extLst>
            </p:cNvPr>
            <p:cNvSpPr/>
            <p:nvPr/>
          </p:nvSpPr>
          <p:spPr>
            <a:xfrm>
              <a:off x="4472561" y="2085558"/>
              <a:ext cx="1537010" cy="1092820"/>
            </a:xfrm>
            <a:prstGeom prst="rect">
              <a:avLst/>
            </a:prstGeom>
            <a:solidFill>
              <a:srgbClr val="4472C4">
                <a:alpha val="6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Learning problem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CEC1936-A84B-5046-ABE3-3CD75FB65AEE}"/>
                </a:ext>
              </a:extLst>
            </p:cNvPr>
            <p:cNvSpPr/>
            <p:nvPr/>
          </p:nvSpPr>
          <p:spPr>
            <a:xfrm>
              <a:off x="6591290" y="2085558"/>
              <a:ext cx="1537010" cy="109282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Data collection mechanism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0542AF9-D7B4-5141-8280-483A027BBD90}"/>
                </a:ext>
              </a:extLst>
            </p:cNvPr>
            <p:cNvSpPr/>
            <p:nvPr/>
          </p:nvSpPr>
          <p:spPr>
            <a:xfrm>
              <a:off x="8517667" y="2085558"/>
              <a:ext cx="1537010" cy="1092820"/>
            </a:xfrm>
            <a:prstGeom prst="rect">
              <a:avLst/>
            </a:prstGeom>
            <a:solidFill>
              <a:srgbClr val="385723">
                <a:alpha val="8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Which data to collect?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0F7F9A0-C75E-C24B-B5BB-B7168422E39A}"/>
                </a:ext>
              </a:extLst>
            </p:cNvPr>
            <p:cNvSpPr/>
            <p:nvPr/>
          </p:nvSpPr>
          <p:spPr>
            <a:xfrm>
              <a:off x="10444043" y="2085558"/>
              <a:ext cx="1632727" cy="1092820"/>
            </a:xfrm>
            <a:prstGeom prst="rect">
              <a:avLst/>
            </a:prstGeom>
            <a:solidFill>
              <a:srgbClr val="385723">
                <a:alpha val="6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Data representation</a:t>
              </a:r>
            </a:p>
          </p:txBody>
        </p:sp>
        <p:sp>
          <p:nvSpPr>
            <p:cNvPr id="14" name="Right Arrow 13">
              <a:extLst>
                <a:ext uri="{FF2B5EF4-FFF2-40B4-BE49-F238E27FC236}">
                  <a16:creationId xmlns:a16="http://schemas.microsoft.com/office/drawing/2014/main" id="{93514E84-6300-9945-BF63-6B181C70C06C}"/>
                </a:ext>
              </a:extLst>
            </p:cNvPr>
            <p:cNvSpPr/>
            <p:nvPr/>
          </p:nvSpPr>
          <p:spPr>
            <a:xfrm>
              <a:off x="1818581" y="2553909"/>
              <a:ext cx="553840" cy="25647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ight Arrow 32">
              <a:extLst>
                <a:ext uri="{FF2B5EF4-FFF2-40B4-BE49-F238E27FC236}">
                  <a16:creationId xmlns:a16="http://schemas.microsoft.com/office/drawing/2014/main" id="{6D7D8FA9-D19A-FC42-B2BF-2842374C0935}"/>
                </a:ext>
              </a:extLst>
            </p:cNvPr>
            <p:cNvSpPr/>
            <p:nvPr/>
          </p:nvSpPr>
          <p:spPr>
            <a:xfrm>
              <a:off x="3915010" y="2503729"/>
              <a:ext cx="553840" cy="25647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ight Arrow 33">
              <a:extLst>
                <a:ext uri="{FF2B5EF4-FFF2-40B4-BE49-F238E27FC236}">
                  <a16:creationId xmlns:a16="http://schemas.microsoft.com/office/drawing/2014/main" id="{08D4D349-089A-5343-9361-E3F15E431334}"/>
                </a:ext>
              </a:extLst>
            </p:cNvPr>
            <p:cNvSpPr/>
            <p:nvPr/>
          </p:nvSpPr>
          <p:spPr>
            <a:xfrm>
              <a:off x="6016542" y="2503728"/>
              <a:ext cx="574747" cy="306657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ight Arrow 34">
              <a:extLst>
                <a:ext uri="{FF2B5EF4-FFF2-40B4-BE49-F238E27FC236}">
                  <a16:creationId xmlns:a16="http://schemas.microsoft.com/office/drawing/2014/main" id="{793BA45F-A03B-D74E-9736-428BCD97683E}"/>
                </a:ext>
              </a:extLst>
            </p:cNvPr>
            <p:cNvSpPr/>
            <p:nvPr/>
          </p:nvSpPr>
          <p:spPr>
            <a:xfrm>
              <a:off x="8128301" y="2464697"/>
              <a:ext cx="389366" cy="306657"/>
            </a:xfrm>
            <a:prstGeom prst="rightArrow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ight Arrow 35">
              <a:extLst>
                <a:ext uri="{FF2B5EF4-FFF2-40B4-BE49-F238E27FC236}">
                  <a16:creationId xmlns:a16="http://schemas.microsoft.com/office/drawing/2014/main" id="{A3B9DB44-6186-174E-AE1C-57104008A880}"/>
                </a:ext>
              </a:extLst>
            </p:cNvPr>
            <p:cNvSpPr/>
            <p:nvPr/>
          </p:nvSpPr>
          <p:spPr>
            <a:xfrm>
              <a:off x="10068613" y="2447964"/>
              <a:ext cx="389366" cy="306657"/>
            </a:xfrm>
            <a:prstGeom prst="rightArrow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ight Arrow 36">
            <a:extLst>
              <a:ext uri="{FF2B5EF4-FFF2-40B4-BE49-F238E27FC236}">
                <a16:creationId xmlns:a16="http://schemas.microsoft.com/office/drawing/2014/main" id="{F8B94690-C0EA-1A40-BE95-8211944CDB01}"/>
              </a:ext>
            </a:extLst>
          </p:cNvPr>
          <p:cNvSpPr/>
          <p:nvPr/>
        </p:nvSpPr>
        <p:spPr>
          <a:xfrm rot="5400000">
            <a:off x="10910256" y="3099581"/>
            <a:ext cx="781148" cy="32152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1432C6B0-790C-5C44-A1E0-2424938A2733}"/>
              </a:ext>
            </a:extLst>
          </p:cNvPr>
          <p:cNvSpPr/>
          <p:nvPr/>
        </p:nvSpPr>
        <p:spPr>
          <a:xfrm rot="5400000">
            <a:off x="10965386" y="4913995"/>
            <a:ext cx="685756" cy="32152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7971095-7C42-1A45-A1C8-4B5CD7528A70}"/>
              </a:ext>
            </a:extLst>
          </p:cNvPr>
          <p:cNvGrpSpPr/>
          <p:nvPr/>
        </p:nvGrpSpPr>
        <p:grpSpPr>
          <a:xfrm>
            <a:off x="2391935" y="5417634"/>
            <a:ext cx="9684835" cy="1092820"/>
            <a:chOff x="2391935" y="5200464"/>
            <a:chExt cx="9684835" cy="109282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F5C939B-8AE4-8848-8D06-F8288774D118}"/>
                </a:ext>
              </a:extLst>
            </p:cNvPr>
            <p:cNvSpPr/>
            <p:nvPr/>
          </p:nvSpPr>
          <p:spPr>
            <a:xfrm>
              <a:off x="10539760" y="5200464"/>
              <a:ext cx="1537010" cy="1092820"/>
            </a:xfrm>
            <a:prstGeom prst="rect">
              <a:avLst/>
            </a:prstGeom>
            <a:solidFill>
              <a:schemeClr val="accent2">
                <a:lumMod val="75000"/>
                <a:alpha val="8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Training data set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B06C8A6-AF67-EA47-AF74-486D456B44F8}"/>
                </a:ext>
              </a:extLst>
            </p:cNvPr>
            <p:cNvSpPr/>
            <p:nvPr/>
          </p:nvSpPr>
          <p:spPr>
            <a:xfrm>
              <a:off x="8517667" y="5200464"/>
              <a:ext cx="1537010" cy="1092820"/>
            </a:xfrm>
            <a:prstGeom prst="rect">
              <a:avLst/>
            </a:prstGeom>
            <a:solidFill>
              <a:schemeClr val="accent2">
                <a:lumMod val="75000"/>
                <a:alpha val="6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Model training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76D8431-8CA5-414A-8D8A-F7B154DCE8C1}"/>
                </a:ext>
              </a:extLst>
            </p:cNvPr>
            <p:cNvSpPr/>
            <p:nvPr/>
          </p:nvSpPr>
          <p:spPr>
            <a:xfrm>
              <a:off x="6591290" y="5200464"/>
              <a:ext cx="1537010" cy="109282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Predict on test data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BC6D014-BCA0-6240-9B35-D699D5014FDD}"/>
                </a:ext>
              </a:extLst>
            </p:cNvPr>
            <p:cNvSpPr/>
            <p:nvPr/>
          </p:nvSpPr>
          <p:spPr>
            <a:xfrm>
              <a:off x="4472561" y="5200464"/>
              <a:ext cx="1537010" cy="1092820"/>
            </a:xfrm>
            <a:prstGeom prst="rect">
              <a:avLst/>
            </a:prstGeom>
            <a:solidFill>
              <a:srgbClr val="7F7F7F">
                <a:alpha val="8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Evaluate error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ACDCB89-A008-BF45-91F0-2DCD7C61E529}"/>
                </a:ext>
              </a:extLst>
            </p:cNvPr>
            <p:cNvSpPr/>
            <p:nvPr/>
          </p:nvSpPr>
          <p:spPr>
            <a:xfrm>
              <a:off x="2391935" y="5200464"/>
              <a:ext cx="1537010" cy="109282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Deploy!</a:t>
              </a:r>
            </a:p>
          </p:txBody>
        </p:sp>
        <p:sp>
          <p:nvSpPr>
            <p:cNvPr id="39" name="Right Arrow 38">
              <a:extLst>
                <a:ext uri="{FF2B5EF4-FFF2-40B4-BE49-F238E27FC236}">
                  <a16:creationId xmlns:a16="http://schemas.microsoft.com/office/drawing/2014/main" id="{4959E30A-983D-4C42-97EA-BE64AB9A7747}"/>
                </a:ext>
              </a:extLst>
            </p:cNvPr>
            <p:cNvSpPr/>
            <p:nvPr/>
          </p:nvSpPr>
          <p:spPr>
            <a:xfrm rot="10800000">
              <a:off x="10054677" y="5586111"/>
              <a:ext cx="472538" cy="321525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ight Arrow 40">
              <a:extLst>
                <a:ext uri="{FF2B5EF4-FFF2-40B4-BE49-F238E27FC236}">
                  <a16:creationId xmlns:a16="http://schemas.microsoft.com/office/drawing/2014/main" id="{07FAAE30-166D-DA41-95EE-FCB391EDEBB2}"/>
                </a:ext>
              </a:extLst>
            </p:cNvPr>
            <p:cNvSpPr/>
            <p:nvPr/>
          </p:nvSpPr>
          <p:spPr>
            <a:xfrm rot="10800000">
              <a:off x="8140845" y="5586110"/>
              <a:ext cx="389366" cy="391222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ight Arrow 41">
              <a:extLst>
                <a:ext uri="{FF2B5EF4-FFF2-40B4-BE49-F238E27FC236}">
                  <a16:creationId xmlns:a16="http://schemas.microsoft.com/office/drawing/2014/main" id="{470A17D1-484C-3F40-AAF8-29B8DC193A78}"/>
                </a:ext>
              </a:extLst>
            </p:cNvPr>
            <p:cNvSpPr/>
            <p:nvPr/>
          </p:nvSpPr>
          <p:spPr>
            <a:xfrm rot="10800000">
              <a:off x="6016542" y="5590761"/>
              <a:ext cx="577079" cy="391222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ight Arrow 42">
              <a:extLst>
                <a:ext uri="{FF2B5EF4-FFF2-40B4-BE49-F238E27FC236}">
                  <a16:creationId xmlns:a16="http://schemas.microsoft.com/office/drawing/2014/main" id="{57E6FFED-7080-9C47-80A3-1180159355CB}"/>
                </a:ext>
              </a:extLst>
            </p:cNvPr>
            <p:cNvSpPr/>
            <p:nvPr/>
          </p:nvSpPr>
          <p:spPr>
            <a:xfrm rot="10800000">
              <a:off x="3935914" y="5586111"/>
              <a:ext cx="524101" cy="391222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317F9DA1-E01F-9942-819A-3379ECF7DB3E}"/>
              </a:ext>
            </a:extLst>
          </p:cNvPr>
          <p:cNvSpPr/>
          <p:nvPr/>
        </p:nvSpPr>
        <p:spPr>
          <a:xfrm>
            <a:off x="245791" y="3760558"/>
            <a:ext cx="9343979" cy="900929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Society</a:t>
            </a:r>
          </a:p>
        </p:txBody>
      </p:sp>
      <p:sp>
        <p:nvSpPr>
          <p:cNvPr id="2" name="Up-Down Arrow 1">
            <a:extLst>
              <a:ext uri="{FF2B5EF4-FFF2-40B4-BE49-F238E27FC236}">
                <a16:creationId xmlns:a16="http://schemas.microsoft.com/office/drawing/2014/main" id="{3DD9D2A2-6CEB-374F-87CC-2B602634F94A}"/>
              </a:ext>
            </a:extLst>
          </p:cNvPr>
          <p:cNvSpPr/>
          <p:nvPr/>
        </p:nvSpPr>
        <p:spPr>
          <a:xfrm>
            <a:off x="914400" y="2857313"/>
            <a:ext cx="178420" cy="900928"/>
          </a:xfrm>
          <a:prstGeom prst="upDownArrow">
            <a:avLst/>
          </a:prstGeom>
          <a:solidFill>
            <a:srgbClr val="FF0000">
              <a:alpha val="20000"/>
            </a:srgbClr>
          </a:solidFill>
          <a:ln>
            <a:solidFill>
              <a:srgbClr val="FF0000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Up-Down Arrow 43">
            <a:extLst>
              <a:ext uri="{FF2B5EF4-FFF2-40B4-BE49-F238E27FC236}">
                <a16:creationId xmlns:a16="http://schemas.microsoft.com/office/drawing/2014/main" id="{7F551C16-CAEA-B54C-9F35-4E8E28FDCA3F}"/>
              </a:ext>
            </a:extLst>
          </p:cNvPr>
          <p:cNvSpPr/>
          <p:nvPr/>
        </p:nvSpPr>
        <p:spPr>
          <a:xfrm>
            <a:off x="2944373" y="2869768"/>
            <a:ext cx="188191" cy="888471"/>
          </a:xfrm>
          <a:prstGeom prst="upDownArrow">
            <a:avLst/>
          </a:prstGeom>
          <a:solidFill>
            <a:srgbClr val="FF0000">
              <a:alpha val="20000"/>
            </a:srgbClr>
          </a:solidFill>
          <a:ln>
            <a:solidFill>
              <a:srgbClr val="FF0000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Up-Down Arrow 44">
            <a:extLst>
              <a:ext uri="{FF2B5EF4-FFF2-40B4-BE49-F238E27FC236}">
                <a16:creationId xmlns:a16="http://schemas.microsoft.com/office/drawing/2014/main" id="{9318C0B6-D097-0E44-B8B4-F4D8D2DBFA63}"/>
              </a:ext>
            </a:extLst>
          </p:cNvPr>
          <p:cNvSpPr/>
          <p:nvPr/>
        </p:nvSpPr>
        <p:spPr>
          <a:xfrm>
            <a:off x="5113070" y="2872086"/>
            <a:ext cx="196238" cy="894060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Up-Down Arrow 45">
            <a:extLst>
              <a:ext uri="{FF2B5EF4-FFF2-40B4-BE49-F238E27FC236}">
                <a16:creationId xmlns:a16="http://schemas.microsoft.com/office/drawing/2014/main" id="{EEAE5132-9C63-6D40-9BD8-874E75D39703}"/>
              </a:ext>
            </a:extLst>
          </p:cNvPr>
          <p:cNvSpPr/>
          <p:nvPr/>
        </p:nvSpPr>
        <p:spPr>
          <a:xfrm>
            <a:off x="7271995" y="2872085"/>
            <a:ext cx="188190" cy="894059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Up-Down Arrow 46">
            <a:extLst>
              <a:ext uri="{FF2B5EF4-FFF2-40B4-BE49-F238E27FC236}">
                <a16:creationId xmlns:a16="http://schemas.microsoft.com/office/drawing/2014/main" id="{57A79D34-78A5-1B43-B443-54B9F95D1CAE}"/>
              </a:ext>
            </a:extLst>
          </p:cNvPr>
          <p:cNvSpPr/>
          <p:nvPr/>
        </p:nvSpPr>
        <p:spPr>
          <a:xfrm>
            <a:off x="9154811" y="2857309"/>
            <a:ext cx="174747" cy="900929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Up-Down Arrow 47">
            <a:extLst>
              <a:ext uri="{FF2B5EF4-FFF2-40B4-BE49-F238E27FC236}">
                <a16:creationId xmlns:a16="http://schemas.microsoft.com/office/drawing/2014/main" id="{3A649DD2-A40C-D240-AE38-B16110A2250A}"/>
              </a:ext>
            </a:extLst>
          </p:cNvPr>
          <p:cNvSpPr/>
          <p:nvPr/>
        </p:nvSpPr>
        <p:spPr>
          <a:xfrm>
            <a:off x="9154811" y="4661487"/>
            <a:ext cx="155522" cy="756147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Up-Down Arrow 48">
            <a:extLst>
              <a:ext uri="{FF2B5EF4-FFF2-40B4-BE49-F238E27FC236}">
                <a16:creationId xmlns:a16="http://schemas.microsoft.com/office/drawing/2014/main" id="{AFF797B7-A39B-5A41-B583-E01FA0AE604C}"/>
              </a:ext>
            </a:extLst>
          </p:cNvPr>
          <p:cNvSpPr/>
          <p:nvPr/>
        </p:nvSpPr>
        <p:spPr>
          <a:xfrm>
            <a:off x="7261547" y="4661487"/>
            <a:ext cx="188190" cy="756147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Up-Down Arrow 49">
            <a:extLst>
              <a:ext uri="{FF2B5EF4-FFF2-40B4-BE49-F238E27FC236}">
                <a16:creationId xmlns:a16="http://schemas.microsoft.com/office/drawing/2014/main" id="{3C0CC4AE-1717-5B47-B302-46C6E0161630}"/>
              </a:ext>
            </a:extLst>
          </p:cNvPr>
          <p:cNvSpPr/>
          <p:nvPr/>
        </p:nvSpPr>
        <p:spPr>
          <a:xfrm>
            <a:off x="5135968" y="4661486"/>
            <a:ext cx="188190" cy="756147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Up-Down Arrow 50">
            <a:extLst>
              <a:ext uri="{FF2B5EF4-FFF2-40B4-BE49-F238E27FC236}">
                <a16:creationId xmlns:a16="http://schemas.microsoft.com/office/drawing/2014/main" id="{06A7A9A6-8C03-394F-A3F9-CD2063CDB1F2}"/>
              </a:ext>
            </a:extLst>
          </p:cNvPr>
          <p:cNvSpPr/>
          <p:nvPr/>
        </p:nvSpPr>
        <p:spPr>
          <a:xfrm>
            <a:off x="2942500" y="4661486"/>
            <a:ext cx="175328" cy="756147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Up-Down Arrow 51">
            <a:extLst>
              <a:ext uri="{FF2B5EF4-FFF2-40B4-BE49-F238E27FC236}">
                <a16:creationId xmlns:a16="http://schemas.microsoft.com/office/drawing/2014/main" id="{69980E49-12A2-A14C-BDA3-635298398021}"/>
              </a:ext>
            </a:extLst>
          </p:cNvPr>
          <p:cNvSpPr/>
          <p:nvPr/>
        </p:nvSpPr>
        <p:spPr>
          <a:xfrm rot="5400000">
            <a:off x="9978258" y="3744773"/>
            <a:ext cx="181552" cy="958529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Up-Down Arrow 52">
            <a:extLst>
              <a:ext uri="{FF2B5EF4-FFF2-40B4-BE49-F238E27FC236}">
                <a16:creationId xmlns:a16="http://schemas.microsoft.com/office/drawing/2014/main" id="{68CF806F-13AD-FC4C-9EA5-1404E6194E6F}"/>
              </a:ext>
            </a:extLst>
          </p:cNvPr>
          <p:cNvSpPr/>
          <p:nvPr/>
        </p:nvSpPr>
        <p:spPr>
          <a:xfrm rot="2596433">
            <a:off x="10066190" y="2615888"/>
            <a:ext cx="228335" cy="1596141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Up-Down Arrow 53">
            <a:extLst>
              <a:ext uri="{FF2B5EF4-FFF2-40B4-BE49-F238E27FC236}">
                <a16:creationId xmlns:a16="http://schemas.microsoft.com/office/drawing/2014/main" id="{B96E92CF-625F-EB4D-B7BB-D3B84C3E0F63}"/>
              </a:ext>
            </a:extLst>
          </p:cNvPr>
          <p:cNvSpPr/>
          <p:nvPr/>
        </p:nvSpPr>
        <p:spPr>
          <a:xfrm rot="7550175">
            <a:off x="10074159" y="4318523"/>
            <a:ext cx="184189" cy="1386877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6A62BB-3E57-BC44-AF6B-01BBBCA5B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“loop” in feedback loop</a:t>
            </a:r>
          </a:p>
        </p:txBody>
      </p:sp>
      <p:sp>
        <p:nvSpPr>
          <p:cNvPr id="4" name="Curved Right Arrow 3">
            <a:extLst>
              <a:ext uri="{FF2B5EF4-FFF2-40B4-BE49-F238E27FC236}">
                <a16:creationId xmlns:a16="http://schemas.microsoft.com/office/drawing/2014/main" id="{9E912F5C-54BE-5743-9A7A-71ECAFD66286}"/>
              </a:ext>
            </a:extLst>
          </p:cNvPr>
          <p:cNvSpPr/>
          <p:nvPr/>
        </p:nvSpPr>
        <p:spPr>
          <a:xfrm rot="16200000">
            <a:off x="397296" y="4688249"/>
            <a:ext cx="658480" cy="581720"/>
          </a:xfrm>
          <a:prstGeom prst="curv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6C75CD-1865-104A-83EA-B11016B0D997}"/>
              </a:ext>
            </a:extLst>
          </p:cNvPr>
          <p:cNvSpPr/>
          <p:nvPr/>
        </p:nvSpPr>
        <p:spPr>
          <a:xfrm>
            <a:off x="6493433" y="3017520"/>
            <a:ext cx="1634867" cy="591668"/>
          </a:xfrm>
          <a:prstGeom prst="rect">
            <a:avLst/>
          </a:prstGeom>
          <a:solidFill>
            <a:srgbClr val="FF0000"/>
          </a:solidFill>
          <a:ln>
            <a:solidFill>
              <a:srgbClr val="2F528F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Historical  </a:t>
            </a:r>
            <a:r>
              <a:rPr lang="en-US" sz="1000" dirty="0"/>
              <a:t>bias</a:t>
            </a:r>
          </a:p>
          <a:p>
            <a:pPr algn="ctr"/>
            <a:r>
              <a:rPr lang="en-US" sz="1400" dirty="0"/>
              <a:t>Measurement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1E1CD65-CA6D-6747-B8C1-224D277B9140}"/>
              </a:ext>
            </a:extLst>
          </p:cNvPr>
          <p:cNvSpPr/>
          <p:nvPr/>
        </p:nvSpPr>
        <p:spPr>
          <a:xfrm>
            <a:off x="8235640" y="2998239"/>
            <a:ext cx="1537010" cy="606298"/>
          </a:xfrm>
          <a:prstGeom prst="rect">
            <a:avLst/>
          </a:prstGeom>
          <a:solidFill>
            <a:srgbClr val="FF0000"/>
          </a:solidFill>
          <a:ln>
            <a:solidFill>
              <a:srgbClr val="2F528F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Historical </a:t>
            </a:r>
            <a:r>
              <a:rPr lang="en-US" sz="1000" dirty="0"/>
              <a:t>bias</a:t>
            </a:r>
            <a:r>
              <a:rPr lang="en-US" sz="1400" dirty="0"/>
              <a:t> </a:t>
            </a:r>
          </a:p>
          <a:p>
            <a:pPr algn="ctr"/>
            <a:r>
              <a:rPr lang="en-US" sz="1400" dirty="0"/>
              <a:t>Measurement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43441F5-A5E0-5641-84DE-9FA23DB3883D}"/>
              </a:ext>
            </a:extLst>
          </p:cNvPr>
          <p:cNvSpPr/>
          <p:nvPr/>
        </p:nvSpPr>
        <p:spPr>
          <a:xfrm>
            <a:off x="61226" y="4838606"/>
            <a:ext cx="1407460" cy="514350"/>
          </a:xfrm>
          <a:prstGeom prst="rect">
            <a:avLst/>
          </a:prstGeom>
          <a:solidFill>
            <a:srgbClr val="FF0000"/>
          </a:solidFill>
          <a:ln>
            <a:solidFill>
              <a:srgbClr val="2F528F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Historical</a:t>
            </a:r>
            <a:r>
              <a:rPr lang="en-US"/>
              <a:t> </a:t>
            </a:r>
            <a:r>
              <a:rPr lang="en-US" sz="1000"/>
              <a:t>bias</a:t>
            </a:r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383747A-ED69-F74C-BED8-D3AED74C2767}"/>
              </a:ext>
            </a:extLst>
          </p:cNvPr>
          <p:cNvSpPr/>
          <p:nvPr/>
        </p:nvSpPr>
        <p:spPr>
          <a:xfrm>
            <a:off x="9387126" y="4774812"/>
            <a:ext cx="1752941" cy="514350"/>
          </a:xfrm>
          <a:prstGeom prst="rect">
            <a:avLst/>
          </a:prstGeom>
          <a:solidFill>
            <a:srgbClr val="FF0000"/>
          </a:solidFill>
          <a:ln>
            <a:solidFill>
              <a:srgbClr val="2F528F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Representation </a:t>
            </a:r>
            <a:r>
              <a:rPr lang="en-US" sz="1000" dirty="0"/>
              <a:t>bias</a:t>
            </a:r>
            <a:r>
              <a:rPr lang="en-US" dirty="0"/>
              <a:t> 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7235EB6-F2A5-CD45-B56A-77D96403A572}"/>
              </a:ext>
            </a:extLst>
          </p:cNvPr>
          <p:cNvSpPr/>
          <p:nvPr/>
        </p:nvSpPr>
        <p:spPr>
          <a:xfrm>
            <a:off x="9822926" y="2991268"/>
            <a:ext cx="1368812" cy="514350"/>
          </a:xfrm>
          <a:prstGeom prst="rect">
            <a:avLst/>
          </a:prstGeom>
          <a:solidFill>
            <a:srgbClr val="FF0000"/>
          </a:solidFill>
          <a:ln>
            <a:solidFill>
              <a:srgbClr val="2F528F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Measurement </a:t>
            </a:r>
            <a:r>
              <a:rPr lang="en-US" sz="1000" dirty="0"/>
              <a:t>bias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E219569-59F3-854E-8C80-7275B79E31D6}"/>
              </a:ext>
            </a:extLst>
          </p:cNvPr>
          <p:cNvSpPr/>
          <p:nvPr/>
        </p:nvSpPr>
        <p:spPr>
          <a:xfrm>
            <a:off x="4545657" y="3025789"/>
            <a:ext cx="1368812" cy="514350"/>
          </a:xfrm>
          <a:prstGeom prst="rect">
            <a:avLst/>
          </a:prstGeom>
          <a:solidFill>
            <a:srgbClr val="FF0000"/>
          </a:solidFill>
          <a:ln>
            <a:solidFill>
              <a:srgbClr val="2F528F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Measurement</a:t>
            </a:r>
          </a:p>
          <a:p>
            <a:pPr algn="ctr"/>
            <a:r>
              <a:rPr lang="en-US" sz="1000" dirty="0"/>
              <a:t>bias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086222ED-BB10-5241-8E16-DDC2D2B2BB03}"/>
              </a:ext>
            </a:extLst>
          </p:cNvPr>
          <p:cNvSpPr/>
          <p:nvPr/>
        </p:nvSpPr>
        <p:spPr>
          <a:xfrm>
            <a:off x="2991297" y="2330245"/>
            <a:ext cx="8350213" cy="3775587"/>
          </a:xfrm>
          <a:custGeom>
            <a:avLst/>
            <a:gdLst>
              <a:gd name="connsiteX0" fmla="*/ 2037903 w 8350213"/>
              <a:gd name="connsiteY0" fmla="*/ 1725561 h 3775587"/>
              <a:gd name="connsiteX1" fmla="*/ 2185387 w 8350213"/>
              <a:gd name="connsiteY1" fmla="*/ 1725561 h 3775587"/>
              <a:gd name="connsiteX2" fmla="*/ 2229632 w 8350213"/>
              <a:gd name="connsiteY2" fmla="*/ 1696065 h 3775587"/>
              <a:gd name="connsiteX3" fmla="*/ 2229632 w 8350213"/>
              <a:gd name="connsiteY3" fmla="*/ 1504336 h 3775587"/>
              <a:gd name="connsiteX4" fmla="*/ 2214884 w 8350213"/>
              <a:gd name="connsiteY4" fmla="*/ 1401097 h 3775587"/>
              <a:gd name="connsiteX5" fmla="*/ 2185387 w 8350213"/>
              <a:gd name="connsiteY5" fmla="*/ 1209368 h 3775587"/>
              <a:gd name="connsiteX6" fmla="*/ 2200135 w 8350213"/>
              <a:gd name="connsiteY6" fmla="*/ 899652 h 3775587"/>
              <a:gd name="connsiteX7" fmla="*/ 2229632 w 8350213"/>
              <a:gd name="connsiteY7" fmla="*/ 737420 h 3775587"/>
              <a:gd name="connsiteX8" fmla="*/ 2244380 w 8350213"/>
              <a:gd name="connsiteY8" fmla="*/ 693174 h 3775587"/>
              <a:gd name="connsiteX9" fmla="*/ 2273877 w 8350213"/>
              <a:gd name="connsiteY9" fmla="*/ 575187 h 3775587"/>
              <a:gd name="connsiteX10" fmla="*/ 2318122 w 8350213"/>
              <a:gd name="connsiteY10" fmla="*/ 427703 h 3775587"/>
              <a:gd name="connsiteX11" fmla="*/ 2332871 w 8350213"/>
              <a:gd name="connsiteY11" fmla="*/ 383458 h 3775587"/>
              <a:gd name="connsiteX12" fmla="*/ 2465606 w 8350213"/>
              <a:gd name="connsiteY12" fmla="*/ 324465 h 3775587"/>
              <a:gd name="connsiteX13" fmla="*/ 2583593 w 8350213"/>
              <a:gd name="connsiteY13" fmla="*/ 280220 h 3775587"/>
              <a:gd name="connsiteX14" fmla="*/ 2672084 w 8350213"/>
              <a:gd name="connsiteY14" fmla="*/ 235974 h 3775587"/>
              <a:gd name="connsiteX15" fmla="*/ 2790071 w 8350213"/>
              <a:gd name="connsiteY15" fmla="*/ 191729 h 3775587"/>
              <a:gd name="connsiteX16" fmla="*/ 2878561 w 8350213"/>
              <a:gd name="connsiteY16" fmla="*/ 132736 h 3775587"/>
              <a:gd name="connsiteX17" fmla="*/ 2967051 w 8350213"/>
              <a:gd name="connsiteY17" fmla="*/ 103239 h 3775587"/>
              <a:gd name="connsiteX18" fmla="*/ 3099787 w 8350213"/>
              <a:gd name="connsiteY18" fmla="*/ 44245 h 3775587"/>
              <a:gd name="connsiteX19" fmla="*/ 3144032 w 8350213"/>
              <a:gd name="connsiteY19" fmla="*/ 29497 h 3775587"/>
              <a:gd name="connsiteX20" fmla="*/ 4073180 w 8350213"/>
              <a:gd name="connsiteY20" fmla="*/ 29497 h 3775587"/>
              <a:gd name="connsiteX21" fmla="*/ 5562768 w 8350213"/>
              <a:gd name="connsiteY21" fmla="*/ 0 h 3775587"/>
              <a:gd name="connsiteX22" fmla="*/ 7214587 w 8350213"/>
              <a:gd name="connsiteY22" fmla="*/ 14749 h 3775587"/>
              <a:gd name="connsiteX23" fmla="*/ 7450561 w 8350213"/>
              <a:gd name="connsiteY23" fmla="*/ 29497 h 3775587"/>
              <a:gd name="connsiteX24" fmla="*/ 7789774 w 8350213"/>
              <a:gd name="connsiteY24" fmla="*/ 44245 h 3775587"/>
              <a:gd name="connsiteX25" fmla="*/ 7848768 w 8350213"/>
              <a:gd name="connsiteY25" fmla="*/ 73742 h 3775587"/>
              <a:gd name="connsiteX26" fmla="*/ 7937258 w 8350213"/>
              <a:gd name="connsiteY26" fmla="*/ 103239 h 3775587"/>
              <a:gd name="connsiteX27" fmla="*/ 8025748 w 8350213"/>
              <a:gd name="connsiteY27" fmla="*/ 147484 h 3775587"/>
              <a:gd name="connsiteX28" fmla="*/ 8114238 w 8350213"/>
              <a:gd name="connsiteY28" fmla="*/ 221226 h 3775587"/>
              <a:gd name="connsiteX29" fmla="*/ 8202729 w 8350213"/>
              <a:gd name="connsiteY29" fmla="*/ 280220 h 3775587"/>
              <a:gd name="connsiteX30" fmla="*/ 8246974 w 8350213"/>
              <a:gd name="connsiteY30" fmla="*/ 309716 h 3775587"/>
              <a:gd name="connsiteX31" fmla="*/ 8276471 w 8350213"/>
              <a:gd name="connsiteY31" fmla="*/ 693174 h 3775587"/>
              <a:gd name="connsiteX32" fmla="*/ 8291219 w 8350213"/>
              <a:gd name="connsiteY32" fmla="*/ 870155 h 3775587"/>
              <a:gd name="connsiteX33" fmla="*/ 8305968 w 8350213"/>
              <a:gd name="connsiteY33" fmla="*/ 943897 h 3775587"/>
              <a:gd name="connsiteX34" fmla="*/ 8320716 w 8350213"/>
              <a:gd name="connsiteY34" fmla="*/ 1061884 h 3775587"/>
              <a:gd name="connsiteX35" fmla="*/ 8350213 w 8350213"/>
              <a:gd name="connsiteY35" fmla="*/ 1415845 h 3775587"/>
              <a:gd name="connsiteX36" fmla="*/ 8335464 w 8350213"/>
              <a:gd name="connsiteY36" fmla="*/ 2477729 h 3775587"/>
              <a:gd name="connsiteX37" fmla="*/ 8305968 w 8350213"/>
              <a:gd name="connsiteY37" fmla="*/ 2816942 h 3775587"/>
              <a:gd name="connsiteX38" fmla="*/ 8276471 w 8350213"/>
              <a:gd name="connsiteY38" fmla="*/ 2920181 h 3775587"/>
              <a:gd name="connsiteX39" fmla="*/ 8246974 w 8350213"/>
              <a:gd name="connsiteY39" fmla="*/ 3038168 h 3775587"/>
              <a:gd name="connsiteX40" fmla="*/ 8217477 w 8350213"/>
              <a:gd name="connsiteY40" fmla="*/ 3126658 h 3775587"/>
              <a:gd name="connsiteX41" fmla="*/ 8173232 w 8350213"/>
              <a:gd name="connsiteY41" fmla="*/ 3274142 h 3775587"/>
              <a:gd name="connsiteX42" fmla="*/ 8128987 w 8350213"/>
              <a:gd name="connsiteY42" fmla="*/ 3362632 h 3775587"/>
              <a:gd name="connsiteX43" fmla="*/ 8084742 w 8350213"/>
              <a:gd name="connsiteY43" fmla="*/ 3392129 h 3775587"/>
              <a:gd name="connsiteX44" fmla="*/ 8011000 w 8350213"/>
              <a:gd name="connsiteY44" fmla="*/ 3451123 h 3775587"/>
              <a:gd name="connsiteX45" fmla="*/ 7922509 w 8350213"/>
              <a:gd name="connsiteY45" fmla="*/ 3510116 h 3775587"/>
              <a:gd name="connsiteX46" fmla="*/ 7834019 w 8350213"/>
              <a:gd name="connsiteY46" fmla="*/ 3539613 h 3775587"/>
              <a:gd name="connsiteX47" fmla="*/ 7789774 w 8350213"/>
              <a:gd name="connsiteY47" fmla="*/ 3554361 h 3775587"/>
              <a:gd name="connsiteX48" fmla="*/ 7480058 w 8350213"/>
              <a:gd name="connsiteY48" fmla="*/ 3583858 h 3775587"/>
              <a:gd name="connsiteX49" fmla="*/ 7317826 w 8350213"/>
              <a:gd name="connsiteY49" fmla="*/ 3613355 h 3775587"/>
              <a:gd name="connsiteX50" fmla="*/ 7244084 w 8350213"/>
              <a:gd name="connsiteY50" fmla="*/ 3628103 h 3775587"/>
              <a:gd name="connsiteX51" fmla="*/ 7140845 w 8350213"/>
              <a:gd name="connsiteY51" fmla="*/ 3642852 h 3775587"/>
              <a:gd name="connsiteX52" fmla="*/ 7081851 w 8350213"/>
              <a:gd name="connsiteY52" fmla="*/ 3657600 h 3775587"/>
              <a:gd name="connsiteX53" fmla="*/ 5798742 w 8350213"/>
              <a:gd name="connsiteY53" fmla="*/ 3672349 h 3775587"/>
              <a:gd name="connsiteX54" fmla="*/ 5577516 w 8350213"/>
              <a:gd name="connsiteY54" fmla="*/ 3687097 h 3775587"/>
              <a:gd name="connsiteX55" fmla="*/ 5400535 w 8350213"/>
              <a:gd name="connsiteY55" fmla="*/ 3716594 h 3775587"/>
              <a:gd name="connsiteX56" fmla="*/ 4264909 w 8350213"/>
              <a:gd name="connsiteY56" fmla="*/ 3701845 h 3775587"/>
              <a:gd name="connsiteX57" fmla="*/ 3689722 w 8350213"/>
              <a:gd name="connsiteY57" fmla="*/ 3731342 h 3775587"/>
              <a:gd name="connsiteX58" fmla="*/ 2436109 w 8350213"/>
              <a:gd name="connsiteY58" fmla="*/ 3746090 h 3775587"/>
              <a:gd name="connsiteX59" fmla="*/ 2214884 w 8350213"/>
              <a:gd name="connsiteY59" fmla="*/ 3760839 h 3775587"/>
              <a:gd name="connsiteX60" fmla="*/ 2096897 w 8350213"/>
              <a:gd name="connsiteY60" fmla="*/ 3775587 h 3775587"/>
              <a:gd name="connsiteX61" fmla="*/ 1094006 w 8350213"/>
              <a:gd name="connsiteY61" fmla="*/ 3760839 h 3775587"/>
              <a:gd name="connsiteX62" fmla="*/ 858032 w 8350213"/>
              <a:gd name="connsiteY62" fmla="*/ 3746090 h 3775587"/>
              <a:gd name="connsiteX63" fmla="*/ 607309 w 8350213"/>
              <a:gd name="connsiteY63" fmla="*/ 3716594 h 3775587"/>
              <a:gd name="connsiteX64" fmla="*/ 327090 w 8350213"/>
              <a:gd name="connsiteY64" fmla="*/ 3672349 h 3775587"/>
              <a:gd name="connsiteX65" fmla="*/ 238600 w 8350213"/>
              <a:gd name="connsiteY65" fmla="*/ 3642852 h 3775587"/>
              <a:gd name="connsiteX66" fmla="*/ 194355 w 8350213"/>
              <a:gd name="connsiteY66" fmla="*/ 3628103 h 3775587"/>
              <a:gd name="connsiteX67" fmla="*/ 150109 w 8350213"/>
              <a:gd name="connsiteY67" fmla="*/ 3598607 h 3775587"/>
              <a:gd name="connsiteX68" fmla="*/ 120613 w 8350213"/>
              <a:gd name="connsiteY68" fmla="*/ 3554361 h 3775587"/>
              <a:gd name="connsiteX69" fmla="*/ 76368 w 8350213"/>
              <a:gd name="connsiteY69" fmla="*/ 3510116 h 3775587"/>
              <a:gd name="connsiteX70" fmla="*/ 46871 w 8350213"/>
              <a:gd name="connsiteY70" fmla="*/ 3421626 h 3775587"/>
              <a:gd name="connsiteX71" fmla="*/ 32122 w 8350213"/>
              <a:gd name="connsiteY71" fmla="*/ 3377381 h 3775587"/>
              <a:gd name="connsiteX72" fmla="*/ 17374 w 8350213"/>
              <a:gd name="connsiteY72" fmla="*/ 3333136 h 3775587"/>
              <a:gd name="connsiteX73" fmla="*/ 17374 w 8350213"/>
              <a:gd name="connsiteY73" fmla="*/ 2536723 h 3775587"/>
              <a:gd name="connsiteX74" fmla="*/ 32122 w 8350213"/>
              <a:gd name="connsiteY74" fmla="*/ 2359742 h 3775587"/>
              <a:gd name="connsiteX75" fmla="*/ 46871 w 8350213"/>
              <a:gd name="connsiteY75" fmla="*/ 2315497 h 3775587"/>
              <a:gd name="connsiteX76" fmla="*/ 91116 w 8350213"/>
              <a:gd name="connsiteY76" fmla="*/ 2271252 h 3775587"/>
              <a:gd name="connsiteX77" fmla="*/ 135361 w 8350213"/>
              <a:gd name="connsiteY77" fmla="*/ 2241755 h 3775587"/>
              <a:gd name="connsiteX78" fmla="*/ 179606 w 8350213"/>
              <a:gd name="connsiteY78" fmla="*/ 2227007 h 3775587"/>
              <a:gd name="connsiteX79" fmla="*/ 282845 w 8350213"/>
              <a:gd name="connsiteY79" fmla="*/ 2182761 h 3775587"/>
              <a:gd name="connsiteX80" fmla="*/ 371335 w 8350213"/>
              <a:gd name="connsiteY80" fmla="*/ 2153265 h 3775587"/>
              <a:gd name="connsiteX81" fmla="*/ 430329 w 8350213"/>
              <a:gd name="connsiteY81" fmla="*/ 2138516 h 3775587"/>
              <a:gd name="connsiteX82" fmla="*/ 474574 w 8350213"/>
              <a:gd name="connsiteY82" fmla="*/ 2123768 h 3775587"/>
              <a:gd name="connsiteX83" fmla="*/ 548316 w 8350213"/>
              <a:gd name="connsiteY83" fmla="*/ 2109020 h 3775587"/>
              <a:gd name="connsiteX84" fmla="*/ 607309 w 8350213"/>
              <a:gd name="connsiteY84" fmla="*/ 2094271 h 3775587"/>
              <a:gd name="connsiteX85" fmla="*/ 651555 w 8350213"/>
              <a:gd name="connsiteY85" fmla="*/ 2079523 h 3775587"/>
              <a:gd name="connsiteX86" fmla="*/ 740045 w 8350213"/>
              <a:gd name="connsiteY86" fmla="*/ 2064774 h 3775587"/>
              <a:gd name="connsiteX87" fmla="*/ 799038 w 8350213"/>
              <a:gd name="connsiteY87" fmla="*/ 2050026 h 3775587"/>
              <a:gd name="connsiteX88" fmla="*/ 946522 w 8350213"/>
              <a:gd name="connsiteY88" fmla="*/ 2035278 h 3775587"/>
              <a:gd name="connsiteX89" fmla="*/ 1433219 w 8350213"/>
              <a:gd name="connsiteY89" fmla="*/ 2005781 h 3775587"/>
              <a:gd name="connsiteX90" fmla="*/ 1551206 w 8350213"/>
              <a:gd name="connsiteY90" fmla="*/ 1991032 h 3775587"/>
              <a:gd name="connsiteX91" fmla="*/ 1595451 w 8350213"/>
              <a:gd name="connsiteY91" fmla="*/ 1976284 h 3775587"/>
              <a:gd name="connsiteX92" fmla="*/ 1713438 w 8350213"/>
              <a:gd name="connsiteY92" fmla="*/ 1946787 h 3775587"/>
              <a:gd name="connsiteX93" fmla="*/ 1846174 w 8350213"/>
              <a:gd name="connsiteY93" fmla="*/ 1902542 h 3775587"/>
              <a:gd name="connsiteX94" fmla="*/ 1934664 w 8350213"/>
              <a:gd name="connsiteY94" fmla="*/ 1873045 h 3775587"/>
              <a:gd name="connsiteX95" fmla="*/ 2023155 w 8350213"/>
              <a:gd name="connsiteY95" fmla="*/ 1814052 h 3775587"/>
              <a:gd name="connsiteX96" fmla="*/ 2052651 w 8350213"/>
              <a:gd name="connsiteY96" fmla="*/ 1784555 h 3775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8350213" h="3775587">
                <a:moveTo>
                  <a:pt x="2037903" y="1725561"/>
                </a:moveTo>
                <a:cubicBezTo>
                  <a:pt x="2111768" y="1736114"/>
                  <a:pt x="2128183" y="1754163"/>
                  <a:pt x="2185387" y="1725561"/>
                </a:cubicBezTo>
                <a:cubicBezTo>
                  <a:pt x="2201241" y="1717634"/>
                  <a:pt x="2214884" y="1705897"/>
                  <a:pt x="2229632" y="1696065"/>
                </a:cubicBezTo>
                <a:cubicBezTo>
                  <a:pt x="2259335" y="1606955"/>
                  <a:pt x="2248052" y="1660913"/>
                  <a:pt x="2229632" y="1504336"/>
                </a:cubicBezTo>
                <a:cubicBezTo>
                  <a:pt x="2225570" y="1469812"/>
                  <a:pt x="2219478" y="1435554"/>
                  <a:pt x="2214884" y="1401097"/>
                </a:cubicBezTo>
                <a:cubicBezTo>
                  <a:pt x="2193456" y="1240386"/>
                  <a:pt x="2210166" y="1333265"/>
                  <a:pt x="2185387" y="1209368"/>
                </a:cubicBezTo>
                <a:cubicBezTo>
                  <a:pt x="2190303" y="1106129"/>
                  <a:pt x="2192500" y="1002725"/>
                  <a:pt x="2200135" y="899652"/>
                </a:cubicBezTo>
                <a:cubicBezTo>
                  <a:pt x="2201519" y="880971"/>
                  <a:pt x="2223677" y="761239"/>
                  <a:pt x="2229632" y="737420"/>
                </a:cubicBezTo>
                <a:cubicBezTo>
                  <a:pt x="2233402" y="722338"/>
                  <a:pt x="2240290" y="708173"/>
                  <a:pt x="2244380" y="693174"/>
                </a:cubicBezTo>
                <a:cubicBezTo>
                  <a:pt x="2255047" y="654063"/>
                  <a:pt x="2264045" y="614516"/>
                  <a:pt x="2273877" y="575187"/>
                </a:cubicBezTo>
                <a:cubicBezTo>
                  <a:pt x="2296163" y="486045"/>
                  <a:pt x="2282223" y="535401"/>
                  <a:pt x="2318122" y="427703"/>
                </a:cubicBezTo>
                <a:cubicBezTo>
                  <a:pt x="2323038" y="412955"/>
                  <a:pt x="2319936" y="392082"/>
                  <a:pt x="2332871" y="383458"/>
                </a:cubicBezTo>
                <a:cubicBezTo>
                  <a:pt x="2463020" y="296691"/>
                  <a:pt x="2254994" y="429771"/>
                  <a:pt x="2465606" y="324465"/>
                </a:cubicBezTo>
                <a:cubicBezTo>
                  <a:pt x="2542730" y="285903"/>
                  <a:pt x="2503271" y="300300"/>
                  <a:pt x="2583593" y="280220"/>
                </a:cubicBezTo>
                <a:cubicBezTo>
                  <a:pt x="2668617" y="223537"/>
                  <a:pt x="2586601" y="272609"/>
                  <a:pt x="2672084" y="235974"/>
                </a:cubicBezTo>
                <a:cubicBezTo>
                  <a:pt x="2780056" y="189701"/>
                  <a:pt x="2681306" y="218921"/>
                  <a:pt x="2790071" y="191729"/>
                </a:cubicBezTo>
                <a:cubicBezTo>
                  <a:pt x="2819568" y="172065"/>
                  <a:pt x="2844930" y="143947"/>
                  <a:pt x="2878561" y="132736"/>
                </a:cubicBezTo>
                <a:lnTo>
                  <a:pt x="2967051" y="103239"/>
                </a:lnTo>
                <a:cubicBezTo>
                  <a:pt x="3037167" y="56496"/>
                  <a:pt x="2994482" y="79347"/>
                  <a:pt x="3099787" y="44245"/>
                </a:cubicBezTo>
                <a:lnTo>
                  <a:pt x="3144032" y="29497"/>
                </a:lnTo>
                <a:cubicBezTo>
                  <a:pt x="3769814" y="53565"/>
                  <a:pt x="3313566" y="44391"/>
                  <a:pt x="4073180" y="29497"/>
                </a:cubicBezTo>
                <a:lnTo>
                  <a:pt x="5562768" y="0"/>
                </a:lnTo>
                <a:lnTo>
                  <a:pt x="7214587" y="14749"/>
                </a:lnTo>
                <a:cubicBezTo>
                  <a:pt x="7293389" y="15980"/>
                  <a:pt x="7371853" y="25461"/>
                  <a:pt x="7450561" y="29497"/>
                </a:cubicBezTo>
                <a:lnTo>
                  <a:pt x="7789774" y="44245"/>
                </a:lnTo>
                <a:cubicBezTo>
                  <a:pt x="7809439" y="54077"/>
                  <a:pt x="7828355" y="65577"/>
                  <a:pt x="7848768" y="73742"/>
                </a:cubicBezTo>
                <a:cubicBezTo>
                  <a:pt x="7877636" y="85289"/>
                  <a:pt x="7911388" y="85992"/>
                  <a:pt x="7937258" y="103239"/>
                </a:cubicBezTo>
                <a:cubicBezTo>
                  <a:pt x="7994438" y="141359"/>
                  <a:pt x="7964687" y="127131"/>
                  <a:pt x="8025748" y="147484"/>
                </a:cubicBezTo>
                <a:cubicBezTo>
                  <a:pt x="8183860" y="252894"/>
                  <a:pt x="7943893" y="88735"/>
                  <a:pt x="8114238" y="221226"/>
                </a:cubicBezTo>
                <a:cubicBezTo>
                  <a:pt x="8142221" y="242991"/>
                  <a:pt x="8173232" y="260555"/>
                  <a:pt x="8202729" y="280220"/>
                </a:cubicBezTo>
                <a:lnTo>
                  <a:pt x="8246974" y="309716"/>
                </a:lnTo>
                <a:cubicBezTo>
                  <a:pt x="8298315" y="463742"/>
                  <a:pt x="8255197" y="320880"/>
                  <a:pt x="8276471" y="693174"/>
                </a:cubicBezTo>
                <a:cubicBezTo>
                  <a:pt x="8279848" y="752276"/>
                  <a:pt x="8284302" y="811362"/>
                  <a:pt x="8291219" y="870155"/>
                </a:cubicBezTo>
                <a:cubicBezTo>
                  <a:pt x="8294148" y="895051"/>
                  <a:pt x="8302156" y="919121"/>
                  <a:pt x="8305968" y="943897"/>
                </a:cubicBezTo>
                <a:cubicBezTo>
                  <a:pt x="8311995" y="983071"/>
                  <a:pt x="8317016" y="1022422"/>
                  <a:pt x="8320716" y="1061884"/>
                </a:cubicBezTo>
                <a:cubicBezTo>
                  <a:pt x="8331767" y="1179763"/>
                  <a:pt x="8350213" y="1415845"/>
                  <a:pt x="8350213" y="1415845"/>
                </a:cubicBezTo>
                <a:cubicBezTo>
                  <a:pt x="8345297" y="1769806"/>
                  <a:pt x="8343507" y="2123825"/>
                  <a:pt x="8335464" y="2477729"/>
                </a:cubicBezTo>
                <a:cubicBezTo>
                  <a:pt x="8333138" y="2580083"/>
                  <a:pt x="8325426" y="2709924"/>
                  <a:pt x="8305968" y="2816942"/>
                </a:cubicBezTo>
                <a:cubicBezTo>
                  <a:pt x="8292571" y="2890623"/>
                  <a:pt x="8293700" y="2857009"/>
                  <a:pt x="8276471" y="2920181"/>
                </a:cubicBezTo>
                <a:cubicBezTo>
                  <a:pt x="8265804" y="2959292"/>
                  <a:pt x="8259794" y="2999709"/>
                  <a:pt x="8246974" y="3038168"/>
                </a:cubicBezTo>
                <a:cubicBezTo>
                  <a:pt x="8237142" y="3067665"/>
                  <a:pt x="8225018" y="3096494"/>
                  <a:pt x="8217477" y="3126658"/>
                </a:cubicBezTo>
                <a:cubicBezTo>
                  <a:pt x="8195187" y="3215819"/>
                  <a:pt x="8209140" y="3166418"/>
                  <a:pt x="8173232" y="3274142"/>
                </a:cubicBezTo>
                <a:cubicBezTo>
                  <a:pt x="8161236" y="3310129"/>
                  <a:pt x="8157578" y="3334041"/>
                  <a:pt x="8128987" y="3362632"/>
                </a:cubicBezTo>
                <a:cubicBezTo>
                  <a:pt x="8116453" y="3375166"/>
                  <a:pt x="8099490" y="3382297"/>
                  <a:pt x="8084742" y="3392129"/>
                </a:cubicBezTo>
                <a:cubicBezTo>
                  <a:pt x="8030241" y="3473879"/>
                  <a:pt x="8086427" y="3409219"/>
                  <a:pt x="8011000" y="3451123"/>
                </a:cubicBezTo>
                <a:cubicBezTo>
                  <a:pt x="7980010" y="3468339"/>
                  <a:pt x="7956141" y="3498905"/>
                  <a:pt x="7922509" y="3510116"/>
                </a:cubicBezTo>
                <a:lnTo>
                  <a:pt x="7834019" y="3539613"/>
                </a:lnTo>
                <a:cubicBezTo>
                  <a:pt x="7819271" y="3544529"/>
                  <a:pt x="7805164" y="3552162"/>
                  <a:pt x="7789774" y="3554361"/>
                </a:cubicBezTo>
                <a:cubicBezTo>
                  <a:pt x="7618228" y="3578869"/>
                  <a:pt x="7721209" y="3566633"/>
                  <a:pt x="7480058" y="3583858"/>
                </a:cubicBezTo>
                <a:cubicBezTo>
                  <a:pt x="7366801" y="3612173"/>
                  <a:pt x="7476353" y="3586934"/>
                  <a:pt x="7317826" y="3613355"/>
                </a:cubicBezTo>
                <a:cubicBezTo>
                  <a:pt x="7293100" y="3617476"/>
                  <a:pt x="7268810" y="3623982"/>
                  <a:pt x="7244084" y="3628103"/>
                </a:cubicBezTo>
                <a:cubicBezTo>
                  <a:pt x="7209795" y="3633818"/>
                  <a:pt x="7175047" y="3636633"/>
                  <a:pt x="7140845" y="3642852"/>
                </a:cubicBezTo>
                <a:cubicBezTo>
                  <a:pt x="7120902" y="3646478"/>
                  <a:pt x="7102116" y="3657155"/>
                  <a:pt x="7081851" y="3657600"/>
                </a:cubicBezTo>
                <a:cubicBezTo>
                  <a:pt x="6654223" y="3666998"/>
                  <a:pt x="6226445" y="3667433"/>
                  <a:pt x="5798742" y="3672349"/>
                </a:cubicBezTo>
                <a:cubicBezTo>
                  <a:pt x="5725000" y="3677265"/>
                  <a:pt x="5650970" y="3678936"/>
                  <a:pt x="5577516" y="3687097"/>
                </a:cubicBezTo>
                <a:cubicBezTo>
                  <a:pt x="5518074" y="3693702"/>
                  <a:pt x="5400535" y="3716594"/>
                  <a:pt x="5400535" y="3716594"/>
                </a:cubicBezTo>
                <a:lnTo>
                  <a:pt x="4264909" y="3701845"/>
                </a:lnTo>
                <a:cubicBezTo>
                  <a:pt x="2896501" y="3701845"/>
                  <a:pt x="4470457" y="3715409"/>
                  <a:pt x="3689722" y="3731342"/>
                </a:cubicBezTo>
                <a:lnTo>
                  <a:pt x="2436109" y="3746090"/>
                </a:lnTo>
                <a:cubicBezTo>
                  <a:pt x="2362367" y="3751006"/>
                  <a:pt x="2288512" y="3754437"/>
                  <a:pt x="2214884" y="3760839"/>
                </a:cubicBezTo>
                <a:cubicBezTo>
                  <a:pt x="2175398" y="3764273"/>
                  <a:pt x="2136532" y="3775587"/>
                  <a:pt x="2096897" y="3775587"/>
                </a:cubicBezTo>
                <a:cubicBezTo>
                  <a:pt x="1762564" y="3775587"/>
                  <a:pt x="1428303" y="3765755"/>
                  <a:pt x="1094006" y="3760839"/>
                </a:cubicBezTo>
                <a:lnTo>
                  <a:pt x="858032" y="3746090"/>
                </a:lnTo>
                <a:cubicBezTo>
                  <a:pt x="792585" y="3740854"/>
                  <a:pt x="674489" y="3724498"/>
                  <a:pt x="607309" y="3716594"/>
                </a:cubicBezTo>
                <a:cubicBezTo>
                  <a:pt x="513572" y="3705566"/>
                  <a:pt x="418086" y="3699648"/>
                  <a:pt x="327090" y="3672349"/>
                </a:cubicBezTo>
                <a:cubicBezTo>
                  <a:pt x="297309" y="3663415"/>
                  <a:pt x="268097" y="3652684"/>
                  <a:pt x="238600" y="3642852"/>
                </a:cubicBezTo>
                <a:cubicBezTo>
                  <a:pt x="223852" y="3637936"/>
                  <a:pt x="207290" y="3636726"/>
                  <a:pt x="194355" y="3628103"/>
                </a:cubicBezTo>
                <a:lnTo>
                  <a:pt x="150109" y="3598607"/>
                </a:lnTo>
                <a:cubicBezTo>
                  <a:pt x="140277" y="3583858"/>
                  <a:pt x="131960" y="3567978"/>
                  <a:pt x="120613" y="3554361"/>
                </a:cubicBezTo>
                <a:cubicBezTo>
                  <a:pt x="107261" y="3538338"/>
                  <a:pt x="86497" y="3528349"/>
                  <a:pt x="76368" y="3510116"/>
                </a:cubicBezTo>
                <a:cubicBezTo>
                  <a:pt x="61268" y="3482937"/>
                  <a:pt x="56703" y="3451123"/>
                  <a:pt x="46871" y="3421626"/>
                </a:cubicBezTo>
                <a:lnTo>
                  <a:pt x="32122" y="3377381"/>
                </a:lnTo>
                <a:lnTo>
                  <a:pt x="17374" y="3333136"/>
                </a:lnTo>
                <a:cubicBezTo>
                  <a:pt x="-6781" y="2946638"/>
                  <a:pt x="-4781" y="3090606"/>
                  <a:pt x="17374" y="2536723"/>
                </a:cubicBezTo>
                <a:cubicBezTo>
                  <a:pt x="19740" y="2477572"/>
                  <a:pt x="24298" y="2418421"/>
                  <a:pt x="32122" y="2359742"/>
                </a:cubicBezTo>
                <a:cubicBezTo>
                  <a:pt x="34177" y="2344332"/>
                  <a:pt x="38247" y="2328432"/>
                  <a:pt x="46871" y="2315497"/>
                </a:cubicBezTo>
                <a:cubicBezTo>
                  <a:pt x="58441" y="2298143"/>
                  <a:pt x="75093" y="2284605"/>
                  <a:pt x="91116" y="2271252"/>
                </a:cubicBezTo>
                <a:cubicBezTo>
                  <a:pt x="104733" y="2259904"/>
                  <a:pt x="119507" y="2249682"/>
                  <a:pt x="135361" y="2241755"/>
                </a:cubicBezTo>
                <a:cubicBezTo>
                  <a:pt x="149266" y="2234803"/>
                  <a:pt x="164858" y="2231923"/>
                  <a:pt x="179606" y="2227007"/>
                </a:cubicBezTo>
                <a:cubicBezTo>
                  <a:pt x="249800" y="2180211"/>
                  <a:pt x="196268" y="2208734"/>
                  <a:pt x="282845" y="2182761"/>
                </a:cubicBezTo>
                <a:cubicBezTo>
                  <a:pt x="312626" y="2173827"/>
                  <a:pt x="341171" y="2160806"/>
                  <a:pt x="371335" y="2153265"/>
                </a:cubicBezTo>
                <a:cubicBezTo>
                  <a:pt x="391000" y="2148349"/>
                  <a:pt x="410839" y="2144085"/>
                  <a:pt x="430329" y="2138516"/>
                </a:cubicBezTo>
                <a:cubicBezTo>
                  <a:pt x="445277" y="2134245"/>
                  <a:pt x="459492" y="2127538"/>
                  <a:pt x="474574" y="2123768"/>
                </a:cubicBezTo>
                <a:cubicBezTo>
                  <a:pt x="498893" y="2117688"/>
                  <a:pt x="523846" y="2114458"/>
                  <a:pt x="548316" y="2109020"/>
                </a:cubicBezTo>
                <a:cubicBezTo>
                  <a:pt x="568103" y="2104623"/>
                  <a:pt x="587819" y="2099840"/>
                  <a:pt x="607309" y="2094271"/>
                </a:cubicBezTo>
                <a:cubicBezTo>
                  <a:pt x="622257" y="2090000"/>
                  <a:pt x="636379" y="2082895"/>
                  <a:pt x="651555" y="2079523"/>
                </a:cubicBezTo>
                <a:cubicBezTo>
                  <a:pt x="680746" y="2073036"/>
                  <a:pt x="710722" y="2070639"/>
                  <a:pt x="740045" y="2064774"/>
                </a:cubicBezTo>
                <a:cubicBezTo>
                  <a:pt x="759921" y="2060799"/>
                  <a:pt x="778972" y="2052892"/>
                  <a:pt x="799038" y="2050026"/>
                </a:cubicBezTo>
                <a:cubicBezTo>
                  <a:pt x="847948" y="2043039"/>
                  <a:pt x="897318" y="2039751"/>
                  <a:pt x="946522" y="2035278"/>
                </a:cubicBezTo>
                <a:cubicBezTo>
                  <a:pt x="1177525" y="2014278"/>
                  <a:pt x="1149882" y="2019273"/>
                  <a:pt x="1433219" y="2005781"/>
                </a:cubicBezTo>
                <a:cubicBezTo>
                  <a:pt x="1472548" y="2000865"/>
                  <a:pt x="1512210" y="1998122"/>
                  <a:pt x="1551206" y="1991032"/>
                </a:cubicBezTo>
                <a:cubicBezTo>
                  <a:pt x="1566501" y="1988251"/>
                  <a:pt x="1580453" y="1980374"/>
                  <a:pt x="1595451" y="1976284"/>
                </a:cubicBezTo>
                <a:cubicBezTo>
                  <a:pt x="1634562" y="1965617"/>
                  <a:pt x="1674979" y="1959607"/>
                  <a:pt x="1713438" y="1946787"/>
                </a:cubicBezTo>
                <a:lnTo>
                  <a:pt x="1846174" y="1902542"/>
                </a:lnTo>
                <a:cubicBezTo>
                  <a:pt x="1846179" y="1902540"/>
                  <a:pt x="1934660" y="1873048"/>
                  <a:pt x="1934664" y="1873045"/>
                </a:cubicBezTo>
                <a:lnTo>
                  <a:pt x="2023155" y="1814052"/>
                </a:lnTo>
                <a:cubicBezTo>
                  <a:pt x="2055378" y="1765717"/>
                  <a:pt x="2052651" y="1752082"/>
                  <a:pt x="2052651" y="1784555"/>
                </a:cubicBezTo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153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E5F3A-553F-494B-8C76-8B49E905A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Predictive policing</a:t>
            </a:r>
          </a:p>
        </p:txBody>
      </p:sp>
      <p:pic>
        <p:nvPicPr>
          <p:cNvPr id="4" name="Online Media 3" descr="Algorithm Helping Police Predict Crime | Mach | NBC News">
            <a:hlinkClick r:id="" action="ppaction://media"/>
            <a:extLst>
              <a:ext uri="{FF2B5EF4-FFF2-40B4-BE49-F238E27FC236}">
                <a16:creationId xmlns:a16="http://schemas.microsoft.com/office/drawing/2014/main" id="{58BE6EF9-7E6B-AC28-4FB2-0FD8FC10555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86547" y="1491992"/>
            <a:ext cx="8144042" cy="460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8390</TotalTime>
  <Words>762</Words>
  <Application>Microsoft Macintosh PowerPoint</Application>
  <PresentationFormat>Widescreen</PresentationFormat>
  <Paragraphs>198</Paragraphs>
  <Slides>32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Cambria Math</vt:lpstr>
      <vt:lpstr>Garamond</vt:lpstr>
      <vt:lpstr>Wingdings</vt:lpstr>
      <vt:lpstr>Office Theme</vt:lpstr>
      <vt:lpstr>Feedback Loops ML and Society</vt:lpstr>
      <vt:lpstr>Different biases</vt:lpstr>
      <vt:lpstr>Let us assume…</vt:lpstr>
      <vt:lpstr>What is a feedback loop</vt:lpstr>
      <vt:lpstr>The “loop” in feedback loop</vt:lpstr>
      <vt:lpstr>Loopy feedback loop example (from SP 25)</vt:lpstr>
      <vt:lpstr>PowerPoint Presentation</vt:lpstr>
      <vt:lpstr>The “loop” in feedback loop</vt:lpstr>
      <vt:lpstr>Predictive policing</vt:lpstr>
      <vt:lpstr>Potential biases in predictive policing</vt:lpstr>
      <vt:lpstr>Exercise</vt:lpstr>
      <vt:lpstr>Community organization can get results!</vt:lpstr>
      <vt:lpstr>PowerPoint Presentation</vt:lpstr>
      <vt:lpstr>Can we formalize this intuition?</vt:lpstr>
      <vt:lpstr>A simulation result</vt:lpstr>
      <vt:lpstr>PowerPoint Presentation</vt:lpstr>
      <vt:lpstr>Theoretical modeling: Ensign et al.</vt:lpstr>
      <vt:lpstr>Basic Setup</vt:lpstr>
      <vt:lpstr>Assumption 1: One region/day</vt:lpstr>
      <vt:lpstr>Assumption 2: Unequal crime rates</vt:lpstr>
      <vt:lpstr>Assumption 3: Observed = actual crime rate</vt:lpstr>
      <vt:lpstr>An exercise</vt:lpstr>
      <vt:lpstr>Solution to exercise</vt:lpstr>
      <vt:lpstr>Finally, we have our model…</vt:lpstr>
      <vt:lpstr>Next exercise…</vt:lpstr>
      <vt:lpstr>Solution to exercise</vt:lpstr>
      <vt:lpstr>Does this model have a feedback loop?</vt:lpstr>
      <vt:lpstr>What do you think will happen?</vt:lpstr>
      <vt:lpstr>How the heck do you prove such a thing?</vt:lpstr>
      <vt:lpstr>Now let’s prove this “lemma 3”!</vt:lpstr>
      <vt:lpstr>Now let’s prove this “lemma 3”!</vt:lpstr>
      <vt:lpstr>Is there a (mathematical) “fix”?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Abstraction Lecture 1</dc:title>
  <dc:creator>Atri Rudra</dc:creator>
  <cp:lastModifiedBy>Atri Rudra</cp:lastModifiedBy>
  <cp:revision>36</cp:revision>
  <dcterms:created xsi:type="dcterms:W3CDTF">2023-09-05T14:06:44Z</dcterms:created>
  <dcterms:modified xsi:type="dcterms:W3CDTF">2026-04-20T01:25:49Z</dcterms:modified>
</cp:coreProperties>
</file>