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27"/>
  </p:notesMasterIdLst>
  <p:sldIdLst>
    <p:sldId id="1516" r:id="rId2"/>
    <p:sldId id="931" r:id="rId3"/>
    <p:sldId id="932" r:id="rId4"/>
    <p:sldId id="353" r:id="rId5"/>
    <p:sldId id="356" r:id="rId6"/>
    <p:sldId id="933" r:id="rId7"/>
    <p:sldId id="934" r:id="rId8"/>
    <p:sldId id="935" r:id="rId9"/>
    <p:sldId id="936" r:id="rId10"/>
    <p:sldId id="1509" r:id="rId11"/>
    <p:sldId id="1508" r:id="rId12"/>
    <p:sldId id="1512" r:id="rId13"/>
    <p:sldId id="1494" r:id="rId14"/>
    <p:sldId id="1438" r:id="rId15"/>
    <p:sldId id="548" r:id="rId16"/>
    <p:sldId id="1439" r:id="rId17"/>
    <p:sldId id="1406" r:id="rId18"/>
    <p:sldId id="1403" r:id="rId19"/>
    <p:sldId id="1405" r:id="rId20"/>
    <p:sldId id="1495" r:id="rId21"/>
    <p:sldId id="1510" r:id="rId22"/>
    <p:sldId id="1513" r:id="rId23"/>
    <p:sldId id="1441" r:id="rId24"/>
    <p:sldId id="1517" r:id="rId25"/>
    <p:sldId id="151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13"/>
    <p:restoredTop sz="94932"/>
  </p:normalViewPr>
  <p:slideViewPr>
    <p:cSldViewPr snapToGrid="0">
      <p:cViewPr varScale="1">
        <p:scale>
          <a:sx n="118" d="100"/>
          <a:sy n="118" d="100"/>
        </p:scale>
        <p:origin x="232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0C6B6-09F6-2B4D-A01A-58947660FB7D}" type="datetimeFigureOut">
              <a:rPr lang="en-US" smtClean="0"/>
              <a:t>2/19/26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BCE0D-340A-3641-8186-2265FFC92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84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20438-14DA-23B6-2003-91E2BA33E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499430-7805-8B2B-5081-7C8EC4BC3F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04591B-D80C-741F-0D3A-507B2C285C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436C84-8B5B-7AA9-4866-B09D553AE3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B39BA-FEE4-F742-9DD7-1C03E94342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989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85F90AF-A7DA-AE4F-8E05-D7BB60B73C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188950" cy="685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F76966-B0EA-3344-AA63-F2BB9F5FFF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68" y="5383324"/>
            <a:ext cx="3038969" cy="653986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734D86-3E3D-8648-A97A-7CAFCF59DE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1483185"/>
            <a:ext cx="6445250" cy="24923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Presentation</a:t>
            </a:r>
            <a:b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</a:br>
            <a: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title </a:t>
            </a:r>
          </a:p>
        </p:txBody>
      </p:sp>
    </p:spTree>
    <p:extLst>
      <p:ext uri="{BB962C8B-B14F-4D97-AF65-F5344CB8AC3E}">
        <p14:creationId xmlns:p14="http://schemas.microsoft.com/office/powerpoint/2010/main" val="564962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C48E1-29D8-B545-9988-D99D03007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14A642-52EE-1C4B-971E-6948478B3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A3C7B-81DD-7C4B-8F58-BE4CBA90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91513984-9F27-9E49-9B00-9D22AC5389E4}" type="datetime1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46805-0CBF-1047-9BC9-69599AA1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2FDB1-04A3-0149-84CD-E6723037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37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D85370-647C-0B49-9380-1C49754080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68A2A6-67B7-264F-AF52-523788CAA2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9166E-842D-B946-9536-4480AE497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4FACB99A-C6B4-A742-97F0-F17EA55B1A6D}" type="datetime1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948CA-7CE6-DA4B-9846-169CB0AB1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D4698-0B78-9E48-9174-23884DB6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29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85F90AF-A7DA-AE4F-8E05-D7BB60B73C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188950" cy="685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F76966-B0EA-3344-AA63-F2BB9F5FFF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68" y="5383324"/>
            <a:ext cx="3038969" cy="653986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734D86-3E3D-8648-A97A-7CAFCF59DE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1483185"/>
            <a:ext cx="6445250" cy="24923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Presentation</a:t>
            </a:r>
            <a:b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</a:br>
            <a: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title </a:t>
            </a:r>
          </a:p>
        </p:txBody>
      </p:sp>
    </p:spTree>
    <p:extLst>
      <p:ext uri="{BB962C8B-B14F-4D97-AF65-F5344CB8AC3E}">
        <p14:creationId xmlns:p14="http://schemas.microsoft.com/office/powerpoint/2010/main" val="3798048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D386E3-47F7-785C-AC7D-57DB27502F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530"/>
            <a:ext cx="12192000" cy="6850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4B7AA1-D6F6-4B4A-B5B1-981CED01C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79" y="165430"/>
            <a:ext cx="10515600" cy="863600"/>
          </a:xfrm>
        </p:spPr>
        <p:txBody>
          <a:bodyPr anchor="b" anchorCtr="0"/>
          <a:lstStyle>
            <a:lvl1pPr>
              <a:defRPr>
                <a:solidFill>
                  <a:schemeClr val="accent2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2516B-CCCF-5F4A-9B01-AA30C704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79" y="1449408"/>
            <a:ext cx="10515600" cy="4351338"/>
          </a:xfrm>
        </p:spPr>
        <p:txBody>
          <a:bodyPr/>
          <a:lstStyle>
            <a:lvl1pPr>
              <a:defRPr>
                <a:solidFill>
                  <a:srgbClr val="014AAE"/>
                </a:solidFill>
                <a:latin typeface="Candara" panose="020E0502030303020204" pitchFamily="34" charset="0"/>
              </a:defRPr>
            </a:lvl1pPr>
            <a:lvl2pPr>
              <a:defRPr>
                <a:solidFill>
                  <a:srgbClr val="014AAE"/>
                </a:solidFill>
                <a:latin typeface="Candara" panose="020E0502030303020204" pitchFamily="34" charset="0"/>
              </a:defRPr>
            </a:lvl2pPr>
            <a:lvl3pPr>
              <a:defRPr>
                <a:solidFill>
                  <a:srgbClr val="014AAE"/>
                </a:solidFill>
                <a:latin typeface="Candara" panose="020E0502030303020204" pitchFamily="34" charset="0"/>
              </a:defRPr>
            </a:lvl3pPr>
            <a:lvl4pPr>
              <a:defRPr>
                <a:solidFill>
                  <a:srgbClr val="014AAE"/>
                </a:solidFill>
                <a:latin typeface="Candara" panose="020E0502030303020204" pitchFamily="34" charset="0"/>
              </a:defRPr>
            </a:lvl4pPr>
            <a:lvl5pPr>
              <a:defRPr>
                <a:solidFill>
                  <a:srgbClr val="014AAE"/>
                </a:solidFill>
                <a:latin typeface="Candara" panose="020E05020303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9AE38-E3F9-C245-B7DE-C4C9EB49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84883" y="6551913"/>
            <a:ext cx="501992" cy="317151"/>
          </a:xfrm>
          <a:prstGeom prst="rect">
            <a:avLst/>
          </a:prstGeom>
        </p:spPr>
        <p:txBody>
          <a:bodyPr anchor="b" anchorCtr="0"/>
          <a:lstStyle>
            <a:lvl1pPr>
              <a:defRPr sz="1400" b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defRPr>
            </a:lvl1pPr>
          </a:lstStyle>
          <a:p>
            <a:fld id="{6088BDBC-A55A-0D4E-9238-49D16FB07D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278AA-B099-F756-F75F-A869D4525C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107064"/>
            <a:ext cx="1524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45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C903E-4803-134F-AB27-D21C94808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F41F8-4CD0-3A46-B3EE-ADF0D1E05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E7B2E-4180-0140-A0EE-DC140A802C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E14E46EA-DB6D-514A-88D8-66FF730AD5E0}" type="datetime1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5AE1E-10E1-404D-85FC-663086503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84B96-5E86-3D4C-8295-0989BEF3E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17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A3CC1-F046-9A4F-899D-098AD752D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1B690-400D-AE40-A601-FF00109DB6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A0E1D4-774B-BB4E-BFAC-DF0936DF7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EC447-F086-E942-9EE8-0600383EE0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4A703512-4B06-EE47-B919-5BA2C010F920}" type="datetime1">
              <a:rPr lang="en-US" smtClean="0"/>
              <a:t>2/19/26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3D18C-25CE-AA4B-A73E-B46B96E5B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6C780A-4C69-8943-BE7B-A51838529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27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9DDA6-1472-5140-83CA-00E768B54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CA5C1-A757-AB46-A0C5-CD0DA342F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A17B4-80FF-5F4B-B852-390BC1948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04E944-9940-0B43-A059-1BE4E3EB6B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8B5AB0-1923-0B43-BE76-4B6C90654E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0EFABA-D2AE-4944-ADB6-63E839EC65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F0BF0248-29B6-F541-A1D6-BBDE16E072DD}" type="datetime1">
              <a:rPr lang="en-US" smtClean="0"/>
              <a:t>2/19/26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0D4525-EA83-6848-B9BB-A5CF47E12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F455BB-B79D-F64F-9020-84A57E73E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96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BB87-5902-7744-A4E7-EE8EDAF52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84883" y="6551913"/>
            <a:ext cx="501992" cy="317151"/>
          </a:xfrm>
          <a:prstGeom prst="rect">
            <a:avLst/>
          </a:prstGeom>
        </p:spPr>
        <p:txBody>
          <a:bodyPr anchor="b" anchorCtr="0"/>
          <a:lstStyle>
            <a:lvl1pPr>
              <a:defRPr sz="1400" b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defRPr>
            </a:lvl1pPr>
          </a:lstStyle>
          <a:p>
            <a:fld id="{6088BDBC-A55A-0D4E-9238-49D16FB07D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84DD06-51EA-4F41-AE88-9A4601A7015E}"/>
              </a:ext>
            </a:extLst>
          </p:cNvPr>
          <p:cNvSpPr/>
          <p:nvPr userDrawn="1"/>
        </p:nvSpPr>
        <p:spPr>
          <a:xfrm>
            <a:off x="375138" y="2394802"/>
            <a:ext cx="11816862" cy="1101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B47C3C-68C2-09BC-5A20-25EB1A7940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9723" y="6129656"/>
            <a:ext cx="1524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3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1E6C5-F017-F540-92C2-1D2BF28B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27A7BE-01A5-604C-828E-62791FF5D2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C7CFD90E-F155-6A43-B571-E2B4666C1DF6}" type="datetime1">
              <a:rPr lang="en-US" smtClean="0"/>
              <a:t>2/19/26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3CBFD0-DCCE-A74E-97B9-31B32953D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E14C57-EA7C-C947-BB4A-4B35D0FF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86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2F48D-A912-5944-A3CD-71EC7617C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3EF2B-FE98-A34C-9E17-C18DCC143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F3D79F-FDC9-8742-98A2-78250DBE2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6742B-7C63-B54E-B7AA-719B8774D4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247DCFCF-1206-B743-B73D-85F000A75FF3}" type="datetime1">
              <a:rPr lang="en-US" smtClean="0"/>
              <a:t>2/19/26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96D8F2-2705-734E-A79A-90E80EB0F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108B6-418F-A642-A0E4-1191F96D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37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D42B7-9655-DB46-A00A-7B5B9B659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0AC25-D0F0-054E-9C4C-01E5923C1D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948B72-6045-5641-B2B9-6451EF5D73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C82DE-B816-6549-9FFB-CAD7609C2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B12E302E-C790-FE45-B9BF-241F43D7A189}" type="datetime1">
              <a:rPr lang="en-US" smtClean="0"/>
              <a:t>2/19/26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A34E5B-AD2B-D44F-854B-3D497099C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2EE40-2824-B248-86DC-EFD736556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73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F58E7A-C450-D148-A984-F08FF7020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C519E-3F8A-F440-B472-05854D5EB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5418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177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enir Book" panose="02000503020000020003" pitchFamily="2" charset="0"/>
          <a:ea typeface="+mj-ea"/>
          <a:cs typeface="Futura Medium" panose="020B06020202040203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Wingdings" pitchFamily="2" charset="2"/>
        <a:buChar char="§"/>
        <a:defRPr sz="2800" kern="1200">
          <a:solidFill>
            <a:schemeClr val="tx1"/>
          </a:solidFill>
          <a:latin typeface="Avenir Book" panose="02000503020000020003" pitchFamily="2" charset="0"/>
          <a:ea typeface="Segoe UI Historic" panose="020B0502040204020203" pitchFamily="34" charset="0"/>
          <a:cs typeface="Segoe UI Historic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Avenir Book" panose="02000503020000020003" pitchFamily="2" charset="0"/>
          <a:ea typeface="Segoe UI Historic" panose="020B0502040204020203" pitchFamily="34" charset="0"/>
          <a:cs typeface="Segoe UI Historic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2000" kern="1200">
          <a:solidFill>
            <a:schemeClr val="tx1"/>
          </a:solidFill>
          <a:latin typeface="Avenir Book" panose="02000503020000020003" pitchFamily="2" charset="0"/>
          <a:ea typeface="Segoe UI Historic" panose="020B0502040204020203" pitchFamily="34" charset="0"/>
          <a:cs typeface="Segoe UI Historic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1800" kern="1200">
          <a:solidFill>
            <a:schemeClr val="tx1"/>
          </a:solidFill>
          <a:latin typeface="Avenir Book" panose="02000503020000020003" pitchFamily="2" charset="0"/>
          <a:ea typeface="Segoe UI Historic" panose="020B0502040204020203" pitchFamily="34" charset="0"/>
          <a:cs typeface="Segoe UI Historic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1800" kern="1200">
          <a:solidFill>
            <a:schemeClr val="tx1"/>
          </a:solidFill>
          <a:latin typeface="Avenir Book" panose="02000503020000020003" pitchFamily="2" charset="0"/>
          <a:ea typeface="Segoe UI Historic" panose="020B0502040204020203" pitchFamily="34" charset="0"/>
          <a:cs typeface="Segoe UI Historic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7EF17-FF52-136C-32B1-090E4A6E5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F4979-6AF8-4478-ED23-42D0E253F76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493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067CE-DC2A-3C42-8429-E81EC704DE8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FE0557-C9B7-A9BC-5011-872420C6DE8A}"/>
              </a:ext>
            </a:extLst>
          </p:cNvPr>
          <p:cNvSpPr txBox="1"/>
          <p:nvPr/>
        </p:nvSpPr>
        <p:spPr>
          <a:xfrm>
            <a:off x="480108" y="1927404"/>
            <a:ext cx="61746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Intro to GenAI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FC05CF-BFE9-064C-93AF-80827C2D517A}"/>
              </a:ext>
            </a:extLst>
          </p:cNvPr>
          <p:cNvSpPr txBox="1"/>
          <p:nvPr/>
        </p:nvSpPr>
        <p:spPr>
          <a:xfrm>
            <a:off x="480108" y="4510285"/>
            <a:ext cx="66821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Kenneth (Kenny) Joseph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863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6CEA4-0FE9-AF7C-9329-747F7EAD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DD695-A8CC-3D74-79F7-E6342569D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[new] [simplified] ML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39D3D-894E-5715-1BB4-6DFB7A6F1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658D2A-9D14-A3B4-D8EF-2F2006C6C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42D068-7625-C5FB-EA41-FDC20F1FD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65" y="1449408"/>
            <a:ext cx="11429270" cy="462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4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FF664-63F8-9CF7-3813-34D2F6D42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B4C1BF-329F-F7E8-FDD4-BC2E1537D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Today – the “next word prediction” part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F9436-C871-430F-3AE1-8BE529792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Find as much data as you can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Find as many computers as you can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 those computers to build a program that can predict the next word in a document, given all previous words.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If desired, add some additional stuff on top </a:t>
            </a:r>
            <a:r>
              <a:rPr lang="en-US" b="1" dirty="0"/>
              <a:t>(like what?)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Rinse and repeat until the model is “good”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380A76-60E2-37C5-2A56-6A101E513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3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EC8DE-FE7A-FECC-38FC-B9C355A61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04B7FF-28C0-130C-93BE-DDA11A690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Decision Points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A97188-0CAD-41A9-216F-5F9D2FF2C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Find as much data as you can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/>
              <a:t>Where do you get the data?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Find as many computers as you can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 those computers to build a program that can predict the next word in a document, given all previous words.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/>
              <a:t>How?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If desired, add some additional stuff on top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/>
              <a:t>like what?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Rinse and repeat until the model is “good”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/>
              <a:t>What does good mean?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43A25A-65CC-318E-4C7E-DABEF1B1A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3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6FE91-EE0F-94CA-AC4C-BAF951F7B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13DDB2-2593-6124-7E55-F2405354F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79" y="7937"/>
            <a:ext cx="10515600" cy="863600"/>
          </a:xfrm>
        </p:spPr>
        <p:txBody>
          <a:bodyPr/>
          <a:lstStyle/>
          <a:p>
            <a:r>
              <a:rPr lang="en-US" dirty="0"/>
              <a:t>Decision points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68C4B-B68F-E0E8-86CC-19D32EACBC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Where do we get data?</a:t>
            </a:r>
          </a:p>
          <a:p>
            <a:r>
              <a:rPr lang="en-US" dirty="0"/>
              <a:t>How do we train the model?</a:t>
            </a:r>
          </a:p>
          <a:p>
            <a:r>
              <a:rPr lang="en-US" dirty="0"/>
              <a:t>What “additional stuff” do we add?</a:t>
            </a:r>
          </a:p>
          <a:p>
            <a:r>
              <a:rPr lang="en-US" dirty="0"/>
              <a:t>How do we evaluate the quality of our model?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F0D59-C2A0-5F40-61B6-672665E4C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t>13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0EBDD-2F7F-9204-5480-82C42E9C0CB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4938"/>
            <a:ext cx="2743200" cy="365125"/>
          </a:xfrm>
          <a:prstGeom prst="rect">
            <a:avLst/>
          </a:prstGeom>
        </p:spPr>
        <p:txBody>
          <a:bodyPr/>
          <a:lstStyle/>
          <a:p>
            <a:fld id="{4A703512-4B06-EE47-B919-5BA2C010F920}" type="datetime1">
              <a:rPr lang="en-US" smtClean="0"/>
              <a:t>2/19/26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69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A91F0-C7D0-93F6-D745-C9D888193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9D958A-82F5-93EE-55B5-0453B9801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Is it a good idea to train an LLM on “everything on the internet”?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09AC9E-635E-8273-A048-9FA456C17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t>14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9225A-57D5-EC37-C2D2-66EE56D28A3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4938"/>
            <a:ext cx="2743200" cy="365125"/>
          </a:xfrm>
          <a:prstGeom prst="rect">
            <a:avLst/>
          </a:prstGeom>
        </p:spPr>
        <p:txBody>
          <a:bodyPr/>
          <a:lstStyle/>
          <a:p>
            <a:fld id="{4A703512-4B06-EE47-B919-5BA2C010F920}" type="datetime1">
              <a:rPr lang="en-US" smtClean="0"/>
              <a:t>2/19/26</a:t>
            </a:fld>
            <a:endParaRPr lang="en-US"/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00043BA0-031D-E7F0-74F2-8475CFADB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79" y="193654"/>
            <a:ext cx="11082121" cy="863600"/>
          </a:xfrm>
        </p:spPr>
        <p:txBody>
          <a:bodyPr>
            <a:normAutofit/>
          </a:bodyPr>
          <a:lstStyle/>
          <a:p>
            <a:r>
              <a:rPr lang="en-US" dirty="0"/>
              <a:t>Good idea?</a:t>
            </a:r>
          </a:p>
        </p:txBody>
      </p:sp>
    </p:spTree>
    <p:extLst>
      <p:ext uri="{BB962C8B-B14F-4D97-AF65-F5344CB8AC3E}">
        <p14:creationId xmlns:p14="http://schemas.microsoft.com/office/powerpoint/2010/main" val="427933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4B0F3-84B7-8C41-A81A-789E7CEB3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FCA9F3-E38A-1948-A7BD-9C5B1CFDFAF3}" type="datetime1">
              <a:rPr lang="en-US" smtClean="0"/>
              <a:pPr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5F860-33E2-614A-9A08-28A2BD4C7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9E438-4E6F-6746-B1FE-D47006771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5AB0CD-488A-D741-A2AA-8EFC18BF8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395" y="886509"/>
            <a:ext cx="10839210" cy="1541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1AD8C8-CBB0-D845-BE13-1A9818D61DF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25" y="3449127"/>
            <a:ext cx="4736596" cy="264059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1CBA658-F5A5-2E4D-9813-393D9102DF31}"/>
              </a:ext>
            </a:extLst>
          </p:cNvPr>
          <p:cNvSpPr/>
          <p:nvPr/>
        </p:nvSpPr>
        <p:spPr>
          <a:xfrm>
            <a:off x="280982" y="6115608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www.usenix.org</a:t>
            </a:r>
            <a:r>
              <a:rPr lang="en-US" dirty="0"/>
              <a:t>/conference/usenixsecurity18/presentation/</a:t>
            </a:r>
            <a:r>
              <a:rPr lang="en-US" dirty="0" err="1"/>
              <a:t>mickens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313203-3096-284A-833B-410008C1F6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4650" y="3143436"/>
            <a:ext cx="4257822" cy="315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8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8273D-F285-8C6B-7B85-71A7C8250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916A8D-561C-E5AA-3AD4-76A6E64CC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Is it a good idea to train an LLM on “everything on the internet”? </a:t>
            </a:r>
          </a:p>
          <a:p>
            <a:r>
              <a:rPr lang="en-US" dirty="0"/>
              <a:t>… OK, so, what do we do?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B3645-37A0-A9BF-84DE-ECACC1474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t>16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62014-D793-1BD0-BFEC-37195E4DB98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4938"/>
            <a:ext cx="2743200" cy="365125"/>
          </a:xfrm>
          <a:prstGeom prst="rect">
            <a:avLst/>
          </a:prstGeom>
        </p:spPr>
        <p:txBody>
          <a:bodyPr/>
          <a:lstStyle/>
          <a:p>
            <a:fld id="{4A703512-4B06-EE47-B919-5BA2C010F920}" type="datetime1">
              <a:rPr lang="en-US" smtClean="0"/>
              <a:t>2/19/26</a:t>
            </a:fld>
            <a:endParaRPr lang="en-US"/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B44DE394-639E-2B28-7FB9-93E41DB5E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79" y="193654"/>
            <a:ext cx="11082121" cy="863600"/>
          </a:xfrm>
        </p:spPr>
        <p:txBody>
          <a:bodyPr>
            <a:normAutofit/>
          </a:bodyPr>
          <a:lstStyle/>
          <a:p>
            <a:r>
              <a:rPr lang="en-US" dirty="0"/>
              <a:t>Good idea?</a:t>
            </a:r>
          </a:p>
        </p:txBody>
      </p:sp>
    </p:spTree>
    <p:extLst>
      <p:ext uri="{BB962C8B-B14F-4D97-AF65-F5344CB8AC3E}">
        <p14:creationId xmlns:p14="http://schemas.microsoft.com/office/powerpoint/2010/main" val="2014910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B09498-F66D-4FA8-8D9A-D4997C881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841CBB-7DD9-42E6-B984-08F87FCB7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43" y="978912"/>
            <a:ext cx="6034232" cy="49001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E1C20D-286A-BFC7-B6D2-13DFF5941B48}"/>
              </a:ext>
            </a:extLst>
          </p:cNvPr>
          <p:cNvSpPr txBox="1"/>
          <p:nvPr/>
        </p:nvSpPr>
        <p:spPr>
          <a:xfrm>
            <a:off x="6796216" y="3784953"/>
            <a:ext cx="51527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Data for LLMs is curated </a:t>
            </a:r>
            <a:r>
              <a:rPr lang="en-US" sz="3600" b="1" dirty="0">
                <a:solidFill>
                  <a:srgbClr val="C00000"/>
                </a:solidFill>
              </a:rPr>
              <a:t>by specific people for a specific purpose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96408F-904A-BD5C-8CAA-A3A16BD7874D}"/>
              </a:ext>
            </a:extLst>
          </p:cNvPr>
          <p:cNvSpPr txBox="1"/>
          <p:nvPr/>
        </p:nvSpPr>
        <p:spPr>
          <a:xfrm>
            <a:off x="7040263" y="1250760"/>
            <a:ext cx="39078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How would you curate the web to train an LLM?</a:t>
            </a:r>
          </a:p>
        </p:txBody>
      </p:sp>
    </p:spTree>
    <p:extLst>
      <p:ext uri="{BB962C8B-B14F-4D97-AF65-F5344CB8AC3E}">
        <p14:creationId xmlns:p14="http://schemas.microsoft.com/office/powerpoint/2010/main" val="230739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27412-776A-6C2E-D959-3DF447378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“who” of ChatGPT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990D4-2927-9B8C-53FA-EBAEA8696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Who is responsible for generating the data used by ChatGPT?</a:t>
            </a:r>
          </a:p>
          <a:p>
            <a:r>
              <a:rPr lang="en-US" dirty="0"/>
              <a:t>Some folks</a:t>
            </a:r>
          </a:p>
          <a:p>
            <a:pPr lvl="1"/>
            <a:r>
              <a:rPr lang="en-US" dirty="0"/>
              <a:t>People on the internet</a:t>
            </a:r>
          </a:p>
          <a:p>
            <a:pPr lvl="1"/>
            <a:r>
              <a:rPr lang="en-US" dirty="0"/>
              <a:t>…?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FA53F-A090-284A-D485-238C730A8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44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2FB2FF1-4D4E-E9DE-367D-E75A69469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It is not always obvious who these actors are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40144A-036B-FC97-940A-A0743C3E4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079547-3934-C51D-D706-A3A9BC358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24" y="1687883"/>
            <a:ext cx="10265317" cy="30323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51A2E4-A637-1FDB-C79D-D706C53A85A8}"/>
              </a:ext>
            </a:extLst>
          </p:cNvPr>
          <p:cNvSpPr txBox="1"/>
          <p:nvPr/>
        </p:nvSpPr>
        <p:spPr>
          <a:xfrm>
            <a:off x="552224" y="5850424"/>
            <a:ext cx="8594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www.cjr.org</a:t>
            </a:r>
            <a:r>
              <a:rPr lang="en-US" dirty="0"/>
              <a:t>/</a:t>
            </a:r>
            <a:r>
              <a:rPr lang="en-US" dirty="0" err="1"/>
              <a:t>the_media_today</a:t>
            </a:r>
            <a:r>
              <a:rPr lang="en-US" dirty="0"/>
              <a:t>/</a:t>
            </a:r>
            <a:r>
              <a:rPr lang="en-US" dirty="0" err="1"/>
              <a:t>wikipedia_musk_right_trump.php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229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B95F4-8555-B3B8-DF76-F7FC99423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05245F-40E3-152E-E1DB-2F388AB38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did pre-generative AI systems work?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06F58A-B1C2-3A34-4F37-2CB991E13F5F}"/>
              </a:ext>
            </a:extLst>
          </p:cNvPr>
          <p:cNvGrpSpPr/>
          <p:nvPr/>
        </p:nvGrpSpPr>
        <p:grpSpPr>
          <a:xfrm>
            <a:off x="1070517" y="2397512"/>
            <a:ext cx="3111190" cy="3300761"/>
            <a:chOff x="1070517" y="2397512"/>
            <a:chExt cx="3111190" cy="3300761"/>
          </a:xfrm>
        </p:grpSpPr>
        <p:sp>
          <p:nvSpPr>
            <p:cNvPr id="5" name="Magnetic Disk 4">
              <a:extLst>
                <a:ext uri="{FF2B5EF4-FFF2-40B4-BE49-F238E27FC236}">
                  <a16:creationId xmlns:a16="http://schemas.microsoft.com/office/drawing/2014/main" id="{F9B7A89A-E68E-F544-C575-3071ACD3D107}"/>
                </a:ext>
              </a:extLst>
            </p:cNvPr>
            <p:cNvSpPr/>
            <p:nvPr/>
          </p:nvSpPr>
          <p:spPr>
            <a:xfrm>
              <a:off x="1070517" y="2397512"/>
              <a:ext cx="3111190" cy="3300761"/>
            </a:xfrm>
            <a:prstGeom prst="flowChartMagneticDisk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9C612E-3BF4-4D10-7EA9-6C211F28F8B5}"/>
                </a:ext>
              </a:extLst>
            </p:cNvPr>
            <p:cNvGrpSpPr/>
            <p:nvPr/>
          </p:nvGrpSpPr>
          <p:grpSpPr>
            <a:xfrm>
              <a:off x="1591729" y="3532379"/>
              <a:ext cx="1985257" cy="669073"/>
              <a:chOff x="1468459" y="3635298"/>
              <a:chExt cx="1985257" cy="669073"/>
            </a:xfrm>
          </p:grpSpPr>
          <p:pic>
            <p:nvPicPr>
              <p:cNvPr id="1026" name="Picture 2" descr="Image result for cat">
                <a:extLst>
                  <a:ext uri="{FF2B5EF4-FFF2-40B4-BE49-F238E27FC236}">
                    <a16:creationId xmlns:a16="http://schemas.microsoft.com/office/drawing/2014/main" id="{0B13CA3E-C6FA-F6A1-9E68-285E008386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5373" y="3754011"/>
                <a:ext cx="984900" cy="492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Left Bracket 6">
                <a:extLst>
                  <a:ext uri="{FF2B5EF4-FFF2-40B4-BE49-F238E27FC236}">
                    <a16:creationId xmlns:a16="http://schemas.microsoft.com/office/drawing/2014/main" id="{45C0746A-B287-5A05-A1E3-A559225EF65C}"/>
                  </a:ext>
                </a:extLst>
              </p:cNvPr>
              <p:cNvSpPr/>
              <p:nvPr/>
            </p:nvSpPr>
            <p:spPr>
              <a:xfrm>
                <a:off x="1468459" y="3635298"/>
                <a:ext cx="92712" cy="669073"/>
              </a:xfrm>
              <a:prstGeom prst="lef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ight Bracket 7">
                <a:extLst>
                  <a:ext uri="{FF2B5EF4-FFF2-40B4-BE49-F238E27FC236}">
                    <a16:creationId xmlns:a16="http://schemas.microsoft.com/office/drawing/2014/main" id="{DC78E70A-19C8-754D-0798-9995C31CCD0E}"/>
                  </a:ext>
                </a:extLst>
              </p:cNvPr>
              <p:cNvSpPr/>
              <p:nvPr/>
            </p:nvSpPr>
            <p:spPr>
              <a:xfrm>
                <a:off x="3378820" y="3635298"/>
                <a:ext cx="74896" cy="669073"/>
              </a:xfrm>
              <a:prstGeom prst="righ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6A7A84E-8D03-C274-EA77-C35E6AAA26B0}"/>
                  </a:ext>
                </a:extLst>
              </p:cNvPr>
              <p:cNvSpPr txBox="1"/>
              <p:nvPr/>
            </p:nvSpPr>
            <p:spPr>
              <a:xfrm>
                <a:off x="2530273" y="3781151"/>
                <a:ext cx="7939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, </a:t>
                </a:r>
                <a:r>
                  <a:rPr lang="en-US" sz="2800" dirty="0">
                    <a:solidFill>
                      <a:srgbClr val="FF0000"/>
                    </a:solidFill>
                  </a:rPr>
                  <a:t>cat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1890B1A-7340-95B6-CECE-0BDA5F11046B}"/>
                </a:ext>
              </a:extLst>
            </p:cNvPr>
            <p:cNvGrpSpPr/>
            <p:nvPr/>
          </p:nvGrpSpPr>
          <p:grpSpPr>
            <a:xfrm>
              <a:off x="1545373" y="4676658"/>
              <a:ext cx="1985257" cy="669073"/>
              <a:chOff x="1545373" y="4676658"/>
              <a:chExt cx="1985257" cy="669073"/>
            </a:xfrm>
          </p:grpSpPr>
          <p:sp>
            <p:nvSpPr>
              <p:cNvPr id="14" name="Left Bracket 13">
                <a:extLst>
                  <a:ext uri="{FF2B5EF4-FFF2-40B4-BE49-F238E27FC236}">
                    <a16:creationId xmlns:a16="http://schemas.microsoft.com/office/drawing/2014/main" id="{0C691F86-5A9A-F634-159B-5FE62B9912E4}"/>
                  </a:ext>
                </a:extLst>
              </p:cNvPr>
              <p:cNvSpPr/>
              <p:nvPr/>
            </p:nvSpPr>
            <p:spPr>
              <a:xfrm>
                <a:off x="1545373" y="4676658"/>
                <a:ext cx="92712" cy="669073"/>
              </a:xfrm>
              <a:prstGeom prst="lef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ight Bracket 14">
                <a:extLst>
                  <a:ext uri="{FF2B5EF4-FFF2-40B4-BE49-F238E27FC236}">
                    <a16:creationId xmlns:a16="http://schemas.microsoft.com/office/drawing/2014/main" id="{620409E1-46F5-01C5-9689-2C4D26919E6E}"/>
                  </a:ext>
                </a:extLst>
              </p:cNvPr>
              <p:cNvSpPr/>
              <p:nvPr/>
            </p:nvSpPr>
            <p:spPr>
              <a:xfrm>
                <a:off x="3455734" y="4676658"/>
                <a:ext cx="74896" cy="669073"/>
              </a:xfrm>
              <a:prstGeom prst="righ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C4DF3D9-BD26-9F9F-9512-83577B356511}"/>
                  </a:ext>
                </a:extLst>
              </p:cNvPr>
              <p:cNvSpPr txBox="1"/>
              <p:nvPr/>
            </p:nvSpPr>
            <p:spPr>
              <a:xfrm>
                <a:off x="2607187" y="4822511"/>
                <a:ext cx="9028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, </a:t>
                </a:r>
                <a:r>
                  <a:rPr lang="en-US" sz="2800" dirty="0">
                    <a:solidFill>
                      <a:srgbClr val="00B050"/>
                    </a:solidFill>
                  </a:rPr>
                  <a:t>dog</a:t>
                </a:r>
              </a:p>
            </p:txBody>
          </p:sp>
          <p:pic>
            <p:nvPicPr>
              <p:cNvPr id="1028" name="Picture 4" descr="Image result for dog">
                <a:extLst>
                  <a:ext uri="{FF2B5EF4-FFF2-40B4-BE49-F238E27FC236}">
                    <a16:creationId xmlns:a16="http://schemas.microsoft.com/office/drawing/2014/main" id="{C8A1CF53-64C1-9F54-9BD7-B700815CEC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6918" y="4767098"/>
                <a:ext cx="934323" cy="5232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C63F1A2-30DE-D8D4-5AFB-041DBA9AD48C}"/>
                </a:ext>
              </a:extLst>
            </p:cNvPr>
            <p:cNvCxnSpPr/>
            <p:nvPr/>
          </p:nvCxnSpPr>
          <p:spPr>
            <a:xfrm>
              <a:off x="2442117" y="4201452"/>
              <a:ext cx="0" cy="47520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ight Arrow 18">
            <a:extLst>
              <a:ext uri="{FF2B5EF4-FFF2-40B4-BE49-F238E27FC236}">
                <a16:creationId xmlns:a16="http://schemas.microsoft.com/office/drawing/2014/main" id="{ED703DAE-D38B-42FC-9ACB-45F66E5DA3B4}"/>
              </a:ext>
            </a:extLst>
          </p:cNvPr>
          <p:cNvSpPr/>
          <p:nvPr/>
        </p:nvSpPr>
        <p:spPr>
          <a:xfrm>
            <a:off x="4739268" y="3757961"/>
            <a:ext cx="2051825" cy="5798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3540B8C-7805-6036-6730-BDDB2177A458}"/>
              </a:ext>
            </a:extLst>
          </p:cNvPr>
          <p:cNvGrpSpPr/>
          <p:nvPr/>
        </p:nvGrpSpPr>
        <p:grpSpPr>
          <a:xfrm>
            <a:off x="7393259" y="1940313"/>
            <a:ext cx="4326665" cy="3914077"/>
            <a:chOff x="7393259" y="1940313"/>
            <a:chExt cx="4326665" cy="3914077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A7EF34F-A5BE-C2A6-5850-4599C19D7F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3259" y="1940313"/>
              <a:ext cx="0" cy="39140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4A08A4F-5A63-B17C-8C62-6AD2896EF113}"/>
                </a:ext>
              </a:extLst>
            </p:cNvPr>
            <p:cNvCxnSpPr>
              <a:cxnSpLocks/>
            </p:cNvCxnSpPr>
            <p:nvPr/>
          </p:nvCxnSpPr>
          <p:spPr>
            <a:xfrm>
              <a:off x="7393259" y="5820933"/>
              <a:ext cx="396054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0DF0045-82E9-3310-AC94-BE7698077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9735" y="2084725"/>
              <a:ext cx="3583259" cy="148151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C763862-7C99-09F0-8781-5F061D679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50095" y="3982580"/>
              <a:ext cx="3382537" cy="1636788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8FEC0C2-3CE9-0332-6E2D-867CDB52CD22}"/>
                </a:ext>
              </a:extLst>
            </p:cNvPr>
            <p:cNvCxnSpPr/>
            <p:nvPr/>
          </p:nvCxnSpPr>
          <p:spPr>
            <a:xfrm>
              <a:off x="7493620" y="3757961"/>
              <a:ext cx="3947531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848439C-6829-2954-C054-A7ACAFD07C05}"/>
                </a:ext>
              </a:extLst>
            </p:cNvPr>
            <p:cNvSpPr txBox="1"/>
            <p:nvPr/>
          </p:nvSpPr>
          <p:spPr>
            <a:xfrm>
              <a:off x="11464726" y="35593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f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BB732F3-780B-7130-8959-2D2EDF468676}"/>
                </a:ext>
              </a:extLst>
            </p:cNvPr>
            <p:cNvCxnSpPr/>
            <p:nvPr/>
          </p:nvCxnSpPr>
          <p:spPr>
            <a:xfrm flipV="1">
              <a:off x="11353800" y="2084725"/>
              <a:ext cx="0" cy="147460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14C48E1-CA15-482A-417C-1043D7F25E1B}"/>
                </a:ext>
              </a:extLst>
            </p:cNvPr>
            <p:cNvCxnSpPr/>
            <p:nvPr/>
          </p:nvCxnSpPr>
          <p:spPr>
            <a:xfrm>
              <a:off x="11353800" y="3928657"/>
              <a:ext cx="0" cy="169071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DA42158-204C-D2AB-5ABF-AB808E9DACCF}"/>
                </a:ext>
              </a:extLst>
            </p:cNvPr>
            <p:cNvSpPr txBox="1"/>
            <p:nvPr/>
          </p:nvSpPr>
          <p:spPr>
            <a:xfrm rot="16200000">
              <a:off x="11220806" y="2637359"/>
              <a:ext cx="5373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dog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5B53590-ECBB-83E5-95E2-65F94BC95043}"/>
                </a:ext>
              </a:extLst>
            </p:cNvPr>
            <p:cNvSpPr txBox="1"/>
            <p:nvPr/>
          </p:nvSpPr>
          <p:spPr>
            <a:xfrm rot="5400000">
              <a:off x="11256490" y="4527407"/>
              <a:ext cx="465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808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7339D-4D4A-D134-C570-195C6231D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F951794-2A14-F63F-C3D3-A682F3F53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79" y="7937"/>
            <a:ext cx="10515600" cy="863600"/>
          </a:xfrm>
        </p:spPr>
        <p:txBody>
          <a:bodyPr/>
          <a:lstStyle/>
          <a:p>
            <a:r>
              <a:rPr lang="en-US" dirty="0"/>
              <a:t>Decision points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377CAC5-863E-1942-6EEE-92D95A780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do we get data?</a:t>
            </a:r>
          </a:p>
          <a:p>
            <a:r>
              <a:rPr lang="en-US" b="1" dirty="0"/>
              <a:t>How do we train the model?</a:t>
            </a:r>
          </a:p>
          <a:p>
            <a:r>
              <a:rPr lang="en-US" dirty="0"/>
              <a:t>What “additional stuff” do we add?</a:t>
            </a:r>
          </a:p>
          <a:p>
            <a:r>
              <a:rPr lang="en-US" dirty="0"/>
              <a:t>How do we evaluate the quality of our model?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E5DD4-9A0D-B1C5-A24F-9B9F27D88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t>20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8DB608-83B2-CFE6-D620-750D44E9B1D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4938"/>
            <a:ext cx="2743200" cy="365125"/>
          </a:xfrm>
          <a:prstGeom prst="rect">
            <a:avLst/>
          </a:prstGeom>
        </p:spPr>
        <p:txBody>
          <a:bodyPr/>
          <a:lstStyle/>
          <a:p>
            <a:fld id="{4A703512-4B06-EE47-B919-5BA2C010F920}" type="datetime1">
              <a:rPr lang="en-US" smtClean="0"/>
              <a:t>2/19/26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88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FB941-30FE-D18C-EF77-824BB723C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4AFCAB-8580-2A97-C38C-CC9E6931F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306881"/>
            <a:ext cx="11950700" cy="62442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98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88E04-2182-2CC9-08CF-2BC677713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FC07BBD-4E6C-D3B9-580D-F5FE26AC1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79" y="7937"/>
            <a:ext cx="10515600" cy="863600"/>
          </a:xfrm>
        </p:spPr>
        <p:txBody>
          <a:bodyPr/>
          <a:lstStyle/>
          <a:p>
            <a:r>
              <a:rPr lang="en-US" dirty="0"/>
              <a:t>Decision points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AFAC8A2-582B-960B-E148-F8FAE7499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do we get data?</a:t>
            </a:r>
          </a:p>
          <a:p>
            <a:r>
              <a:rPr lang="en-US" dirty="0"/>
              <a:t>How do we train the model?</a:t>
            </a:r>
          </a:p>
          <a:p>
            <a:r>
              <a:rPr lang="en-US" b="1" dirty="0"/>
              <a:t>What “additional stuff” do we add?</a:t>
            </a:r>
          </a:p>
          <a:p>
            <a:pPr lvl="1"/>
            <a:r>
              <a:rPr lang="en-US" b="1" dirty="0"/>
              <a:t>And how do we add it?</a:t>
            </a:r>
          </a:p>
          <a:p>
            <a:r>
              <a:rPr lang="en-US" dirty="0"/>
              <a:t>How do we evaluate the quality of our model?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23323-6C2B-DA90-AE80-876E4C892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t>22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9C6B4D-683B-1AEA-1FA8-0648BABF314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4938"/>
            <a:ext cx="2743200" cy="365125"/>
          </a:xfrm>
          <a:prstGeom prst="rect">
            <a:avLst/>
          </a:prstGeom>
        </p:spPr>
        <p:txBody>
          <a:bodyPr/>
          <a:lstStyle/>
          <a:p>
            <a:fld id="{4A703512-4B06-EE47-B919-5BA2C010F920}" type="datetime1">
              <a:rPr lang="en-US" smtClean="0"/>
              <a:t>2/19/26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54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77B15-D673-D955-EDDA-8245C1606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“what”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E5206-8BF4-84BA-77DF-1B7FFC86E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might we want to fine-tune a model to do?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9CEEF-1797-247A-91EF-61EC2B8AE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68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892F0-EC15-B2BC-75E7-00DAA3C5F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FF2EF3-A713-0C32-28C1-3D7B23BD1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255" y="1785327"/>
            <a:ext cx="9308380" cy="328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67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AACE5-9AF9-891E-D6EE-2DC894C50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Fine-tuning for chat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2A980-58B4-781D-866D-8B9E75C93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qPN_XZcJf_s</a:t>
            </a:r>
            <a:endParaRPr lang="en-US" dirty="0"/>
          </a:p>
          <a:p>
            <a:r>
              <a:rPr lang="en-US" dirty="0" err="1"/>
              <a:t>Tldr</a:t>
            </a:r>
            <a:r>
              <a:rPr lang="en-US" dirty="0"/>
              <a:t>; we can use any number of approaches but RLHF (reinforcement learning from human feedback) has been quite popular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2097EF-A817-DB16-92D8-05BCF72F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74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D09AD-5738-5D61-BD96-1C7E51B93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3D8CBD-2AA1-D5A5-E8FC-997F9892A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a new image comes in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EF029E6-E4AE-3DDE-E2F7-68411E7CB5C8}"/>
              </a:ext>
            </a:extLst>
          </p:cNvPr>
          <p:cNvCxnSpPr>
            <a:cxnSpLocks/>
          </p:cNvCxnSpPr>
          <p:nvPr/>
        </p:nvCxnSpPr>
        <p:spPr>
          <a:xfrm flipV="1">
            <a:off x="3724508" y="2007220"/>
            <a:ext cx="0" cy="3914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1FF39FF-C1E5-E42D-E425-1F1C8955D198}"/>
              </a:ext>
            </a:extLst>
          </p:cNvPr>
          <p:cNvCxnSpPr>
            <a:cxnSpLocks/>
          </p:cNvCxnSpPr>
          <p:nvPr/>
        </p:nvCxnSpPr>
        <p:spPr>
          <a:xfrm>
            <a:off x="3724508" y="5887840"/>
            <a:ext cx="396054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B3685F32-C715-2C1C-3683-602B33A3A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984" y="2151632"/>
            <a:ext cx="3583259" cy="14815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98A189A-D296-01E7-0E7A-74E7E0B13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344" y="4049487"/>
            <a:ext cx="3382537" cy="1636788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A2C18BC-B6B2-3AC8-C4E8-8D8898762556}"/>
              </a:ext>
            </a:extLst>
          </p:cNvPr>
          <p:cNvCxnSpPr/>
          <p:nvPr/>
        </p:nvCxnSpPr>
        <p:spPr>
          <a:xfrm>
            <a:off x="3824869" y="3824868"/>
            <a:ext cx="3947531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9D7E4B4-37E5-4534-AE2B-CB81B545EEB5}"/>
              </a:ext>
            </a:extLst>
          </p:cNvPr>
          <p:cNvSpPr txBox="1"/>
          <p:nvPr/>
        </p:nvSpPr>
        <p:spPr>
          <a:xfrm>
            <a:off x="7795975" y="3626232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f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5863A6E-828D-B618-6D3D-F475C809DFEF}"/>
              </a:ext>
            </a:extLst>
          </p:cNvPr>
          <p:cNvCxnSpPr/>
          <p:nvPr/>
        </p:nvCxnSpPr>
        <p:spPr>
          <a:xfrm flipV="1">
            <a:off x="7685049" y="2151632"/>
            <a:ext cx="0" cy="14746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1F2678A-55FE-C452-96C1-D4A66214A3A3}"/>
              </a:ext>
            </a:extLst>
          </p:cNvPr>
          <p:cNvCxnSpPr/>
          <p:nvPr/>
        </p:nvCxnSpPr>
        <p:spPr>
          <a:xfrm>
            <a:off x="7685049" y="3995564"/>
            <a:ext cx="0" cy="16907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E1B2069-E64F-02F9-0474-06F66924ECD5}"/>
              </a:ext>
            </a:extLst>
          </p:cNvPr>
          <p:cNvSpPr txBox="1"/>
          <p:nvPr/>
        </p:nvSpPr>
        <p:spPr>
          <a:xfrm rot="16200000">
            <a:off x="7552055" y="2704266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dog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0F6F059-745C-F245-073A-FC17B60BEFB6}"/>
              </a:ext>
            </a:extLst>
          </p:cNvPr>
          <p:cNvSpPr txBox="1"/>
          <p:nvPr/>
        </p:nvSpPr>
        <p:spPr>
          <a:xfrm rot="5400000">
            <a:off x="7587739" y="4594314"/>
            <a:ext cx="465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cat</a:t>
            </a:r>
          </a:p>
        </p:txBody>
      </p:sp>
      <p:sp>
        <p:nvSpPr>
          <p:cNvPr id="3" name="AutoShape 4" descr="Responsive image">
            <a:extLst>
              <a:ext uri="{FF2B5EF4-FFF2-40B4-BE49-F238E27FC236}">
                <a16:creationId xmlns:a16="http://schemas.microsoft.com/office/drawing/2014/main" id="{B5BD2532-24BD-5501-5680-9C58CE230D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07E4ED-0BD6-2296-AD73-AFD5A9FB7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2280" y="1767547"/>
            <a:ext cx="499407" cy="479346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84402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24805 0.089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9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1628E-923B-D278-50EF-6D2FF8FCD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7A0A7-0611-5F6B-6446-FA3393BEC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Couple of important points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172227-144C-BEA2-E3F0-0525179663A3}"/>
              </a:ext>
            </a:extLst>
          </p:cNvPr>
          <p:cNvSpPr txBox="1"/>
          <p:nvPr/>
        </p:nvSpPr>
        <p:spPr>
          <a:xfrm>
            <a:off x="985838" y="2114550"/>
            <a:ext cx="10266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Google images is learning </a:t>
            </a:r>
            <a:r>
              <a:rPr lang="en-US" sz="2400" b="1" dirty="0"/>
              <a:t>something</a:t>
            </a:r>
            <a:r>
              <a:rPr lang="en-US" sz="2400" dirty="0"/>
              <a:t> but not “our way” of looking at cats vs dogs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828B1D0-7B2A-7474-1588-FCFB1D41396B}"/>
              </a:ext>
            </a:extLst>
          </p:cNvPr>
          <p:cNvGrpSpPr/>
          <p:nvPr/>
        </p:nvGrpSpPr>
        <p:grpSpPr>
          <a:xfrm>
            <a:off x="1070517" y="3000077"/>
            <a:ext cx="9330783" cy="2854313"/>
            <a:chOff x="1070517" y="3000077"/>
            <a:chExt cx="9330783" cy="2854313"/>
          </a:xfrm>
        </p:grpSpPr>
        <p:sp>
          <p:nvSpPr>
            <p:cNvPr id="4" name="Magnetic Disk 3">
              <a:extLst>
                <a:ext uri="{FF2B5EF4-FFF2-40B4-BE49-F238E27FC236}">
                  <a16:creationId xmlns:a16="http://schemas.microsoft.com/office/drawing/2014/main" id="{A39CAA81-4B89-6ADF-EA7D-654CEFBAFA0F}"/>
                </a:ext>
              </a:extLst>
            </p:cNvPr>
            <p:cNvSpPr/>
            <p:nvPr/>
          </p:nvSpPr>
          <p:spPr>
            <a:xfrm>
              <a:off x="1070517" y="3291216"/>
              <a:ext cx="2163002" cy="2407057"/>
            </a:xfrm>
            <a:prstGeom prst="flowChartMagneticDisk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8D0C7F5-2D14-1F35-5D4F-6DC02AA66704}"/>
                </a:ext>
              </a:extLst>
            </p:cNvPr>
            <p:cNvGrpSpPr/>
            <p:nvPr/>
          </p:nvGrpSpPr>
          <p:grpSpPr>
            <a:xfrm>
              <a:off x="1591729" y="3713534"/>
              <a:ext cx="1443210" cy="568027"/>
              <a:chOff x="1468459" y="3635298"/>
              <a:chExt cx="2075864" cy="778927"/>
            </a:xfrm>
          </p:grpSpPr>
          <p:pic>
            <p:nvPicPr>
              <p:cNvPr id="6" name="Picture 2" descr="Image result for cat">
                <a:extLst>
                  <a:ext uri="{FF2B5EF4-FFF2-40B4-BE49-F238E27FC236}">
                    <a16:creationId xmlns:a16="http://schemas.microsoft.com/office/drawing/2014/main" id="{524C7BB5-6C97-0A2F-67B7-C6AC0E4613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5373" y="3754011"/>
                <a:ext cx="984900" cy="492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Left Bracket 6">
                <a:extLst>
                  <a:ext uri="{FF2B5EF4-FFF2-40B4-BE49-F238E27FC236}">
                    <a16:creationId xmlns:a16="http://schemas.microsoft.com/office/drawing/2014/main" id="{C0CEBF9E-AC99-4A8E-1786-FBC7578F70C0}"/>
                  </a:ext>
                </a:extLst>
              </p:cNvPr>
              <p:cNvSpPr/>
              <p:nvPr/>
            </p:nvSpPr>
            <p:spPr>
              <a:xfrm>
                <a:off x="1468459" y="3635298"/>
                <a:ext cx="92712" cy="669073"/>
              </a:xfrm>
              <a:prstGeom prst="lef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ight Bracket 7">
                <a:extLst>
                  <a:ext uri="{FF2B5EF4-FFF2-40B4-BE49-F238E27FC236}">
                    <a16:creationId xmlns:a16="http://schemas.microsoft.com/office/drawing/2014/main" id="{BD9C181A-C594-7AA9-F5E6-B6B606E98F91}"/>
                  </a:ext>
                </a:extLst>
              </p:cNvPr>
              <p:cNvSpPr/>
              <p:nvPr/>
            </p:nvSpPr>
            <p:spPr>
              <a:xfrm>
                <a:off x="3378820" y="3635298"/>
                <a:ext cx="74896" cy="669073"/>
              </a:xfrm>
              <a:prstGeom prst="righ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BDDF99-DDD2-BABB-8040-27B230957462}"/>
                  </a:ext>
                </a:extLst>
              </p:cNvPr>
              <p:cNvSpPr txBox="1"/>
              <p:nvPr/>
            </p:nvSpPr>
            <p:spPr>
              <a:xfrm>
                <a:off x="2530274" y="3781151"/>
                <a:ext cx="1014049" cy="633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, </a:t>
                </a:r>
                <a:r>
                  <a:rPr lang="en-US" sz="2400" dirty="0">
                    <a:solidFill>
                      <a:srgbClr val="FF0000"/>
                    </a:solidFill>
                  </a:rPr>
                  <a:t>cat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715FD4A-36DC-8E3E-2FF1-565AF30C0B75}"/>
                </a:ext>
              </a:extLst>
            </p:cNvPr>
            <p:cNvGrpSpPr/>
            <p:nvPr/>
          </p:nvGrpSpPr>
          <p:grpSpPr>
            <a:xfrm>
              <a:off x="1545373" y="4857812"/>
              <a:ext cx="1536826" cy="568027"/>
              <a:chOff x="1545373" y="4676658"/>
              <a:chExt cx="2210518" cy="778927"/>
            </a:xfrm>
          </p:grpSpPr>
          <p:sp>
            <p:nvSpPr>
              <p:cNvPr id="11" name="Left Bracket 10">
                <a:extLst>
                  <a:ext uri="{FF2B5EF4-FFF2-40B4-BE49-F238E27FC236}">
                    <a16:creationId xmlns:a16="http://schemas.microsoft.com/office/drawing/2014/main" id="{3F10C56A-0080-2A5F-7EC0-C0F42E889E50}"/>
                  </a:ext>
                </a:extLst>
              </p:cNvPr>
              <p:cNvSpPr/>
              <p:nvPr/>
            </p:nvSpPr>
            <p:spPr>
              <a:xfrm>
                <a:off x="1545373" y="4676658"/>
                <a:ext cx="92712" cy="669073"/>
              </a:xfrm>
              <a:prstGeom prst="lef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ight Bracket 11">
                <a:extLst>
                  <a:ext uri="{FF2B5EF4-FFF2-40B4-BE49-F238E27FC236}">
                    <a16:creationId xmlns:a16="http://schemas.microsoft.com/office/drawing/2014/main" id="{A5724521-3D00-D193-D82C-E27EBE717097}"/>
                  </a:ext>
                </a:extLst>
              </p:cNvPr>
              <p:cNvSpPr/>
              <p:nvPr/>
            </p:nvSpPr>
            <p:spPr>
              <a:xfrm>
                <a:off x="3455734" y="4676658"/>
                <a:ext cx="74896" cy="669073"/>
              </a:xfrm>
              <a:prstGeom prst="righ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F152EB-5460-2637-B502-5DAB9AB14789}"/>
                  </a:ext>
                </a:extLst>
              </p:cNvPr>
              <p:cNvSpPr txBox="1"/>
              <p:nvPr/>
            </p:nvSpPr>
            <p:spPr>
              <a:xfrm>
                <a:off x="2607188" y="4822511"/>
                <a:ext cx="1148703" cy="633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, </a:t>
                </a:r>
                <a:r>
                  <a:rPr lang="en-US" sz="2400" dirty="0">
                    <a:solidFill>
                      <a:srgbClr val="00B050"/>
                    </a:solidFill>
                  </a:rPr>
                  <a:t>dog</a:t>
                </a:r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  <p:pic>
            <p:nvPicPr>
              <p:cNvPr id="14" name="Picture 4" descr="Image result for dog">
                <a:extLst>
                  <a:ext uri="{FF2B5EF4-FFF2-40B4-BE49-F238E27FC236}">
                    <a16:creationId xmlns:a16="http://schemas.microsoft.com/office/drawing/2014/main" id="{18DC9AB6-7FD3-16FA-FA64-6C5975B02A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6918" y="4767098"/>
                <a:ext cx="934323" cy="5232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79342AD-DC88-CC5B-E319-A4F356BC693F}"/>
                </a:ext>
              </a:extLst>
            </p:cNvPr>
            <p:cNvCxnSpPr/>
            <p:nvPr/>
          </p:nvCxnSpPr>
          <p:spPr>
            <a:xfrm>
              <a:off x="2442117" y="4330117"/>
              <a:ext cx="0" cy="34654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5B4A5299-6B5F-8815-8419-48B08F5F10B8}"/>
                </a:ext>
              </a:extLst>
            </p:cNvPr>
            <p:cNvSpPr/>
            <p:nvPr/>
          </p:nvSpPr>
          <p:spPr>
            <a:xfrm>
              <a:off x="4739268" y="3914963"/>
              <a:ext cx="1426497" cy="42286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Training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88643CD-8FDF-80F9-B1DB-E323B417CA67}"/>
                </a:ext>
              </a:extLst>
            </p:cNvPr>
            <p:cNvGrpSpPr/>
            <p:nvPr/>
          </p:nvGrpSpPr>
          <p:grpSpPr>
            <a:xfrm>
              <a:off x="7393259" y="3000077"/>
              <a:ext cx="3008041" cy="2854313"/>
              <a:chOff x="7393259" y="1940313"/>
              <a:chExt cx="4326665" cy="3914077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62C6324A-11D2-C9F1-E964-099B49647F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93259" y="1940313"/>
                <a:ext cx="0" cy="391407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78D4DEC5-7E58-242B-5545-DC77C9E74C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3259" y="5820933"/>
                <a:ext cx="396054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BDD9D8EB-B2AD-7AA4-6417-C152A331E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9735" y="2084725"/>
                <a:ext cx="3583259" cy="1481516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5D05577-2B6A-FB9C-646C-DEFC808076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50095" y="3982580"/>
                <a:ext cx="3382537" cy="1636788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BD5A6674-C0FF-3AAB-C0D7-9977382E1A91}"/>
                  </a:ext>
                </a:extLst>
              </p:cNvPr>
              <p:cNvCxnSpPr/>
              <p:nvPr/>
            </p:nvCxnSpPr>
            <p:spPr>
              <a:xfrm>
                <a:off x="7493620" y="3757961"/>
                <a:ext cx="3947531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0699F71-E23C-8607-B0D9-C3F4E8B00D62}"/>
                  </a:ext>
                </a:extLst>
              </p:cNvPr>
              <p:cNvSpPr txBox="1"/>
              <p:nvPr/>
            </p:nvSpPr>
            <p:spPr>
              <a:xfrm>
                <a:off x="11464726" y="3559325"/>
                <a:ext cx="255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f</a:t>
                </a: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E0F2EB91-1CA2-E9D1-82A0-20323A0456B3}"/>
                  </a:ext>
                </a:extLst>
              </p:cNvPr>
              <p:cNvCxnSpPr/>
              <p:nvPr/>
            </p:nvCxnSpPr>
            <p:spPr>
              <a:xfrm flipV="1">
                <a:off x="11353800" y="2084725"/>
                <a:ext cx="0" cy="147460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30525C44-3B67-D6CB-7C42-78E2DF90A339}"/>
                  </a:ext>
                </a:extLst>
              </p:cNvPr>
              <p:cNvCxnSpPr/>
              <p:nvPr/>
            </p:nvCxnSpPr>
            <p:spPr>
              <a:xfrm>
                <a:off x="11353800" y="3928657"/>
                <a:ext cx="0" cy="169071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CE62FF3-5F31-7B88-D8EC-EE305C59B29D}"/>
                  </a:ext>
                </a:extLst>
              </p:cNvPr>
              <p:cNvSpPr txBox="1"/>
              <p:nvPr/>
            </p:nvSpPr>
            <p:spPr>
              <a:xfrm rot="16200000">
                <a:off x="11220806" y="2637359"/>
                <a:ext cx="5373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dog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AA962A9-A048-7B69-6840-FE5B4E88599F}"/>
                  </a:ext>
                </a:extLst>
              </p:cNvPr>
              <p:cNvSpPr txBox="1"/>
              <p:nvPr/>
            </p:nvSpPr>
            <p:spPr>
              <a:xfrm rot="5400000">
                <a:off x="11256490" y="4527407"/>
                <a:ext cx="4659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cat</a:t>
                </a:r>
              </a:p>
            </p:txBody>
          </p:sp>
        </p:grpSp>
      </p:grpSp>
      <p:sp>
        <p:nvSpPr>
          <p:cNvPr id="30" name="Cloud Callout 29">
            <a:extLst>
              <a:ext uri="{FF2B5EF4-FFF2-40B4-BE49-F238E27FC236}">
                <a16:creationId xmlns:a16="http://schemas.microsoft.com/office/drawing/2014/main" id="{9FFAB21A-2F1B-C8E5-4D71-A81B21985C93}"/>
              </a:ext>
            </a:extLst>
          </p:cNvPr>
          <p:cNvSpPr/>
          <p:nvPr/>
        </p:nvSpPr>
        <p:spPr>
          <a:xfrm>
            <a:off x="3715050" y="3105388"/>
            <a:ext cx="3571576" cy="2592885"/>
          </a:xfrm>
          <a:prstGeom prst="cloud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There is NO problem/ algorithm divide!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BFF1BFA-0476-409D-BCAE-4C48CFCB36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9542" y="0"/>
            <a:ext cx="9312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7619A-DC67-9D7E-498A-9DE32F51A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C58AE-B880-1CF7-92EA-315E2CA7E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cats vs. dogs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157F6A-8CD1-15F4-FC30-CC8AC1A94BEC}"/>
              </a:ext>
            </a:extLst>
          </p:cNvPr>
          <p:cNvSpPr/>
          <p:nvPr/>
        </p:nvSpPr>
        <p:spPr>
          <a:xfrm>
            <a:off x="347548" y="1767613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 with a Question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57803A-0985-ADBA-698A-88D31C2D1EC0}"/>
              </a:ext>
            </a:extLst>
          </p:cNvPr>
          <p:cNvSpPr/>
          <p:nvPr/>
        </p:nvSpPr>
        <p:spPr>
          <a:xfrm>
            <a:off x="2833341" y="1767613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Collect 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78CC07-3E05-FF06-FC6F-928A434782C0}"/>
              </a:ext>
            </a:extLst>
          </p:cNvPr>
          <p:cNvSpPr/>
          <p:nvPr/>
        </p:nvSpPr>
        <p:spPr>
          <a:xfrm>
            <a:off x="5319134" y="176761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 model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1E5784-21C4-E53A-7E58-DA7CC4FA6FE8}"/>
              </a:ext>
            </a:extLst>
          </p:cNvPr>
          <p:cNvSpPr/>
          <p:nvPr/>
        </p:nvSpPr>
        <p:spPr>
          <a:xfrm>
            <a:off x="7818863" y="1767613"/>
            <a:ext cx="1537010" cy="10928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C78DF6-5955-68A5-260F-07EE50BEB7E5}"/>
              </a:ext>
            </a:extLst>
          </p:cNvPr>
          <p:cNvSpPr/>
          <p:nvPr/>
        </p:nvSpPr>
        <p:spPr>
          <a:xfrm>
            <a:off x="10060252" y="1767613"/>
            <a:ext cx="1537010" cy="10928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Deploy!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1B572273-A7CD-68EF-C924-8289E2DD7788}"/>
              </a:ext>
            </a:extLst>
          </p:cNvPr>
          <p:cNvSpPr/>
          <p:nvPr/>
        </p:nvSpPr>
        <p:spPr>
          <a:xfrm>
            <a:off x="1884558" y="2157908"/>
            <a:ext cx="959004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6CA7F86A-85EB-E00C-ECFA-54A8844A9A5B}"/>
              </a:ext>
            </a:extLst>
          </p:cNvPr>
          <p:cNvSpPr/>
          <p:nvPr/>
        </p:nvSpPr>
        <p:spPr>
          <a:xfrm>
            <a:off x="4370351" y="2169062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17DCF0A7-6D98-69DA-1B44-0223AF27E461}"/>
              </a:ext>
            </a:extLst>
          </p:cNvPr>
          <p:cNvSpPr/>
          <p:nvPr/>
        </p:nvSpPr>
        <p:spPr>
          <a:xfrm>
            <a:off x="6856144" y="2152330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811B7789-C26F-2156-E1F2-D7ECD31E0E0D}"/>
              </a:ext>
            </a:extLst>
          </p:cNvPr>
          <p:cNvSpPr/>
          <p:nvPr/>
        </p:nvSpPr>
        <p:spPr>
          <a:xfrm>
            <a:off x="9369809" y="2152330"/>
            <a:ext cx="676507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93F7CC0-9AB3-AB72-0E36-8F260E30F2FF}"/>
              </a:ext>
            </a:extLst>
          </p:cNvPr>
          <p:cNvGrpSpPr/>
          <p:nvPr/>
        </p:nvGrpSpPr>
        <p:grpSpPr>
          <a:xfrm>
            <a:off x="390297" y="2871584"/>
            <a:ext cx="1503168" cy="1817209"/>
            <a:chOff x="390297" y="3211551"/>
            <a:chExt cx="1503168" cy="1817209"/>
          </a:xfrm>
        </p:grpSpPr>
        <p:sp>
          <p:nvSpPr>
            <p:cNvPr id="12" name="Down Arrow 11">
              <a:extLst>
                <a:ext uri="{FF2B5EF4-FFF2-40B4-BE49-F238E27FC236}">
                  <a16:creationId xmlns:a16="http://schemas.microsoft.com/office/drawing/2014/main" id="{C5CB4AF0-8CA7-2598-604C-77816E75410E}"/>
                </a:ext>
              </a:extLst>
            </p:cNvPr>
            <p:cNvSpPr/>
            <p:nvPr/>
          </p:nvSpPr>
          <p:spPr>
            <a:xfrm>
              <a:off x="947857" y="3211551"/>
              <a:ext cx="234176" cy="880946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1BD08E-866A-11BF-A87D-8ECDEA87E391}"/>
                </a:ext>
              </a:extLst>
            </p:cNvPr>
            <p:cNvSpPr txBox="1"/>
            <p:nvPr/>
          </p:nvSpPr>
          <p:spPr>
            <a:xfrm>
              <a:off x="390297" y="4382429"/>
              <a:ext cx="1503168" cy="646331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Classify image</a:t>
              </a:r>
            </a:p>
            <a:p>
              <a:r>
                <a:rPr lang="en-US" dirty="0"/>
                <a:t>as cat or dog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9545B0D-4EBE-EFAE-67C0-5845EE188982}"/>
              </a:ext>
            </a:extLst>
          </p:cNvPr>
          <p:cNvGrpSpPr/>
          <p:nvPr/>
        </p:nvGrpSpPr>
        <p:grpSpPr>
          <a:xfrm>
            <a:off x="2843562" y="2871584"/>
            <a:ext cx="1537010" cy="2877014"/>
            <a:chOff x="2843562" y="3211551"/>
            <a:chExt cx="1537010" cy="2877014"/>
          </a:xfrm>
        </p:grpSpPr>
        <p:sp>
          <p:nvSpPr>
            <p:cNvPr id="13" name="Down Arrow 12">
              <a:extLst>
                <a:ext uri="{FF2B5EF4-FFF2-40B4-BE49-F238E27FC236}">
                  <a16:creationId xmlns:a16="http://schemas.microsoft.com/office/drawing/2014/main" id="{ECED46C7-1230-9092-7523-89650E12D9B6}"/>
                </a:ext>
              </a:extLst>
            </p:cNvPr>
            <p:cNvSpPr/>
            <p:nvPr/>
          </p:nvSpPr>
          <p:spPr>
            <a:xfrm>
              <a:off x="3484758" y="3211551"/>
              <a:ext cx="234176" cy="880946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226F991-8268-6731-FD87-89323E323D3B}"/>
                </a:ext>
              </a:extLst>
            </p:cNvPr>
            <p:cNvGrpSpPr/>
            <p:nvPr/>
          </p:nvGrpSpPr>
          <p:grpSpPr>
            <a:xfrm>
              <a:off x="2843562" y="4103648"/>
              <a:ext cx="1537010" cy="1984917"/>
              <a:chOff x="1070517" y="2397512"/>
              <a:chExt cx="3111190" cy="3300761"/>
            </a:xfrm>
          </p:grpSpPr>
          <p:sp>
            <p:nvSpPr>
              <p:cNvPr id="18" name="Magnetic Disk 17">
                <a:extLst>
                  <a:ext uri="{FF2B5EF4-FFF2-40B4-BE49-F238E27FC236}">
                    <a16:creationId xmlns:a16="http://schemas.microsoft.com/office/drawing/2014/main" id="{EAA2860B-971E-B248-5037-82B869EBC125}"/>
                  </a:ext>
                </a:extLst>
              </p:cNvPr>
              <p:cNvSpPr/>
              <p:nvPr/>
            </p:nvSpPr>
            <p:spPr>
              <a:xfrm>
                <a:off x="1070517" y="2397512"/>
                <a:ext cx="3111190" cy="3300761"/>
              </a:xfrm>
              <a:prstGeom prst="flowChartMagneticDisk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0515977-E367-77E5-1197-3B80BEC23878}"/>
                  </a:ext>
                </a:extLst>
              </p:cNvPr>
              <p:cNvGrpSpPr/>
              <p:nvPr/>
            </p:nvGrpSpPr>
            <p:grpSpPr>
              <a:xfrm>
                <a:off x="1591729" y="3532379"/>
                <a:ext cx="1985257" cy="669073"/>
                <a:chOff x="1468459" y="3635298"/>
                <a:chExt cx="1985257" cy="669073"/>
              </a:xfrm>
            </p:grpSpPr>
            <p:pic>
              <p:nvPicPr>
                <p:cNvPr id="20" name="Picture 2" descr="Image result for cat">
                  <a:extLst>
                    <a:ext uri="{FF2B5EF4-FFF2-40B4-BE49-F238E27FC236}">
                      <a16:creationId xmlns:a16="http://schemas.microsoft.com/office/drawing/2014/main" id="{F16E194C-26E7-274C-7321-EA10967F5C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45373" y="3754011"/>
                  <a:ext cx="984900" cy="4924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Left Bracket 20">
                  <a:extLst>
                    <a:ext uri="{FF2B5EF4-FFF2-40B4-BE49-F238E27FC236}">
                      <a16:creationId xmlns:a16="http://schemas.microsoft.com/office/drawing/2014/main" id="{49CED217-DE29-571E-121C-646E28FCC31F}"/>
                    </a:ext>
                  </a:extLst>
                </p:cNvPr>
                <p:cNvSpPr/>
                <p:nvPr/>
              </p:nvSpPr>
              <p:spPr>
                <a:xfrm>
                  <a:off x="1468459" y="3635298"/>
                  <a:ext cx="92712" cy="669073"/>
                </a:xfrm>
                <a:prstGeom prst="leftBracke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ight Bracket 21">
                  <a:extLst>
                    <a:ext uri="{FF2B5EF4-FFF2-40B4-BE49-F238E27FC236}">
                      <a16:creationId xmlns:a16="http://schemas.microsoft.com/office/drawing/2014/main" id="{C4C26BE1-0E4F-F216-62BF-3C1D1E0855D9}"/>
                    </a:ext>
                  </a:extLst>
                </p:cNvPr>
                <p:cNvSpPr/>
                <p:nvPr/>
              </p:nvSpPr>
              <p:spPr>
                <a:xfrm>
                  <a:off x="3378820" y="3635298"/>
                  <a:ext cx="74896" cy="669073"/>
                </a:xfrm>
                <a:prstGeom prst="rightBracke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21D554E-7A1D-30AB-68CA-62C445F7FA36}"/>
                    </a:ext>
                  </a:extLst>
                </p:cNvPr>
                <p:cNvSpPr txBox="1"/>
                <p:nvPr/>
              </p:nvSpPr>
              <p:spPr>
                <a:xfrm>
                  <a:off x="2530273" y="3781151"/>
                  <a:ext cx="903735" cy="4606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, </a:t>
                  </a:r>
                  <a:r>
                    <a:rPr lang="en-US" sz="1200" dirty="0">
                      <a:solidFill>
                        <a:srgbClr val="FF0000"/>
                      </a:solidFill>
                    </a:rPr>
                    <a:t>cat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052A921D-2998-F4A9-7333-05C6B6E2A5C7}"/>
                  </a:ext>
                </a:extLst>
              </p:cNvPr>
              <p:cNvGrpSpPr/>
              <p:nvPr/>
            </p:nvGrpSpPr>
            <p:grpSpPr>
              <a:xfrm>
                <a:off x="1545373" y="4676658"/>
                <a:ext cx="2003448" cy="669073"/>
                <a:chOff x="1545373" y="4676658"/>
                <a:chExt cx="2003448" cy="669073"/>
              </a:xfrm>
            </p:grpSpPr>
            <p:sp>
              <p:nvSpPr>
                <p:cNvPr id="25" name="Left Bracket 24">
                  <a:extLst>
                    <a:ext uri="{FF2B5EF4-FFF2-40B4-BE49-F238E27FC236}">
                      <a16:creationId xmlns:a16="http://schemas.microsoft.com/office/drawing/2014/main" id="{B7268DDD-8F4D-5D2B-B3EC-11DB3E207B67}"/>
                    </a:ext>
                  </a:extLst>
                </p:cNvPr>
                <p:cNvSpPr/>
                <p:nvPr/>
              </p:nvSpPr>
              <p:spPr>
                <a:xfrm>
                  <a:off x="1545373" y="4676658"/>
                  <a:ext cx="92712" cy="669073"/>
                </a:xfrm>
                <a:prstGeom prst="leftBracke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ight Bracket 25">
                  <a:extLst>
                    <a:ext uri="{FF2B5EF4-FFF2-40B4-BE49-F238E27FC236}">
                      <a16:creationId xmlns:a16="http://schemas.microsoft.com/office/drawing/2014/main" id="{15002F23-8847-899C-0BD0-E761705483A4}"/>
                    </a:ext>
                  </a:extLst>
                </p:cNvPr>
                <p:cNvSpPr/>
                <p:nvPr/>
              </p:nvSpPr>
              <p:spPr>
                <a:xfrm>
                  <a:off x="3455734" y="4676658"/>
                  <a:ext cx="74896" cy="669073"/>
                </a:xfrm>
                <a:prstGeom prst="rightBracke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90C424F-59B4-BA42-1422-462ADA74A947}"/>
                    </a:ext>
                  </a:extLst>
                </p:cNvPr>
                <p:cNvSpPr txBox="1"/>
                <p:nvPr/>
              </p:nvSpPr>
              <p:spPr>
                <a:xfrm>
                  <a:off x="2607187" y="4822511"/>
                  <a:ext cx="941634" cy="4350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/>
                    <a:t>, </a:t>
                  </a:r>
                  <a:r>
                    <a:rPr lang="en-US" sz="1100" dirty="0">
                      <a:solidFill>
                        <a:srgbClr val="00B050"/>
                      </a:solidFill>
                    </a:rPr>
                    <a:t>dog</a:t>
                  </a:r>
                </a:p>
              </p:txBody>
            </p:sp>
            <p:pic>
              <p:nvPicPr>
                <p:cNvPr id="28" name="Picture 4" descr="Image result for dog">
                  <a:extLst>
                    <a:ext uri="{FF2B5EF4-FFF2-40B4-BE49-F238E27FC236}">
                      <a16:creationId xmlns:a16="http://schemas.microsoft.com/office/drawing/2014/main" id="{61C573CE-BBE7-A584-3A61-33D230F907B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6918" y="4767098"/>
                  <a:ext cx="934323" cy="5232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0947960-E269-BD56-449B-50498ACCAF17}"/>
                  </a:ext>
                </a:extLst>
              </p:cNvPr>
              <p:cNvCxnSpPr/>
              <p:nvPr/>
            </p:nvCxnSpPr>
            <p:spPr>
              <a:xfrm>
                <a:off x="2442117" y="4201452"/>
                <a:ext cx="0" cy="47520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DCC9AFD-CD69-0D9D-A9DA-5498640CFFE7}"/>
              </a:ext>
            </a:extLst>
          </p:cNvPr>
          <p:cNvGrpSpPr/>
          <p:nvPr/>
        </p:nvGrpSpPr>
        <p:grpSpPr>
          <a:xfrm>
            <a:off x="4992841" y="2866008"/>
            <a:ext cx="2632480" cy="3331505"/>
            <a:chOff x="4992841" y="3205975"/>
            <a:chExt cx="2632480" cy="3331505"/>
          </a:xfrm>
        </p:grpSpPr>
        <p:sp>
          <p:nvSpPr>
            <p:cNvPr id="14" name="Down Arrow 13">
              <a:extLst>
                <a:ext uri="{FF2B5EF4-FFF2-40B4-BE49-F238E27FC236}">
                  <a16:creationId xmlns:a16="http://schemas.microsoft.com/office/drawing/2014/main" id="{004CB363-5019-2CFE-1F69-CF788A857D16}"/>
                </a:ext>
              </a:extLst>
            </p:cNvPr>
            <p:cNvSpPr/>
            <p:nvPr/>
          </p:nvSpPr>
          <p:spPr>
            <a:xfrm>
              <a:off x="6021659" y="3205975"/>
              <a:ext cx="234176" cy="880946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96FAF2F-A91A-D7C6-1B4E-63A5FBC5BFD2}"/>
                </a:ext>
              </a:extLst>
            </p:cNvPr>
            <p:cNvGrpSpPr/>
            <p:nvPr/>
          </p:nvGrpSpPr>
          <p:grpSpPr>
            <a:xfrm>
              <a:off x="4992841" y="4046614"/>
              <a:ext cx="2632480" cy="2490866"/>
              <a:chOff x="7393259" y="1940313"/>
              <a:chExt cx="4350533" cy="3914077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2352CCB7-D1F8-4D93-3673-1671D0F053F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93259" y="1940313"/>
                <a:ext cx="0" cy="391407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3D6B91CF-B6CC-2589-6C53-924BE43660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3259" y="5820933"/>
                <a:ext cx="396054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A5D85C3-04A6-882B-EE1D-21DF0C1CC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9735" y="2084725"/>
                <a:ext cx="3583259" cy="1481516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6E5EC07-9C8F-16F3-ADBA-43FE2E5BA0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50095" y="3982580"/>
                <a:ext cx="3382537" cy="1636788"/>
              </a:xfrm>
              <a:prstGeom prst="rect">
                <a:avLst/>
              </a:prstGeom>
            </p:spPr>
          </p:pic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59219C9B-A297-D5F6-7B17-90E50FACFDA0}"/>
                  </a:ext>
                </a:extLst>
              </p:cNvPr>
              <p:cNvCxnSpPr/>
              <p:nvPr/>
            </p:nvCxnSpPr>
            <p:spPr>
              <a:xfrm>
                <a:off x="7493620" y="3757961"/>
                <a:ext cx="3947531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808E751-B095-3478-CBA2-ED4230A8A6BF}"/>
                  </a:ext>
                </a:extLst>
              </p:cNvPr>
              <p:cNvSpPr txBox="1"/>
              <p:nvPr/>
            </p:nvSpPr>
            <p:spPr>
              <a:xfrm>
                <a:off x="11464726" y="3559325"/>
                <a:ext cx="255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f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427A29A1-5817-22FA-062A-4CCAFDCF7F56}"/>
                  </a:ext>
                </a:extLst>
              </p:cNvPr>
              <p:cNvCxnSpPr/>
              <p:nvPr/>
            </p:nvCxnSpPr>
            <p:spPr>
              <a:xfrm flipV="1">
                <a:off x="11353800" y="2084725"/>
                <a:ext cx="0" cy="147460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F6DE33F5-08ED-17B8-F57A-823AD7638C4F}"/>
                  </a:ext>
                </a:extLst>
              </p:cNvPr>
              <p:cNvCxnSpPr/>
              <p:nvPr/>
            </p:nvCxnSpPr>
            <p:spPr>
              <a:xfrm>
                <a:off x="11353800" y="3928657"/>
                <a:ext cx="0" cy="169071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66F3901-41E7-2615-9D86-608B10A36377}"/>
                  </a:ext>
                </a:extLst>
              </p:cNvPr>
              <p:cNvSpPr txBox="1"/>
              <p:nvPr/>
            </p:nvSpPr>
            <p:spPr>
              <a:xfrm rot="16200000">
                <a:off x="11160501" y="2593134"/>
                <a:ext cx="657940" cy="4577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B050"/>
                    </a:solidFill>
                  </a:rPr>
                  <a:t>dog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D3472A4-7164-0E41-07EF-144F1D17522C}"/>
                  </a:ext>
                </a:extLst>
              </p:cNvPr>
              <p:cNvSpPr txBox="1"/>
              <p:nvPr/>
            </p:nvSpPr>
            <p:spPr>
              <a:xfrm rot="5400000">
                <a:off x="11171786" y="4457751"/>
                <a:ext cx="635370" cy="5086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</a:rPr>
                  <a:t>cat</a:t>
                </a: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394768F-AABE-A6F0-9F19-B9FC06C25B54}"/>
              </a:ext>
            </a:extLst>
          </p:cNvPr>
          <p:cNvGrpSpPr/>
          <p:nvPr/>
        </p:nvGrpSpPr>
        <p:grpSpPr>
          <a:xfrm>
            <a:off x="8118091" y="2887032"/>
            <a:ext cx="1020344" cy="1913273"/>
            <a:chOff x="8118091" y="3226999"/>
            <a:chExt cx="1020344" cy="1913273"/>
          </a:xfrm>
        </p:grpSpPr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CA7EB4B0-1078-0DF3-5739-00C182BC4E4F}"/>
                </a:ext>
              </a:extLst>
            </p:cNvPr>
            <p:cNvSpPr/>
            <p:nvPr/>
          </p:nvSpPr>
          <p:spPr>
            <a:xfrm>
              <a:off x="8470280" y="3226999"/>
              <a:ext cx="234176" cy="880946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7DA81EE-9E19-7198-809E-B555957C7F25}"/>
                </a:ext>
              </a:extLst>
            </p:cNvPr>
            <p:cNvSpPr txBox="1"/>
            <p:nvPr/>
          </p:nvSpPr>
          <p:spPr>
            <a:xfrm>
              <a:off x="8118091" y="4493941"/>
              <a:ext cx="1020344" cy="646331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No error,</a:t>
              </a:r>
            </a:p>
            <a:p>
              <a:r>
                <a:rPr lang="en-US" dirty="0"/>
                <a:t>so great!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FE90226-33F0-2382-54C5-4AED8DCDBF26}"/>
              </a:ext>
            </a:extLst>
          </p:cNvPr>
          <p:cNvGrpSpPr/>
          <p:nvPr/>
        </p:nvGrpSpPr>
        <p:grpSpPr>
          <a:xfrm>
            <a:off x="9372519" y="2887032"/>
            <a:ext cx="2678543" cy="3041990"/>
            <a:chOff x="9372519" y="3226999"/>
            <a:chExt cx="2678543" cy="3041990"/>
          </a:xfrm>
        </p:grpSpPr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AD620357-7E3B-1C0D-448E-8C99C129B4FF}"/>
                </a:ext>
              </a:extLst>
            </p:cNvPr>
            <p:cNvSpPr/>
            <p:nvPr/>
          </p:nvSpPr>
          <p:spPr>
            <a:xfrm>
              <a:off x="10697739" y="3226999"/>
              <a:ext cx="234176" cy="880946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350BDF11-C804-D5E1-2D95-6B870D8DB9C1}"/>
                </a:ext>
              </a:extLst>
            </p:cNvPr>
            <p:cNvGrpSpPr/>
            <p:nvPr/>
          </p:nvGrpSpPr>
          <p:grpSpPr>
            <a:xfrm>
              <a:off x="9372519" y="4137693"/>
              <a:ext cx="2678543" cy="2131296"/>
              <a:chOff x="3724508" y="2007220"/>
              <a:chExt cx="4372542" cy="3914077"/>
            </a:xfrm>
          </p:grpSpPr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35F75E8E-C4B7-D9A7-4B26-EFA11A8205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24508" y="2007220"/>
                <a:ext cx="0" cy="391407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E80E67C2-60AB-DF72-CCA6-D7D64CCCFA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4508" y="5887840"/>
                <a:ext cx="396054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C82BF63-FE84-4C7E-C8C0-CCF6A44574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80984" y="2151632"/>
                <a:ext cx="3583259" cy="1481516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A30EC003-84C8-C877-8E29-7FF16FA0C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81344" y="4049487"/>
                <a:ext cx="3382537" cy="1636788"/>
              </a:xfrm>
              <a:prstGeom prst="rect">
                <a:avLst/>
              </a:prstGeom>
            </p:spPr>
          </p:pic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2D4F9F3-3F8B-1C46-F8BA-6EE178EAC8C6}"/>
                  </a:ext>
                </a:extLst>
              </p:cNvPr>
              <p:cNvCxnSpPr/>
              <p:nvPr/>
            </p:nvCxnSpPr>
            <p:spPr>
              <a:xfrm>
                <a:off x="3824869" y="3824868"/>
                <a:ext cx="3947531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50F6D56-6688-328E-E448-92E4C781E250}"/>
                  </a:ext>
                </a:extLst>
              </p:cNvPr>
              <p:cNvSpPr txBox="1"/>
              <p:nvPr/>
            </p:nvSpPr>
            <p:spPr>
              <a:xfrm>
                <a:off x="7795975" y="3626232"/>
                <a:ext cx="255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f</a:t>
                </a: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E5392F6F-FBF4-F610-8C88-D7F2E2EABFD2}"/>
                  </a:ext>
                </a:extLst>
              </p:cNvPr>
              <p:cNvCxnSpPr/>
              <p:nvPr/>
            </p:nvCxnSpPr>
            <p:spPr>
              <a:xfrm flipV="1">
                <a:off x="7685049" y="2151632"/>
                <a:ext cx="0" cy="147460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DA835443-836B-BD68-1D15-CC06EAF96FAD}"/>
                  </a:ext>
                </a:extLst>
              </p:cNvPr>
              <p:cNvCxnSpPr/>
              <p:nvPr/>
            </p:nvCxnSpPr>
            <p:spPr>
              <a:xfrm>
                <a:off x="7685049" y="3995564"/>
                <a:ext cx="0" cy="169071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0F89C7D-F573-1916-2EB5-56CBAF78A7DB}"/>
                  </a:ext>
                </a:extLst>
              </p:cNvPr>
              <p:cNvSpPr txBox="1"/>
              <p:nvPr/>
            </p:nvSpPr>
            <p:spPr>
              <a:xfrm rot="16200000">
                <a:off x="7399449" y="2637718"/>
                <a:ext cx="842539" cy="5024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B050"/>
                    </a:solidFill>
                  </a:rPr>
                  <a:t>dog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DE6DF15-03E9-056F-7B35-2F16C6EA1CEB}"/>
                  </a:ext>
                </a:extLst>
              </p:cNvPr>
              <p:cNvSpPr txBox="1"/>
              <p:nvPr/>
            </p:nvSpPr>
            <p:spPr>
              <a:xfrm rot="5400000">
                <a:off x="7421939" y="4502647"/>
                <a:ext cx="797556" cy="5526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cat</a:t>
                </a:r>
              </a:p>
            </p:txBody>
          </p:sp>
          <p:sp>
            <p:nvSpPr>
              <p:cNvPr id="53" name="AutoShape 4" descr="Responsive image">
                <a:extLst>
                  <a:ext uri="{FF2B5EF4-FFF2-40B4-BE49-F238E27FC236}">
                    <a16:creationId xmlns:a16="http://schemas.microsoft.com/office/drawing/2014/main" id="{6B79D62F-235A-325D-0E9F-3C9C83B6BEB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834858DF-1D45-8D00-6656-9B9870758D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43300" y="2212468"/>
                <a:ext cx="499407" cy="479346"/>
              </a:xfrm>
              <a:prstGeom prst="rect">
                <a:avLst/>
              </a:prstGeom>
              <a:ln w="57150">
                <a:solidFill>
                  <a:srgbClr val="FFFF00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29445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188C3-B7EB-C95F-DE8C-DFD9DC3F6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384226D4-FDBF-50F6-15F4-4401B9201BA7}"/>
              </a:ext>
            </a:extLst>
          </p:cNvPr>
          <p:cNvGrpSpPr/>
          <p:nvPr/>
        </p:nvGrpSpPr>
        <p:grpSpPr>
          <a:xfrm>
            <a:off x="2586393" y="1423614"/>
            <a:ext cx="2051539" cy="5269578"/>
            <a:chOff x="164123" y="1465385"/>
            <a:chExt cx="2051539" cy="5269578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B232434-BC1F-5BDE-A57F-2F6A4885882B}"/>
                </a:ext>
              </a:extLst>
            </p:cNvPr>
            <p:cNvSpPr/>
            <p:nvPr/>
          </p:nvSpPr>
          <p:spPr>
            <a:xfrm>
              <a:off x="164123" y="1465385"/>
              <a:ext cx="2051539" cy="49002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24A99FC-08B8-7A67-EE14-3E58A943BEE9}"/>
                </a:ext>
              </a:extLst>
            </p:cNvPr>
            <p:cNvSpPr txBox="1"/>
            <p:nvPr/>
          </p:nvSpPr>
          <p:spPr>
            <a:xfrm>
              <a:off x="315626" y="6365631"/>
              <a:ext cx="17572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Used labeled data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BC41579-5F48-FB30-5992-1D476B6D907F}"/>
              </a:ext>
            </a:extLst>
          </p:cNvPr>
          <p:cNvGrpSpPr/>
          <p:nvPr/>
        </p:nvGrpSpPr>
        <p:grpSpPr>
          <a:xfrm>
            <a:off x="9252641" y="1423614"/>
            <a:ext cx="2829909" cy="5269578"/>
            <a:chOff x="-311474" y="1465385"/>
            <a:chExt cx="2829909" cy="5269578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7E9C1EB-C096-7817-988D-C6FFB838038C}"/>
                </a:ext>
              </a:extLst>
            </p:cNvPr>
            <p:cNvSpPr/>
            <p:nvPr/>
          </p:nvSpPr>
          <p:spPr>
            <a:xfrm>
              <a:off x="-311474" y="1465385"/>
              <a:ext cx="2829909" cy="4900246"/>
            </a:xfrm>
            <a:prstGeom prst="rect">
              <a:avLst/>
            </a:prstGeom>
            <a:solidFill>
              <a:schemeClr val="bg2">
                <a:lumMod val="9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78FB4AB-EAF1-BFDB-FADA-2528E7D6FCDA}"/>
                </a:ext>
              </a:extLst>
            </p:cNvPr>
            <p:cNvSpPr txBox="1"/>
            <p:nvPr/>
          </p:nvSpPr>
          <p:spPr>
            <a:xfrm>
              <a:off x="70692" y="6365631"/>
              <a:ext cx="2446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Model is deployed “as is”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299B9A3-671B-86E1-F465-F813B05CCF05}"/>
              </a:ext>
            </a:extLst>
          </p:cNvPr>
          <p:cNvGrpSpPr/>
          <p:nvPr/>
        </p:nvGrpSpPr>
        <p:grpSpPr>
          <a:xfrm>
            <a:off x="87021" y="1465385"/>
            <a:ext cx="2190023" cy="5269578"/>
            <a:chOff x="87021" y="1465385"/>
            <a:chExt cx="2190023" cy="5269578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AAD21D9-5C30-13C8-7319-B2001DB951C9}"/>
                </a:ext>
              </a:extLst>
            </p:cNvPr>
            <p:cNvSpPr/>
            <p:nvPr/>
          </p:nvSpPr>
          <p:spPr>
            <a:xfrm>
              <a:off x="164123" y="1465385"/>
              <a:ext cx="2051539" cy="4900246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F1FAF10-664C-0434-3598-6E7E84889FD2}"/>
                </a:ext>
              </a:extLst>
            </p:cNvPr>
            <p:cNvSpPr txBox="1"/>
            <p:nvPr/>
          </p:nvSpPr>
          <p:spPr>
            <a:xfrm>
              <a:off x="87021" y="6365631"/>
              <a:ext cx="21900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Application specific Q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148E16-8701-F425-BBD0-F2ED84FFF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things to focus on…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A6E31E-1804-9CBC-86AE-B91A52BDD3B5}"/>
              </a:ext>
            </a:extLst>
          </p:cNvPr>
          <p:cNvSpPr/>
          <p:nvPr/>
        </p:nvSpPr>
        <p:spPr>
          <a:xfrm>
            <a:off x="347548" y="1767613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 with a Question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6440E1-5FF4-6C67-7B87-CE40A5881A46}"/>
              </a:ext>
            </a:extLst>
          </p:cNvPr>
          <p:cNvSpPr/>
          <p:nvPr/>
        </p:nvSpPr>
        <p:spPr>
          <a:xfrm>
            <a:off x="2833341" y="1767613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Collect 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16165C-93F0-6EC9-B5EB-E3284EB4AD3B}"/>
              </a:ext>
            </a:extLst>
          </p:cNvPr>
          <p:cNvSpPr/>
          <p:nvPr/>
        </p:nvSpPr>
        <p:spPr>
          <a:xfrm>
            <a:off x="5319134" y="176761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 model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F533F5-3933-C2D2-40DB-98E236B1A441}"/>
              </a:ext>
            </a:extLst>
          </p:cNvPr>
          <p:cNvSpPr/>
          <p:nvPr/>
        </p:nvSpPr>
        <p:spPr>
          <a:xfrm>
            <a:off x="7818863" y="1767613"/>
            <a:ext cx="1537010" cy="10928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D6DE79-8F6E-4632-04B0-EB5158ADD4D2}"/>
              </a:ext>
            </a:extLst>
          </p:cNvPr>
          <p:cNvSpPr/>
          <p:nvPr/>
        </p:nvSpPr>
        <p:spPr>
          <a:xfrm>
            <a:off x="10060252" y="1767613"/>
            <a:ext cx="1537010" cy="10928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Deploy!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D8275355-DB99-CD0A-104A-117768C4F92E}"/>
              </a:ext>
            </a:extLst>
          </p:cNvPr>
          <p:cNvSpPr/>
          <p:nvPr/>
        </p:nvSpPr>
        <p:spPr>
          <a:xfrm>
            <a:off x="1884558" y="2157908"/>
            <a:ext cx="959004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8FB664F-217C-EE78-DCD8-80493F228CC6}"/>
              </a:ext>
            </a:extLst>
          </p:cNvPr>
          <p:cNvSpPr/>
          <p:nvPr/>
        </p:nvSpPr>
        <p:spPr>
          <a:xfrm>
            <a:off x="4370351" y="2169062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8E2AECD6-A036-CB44-0081-0780B25DD3FE}"/>
              </a:ext>
            </a:extLst>
          </p:cNvPr>
          <p:cNvSpPr/>
          <p:nvPr/>
        </p:nvSpPr>
        <p:spPr>
          <a:xfrm>
            <a:off x="6856144" y="2152330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7982268C-00A9-F88B-ED81-FED45E640572}"/>
              </a:ext>
            </a:extLst>
          </p:cNvPr>
          <p:cNvSpPr/>
          <p:nvPr/>
        </p:nvSpPr>
        <p:spPr>
          <a:xfrm>
            <a:off x="9369809" y="2152330"/>
            <a:ext cx="676507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4D6688C-44F8-CE02-CF9A-80655B893C62}"/>
              </a:ext>
            </a:extLst>
          </p:cNvPr>
          <p:cNvGrpSpPr/>
          <p:nvPr/>
        </p:nvGrpSpPr>
        <p:grpSpPr>
          <a:xfrm>
            <a:off x="390297" y="2871584"/>
            <a:ext cx="1503168" cy="1817209"/>
            <a:chOff x="390297" y="3211551"/>
            <a:chExt cx="1503168" cy="1817209"/>
          </a:xfrm>
        </p:grpSpPr>
        <p:sp>
          <p:nvSpPr>
            <p:cNvPr id="12" name="Down Arrow 11">
              <a:extLst>
                <a:ext uri="{FF2B5EF4-FFF2-40B4-BE49-F238E27FC236}">
                  <a16:creationId xmlns:a16="http://schemas.microsoft.com/office/drawing/2014/main" id="{068D7E0C-251D-40FB-9987-13C1D0ED7E3B}"/>
                </a:ext>
              </a:extLst>
            </p:cNvPr>
            <p:cNvSpPr/>
            <p:nvPr/>
          </p:nvSpPr>
          <p:spPr>
            <a:xfrm>
              <a:off x="947857" y="3211551"/>
              <a:ext cx="234176" cy="880946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B123D4-2F0D-4C71-536F-DE3A3EF50554}"/>
                </a:ext>
              </a:extLst>
            </p:cNvPr>
            <p:cNvSpPr txBox="1"/>
            <p:nvPr/>
          </p:nvSpPr>
          <p:spPr>
            <a:xfrm>
              <a:off x="390297" y="4382429"/>
              <a:ext cx="1503168" cy="646331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Classify image</a:t>
              </a:r>
            </a:p>
            <a:p>
              <a:r>
                <a:rPr lang="en-US" dirty="0"/>
                <a:t>as cat or dog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C96A80-B650-E169-D937-0A5D5C82F0B2}"/>
              </a:ext>
            </a:extLst>
          </p:cNvPr>
          <p:cNvGrpSpPr/>
          <p:nvPr/>
        </p:nvGrpSpPr>
        <p:grpSpPr>
          <a:xfrm>
            <a:off x="2843562" y="2871584"/>
            <a:ext cx="1537010" cy="2877014"/>
            <a:chOff x="2843562" y="3211551"/>
            <a:chExt cx="1537010" cy="2877014"/>
          </a:xfrm>
        </p:grpSpPr>
        <p:sp>
          <p:nvSpPr>
            <p:cNvPr id="13" name="Down Arrow 12">
              <a:extLst>
                <a:ext uri="{FF2B5EF4-FFF2-40B4-BE49-F238E27FC236}">
                  <a16:creationId xmlns:a16="http://schemas.microsoft.com/office/drawing/2014/main" id="{3384D51D-CB14-F634-8B82-EE1310F67BF9}"/>
                </a:ext>
              </a:extLst>
            </p:cNvPr>
            <p:cNvSpPr/>
            <p:nvPr/>
          </p:nvSpPr>
          <p:spPr>
            <a:xfrm>
              <a:off x="3484758" y="3211551"/>
              <a:ext cx="234176" cy="880946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223965C-C127-997A-49E9-4949671CD34A}"/>
                </a:ext>
              </a:extLst>
            </p:cNvPr>
            <p:cNvGrpSpPr/>
            <p:nvPr/>
          </p:nvGrpSpPr>
          <p:grpSpPr>
            <a:xfrm>
              <a:off x="2843562" y="4103648"/>
              <a:ext cx="1537010" cy="1984917"/>
              <a:chOff x="1070517" y="2397512"/>
              <a:chExt cx="3111190" cy="3300761"/>
            </a:xfrm>
          </p:grpSpPr>
          <p:sp>
            <p:nvSpPr>
              <p:cNvPr id="18" name="Magnetic Disk 17">
                <a:extLst>
                  <a:ext uri="{FF2B5EF4-FFF2-40B4-BE49-F238E27FC236}">
                    <a16:creationId xmlns:a16="http://schemas.microsoft.com/office/drawing/2014/main" id="{67AE071F-4195-6228-9E42-4B473C3AF9DA}"/>
                  </a:ext>
                </a:extLst>
              </p:cNvPr>
              <p:cNvSpPr/>
              <p:nvPr/>
            </p:nvSpPr>
            <p:spPr>
              <a:xfrm>
                <a:off x="1070517" y="2397512"/>
                <a:ext cx="3111190" cy="3300761"/>
              </a:xfrm>
              <a:prstGeom prst="flowChartMagneticDisk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86084D9-C4DF-E7FC-7FA0-B3F390DD18BA}"/>
                  </a:ext>
                </a:extLst>
              </p:cNvPr>
              <p:cNvGrpSpPr/>
              <p:nvPr/>
            </p:nvGrpSpPr>
            <p:grpSpPr>
              <a:xfrm>
                <a:off x="1591729" y="3532379"/>
                <a:ext cx="1985257" cy="669073"/>
                <a:chOff x="1468459" y="3635298"/>
                <a:chExt cx="1985257" cy="669073"/>
              </a:xfrm>
            </p:grpSpPr>
            <p:pic>
              <p:nvPicPr>
                <p:cNvPr id="20" name="Picture 2" descr="Image result for cat">
                  <a:extLst>
                    <a:ext uri="{FF2B5EF4-FFF2-40B4-BE49-F238E27FC236}">
                      <a16:creationId xmlns:a16="http://schemas.microsoft.com/office/drawing/2014/main" id="{BE89CD50-A601-7709-D1E3-2532982FC33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45373" y="3754011"/>
                  <a:ext cx="984900" cy="4924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Left Bracket 20">
                  <a:extLst>
                    <a:ext uri="{FF2B5EF4-FFF2-40B4-BE49-F238E27FC236}">
                      <a16:creationId xmlns:a16="http://schemas.microsoft.com/office/drawing/2014/main" id="{BF461401-FF05-6593-E282-70D55552A742}"/>
                    </a:ext>
                  </a:extLst>
                </p:cNvPr>
                <p:cNvSpPr/>
                <p:nvPr/>
              </p:nvSpPr>
              <p:spPr>
                <a:xfrm>
                  <a:off x="1468459" y="3635298"/>
                  <a:ext cx="92712" cy="669073"/>
                </a:xfrm>
                <a:prstGeom prst="leftBracke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ight Bracket 21">
                  <a:extLst>
                    <a:ext uri="{FF2B5EF4-FFF2-40B4-BE49-F238E27FC236}">
                      <a16:creationId xmlns:a16="http://schemas.microsoft.com/office/drawing/2014/main" id="{21B490C2-269D-BED4-5B1F-92535829F118}"/>
                    </a:ext>
                  </a:extLst>
                </p:cNvPr>
                <p:cNvSpPr/>
                <p:nvPr/>
              </p:nvSpPr>
              <p:spPr>
                <a:xfrm>
                  <a:off x="3378820" y="3635298"/>
                  <a:ext cx="74896" cy="669073"/>
                </a:xfrm>
                <a:prstGeom prst="rightBracke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5A84C86-B733-F987-5382-833048B8F5A6}"/>
                    </a:ext>
                  </a:extLst>
                </p:cNvPr>
                <p:cNvSpPr txBox="1"/>
                <p:nvPr/>
              </p:nvSpPr>
              <p:spPr>
                <a:xfrm>
                  <a:off x="2530273" y="3781151"/>
                  <a:ext cx="903735" cy="4606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, </a:t>
                  </a:r>
                  <a:r>
                    <a:rPr lang="en-US" sz="1200" dirty="0">
                      <a:solidFill>
                        <a:srgbClr val="FF0000"/>
                      </a:solidFill>
                    </a:rPr>
                    <a:t>cat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1B48493-4EE8-A758-1683-594CCA2F9088}"/>
                  </a:ext>
                </a:extLst>
              </p:cNvPr>
              <p:cNvGrpSpPr/>
              <p:nvPr/>
            </p:nvGrpSpPr>
            <p:grpSpPr>
              <a:xfrm>
                <a:off x="1545373" y="4676658"/>
                <a:ext cx="2003448" cy="669073"/>
                <a:chOff x="1545373" y="4676658"/>
                <a:chExt cx="2003448" cy="669073"/>
              </a:xfrm>
            </p:grpSpPr>
            <p:sp>
              <p:nvSpPr>
                <p:cNvPr id="25" name="Left Bracket 24">
                  <a:extLst>
                    <a:ext uri="{FF2B5EF4-FFF2-40B4-BE49-F238E27FC236}">
                      <a16:creationId xmlns:a16="http://schemas.microsoft.com/office/drawing/2014/main" id="{2AC07552-6713-5A11-1A1F-4F02565AC907}"/>
                    </a:ext>
                  </a:extLst>
                </p:cNvPr>
                <p:cNvSpPr/>
                <p:nvPr/>
              </p:nvSpPr>
              <p:spPr>
                <a:xfrm>
                  <a:off x="1545373" y="4676658"/>
                  <a:ext cx="92712" cy="669073"/>
                </a:xfrm>
                <a:prstGeom prst="leftBracke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ight Bracket 25">
                  <a:extLst>
                    <a:ext uri="{FF2B5EF4-FFF2-40B4-BE49-F238E27FC236}">
                      <a16:creationId xmlns:a16="http://schemas.microsoft.com/office/drawing/2014/main" id="{07935863-05C5-CCC3-1B21-E6DC2634A3A8}"/>
                    </a:ext>
                  </a:extLst>
                </p:cNvPr>
                <p:cNvSpPr/>
                <p:nvPr/>
              </p:nvSpPr>
              <p:spPr>
                <a:xfrm>
                  <a:off x="3455734" y="4676658"/>
                  <a:ext cx="74896" cy="669073"/>
                </a:xfrm>
                <a:prstGeom prst="rightBracke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2ABDCDE-1611-0F71-7607-D58EB135D47C}"/>
                    </a:ext>
                  </a:extLst>
                </p:cNvPr>
                <p:cNvSpPr txBox="1"/>
                <p:nvPr/>
              </p:nvSpPr>
              <p:spPr>
                <a:xfrm>
                  <a:off x="2607187" y="4822511"/>
                  <a:ext cx="941634" cy="4350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/>
                    <a:t>, </a:t>
                  </a:r>
                  <a:r>
                    <a:rPr lang="en-US" sz="1100" dirty="0">
                      <a:solidFill>
                        <a:srgbClr val="00B050"/>
                      </a:solidFill>
                    </a:rPr>
                    <a:t>dog</a:t>
                  </a:r>
                </a:p>
              </p:txBody>
            </p:sp>
            <p:pic>
              <p:nvPicPr>
                <p:cNvPr id="28" name="Picture 4" descr="Image result for dog">
                  <a:extLst>
                    <a:ext uri="{FF2B5EF4-FFF2-40B4-BE49-F238E27FC236}">
                      <a16:creationId xmlns:a16="http://schemas.microsoft.com/office/drawing/2014/main" id="{44D7F301-1E57-BEB0-F25D-C5609D762E4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6918" y="4767098"/>
                  <a:ext cx="934323" cy="5232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BF9F0422-D3AE-50EA-88BB-A08668953D03}"/>
                  </a:ext>
                </a:extLst>
              </p:cNvPr>
              <p:cNvCxnSpPr/>
              <p:nvPr/>
            </p:nvCxnSpPr>
            <p:spPr>
              <a:xfrm>
                <a:off x="2442117" y="4201452"/>
                <a:ext cx="0" cy="47520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39BBE60-2492-49EC-C34A-564FA996CB43}"/>
              </a:ext>
            </a:extLst>
          </p:cNvPr>
          <p:cNvGrpSpPr/>
          <p:nvPr/>
        </p:nvGrpSpPr>
        <p:grpSpPr>
          <a:xfrm>
            <a:off x="4992841" y="2866008"/>
            <a:ext cx="2632480" cy="3331505"/>
            <a:chOff x="4992841" y="3205975"/>
            <a:chExt cx="2632480" cy="3331505"/>
          </a:xfrm>
        </p:grpSpPr>
        <p:sp>
          <p:nvSpPr>
            <p:cNvPr id="14" name="Down Arrow 13">
              <a:extLst>
                <a:ext uri="{FF2B5EF4-FFF2-40B4-BE49-F238E27FC236}">
                  <a16:creationId xmlns:a16="http://schemas.microsoft.com/office/drawing/2014/main" id="{8C2CBF4B-008D-CB57-FA2F-A09958F0BE93}"/>
                </a:ext>
              </a:extLst>
            </p:cNvPr>
            <p:cNvSpPr/>
            <p:nvPr/>
          </p:nvSpPr>
          <p:spPr>
            <a:xfrm>
              <a:off x="6021659" y="3205975"/>
              <a:ext cx="234176" cy="880946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7B829FE-99FA-A12A-C759-11A464C60DFD}"/>
                </a:ext>
              </a:extLst>
            </p:cNvPr>
            <p:cNvGrpSpPr/>
            <p:nvPr/>
          </p:nvGrpSpPr>
          <p:grpSpPr>
            <a:xfrm>
              <a:off x="4992841" y="4046614"/>
              <a:ext cx="2632480" cy="2490866"/>
              <a:chOff x="7393259" y="1940313"/>
              <a:chExt cx="4350533" cy="3914077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9FC3A66B-50FE-662C-9D95-4AF977247B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93259" y="1940313"/>
                <a:ext cx="0" cy="391407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1F2D0432-3AD4-3557-81A8-7FB815F62C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3259" y="5820933"/>
                <a:ext cx="396054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E81741A-AFC3-C864-EC49-23B1DC57EC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9735" y="2084725"/>
                <a:ext cx="3583259" cy="1481516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06556DD-8D46-3A68-B105-8D555CAE49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50095" y="3982580"/>
                <a:ext cx="3382537" cy="1636788"/>
              </a:xfrm>
              <a:prstGeom prst="rect">
                <a:avLst/>
              </a:prstGeom>
            </p:spPr>
          </p:pic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7EC41E17-A8A2-F74F-3081-65EFB661CE69}"/>
                  </a:ext>
                </a:extLst>
              </p:cNvPr>
              <p:cNvCxnSpPr/>
              <p:nvPr/>
            </p:nvCxnSpPr>
            <p:spPr>
              <a:xfrm>
                <a:off x="7493620" y="3757961"/>
                <a:ext cx="3947531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01D5E5B-0CE3-6ECB-5153-F2CA42440459}"/>
                  </a:ext>
                </a:extLst>
              </p:cNvPr>
              <p:cNvSpPr txBox="1"/>
              <p:nvPr/>
            </p:nvSpPr>
            <p:spPr>
              <a:xfrm>
                <a:off x="11464726" y="3559325"/>
                <a:ext cx="255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f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71DD3C43-64D5-9C56-9A07-DF381B1C9E06}"/>
                  </a:ext>
                </a:extLst>
              </p:cNvPr>
              <p:cNvCxnSpPr/>
              <p:nvPr/>
            </p:nvCxnSpPr>
            <p:spPr>
              <a:xfrm flipV="1">
                <a:off x="11353800" y="2084725"/>
                <a:ext cx="0" cy="147460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A5413148-2364-776B-2092-8D52E14CDB6B}"/>
                  </a:ext>
                </a:extLst>
              </p:cNvPr>
              <p:cNvCxnSpPr/>
              <p:nvPr/>
            </p:nvCxnSpPr>
            <p:spPr>
              <a:xfrm>
                <a:off x="11353800" y="3928657"/>
                <a:ext cx="0" cy="169071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9106D5D-C211-0E4B-59E2-3D74D6F74DF5}"/>
                  </a:ext>
                </a:extLst>
              </p:cNvPr>
              <p:cNvSpPr txBox="1"/>
              <p:nvPr/>
            </p:nvSpPr>
            <p:spPr>
              <a:xfrm rot="16200000">
                <a:off x="11160501" y="2593134"/>
                <a:ext cx="657940" cy="4577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B050"/>
                    </a:solidFill>
                  </a:rPr>
                  <a:t>dog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B7229-7177-B959-761C-4DE120682017}"/>
                  </a:ext>
                </a:extLst>
              </p:cNvPr>
              <p:cNvSpPr txBox="1"/>
              <p:nvPr/>
            </p:nvSpPr>
            <p:spPr>
              <a:xfrm rot="5400000">
                <a:off x="11171786" y="4457751"/>
                <a:ext cx="635370" cy="5086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</a:rPr>
                  <a:t>cat</a:t>
                </a: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167AC45-C0A4-CF95-8B6A-35E2BEF5C2A2}"/>
              </a:ext>
            </a:extLst>
          </p:cNvPr>
          <p:cNvGrpSpPr/>
          <p:nvPr/>
        </p:nvGrpSpPr>
        <p:grpSpPr>
          <a:xfrm>
            <a:off x="8118091" y="2887032"/>
            <a:ext cx="1020344" cy="1913273"/>
            <a:chOff x="8118091" y="3226999"/>
            <a:chExt cx="1020344" cy="1913273"/>
          </a:xfrm>
        </p:grpSpPr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118D98B1-1827-4A1E-456C-759281438FC2}"/>
                </a:ext>
              </a:extLst>
            </p:cNvPr>
            <p:cNvSpPr/>
            <p:nvPr/>
          </p:nvSpPr>
          <p:spPr>
            <a:xfrm>
              <a:off x="8470280" y="3226999"/>
              <a:ext cx="234176" cy="880946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58D535D-BE22-7003-161C-B26E3FA8CDC5}"/>
                </a:ext>
              </a:extLst>
            </p:cNvPr>
            <p:cNvSpPr txBox="1"/>
            <p:nvPr/>
          </p:nvSpPr>
          <p:spPr>
            <a:xfrm>
              <a:off x="8118091" y="4493941"/>
              <a:ext cx="1020344" cy="646331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No error,</a:t>
              </a:r>
            </a:p>
            <a:p>
              <a:r>
                <a:rPr lang="en-US" dirty="0"/>
                <a:t>so great!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CC8F0D0-D3E7-27A1-2FF8-681ED36E539B}"/>
              </a:ext>
            </a:extLst>
          </p:cNvPr>
          <p:cNvGrpSpPr/>
          <p:nvPr/>
        </p:nvGrpSpPr>
        <p:grpSpPr>
          <a:xfrm>
            <a:off x="9372519" y="2887032"/>
            <a:ext cx="2678543" cy="3041990"/>
            <a:chOff x="9372519" y="3226999"/>
            <a:chExt cx="2678543" cy="3041990"/>
          </a:xfrm>
        </p:grpSpPr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7015A668-BA44-C6AC-CD35-CD55B8FDCE38}"/>
                </a:ext>
              </a:extLst>
            </p:cNvPr>
            <p:cNvSpPr/>
            <p:nvPr/>
          </p:nvSpPr>
          <p:spPr>
            <a:xfrm>
              <a:off x="10697739" y="3226999"/>
              <a:ext cx="234176" cy="880946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91154CE-CFB6-8B9C-8617-64A4C2D93C85}"/>
                </a:ext>
              </a:extLst>
            </p:cNvPr>
            <p:cNvGrpSpPr/>
            <p:nvPr/>
          </p:nvGrpSpPr>
          <p:grpSpPr>
            <a:xfrm>
              <a:off x="9372519" y="4137693"/>
              <a:ext cx="2678543" cy="2131296"/>
              <a:chOff x="3724508" y="2007220"/>
              <a:chExt cx="4372542" cy="3914077"/>
            </a:xfrm>
          </p:grpSpPr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8E5F8665-8A46-2D6F-82B4-72606F21C8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24508" y="2007220"/>
                <a:ext cx="0" cy="391407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520B4A8A-E619-97B1-EC20-C96E33A7B4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4508" y="5887840"/>
                <a:ext cx="396054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A646AFF5-221C-7ACC-C2FA-34DB34BC4F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80984" y="2151632"/>
                <a:ext cx="3583259" cy="1481516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CC909B4C-8C91-68BD-5276-1754105A7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81344" y="4049487"/>
                <a:ext cx="3382537" cy="1636788"/>
              </a:xfrm>
              <a:prstGeom prst="rect">
                <a:avLst/>
              </a:prstGeom>
            </p:spPr>
          </p:pic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2D69D35E-CE9D-1129-6737-35F1EEF4A42B}"/>
                  </a:ext>
                </a:extLst>
              </p:cNvPr>
              <p:cNvCxnSpPr/>
              <p:nvPr/>
            </p:nvCxnSpPr>
            <p:spPr>
              <a:xfrm>
                <a:off x="3824869" y="3824868"/>
                <a:ext cx="3947531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F7E0778-D1CA-A32E-1699-C3EF7512D936}"/>
                  </a:ext>
                </a:extLst>
              </p:cNvPr>
              <p:cNvSpPr txBox="1"/>
              <p:nvPr/>
            </p:nvSpPr>
            <p:spPr>
              <a:xfrm>
                <a:off x="7795975" y="3626232"/>
                <a:ext cx="255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f</a:t>
                </a: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6EB8E274-0AE5-5AC3-6ABE-ADCB1A1DAA2F}"/>
                  </a:ext>
                </a:extLst>
              </p:cNvPr>
              <p:cNvCxnSpPr/>
              <p:nvPr/>
            </p:nvCxnSpPr>
            <p:spPr>
              <a:xfrm flipV="1">
                <a:off x="7685049" y="2151632"/>
                <a:ext cx="0" cy="147460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CC19853C-B1D7-34CC-B9FF-F2483E5D796F}"/>
                  </a:ext>
                </a:extLst>
              </p:cNvPr>
              <p:cNvCxnSpPr/>
              <p:nvPr/>
            </p:nvCxnSpPr>
            <p:spPr>
              <a:xfrm>
                <a:off x="7685049" y="3995564"/>
                <a:ext cx="0" cy="169071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09F8AE4-8E37-1331-96B5-1F432CD049E6}"/>
                  </a:ext>
                </a:extLst>
              </p:cNvPr>
              <p:cNvSpPr txBox="1"/>
              <p:nvPr/>
            </p:nvSpPr>
            <p:spPr>
              <a:xfrm rot="16200000">
                <a:off x="7399449" y="2637718"/>
                <a:ext cx="842539" cy="5024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B050"/>
                    </a:solidFill>
                  </a:rPr>
                  <a:t>dog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7E1B561-8480-9B8C-4AC3-52C6665C9DA0}"/>
                  </a:ext>
                </a:extLst>
              </p:cNvPr>
              <p:cNvSpPr txBox="1"/>
              <p:nvPr/>
            </p:nvSpPr>
            <p:spPr>
              <a:xfrm rot="5400000">
                <a:off x="7421939" y="4502647"/>
                <a:ext cx="797556" cy="5526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cat</a:t>
                </a:r>
              </a:p>
            </p:txBody>
          </p:sp>
          <p:sp>
            <p:nvSpPr>
              <p:cNvPr id="53" name="AutoShape 4" descr="Responsive image">
                <a:extLst>
                  <a:ext uri="{FF2B5EF4-FFF2-40B4-BE49-F238E27FC236}">
                    <a16:creationId xmlns:a16="http://schemas.microsoft.com/office/drawing/2014/main" id="{800BE0E4-EB2F-6289-47AD-E6082819075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55133709-9FDF-8702-CA90-6CF71D9C5C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43300" y="2212468"/>
                <a:ext cx="499407" cy="479346"/>
              </a:xfrm>
              <a:prstGeom prst="rect">
                <a:avLst/>
              </a:prstGeom>
              <a:ln w="57150">
                <a:solidFill>
                  <a:srgbClr val="FFFF00"/>
                </a:solidFill>
              </a:ln>
            </p:spPr>
          </p:pic>
        </p:grpSp>
      </p:grpSp>
      <p:sp>
        <p:nvSpPr>
          <p:cNvPr id="70" name="Cloud Callout 69">
            <a:extLst>
              <a:ext uri="{FF2B5EF4-FFF2-40B4-BE49-F238E27FC236}">
                <a16:creationId xmlns:a16="http://schemas.microsoft.com/office/drawing/2014/main" id="{8CDF1232-82ED-8065-2FCA-6BC5E6C525D0}"/>
              </a:ext>
            </a:extLst>
          </p:cNvPr>
          <p:cNvSpPr/>
          <p:nvPr/>
        </p:nvSpPr>
        <p:spPr>
          <a:xfrm>
            <a:off x="4841631" y="3329354"/>
            <a:ext cx="4749480" cy="2343374"/>
          </a:xfrm>
          <a:prstGeom prst="cloudCallout">
            <a:avLst>
              <a:gd name="adj1" fmla="val -14909"/>
              <a:gd name="adj2" fmla="val 4649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Gets replaced by 2-stage pipeline</a:t>
            </a:r>
          </a:p>
        </p:txBody>
      </p:sp>
    </p:spTree>
    <p:extLst>
      <p:ext uri="{BB962C8B-B14F-4D97-AF65-F5344CB8AC3E}">
        <p14:creationId xmlns:p14="http://schemas.microsoft.com/office/powerpoint/2010/main" val="137826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D4891-C5CB-6108-8AD3-6BAFA926C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CA15D80C-B4A7-E4A9-68F1-A1BCD586B9A5}"/>
              </a:ext>
            </a:extLst>
          </p:cNvPr>
          <p:cNvSpPr/>
          <p:nvPr/>
        </p:nvSpPr>
        <p:spPr>
          <a:xfrm>
            <a:off x="2586393" y="1423614"/>
            <a:ext cx="2051539" cy="4900246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566B889-165B-3D1E-1303-753CFF984F4B}"/>
              </a:ext>
            </a:extLst>
          </p:cNvPr>
          <p:cNvSpPr txBox="1"/>
          <p:nvPr/>
        </p:nvSpPr>
        <p:spPr>
          <a:xfrm>
            <a:off x="2737896" y="6323860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Used labeled data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06D3F72-2017-69A3-67E7-8C3A379C559A}"/>
              </a:ext>
            </a:extLst>
          </p:cNvPr>
          <p:cNvSpPr/>
          <p:nvPr/>
        </p:nvSpPr>
        <p:spPr>
          <a:xfrm>
            <a:off x="9252641" y="1423614"/>
            <a:ext cx="2829909" cy="4900246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54D69CF-9ADE-4454-8796-26F0BB73046C}"/>
              </a:ext>
            </a:extLst>
          </p:cNvPr>
          <p:cNvSpPr txBox="1"/>
          <p:nvPr/>
        </p:nvSpPr>
        <p:spPr>
          <a:xfrm>
            <a:off x="9634807" y="6323860"/>
            <a:ext cx="2446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 is deployed “as is”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D562A5C-8244-9109-07EE-0EB8B56CC7F0}"/>
              </a:ext>
            </a:extLst>
          </p:cNvPr>
          <p:cNvSpPr/>
          <p:nvPr/>
        </p:nvSpPr>
        <p:spPr>
          <a:xfrm>
            <a:off x="164123" y="1465385"/>
            <a:ext cx="2051539" cy="490024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E1CD9B5-A1CC-A73D-BCA6-FC3AA479C8C5}"/>
              </a:ext>
            </a:extLst>
          </p:cNvPr>
          <p:cNvSpPr txBox="1"/>
          <p:nvPr/>
        </p:nvSpPr>
        <p:spPr>
          <a:xfrm>
            <a:off x="87021" y="6365631"/>
            <a:ext cx="2190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Application specific Q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E8AA08-E2D5-AB7E-A4B9-B27FB7B11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two “stage” pipeline for generative AI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06E627-9425-E2B1-432D-4FE826E761DC}"/>
              </a:ext>
            </a:extLst>
          </p:cNvPr>
          <p:cNvSpPr/>
          <p:nvPr/>
        </p:nvSpPr>
        <p:spPr>
          <a:xfrm>
            <a:off x="347548" y="1767613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 with a Question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6D3BFE-79ED-1AF8-1265-E88FD350FEBF}"/>
              </a:ext>
            </a:extLst>
          </p:cNvPr>
          <p:cNvSpPr/>
          <p:nvPr/>
        </p:nvSpPr>
        <p:spPr>
          <a:xfrm>
            <a:off x="2833341" y="1767613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Collect 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996E2E-6E52-CF3B-AA4F-80752F90E7CB}"/>
              </a:ext>
            </a:extLst>
          </p:cNvPr>
          <p:cNvSpPr/>
          <p:nvPr/>
        </p:nvSpPr>
        <p:spPr>
          <a:xfrm>
            <a:off x="5319134" y="176761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 model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E0C957-00E3-9131-24A1-7A88C0B5DE2F}"/>
              </a:ext>
            </a:extLst>
          </p:cNvPr>
          <p:cNvSpPr/>
          <p:nvPr/>
        </p:nvSpPr>
        <p:spPr>
          <a:xfrm>
            <a:off x="7818863" y="1767613"/>
            <a:ext cx="1537010" cy="10928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BDF83A-46AB-4C59-C33D-ADAE982CE470}"/>
              </a:ext>
            </a:extLst>
          </p:cNvPr>
          <p:cNvSpPr/>
          <p:nvPr/>
        </p:nvSpPr>
        <p:spPr>
          <a:xfrm>
            <a:off x="10060252" y="1767613"/>
            <a:ext cx="1537010" cy="10928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Deploy!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667417D0-1842-2809-273D-CEB442B5B3D8}"/>
              </a:ext>
            </a:extLst>
          </p:cNvPr>
          <p:cNvSpPr/>
          <p:nvPr/>
        </p:nvSpPr>
        <p:spPr>
          <a:xfrm>
            <a:off x="1884558" y="2157908"/>
            <a:ext cx="959004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A1E5BE7B-2E63-2B79-AD88-E2E13E5C2F5F}"/>
              </a:ext>
            </a:extLst>
          </p:cNvPr>
          <p:cNvSpPr/>
          <p:nvPr/>
        </p:nvSpPr>
        <p:spPr>
          <a:xfrm>
            <a:off x="4370351" y="2169062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551596E9-5296-CC2B-3EFB-974CFB30CCCE}"/>
              </a:ext>
            </a:extLst>
          </p:cNvPr>
          <p:cNvSpPr/>
          <p:nvPr/>
        </p:nvSpPr>
        <p:spPr>
          <a:xfrm>
            <a:off x="6856144" y="2152330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2F7CBC2-8662-0FA2-E5A5-4096E9560898}"/>
              </a:ext>
            </a:extLst>
          </p:cNvPr>
          <p:cNvSpPr/>
          <p:nvPr/>
        </p:nvSpPr>
        <p:spPr>
          <a:xfrm>
            <a:off x="9369809" y="2152330"/>
            <a:ext cx="676507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A44D72F-6523-157D-E53B-DBC85FDC59DB}"/>
              </a:ext>
            </a:extLst>
          </p:cNvPr>
          <p:cNvGrpSpPr/>
          <p:nvPr/>
        </p:nvGrpSpPr>
        <p:grpSpPr>
          <a:xfrm>
            <a:off x="390297" y="2871584"/>
            <a:ext cx="1503168" cy="1817209"/>
            <a:chOff x="390297" y="3211551"/>
            <a:chExt cx="1503168" cy="1817209"/>
          </a:xfrm>
        </p:grpSpPr>
        <p:sp>
          <p:nvSpPr>
            <p:cNvPr id="12" name="Down Arrow 11">
              <a:extLst>
                <a:ext uri="{FF2B5EF4-FFF2-40B4-BE49-F238E27FC236}">
                  <a16:creationId xmlns:a16="http://schemas.microsoft.com/office/drawing/2014/main" id="{30BD4557-0DCF-2C54-20EF-D516808502D2}"/>
                </a:ext>
              </a:extLst>
            </p:cNvPr>
            <p:cNvSpPr/>
            <p:nvPr/>
          </p:nvSpPr>
          <p:spPr>
            <a:xfrm>
              <a:off x="947857" y="3211551"/>
              <a:ext cx="234176" cy="880946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D5D5894-9CFD-F422-BFCE-201FF9FA2E89}"/>
                </a:ext>
              </a:extLst>
            </p:cNvPr>
            <p:cNvSpPr txBox="1"/>
            <p:nvPr/>
          </p:nvSpPr>
          <p:spPr>
            <a:xfrm>
              <a:off x="390297" y="4382429"/>
              <a:ext cx="1503168" cy="646331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Classify image</a:t>
              </a:r>
            </a:p>
            <a:p>
              <a:r>
                <a:rPr lang="en-US" dirty="0"/>
                <a:t>as cat or dog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B7C8F7D-2B7F-B154-55AF-EA533BD790AD}"/>
              </a:ext>
            </a:extLst>
          </p:cNvPr>
          <p:cNvGrpSpPr/>
          <p:nvPr/>
        </p:nvGrpSpPr>
        <p:grpSpPr>
          <a:xfrm>
            <a:off x="2843562" y="2871584"/>
            <a:ext cx="1537010" cy="2877014"/>
            <a:chOff x="2843562" y="3211551"/>
            <a:chExt cx="1537010" cy="2877014"/>
          </a:xfrm>
        </p:grpSpPr>
        <p:sp>
          <p:nvSpPr>
            <p:cNvPr id="13" name="Down Arrow 12">
              <a:extLst>
                <a:ext uri="{FF2B5EF4-FFF2-40B4-BE49-F238E27FC236}">
                  <a16:creationId xmlns:a16="http://schemas.microsoft.com/office/drawing/2014/main" id="{DAEAF7D9-FDD8-029F-A6E1-15661E4D6E8D}"/>
                </a:ext>
              </a:extLst>
            </p:cNvPr>
            <p:cNvSpPr/>
            <p:nvPr/>
          </p:nvSpPr>
          <p:spPr>
            <a:xfrm>
              <a:off x="3484758" y="3211551"/>
              <a:ext cx="234176" cy="880946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D504A50-3F71-F162-BE8F-09A6F9F480BA}"/>
                </a:ext>
              </a:extLst>
            </p:cNvPr>
            <p:cNvGrpSpPr/>
            <p:nvPr/>
          </p:nvGrpSpPr>
          <p:grpSpPr>
            <a:xfrm>
              <a:off x="2843562" y="4103648"/>
              <a:ext cx="1537010" cy="1984917"/>
              <a:chOff x="1070517" y="2397512"/>
              <a:chExt cx="3111190" cy="3300761"/>
            </a:xfrm>
          </p:grpSpPr>
          <p:sp>
            <p:nvSpPr>
              <p:cNvPr id="18" name="Magnetic Disk 17">
                <a:extLst>
                  <a:ext uri="{FF2B5EF4-FFF2-40B4-BE49-F238E27FC236}">
                    <a16:creationId xmlns:a16="http://schemas.microsoft.com/office/drawing/2014/main" id="{CC731670-03DD-E742-B40A-DFA9BD56DEED}"/>
                  </a:ext>
                </a:extLst>
              </p:cNvPr>
              <p:cNvSpPr/>
              <p:nvPr/>
            </p:nvSpPr>
            <p:spPr>
              <a:xfrm>
                <a:off x="1070517" y="2397512"/>
                <a:ext cx="3111190" cy="3300761"/>
              </a:xfrm>
              <a:prstGeom prst="flowChartMagneticDisk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397C794-0A8C-31CC-2DEF-1B97975999EC}"/>
                  </a:ext>
                </a:extLst>
              </p:cNvPr>
              <p:cNvGrpSpPr/>
              <p:nvPr/>
            </p:nvGrpSpPr>
            <p:grpSpPr>
              <a:xfrm>
                <a:off x="1591729" y="3532379"/>
                <a:ext cx="1985257" cy="669073"/>
                <a:chOff x="1468459" y="3635298"/>
                <a:chExt cx="1985257" cy="669073"/>
              </a:xfrm>
            </p:grpSpPr>
            <p:pic>
              <p:nvPicPr>
                <p:cNvPr id="20" name="Picture 2" descr="Image result for cat">
                  <a:extLst>
                    <a:ext uri="{FF2B5EF4-FFF2-40B4-BE49-F238E27FC236}">
                      <a16:creationId xmlns:a16="http://schemas.microsoft.com/office/drawing/2014/main" id="{8434538F-38F4-AC6F-4BED-6B252BF1028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45373" y="3754011"/>
                  <a:ext cx="984900" cy="4924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Left Bracket 20">
                  <a:extLst>
                    <a:ext uri="{FF2B5EF4-FFF2-40B4-BE49-F238E27FC236}">
                      <a16:creationId xmlns:a16="http://schemas.microsoft.com/office/drawing/2014/main" id="{E3DB0BC4-559D-30E5-DE78-8EC5102ACE5C}"/>
                    </a:ext>
                  </a:extLst>
                </p:cNvPr>
                <p:cNvSpPr/>
                <p:nvPr/>
              </p:nvSpPr>
              <p:spPr>
                <a:xfrm>
                  <a:off x="1468459" y="3635298"/>
                  <a:ext cx="92712" cy="669073"/>
                </a:xfrm>
                <a:prstGeom prst="leftBracke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ight Bracket 21">
                  <a:extLst>
                    <a:ext uri="{FF2B5EF4-FFF2-40B4-BE49-F238E27FC236}">
                      <a16:creationId xmlns:a16="http://schemas.microsoft.com/office/drawing/2014/main" id="{40E12871-F3A5-B2C2-10C7-FCF17158D2A9}"/>
                    </a:ext>
                  </a:extLst>
                </p:cNvPr>
                <p:cNvSpPr/>
                <p:nvPr/>
              </p:nvSpPr>
              <p:spPr>
                <a:xfrm>
                  <a:off x="3378820" y="3635298"/>
                  <a:ext cx="74896" cy="669073"/>
                </a:xfrm>
                <a:prstGeom prst="rightBracke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3AEB837-38A9-0F44-B8A9-86DC55FFEE00}"/>
                    </a:ext>
                  </a:extLst>
                </p:cNvPr>
                <p:cNvSpPr txBox="1"/>
                <p:nvPr/>
              </p:nvSpPr>
              <p:spPr>
                <a:xfrm>
                  <a:off x="2530273" y="3781151"/>
                  <a:ext cx="903735" cy="4606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, </a:t>
                  </a:r>
                  <a:r>
                    <a:rPr lang="en-US" sz="1200" dirty="0">
                      <a:solidFill>
                        <a:srgbClr val="FF0000"/>
                      </a:solidFill>
                    </a:rPr>
                    <a:t>cat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2CE478B-0D90-EEE5-D70B-FAC57047DEFB}"/>
                  </a:ext>
                </a:extLst>
              </p:cNvPr>
              <p:cNvGrpSpPr/>
              <p:nvPr/>
            </p:nvGrpSpPr>
            <p:grpSpPr>
              <a:xfrm>
                <a:off x="1545373" y="4676658"/>
                <a:ext cx="2003448" cy="669073"/>
                <a:chOff x="1545373" y="4676658"/>
                <a:chExt cx="2003448" cy="669073"/>
              </a:xfrm>
            </p:grpSpPr>
            <p:sp>
              <p:nvSpPr>
                <p:cNvPr id="25" name="Left Bracket 24">
                  <a:extLst>
                    <a:ext uri="{FF2B5EF4-FFF2-40B4-BE49-F238E27FC236}">
                      <a16:creationId xmlns:a16="http://schemas.microsoft.com/office/drawing/2014/main" id="{AFD9474A-7106-EB89-E013-80C19FC775EE}"/>
                    </a:ext>
                  </a:extLst>
                </p:cNvPr>
                <p:cNvSpPr/>
                <p:nvPr/>
              </p:nvSpPr>
              <p:spPr>
                <a:xfrm>
                  <a:off x="1545373" y="4676658"/>
                  <a:ext cx="92712" cy="669073"/>
                </a:xfrm>
                <a:prstGeom prst="leftBracke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ight Bracket 25">
                  <a:extLst>
                    <a:ext uri="{FF2B5EF4-FFF2-40B4-BE49-F238E27FC236}">
                      <a16:creationId xmlns:a16="http://schemas.microsoft.com/office/drawing/2014/main" id="{E067830C-E97C-A362-6EE0-246970580435}"/>
                    </a:ext>
                  </a:extLst>
                </p:cNvPr>
                <p:cNvSpPr/>
                <p:nvPr/>
              </p:nvSpPr>
              <p:spPr>
                <a:xfrm>
                  <a:off x="3455734" y="4676658"/>
                  <a:ext cx="74896" cy="669073"/>
                </a:xfrm>
                <a:prstGeom prst="rightBracke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F41E0E3-9893-3740-43E4-31DC47BC607F}"/>
                    </a:ext>
                  </a:extLst>
                </p:cNvPr>
                <p:cNvSpPr txBox="1"/>
                <p:nvPr/>
              </p:nvSpPr>
              <p:spPr>
                <a:xfrm>
                  <a:off x="2607187" y="4822511"/>
                  <a:ext cx="941634" cy="4350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/>
                    <a:t>, </a:t>
                  </a:r>
                  <a:r>
                    <a:rPr lang="en-US" sz="1100" dirty="0">
                      <a:solidFill>
                        <a:srgbClr val="00B050"/>
                      </a:solidFill>
                    </a:rPr>
                    <a:t>dog</a:t>
                  </a:r>
                </a:p>
              </p:txBody>
            </p:sp>
            <p:pic>
              <p:nvPicPr>
                <p:cNvPr id="28" name="Picture 4" descr="Image result for dog">
                  <a:extLst>
                    <a:ext uri="{FF2B5EF4-FFF2-40B4-BE49-F238E27FC236}">
                      <a16:creationId xmlns:a16="http://schemas.microsoft.com/office/drawing/2014/main" id="{201E683E-A02D-B9EE-0875-AF54E1AE55D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6918" y="4767098"/>
                  <a:ext cx="934323" cy="5232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9847088-A6ED-396C-33EE-C60A91C66C0C}"/>
                  </a:ext>
                </a:extLst>
              </p:cNvPr>
              <p:cNvCxnSpPr/>
              <p:nvPr/>
            </p:nvCxnSpPr>
            <p:spPr>
              <a:xfrm>
                <a:off x="2442117" y="4201452"/>
                <a:ext cx="0" cy="47520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DDF4E83-6A47-8EE2-8B5A-0BB01349D19D}"/>
              </a:ext>
            </a:extLst>
          </p:cNvPr>
          <p:cNvGrpSpPr/>
          <p:nvPr/>
        </p:nvGrpSpPr>
        <p:grpSpPr>
          <a:xfrm>
            <a:off x="4992841" y="2866008"/>
            <a:ext cx="2632480" cy="3331505"/>
            <a:chOff x="4992841" y="3205975"/>
            <a:chExt cx="2632480" cy="3331505"/>
          </a:xfrm>
        </p:grpSpPr>
        <p:sp>
          <p:nvSpPr>
            <p:cNvPr id="14" name="Down Arrow 13">
              <a:extLst>
                <a:ext uri="{FF2B5EF4-FFF2-40B4-BE49-F238E27FC236}">
                  <a16:creationId xmlns:a16="http://schemas.microsoft.com/office/drawing/2014/main" id="{C76337DC-3026-A98A-1EDB-1305CC5260C8}"/>
                </a:ext>
              </a:extLst>
            </p:cNvPr>
            <p:cNvSpPr/>
            <p:nvPr/>
          </p:nvSpPr>
          <p:spPr>
            <a:xfrm>
              <a:off x="6021659" y="3205975"/>
              <a:ext cx="234176" cy="880946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A01EC7F-DD76-39BD-57AC-FF6BF436E452}"/>
                </a:ext>
              </a:extLst>
            </p:cNvPr>
            <p:cNvGrpSpPr/>
            <p:nvPr/>
          </p:nvGrpSpPr>
          <p:grpSpPr>
            <a:xfrm>
              <a:off x="4992841" y="4046614"/>
              <a:ext cx="2632480" cy="2490866"/>
              <a:chOff x="7393259" y="1940313"/>
              <a:chExt cx="4350533" cy="3914077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E18179D4-2DC3-0B67-A20A-EF4D71F1CD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93259" y="1940313"/>
                <a:ext cx="0" cy="391407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2722C3A9-33F4-CDED-80CB-81ED08072D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3259" y="5820933"/>
                <a:ext cx="396054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B23D10C-5B9F-17E7-754B-5087D584B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9735" y="2084725"/>
                <a:ext cx="3583259" cy="1481516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20427B39-5164-5B0D-6ADD-416E68DB6E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50095" y="3982580"/>
                <a:ext cx="3382537" cy="1636788"/>
              </a:xfrm>
              <a:prstGeom prst="rect">
                <a:avLst/>
              </a:prstGeom>
            </p:spPr>
          </p:pic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D42ACD97-4E03-6152-EFEF-FB197D59EF55}"/>
                  </a:ext>
                </a:extLst>
              </p:cNvPr>
              <p:cNvCxnSpPr/>
              <p:nvPr/>
            </p:nvCxnSpPr>
            <p:spPr>
              <a:xfrm>
                <a:off x="7493620" y="3757961"/>
                <a:ext cx="3947531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DEF294F-FFD5-29FC-9B05-72FDB7B9AE52}"/>
                  </a:ext>
                </a:extLst>
              </p:cNvPr>
              <p:cNvSpPr txBox="1"/>
              <p:nvPr/>
            </p:nvSpPr>
            <p:spPr>
              <a:xfrm>
                <a:off x="11464726" y="3559325"/>
                <a:ext cx="255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f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C3BE375F-90CB-D22B-4DD9-FAF6D89FA504}"/>
                  </a:ext>
                </a:extLst>
              </p:cNvPr>
              <p:cNvCxnSpPr/>
              <p:nvPr/>
            </p:nvCxnSpPr>
            <p:spPr>
              <a:xfrm flipV="1">
                <a:off x="11353800" y="2084725"/>
                <a:ext cx="0" cy="147460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90CA564A-A773-5B3E-6B3D-24E535FD5B11}"/>
                  </a:ext>
                </a:extLst>
              </p:cNvPr>
              <p:cNvCxnSpPr/>
              <p:nvPr/>
            </p:nvCxnSpPr>
            <p:spPr>
              <a:xfrm>
                <a:off x="11353800" y="3928657"/>
                <a:ext cx="0" cy="169071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728C89F-C162-A721-DCB5-39B6923B02D9}"/>
                  </a:ext>
                </a:extLst>
              </p:cNvPr>
              <p:cNvSpPr txBox="1"/>
              <p:nvPr/>
            </p:nvSpPr>
            <p:spPr>
              <a:xfrm rot="16200000">
                <a:off x="11160501" y="2593134"/>
                <a:ext cx="657940" cy="4577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B050"/>
                    </a:solidFill>
                  </a:rPr>
                  <a:t>dog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9E40B9C-E7D9-A591-0BD7-34DDF1DF1C8F}"/>
                  </a:ext>
                </a:extLst>
              </p:cNvPr>
              <p:cNvSpPr txBox="1"/>
              <p:nvPr/>
            </p:nvSpPr>
            <p:spPr>
              <a:xfrm rot="5400000">
                <a:off x="11171786" y="4457751"/>
                <a:ext cx="635370" cy="5086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</a:rPr>
                  <a:t>cat</a:t>
                </a: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24BBC5D-0B22-79AF-5982-A235E7243296}"/>
              </a:ext>
            </a:extLst>
          </p:cNvPr>
          <p:cNvGrpSpPr/>
          <p:nvPr/>
        </p:nvGrpSpPr>
        <p:grpSpPr>
          <a:xfrm>
            <a:off x="8118091" y="2887032"/>
            <a:ext cx="1020344" cy="1913273"/>
            <a:chOff x="8118091" y="3226999"/>
            <a:chExt cx="1020344" cy="1913273"/>
          </a:xfrm>
        </p:grpSpPr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4580A749-D36C-44D7-BAD9-3E4B2327799E}"/>
                </a:ext>
              </a:extLst>
            </p:cNvPr>
            <p:cNvSpPr/>
            <p:nvPr/>
          </p:nvSpPr>
          <p:spPr>
            <a:xfrm>
              <a:off x="8470280" y="3226999"/>
              <a:ext cx="234176" cy="880946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93DAB08-3008-5F09-9ACC-968A5952A743}"/>
                </a:ext>
              </a:extLst>
            </p:cNvPr>
            <p:cNvSpPr txBox="1"/>
            <p:nvPr/>
          </p:nvSpPr>
          <p:spPr>
            <a:xfrm>
              <a:off x="8118091" y="4493941"/>
              <a:ext cx="1020344" cy="646331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No error,</a:t>
              </a:r>
            </a:p>
            <a:p>
              <a:r>
                <a:rPr lang="en-US" dirty="0"/>
                <a:t>so great!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1E6CDB3-2A21-EDF8-FE7C-E0C52CFB4804}"/>
              </a:ext>
            </a:extLst>
          </p:cNvPr>
          <p:cNvGrpSpPr/>
          <p:nvPr/>
        </p:nvGrpSpPr>
        <p:grpSpPr>
          <a:xfrm>
            <a:off x="9372519" y="2887032"/>
            <a:ext cx="2678543" cy="3041990"/>
            <a:chOff x="9372519" y="3226999"/>
            <a:chExt cx="2678543" cy="3041990"/>
          </a:xfrm>
        </p:grpSpPr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6CE761B3-0E01-23E6-8ECE-99E5FA3C39DB}"/>
                </a:ext>
              </a:extLst>
            </p:cNvPr>
            <p:cNvSpPr/>
            <p:nvPr/>
          </p:nvSpPr>
          <p:spPr>
            <a:xfrm>
              <a:off x="10697739" y="3226999"/>
              <a:ext cx="234176" cy="880946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EAF20CB-D68E-3FA2-AFDB-C48027FE2D1F}"/>
                </a:ext>
              </a:extLst>
            </p:cNvPr>
            <p:cNvGrpSpPr/>
            <p:nvPr/>
          </p:nvGrpSpPr>
          <p:grpSpPr>
            <a:xfrm>
              <a:off x="9372519" y="4137693"/>
              <a:ext cx="2678543" cy="2131296"/>
              <a:chOff x="3724508" y="2007220"/>
              <a:chExt cx="4372542" cy="3914077"/>
            </a:xfrm>
          </p:grpSpPr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9C38E27C-72B4-CB6A-0E3C-8DE6A1AA5F6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24508" y="2007220"/>
                <a:ext cx="0" cy="391407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81D781B4-1816-9DE6-019F-B900D4C9AB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4508" y="5887840"/>
                <a:ext cx="396054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5498BB36-7F8E-8ECD-C376-651FDADC32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80984" y="2151632"/>
                <a:ext cx="3583259" cy="1481516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775B16E0-622B-8368-84D3-EE3C5E9124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81344" y="4049487"/>
                <a:ext cx="3382537" cy="1636788"/>
              </a:xfrm>
              <a:prstGeom prst="rect">
                <a:avLst/>
              </a:prstGeom>
            </p:spPr>
          </p:pic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C16247F-798B-9663-CE4A-962795F885FF}"/>
                  </a:ext>
                </a:extLst>
              </p:cNvPr>
              <p:cNvCxnSpPr/>
              <p:nvPr/>
            </p:nvCxnSpPr>
            <p:spPr>
              <a:xfrm>
                <a:off x="3824869" y="3824868"/>
                <a:ext cx="3947531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02EEB27-0F36-15AE-6301-EEDE89A40AB2}"/>
                  </a:ext>
                </a:extLst>
              </p:cNvPr>
              <p:cNvSpPr txBox="1"/>
              <p:nvPr/>
            </p:nvSpPr>
            <p:spPr>
              <a:xfrm>
                <a:off x="7795975" y="3626232"/>
                <a:ext cx="255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f</a:t>
                </a: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3481648A-13F0-8F68-2DA5-38FEFD0F8B42}"/>
                  </a:ext>
                </a:extLst>
              </p:cNvPr>
              <p:cNvCxnSpPr/>
              <p:nvPr/>
            </p:nvCxnSpPr>
            <p:spPr>
              <a:xfrm flipV="1">
                <a:off x="7685049" y="2151632"/>
                <a:ext cx="0" cy="147460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14DFD3E3-0C69-A44F-B132-7281F3401E15}"/>
                  </a:ext>
                </a:extLst>
              </p:cNvPr>
              <p:cNvCxnSpPr/>
              <p:nvPr/>
            </p:nvCxnSpPr>
            <p:spPr>
              <a:xfrm>
                <a:off x="7685049" y="3995564"/>
                <a:ext cx="0" cy="169071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A96D1D4-2E3E-5627-8E1A-618D9A0F3C39}"/>
                  </a:ext>
                </a:extLst>
              </p:cNvPr>
              <p:cNvSpPr txBox="1"/>
              <p:nvPr/>
            </p:nvSpPr>
            <p:spPr>
              <a:xfrm rot="16200000">
                <a:off x="7399449" y="2637718"/>
                <a:ext cx="842539" cy="5024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B050"/>
                    </a:solidFill>
                  </a:rPr>
                  <a:t>dog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34097F4-BC7B-EA44-A258-F164040D8485}"/>
                  </a:ext>
                </a:extLst>
              </p:cNvPr>
              <p:cNvSpPr txBox="1"/>
              <p:nvPr/>
            </p:nvSpPr>
            <p:spPr>
              <a:xfrm rot="5400000">
                <a:off x="7421939" y="4502647"/>
                <a:ext cx="797556" cy="5526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cat</a:t>
                </a:r>
              </a:p>
            </p:txBody>
          </p:sp>
          <p:sp>
            <p:nvSpPr>
              <p:cNvPr id="53" name="AutoShape 4" descr="Responsive image">
                <a:extLst>
                  <a:ext uri="{FF2B5EF4-FFF2-40B4-BE49-F238E27FC236}">
                    <a16:creationId xmlns:a16="http://schemas.microsoft.com/office/drawing/2014/main" id="{EEFCE1BF-33B2-114D-DE80-1B69E19DB98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6A7E5F90-FB55-5B80-37B5-67C3187AF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43300" y="2212468"/>
                <a:ext cx="499407" cy="479346"/>
              </a:xfrm>
              <a:prstGeom prst="rect">
                <a:avLst/>
              </a:prstGeom>
              <a:ln w="57150">
                <a:solidFill>
                  <a:srgbClr val="FFFF00"/>
                </a:solidFill>
              </a:ln>
            </p:spPr>
          </p:pic>
        </p:grp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43620955-A936-80F3-1BB2-FEE5E953088B}"/>
              </a:ext>
            </a:extLst>
          </p:cNvPr>
          <p:cNvSpPr/>
          <p:nvPr/>
        </p:nvSpPr>
        <p:spPr>
          <a:xfrm>
            <a:off x="354516" y="1777883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 next</a:t>
            </a:r>
          </a:p>
          <a:p>
            <a:pPr algn="ctr"/>
            <a:r>
              <a:rPr lang="en-US" dirty="0"/>
              <a:t>word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ED33FAB-F903-CE7F-A44E-6FC2D9ABC386}"/>
              </a:ext>
            </a:extLst>
          </p:cNvPr>
          <p:cNvSpPr/>
          <p:nvPr/>
        </p:nvSpPr>
        <p:spPr>
          <a:xfrm>
            <a:off x="2837759" y="1775948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Unlabeled </a:t>
            </a:r>
          </a:p>
          <a:p>
            <a:pPr algn="ctr"/>
            <a:r>
              <a:rPr lang="en-US" dirty="0"/>
              <a:t>Internet data</a:t>
            </a:r>
          </a:p>
        </p:txBody>
      </p:sp>
      <p:pic>
        <p:nvPicPr>
          <p:cNvPr id="77" name="Picture 7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8639675-D591-4B8A-C735-EB3525FFAD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8322" y="4030249"/>
            <a:ext cx="2031222" cy="1112184"/>
          </a:xfrm>
          <a:prstGeom prst="rect">
            <a:avLst/>
          </a:prstGeom>
        </p:spPr>
      </p:pic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22F0D1FD-98C2-2B61-5801-75EFB4767EC0}"/>
              </a:ext>
            </a:extLst>
          </p:cNvPr>
          <p:cNvSpPr/>
          <p:nvPr/>
        </p:nvSpPr>
        <p:spPr>
          <a:xfrm>
            <a:off x="10060252" y="1767613"/>
            <a:ext cx="1537010" cy="109282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“Foundation” model</a:t>
            </a:r>
          </a:p>
        </p:txBody>
      </p:sp>
    </p:spTree>
    <p:extLst>
      <p:ext uri="{BB962C8B-B14F-4D97-AF65-F5344CB8AC3E}">
        <p14:creationId xmlns:p14="http://schemas.microsoft.com/office/powerpoint/2010/main" val="136419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9" grpId="0"/>
      <p:bldP spid="62" grpId="0"/>
      <p:bldP spid="4" grpId="0" animBg="1"/>
      <p:bldP spid="7" grpId="0" animBg="1"/>
      <p:bldP spid="74" grpId="0" animBg="1"/>
      <p:bldP spid="75" grpId="0" animBg="1"/>
      <p:bldP spid="8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A6CD0-3D0F-9639-3175-A3679B1DC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12F0-45C7-C818-72E4-D640104AC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1: Next token generation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1148C2-3471-CEA0-7B25-DA725983AC6D}"/>
              </a:ext>
            </a:extLst>
          </p:cNvPr>
          <p:cNvSpPr/>
          <p:nvPr/>
        </p:nvSpPr>
        <p:spPr>
          <a:xfrm>
            <a:off x="5319134" y="176761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 model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63F406-85E1-79B4-DFB3-16F4360692FD}"/>
              </a:ext>
            </a:extLst>
          </p:cNvPr>
          <p:cNvSpPr/>
          <p:nvPr/>
        </p:nvSpPr>
        <p:spPr>
          <a:xfrm>
            <a:off x="7818863" y="1767613"/>
            <a:ext cx="1537010" cy="10928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model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BE487A41-49DE-9108-737F-1C12765F1BD5}"/>
              </a:ext>
            </a:extLst>
          </p:cNvPr>
          <p:cNvSpPr/>
          <p:nvPr/>
        </p:nvSpPr>
        <p:spPr>
          <a:xfrm>
            <a:off x="1884558" y="2157908"/>
            <a:ext cx="959004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26435B16-0C45-BA2C-8819-8D3C7417C01B}"/>
              </a:ext>
            </a:extLst>
          </p:cNvPr>
          <p:cNvSpPr/>
          <p:nvPr/>
        </p:nvSpPr>
        <p:spPr>
          <a:xfrm>
            <a:off x="4370351" y="2169062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31739E6C-0DF3-7B64-BE97-C071664A00D5}"/>
              </a:ext>
            </a:extLst>
          </p:cNvPr>
          <p:cNvSpPr/>
          <p:nvPr/>
        </p:nvSpPr>
        <p:spPr>
          <a:xfrm>
            <a:off x="6856144" y="2152330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E423F0F-F444-B462-B92B-AEF96D134CC8}"/>
              </a:ext>
            </a:extLst>
          </p:cNvPr>
          <p:cNvSpPr/>
          <p:nvPr/>
        </p:nvSpPr>
        <p:spPr>
          <a:xfrm>
            <a:off x="9369809" y="2152330"/>
            <a:ext cx="676507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31A78E8-0F10-2C03-075B-822C31AECE63}"/>
              </a:ext>
            </a:extLst>
          </p:cNvPr>
          <p:cNvSpPr/>
          <p:nvPr/>
        </p:nvSpPr>
        <p:spPr>
          <a:xfrm>
            <a:off x="354516" y="1743328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 next</a:t>
            </a:r>
          </a:p>
          <a:p>
            <a:pPr algn="ctr"/>
            <a:r>
              <a:rPr lang="en-US" dirty="0"/>
              <a:t>word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19D20DF-ECFB-7455-19FC-49909B560C5C}"/>
              </a:ext>
            </a:extLst>
          </p:cNvPr>
          <p:cNvSpPr/>
          <p:nvPr/>
        </p:nvSpPr>
        <p:spPr>
          <a:xfrm>
            <a:off x="2806809" y="1761497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Unlabeled </a:t>
            </a:r>
          </a:p>
          <a:p>
            <a:pPr algn="ctr"/>
            <a:r>
              <a:rPr lang="en-US" dirty="0"/>
              <a:t>Internet data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6BA8271D-2631-B69C-690C-BCFB85ECB366}"/>
              </a:ext>
            </a:extLst>
          </p:cNvPr>
          <p:cNvSpPr/>
          <p:nvPr/>
        </p:nvSpPr>
        <p:spPr>
          <a:xfrm>
            <a:off x="10026173" y="1730980"/>
            <a:ext cx="1537010" cy="109282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Foundation model</a:t>
            </a:r>
          </a:p>
        </p:txBody>
      </p:sp>
    </p:spTree>
    <p:extLst>
      <p:ext uri="{BB962C8B-B14F-4D97-AF65-F5344CB8AC3E}">
        <p14:creationId xmlns:p14="http://schemas.microsoft.com/office/powerpoint/2010/main" val="928670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B1F8B-3A31-8D48-2605-0CAD1F41C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9BCC7-B88F-B9F6-5F22-7765CDE27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2: Fine tuning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B49FDE-272C-1C6A-EAD5-230760B72664}"/>
              </a:ext>
            </a:extLst>
          </p:cNvPr>
          <p:cNvSpPr/>
          <p:nvPr/>
        </p:nvSpPr>
        <p:spPr>
          <a:xfrm>
            <a:off x="5319134" y="176761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 model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84050E-D234-5963-9C24-CA01F4089734}"/>
              </a:ext>
            </a:extLst>
          </p:cNvPr>
          <p:cNvSpPr/>
          <p:nvPr/>
        </p:nvSpPr>
        <p:spPr>
          <a:xfrm>
            <a:off x="7818863" y="1767613"/>
            <a:ext cx="1537010" cy="10928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model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205E8359-C8FD-33C3-F72D-87FC87663C39}"/>
              </a:ext>
            </a:extLst>
          </p:cNvPr>
          <p:cNvSpPr/>
          <p:nvPr/>
        </p:nvSpPr>
        <p:spPr>
          <a:xfrm>
            <a:off x="1884558" y="2157908"/>
            <a:ext cx="959004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0C2CB397-BC39-0D55-7519-EB747565DB7E}"/>
              </a:ext>
            </a:extLst>
          </p:cNvPr>
          <p:cNvSpPr/>
          <p:nvPr/>
        </p:nvSpPr>
        <p:spPr>
          <a:xfrm>
            <a:off x="4370351" y="2169062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E0C36092-E6E2-DF28-6117-33E2D6669275}"/>
              </a:ext>
            </a:extLst>
          </p:cNvPr>
          <p:cNvSpPr/>
          <p:nvPr/>
        </p:nvSpPr>
        <p:spPr>
          <a:xfrm>
            <a:off x="6856144" y="2152330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7FFA6FD2-18AB-74BD-C8E5-53E46ADDE61F}"/>
              </a:ext>
            </a:extLst>
          </p:cNvPr>
          <p:cNvSpPr/>
          <p:nvPr/>
        </p:nvSpPr>
        <p:spPr>
          <a:xfrm>
            <a:off x="9369809" y="2152330"/>
            <a:ext cx="676507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8BBADC7-E11C-8162-C010-500045DE2568}"/>
              </a:ext>
            </a:extLst>
          </p:cNvPr>
          <p:cNvSpPr/>
          <p:nvPr/>
        </p:nvSpPr>
        <p:spPr>
          <a:xfrm>
            <a:off x="354516" y="1743328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 next</a:t>
            </a:r>
          </a:p>
          <a:p>
            <a:pPr algn="ctr"/>
            <a:r>
              <a:rPr lang="en-US" dirty="0"/>
              <a:t>word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8DAC457-79C2-7DDA-8C47-4B1FD70CAE36}"/>
              </a:ext>
            </a:extLst>
          </p:cNvPr>
          <p:cNvSpPr/>
          <p:nvPr/>
        </p:nvSpPr>
        <p:spPr>
          <a:xfrm>
            <a:off x="2806809" y="1761497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Unlabeled </a:t>
            </a:r>
          </a:p>
          <a:p>
            <a:pPr algn="ctr"/>
            <a:r>
              <a:rPr lang="en-US" dirty="0"/>
              <a:t>Internet data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C46C62F3-713D-C92E-1A91-2F77DFFF665A}"/>
              </a:ext>
            </a:extLst>
          </p:cNvPr>
          <p:cNvSpPr/>
          <p:nvPr/>
        </p:nvSpPr>
        <p:spPr>
          <a:xfrm>
            <a:off x="10026173" y="1730980"/>
            <a:ext cx="1537010" cy="109282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Foundation model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1B3D7F4-DA64-DB39-59AC-3D1DB2BD24E0}"/>
              </a:ext>
            </a:extLst>
          </p:cNvPr>
          <p:cNvGrpSpPr/>
          <p:nvPr/>
        </p:nvGrpSpPr>
        <p:grpSpPr>
          <a:xfrm>
            <a:off x="313469" y="4761188"/>
            <a:ext cx="11249714" cy="1092820"/>
            <a:chOff x="313469" y="4614227"/>
            <a:chExt cx="11249714" cy="10928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236B985-61A8-ABEC-B2BF-70130B927430}"/>
                </a:ext>
              </a:extLst>
            </p:cNvPr>
            <p:cNvSpPr/>
            <p:nvPr/>
          </p:nvSpPr>
          <p:spPr>
            <a:xfrm>
              <a:off x="313469" y="4614227"/>
              <a:ext cx="1537010" cy="10928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Start with a Question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EBBB58A-344A-2FF2-C733-80E077C41D3B}"/>
                </a:ext>
              </a:extLst>
            </p:cNvPr>
            <p:cNvSpPr/>
            <p:nvPr/>
          </p:nvSpPr>
          <p:spPr>
            <a:xfrm>
              <a:off x="2799262" y="4614227"/>
              <a:ext cx="1537010" cy="109282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Collect data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1344DA-4F78-003F-62BE-9263613CA870}"/>
                </a:ext>
              </a:extLst>
            </p:cNvPr>
            <p:cNvSpPr/>
            <p:nvPr/>
          </p:nvSpPr>
          <p:spPr>
            <a:xfrm>
              <a:off x="5285055" y="4614227"/>
              <a:ext cx="1537010" cy="10928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Train model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5C461B-83D3-15C2-8EE8-B29D7A472EBA}"/>
                </a:ext>
              </a:extLst>
            </p:cNvPr>
            <p:cNvSpPr/>
            <p:nvPr/>
          </p:nvSpPr>
          <p:spPr>
            <a:xfrm>
              <a:off x="7784784" y="4614227"/>
              <a:ext cx="1537010" cy="109282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Evaluate model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EB44C40-7AA6-9CAB-A956-72D53B6D3C07}"/>
                </a:ext>
              </a:extLst>
            </p:cNvPr>
            <p:cNvSpPr/>
            <p:nvPr/>
          </p:nvSpPr>
          <p:spPr>
            <a:xfrm>
              <a:off x="10026173" y="4614227"/>
              <a:ext cx="1537010" cy="109282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Deploy!</a:t>
              </a:r>
            </a:p>
          </p:txBody>
        </p:sp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1BD3AB2A-4BE4-6BA9-E706-8E96238895F1}"/>
                </a:ext>
              </a:extLst>
            </p:cNvPr>
            <p:cNvSpPr/>
            <p:nvPr/>
          </p:nvSpPr>
          <p:spPr>
            <a:xfrm>
              <a:off x="1850479" y="5004522"/>
              <a:ext cx="959004" cy="323386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884ED5B8-60AB-D08A-CBFA-05BE799BBD31}"/>
                </a:ext>
              </a:extLst>
            </p:cNvPr>
            <p:cNvSpPr/>
            <p:nvPr/>
          </p:nvSpPr>
          <p:spPr>
            <a:xfrm>
              <a:off x="4336272" y="5015676"/>
              <a:ext cx="948783" cy="323386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9F85210D-2CB3-941E-021F-F0857D71AD21}"/>
                </a:ext>
              </a:extLst>
            </p:cNvPr>
            <p:cNvSpPr/>
            <p:nvPr/>
          </p:nvSpPr>
          <p:spPr>
            <a:xfrm>
              <a:off x="6822065" y="4998944"/>
              <a:ext cx="948783" cy="323386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A9C0203C-EEE3-5190-5517-ABF9B38E251C}"/>
                </a:ext>
              </a:extLst>
            </p:cNvPr>
            <p:cNvSpPr/>
            <p:nvPr/>
          </p:nvSpPr>
          <p:spPr>
            <a:xfrm>
              <a:off x="9335730" y="4998944"/>
              <a:ext cx="676507" cy="323386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0BC2B63-46DD-0899-4E1D-28F8FC3EC628}"/>
              </a:ext>
            </a:extLst>
          </p:cNvPr>
          <p:cNvSpPr txBox="1"/>
          <p:nvPr/>
        </p:nvSpPr>
        <p:spPr>
          <a:xfrm>
            <a:off x="2057400" y="3224846"/>
            <a:ext cx="7825797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Make sure ChatGPT does not give out instructions on how to create a bomb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59B632-635B-A801-38B9-FDB46075CA25}"/>
              </a:ext>
            </a:extLst>
          </p:cNvPr>
          <p:cNvSpPr txBox="1"/>
          <p:nvPr/>
        </p:nvSpPr>
        <p:spPr>
          <a:xfrm>
            <a:off x="2057400" y="3956711"/>
            <a:ext cx="3432093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Make GPT solve math problems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B3B4DC4B-D92A-B33D-7440-B6D8776EC23E}"/>
              </a:ext>
            </a:extLst>
          </p:cNvPr>
          <p:cNvSpPr/>
          <p:nvPr/>
        </p:nvSpPr>
        <p:spPr>
          <a:xfrm>
            <a:off x="5888653" y="4156766"/>
            <a:ext cx="299873" cy="60442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math problem with numbers and equations&#10;&#10;AI-generated content may be incorrect.">
            <a:extLst>
              <a:ext uri="{FF2B5EF4-FFF2-40B4-BE49-F238E27FC236}">
                <a16:creationId xmlns:a16="http://schemas.microsoft.com/office/drawing/2014/main" id="{10932C9E-798F-340E-8F91-FAAA9B1E9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779" y="3287110"/>
            <a:ext cx="2214254" cy="138390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C7D3941-16AC-61D2-7185-14778857AE48}"/>
              </a:ext>
            </a:extLst>
          </p:cNvPr>
          <p:cNvSpPr txBox="1"/>
          <p:nvPr/>
        </p:nvSpPr>
        <p:spPr>
          <a:xfrm>
            <a:off x="280989" y="3919709"/>
            <a:ext cx="175298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Make GPT solve </a:t>
            </a:r>
          </a:p>
          <a:p>
            <a:r>
              <a:rPr lang="en-US" dirty="0"/>
              <a:t>math problems</a:t>
            </a:r>
          </a:p>
        </p:txBody>
      </p:sp>
    </p:spTree>
    <p:extLst>
      <p:ext uri="{BB962C8B-B14F-4D97-AF65-F5344CB8AC3E}">
        <p14:creationId xmlns:p14="http://schemas.microsoft.com/office/powerpoint/2010/main" val="235949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9375 0.19467 " pathEditMode="relative" ptsTypes="AA">
                                      <p:cBhvr>
                                        <p:cTn id="3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4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belab_new" id="{E4B32D4D-32E9-0B47-8318-3D1E469EE3A1}" vid="{E82BE1E3-5EE1-AE4D-B9A0-5A4D9EAC5F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24630</TotalTime>
  <Words>788</Words>
  <Application>Microsoft Macintosh PowerPoint</Application>
  <PresentationFormat>Widescreen</PresentationFormat>
  <Paragraphs>191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Avenir Book</vt:lpstr>
      <vt:lpstr>Calibri</vt:lpstr>
      <vt:lpstr>Candara</vt:lpstr>
      <vt:lpstr>Century Gothic</vt:lpstr>
      <vt:lpstr>Menlo</vt:lpstr>
      <vt:lpstr>Wingdings</vt:lpstr>
      <vt:lpstr>2_Office Theme</vt:lpstr>
      <vt:lpstr>PowerPoint Presentation</vt:lpstr>
      <vt:lpstr>How did pre-generative AI systems work?</vt:lpstr>
      <vt:lpstr>When a new image comes in</vt:lpstr>
      <vt:lpstr>Couple of important points</vt:lpstr>
      <vt:lpstr>Back to cats vs. dogs</vt:lpstr>
      <vt:lpstr>Three things to focus on…</vt:lpstr>
      <vt:lpstr>The two “stage” pipeline for generative AI</vt:lpstr>
      <vt:lpstr>Stage 1: Next token generation</vt:lpstr>
      <vt:lpstr>Stage 2: Fine tuning</vt:lpstr>
      <vt:lpstr>The [new] [simplified] ML pipeline</vt:lpstr>
      <vt:lpstr>Today – the “next word prediction” part</vt:lpstr>
      <vt:lpstr>Decision Points</vt:lpstr>
      <vt:lpstr>Decision points</vt:lpstr>
      <vt:lpstr>Good idea?</vt:lpstr>
      <vt:lpstr>PowerPoint Presentation</vt:lpstr>
      <vt:lpstr>Good idea?</vt:lpstr>
      <vt:lpstr>PowerPoint Presentation</vt:lpstr>
      <vt:lpstr>The “who” of ChatGPT</vt:lpstr>
      <vt:lpstr>It is not always obvious who these actors are</vt:lpstr>
      <vt:lpstr>Decision points</vt:lpstr>
      <vt:lpstr>PowerPoint Presentation</vt:lpstr>
      <vt:lpstr>Decision points</vt:lpstr>
      <vt:lpstr>The “what”</vt:lpstr>
      <vt:lpstr>PowerPoint Presentation</vt:lpstr>
      <vt:lpstr>Fine-tuning for chat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Abstraction Lecture 1</dc:title>
  <dc:creator>Atri Rudra</dc:creator>
  <cp:lastModifiedBy>Kenneth Joseph</cp:lastModifiedBy>
  <cp:revision>79</cp:revision>
  <dcterms:created xsi:type="dcterms:W3CDTF">2023-09-05T14:06:44Z</dcterms:created>
  <dcterms:modified xsi:type="dcterms:W3CDTF">2026-02-19T11:53:46Z</dcterms:modified>
</cp:coreProperties>
</file>