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4"/>
  </p:notesMasterIdLst>
  <p:sldIdLst>
    <p:sldId id="1526" r:id="rId2"/>
    <p:sldId id="1537" r:id="rId3"/>
    <p:sldId id="1536" r:id="rId4"/>
    <p:sldId id="1511" r:id="rId5"/>
    <p:sldId id="1538" r:id="rId6"/>
    <p:sldId id="1539" r:id="rId7"/>
    <p:sldId id="1529" r:id="rId8"/>
    <p:sldId id="1540" r:id="rId9"/>
    <p:sldId id="1542" r:id="rId10"/>
    <p:sldId id="1541" r:id="rId11"/>
    <p:sldId id="1521" r:id="rId12"/>
    <p:sldId id="1522" r:id="rId13"/>
    <p:sldId id="1527" r:id="rId14"/>
    <p:sldId id="1524" r:id="rId15"/>
    <p:sldId id="1519" r:id="rId16"/>
    <p:sldId id="1528" r:id="rId17"/>
    <p:sldId id="1518" r:id="rId18"/>
    <p:sldId id="1523" r:id="rId19"/>
    <p:sldId id="1543" r:id="rId20"/>
    <p:sldId id="1525" r:id="rId21"/>
    <p:sldId id="1440" r:id="rId22"/>
    <p:sldId id="14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203FF-6E16-5146-97A6-A4F92EEBDD50}" v="2" dt="2026-02-19T11:54:18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3"/>
    <p:restoredTop sz="94932"/>
  </p:normalViewPr>
  <p:slideViewPr>
    <p:cSldViewPr snapToGrid="0">
      <p:cViewPr varScale="1">
        <p:scale>
          <a:sx n="118" d="100"/>
          <a:sy n="118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Joseph" userId="7311422057_tp_box_2" providerId="OAuth2" clId="{69CC0BCA-ADAB-54EC-A71E-4519F977D19C}"/>
    <pc:docChg chg="addSld delSld modSld">
      <pc:chgData name="Kenneth Joseph" userId="7311422057_tp_box_2" providerId="OAuth2" clId="{69CC0BCA-ADAB-54EC-A71E-4519F977D19C}" dt="2026-02-19T11:54:18.021" v="11"/>
      <pc:docMkLst>
        <pc:docMk/>
      </pc:docMkLst>
      <pc:sldChg chg="del">
        <pc:chgData name="Kenneth Joseph" userId="7311422057_tp_box_2" providerId="OAuth2" clId="{69CC0BCA-ADAB-54EC-A71E-4519F977D19C}" dt="2026-02-19T11:54:16.974" v="3" actId="2696"/>
        <pc:sldMkLst>
          <pc:docMk/>
          <pc:sldMk cId="1754992894" sldId="369"/>
        </pc:sldMkLst>
      </pc:sldChg>
      <pc:sldChg chg="del">
        <pc:chgData name="Kenneth Joseph" userId="7311422057_tp_box_2" providerId="OAuth2" clId="{69CC0BCA-ADAB-54EC-A71E-4519F977D19C}" dt="2026-02-19T11:54:17.029" v="8" actId="2696"/>
        <pc:sldMkLst>
          <pc:docMk/>
          <pc:sldMk cId="386208524" sldId="961"/>
        </pc:sldMkLst>
      </pc:sldChg>
      <pc:sldChg chg="del">
        <pc:chgData name="Kenneth Joseph" userId="7311422057_tp_box_2" providerId="OAuth2" clId="{69CC0BCA-ADAB-54EC-A71E-4519F977D19C}" dt="2026-02-19T11:54:16.991" v="5" actId="2696"/>
        <pc:sldMkLst>
          <pc:docMk/>
          <pc:sldMk cId="3040939604" sldId="1198"/>
        </pc:sldMkLst>
      </pc:sldChg>
      <pc:sldChg chg="del">
        <pc:chgData name="Kenneth Joseph" userId="7311422057_tp_box_2" providerId="OAuth2" clId="{69CC0BCA-ADAB-54EC-A71E-4519F977D19C}" dt="2026-02-19T11:54:16.983" v="4" actId="2696"/>
        <pc:sldMkLst>
          <pc:docMk/>
          <pc:sldMk cId="1788559849" sldId="1200"/>
        </pc:sldMkLst>
      </pc:sldChg>
      <pc:sldChg chg="del">
        <pc:chgData name="Kenneth Joseph" userId="7311422057_tp_box_2" providerId="OAuth2" clId="{69CC0BCA-ADAB-54EC-A71E-4519F977D19C}" dt="2026-02-19T11:54:17.024" v="7" actId="2696"/>
        <pc:sldMkLst>
          <pc:docMk/>
          <pc:sldMk cId="4151780743" sldId="1209"/>
        </pc:sldMkLst>
      </pc:sldChg>
      <pc:sldChg chg="del">
        <pc:chgData name="Kenneth Joseph" userId="7311422057_tp_box_2" providerId="OAuth2" clId="{69CC0BCA-ADAB-54EC-A71E-4519F977D19C}" dt="2026-02-19T11:54:17.012" v="6" actId="2696"/>
        <pc:sldMkLst>
          <pc:docMk/>
          <pc:sldMk cId="2800111313" sldId="1210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4004304138" sldId="1440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1969451507" sldId="1443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203683997" sldId="1511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453322448" sldId="1518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998857607" sldId="1519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1848153490" sldId="1521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2737390033" sldId="1522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475489314" sldId="1523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219397670" sldId="1524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704156140" sldId="1525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2211881489" sldId="1526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974966628" sldId="1527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2607017581" sldId="1528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546019166" sldId="1529"/>
        </pc:sldMkLst>
      </pc:sldChg>
      <pc:sldChg chg="del">
        <pc:chgData name="Kenneth Joseph" userId="7311422057_tp_box_2" providerId="OAuth2" clId="{69CC0BCA-ADAB-54EC-A71E-4519F977D19C}" dt="2026-02-19T11:54:16.956" v="1" actId="2696"/>
        <pc:sldMkLst>
          <pc:docMk/>
          <pc:sldMk cId="3238886261" sldId="1531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1746641943" sldId="1536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640412714" sldId="1537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2419525006" sldId="1538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328248345" sldId="1539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488879276" sldId="1540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800937177" sldId="1541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2822720415" sldId="1542"/>
        </pc:sldMkLst>
      </pc:sldChg>
      <pc:sldChg chg="add">
        <pc:chgData name="Kenneth Joseph" userId="7311422057_tp_box_2" providerId="OAuth2" clId="{69CC0BCA-ADAB-54EC-A71E-4519F977D19C}" dt="2026-02-19T11:54:18.021" v="11"/>
        <pc:sldMkLst>
          <pc:docMk/>
          <pc:sldMk cId="362574453" sldId="1543"/>
        </pc:sldMkLst>
      </pc:sldChg>
      <pc:sldChg chg="del">
        <pc:chgData name="Kenneth Joseph" userId="7311422057_tp_box_2" providerId="OAuth2" clId="{69CC0BCA-ADAB-54EC-A71E-4519F977D19C}" dt="2026-02-19T11:54:16.945" v="0" actId="2696"/>
        <pc:sldMkLst>
          <pc:docMk/>
          <pc:sldMk cId="1114163924" sldId="1554"/>
        </pc:sldMkLst>
      </pc:sldChg>
      <pc:sldChg chg="del">
        <pc:chgData name="Kenneth Joseph" userId="7311422057_tp_box_2" providerId="OAuth2" clId="{69CC0BCA-ADAB-54EC-A71E-4519F977D19C}" dt="2026-02-19T11:54:17.036" v="9" actId="2696"/>
        <pc:sldMkLst>
          <pc:docMk/>
          <pc:sldMk cId="2214826187" sldId="1555"/>
        </pc:sldMkLst>
      </pc:sldChg>
      <pc:sldChg chg="del">
        <pc:chgData name="Kenneth Joseph" userId="7311422057_tp_box_2" providerId="OAuth2" clId="{69CC0BCA-ADAB-54EC-A71E-4519F977D19C}" dt="2026-02-19T11:54:17.047" v="10" actId="2696"/>
        <pc:sldMkLst>
          <pc:docMk/>
          <pc:sldMk cId="3400682334" sldId="1556"/>
        </pc:sldMkLst>
      </pc:sldChg>
      <pc:sldChg chg="del">
        <pc:chgData name="Kenneth Joseph" userId="7311422057_tp_box_2" providerId="OAuth2" clId="{69CC0BCA-ADAB-54EC-A71E-4519F977D19C}" dt="2026-02-19T11:54:16.965" v="2" actId="2696"/>
        <pc:sldMkLst>
          <pc:docMk/>
          <pc:sldMk cId="1691383221" sldId="1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C6B6-09F6-2B4D-A01A-58947660FB7D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CE0D-340A-3641-8186-2265FFC9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4E077-787D-B07E-B4C5-8DAFDAC27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65C52-ED6F-F2BC-D979-ED05CCB28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49CAA-2DE1-4C00-42B0-4DCAAC491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E83DA-D350-DA4D-DF31-735948E4D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0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5649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79804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7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lammar.github.io/illustrated-transformer/" TargetMode="External"/><Relationship Id="rId2" Type="http://schemas.openxmlformats.org/officeDocument/2006/relationships/hyperlink" Target="https://bbycroft.net/l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4D1B9-A0AD-74E3-2309-F9D17183C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08734-6895-39D5-8F22-AE31088C19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29FDE-D9E9-BA21-67AD-6F003EBB8B7F}"/>
              </a:ext>
            </a:extLst>
          </p:cNvPr>
          <p:cNvSpPr txBox="1"/>
          <p:nvPr/>
        </p:nvSpPr>
        <p:spPr>
          <a:xfrm>
            <a:off x="480108" y="1927404"/>
            <a:ext cx="6174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(Somewhat) Technical AI Details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9D281F-5D68-1017-B5A2-E1110701367B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56418-53A1-B1A7-27B3-6986C54D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600D-112C-8161-2B68-A80F3410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“Pipeline 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2D0B-542C-C10B-AA4C-C4D6561C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we’ve discussed</a:t>
            </a:r>
          </a:p>
          <a:p>
            <a:pPr lvl="1"/>
            <a:r>
              <a:rPr lang="en-US" dirty="0"/>
              <a:t>Not all “foundation models” are generative!</a:t>
            </a:r>
          </a:p>
          <a:p>
            <a:pPr lvl="1"/>
            <a:r>
              <a:rPr lang="en-US" dirty="0"/>
              <a:t>And perhaps not even the most useful ones are!</a:t>
            </a:r>
          </a:p>
          <a:p>
            <a:r>
              <a:rPr lang="en-US" dirty="0"/>
              <a:t>Things we haven’t discussed:</a:t>
            </a:r>
          </a:p>
          <a:p>
            <a:pPr lvl="1"/>
            <a:r>
              <a:rPr lang="en-US" dirty="0"/>
              <a:t>What do you mean “not all foundation models are generative”?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Where does the data come from?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train (“train”) the model?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does the model actually make predictions?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</a:t>
            </a:r>
            <a:r>
              <a:rPr lang="en-US" i="1" dirty="0">
                <a:solidFill>
                  <a:schemeClr val="accent1"/>
                </a:solidFill>
              </a:rPr>
              <a:t>evaluate </a:t>
            </a:r>
            <a:r>
              <a:rPr lang="en-US" dirty="0">
                <a:solidFill>
                  <a:schemeClr val="accent1"/>
                </a:solidFill>
              </a:rPr>
              <a:t>the model?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we </a:t>
            </a:r>
            <a:r>
              <a:rPr lang="en-US" i="1" dirty="0">
                <a:solidFill>
                  <a:schemeClr val="accent1"/>
                </a:solidFill>
              </a:rPr>
              <a:t>deploy</a:t>
            </a:r>
            <a:r>
              <a:rPr lang="en-US" dirty="0">
                <a:solidFill>
                  <a:schemeClr val="accent1"/>
                </a:solidFill>
              </a:rPr>
              <a:t> these models?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3FC7-4265-110F-4D4F-6FE3D64B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3D3D31-6C01-A272-B5C6-E2A1664B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LLMs are generative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3386-4E6C-3325-BF08-FF9274F3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tasks that one might be interested in that don’t require text generation. Can you think of a few?</a:t>
            </a:r>
          </a:p>
          <a:p>
            <a:r>
              <a:rPr lang="en-US" dirty="0"/>
              <a:t>The details here are geared towards generative models, but there are strong similarities to the other types of LLMs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BAFA2-6783-183E-D9F0-925F0298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ED5C-16FE-D794-AB6E-4C32B4DA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high-level typology of LLMs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9CD4D-B076-6E3C-3480-9223E038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C6D38A-AF08-0A8F-5066-11958052EDFC}"/>
              </a:ext>
            </a:extLst>
          </p:cNvPr>
          <p:cNvGraphicFramePr>
            <a:graphicFrameLocks noGrp="1"/>
          </p:cNvGraphicFramePr>
          <p:nvPr/>
        </p:nvGraphicFramePr>
        <p:xfrm>
          <a:off x="1493597" y="1416872"/>
          <a:ext cx="8382571" cy="4285133"/>
        </p:xfrm>
        <a:graphic>
          <a:graphicData uri="http://schemas.openxmlformats.org/drawingml/2006/table">
            <a:tbl>
              <a:tblPr/>
              <a:tblGrid>
                <a:gridCol w="1676514">
                  <a:extLst>
                    <a:ext uri="{9D8B030D-6E8A-4147-A177-3AD203B41FA5}">
                      <a16:colId xmlns:a16="http://schemas.microsoft.com/office/drawing/2014/main" val="4274515962"/>
                    </a:ext>
                  </a:extLst>
                </a:gridCol>
                <a:gridCol w="1676514">
                  <a:extLst>
                    <a:ext uri="{9D8B030D-6E8A-4147-A177-3AD203B41FA5}">
                      <a16:colId xmlns:a16="http://schemas.microsoft.com/office/drawing/2014/main" val="4237346630"/>
                    </a:ext>
                  </a:extLst>
                </a:gridCol>
                <a:gridCol w="1418861">
                  <a:extLst>
                    <a:ext uri="{9D8B030D-6E8A-4147-A177-3AD203B41FA5}">
                      <a16:colId xmlns:a16="http://schemas.microsoft.com/office/drawing/2014/main" val="1533614878"/>
                    </a:ext>
                  </a:extLst>
                </a:gridCol>
                <a:gridCol w="1934168">
                  <a:extLst>
                    <a:ext uri="{9D8B030D-6E8A-4147-A177-3AD203B41FA5}">
                      <a16:colId xmlns:a16="http://schemas.microsoft.com/office/drawing/2014/main" val="3559334616"/>
                    </a:ext>
                  </a:extLst>
                </a:gridCol>
                <a:gridCol w="1676514">
                  <a:extLst>
                    <a:ext uri="{9D8B030D-6E8A-4147-A177-3AD203B41FA5}">
                      <a16:colId xmlns:a16="http://schemas.microsoft.com/office/drawing/2014/main" val="2580064756"/>
                    </a:ext>
                  </a:extLst>
                </a:gridCol>
              </a:tblGrid>
              <a:tr h="310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Architecture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Attention pattern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Generates text?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/>
                        <a:t>Training objective</a:t>
                      </a:r>
                      <a:endParaRPr lang="en-US" sz="1300"/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Typical tasks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721483"/>
                  </a:ext>
                </a:extLst>
              </a:tr>
              <a:tr h="124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/>
                        <a:t>Encoder-only</a:t>
                      </a:r>
                      <a:endParaRPr lang="en-US" sz="1300"/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Bidirectional self-attention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❌ No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/>
                        <a:t>Masked Language Modeling (MLM)</a:t>
                      </a:r>
                      <a:r>
                        <a:rPr lang="en-US" sz="1300"/>
                        <a:t>: predict randomly masked tokens using full context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Classification, NER, similarity, retrieval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093919"/>
                  </a:ext>
                </a:extLst>
              </a:tr>
              <a:tr h="124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/>
                        <a:t>Decoder-only</a:t>
                      </a:r>
                      <a:endParaRPr lang="en-US" sz="1300"/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Causal (left-to-right) self-attention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✅ Yes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dirty="0"/>
                        <a:t>Autoregressive / Next-token prediction</a:t>
                      </a:r>
                      <a:r>
                        <a:rPr lang="en-US" sz="1300" dirty="0"/>
                        <a:t>: predict token (</a:t>
                      </a:r>
                      <a:r>
                        <a:rPr lang="en-US" sz="1300" dirty="0" err="1"/>
                        <a:t>x_t</a:t>
                      </a:r>
                      <a:r>
                        <a:rPr lang="en-US" sz="1300" dirty="0"/>
                        <a:t>) given (x_{&lt;t})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Chat, open-ended generation, code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06946"/>
                  </a:ext>
                </a:extLst>
              </a:tr>
              <a:tr h="14811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/>
                        <a:t>Encoder–decoder</a:t>
                      </a:r>
                      <a:endParaRPr lang="en-US" sz="1300"/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Encoder: bidirectionalDecoder: causal + cross-attention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/>
                        <a:t>✅ Yes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dirty="0"/>
                        <a:t>Conditional language modeling (seq2seq)</a:t>
                      </a:r>
                      <a:r>
                        <a:rPr lang="en-US" sz="1300" dirty="0"/>
                        <a:t>: predict output sequence given full input sequence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dirty="0"/>
                        <a:t>Translation, summarization, structured generation</a:t>
                      </a:r>
                    </a:p>
                  </a:txBody>
                  <a:tcPr marL="66266" marR="66266" marT="33133" marB="331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111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0DA3DA-A32D-7FB4-CD4B-54202A61841C}"/>
              </a:ext>
            </a:extLst>
          </p:cNvPr>
          <p:cNvSpPr txBox="1"/>
          <p:nvPr/>
        </p:nvSpPr>
        <p:spPr>
          <a:xfrm>
            <a:off x="3079142" y="5862197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was quite clearly generated using Chat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9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C26D-472E-6299-5AC9-0881F00A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Encoder-only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6E51C-16EB-AF55-C091-60B46D1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4C75B-C661-BF29-7F5B-2833CC16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77" y="1173021"/>
            <a:ext cx="8786446" cy="4511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050A4-D72D-4ACE-075E-4C3CF6416FCB}"/>
              </a:ext>
            </a:extLst>
          </p:cNvPr>
          <p:cNvSpPr txBox="1"/>
          <p:nvPr/>
        </p:nvSpPr>
        <p:spPr>
          <a:xfrm>
            <a:off x="3247293" y="57491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=GDN649X_acE</a:t>
            </a:r>
          </a:p>
        </p:txBody>
      </p:sp>
    </p:spTree>
    <p:extLst>
      <p:ext uri="{BB962C8B-B14F-4D97-AF65-F5344CB8AC3E}">
        <p14:creationId xmlns:p14="http://schemas.microsoft.com/office/powerpoint/2010/main" val="397496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B9886-5994-B61F-1392-7071BA82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3" y="2808514"/>
            <a:ext cx="5764393" cy="4049486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35C1B418-E9F1-8533-AB79-6D7A0CE3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088BDBC-A55A-0D4E-9238-49D16FB07DC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AF4F9-911C-ECE7-A2B9-BDC58C4E15E0}"/>
              </a:ext>
            </a:extLst>
          </p:cNvPr>
          <p:cNvSpPr txBox="1"/>
          <p:nvPr/>
        </p:nvSpPr>
        <p:spPr>
          <a:xfrm>
            <a:off x="261257" y="195943"/>
            <a:ext cx="552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Fine-tuning an encoder-only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544FF-5B3A-ED80-B1EE-C6BE520C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" y="1173145"/>
            <a:ext cx="7277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9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D806E-2E2C-1756-5C5E-B0E1EB6D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E6EAD-E369-481F-B4A6-36112CDC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80" y="3429000"/>
            <a:ext cx="8420933" cy="2736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E673C3-B32E-7197-8481-94C30C70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82" y="692638"/>
            <a:ext cx="8980224" cy="2844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034AE-8273-916B-910A-42701A649EB2}"/>
              </a:ext>
            </a:extLst>
          </p:cNvPr>
          <p:cNvSpPr txBox="1"/>
          <p:nvPr/>
        </p:nvSpPr>
        <p:spPr>
          <a:xfrm>
            <a:off x="515815" y="246185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Using encoder-only embeddings</a:t>
            </a:r>
          </a:p>
        </p:txBody>
      </p:sp>
    </p:spTree>
    <p:extLst>
      <p:ext uri="{BB962C8B-B14F-4D97-AF65-F5344CB8AC3E}">
        <p14:creationId xmlns:p14="http://schemas.microsoft.com/office/powerpoint/2010/main" val="399885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C2C7-F47E-436B-8B39-7295AF1A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Decoder-only models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F7B31-CCE3-B55D-3CAF-280AF534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061B3-7088-EFC9-3346-F77779AA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0229"/>
            <a:ext cx="7772400" cy="4397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B2ADF-D801-BD53-A5E4-582321E90EAA}"/>
              </a:ext>
            </a:extLst>
          </p:cNvPr>
          <p:cNvSpPr txBox="1"/>
          <p:nvPr/>
        </p:nvSpPr>
        <p:spPr>
          <a:xfrm>
            <a:off x="3377607" y="5905176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=bQ5BoolX9Ag&amp;t=10s</a:t>
            </a:r>
          </a:p>
        </p:txBody>
      </p:sp>
    </p:spTree>
    <p:extLst>
      <p:ext uri="{BB962C8B-B14F-4D97-AF65-F5344CB8AC3E}">
        <p14:creationId xmlns:p14="http://schemas.microsoft.com/office/powerpoint/2010/main" val="260701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BC95E-F122-0CBC-DE53-CBA73169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756CD-19CF-1901-8B8A-88A9319F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60" y="1107886"/>
            <a:ext cx="9470162" cy="2071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41D72-84DD-080D-7177-540E24B8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08" y="3055925"/>
            <a:ext cx="8209667" cy="3674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0B5F5-B32E-FB63-70C7-2599F8F9A3D1}"/>
              </a:ext>
            </a:extLst>
          </p:cNvPr>
          <p:cNvSpPr txBox="1"/>
          <p:nvPr/>
        </p:nvSpPr>
        <p:spPr>
          <a:xfrm>
            <a:off x="515815" y="246185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“Finetuning” a decoder-only model</a:t>
            </a:r>
          </a:p>
        </p:txBody>
      </p:sp>
    </p:spTree>
    <p:extLst>
      <p:ext uri="{BB962C8B-B14F-4D97-AF65-F5344CB8AC3E}">
        <p14:creationId xmlns:p14="http://schemas.microsoft.com/office/powerpoint/2010/main" val="45332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46AD-16DB-26C7-49FD-0656CE0C3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6C10-6F99-F393-571B-CA213D2B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with all kinds of LLMs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ED28A-9C84-42E3-A052-F1B1822F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04B2D-FDCD-B5FB-4743-2712FB21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83" y="1180140"/>
            <a:ext cx="8669633" cy="53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CBDD-778A-6CD6-18DF-6E6D9FA2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414F-026D-7E25-70F2-A28F49C2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[text/image] AI-generated or not?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7B3B7-7650-7122-4B55-CAC1FEB2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108D-C83C-7649-5B3E-416F495C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960-78D1-1C1D-1868-AA2ACA0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[new] [simplified] ML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BC6C-B6E1-2A00-CA6A-6F84A6B38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5214-85B4-B0BC-AC50-FE35C158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F29B6-F7B8-644F-4BD0-C7170E6A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5" y="1449408"/>
            <a:ext cx="11429270" cy="46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BB7F-3449-6641-D10F-ACCC85EE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tangent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140CB-40B6-46C2-A16F-A7D63239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Generation is not the only task, and arguably not the most useful</a:t>
            </a:r>
          </a:p>
          <a:p>
            <a:r>
              <a:rPr lang="en-US" dirty="0"/>
              <a:t>In any case, to generate well, especially in a chat context, we need to fine-tune</a:t>
            </a:r>
          </a:p>
          <a:p>
            <a:pPr lvl="1"/>
            <a:r>
              <a:rPr lang="en-US" dirty="0"/>
              <a:t>But in practice, that means a lot of things, from prompt-tuning through full-weight tuning</a:t>
            </a:r>
          </a:p>
          <a:p>
            <a:r>
              <a:rPr lang="en-US" dirty="0"/>
              <a:t>And to do other things, we almost certainly need to fine-tune</a:t>
            </a:r>
          </a:p>
          <a:p>
            <a:r>
              <a:rPr lang="en-US" dirty="0"/>
              <a:t>This is another place in which decisions about data enter our model</a:t>
            </a:r>
          </a:p>
          <a:p>
            <a:r>
              <a:rPr lang="en-US" dirty="0"/>
              <a:t>Now, back to the chat context. What else might we want to do besides fine-tune to be better at chatting?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F242F-DE1A-14AD-BD8C-C88529A9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4C5F-3505-1C79-4568-6B188125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76ACD-A754-F4B6-A0D2-91EA5ECB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3" y="1259099"/>
            <a:ext cx="10957404" cy="3226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EEFF5-C60C-F2A2-E19F-8FEDF9C3C6A3}"/>
              </a:ext>
            </a:extLst>
          </p:cNvPr>
          <p:cNvSpPr txBox="1"/>
          <p:nvPr/>
        </p:nvSpPr>
        <p:spPr>
          <a:xfrm>
            <a:off x="345989" y="5638970"/>
            <a:ext cx="8937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www.anthropic.com</a:t>
            </a:r>
            <a:r>
              <a:rPr lang="en-US" dirty="0"/>
              <a:t>/research/constitutional-ai-harmlessness-from-ai-feedback</a:t>
            </a:r>
          </a:p>
        </p:txBody>
      </p:sp>
    </p:spTree>
    <p:extLst>
      <p:ext uri="{BB962C8B-B14F-4D97-AF65-F5344CB8AC3E}">
        <p14:creationId xmlns:p14="http://schemas.microsoft.com/office/powerpoint/2010/main" val="400430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E4A0C-3AB9-1B4F-A033-14B0824E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DFFC-71D7-4423-D4F5-0414ACD1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Guard-rails – Hard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11779-7053-D5F6-7C90-090DF19C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should the guard-rails be?</a:t>
            </a:r>
          </a:p>
          <a:p>
            <a:r>
              <a:rPr lang="en-US" sz="3600" dirty="0"/>
              <a:t>Who gets to decide what the guard-rails are?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4C33-95CB-3B12-999D-DE1130E6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EB28-4E02-A563-D5C0-F015CBCF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“Pipeline 1”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DD3D-B7B9-468A-DC06-D1D57A1F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we’ve discussed</a:t>
            </a:r>
          </a:p>
          <a:p>
            <a:pPr lvl="1"/>
            <a:r>
              <a:rPr lang="en-US" dirty="0"/>
              <a:t>What is the task?</a:t>
            </a:r>
          </a:p>
          <a:p>
            <a:pPr lvl="1"/>
            <a:r>
              <a:rPr lang="en-US" dirty="0"/>
              <a:t>Where does the data come from?</a:t>
            </a:r>
          </a:p>
          <a:p>
            <a:r>
              <a:rPr lang="en-US" dirty="0"/>
              <a:t>Today, a bit</a:t>
            </a:r>
          </a:p>
          <a:p>
            <a:pPr lvl="1"/>
            <a:r>
              <a:rPr lang="en-US" dirty="0"/>
              <a:t>How do we train the model?</a:t>
            </a:r>
          </a:p>
          <a:p>
            <a:pPr lvl="1"/>
            <a:r>
              <a:rPr lang="en-US" dirty="0"/>
              <a:t>How does the model actually make predictions?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 we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evaluate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model?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 we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deploy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these models?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I’ll lump these last two in with “Pipeline 2”, since we never really use these models anymore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430D6-E566-F14E-FB2C-D9857AAB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CB-23DE-8D21-C217-08EC85928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42C8-980A-7A75-215D-6A71DB83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94383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actually try to do when “training a model”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5A6F2-89D1-8FEE-DDD3-04E01C731DBD}"/>
              </a:ext>
            </a:extLst>
          </p:cNvPr>
          <p:cNvSpPr txBox="1"/>
          <p:nvPr/>
        </p:nvSpPr>
        <p:spPr>
          <a:xfrm>
            <a:off x="1955685" y="5911686"/>
            <a:ext cx="691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colab.research.google.com</a:t>
            </a:r>
            <a:r>
              <a:rPr lang="en-US" sz="2400" dirty="0"/>
              <a:t>/drive/1GWKkpW2SlXdFYlvUTpxcOojowHejq5jk?usp=sharing</a:t>
            </a:r>
          </a:p>
        </p:txBody>
      </p:sp>
      <p:pic>
        <p:nvPicPr>
          <p:cNvPr id="5" name="Picture 4" descr="A diagram of a model&#10;&#10;AI-generated content may be incorrect.">
            <a:extLst>
              <a:ext uri="{FF2B5EF4-FFF2-40B4-BE49-F238E27FC236}">
                <a16:creationId xmlns:a16="http://schemas.microsoft.com/office/drawing/2014/main" id="{F37FEBC7-E0BD-5FDF-6F0E-717FD0AF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/>
        </p:blipFill>
        <p:spPr>
          <a:xfrm>
            <a:off x="1853008" y="1188323"/>
            <a:ext cx="7966850" cy="4481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68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8D67-E0B5-FC88-D59A-3C09332D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training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8237-ED53-A697-8C76-8C6CAFC52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3blue1brown “dials” example</a:t>
            </a:r>
          </a:p>
          <a:p>
            <a:pPr lvl="1"/>
            <a:r>
              <a:rPr lang="en-US" dirty="0"/>
              <a:t>That’s mostly it!</a:t>
            </a:r>
          </a:p>
          <a:p>
            <a:r>
              <a:rPr lang="en-US" dirty="0"/>
              <a:t>More technically, we use some form of (stochastic) gradient descent</a:t>
            </a:r>
          </a:p>
          <a:p>
            <a:pPr lvl="1"/>
            <a:r>
              <a:rPr lang="en-US" dirty="0"/>
              <a:t>There’s always a </a:t>
            </a:r>
            <a:r>
              <a:rPr lang="en-US" dirty="0" err="1"/>
              <a:t>StatsQuest</a:t>
            </a:r>
            <a:r>
              <a:rPr lang="en-US" dirty="0"/>
              <a:t> for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6643C-EB0A-551F-AF87-0A7AA526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0F5CA-5592-5435-24C0-E809DA31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85" y="2973483"/>
            <a:ext cx="4067789" cy="3398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A732E-8139-FE98-53C6-F43BC635BF89}"/>
              </a:ext>
            </a:extLst>
          </p:cNvPr>
          <p:cNvSpPr txBox="1"/>
          <p:nvPr/>
        </p:nvSpPr>
        <p:spPr>
          <a:xfrm>
            <a:off x="1279177" y="540859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=vMh0zPT0tLI</a:t>
            </a:r>
          </a:p>
        </p:txBody>
      </p:sp>
    </p:spTree>
    <p:extLst>
      <p:ext uri="{BB962C8B-B14F-4D97-AF65-F5344CB8AC3E}">
        <p14:creationId xmlns:p14="http://schemas.microsoft.com/office/powerpoint/2010/main" val="241952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8929-5620-57B5-E5B1-44169450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training work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61E4B-E30D-5EC1-9985-35361F10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C4F08-D6EE-13FB-CA26-94B3E1E7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74" y="1865434"/>
            <a:ext cx="9080550" cy="2753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89352-6CF2-D536-7A2B-3DC471DD8DA3}"/>
              </a:ext>
            </a:extLst>
          </p:cNvPr>
          <p:cNvSpPr txBox="1"/>
          <p:nvPr/>
        </p:nvSpPr>
        <p:spPr>
          <a:xfrm>
            <a:off x="2743200" y="524747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www.techradar.com</a:t>
            </a:r>
            <a:r>
              <a:rPr lang="en-US" dirty="0"/>
              <a:t>/pro/openai-spent-usd80m-to-usd100m-training-gpt-4-chinese-firm-claims-it-trained-its-rival-ai-model-for-usd3-million-using-just-2-000-gpus</a:t>
            </a:r>
          </a:p>
        </p:txBody>
      </p:sp>
    </p:spTree>
    <p:extLst>
      <p:ext uri="{BB962C8B-B14F-4D97-AF65-F5344CB8AC3E}">
        <p14:creationId xmlns:p14="http://schemas.microsoft.com/office/powerpoint/2010/main" val="332824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F7B199F-85C2-9D1C-1FB1-8D9B4E2E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model make predictions?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2342BC-9FF5-B2A9-EE64-176E7702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41148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https://bbycroft.net/llm</a:t>
            </a:r>
            <a:endParaRPr lang="en-US" dirty="0"/>
          </a:p>
          <a:p>
            <a:r>
              <a:rPr lang="en-US" dirty="0"/>
              <a:t>Other resources</a:t>
            </a:r>
          </a:p>
          <a:p>
            <a:pPr lvl="1"/>
            <a:r>
              <a:rPr lang="en-US" dirty="0">
                <a:hlinkClick r:id="rId3"/>
              </a:rPr>
              <a:t>https://jalammar.github.io/illustrated-transformer/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nlp.seas.harvard.edu</a:t>
            </a:r>
            <a:r>
              <a:rPr lang="en-US" dirty="0"/>
              <a:t>/2018/04/03/</a:t>
            </a:r>
            <a:r>
              <a:rPr lang="en-US" dirty="0" err="1"/>
              <a:t>attention.html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D716E-10A4-DD79-9272-F212C583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CDFD7-8A88-A8AE-555A-D4AC7F435D6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CCFC4-C714-81BA-4CF8-63F1AF6EBB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493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0B25B-E076-EC4E-7791-80FFF79A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231" y="1454771"/>
            <a:ext cx="6573612" cy="39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6812-113F-3361-F4E0-29212E64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50AE-ACB6-3E31-C5A2-66F270BE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“Pipeline 1”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486-3A94-3735-0013-11FFD71E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we’ve discussed</a:t>
            </a:r>
          </a:p>
          <a:p>
            <a:pPr lvl="1"/>
            <a:r>
              <a:rPr lang="en-US" dirty="0"/>
              <a:t>What is the task?</a:t>
            </a:r>
          </a:p>
          <a:p>
            <a:pPr lvl="1"/>
            <a:r>
              <a:rPr lang="en-US" dirty="0"/>
              <a:t>Where does the data come from?</a:t>
            </a:r>
          </a:p>
          <a:p>
            <a:pPr lvl="1"/>
            <a:r>
              <a:rPr lang="en-US" dirty="0"/>
              <a:t>How do we train the model?</a:t>
            </a:r>
          </a:p>
          <a:p>
            <a:pPr lvl="1"/>
            <a:r>
              <a:rPr lang="en-US" dirty="0"/>
              <a:t>How does the model actually make predictions?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 we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evaluate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model?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 we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deploy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these models?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BF081-716E-64AE-B0A0-75499439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2A9B2-6BDB-2151-0BFF-9533A017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8FC2-CBCA-9986-4BF0-9422010D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[new] [simplified] ML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B39-1B24-016C-1B33-05A969F11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349C-40CE-6506-C914-E66CB628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CDDE-C91F-3F9D-E7CE-B10FE05A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5" y="1449408"/>
            <a:ext cx="11429270" cy="46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04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24631</TotalTime>
  <Words>756</Words>
  <Application>Microsoft Macintosh PowerPoint</Application>
  <PresentationFormat>Widescreen</PresentationFormat>
  <Paragraphs>119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Book</vt:lpstr>
      <vt:lpstr>Calibri</vt:lpstr>
      <vt:lpstr>Candara</vt:lpstr>
      <vt:lpstr>Century Gothic</vt:lpstr>
      <vt:lpstr>Menlo</vt:lpstr>
      <vt:lpstr>Wingdings</vt:lpstr>
      <vt:lpstr>2_Office Theme</vt:lpstr>
      <vt:lpstr>PowerPoint Presentation</vt:lpstr>
      <vt:lpstr>The [new] [simplified] ML pipeline</vt:lpstr>
      <vt:lpstr>Returning to “Pipeline 1”</vt:lpstr>
      <vt:lpstr>What do we actually try to do when “training a model”</vt:lpstr>
      <vt:lpstr>How does training work?</vt:lpstr>
      <vt:lpstr>How does training work (cont.)</vt:lpstr>
      <vt:lpstr>How does the model make predictions?</vt:lpstr>
      <vt:lpstr>Returning to “Pipeline 1”</vt:lpstr>
      <vt:lpstr>The [new] [simplified] ML pipeline</vt:lpstr>
      <vt:lpstr>Returning to “Pipeline 2”</vt:lpstr>
      <vt:lpstr>Not all LLMs are generative</vt:lpstr>
      <vt:lpstr>One high-level typology of LLMs</vt:lpstr>
      <vt:lpstr>Encoder-only models</vt:lpstr>
      <vt:lpstr>PowerPoint Presentation</vt:lpstr>
      <vt:lpstr>PowerPoint Presentation</vt:lpstr>
      <vt:lpstr>Decoder-only models</vt:lpstr>
      <vt:lpstr>PowerPoint Presentation</vt:lpstr>
      <vt:lpstr>Classification with all kinds of LLMs</vt:lpstr>
      <vt:lpstr>Let’s try it!</vt:lpstr>
      <vt:lpstr>Summary of this tangent</vt:lpstr>
      <vt:lpstr>PowerPoint Presentation</vt:lpstr>
      <vt:lpstr>Guard-rails – Hard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 Lecture 1</dc:title>
  <dc:creator>Atri Rudra</dc:creator>
  <cp:lastModifiedBy>Kenneth Joseph</cp:lastModifiedBy>
  <cp:revision>79</cp:revision>
  <dcterms:created xsi:type="dcterms:W3CDTF">2023-09-05T14:06:44Z</dcterms:created>
  <dcterms:modified xsi:type="dcterms:W3CDTF">2026-02-19T11:54:20Z</dcterms:modified>
</cp:coreProperties>
</file>