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</p:sldMasterIdLst>
  <p:notesMasterIdLst>
    <p:notesMasterId r:id="rId18"/>
  </p:notesMasterIdLst>
  <p:sldIdLst>
    <p:sldId id="1553" r:id="rId2"/>
    <p:sldId id="1544" r:id="rId3"/>
    <p:sldId id="1545" r:id="rId4"/>
    <p:sldId id="1546" r:id="rId5"/>
    <p:sldId id="1547" r:id="rId6"/>
    <p:sldId id="1548" r:id="rId7"/>
    <p:sldId id="1551" r:id="rId8"/>
    <p:sldId id="1549" r:id="rId9"/>
    <p:sldId id="1454" r:id="rId10"/>
    <p:sldId id="1458" r:id="rId11"/>
    <p:sldId id="1457" r:id="rId12"/>
    <p:sldId id="1552" r:id="rId13"/>
    <p:sldId id="1532" r:id="rId14"/>
    <p:sldId id="1533" r:id="rId15"/>
    <p:sldId id="1534" r:id="rId16"/>
    <p:sldId id="153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5482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5632B5B-0B6C-A14D-85C4-123A4D3F7F03}" v="1" dt="2026-02-19T11:54:41.9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113"/>
    <p:restoredTop sz="94932"/>
  </p:normalViewPr>
  <p:slideViewPr>
    <p:cSldViewPr snapToGrid="0">
      <p:cViewPr varScale="1">
        <p:scale>
          <a:sx n="118" d="100"/>
          <a:sy n="118" d="100"/>
        </p:scale>
        <p:origin x="232" y="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70C6B6-09F6-2B4D-A01A-58947660FB7D}" type="datetimeFigureOut">
              <a:rPr lang="en-US" smtClean="0"/>
              <a:t>2/19/26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7BCE0D-340A-3641-8186-2265FFC92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684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D34087-3484-A4E6-00A3-50A11A45BF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373C450-954E-CB32-E84C-FC93DA8226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5259B5E-A966-0025-1C87-EA4CCADB5D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521B71-E4E1-CD87-582B-C5313C54C1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1B39BA-FEE4-F742-9DD7-1C03E943424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6429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85F90AF-A7DA-AE4F-8E05-D7BB60B73C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"/>
            <a:ext cx="12188950" cy="68579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EF76966-B0EA-3344-AA63-F2BB9F5FFF6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368" y="5383324"/>
            <a:ext cx="3038969" cy="653986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0734D86-3E3D-8648-A97A-7CAFCF59DE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8368" y="1483185"/>
            <a:ext cx="6445250" cy="24923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5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ts val="5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all" spc="0" normalizeH="0" baseline="0" noProof="0" dirty="0">
                <a:ln>
                  <a:noFill/>
                </a:ln>
                <a:solidFill>
                  <a:srgbClr val="005BB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charset="0"/>
              </a:rPr>
              <a:t>Presentation</a:t>
            </a:r>
            <a:br>
              <a:rPr kumimoji="0" lang="en-US" sz="6000" b="1" i="0" u="none" strike="noStrike" kern="1200" cap="all" spc="0" normalizeH="0" baseline="0" noProof="0" dirty="0">
                <a:ln>
                  <a:noFill/>
                </a:ln>
                <a:solidFill>
                  <a:srgbClr val="005BB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charset="0"/>
              </a:rPr>
            </a:br>
            <a:r>
              <a:rPr kumimoji="0" lang="en-US" sz="6000" b="1" i="0" u="none" strike="noStrike" kern="1200" cap="all" spc="0" normalizeH="0" baseline="0" noProof="0" dirty="0">
                <a:ln>
                  <a:noFill/>
                </a:ln>
                <a:solidFill>
                  <a:srgbClr val="005BB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charset="0"/>
              </a:rPr>
              <a:t>title </a:t>
            </a:r>
          </a:p>
        </p:txBody>
      </p:sp>
    </p:spTree>
    <p:extLst>
      <p:ext uri="{BB962C8B-B14F-4D97-AF65-F5344CB8AC3E}">
        <p14:creationId xmlns:p14="http://schemas.microsoft.com/office/powerpoint/2010/main" val="564962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C48E1-29D8-B545-9988-D99D03007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14A642-52EE-1C4B-971E-6948478B3B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FA3C7B-81DD-7C4B-8F58-BE4CBA90F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098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91513984-9F27-9E49-9B00-9D22AC5389E4}" type="datetime1">
              <a:rPr lang="en-US" smtClean="0"/>
              <a:t>2/19/26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846805-0CBF-1047-9BC9-69599AA1C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94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UB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82FDB1-04A3-0149-84CD-E6723037A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927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6088BDBC-A55A-0D4E-9238-49D16FB07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237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D85370-647C-0B49-9380-1C49754080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68A2A6-67B7-264F-AF52-523788CAA2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19166E-842D-B946-9536-4480AE4971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098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4FACB99A-C6B4-A742-97F0-F17EA55B1A6D}" type="datetime1">
              <a:rPr lang="en-US" smtClean="0"/>
              <a:t>2/19/26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948CA-7CE6-DA4B-9846-169CB0AB1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94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UB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6D4698-0B78-9E48-9174-23884DB67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927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6088BDBC-A55A-0D4E-9238-49D16FB07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9294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85F90AF-A7DA-AE4F-8E05-D7BB60B73C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"/>
            <a:ext cx="12188950" cy="68579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EF76966-B0EA-3344-AA63-F2BB9F5FFF6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368" y="5383324"/>
            <a:ext cx="3038969" cy="653986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0734D86-3E3D-8648-A97A-7CAFCF59DE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8368" y="1483185"/>
            <a:ext cx="6445250" cy="24923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5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ts val="5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all" spc="0" normalizeH="0" baseline="0" noProof="0" dirty="0">
                <a:ln>
                  <a:noFill/>
                </a:ln>
                <a:solidFill>
                  <a:srgbClr val="005BB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charset="0"/>
              </a:rPr>
              <a:t>Presentation</a:t>
            </a:r>
            <a:br>
              <a:rPr kumimoji="0" lang="en-US" sz="6000" b="1" i="0" u="none" strike="noStrike" kern="1200" cap="all" spc="0" normalizeH="0" baseline="0" noProof="0" dirty="0">
                <a:ln>
                  <a:noFill/>
                </a:ln>
                <a:solidFill>
                  <a:srgbClr val="005BB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charset="0"/>
              </a:rPr>
            </a:br>
            <a:r>
              <a:rPr kumimoji="0" lang="en-US" sz="6000" b="1" i="0" u="none" strike="noStrike" kern="1200" cap="all" spc="0" normalizeH="0" baseline="0" noProof="0" dirty="0">
                <a:ln>
                  <a:noFill/>
                </a:ln>
                <a:solidFill>
                  <a:srgbClr val="005BB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charset="0"/>
              </a:rPr>
              <a:t>title </a:t>
            </a:r>
          </a:p>
        </p:txBody>
      </p:sp>
    </p:spTree>
    <p:extLst>
      <p:ext uri="{BB962C8B-B14F-4D97-AF65-F5344CB8AC3E}">
        <p14:creationId xmlns:p14="http://schemas.microsoft.com/office/powerpoint/2010/main" val="3798048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7D386E3-47F7-785C-AC7D-57DB27502F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1530"/>
            <a:ext cx="12192000" cy="68500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4B7AA1-D6F6-4B4A-B5B1-981CED01C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079" y="165430"/>
            <a:ext cx="10515600" cy="863600"/>
          </a:xfrm>
        </p:spPr>
        <p:txBody>
          <a:bodyPr anchor="b" anchorCtr="0"/>
          <a:lstStyle>
            <a:lvl1pPr>
              <a:defRPr>
                <a:solidFill>
                  <a:schemeClr val="accent2"/>
                </a:solidFill>
                <a:latin typeface="Candara" panose="020E0502030303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72516B-CCCF-5F4A-9B01-AA30C7046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079" y="1449408"/>
            <a:ext cx="10515600" cy="4351338"/>
          </a:xfrm>
        </p:spPr>
        <p:txBody>
          <a:bodyPr/>
          <a:lstStyle>
            <a:lvl1pPr>
              <a:defRPr>
                <a:solidFill>
                  <a:srgbClr val="014AAE"/>
                </a:solidFill>
                <a:latin typeface="Candara" panose="020E0502030303020204" pitchFamily="34" charset="0"/>
              </a:defRPr>
            </a:lvl1pPr>
            <a:lvl2pPr>
              <a:defRPr>
                <a:solidFill>
                  <a:srgbClr val="014AAE"/>
                </a:solidFill>
                <a:latin typeface="Candara" panose="020E0502030303020204" pitchFamily="34" charset="0"/>
              </a:defRPr>
            </a:lvl2pPr>
            <a:lvl3pPr>
              <a:defRPr>
                <a:solidFill>
                  <a:srgbClr val="014AAE"/>
                </a:solidFill>
                <a:latin typeface="Candara" panose="020E0502030303020204" pitchFamily="34" charset="0"/>
              </a:defRPr>
            </a:lvl3pPr>
            <a:lvl4pPr>
              <a:defRPr>
                <a:solidFill>
                  <a:srgbClr val="014AAE"/>
                </a:solidFill>
                <a:latin typeface="Candara" panose="020E0502030303020204" pitchFamily="34" charset="0"/>
              </a:defRPr>
            </a:lvl4pPr>
            <a:lvl5pPr>
              <a:defRPr>
                <a:solidFill>
                  <a:srgbClr val="014AAE"/>
                </a:solidFill>
                <a:latin typeface="Candara" panose="020E0502030303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F9AE38-E3F9-C245-B7DE-C4C9EB498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84883" y="6551913"/>
            <a:ext cx="501992" cy="317151"/>
          </a:xfrm>
          <a:prstGeom prst="rect">
            <a:avLst/>
          </a:prstGeom>
        </p:spPr>
        <p:txBody>
          <a:bodyPr anchor="b" anchorCtr="0"/>
          <a:lstStyle>
            <a:lvl1pPr>
              <a:defRPr sz="1400" b="0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defRPr>
            </a:lvl1pPr>
          </a:lstStyle>
          <a:p>
            <a:fld id="{6088BDBC-A55A-0D4E-9238-49D16FB07DC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5278AA-B099-F756-F75F-A869D4525C5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107064"/>
            <a:ext cx="1524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645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C903E-4803-134F-AB27-D21C94808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FF41F8-4CD0-3A46-B3EE-ADF0D1E05D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AE7B2E-4180-0140-A0EE-DC140A802C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098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E14E46EA-DB6D-514A-88D8-66FF730AD5E0}" type="datetime1">
              <a:rPr lang="en-US" smtClean="0"/>
              <a:t>2/19/26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05AE1E-10E1-404D-85FC-663086503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94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UB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884B96-5E86-3D4C-8295-0989BEF3E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927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6088BDBC-A55A-0D4E-9238-49D16FB07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817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A3CC1-F046-9A4F-899D-098AD752D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1B690-400D-AE40-A601-FF00109DB6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A0E1D4-774B-BB4E-BFAC-DF0936DF76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4EC447-F086-E942-9EE8-0600383EE0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098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4A703512-4B06-EE47-B919-5BA2C010F920}" type="datetime1">
              <a:rPr lang="en-US" smtClean="0"/>
              <a:t>2/19/26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A3D18C-25CE-AA4B-A73E-B46B96E5B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94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UB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6C780A-4C69-8943-BE7B-A51838529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927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6088BDBC-A55A-0D4E-9238-49D16FB07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827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9DDA6-1472-5140-83CA-00E768B54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4CA5C1-A757-AB46-A0C5-CD0DA342FC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0A17B4-80FF-5F4B-B852-390BC1948C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04E944-9940-0B43-A059-1BE4E3EB6B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8B5AB0-1923-0B43-BE76-4B6C90654E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0EFABA-D2AE-4944-ADB6-63E839EC65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098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F0BF0248-29B6-F541-A1D6-BBDE16E072DD}" type="datetime1">
              <a:rPr lang="en-US" smtClean="0"/>
              <a:t>2/19/26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0D4525-EA83-6848-B9BB-A5CF47E12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94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UB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F455BB-B79D-F64F-9020-84A57E73E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927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6088BDBC-A55A-0D4E-9238-49D16FB07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796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6CBB87-5902-7744-A4E7-EE8EDAF52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84883" y="6551913"/>
            <a:ext cx="501992" cy="317151"/>
          </a:xfrm>
          <a:prstGeom prst="rect">
            <a:avLst/>
          </a:prstGeom>
        </p:spPr>
        <p:txBody>
          <a:bodyPr anchor="b" anchorCtr="0"/>
          <a:lstStyle>
            <a:lvl1pPr>
              <a:defRPr sz="1400" b="0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defRPr>
            </a:lvl1pPr>
          </a:lstStyle>
          <a:p>
            <a:fld id="{6088BDBC-A55A-0D4E-9238-49D16FB07DC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D84DD06-51EA-4F41-AE88-9A4601A7015E}"/>
              </a:ext>
            </a:extLst>
          </p:cNvPr>
          <p:cNvSpPr/>
          <p:nvPr userDrawn="1"/>
        </p:nvSpPr>
        <p:spPr>
          <a:xfrm>
            <a:off x="375138" y="2394802"/>
            <a:ext cx="11816862" cy="1101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7B47C3C-68C2-09BC-5A20-25EB1A7940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9723" y="6129656"/>
            <a:ext cx="1524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53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1E6C5-F017-F540-92C2-1D2BF28B5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27A7BE-01A5-604C-828E-62791FF5D2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098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C7CFD90E-F155-6A43-B571-E2B4666C1DF6}" type="datetime1">
              <a:rPr lang="en-US" smtClean="0"/>
              <a:t>2/19/26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3CBFD0-DCCE-A74E-97B9-31B32953D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94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UB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E14C57-EA7C-C947-BB4A-4B35D0FF1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927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6088BDBC-A55A-0D4E-9238-49D16FB07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986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2F48D-A912-5944-A3CD-71EC7617C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43EF2B-FE98-A34C-9E17-C18DCC1436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F3D79F-FDC9-8742-98A2-78250DBE22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D6742B-7C63-B54E-B7AA-719B8774D4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098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247DCFCF-1206-B743-B73D-85F000A75FF3}" type="datetime1">
              <a:rPr lang="en-US" smtClean="0"/>
              <a:t>2/19/26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96D8F2-2705-734E-A79A-90E80EB0F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94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UB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D108B6-418F-A642-A0E4-1191F96DF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927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6088BDBC-A55A-0D4E-9238-49D16FB07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937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D42B7-9655-DB46-A00A-7B5B9B659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C0AC25-D0F0-054E-9C4C-01E5923C1D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948B72-6045-5641-B2B9-6451EF5D73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2C82DE-B816-6549-9FFB-CAD7609C22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098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B12E302E-C790-FE45-B9BF-241F43D7A189}" type="datetime1">
              <a:rPr lang="en-US" smtClean="0"/>
              <a:t>2/19/26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A34E5B-AD2B-D44F-854B-3D497099C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94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UB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92EE40-2824-B248-86DC-EFD736556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927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6088BDBC-A55A-0D4E-9238-49D16FB07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373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F58E7A-C450-D148-A984-F08FF7020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3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4C519E-3F8A-F440-B472-05854D5EB8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5418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51776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venir Book" panose="02000503020000020003" pitchFamily="2" charset="0"/>
          <a:ea typeface="+mj-ea"/>
          <a:cs typeface="Futura Medium" panose="020B0602020204020303" pitchFamily="34" charset="-79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Wingdings" pitchFamily="2" charset="2"/>
        <a:buChar char="§"/>
        <a:defRPr sz="2800" kern="1200">
          <a:solidFill>
            <a:schemeClr val="tx1"/>
          </a:solidFill>
          <a:latin typeface="Avenir Book" panose="02000503020000020003" pitchFamily="2" charset="0"/>
          <a:ea typeface="Segoe UI Historic" panose="020B0502040204020203" pitchFamily="34" charset="0"/>
          <a:cs typeface="Segoe UI Historic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itchFamily="2" charset="2"/>
        <a:buChar char="§"/>
        <a:defRPr sz="2400" kern="1200">
          <a:solidFill>
            <a:schemeClr val="tx1"/>
          </a:solidFill>
          <a:latin typeface="Avenir Book" panose="02000503020000020003" pitchFamily="2" charset="0"/>
          <a:ea typeface="Segoe UI Historic" panose="020B0502040204020203" pitchFamily="34" charset="0"/>
          <a:cs typeface="Segoe UI Historic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itchFamily="2" charset="2"/>
        <a:buChar char="§"/>
        <a:defRPr sz="2000" kern="1200">
          <a:solidFill>
            <a:schemeClr val="tx1"/>
          </a:solidFill>
          <a:latin typeface="Avenir Book" panose="02000503020000020003" pitchFamily="2" charset="0"/>
          <a:ea typeface="Segoe UI Historic" panose="020B0502040204020203" pitchFamily="34" charset="0"/>
          <a:cs typeface="Segoe UI Historic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itchFamily="2" charset="2"/>
        <a:buChar char="§"/>
        <a:defRPr sz="1800" kern="1200">
          <a:solidFill>
            <a:schemeClr val="tx1"/>
          </a:solidFill>
          <a:latin typeface="Avenir Book" panose="02000503020000020003" pitchFamily="2" charset="0"/>
          <a:ea typeface="Segoe UI Historic" panose="020B0502040204020203" pitchFamily="34" charset="0"/>
          <a:cs typeface="Segoe UI Historic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itchFamily="2" charset="2"/>
        <a:buChar char="§"/>
        <a:defRPr sz="1800" kern="1200">
          <a:solidFill>
            <a:schemeClr val="tx1"/>
          </a:solidFill>
          <a:latin typeface="Avenir Book" panose="02000503020000020003" pitchFamily="2" charset="0"/>
          <a:ea typeface="Segoe UI Historic" panose="020B0502040204020203" pitchFamily="34" charset="0"/>
          <a:cs typeface="Segoe UI Historic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designjustice.org/read-the-principle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79848E-3F27-3156-2A8C-A53FAAF374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47EDFC-88C9-A962-640E-9237FA0C6FDB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484938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2067CE-DC2A-3C42-8429-E81EC704DE8B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2/19/26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6BB0E5-0FDE-EEE0-00C7-0A0F3561A0AE}"/>
              </a:ext>
            </a:extLst>
          </p:cNvPr>
          <p:cNvSpPr txBox="1"/>
          <p:nvPr/>
        </p:nvSpPr>
        <p:spPr>
          <a:xfrm>
            <a:off x="480108" y="1927404"/>
            <a:ext cx="61746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(Somewhat) Technical AI Details (cont.)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BA6B39C-5491-B9E6-7087-58CF61B130A8}"/>
              </a:ext>
            </a:extLst>
          </p:cNvPr>
          <p:cNvSpPr txBox="1"/>
          <p:nvPr/>
        </p:nvSpPr>
        <p:spPr>
          <a:xfrm>
            <a:off x="480108" y="4510285"/>
            <a:ext cx="66821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Kenneth (Kenny) Joseph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77404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9B4725-4FDA-00D6-D946-3AD4ADA3C4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F027B-F6D8-9BCC-975A-3CE91AF16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Some warm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A0E20E-26DD-DC94-82A1-EE9F4ED2E5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"/>
            <a:r>
              <a:rPr lang="en-US" sz="3600" b="1" dirty="0">
                <a:solidFill>
                  <a:schemeClr val="accent1"/>
                </a:solidFill>
              </a:rPr>
              <a:t>W</a:t>
            </a:r>
            <a:r>
              <a:rPr lang="en-US" sz="3600" b="1" dirty="0">
                <a:solidFill>
                  <a:schemeClr val="accent1"/>
                </a:solidFill>
                <a:effectLst/>
              </a:rPr>
              <a:t>hat</a:t>
            </a:r>
            <a:r>
              <a:rPr lang="en-US" sz="3600" dirty="0">
                <a:solidFill>
                  <a:schemeClr val="accent1"/>
                </a:solidFill>
                <a:effectLst/>
              </a:rPr>
              <a:t> is </a:t>
            </a:r>
            <a:r>
              <a:rPr lang="en-US" sz="3600" b="1" dirty="0">
                <a:solidFill>
                  <a:schemeClr val="accent1"/>
                </a:solidFill>
                <a:effectLst/>
              </a:rPr>
              <a:t>ChatGPT</a:t>
            </a:r>
            <a:r>
              <a:rPr lang="en-US" sz="3600" dirty="0">
                <a:solidFill>
                  <a:schemeClr val="accent1"/>
                </a:solidFill>
                <a:effectLst/>
              </a:rPr>
              <a:t> optimizing for?</a:t>
            </a:r>
          </a:p>
          <a:p>
            <a:pPr fontAlgn="b"/>
            <a:r>
              <a:rPr lang="en-US" sz="3600" b="1" dirty="0">
                <a:solidFill>
                  <a:schemeClr val="accent1"/>
                </a:solidFill>
              </a:rPr>
              <a:t>W</a:t>
            </a:r>
            <a:r>
              <a:rPr lang="en-US" sz="3600" b="1" dirty="0">
                <a:solidFill>
                  <a:schemeClr val="accent1"/>
                </a:solidFill>
                <a:effectLst/>
              </a:rPr>
              <a:t>ho</a:t>
            </a:r>
            <a:r>
              <a:rPr lang="en-US" sz="3600" dirty="0">
                <a:solidFill>
                  <a:schemeClr val="accent1"/>
                </a:solidFill>
                <a:effectLst/>
              </a:rPr>
              <a:t> is </a:t>
            </a:r>
            <a:r>
              <a:rPr lang="en-US" sz="3600" b="1" dirty="0">
                <a:solidFill>
                  <a:schemeClr val="accent1"/>
                </a:solidFill>
                <a:effectLst/>
              </a:rPr>
              <a:t>ChatGPT</a:t>
            </a:r>
            <a:r>
              <a:rPr lang="en-US" sz="3600" dirty="0">
                <a:solidFill>
                  <a:schemeClr val="accent1"/>
                </a:solidFill>
                <a:effectLst/>
              </a:rPr>
              <a:t> optimizing for?</a:t>
            </a:r>
          </a:p>
          <a:p>
            <a:pPr fontAlgn="b"/>
            <a:r>
              <a:rPr lang="en-US" sz="3600" b="1" dirty="0">
                <a:solidFill>
                  <a:schemeClr val="accent1"/>
                </a:solidFill>
                <a:effectLst/>
              </a:rPr>
              <a:t>When </a:t>
            </a:r>
            <a:r>
              <a:rPr lang="en-US" sz="3600" dirty="0">
                <a:solidFill>
                  <a:schemeClr val="accent1"/>
                </a:solidFill>
                <a:effectLst/>
              </a:rPr>
              <a:t>is </a:t>
            </a:r>
            <a:r>
              <a:rPr lang="en-US" sz="3600" b="1" dirty="0">
                <a:solidFill>
                  <a:schemeClr val="accent1"/>
                </a:solidFill>
                <a:effectLst/>
              </a:rPr>
              <a:t>ChatGPT </a:t>
            </a:r>
            <a:r>
              <a:rPr lang="en-US" sz="3600" dirty="0">
                <a:solidFill>
                  <a:schemeClr val="accent1"/>
                </a:solidFill>
                <a:effectLst/>
              </a:rPr>
              <a:t>optimizing for?</a:t>
            </a:r>
          </a:p>
          <a:p>
            <a:endParaRPr lang="en-US" sz="3600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50FA95-B1A8-5793-39C6-40BB7A11A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1882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50FF39-6D5C-8664-622C-31EB20DF4D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D915A-E42F-C4AD-2495-D71FEBDBB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Evaluation is key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DE0F69-482C-3965-43C8-3B56AFB40A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079" y="1459456"/>
            <a:ext cx="10515600" cy="4351338"/>
          </a:xfrm>
        </p:spPr>
        <p:txBody>
          <a:bodyPr>
            <a:normAutofit/>
          </a:bodyPr>
          <a:lstStyle/>
          <a:p>
            <a:pPr fontAlgn="b"/>
            <a:r>
              <a:rPr lang="en-US" sz="3600" b="1" dirty="0"/>
              <a:t>W</a:t>
            </a:r>
            <a:r>
              <a:rPr lang="en-US" sz="3600" b="1" dirty="0">
                <a:effectLst/>
              </a:rPr>
              <a:t>hat</a:t>
            </a:r>
            <a:r>
              <a:rPr lang="en-US" sz="3600" dirty="0">
                <a:effectLst/>
              </a:rPr>
              <a:t> are we optimizing for</a:t>
            </a:r>
          </a:p>
          <a:p>
            <a:pPr fontAlgn="b"/>
            <a:r>
              <a:rPr lang="en-US" sz="3600" b="1" dirty="0"/>
              <a:t>W</a:t>
            </a:r>
            <a:r>
              <a:rPr lang="en-US" sz="3600" b="1" dirty="0">
                <a:effectLst/>
              </a:rPr>
              <a:t>ho</a:t>
            </a:r>
            <a:r>
              <a:rPr lang="en-US" sz="3600" dirty="0">
                <a:effectLst/>
              </a:rPr>
              <a:t> are we optimizing for</a:t>
            </a:r>
          </a:p>
          <a:p>
            <a:pPr fontAlgn="b"/>
            <a:r>
              <a:rPr lang="en-US" sz="3600" b="1" dirty="0">
                <a:effectLst/>
              </a:rPr>
              <a:t>When </a:t>
            </a:r>
            <a:r>
              <a:rPr lang="en-US" sz="3600" dirty="0">
                <a:effectLst/>
              </a:rPr>
              <a:t>are we optimizing for</a:t>
            </a:r>
          </a:p>
          <a:p>
            <a:pPr fontAlgn="b"/>
            <a:endParaRPr lang="en-US" sz="3600" dirty="0"/>
          </a:p>
          <a:p>
            <a:pPr fontAlgn="b"/>
            <a:r>
              <a:rPr lang="en-US" sz="3600" dirty="0">
                <a:effectLst/>
              </a:rPr>
              <a:t>… </a:t>
            </a:r>
            <a:r>
              <a:rPr lang="en-US" sz="3600" b="1" dirty="0"/>
              <a:t>your data and your optimization algorithm </a:t>
            </a:r>
            <a:r>
              <a:rPr lang="en-US" sz="3600" b="1" dirty="0">
                <a:solidFill>
                  <a:srgbClr val="C00000"/>
                </a:solidFill>
              </a:rPr>
              <a:t>and how you evaluate your work </a:t>
            </a:r>
            <a:r>
              <a:rPr lang="en-US" sz="3600" b="1" dirty="0"/>
              <a:t>encode your answers to these questions</a:t>
            </a:r>
            <a:endParaRPr lang="en-US" sz="3600" dirty="0">
              <a:effectLst/>
            </a:endParaRPr>
          </a:p>
          <a:p>
            <a:endParaRPr 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C60038-4BDE-115C-E597-4291C7187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4274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6BC1B3-5906-431A-4F62-63EFEE55A6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66AB8-19EC-D2A5-DC6D-5FF46D128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Evaluation is key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9EA7DF-E8B0-6440-3C21-E7A606FF37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"/>
            <a:r>
              <a:rPr lang="en-US" sz="3600" b="1" dirty="0">
                <a:solidFill>
                  <a:schemeClr val="bg1">
                    <a:lumMod val="75000"/>
                  </a:schemeClr>
                </a:solidFill>
              </a:rPr>
              <a:t>W</a:t>
            </a:r>
            <a:r>
              <a:rPr lang="en-US" sz="3600" b="1" dirty="0">
                <a:solidFill>
                  <a:schemeClr val="bg1">
                    <a:lumMod val="75000"/>
                  </a:schemeClr>
                </a:solidFill>
                <a:effectLst/>
              </a:rPr>
              <a:t>hat</a:t>
            </a:r>
            <a:r>
              <a:rPr lang="en-US" sz="3600" dirty="0">
                <a:solidFill>
                  <a:schemeClr val="bg1">
                    <a:lumMod val="75000"/>
                  </a:schemeClr>
                </a:solidFill>
                <a:effectLst/>
              </a:rPr>
              <a:t> is </a:t>
            </a:r>
            <a:r>
              <a:rPr lang="en-US" sz="3600" b="1" dirty="0">
                <a:solidFill>
                  <a:schemeClr val="bg1">
                    <a:lumMod val="75000"/>
                  </a:schemeClr>
                </a:solidFill>
                <a:effectLst/>
              </a:rPr>
              <a:t>ChatGPT</a:t>
            </a:r>
            <a:r>
              <a:rPr lang="en-US" sz="3600" dirty="0">
                <a:solidFill>
                  <a:schemeClr val="bg1">
                    <a:lumMod val="75000"/>
                  </a:schemeClr>
                </a:solidFill>
                <a:effectLst/>
              </a:rPr>
              <a:t> optimizing for?</a:t>
            </a:r>
          </a:p>
          <a:p>
            <a:pPr fontAlgn="b"/>
            <a:r>
              <a:rPr lang="en-US" sz="3600" b="1" dirty="0">
                <a:solidFill>
                  <a:schemeClr val="bg1">
                    <a:lumMod val="75000"/>
                  </a:schemeClr>
                </a:solidFill>
              </a:rPr>
              <a:t>W</a:t>
            </a:r>
            <a:r>
              <a:rPr lang="en-US" sz="3600" b="1" dirty="0">
                <a:solidFill>
                  <a:schemeClr val="bg1">
                    <a:lumMod val="75000"/>
                  </a:schemeClr>
                </a:solidFill>
                <a:effectLst/>
              </a:rPr>
              <a:t>ho</a:t>
            </a:r>
            <a:r>
              <a:rPr lang="en-US" sz="3600" dirty="0">
                <a:solidFill>
                  <a:schemeClr val="bg1">
                    <a:lumMod val="75000"/>
                  </a:schemeClr>
                </a:solidFill>
                <a:effectLst/>
              </a:rPr>
              <a:t> is </a:t>
            </a:r>
            <a:r>
              <a:rPr lang="en-US" sz="3600" b="1" dirty="0">
                <a:solidFill>
                  <a:schemeClr val="bg1">
                    <a:lumMod val="75000"/>
                  </a:schemeClr>
                </a:solidFill>
                <a:effectLst/>
              </a:rPr>
              <a:t>ChatGPT</a:t>
            </a:r>
            <a:r>
              <a:rPr lang="en-US" sz="3600" dirty="0">
                <a:solidFill>
                  <a:schemeClr val="bg1">
                    <a:lumMod val="75000"/>
                  </a:schemeClr>
                </a:solidFill>
                <a:effectLst/>
              </a:rPr>
              <a:t> optimizing for?</a:t>
            </a:r>
          </a:p>
          <a:p>
            <a:pPr fontAlgn="b"/>
            <a:r>
              <a:rPr lang="en-US" sz="3600" b="1" dirty="0">
                <a:solidFill>
                  <a:schemeClr val="bg1">
                    <a:lumMod val="75000"/>
                  </a:schemeClr>
                </a:solidFill>
                <a:effectLst/>
              </a:rPr>
              <a:t>When </a:t>
            </a:r>
            <a:r>
              <a:rPr lang="en-US" sz="3600" dirty="0">
                <a:solidFill>
                  <a:schemeClr val="bg1">
                    <a:lumMod val="75000"/>
                  </a:schemeClr>
                </a:solidFill>
                <a:effectLst/>
              </a:rPr>
              <a:t>is </a:t>
            </a:r>
            <a:r>
              <a:rPr lang="en-US" sz="3600" b="1" dirty="0">
                <a:solidFill>
                  <a:schemeClr val="bg1">
                    <a:lumMod val="75000"/>
                  </a:schemeClr>
                </a:solidFill>
                <a:effectLst/>
              </a:rPr>
              <a:t>ChatGPT </a:t>
            </a:r>
            <a:r>
              <a:rPr lang="en-US" sz="3600" dirty="0">
                <a:solidFill>
                  <a:schemeClr val="bg1">
                    <a:lumMod val="75000"/>
                  </a:schemeClr>
                </a:solidFill>
                <a:effectLst/>
              </a:rPr>
              <a:t>optimizing for?</a:t>
            </a:r>
          </a:p>
          <a:p>
            <a:pPr fontAlgn="b"/>
            <a:endParaRPr lang="en-US" sz="3600" dirty="0"/>
          </a:p>
          <a:p>
            <a:pPr fontAlgn="b"/>
            <a:r>
              <a:rPr lang="en-US" sz="3600" dirty="0">
                <a:effectLst/>
              </a:rPr>
              <a:t>How is ChatGPT </a:t>
            </a:r>
            <a:r>
              <a:rPr lang="en-US" sz="3600" i="1" dirty="0">
                <a:effectLst/>
              </a:rPr>
              <a:t>evaluated</a:t>
            </a:r>
            <a:r>
              <a:rPr lang="en-US" sz="3600" dirty="0">
                <a:effectLst/>
              </a:rPr>
              <a:t>?</a:t>
            </a:r>
          </a:p>
          <a:p>
            <a:endParaRPr 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B9B69B-542D-6676-2803-3A57481DE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5427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C98B2B4-6951-FBC8-4F60-AA2106311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bigger question…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CDE616-389E-7159-4010-BCD64E7125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What does it mean for a model to “work”? Or to “be good”?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50B2A59-A107-F58B-AEFF-D85036395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9037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CA02D8-7AB7-E766-ED8A-22A69A902B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diagram of a model&#10;&#10;AI-generated content may be incorrect.">
            <a:extLst>
              <a:ext uri="{FF2B5EF4-FFF2-40B4-BE49-F238E27FC236}">
                <a16:creationId xmlns:a16="http://schemas.microsoft.com/office/drawing/2014/main" id="{A7B28DB6-7DCE-F9F3-6070-C03DC482C9E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44"/>
          <a:stretch/>
        </p:blipFill>
        <p:spPr>
          <a:xfrm>
            <a:off x="1037968" y="1265022"/>
            <a:ext cx="9943070" cy="5592978"/>
          </a:xfrm>
          <a:prstGeom prst="rect">
            <a:avLst/>
          </a:prstGeom>
          <a:noFill/>
        </p:spPr>
      </p:pic>
      <p:sp>
        <p:nvSpPr>
          <p:cNvPr id="4" name="Slide Number Placeholder 3" hidden="1">
            <a:extLst>
              <a:ext uri="{FF2B5EF4-FFF2-40B4-BE49-F238E27FC236}">
                <a16:creationId xmlns:a16="http://schemas.microsoft.com/office/drawing/2014/main" id="{7A450261-90D9-DE9E-DBF4-29DA4CF61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6088BDBC-A55A-0D4E-9238-49D16FB07DCD}" type="slidenum">
              <a:rPr lang="en-US" smtClean="0"/>
              <a:pPr>
                <a:spcAft>
                  <a:spcPts val="600"/>
                </a:spcAft>
              </a:pPr>
              <a:t>14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05A92C-7041-0EEC-B589-1231051FAA4C}"/>
              </a:ext>
            </a:extLst>
          </p:cNvPr>
          <p:cNvSpPr txBox="1"/>
          <p:nvPr/>
        </p:nvSpPr>
        <p:spPr>
          <a:xfrm>
            <a:off x="2298356" y="271848"/>
            <a:ext cx="6907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The </a:t>
            </a:r>
            <a:r>
              <a:rPr lang="en-US" sz="3600" b="1" dirty="0"/>
              <a:t>Technical </a:t>
            </a:r>
            <a:r>
              <a:rPr lang="en-US" sz="3600" dirty="0"/>
              <a:t>Answer [sort of]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826DFE8-8F93-AAC6-93E7-AEB069148F87}"/>
              </a:ext>
            </a:extLst>
          </p:cNvPr>
          <p:cNvSpPr/>
          <p:nvPr/>
        </p:nvSpPr>
        <p:spPr>
          <a:xfrm>
            <a:off x="6264876" y="4917988"/>
            <a:ext cx="3954162" cy="1482811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337EADD-C48C-BC7D-32F5-D475CF6F2135}"/>
              </a:ext>
            </a:extLst>
          </p:cNvPr>
          <p:cNvSpPr txBox="1"/>
          <p:nvPr/>
        </p:nvSpPr>
        <p:spPr>
          <a:xfrm>
            <a:off x="10412627" y="4392649"/>
            <a:ext cx="17793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Any caveats to this technical answer?</a:t>
            </a:r>
          </a:p>
        </p:txBody>
      </p:sp>
    </p:spTree>
    <p:extLst>
      <p:ext uri="{BB962C8B-B14F-4D97-AF65-F5344CB8AC3E}">
        <p14:creationId xmlns:p14="http://schemas.microsoft.com/office/powerpoint/2010/main" val="31886453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CE934AC-BC58-3464-E403-216832356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079" y="266441"/>
            <a:ext cx="10515600" cy="8636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about some non-technical answers [or other technical answers]?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C0D0820-8BA0-2983-80C4-89CC301B06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1C449E-6EDC-28B5-8A4D-37EA7EC59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t>15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253D7B-C530-1649-A1BE-4401DF97A8D2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484938"/>
            <a:ext cx="2743200" cy="365125"/>
          </a:xfrm>
          <a:prstGeom prst="rect">
            <a:avLst/>
          </a:prstGeom>
        </p:spPr>
        <p:txBody>
          <a:bodyPr/>
          <a:lstStyle/>
          <a:p>
            <a:fld id="{4A703512-4B06-EE47-B919-5BA2C010F920}" type="datetime1">
              <a:rPr lang="en-US" smtClean="0"/>
              <a:t>2/19/26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9CCF70-FF3B-0DF5-E745-BD1D8FD9653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484938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UB</a:t>
            </a:r>
          </a:p>
        </p:txBody>
      </p:sp>
    </p:spTree>
    <p:extLst>
      <p:ext uri="{BB962C8B-B14F-4D97-AF65-F5344CB8AC3E}">
        <p14:creationId xmlns:p14="http://schemas.microsoft.com/office/powerpoint/2010/main" val="19817660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6A246-0E70-93D7-AE21-07248BC97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</a:t>
            </a:r>
            <a:r>
              <a:rPr lang="en-US" i="1" dirty="0"/>
              <a:t>could </a:t>
            </a:r>
            <a:r>
              <a:rPr lang="en-US" dirty="0"/>
              <a:t>we evaluate it differently?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9B8217-1893-7AA0-3880-8B62178CE4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We’re going to give you some tools to think through this  throughout the course. Here’s one</a:t>
            </a:r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https://designjustice.org/read-the-principles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Activity: You will be assigned one principle. Answer two questions</a:t>
            </a:r>
          </a:p>
          <a:p>
            <a:pPr lvl="1"/>
            <a:r>
              <a:rPr lang="en-US" dirty="0"/>
              <a:t>Do you think </a:t>
            </a:r>
            <a:r>
              <a:rPr lang="en-US" dirty="0" err="1"/>
              <a:t>ChatGPT</a:t>
            </a:r>
            <a:r>
              <a:rPr lang="en-US" dirty="0"/>
              <a:t> </a:t>
            </a:r>
            <a:r>
              <a:rPr lang="en-US" b="1" dirty="0"/>
              <a:t>as-is </a:t>
            </a:r>
            <a:r>
              <a:rPr lang="en-US" dirty="0"/>
              <a:t>encompasses this principle?</a:t>
            </a:r>
          </a:p>
          <a:p>
            <a:pPr lvl="2"/>
            <a:r>
              <a:rPr lang="en-US" dirty="0"/>
              <a:t>What is one way you might evaluate that (if only partially)?</a:t>
            </a:r>
          </a:p>
          <a:p>
            <a:pPr lvl="1"/>
            <a:r>
              <a:rPr lang="en-US" dirty="0"/>
              <a:t>If so, why? If not, what could you change to make it that way?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4AA59D-6EBE-A04C-38C1-1450F39AD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443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39A864-E942-5239-C38A-1C87949881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A63D2-2B53-B3E0-D458-44F0A4BA1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Returning to “Pipeline 2”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DF7427-D588-46EC-91F7-C4C1759A99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Things we’ve discussed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Not all “foundation models” are generative!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And perhaps not even the most useful ones are!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What do you mean “not all foundation models are generative”?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How do we train (“train”) the model?</a:t>
            </a:r>
          </a:p>
          <a:p>
            <a:r>
              <a:rPr lang="en-US" dirty="0">
                <a:solidFill>
                  <a:schemeClr val="accent1"/>
                </a:solidFill>
              </a:rPr>
              <a:t>Things to discuss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Where does the data come from?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How do we </a:t>
            </a:r>
            <a:r>
              <a:rPr lang="en-US" i="1" dirty="0">
                <a:solidFill>
                  <a:schemeClr val="accent1"/>
                </a:solidFill>
              </a:rPr>
              <a:t>deploy</a:t>
            </a:r>
            <a:r>
              <a:rPr lang="en-US" dirty="0">
                <a:solidFill>
                  <a:schemeClr val="accent1"/>
                </a:solidFill>
              </a:rPr>
              <a:t> these models?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How do we </a:t>
            </a:r>
            <a:r>
              <a:rPr lang="en-US" i="1" dirty="0">
                <a:solidFill>
                  <a:schemeClr val="accent1"/>
                </a:solidFill>
              </a:rPr>
              <a:t>evaluate </a:t>
            </a:r>
            <a:r>
              <a:rPr lang="en-US" dirty="0">
                <a:solidFill>
                  <a:schemeClr val="accent1"/>
                </a:solidFill>
              </a:rPr>
              <a:t>the model?</a:t>
            </a:r>
          </a:p>
          <a:p>
            <a:pPr lvl="1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876898-2E31-0925-45CF-35D052DEB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337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623CC-397F-ECFA-105B-E2710CF3F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079" y="266441"/>
            <a:ext cx="10515600" cy="863600"/>
          </a:xfrm>
        </p:spPr>
        <p:txBody>
          <a:bodyPr>
            <a:normAutofit fontScale="90000"/>
          </a:bodyPr>
          <a:lstStyle/>
          <a:p>
            <a:r>
              <a:rPr lang="en-US" dirty="0"/>
              <a:t>Where does “preference” or “fine-tuning” data come from?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3DB4E2-F162-3EA0-DD26-151D42B380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Thoughts?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5DF0E7-365D-7FFB-FA16-7557F72CD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995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F45FE-A8A3-AA4C-AE24-DDE5E4F3D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(cont.)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88FC27-FC2E-3753-E38A-5819353E5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7CEF93-62B2-0AE3-461B-3EA30E35CB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900" y="1593850"/>
            <a:ext cx="5156200" cy="367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968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B4806-7CF5-D82C-688A-0C9F84D1E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(cont.)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81C4B7-6C8F-0F29-5891-1EC0B5330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B76C14-F60E-44FC-59F7-23C5BA3E65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366" y="1225175"/>
            <a:ext cx="4945017" cy="427866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0FBDCEA-FB85-23FC-7DD6-97A3BB1E87C9}"/>
              </a:ext>
            </a:extLst>
          </p:cNvPr>
          <p:cNvSpPr txBox="1"/>
          <p:nvPr/>
        </p:nvSpPr>
        <p:spPr>
          <a:xfrm>
            <a:off x="3138874" y="575651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time.com</a:t>
            </a:r>
            <a:r>
              <a:rPr lang="en-US" dirty="0"/>
              <a:t>/6247678/</a:t>
            </a:r>
            <a:r>
              <a:rPr lang="en-US" dirty="0" err="1"/>
              <a:t>openai</a:t>
            </a:r>
            <a:r>
              <a:rPr lang="en-US" dirty="0"/>
              <a:t>-</a:t>
            </a:r>
            <a:r>
              <a:rPr lang="en-US" dirty="0" err="1"/>
              <a:t>chatgpt</a:t>
            </a:r>
            <a:r>
              <a:rPr lang="en-US" dirty="0"/>
              <a:t>-</a:t>
            </a:r>
            <a:r>
              <a:rPr lang="en-US" dirty="0" err="1"/>
              <a:t>kenya</a:t>
            </a:r>
            <a:r>
              <a:rPr lang="en-US" dirty="0"/>
              <a:t>-workers/</a:t>
            </a:r>
          </a:p>
        </p:txBody>
      </p:sp>
    </p:spTree>
    <p:extLst>
      <p:ext uri="{BB962C8B-B14F-4D97-AF65-F5344CB8AC3E}">
        <p14:creationId xmlns:p14="http://schemas.microsoft.com/office/powerpoint/2010/main" val="2922885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1DA77-162D-6FE9-6FF4-00DC58A62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(cont.)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D6AB52-BE52-DA8F-C001-C73F575C8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246D9C-C0C9-5075-CC75-3F4EC70C96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0312" y="1679388"/>
            <a:ext cx="7689142" cy="37352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74C58EF-8584-2652-1955-10E2F27F9CBB}"/>
              </a:ext>
            </a:extLst>
          </p:cNvPr>
          <p:cNvSpPr txBox="1"/>
          <p:nvPr/>
        </p:nvSpPr>
        <p:spPr>
          <a:xfrm>
            <a:off x="1840312" y="588037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arxiv.org</a:t>
            </a:r>
            <a:r>
              <a:rPr lang="en-US" dirty="0"/>
              <a:t>/abs/2306.07899</a:t>
            </a:r>
          </a:p>
        </p:txBody>
      </p:sp>
    </p:spTree>
    <p:extLst>
      <p:ext uri="{BB962C8B-B14F-4D97-AF65-F5344CB8AC3E}">
        <p14:creationId xmlns:p14="http://schemas.microsoft.com/office/powerpoint/2010/main" val="410854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92F4E-80B2-CF68-5E67-EB269C51C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about deployment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55AD04-854A-6D5B-1D60-92896E0167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Who remembers how expensive it was to </a:t>
            </a:r>
            <a:r>
              <a:rPr lang="en-US" i="1" dirty="0"/>
              <a:t>train </a:t>
            </a:r>
            <a:r>
              <a:rPr lang="en-US" dirty="0"/>
              <a:t>these models?</a:t>
            </a:r>
          </a:p>
          <a:p>
            <a:r>
              <a:rPr lang="en-US" dirty="0"/>
              <a:t>What about </a:t>
            </a:r>
            <a:r>
              <a:rPr lang="en-US" i="1" dirty="0"/>
              <a:t>deployment</a:t>
            </a:r>
            <a:r>
              <a:rPr lang="en-US" dirty="0"/>
              <a:t>? Is that the same?!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A8BE2D-CE48-8854-852B-8E0ED15EF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535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5BF6E4-BF21-C134-7C83-4407DCD21D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1A979-4423-24CD-9080-9CFEFD2FB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Zooming back 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347347-AABA-3B23-2B33-C0B33EE116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Things we’ve discussed</a:t>
            </a:r>
          </a:p>
          <a:p>
            <a:pPr lvl="1"/>
            <a:r>
              <a:rPr lang="en-US" dirty="0"/>
              <a:t>Pipeline 1 technical details</a:t>
            </a:r>
          </a:p>
          <a:p>
            <a:pPr lvl="1"/>
            <a:r>
              <a:rPr lang="en-US" dirty="0"/>
              <a:t>Pipeline 2 technical details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… both of these are optimization machines that predict text (or video, or images) – given a bunch of data and something to optimize, they do their best.</a:t>
            </a:r>
          </a:p>
          <a:p>
            <a:r>
              <a:rPr lang="en-US" dirty="0">
                <a:solidFill>
                  <a:schemeClr val="accent1"/>
                </a:solidFill>
              </a:rPr>
              <a:t>Why give the technical details?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Not that scary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Places where your project can think beyond “how do we use </a:t>
            </a:r>
            <a:r>
              <a:rPr lang="en-US" dirty="0" err="1">
                <a:solidFill>
                  <a:schemeClr val="accent1"/>
                </a:solidFill>
              </a:rPr>
              <a:t>chatgpt</a:t>
            </a:r>
            <a:r>
              <a:rPr lang="en-US" dirty="0">
                <a:solidFill>
                  <a:schemeClr val="accent1"/>
                </a:solidFill>
              </a:rPr>
              <a:t>”?</a:t>
            </a:r>
          </a:p>
          <a:p>
            <a:r>
              <a:rPr lang="en-US" dirty="0">
                <a:solidFill>
                  <a:schemeClr val="accent1"/>
                </a:solidFill>
              </a:rPr>
              <a:t>What’s left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… how do we know our model is good?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That’s two questions – what do we want out of our model, and how do we know it achieved it?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CC4656-2357-A1E4-F835-F51F1844E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683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186FAC-15E6-CFB7-8841-CEE431EE5F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0D749-5B28-B642-C1D0-D8C790E2A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do we want out of our models?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9324EE-ADB1-89B3-4019-37AF28596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079" y="1459456"/>
            <a:ext cx="10515600" cy="4351338"/>
          </a:xfrm>
        </p:spPr>
        <p:txBody>
          <a:bodyPr>
            <a:normAutofit/>
          </a:bodyPr>
          <a:lstStyle/>
          <a:p>
            <a:pPr fontAlgn="b"/>
            <a:r>
              <a:rPr lang="en-US" sz="3600" b="1" dirty="0"/>
              <a:t>W</a:t>
            </a:r>
            <a:r>
              <a:rPr lang="en-US" sz="3600" b="1" dirty="0">
                <a:effectLst/>
              </a:rPr>
              <a:t>hat</a:t>
            </a:r>
            <a:r>
              <a:rPr lang="en-US" sz="3600" dirty="0">
                <a:effectLst/>
              </a:rPr>
              <a:t> are we optimizing for?</a:t>
            </a:r>
          </a:p>
          <a:p>
            <a:pPr fontAlgn="b"/>
            <a:r>
              <a:rPr lang="en-US" sz="3600" b="1" dirty="0"/>
              <a:t>W</a:t>
            </a:r>
            <a:r>
              <a:rPr lang="en-US" sz="3600" b="1" dirty="0">
                <a:effectLst/>
              </a:rPr>
              <a:t>ho</a:t>
            </a:r>
            <a:r>
              <a:rPr lang="en-US" sz="3600" dirty="0">
                <a:effectLst/>
              </a:rPr>
              <a:t> are we optimizing for?</a:t>
            </a:r>
          </a:p>
          <a:p>
            <a:pPr fontAlgn="b"/>
            <a:r>
              <a:rPr lang="en-US" sz="3600" b="1" dirty="0">
                <a:effectLst/>
              </a:rPr>
              <a:t>When </a:t>
            </a:r>
            <a:r>
              <a:rPr lang="en-US" sz="3600" dirty="0">
                <a:effectLst/>
              </a:rPr>
              <a:t>are we optimizing for?</a:t>
            </a:r>
          </a:p>
          <a:p>
            <a:pPr fontAlgn="b"/>
            <a:endParaRPr lang="en-US" sz="3600" dirty="0"/>
          </a:p>
          <a:p>
            <a:pPr fontAlgn="b"/>
            <a:r>
              <a:rPr lang="en-US" sz="3600" dirty="0">
                <a:effectLst/>
              </a:rPr>
              <a:t>… </a:t>
            </a:r>
            <a:r>
              <a:rPr lang="en-US" sz="3600" b="1" dirty="0"/>
              <a:t>your data and your optimization algorithm encode your answers to these questions</a:t>
            </a:r>
            <a:endParaRPr lang="en-US" sz="3600" dirty="0">
              <a:effectLst/>
            </a:endParaRPr>
          </a:p>
          <a:p>
            <a:endParaRPr 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A98192-3B73-EC22-D8AC-C845381B1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66687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ndara">
      <a:maj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ubelab_new" id="{E4B32D4D-32E9-0B47-8318-3D1E469EE3A1}" vid="{E82BE1E3-5EE1-AE4D-B9A0-5A4D9EAC5FC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24634</TotalTime>
  <Words>531</Words>
  <Application>Microsoft Macintosh PowerPoint</Application>
  <PresentationFormat>Widescreen</PresentationFormat>
  <Paragraphs>88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Avenir Book</vt:lpstr>
      <vt:lpstr>Calibri</vt:lpstr>
      <vt:lpstr>Candara</vt:lpstr>
      <vt:lpstr>Century Gothic</vt:lpstr>
      <vt:lpstr>Menlo</vt:lpstr>
      <vt:lpstr>Wingdings</vt:lpstr>
      <vt:lpstr>2_Office Theme</vt:lpstr>
      <vt:lpstr>PowerPoint Presentation</vt:lpstr>
      <vt:lpstr>Returning to “Pipeline 2”</vt:lpstr>
      <vt:lpstr>Where does “preference” or “fine-tuning” data come from?</vt:lpstr>
      <vt:lpstr>(cont.)</vt:lpstr>
      <vt:lpstr>(cont.)</vt:lpstr>
      <vt:lpstr>(cont.)</vt:lpstr>
      <vt:lpstr>How about deployment</vt:lpstr>
      <vt:lpstr>Zooming back out</vt:lpstr>
      <vt:lpstr>What do we want out of our models?</vt:lpstr>
      <vt:lpstr>Some warm up</vt:lpstr>
      <vt:lpstr>Evaluation is key</vt:lpstr>
      <vt:lpstr>Evaluation is key</vt:lpstr>
      <vt:lpstr>The bigger question…</vt:lpstr>
      <vt:lpstr>PowerPoint Presentation</vt:lpstr>
      <vt:lpstr>What about some non-technical answers [or other technical answers]?</vt:lpstr>
      <vt:lpstr>How could we evaluate it differently?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Abstraction Lecture 1</dc:title>
  <dc:creator>Atri Rudra</dc:creator>
  <cp:lastModifiedBy>Kenneth Joseph</cp:lastModifiedBy>
  <cp:revision>79</cp:revision>
  <dcterms:created xsi:type="dcterms:W3CDTF">2023-09-05T14:06:44Z</dcterms:created>
  <dcterms:modified xsi:type="dcterms:W3CDTF">2026-02-19T11:54:50Z</dcterms:modified>
</cp:coreProperties>
</file>