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394" r:id="rId2"/>
    <p:sldId id="384" r:id="rId3"/>
    <p:sldId id="392" r:id="rId4"/>
    <p:sldId id="385" r:id="rId5"/>
    <p:sldId id="390" r:id="rId6"/>
    <p:sldId id="391" r:id="rId7"/>
    <p:sldId id="395" r:id="rId8"/>
    <p:sldId id="396" r:id="rId9"/>
    <p:sldId id="386" r:id="rId10"/>
    <p:sldId id="387" r:id="rId11"/>
    <p:sldId id="388" r:id="rId12"/>
    <p:sldId id="389" r:id="rId13"/>
    <p:sldId id="397" r:id="rId14"/>
    <p:sldId id="382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687A872-EBF3-4720-93A8-4465606A3226}">
          <p14:sldIdLst>
            <p14:sldId id="394"/>
            <p14:sldId id="384"/>
            <p14:sldId id="392"/>
            <p14:sldId id="385"/>
            <p14:sldId id="390"/>
            <p14:sldId id="391"/>
            <p14:sldId id="395"/>
            <p14:sldId id="396"/>
            <p14:sldId id="386"/>
            <p14:sldId id="387"/>
            <p14:sldId id="388"/>
            <p14:sldId id="389"/>
            <p14:sldId id="397"/>
            <p14:sldId id="3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678B4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56905" autoAdjust="0"/>
  </p:normalViewPr>
  <p:slideViewPr>
    <p:cSldViewPr>
      <p:cViewPr varScale="1">
        <p:scale>
          <a:sx n="78" d="100"/>
          <a:sy n="78" d="100"/>
        </p:scale>
        <p:origin x="25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124CA-7153-4448-9D72-0412EF7D8467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FE568-B7D0-404E-93B1-BF4176C2C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2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48AE1D-4D18-410B-8338-06C6E9EE8490}" type="slidenum">
              <a:rPr lang="en-US" altLang="en-US">
                <a:latin typeface="Calibri" panose="020F0502020204030204" pitchFamily="34" charset="0"/>
              </a:rPr>
              <a:pPr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8277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91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4F78512-90CB-463A-973C-DFC3BB72CD7F}" type="slidenum">
              <a:rPr lang="en-US" altLang="en-US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075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69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0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5A19-E81A-4F4C-AB54-D69BC925B883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3743-E61B-4459-9245-1C6F347D82F4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69E4-7706-4F3A-9DDF-4B95F97BC24C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DCCB0-EFCA-4926-98AB-8374F4328666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98DA-1247-4DD5-8781-83833DCD1527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311-10C3-49B5-B890-8EC2C4235A7E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2B32F-A5AC-491F-B91C-DB99193B0A5F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8306F-1208-403C-964A-4D2F830BC268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9A85-6665-40A0-AC36-4DB0A73187DF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1487-A383-4989-941F-4BB7321A47CF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23AB1-B3FF-49C4-8FA4-100326118B44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8495EFB-FC02-4818-B2B0-861643456B2B}" type="datetime1">
              <a:rPr lang="zh-CN" altLang="en-US" smtClean="0"/>
              <a:t>2020/5/8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unyub.smarteval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420888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Set, Block, and </a:t>
            </a:r>
            <a:r>
              <a:rPr lang="en-US" sz="4400" b="1" dirty="0" smtClean="0">
                <a:solidFill>
                  <a:srgbClr val="0000FF"/>
                </a:solidFill>
              </a:rPr>
              <a:t>Byte </a:t>
            </a:r>
            <a:br>
              <a:rPr lang="en-US" sz="4400" b="1" dirty="0" smtClean="0">
                <a:solidFill>
                  <a:srgbClr val="0000FF"/>
                </a:solidFill>
              </a:rPr>
            </a:br>
            <a:r>
              <a:rPr lang="en-US" sz="4400" b="1" dirty="0" smtClean="0">
                <a:solidFill>
                  <a:srgbClr val="0000FF"/>
                </a:solidFill>
              </a:rPr>
              <a:t>in Cache</a:t>
            </a:r>
            <a:endParaRPr 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29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3"/>
          <p:cNvSpPr>
            <a:spLocks noChangeShapeType="1"/>
          </p:cNvSpPr>
          <p:nvPr/>
        </p:nvSpPr>
        <p:spPr bwMode="auto">
          <a:xfrm>
            <a:off x="6590481" y="4800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>
            <a:off x="6590481" y="5486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>
            <a:off x="2551881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 flipH="1">
            <a:off x="7200081" y="5105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9" descr="Large confetti"/>
          <p:cNvSpPr>
            <a:spLocks noChangeArrowheads="1"/>
          </p:cNvSpPr>
          <p:nvPr/>
        </p:nvSpPr>
        <p:spPr bwMode="auto">
          <a:xfrm>
            <a:off x="1872431" y="3435350"/>
            <a:ext cx="2349500" cy="2921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21" name="Rectangle 10"/>
          <p:cNvSpPr>
            <a:spLocks noChangeArrowheads="1"/>
          </p:cNvSpPr>
          <p:nvPr/>
        </p:nvSpPr>
        <p:spPr bwMode="auto">
          <a:xfrm>
            <a:off x="1878781" y="3733800"/>
            <a:ext cx="2336800" cy="292100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23" name="Line 12"/>
          <p:cNvSpPr>
            <a:spLocks noChangeShapeType="1"/>
          </p:cNvSpPr>
          <p:nvPr/>
        </p:nvSpPr>
        <p:spPr bwMode="auto">
          <a:xfrm>
            <a:off x="1866081" y="34290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3"/>
          <p:cNvSpPr>
            <a:spLocks noChangeShapeType="1"/>
          </p:cNvSpPr>
          <p:nvPr/>
        </p:nvSpPr>
        <p:spPr bwMode="auto">
          <a:xfrm>
            <a:off x="1866081" y="37338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4"/>
          <p:cNvSpPr>
            <a:spLocks noChangeShapeType="1"/>
          </p:cNvSpPr>
          <p:nvPr/>
        </p:nvSpPr>
        <p:spPr bwMode="auto">
          <a:xfrm>
            <a:off x="2856681" y="3124200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5"/>
          <p:cNvSpPr>
            <a:spLocks noChangeShapeType="1"/>
          </p:cNvSpPr>
          <p:nvPr/>
        </p:nvSpPr>
        <p:spPr bwMode="auto">
          <a:xfrm>
            <a:off x="2170881" y="3124200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Rectangle 16"/>
          <p:cNvSpPr>
            <a:spLocks noChangeArrowheads="1"/>
          </p:cNvSpPr>
          <p:nvPr/>
        </p:nvSpPr>
        <p:spPr bwMode="auto">
          <a:xfrm>
            <a:off x="2002606" y="3032125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3328" name="Rectangle 17"/>
          <p:cNvSpPr>
            <a:spLocks noChangeArrowheads="1"/>
          </p:cNvSpPr>
          <p:nvPr/>
        </p:nvSpPr>
        <p:spPr bwMode="auto">
          <a:xfrm>
            <a:off x="2821657" y="3059907"/>
            <a:ext cx="1555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Data Block</a:t>
            </a:r>
          </a:p>
        </p:txBody>
      </p:sp>
      <p:sp>
        <p:nvSpPr>
          <p:cNvPr id="13329" name="Rectangle 18"/>
          <p:cNvSpPr>
            <a:spLocks noChangeArrowheads="1"/>
          </p:cNvSpPr>
          <p:nvPr/>
        </p:nvSpPr>
        <p:spPr bwMode="auto">
          <a:xfrm>
            <a:off x="1637010" y="3068960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  V</a:t>
            </a:r>
          </a:p>
        </p:txBody>
      </p:sp>
      <p:sp>
        <p:nvSpPr>
          <p:cNvPr id="13330" name="Rectangle 19"/>
          <p:cNvSpPr>
            <a:spLocks noChangeArrowheads="1"/>
          </p:cNvSpPr>
          <p:nvPr/>
        </p:nvSpPr>
        <p:spPr bwMode="auto">
          <a:xfrm>
            <a:off x="1269181" y="1308100"/>
            <a:ext cx="4241800" cy="50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13331" name="Group 20"/>
          <p:cNvGrpSpPr>
            <a:grpSpLocks/>
          </p:cNvGrpSpPr>
          <p:nvPr/>
        </p:nvGrpSpPr>
        <p:grpSpPr bwMode="auto">
          <a:xfrm>
            <a:off x="2702694" y="5416550"/>
            <a:ext cx="473075" cy="327025"/>
            <a:chOff x="1535" y="3412"/>
            <a:chExt cx="298" cy="206"/>
          </a:xfrm>
        </p:grpSpPr>
        <p:sp>
          <p:nvSpPr>
            <p:cNvPr id="13435" name="Line 21"/>
            <p:cNvSpPr>
              <a:spLocks noChangeShapeType="1"/>
            </p:cNvSpPr>
            <p:nvPr/>
          </p:nvSpPr>
          <p:spPr bwMode="auto">
            <a:xfrm>
              <a:off x="1535" y="3413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6" name="Line 22"/>
            <p:cNvSpPr>
              <a:spLocks noChangeShapeType="1"/>
            </p:cNvSpPr>
            <p:nvPr/>
          </p:nvSpPr>
          <p:spPr bwMode="auto">
            <a:xfrm>
              <a:off x="1535" y="3615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7" name="Line 23"/>
            <p:cNvSpPr>
              <a:spLocks noChangeShapeType="1"/>
            </p:cNvSpPr>
            <p:nvPr/>
          </p:nvSpPr>
          <p:spPr bwMode="auto">
            <a:xfrm>
              <a:off x="1537" y="3412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8" name="Arc 24"/>
            <p:cNvSpPr>
              <a:spLocks/>
            </p:cNvSpPr>
            <p:nvPr/>
          </p:nvSpPr>
          <p:spPr bwMode="auto">
            <a:xfrm>
              <a:off x="1738" y="3413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9" name="Arc 25"/>
            <p:cNvSpPr>
              <a:spLocks/>
            </p:cNvSpPr>
            <p:nvPr/>
          </p:nvSpPr>
          <p:spPr bwMode="auto">
            <a:xfrm>
              <a:off x="1739" y="3511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32" name="Oval 26"/>
          <p:cNvSpPr>
            <a:spLocks noChangeArrowheads="1"/>
          </p:cNvSpPr>
          <p:nvPr/>
        </p:nvSpPr>
        <p:spPr bwMode="auto">
          <a:xfrm>
            <a:off x="2286769" y="47371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33" name="Rectangle 27"/>
          <p:cNvSpPr>
            <a:spLocks noChangeArrowheads="1"/>
          </p:cNvSpPr>
          <p:nvPr/>
        </p:nvSpPr>
        <p:spPr bwMode="auto">
          <a:xfrm>
            <a:off x="2320106" y="47926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3334" name="Rectangle 28"/>
          <p:cNvSpPr>
            <a:spLocks noChangeArrowheads="1"/>
          </p:cNvSpPr>
          <p:nvPr/>
        </p:nvSpPr>
        <p:spPr bwMode="auto">
          <a:xfrm>
            <a:off x="4716016" y="692696"/>
            <a:ext cx="793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>
                <a:latin typeface="Verdana" panose="020B0604030504040204" pitchFamily="34" charset="0"/>
              </a:rPr>
              <a:t>Block</a:t>
            </a:r>
          </a:p>
          <a:p>
            <a:r>
              <a:rPr lang="en-US" altLang="en-US" dirty="0">
                <a:latin typeface="Verdana" panose="020B0604030504040204" pitchFamily="34" charset="0"/>
              </a:rPr>
              <a:t>Offset</a:t>
            </a:r>
          </a:p>
        </p:txBody>
      </p:sp>
      <p:sp>
        <p:nvSpPr>
          <p:cNvPr id="13335" name="Line 29"/>
          <p:cNvSpPr>
            <a:spLocks noChangeShapeType="1"/>
          </p:cNvSpPr>
          <p:nvPr/>
        </p:nvSpPr>
        <p:spPr bwMode="auto">
          <a:xfrm>
            <a:off x="4761681" y="12954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6" name="Line 30"/>
          <p:cNvSpPr>
            <a:spLocks noChangeShapeType="1"/>
          </p:cNvSpPr>
          <p:nvPr/>
        </p:nvSpPr>
        <p:spPr bwMode="auto">
          <a:xfrm>
            <a:off x="2628081" y="12954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7" name="Rectangle 31"/>
          <p:cNvSpPr>
            <a:spLocks noChangeArrowheads="1"/>
          </p:cNvSpPr>
          <p:nvPr/>
        </p:nvSpPr>
        <p:spPr bwMode="auto">
          <a:xfrm>
            <a:off x="1393006" y="908720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3338" name="Rectangle 32"/>
          <p:cNvSpPr>
            <a:spLocks noChangeArrowheads="1"/>
          </p:cNvSpPr>
          <p:nvPr/>
        </p:nvSpPr>
        <p:spPr bwMode="auto">
          <a:xfrm>
            <a:off x="3059832" y="908720"/>
            <a:ext cx="143789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 smtClean="0">
                <a:latin typeface="Verdana" panose="020B0604030504040204" pitchFamily="34" charset="0"/>
              </a:rPr>
              <a:t>Set Index</a:t>
            </a:r>
            <a:endParaRPr lang="en-US" altLang="en-US" sz="2000" dirty="0">
              <a:latin typeface="Verdana" panose="020B0604030504040204" pitchFamily="34" charset="0"/>
            </a:endParaRPr>
          </a:p>
        </p:txBody>
      </p:sp>
      <p:sp>
        <p:nvSpPr>
          <p:cNvPr id="13339" name="Line 33"/>
          <p:cNvSpPr>
            <a:spLocks noChangeShapeType="1"/>
          </p:cNvSpPr>
          <p:nvPr/>
        </p:nvSpPr>
        <p:spPr bwMode="auto">
          <a:xfrm>
            <a:off x="2018481" y="35814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0" name="Line 34"/>
          <p:cNvSpPr>
            <a:spLocks noChangeShapeType="1"/>
          </p:cNvSpPr>
          <p:nvPr/>
        </p:nvSpPr>
        <p:spPr bwMode="auto">
          <a:xfrm>
            <a:off x="2551881" y="35814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1" name="Line 35"/>
          <p:cNvSpPr>
            <a:spLocks noChangeShapeType="1"/>
          </p:cNvSpPr>
          <p:nvPr/>
        </p:nvSpPr>
        <p:spPr bwMode="auto">
          <a:xfrm>
            <a:off x="3518669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2" name="Line 36"/>
          <p:cNvSpPr>
            <a:spLocks noChangeShapeType="1"/>
          </p:cNvSpPr>
          <p:nvPr/>
        </p:nvSpPr>
        <p:spPr bwMode="auto">
          <a:xfrm flipH="1">
            <a:off x="2018481" y="5638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3" name="Line 37"/>
          <p:cNvSpPr>
            <a:spLocks noChangeShapeType="1"/>
          </p:cNvSpPr>
          <p:nvPr/>
        </p:nvSpPr>
        <p:spPr bwMode="auto">
          <a:xfrm>
            <a:off x="3694881" y="1828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4" name="Line 38"/>
          <p:cNvSpPr>
            <a:spLocks noChangeShapeType="1"/>
          </p:cNvSpPr>
          <p:nvPr/>
        </p:nvSpPr>
        <p:spPr bwMode="auto">
          <a:xfrm flipH="1">
            <a:off x="1637481" y="2133600"/>
            <a:ext cx="205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5" name="Line 39"/>
          <p:cNvSpPr>
            <a:spLocks noChangeShapeType="1"/>
          </p:cNvSpPr>
          <p:nvPr/>
        </p:nvSpPr>
        <p:spPr bwMode="auto">
          <a:xfrm>
            <a:off x="1866081" y="18288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6" name="Line 40"/>
          <p:cNvSpPr>
            <a:spLocks noChangeShapeType="1"/>
          </p:cNvSpPr>
          <p:nvPr/>
        </p:nvSpPr>
        <p:spPr bwMode="auto">
          <a:xfrm>
            <a:off x="1637481" y="21336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7" name="Line 41"/>
          <p:cNvSpPr>
            <a:spLocks noChangeShapeType="1"/>
          </p:cNvSpPr>
          <p:nvPr/>
        </p:nvSpPr>
        <p:spPr bwMode="auto">
          <a:xfrm flipH="1">
            <a:off x="1637481" y="35814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Line 42"/>
          <p:cNvSpPr>
            <a:spLocks noChangeShapeType="1"/>
          </p:cNvSpPr>
          <p:nvPr/>
        </p:nvSpPr>
        <p:spPr bwMode="auto">
          <a:xfrm flipH="1">
            <a:off x="1256481" y="19812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43"/>
          <p:cNvSpPr>
            <a:spLocks noChangeShapeType="1"/>
          </p:cNvSpPr>
          <p:nvPr/>
        </p:nvSpPr>
        <p:spPr bwMode="auto">
          <a:xfrm>
            <a:off x="1256481" y="198120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Line 44"/>
          <p:cNvSpPr>
            <a:spLocks noChangeShapeType="1"/>
          </p:cNvSpPr>
          <p:nvPr/>
        </p:nvSpPr>
        <p:spPr bwMode="auto">
          <a:xfrm flipH="1">
            <a:off x="1256481" y="49530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1" name="Line 45"/>
          <p:cNvSpPr>
            <a:spLocks noChangeShapeType="1"/>
          </p:cNvSpPr>
          <p:nvPr/>
        </p:nvSpPr>
        <p:spPr bwMode="auto">
          <a:xfrm flipH="1">
            <a:off x="1866081" y="49530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2" name="Oval 46"/>
          <p:cNvSpPr>
            <a:spLocks noChangeArrowheads="1"/>
          </p:cNvSpPr>
          <p:nvPr/>
        </p:nvSpPr>
        <p:spPr bwMode="auto">
          <a:xfrm>
            <a:off x="1988319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53" name="Oval 47"/>
          <p:cNvSpPr>
            <a:spLocks noChangeArrowheads="1"/>
          </p:cNvSpPr>
          <p:nvPr/>
        </p:nvSpPr>
        <p:spPr bwMode="auto">
          <a:xfrm>
            <a:off x="2523306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54" name="Oval 48"/>
          <p:cNvSpPr>
            <a:spLocks noChangeArrowheads="1"/>
          </p:cNvSpPr>
          <p:nvPr/>
        </p:nvSpPr>
        <p:spPr bwMode="auto">
          <a:xfrm>
            <a:off x="3464176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55" name="Line 49"/>
          <p:cNvSpPr>
            <a:spLocks noChangeShapeType="1"/>
          </p:cNvSpPr>
          <p:nvPr/>
        </p:nvSpPr>
        <p:spPr bwMode="auto">
          <a:xfrm>
            <a:off x="2018481" y="5029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6" name="Line 50"/>
          <p:cNvSpPr>
            <a:spLocks noChangeShapeType="1"/>
          </p:cNvSpPr>
          <p:nvPr/>
        </p:nvSpPr>
        <p:spPr bwMode="auto">
          <a:xfrm flipH="1">
            <a:off x="5523681" y="1524000"/>
            <a:ext cx="1600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Line 51"/>
          <p:cNvSpPr>
            <a:spLocks noChangeShapeType="1"/>
          </p:cNvSpPr>
          <p:nvPr/>
        </p:nvSpPr>
        <p:spPr bwMode="auto">
          <a:xfrm flipH="1">
            <a:off x="1332681" y="19050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8" name="Line 52"/>
          <p:cNvSpPr>
            <a:spLocks noChangeShapeType="1"/>
          </p:cNvSpPr>
          <p:nvPr/>
        </p:nvSpPr>
        <p:spPr bwMode="auto">
          <a:xfrm flipH="1">
            <a:off x="2856681" y="20574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9" name="Line 53"/>
          <p:cNvSpPr>
            <a:spLocks noChangeShapeType="1"/>
          </p:cNvSpPr>
          <p:nvPr/>
        </p:nvSpPr>
        <p:spPr bwMode="auto">
          <a:xfrm flipH="1">
            <a:off x="5828481" y="14478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0" name="Rectangle 54"/>
          <p:cNvSpPr>
            <a:spLocks noChangeArrowheads="1"/>
          </p:cNvSpPr>
          <p:nvPr/>
        </p:nvSpPr>
        <p:spPr bwMode="auto">
          <a:xfrm>
            <a:off x="1240606" y="2011363"/>
            <a:ext cx="373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3361" name="Rectangle 55"/>
          <p:cNvSpPr>
            <a:spLocks noChangeArrowheads="1"/>
          </p:cNvSpPr>
          <p:nvPr/>
        </p:nvSpPr>
        <p:spPr bwMode="auto">
          <a:xfrm>
            <a:off x="2840806" y="2163763"/>
            <a:ext cx="408766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 </a:t>
            </a:r>
            <a:r>
              <a:rPr lang="en-US" altLang="en-US" sz="2000" dirty="0" smtClean="0">
                <a:latin typeface="Verdana" panose="020B0604030504040204" pitchFamily="34" charset="0"/>
              </a:rPr>
              <a:t>s</a:t>
            </a:r>
            <a:endParaRPr lang="en-US" altLang="en-US" sz="2000" dirty="0">
              <a:latin typeface="Verdana" panose="020B0604030504040204" pitchFamily="34" charset="0"/>
            </a:endParaRPr>
          </a:p>
        </p:txBody>
      </p:sp>
      <p:sp>
        <p:nvSpPr>
          <p:cNvPr id="13362" name="Rectangle 56"/>
          <p:cNvSpPr>
            <a:spLocks noChangeArrowheads="1"/>
          </p:cNvSpPr>
          <p:nvPr/>
        </p:nvSpPr>
        <p:spPr bwMode="auto">
          <a:xfrm>
            <a:off x="5736406" y="1554163"/>
            <a:ext cx="437620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 </a:t>
            </a:r>
            <a:r>
              <a:rPr lang="en-US" altLang="en-US" sz="2000" dirty="0" smtClean="0">
                <a:latin typeface="Verdana" panose="020B0604030504040204" pitchFamily="34" charset="0"/>
              </a:rPr>
              <a:t>n</a:t>
            </a:r>
            <a:endParaRPr lang="en-US" altLang="en-US" sz="2000" dirty="0">
              <a:latin typeface="Verdana" panose="020B0604030504040204" pitchFamily="34" charset="0"/>
            </a:endParaRPr>
          </a:p>
        </p:txBody>
      </p:sp>
      <p:sp>
        <p:nvSpPr>
          <p:cNvPr id="13363" name="Rectangle 57"/>
          <p:cNvSpPr>
            <a:spLocks noChangeArrowheads="1"/>
          </p:cNvSpPr>
          <p:nvPr/>
        </p:nvSpPr>
        <p:spPr bwMode="auto">
          <a:xfrm>
            <a:off x="7881119" y="6049963"/>
            <a:ext cx="638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HIT</a:t>
            </a:r>
          </a:p>
        </p:txBody>
      </p:sp>
      <p:sp>
        <p:nvSpPr>
          <p:cNvPr id="13364" name="Line 58"/>
          <p:cNvSpPr>
            <a:spLocks noChangeShapeType="1"/>
          </p:cNvSpPr>
          <p:nvPr/>
        </p:nvSpPr>
        <p:spPr bwMode="auto">
          <a:xfrm flipH="1">
            <a:off x="1256481" y="4495800"/>
            <a:ext cx="312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5" name="Line 59"/>
          <p:cNvSpPr>
            <a:spLocks noChangeShapeType="1"/>
          </p:cNvSpPr>
          <p:nvPr/>
        </p:nvSpPr>
        <p:spPr bwMode="auto">
          <a:xfrm>
            <a:off x="4380681" y="4495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6" name="Rectangle 60" descr="Large confetti"/>
          <p:cNvSpPr>
            <a:spLocks noChangeArrowheads="1"/>
          </p:cNvSpPr>
          <p:nvPr/>
        </p:nvSpPr>
        <p:spPr bwMode="auto">
          <a:xfrm>
            <a:off x="4539431" y="3435350"/>
            <a:ext cx="2349500" cy="2921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67" name="Rectangle 61"/>
          <p:cNvSpPr>
            <a:spLocks noChangeArrowheads="1"/>
          </p:cNvSpPr>
          <p:nvPr/>
        </p:nvSpPr>
        <p:spPr bwMode="auto">
          <a:xfrm>
            <a:off x="4545781" y="3733800"/>
            <a:ext cx="2336800" cy="292100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69" name="Line 63"/>
          <p:cNvSpPr>
            <a:spLocks noChangeShapeType="1"/>
          </p:cNvSpPr>
          <p:nvPr/>
        </p:nvSpPr>
        <p:spPr bwMode="auto">
          <a:xfrm>
            <a:off x="4533081" y="34290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70" name="Line 64"/>
          <p:cNvSpPr>
            <a:spLocks noChangeShapeType="1"/>
          </p:cNvSpPr>
          <p:nvPr/>
        </p:nvSpPr>
        <p:spPr bwMode="auto">
          <a:xfrm>
            <a:off x="4533081" y="37338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71" name="Line 65"/>
          <p:cNvSpPr>
            <a:spLocks noChangeShapeType="1"/>
          </p:cNvSpPr>
          <p:nvPr/>
        </p:nvSpPr>
        <p:spPr bwMode="auto">
          <a:xfrm flipH="1">
            <a:off x="5523680" y="3132498"/>
            <a:ext cx="2263" cy="90610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72" name="Rectangle 66"/>
          <p:cNvSpPr>
            <a:spLocks noChangeArrowheads="1"/>
          </p:cNvSpPr>
          <p:nvPr/>
        </p:nvSpPr>
        <p:spPr bwMode="auto">
          <a:xfrm>
            <a:off x="4974406" y="3351213"/>
            <a:ext cx="255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13373" name="Line 67"/>
          <p:cNvSpPr>
            <a:spLocks noChangeShapeType="1"/>
          </p:cNvSpPr>
          <p:nvPr/>
        </p:nvSpPr>
        <p:spPr bwMode="auto">
          <a:xfrm>
            <a:off x="4837881" y="3124201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74" name="Rectangle 68"/>
          <p:cNvSpPr>
            <a:spLocks noChangeArrowheads="1"/>
          </p:cNvSpPr>
          <p:nvPr/>
        </p:nvSpPr>
        <p:spPr bwMode="auto">
          <a:xfrm>
            <a:off x="4669606" y="3032125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3375" name="Rectangle 69"/>
          <p:cNvSpPr>
            <a:spLocks noChangeArrowheads="1"/>
          </p:cNvSpPr>
          <p:nvPr/>
        </p:nvSpPr>
        <p:spPr bwMode="auto">
          <a:xfrm>
            <a:off x="5507806" y="3032125"/>
            <a:ext cx="1555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 Block</a:t>
            </a:r>
          </a:p>
        </p:txBody>
      </p:sp>
      <p:sp>
        <p:nvSpPr>
          <p:cNvPr id="13376" name="Oval 70"/>
          <p:cNvSpPr>
            <a:spLocks noChangeArrowheads="1"/>
          </p:cNvSpPr>
          <p:nvPr/>
        </p:nvSpPr>
        <p:spPr bwMode="auto">
          <a:xfrm>
            <a:off x="4655319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77" name="Oval 71"/>
          <p:cNvSpPr>
            <a:spLocks noChangeArrowheads="1"/>
          </p:cNvSpPr>
          <p:nvPr/>
        </p:nvSpPr>
        <p:spPr bwMode="auto">
          <a:xfrm>
            <a:off x="5177606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78" name="Oval 72"/>
          <p:cNvSpPr>
            <a:spLocks noChangeArrowheads="1"/>
          </p:cNvSpPr>
          <p:nvPr/>
        </p:nvSpPr>
        <p:spPr bwMode="auto">
          <a:xfrm>
            <a:off x="6128472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79" name="Rectangle 73"/>
          <p:cNvSpPr>
            <a:spLocks noChangeArrowheads="1"/>
          </p:cNvSpPr>
          <p:nvPr/>
        </p:nvSpPr>
        <p:spPr bwMode="auto">
          <a:xfrm>
            <a:off x="4333825" y="3068960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  V</a:t>
            </a:r>
          </a:p>
        </p:txBody>
      </p:sp>
      <p:sp>
        <p:nvSpPr>
          <p:cNvPr id="13380" name="Line 74"/>
          <p:cNvSpPr>
            <a:spLocks noChangeShapeType="1"/>
          </p:cNvSpPr>
          <p:nvPr/>
        </p:nvSpPr>
        <p:spPr bwMode="auto">
          <a:xfrm>
            <a:off x="4685481" y="35814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1" name="Line 75"/>
          <p:cNvSpPr>
            <a:spLocks noChangeShapeType="1"/>
          </p:cNvSpPr>
          <p:nvPr/>
        </p:nvSpPr>
        <p:spPr bwMode="auto">
          <a:xfrm>
            <a:off x="5218881" y="35814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2" name="Line 76"/>
          <p:cNvSpPr>
            <a:spLocks noChangeShapeType="1"/>
          </p:cNvSpPr>
          <p:nvPr/>
        </p:nvSpPr>
        <p:spPr bwMode="auto">
          <a:xfrm>
            <a:off x="3499101" y="35814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3" name="Line 77"/>
          <p:cNvSpPr>
            <a:spLocks noChangeShapeType="1"/>
          </p:cNvSpPr>
          <p:nvPr/>
        </p:nvSpPr>
        <p:spPr bwMode="auto">
          <a:xfrm>
            <a:off x="6156176" y="35814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4" name="Line 78"/>
          <p:cNvSpPr>
            <a:spLocks noChangeShapeType="1"/>
          </p:cNvSpPr>
          <p:nvPr/>
        </p:nvSpPr>
        <p:spPr bwMode="auto">
          <a:xfrm flipH="1">
            <a:off x="3390081" y="5943600"/>
            <a:ext cx="3200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5" name="AutoShape 79"/>
          <p:cNvSpPr>
            <a:spLocks noChangeArrowheads="1"/>
          </p:cNvSpPr>
          <p:nvPr/>
        </p:nvSpPr>
        <p:spPr bwMode="auto">
          <a:xfrm rot="5400000" flipV="1">
            <a:off x="6526982" y="4967287"/>
            <a:ext cx="1117600" cy="2762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86" name="Line 80"/>
          <p:cNvSpPr>
            <a:spLocks noChangeShapeType="1"/>
          </p:cNvSpPr>
          <p:nvPr/>
        </p:nvSpPr>
        <p:spPr bwMode="auto">
          <a:xfrm>
            <a:off x="7123881" y="1524000"/>
            <a:ext cx="0" cy="320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7" name="Rectangle 81"/>
          <p:cNvSpPr>
            <a:spLocks noChangeArrowheads="1"/>
          </p:cNvSpPr>
          <p:nvPr/>
        </p:nvSpPr>
        <p:spPr bwMode="auto">
          <a:xfrm>
            <a:off x="7565206" y="4678363"/>
            <a:ext cx="11112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Word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or Byte</a:t>
            </a:r>
          </a:p>
        </p:txBody>
      </p:sp>
      <p:sp>
        <p:nvSpPr>
          <p:cNvPr id="13388" name="Line 82"/>
          <p:cNvSpPr>
            <a:spLocks noChangeShapeType="1"/>
          </p:cNvSpPr>
          <p:nvPr/>
        </p:nvSpPr>
        <p:spPr bwMode="auto">
          <a:xfrm>
            <a:off x="2018481" y="4572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9" name="Line 83"/>
          <p:cNvSpPr>
            <a:spLocks noChangeShapeType="1"/>
          </p:cNvSpPr>
          <p:nvPr/>
        </p:nvSpPr>
        <p:spPr bwMode="auto">
          <a:xfrm>
            <a:off x="2551881" y="45720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90" name="Line 84"/>
          <p:cNvSpPr>
            <a:spLocks noChangeShapeType="1"/>
          </p:cNvSpPr>
          <p:nvPr/>
        </p:nvSpPr>
        <p:spPr bwMode="auto">
          <a:xfrm>
            <a:off x="4685481" y="41910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91" name="Line 85"/>
          <p:cNvSpPr>
            <a:spLocks noChangeShapeType="1"/>
          </p:cNvSpPr>
          <p:nvPr/>
        </p:nvSpPr>
        <p:spPr bwMode="auto">
          <a:xfrm>
            <a:off x="5218881" y="4267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92" name="Group 86"/>
          <p:cNvGrpSpPr>
            <a:grpSpLocks/>
          </p:cNvGrpSpPr>
          <p:nvPr/>
        </p:nvGrpSpPr>
        <p:grpSpPr bwMode="auto">
          <a:xfrm>
            <a:off x="3366269" y="5434013"/>
            <a:ext cx="279400" cy="215900"/>
            <a:chOff x="1953" y="3423"/>
            <a:chExt cx="176" cy="136"/>
          </a:xfrm>
        </p:grpSpPr>
        <p:sp>
          <p:nvSpPr>
            <p:cNvPr id="13432" name="Line 87"/>
            <p:cNvSpPr>
              <a:spLocks noChangeShapeType="1"/>
            </p:cNvSpPr>
            <p:nvPr/>
          </p:nvSpPr>
          <p:spPr bwMode="auto">
            <a:xfrm flipH="1">
              <a:off x="2037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3" name="Line 88"/>
            <p:cNvSpPr>
              <a:spLocks noChangeShapeType="1"/>
            </p:cNvSpPr>
            <p:nvPr/>
          </p:nvSpPr>
          <p:spPr bwMode="auto">
            <a:xfrm>
              <a:off x="1953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4" name="Line 89"/>
            <p:cNvSpPr>
              <a:spLocks noChangeShapeType="1"/>
            </p:cNvSpPr>
            <p:nvPr/>
          </p:nvSpPr>
          <p:spPr bwMode="auto">
            <a:xfrm flipH="1">
              <a:off x="1958" y="3423"/>
              <a:ext cx="1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93" name="Line 90"/>
          <p:cNvSpPr>
            <a:spLocks noChangeShapeType="1"/>
          </p:cNvSpPr>
          <p:nvPr/>
        </p:nvSpPr>
        <p:spPr bwMode="auto">
          <a:xfrm flipH="1">
            <a:off x="2551881" y="54864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94" name="Line 91"/>
          <p:cNvSpPr>
            <a:spLocks noChangeShapeType="1"/>
          </p:cNvSpPr>
          <p:nvPr/>
        </p:nvSpPr>
        <p:spPr bwMode="auto">
          <a:xfrm flipH="1">
            <a:off x="3161481" y="5562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95" name="Line 92"/>
          <p:cNvSpPr>
            <a:spLocks noChangeShapeType="1"/>
          </p:cNvSpPr>
          <p:nvPr/>
        </p:nvSpPr>
        <p:spPr bwMode="auto">
          <a:xfrm>
            <a:off x="5218881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96" name="Group 93"/>
          <p:cNvGrpSpPr>
            <a:grpSpLocks/>
          </p:cNvGrpSpPr>
          <p:nvPr/>
        </p:nvGrpSpPr>
        <p:grpSpPr bwMode="auto">
          <a:xfrm>
            <a:off x="5369694" y="5416550"/>
            <a:ext cx="473075" cy="327025"/>
            <a:chOff x="3215" y="3412"/>
            <a:chExt cx="298" cy="206"/>
          </a:xfrm>
        </p:grpSpPr>
        <p:sp>
          <p:nvSpPr>
            <p:cNvPr id="13427" name="Line 94"/>
            <p:cNvSpPr>
              <a:spLocks noChangeShapeType="1"/>
            </p:cNvSpPr>
            <p:nvPr/>
          </p:nvSpPr>
          <p:spPr bwMode="auto">
            <a:xfrm>
              <a:off x="3215" y="3413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8" name="Line 95"/>
            <p:cNvSpPr>
              <a:spLocks noChangeShapeType="1"/>
            </p:cNvSpPr>
            <p:nvPr/>
          </p:nvSpPr>
          <p:spPr bwMode="auto">
            <a:xfrm>
              <a:off x="3215" y="3615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9" name="Line 96"/>
            <p:cNvSpPr>
              <a:spLocks noChangeShapeType="1"/>
            </p:cNvSpPr>
            <p:nvPr/>
          </p:nvSpPr>
          <p:spPr bwMode="auto">
            <a:xfrm>
              <a:off x="3217" y="3412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0" name="Arc 97"/>
            <p:cNvSpPr>
              <a:spLocks/>
            </p:cNvSpPr>
            <p:nvPr/>
          </p:nvSpPr>
          <p:spPr bwMode="auto">
            <a:xfrm>
              <a:off x="3418" y="3413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1" name="Arc 98"/>
            <p:cNvSpPr>
              <a:spLocks/>
            </p:cNvSpPr>
            <p:nvPr/>
          </p:nvSpPr>
          <p:spPr bwMode="auto">
            <a:xfrm>
              <a:off x="3419" y="3511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97" name="Oval 99"/>
          <p:cNvSpPr>
            <a:spLocks noChangeArrowheads="1"/>
          </p:cNvSpPr>
          <p:nvPr/>
        </p:nvSpPr>
        <p:spPr bwMode="auto">
          <a:xfrm>
            <a:off x="4953769" y="47371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98" name="Rectangle 100"/>
          <p:cNvSpPr>
            <a:spLocks noChangeArrowheads="1"/>
          </p:cNvSpPr>
          <p:nvPr/>
        </p:nvSpPr>
        <p:spPr bwMode="auto">
          <a:xfrm>
            <a:off x="4987106" y="47926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3399" name="Line 101"/>
          <p:cNvSpPr>
            <a:spLocks noChangeShapeType="1"/>
          </p:cNvSpPr>
          <p:nvPr/>
        </p:nvSpPr>
        <p:spPr bwMode="auto">
          <a:xfrm>
            <a:off x="6185669" y="5638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0" name="Line 102"/>
          <p:cNvSpPr>
            <a:spLocks noChangeShapeType="1"/>
          </p:cNvSpPr>
          <p:nvPr/>
        </p:nvSpPr>
        <p:spPr bwMode="auto">
          <a:xfrm flipH="1">
            <a:off x="4685481" y="5638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1" name="Line 103"/>
          <p:cNvSpPr>
            <a:spLocks noChangeShapeType="1"/>
          </p:cNvSpPr>
          <p:nvPr/>
        </p:nvSpPr>
        <p:spPr bwMode="auto">
          <a:xfrm flipH="1">
            <a:off x="4380681" y="49530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2" name="Line 104"/>
          <p:cNvSpPr>
            <a:spLocks noChangeShapeType="1"/>
          </p:cNvSpPr>
          <p:nvPr/>
        </p:nvSpPr>
        <p:spPr bwMode="auto">
          <a:xfrm>
            <a:off x="4685481" y="5029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03" name="Group 105"/>
          <p:cNvGrpSpPr>
            <a:grpSpLocks/>
          </p:cNvGrpSpPr>
          <p:nvPr/>
        </p:nvGrpSpPr>
        <p:grpSpPr bwMode="auto">
          <a:xfrm>
            <a:off x="6033269" y="5434013"/>
            <a:ext cx="279400" cy="215900"/>
            <a:chOff x="3633" y="3423"/>
            <a:chExt cx="176" cy="136"/>
          </a:xfrm>
        </p:grpSpPr>
        <p:sp>
          <p:nvSpPr>
            <p:cNvPr id="13424" name="Line 106"/>
            <p:cNvSpPr>
              <a:spLocks noChangeShapeType="1"/>
            </p:cNvSpPr>
            <p:nvPr/>
          </p:nvSpPr>
          <p:spPr bwMode="auto">
            <a:xfrm flipH="1">
              <a:off x="3717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5" name="Line 107"/>
            <p:cNvSpPr>
              <a:spLocks noChangeShapeType="1"/>
            </p:cNvSpPr>
            <p:nvPr/>
          </p:nvSpPr>
          <p:spPr bwMode="auto">
            <a:xfrm>
              <a:off x="3633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6" name="Line 108"/>
            <p:cNvSpPr>
              <a:spLocks noChangeShapeType="1"/>
            </p:cNvSpPr>
            <p:nvPr/>
          </p:nvSpPr>
          <p:spPr bwMode="auto">
            <a:xfrm flipH="1">
              <a:off x="3638" y="3423"/>
              <a:ext cx="1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404" name="Line 109"/>
          <p:cNvSpPr>
            <a:spLocks noChangeShapeType="1"/>
          </p:cNvSpPr>
          <p:nvPr/>
        </p:nvSpPr>
        <p:spPr bwMode="auto">
          <a:xfrm flipH="1">
            <a:off x="5218881" y="54864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5" name="Line 110"/>
          <p:cNvSpPr>
            <a:spLocks noChangeShapeType="1"/>
          </p:cNvSpPr>
          <p:nvPr/>
        </p:nvSpPr>
        <p:spPr bwMode="auto">
          <a:xfrm flipH="1">
            <a:off x="5828481" y="5562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6" name="Line 111"/>
          <p:cNvSpPr>
            <a:spLocks noChangeShapeType="1"/>
          </p:cNvSpPr>
          <p:nvPr/>
        </p:nvSpPr>
        <p:spPr bwMode="auto">
          <a:xfrm flipV="1">
            <a:off x="6590481" y="4724400"/>
            <a:ext cx="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7" name="Line 112"/>
          <p:cNvSpPr>
            <a:spLocks noChangeShapeType="1"/>
          </p:cNvSpPr>
          <p:nvPr/>
        </p:nvSpPr>
        <p:spPr bwMode="auto">
          <a:xfrm>
            <a:off x="3237681" y="55626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08" name="Group 113"/>
          <p:cNvGrpSpPr>
            <a:grpSpLocks/>
          </p:cNvGrpSpPr>
          <p:nvPr/>
        </p:nvGrpSpPr>
        <p:grpSpPr bwMode="auto">
          <a:xfrm>
            <a:off x="6801619" y="6027738"/>
            <a:ext cx="758825" cy="476250"/>
            <a:chOff x="4117" y="3797"/>
            <a:chExt cx="478" cy="300"/>
          </a:xfrm>
        </p:grpSpPr>
        <p:sp>
          <p:nvSpPr>
            <p:cNvPr id="13420" name="Arc 114"/>
            <p:cNvSpPr>
              <a:spLocks/>
            </p:cNvSpPr>
            <p:nvPr/>
          </p:nvSpPr>
          <p:spPr bwMode="auto">
            <a:xfrm>
              <a:off x="4117" y="3797"/>
              <a:ext cx="70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1" name="Arc 115"/>
            <p:cNvSpPr>
              <a:spLocks/>
            </p:cNvSpPr>
            <p:nvPr/>
          </p:nvSpPr>
          <p:spPr bwMode="auto">
            <a:xfrm>
              <a:off x="4117" y="3797"/>
              <a:ext cx="478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2" name="Arc 116"/>
            <p:cNvSpPr>
              <a:spLocks/>
            </p:cNvSpPr>
            <p:nvPr/>
          </p:nvSpPr>
          <p:spPr bwMode="auto">
            <a:xfrm>
              <a:off x="4141" y="3940"/>
              <a:ext cx="453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3" name="Arc 117"/>
            <p:cNvSpPr>
              <a:spLocks/>
            </p:cNvSpPr>
            <p:nvPr/>
          </p:nvSpPr>
          <p:spPr bwMode="auto">
            <a:xfrm>
              <a:off x="4117" y="3940"/>
              <a:ext cx="70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409" name="Line 118"/>
          <p:cNvSpPr>
            <a:spLocks noChangeShapeType="1"/>
          </p:cNvSpPr>
          <p:nvPr/>
        </p:nvSpPr>
        <p:spPr bwMode="auto">
          <a:xfrm flipH="1">
            <a:off x="7539806" y="6248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0" name="Line 119"/>
          <p:cNvSpPr>
            <a:spLocks noChangeShapeType="1"/>
          </p:cNvSpPr>
          <p:nvPr/>
        </p:nvSpPr>
        <p:spPr bwMode="auto">
          <a:xfrm>
            <a:off x="5904681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1" name="Line 120"/>
          <p:cNvSpPr>
            <a:spLocks noChangeShapeType="1"/>
          </p:cNvSpPr>
          <p:nvPr/>
        </p:nvSpPr>
        <p:spPr bwMode="auto">
          <a:xfrm>
            <a:off x="5904681" y="60198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2" name="Line 121"/>
          <p:cNvSpPr>
            <a:spLocks noChangeShapeType="1"/>
          </p:cNvSpPr>
          <p:nvPr/>
        </p:nvSpPr>
        <p:spPr bwMode="auto">
          <a:xfrm flipH="1">
            <a:off x="5904681" y="61722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3" name="Line 122"/>
          <p:cNvSpPr>
            <a:spLocks noChangeShapeType="1"/>
          </p:cNvSpPr>
          <p:nvPr/>
        </p:nvSpPr>
        <p:spPr bwMode="auto">
          <a:xfrm flipH="1">
            <a:off x="3237681" y="6324600"/>
            <a:ext cx="365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4" name="Line 123"/>
          <p:cNvSpPr>
            <a:spLocks noChangeShapeType="1"/>
          </p:cNvSpPr>
          <p:nvPr/>
        </p:nvSpPr>
        <p:spPr bwMode="auto">
          <a:xfrm flipH="1">
            <a:off x="2462981" y="4154488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" name="Rectangle 124"/>
          <p:cNvSpPr>
            <a:spLocks noChangeArrowheads="1"/>
          </p:cNvSpPr>
          <p:nvPr/>
        </p:nvSpPr>
        <p:spPr bwMode="auto">
          <a:xfrm>
            <a:off x="2575694" y="4060825"/>
            <a:ext cx="373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3416" name="Line 125"/>
          <p:cNvSpPr>
            <a:spLocks noChangeShapeType="1"/>
          </p:cNvSpPr>
          <p:nvPr/>
        </p:nvSpPr>
        <p:spPr bwMode="auto">
          <a:xfrm>
            <a:off x="4228281" y="3429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" name="Line 126"/>
          <p:cNvSpPr>
            <a:spLocks noChangeShapeType="1"/>
          </p:cNvSpPr>
          <p:nvPr/>
        </p:nvSpPr>
        <p:spPr bwMode="auto">
          <a:xfrm>
            <a:off x="4228281" y="3733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标题 1">
            <a:extLst>
              <a:ext uri="{FF2B5EF4-FFF2-40B4-BE49-F238E27FC236}">
                <a16:creationId xmlns:a16="http://schemas.microsoft.com/office/drawing/2014/main" id="{90D420DC-4176-0E4A-B9FA-26AC6160A404}"/>
              </a:ext>
            </a:extLst>
          </p:cNvPr>
          <p:cNvSpPr txBox="1">
            <a:spLocks/>
          </p:cNvSpPr>
          <p:nvPr/>
        </p:nvSpPr>
        <p:spPr>
          <a:xfrm>
            <a:off x="1032046" y="44624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2-Way Set-Associative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129" name="Text Box 63"/>
          <p:cNvSpPr txBox="1">
            <a:spLocks noChangeArrowheads="1"/>
          </p:cNvSpPr>
          <p:nvPr/>
        </p:nvSpPr>
        <p:spPr bwMode="auto">
          <a:xfrm>
            <a:off x="3569924" y="1409776"/>
            <a:ext cx="313155" cy="34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</a:t>
            </a:r>
            <a:endParaRPr lang="en-US" altLang="zh-CN" sz="16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</p:txBody>
      </p:sp>
      <p:sp>
        <p:nvSpPr>
          <p:cNvPr id="130" name="Text Box 4"/>
          <p:cNvSpPr txBox="1">
            <a:spLocks noChangeArrowheads="1"/>
          </p:cNvSpPr>
          <p:nvPr/>
        </p:nvSpPr>
        <p:spPr bwMode="auto">
          <a:xfrm>
            <a:off x="4907181" y="1411837"/>
            <a:ext cx="375673" cy="34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 </a:t>
            </a:r>
            <a:r>
              <a:rPr lang="en-US" altLang="zh-CN" sz="1600" dirty="0">
                <a:latin typeface="Trebuchet MS" pitchFamily="96" charset="0"/>
                <a:ea typeface="宋体" charset="-122"/>
              </a:rPr>
              <a:t>1</a:t>
            </a:r>
          </a:p>
        </p:txBody>
      </p:sp>
      <p:sp>
        <p:nvSpPr>
          <p:cNvPr id="131" name="Text Box 4"/>
          <p:cNvSpPr txBox="1">
            <a:spLocks noChangeArrowheads="1"/>
          </p:cNvSpPr>
          <p:nvPr/>
        </p:nvSpPr>
        <p:spPr bwMode="auto">
          <a:xfrm>
            <a:off x="1543821" y="1412776"/>
            <a:ext cx="483074" cy="34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 </a:t>
            </a:r>
            <a:r>
              <a:rPr lang="en-US" altLang="zh-CN" sz="1600" dirty="0" smtClean="0">
                <a:latin typeface="Trebuchet MS" pitchFamily="96" charset="0"/>
                <a:ea typeface="宋体" charset="-122"/>
              </a:rPr>
              <a:t>11</a:t>
            </a:r>
            <a:endParaRPr lang="en-US" altLang="zh-CN" sz="1600" dirty="0">
              <a:latin typeface="Trebuchet MS" pitchFamily="96" charset="0"/>
              <a:ea typeface="宋体" charset="-122"/>
            </a:endParaRPr>
          </a:p>
        </p:txBody>
      </p:sp>
      <p:sp>
        <p:nvSpPr>
          <p:cNvPr id="133" name="Text Box 4"/>
          <p:cNvSpPr txBox="1">
            <a:spLocks noChangeArrowheads="1"/>
          </p:cNvSpPr>
          <p:nvPr/>
        </p:nvSpPr>
        <p:spPr bwMode="auto">
          <a:xfrm>
            <a:off x="4765873" y="3412783"/>
            <a:ext cx="483074" cy="34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 </a:t>
            </a:r>
            <a:r>
              <a:rPr lang="en-US" altLang="zh-CN" sz="1600" dirty="0" smtClean="0">
                <a:latin typeface="Trebuchet MS" pitchFamily="96" charset="0"/>
                <a:ea typeface="宋体" charset="-122"/>
              </a:rPr>
              <a:t>11</a:t>
            </a:r>
            <a:endParaRPr lang="en-US" altLang="zh-CN" sz="1600" dirty="0">
              <a:latin typeface="Trebuchet MS" pitchFamily="96" charset="0"/>
              <a:ea typeface="宋体" charset="-122"/>
            </a:endParaRPr>
          </a:p>
        </p:txBody>
      </p:sp>
      <p:sp>
        <p:nvSpPr>
          <p:cNvPr id="134" name="Text Box 4"/>
          <p:cNvSpPr txBox="1">
            <a:spLocks noChangeArrowheads="1"/>
          </p:cNvSpPr>
          <p:nvPr/>
        </p:nvSpPr>
        <p:spPr bwMode="auto">
          <a:xfrm>
            <a:off x="2086347" y="3404146"/>
            <a:ext cx="483074" cy="34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 </a:t>
            </a:r>
            <a:r>
              <a:rPr lang="en-US" altLang="zh-CN" sz="1600" dirty="0" smtClean="0">
                <a:latin typeface="Trebuchet MS" pitchFamily="96" charset="0"/>
                <a:ea typeface="宋体" charset="-122"/>
              </a:rPr>
              <a:t>10</a:t>
            </a:r>
            <a:endParaRPr lang="en-US" altLang="zh-CN" sz="1600" dirty="0">
              <a:latin typeface="Trebuchet MS" pitchFamily="96" charset="0"/>
              <a:ea typeface="宋体" charset="-122"/>
            </a:endParaRPr>
          </a:p>
        </p:txBody>
      </p:sp>
      <p:sp>
        <p:nvSpPr>
          <p:cNvPr id="135" name="Line 65"/>
          <p:cNvSpPr>
            <a:spLocks noChangeShapeType="1"/>
          </p:cNvSpPr>
          <p:nvPr/>
        </p:nvSpPr>
        <p:spPr bwMode="auto">
          <a:xfrm flipH="1">
            <a:off x="6228184" y="3429000"/>
            <a:ext cx="0" cy="631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Line 65"/>
          <p:cNvSpPr>
            <a:spLocks noChangeShapeType="1"/>
          </p:cNvSpPr>
          <p:nvPr/>
        </p:nvSpPr>
        <p:spPr bwMode="auto">
          <a:xfrm flipH="1">
            <a:off x="3563888" y="3429000"/>
            <a:ext cx="0" cy="631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4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4320943" y="4185899"/>
            <a:ext cx="842654" cy="1680111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4320943" y="3945463"/>
            <a:ext cx="827121" cy="22662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 flipV="1">
            <a:off x="4320943" y="2505787"/>
            <a:ext cx="842654" cy="1653641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H="1">
            <a:off x="4320943" y="4185163"/>
            <a:ext cx="842654" cy="24117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 flipV="1">
            <a:off x="4320943" y="2985189"/>
            <a:ext cx="842654" cy="1200709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4320943" y="4185899"/>
            <a:ext cx="842654" cy="71983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 flipV="1">
            <a:off x="4320943" y="3466061"/>
            <a:ext cx="842654" cy="71983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4320943" y="4185899"/>
            <a:ext cx="842654" cy="1199239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796456" y="2985190"/>
            <a:ext cx="911768" cy="24117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796456" y="3226361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796456" y="3705762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796456" y="2745489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796456" y="3466062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796456" y="3945463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796456" y="4666036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796456" y="5145437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796456" y="5626309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796456" y="4905736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796456" y="5385138"/>
            <a:ext cx="911768" cy="24117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796456" y="5866010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123928" y="2132267"/>
            <a:ext cx="610060" cy="405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0000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0001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0010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0011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0100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0101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0110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0111</a:t>
            </a:r>
          </a:p>
          <a:p>
            <a:pPr algn="ctr" eaLnBrk="1" hangingPunct="1"/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1000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1001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1010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1011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1100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1101</a:t>
            </a:r>
          </a:p>
          <a:p>
            <a:pPr algn="ctr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1110</a:t>
            </a:r>
          </a:p>
          <a:p>
            <a:pPr algn="ctr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1111</a:t>
            </a: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2421648" y="1513163"/>
            <a:ext cx="757591" cy="54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600" dirty="0">
                <a:latin typeface="Trebuchet MS" pitchFamily="96" charset="0"/>
                <a:ea typeface="宋体" charset="-122"/>
              </a:rPr>
              <a:t>Byte</a:t>
            </a:r>
          </a:p>
          <a:p>
            <a:pPr algn="ctr" eaLnBrk="1" hangingPunct="1"/>
            <a:r>
              <a:rPr lang="en-US" altLang="zh-CN" sz="1600" dirty="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796456" y="2266088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796456" y="2505788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796456" y="4185164"/>
            <a:ext cx="911768" cy="24117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796456" y="4426335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6395207" y="3945463"/>
            <a:ext cx="913097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395207" y="4185164"/>
            <a:ext cx="913097" cy="24117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395207" y="4426335"/>
            <a:ext cx="913097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395207" y="3705762"/>
            <a:ext cx="913097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5483439" y="3945463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5483439" y="4185164"/>
            <a:ext cx="911768" cy="24117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483439" y="4426335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5483439" y="3705762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" name="AutoShape 40"/>
          <p:cNvSpPr>
            <a:spLocks/>
          </p:cNvSpPr>
          <p:nvPr/>
        </p:nvSpPr>
        <p:spPr bwMode="auto">
          <a:xfrm>
            <a:off x="3779996" y="2266088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" name="AutoShape 41"/>
          <p:cNvSpPr>
            <a:spLocks/>
          </p:cNvSpPr>
          <p:nvPr/>
        </p:nvSpPr>
        <p:spPr bwMode="auto">
          <a:xfrm>
            <a:off x="3779996" y="2745489"/>
            <a:ext cx="140885" cy="480872"/>
          </a:xfrm>
          <a:prstGeom prst="rightBrace">
            <a:avLst>
              <a:gd name="adj1" fmla="val 25708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" name="AutoShape 42"/>
          <p:cNvSpPr>
            <a:spLocks/>
          </p:cNvSpPr>
          <p:nvPr/>
        </p:nvSpPr>
        <p:spPr bwMode="auto">
          <a:xfrm>
            <a:off x="3779996" y="3226361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5" name="AutoShape 43"/>
          <p:cNvSpPr>
            <a:spLocks/>
          </p:cNvSpPr>
          <p:nvPr/>
        </p:nvSpPr>
        <p:spPr bwMode="auto">
          <a:xfrm>
            <a:off x="3779996" y="3705762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" name="AutoShape 44"/>
          <p:cNvSpPr>
            <a:spLocks/>
          </p:cNvSpPr>
          <p:nvPr/>
        </p:nvSpPr>
        <p:spPr bwMode="auto">
          <a:xfrm>
            <a:off x="3779996" y="4185164"/>
            <a:ext cx="140885" cy="480872"/>
          </a:xfrm>
          <a:prstGeom prst="rightBrace">
            <a:avLst>
              <a:gd name="adj1" fmla="val 25708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" name="AutoShape 45"/>
          <p:cNvSpPr>
            <a:spLocks/>
          </p:cNvSpPr>
          <p:nvPr/>
        </p:nvSpPr>
        <p:spPr bwMode="auto">
          <a:xfrm>
            <a:off x="3779996" y="4666036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" name="AutoShape 46"/>
          <p:cNvSpPr>
            <a:spLocks/>
          </p:cNvSpPr>
          <p:nvPr/>
        </p:nvSpPr>
        <p:spPr bwMode="auto">
          <a:xfrm>
            <a:off x="3779996" y="5145437"/>
            <a:ext cx="140885" cy="480872"/>
          </a:xfrm>
          <a:prstGeom prst="rightBrace">
            <a:avLst>
              <a:gd name="adj1" fmla="val 25708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" name="AutoShape 47"/>
          <p:cNvSpPr>
            <a:spLocks/>
          </p:cNvSpPr>
          <p:nvPr/>
        </p:nvSpPr>
        <p:spPr bwMode="auto">
          <a:xfrm>
            <a:off x="3779996" y="5626309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3846451" y="2280793"/>
            <a:ext cx="509048" cy="405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000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001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010</a:t>
            </a: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011</a:t>
            </a: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/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100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101</a:t>
            </a: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110</a:t>
            </a: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111</a:t>
            </a: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</p:txBody>
      </p:sp>
      <p:sp>
        <p:nvSpPr>
          <p:cNvPr id="51" name="Text Box 49"/>
          <p:cNvSpPr txBox="1">
            <a:spLocks noChangeArrowheads="1"/>
          </p:cNvSpPr>
          <p:nvPr/>
        </p:nvSpPr>
        <p:spPr bwMode="auto">
          <a:xfrm>
            <a:off x="3857084" y="1704335"/>
            <a:ext cx="757591" cy="54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600">
                <a:latin typeface="Trebuchet MS" pitchFamily="96" charset="0"/>
                <a:ea typeface="宋体" charset="-122"/>
              </a:rPr>
              <a:t>Block</a:t>
            </a:r>
          </a:p>
          <a:p>
            <a:pPr algn="ctr" eaLnBrk="1" hangingPunct="1"/>
            <a:r>
              <a:rPr lang="en-US" altLang="zh-CN" sz="160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54" name="AutoShape 41"/>
          <p:cNvSpPr>
            <a:spLocks/>
          </p:cNvSpPr>
          <p:nvPr/>
        </p:nvSpPr>
        <p:spPr bwMode="auto">
          <a:xfrm flipH="1">
            <a:off x="5148064" y="3691045"/>
            <a:ext cx="313848" cy="962091"/>
          </a:xfrm>
          <a:prstGeom prst="rightBrace">
            <a:avLst>
              <a:gd name="adj1" fmla="val 25708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" name="标题 1">
            <a:extLst>
              <a:ext uri="{FF2B5EF4-FFF2-40B4-BE49-F238E27FC236}">
                <a16:creationId xmlns:a16="http://schemas.microsoft.com/office/drawing/2014/main" id="{90D420DC-4176-0E4A-B9FA-26AC6160A404}"/>
              </a:ext>
            </a:extLst>
          </p:cNvPr>
          <p:cNvSpPr txBox="1">
            <a:spLocks/>
          </p:cNvSpPr>
          <p:nvPr/>
        </p:nvSpPr>
        <p:spPr>
          <a:xfrm>
            <a:off x="1032046" y="44624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Fully Associative </a:t>
            </a:r>
            <a:r>
              <a:rPr lang="en-US" altLang="zh-CN" sz="4400" b="1" dirty="0">
                <a:solidFill>
                  <a:srgbClr val="0000FF"/>
                </a:solidFill>
              </a:rPr>
              <a:t>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12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 flipH="1">
            <a:off x="6051996" y="54864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 flipH="1">
            <a:off x="6051996" y="48006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H="1">
            <a:off x="6737796" y="51816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8" descr="Large confetti"/>
          <p:cNvSpPr>
            <a:spLocks noChangeArrowheads="1"/>
          </p:cNvSpPr>
          <p:nvPr/>
        </p:nvSpPr>
        <p:spPr bwMode="auto">
          <a:xfrm>
            <a:off x="2940496" y="1612900"/>
            <a:ext cx="2413000" cy="3556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44" name="Line 9"/>
          <p:cNvSpPr>
            <a:spLocks noChangeShapeType="1"/>
          </p:cNvSpPr>
          <p:nvPr/>
        </p:nvSpPr>
        <p:spPr bwMode="auto">
          <a:xfrm>
            <a:off x="3918396" y="14478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10"/>
          <p:cNvSpPr>
            <a:spLocks noChangeArrowheads="1"/>
          </p:cNvSpPr>
          <p:nvPr/>
        </p:nvSpPr>
        <p:spPr bwMode="auto">
          <a:xfrm>
            <a:off x="3445321" y="2284413"/>
            <a:ext cx="2651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14346" name="Line 11"/>
          <p:cNvSpPr>
            <a:spLocks noChangeShapeType="1"/>
          </p:cNvSpPr>
          <p:nvPr/>
        </p:nvSpPr>
        <p:spPr bwMode="auto">
          <a:xfrm>
            <a:off x="3232596" y="14478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Rectangle 12"/>
          <p:cNvSpPr>
            <a:spLocks noChangeArrowheads="1"/>
          </p:cNvSpPr>
          <p:nvPr/>
        </p:nvSpPr>
        <p:spPr bwMode="auto">
          <a:xfrm>
            <a:off x="3064321" y="1249363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4348" name="Rectangle 13"/>
          <p:cNvSpPr>
            <a:spLocks noChangeArrowheads="1"/>
          </p:cNvSpPr>
          <p:nvPr/>
        </p:nvSpPr>
        <p:spPr bwMode="auto">
          <a:xfrm>
            <a:off x="3978721" y="1249363"/>
            <a:ext cx="1555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 Block</a:t>
            </a:r>
          </a:p>
        </p:txBody>
      </p:sp>
      <p:sp>
        <p:nvSpPr>
          <p:cNvPr id="14349" name="Rectangle 14"/>
          <p:cNvSpPr>
            <a:spLocks noChangeArrowheads="1"/>
          </p:cNvSpPr>
          <p:nvPr/>
        </p:nvSpPr>
        <p:spPr bwMode="auto">
          <a:xfrm>
            <a:off x="2759521" y="1249363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V</a:t>
            </a:r>
          </a:p>
        </p:txBody>
      </p:sp>
      <p:sp>
        <p:nvSpPr>
          <p:cNvPr id="14350" name="Rectangle 15"/>
          <p:cNvSpPr>
            <a:spLocks noChangeArrowheads="1"/>
          </p:cNvSpPr>
          <p:nvPr/>
        </p:nvSpPr>
        <p:spPr bwMode="auto">
          <a:xfrm>
            <a:off x="1721296" y="1460500"/>
            <a:ext cx="508000" cy="431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14351" name="Group 16"/>
          <p:cNvGrpSpPr>
            <a:grpSpLocks/>
          </p:cNvGrpSpPr>
          <p:nvPr/>
        </p:nvGrpSpPr>
        <p:grpSpPr bwMode="auto">
          <a:xfrm>
            <a:off x="4386709" y="2493963"/>
            <a:ext cx="473075" cy="327025"/>
            <a:chOff x="2359" y="1571"/>
            <a:chExt cx="298" cy="206"/>
          </a:xfrm>
        </p:grpSpPr>
        <p:sp>
          <p:nvSpPr>
            <p:cNvPr id="14474" name="Line 17"/>
            <p:cNvSpPr>
              <a:spLocks noChangeShapeType="1"/>
            </p:cNvSpPr>
            <p:nvPr/>
          </p:nvSpPr>
          <p:spPr bwMode="auto">
            <a:xfrm>
              <a:off x="2359" y="1572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5" name="Line 18"/>
            <p:cNvSpPr>
              <a:spLocks noChangeShapeType="1"/>
            </p:cNvSpPr>
            <p:nvPr/>
          </p:nvSpPr>
          <p:spPr bwMode="auto">
            <a:xfrm>
              <a:off x="2359" y="1774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6" name="Line 19"/>
            <p:cNvSpPr>
              <a:spLocks noChangeShapeType="1"/>
            </p:cNvSpPr>
            <p:nvPr/>
          </p:nvSpPr>
          <p:spPr bwMode="auto">
            <a:xfrm>
              <a:off x="2361" y="1571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7" name="Arc 20"/>
            <p:cNvSpPr>
              <a:spLocks/>
            </p:cNvSpPr>
            <p:nvPr/>
          </p:nvSpPr>
          <p:spPr bwMode="auto">
            <a:xfrm>
              <a:off x="2562" y="1572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8" name="Arc 21"/>
            <p:cNvSpPr>
              <a:spLocks/>
            </p:cNvSpPr>
            <p:nvPr/>
          </p:nvSpPr>
          <p:spPr bwMode="auto">
            <a:xfrm>
              <a:off x="2563" y="1670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52" name="Oval 22"/>
          <p:cNvSpPr>
            <a:spLocks noChangeArrowheads="1"/>
          </p:cNvSpPr>
          <p:nvPr/>
        </p:nvSpPr>
        <p:spPr bwMode="auto">
          <a:xfrm>
            <a:off x="3348484" y="22987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53" name="Rectangle 23"/>
          <p:cNvSpPr>
            <a:spLocks noChangeArrowheads="1"/>
          </p:cNvSpPr>
          <p:nvPr/>
        </p:nvSpPr>
        <p:spPr bwMode="auto">
          <a:xfrm>
            <a:off x="3381821" y="23542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4354" name="Rectangle 24"/>
          <p:cNvSpPr>
            <a:spLocks noChangeArrowheads="1"/>
          </p:cNvSpPr>
          <p:nvPr/>
        </p:nvSpPr>
        <p:spPr bwMode="auto">
          <a:xfrm rot="5400000">
            <a:off x="1070024" y="5081587"/>
            <a:ext cx="793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>
                <a:latin typeface="Verdana" panose="020B0604030504040204" pitchFamily="34" charset="0"/>
              </a:rPr>
              <a:t>Block</a:t>
            </a:r>
          </a:p>
          <a:p>
            <a:r>
              <a:rPr lang="en-US" altLang="en-US" dirty="0">
                <a:latin typeface="Verdana" panose="020B0604030504040204" pitchFamily="34" charset="0"/>
              </a:rPr>
              <a:t>Offset</a:t>
            </a:r>
          </a:p>
        </p:txBody>
      </p:sp>
      <p:sp>
        <p:nvSpPr>
          <p:cNvPr id="14355" name="Rectangle 25"/>
          <p:cNvSpPr>
            <a:spLocks noChangeArrowheads="1"/>
          </p:cNvSpPr>
          <p:nvPr/>
        </p:nvSpPr>
        <p:spPr bwMode="auto">
          <a:xfrm rot="5400000">
            <a:off x="1071835" y="2925614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4356" name="Line 26"/>
          <p:cNvSpPr>
            <a:spLocks noChangeShapeType="1"/>
          </p:cNvSpPr>
          <p:nvPr/>
        </p:nvSpPr>
        <p:spPr bwMode="auto">
          <a:xfrm>
            <a:off x="3080196" y="18288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Line 27"/>
          <p:cNvSpPr>
            <a:spLocks noChangeShapeType="1"/>
          </p:cNvSpPr>
          <p:nvPr/>
        </p:nvSpPr>
        <p:spPr bwMode="auto">
          <a:xfrm>
            <a:off x="3613596" y="1828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Line 28"/>
          <p:cNvSpPr>
            <a:spLocks noChangeShapeType="1"/>
          </p:cNvSpPr>
          <p:nvPr/>
        </p:nvSpPr>
        <p:spPr bwMode="auto">
          <a:xfrm>
            <a:off x="2699196" y="2514600"/>
            <a:ext cx="0" cy="320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Line 29"/>
          <p:cNvSpPr>
            <a:spLocks noChangeShapeType="1"/>
          </p:cNvSpPr>
          <p:nvPr/>
        </p:nvSpPr>
        <p:spPr bwMode="auto">
          <a:xfrm flipH="1">
            <a:off x="2699196" y="25146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Oval 30"/>
          <p:cNvSpPr>
            <a:spLocks noChangeArrowheads="1"/>
          </p:cNvSpPr>
          <p:nvPr/>
        </p:nvSpPr>
        <p:spPr bwMode="auto">
          <a:xfrm>
            <a:off x="3050034" y="17954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61" name="Oval 31"/>
          <p:cNvSpPr>
            <a:spLocks noChangeArrowheads="1"/>
          </p:cNvSpPr>
          <p:nvPr/>
        </p:nvSpPr>
        <p:spPr bwMode="auto">
          <a:xfrm>
            <a:off x="3585021" y="17954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62" name="Oval 32"/>
          <p:cNvSpPr>
            <a:spLocks noChangeArrowheads="1"/>
          </p:cNvSpPr>
          <p:nvPr/>
        </p:nvSpPr>
        <p:spPr bwMode="auto">
          <a:xfrm>
            <a:off x="4416871" y="17954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63" name="Line 33"/>
          <p:cNvSpPr>
            <a:spLocks noChangeShapeType="1"/>
          </p:cNvSpPr>
          <p:nvPr/>
        </p:nvSpPr>
        <p:spPr bwMode="auto">
          <a:xfrm flipH="1">
            <a:off x="2394396" y="40386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Line 34"/>
          <p:cNvSpPr>
            <a:spLocks noChangeShapeType="1"/>
          </p:cNvSpPr>
          <p:nvPr/>
        </p:nvSpPr>
        <p:spPr bwMode="auto">
          <a:xfrm flipH="1">
            <a:off x="1860996" y="59436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5" name="Rectangle 35"/>
          <p:cNvSpPr>
            <a:spLocks noChangeArrowheads="1"/>
          </p:cNvSpPr>
          <p:nvPr/>
        </p:nvSpPr>
        <p:spPr bwMode="auto">
          <a:xfrm>
            <a:off x="2302321" y="3687763"/>
            <a:ext cx="373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4366" name="Rectangle 36"/>
          <p:cNvSpPr>
            <a:spLocks noChangeArrowheads="1"/>
          </p:cNvSpPr>
          <p:nvPr/>
        </p:nvSpPr>
        <p:spPr bwMode="auto">
          <a:xfrm>
            <a:off x="1921321" y="5821363"/>
            <a:ext cx="437620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 </a:t>
            </a:r>
            <a:r>
              <a:rPr lang="en-US" altLang="en-US" sz="2000" dirty="0" smtClean="0">
                <a:latin typeface="Verdana" panose="020B0604030504040204" pitchFamily="34" charset="0"/>
              </a:rPr>
              <a:t>n</a:t>
            </a:r>
            <a:endParaRPr lang="en-US" altLang="en-US" sz="2000" dirty="0">
              <a:latin typeface="Verdana" panose="020B0604030504040204" pitchFamily="34" charset="0"/>
            </a:endParaRPr>
          </a:p>
        </p:txBody>
      </p:sp>
      <p:sp>
        <p:nvSpPr>
          <p:cNvPr id="14367" name="Rectangle 37"/>
          <p:cNvSpPr>
            <a:spLocks noChangeArrowheads="1"/>
          </p:cNvSpPr>
          <p:nvPr/>
        </p:nvSpPr>
        <p:spPr bwMode="auto">
          <a:xfrm>
            <a:off x="8398321" y="4449763"/>
            <a:ext cx="638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HIT</a:t>
            </a:r>
          </a:p>
        </p:txBody>
      </p:sp>
      <p:sp>
        <p:nvSpPr>
          <p:cNvPr id="14368" name="Line 38"/>
          <p:cNvSpPr>
            <a:spLocks noChangeShapeType="1"/>
          </p:cNvSpPr>
          <p:nvPr/>
        </p:nvSpPr>
        <p:spPr bwMode="auto">
          <a:xfrm flipH="1">
            <a:off x="6128196" y="2667000"/>
            <a:ext cx="1600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9" name="Rectangle 39"/>
          <p:cNvSpPr>
            <a:spLocks noChangeArrowheads="1"/>
          </p:cNvSpPr>
          <p:nvPr/>
        </p:nvSpPr>
        <p:spPr bwMode="auto">
          <a:xfrm>
            <a:off x="6882259" y="5211763"/>
            <a:ext cx="11112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Word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or Byte</a:t>
            </a:r>
          </a:p>
        </p:txBody>
      </p:sp>
      <p:sp>
        <p:nvSpPr>
          <p:cNvPr id="14370" name="Line 40"/>
          <p:cNvSpPr>
            <a:spLocks noChangeShapeType="1"/>
          </p:cNvSpPr>
          <p:nvPr/>
        </p:nvSpPr>
        <p:spPr bwMode="auto">
          <a:xfrm flipH="1">
            <a:off x="3842196" y="2514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1" name="Line 41"/>
          <p:cNvSpPr>
            <a:spLocks noChangeShapeType="1"/>
          </p:cNvSpPr>
          <p:nvPr/>
        </p:nvSpPr>
        <p:spPr bwMode="auto">
          <a:xfrm flipH="1">
            <a:off x="3080196" y="28956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2" name="Line 42"/>
          <p:cNvSpPr>
            <a:spLocks noChangeShapeType="1"/>
          </p:cNvSpPr>
          <p:nvPr/>
        </p:nvSpPr>
        <p:spPr bwMode="auto">
          <a:xfrm>
            <a:off x="3080196" y="2590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Line 43"/>
          <p:cNvSpPr>
            <a:spLocks noChangeShapeType="1"/>
          </p:cNvSpPr>
          <p:nvPr/>
        </p:nvSpPr>
        <p:spPr bwMode="auto">
          <a:xfrm>
            <a:off x="4146996" y="25146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4" name="Line 44"/>
          <p:cNvSpPr>
            <a:spLocks noChangeShapeType="1"/>
          </p:cNvSpPr>
          <p:nvPr/>
        </p:nvSpPr>
        <p:spPr bwMode="auto">
          <a:xfrm flipH="1">
            <a:off x="4146996" y="25908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5" name="Line 45"/>
          <p:cNvSpPr>
            <a:spLocks noChangeShapeType="1"/>
          </p:cNvSpPr>
          <p:nvPr/>
        </p:nvSpPr>
        <p:spPr bwMode="auto">
          <a:xfrm flipH="1">
            <a:off x="4146996" y="27432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6" name="Line 46"/>
          <p:cNvSpPr>
            <a:spLocks noChangeShapeType="1"/>
          </p:cNvSpPr>
          <p:nvPr/>
        </p:nvSpPr>
        <p:spPr bwMode="auto">
          <a:xfrm>
            <a:off x="4146996" y="27432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7" name="Rectangle 47" descr="Large confetti"/>
          <p:cNvSpPr>
            <a:spLocks noChangeArrowheads="1"/>
          </p:cNvSpPr>
          <p:nvPr/>
        </p:nvSpPr>
        <p:spPr bwMode="auto">
          <a:xfrm>
            <a:off x="2940496" y="3213100"/>
            <a:ext cx="2413000" cy="3556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78" name="Rectangle 48"/>
          <p:cNvSpPr>
            <a:spLocks noChangeArrowheads="1"/>
          </p:cNvSpPr>
          <p:nvPr/>
        </p:nvSpPr>
        <p:spPr bwMode="auto">
          <a:xfrm>
            <a:off x="3445321" y="3884613"/>
            <a:ext cx="2651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 </a:t>
            </a:r>
          </a:p>
        </p:txBody>
      </p:sp>
      <p:grpSp>
        <p:nvGrpSpPr>
          <p:cNvPr id="14379" name="Group 49"/>
          <p:cNvGrpSpPr>
            <a:grpSpLocks/>
          </p:cNvGrpSpPr>
          <p:nvPr/>
        </p:nvGrpSpPr>
        <p:grpSpPr bwMode="auto">
          <a:xfrm>
            <a:off x="4386709" y="4094163"/>
            <a:ext cx="473075" cy="327025"/>
            <a:chOff x="2359" y="2579"/>
            <a:chExt cx="298" cy="206"/>
          </a:xfrm>
        </p:grpSpPr>
        <p:sp>
          <p:nvSpPr>
            <p:cNvPr id="14469" name="Line 50"/>
            <p:cNvSpPr>
              <a:spLocks noChangeShapeType="1"/>
            </p:cNvSpPr>
            <p:nvPr/>
          </p:nvSpPr>
          <p:spPr bwMode="auto">
            <a:xfrm>
              <a:off x="2359" y="2580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0" name="Line 51"/>
            <p:cNvSpPr>
              <a:spLocks noChangeShapeType="1"/>
            </p:cNvSpPr>
            <p:nvPr/>
          </p:nvSpPr>
          <p:spPr bwMode="auto">
            <a:xfrm>
              <a:off x="2359" y="2782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1" name="Line 52"/>
            <p:cNvSpPr>
              <a:spLocks noChangeShapeType="1"/>
            </p:cNvSpPr>
            <p:nvPr/>
          </p:nvSpPr>
          <p:spPr bwMode="auto">
            <a:xfrm>
              <a:off x="2361" y="2579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2" name="Arc 53"/>
            <p:cNvSpPr>
              <a:spLocks/>
            </p:cNvSpPr>
            <p:nvPr/>
          </p:nvSpPr>
          <p:spPr bwMode="auto">
            <a:xfrm>
              <a:off x="2562" y="2580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3" name="Arc 54"/>
            <p:cNvSpPr>
              <a:spLocks/>
            </p:cNvSpPr>
            <p:nvPr/>
          </p:nvSpPr>
          <p:spPr bwMode="auto">
            <a:xfrm>
              <a:off x="2563" y="2678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80" name="Oval 55"/>
          <p:cNvSpPr>
            <a:spLocks noChangeArrowheads="1"/>
          </p:cNvSpPr>
          <p:nvPr/>
        </p:nvSpPr>
        <p:spPr bwMode="auto">
          <a:xfrm>
            <a:off x="3348484" y="38989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81" name="Rectangle 56"/>
          <p:cNvSpPr>
            <a:spLocks noChangeArrowheads="1"/>
          </p:cNvSpPr>
          <p:nvPr/>
        </p:nvSpPr>
        <p:spPr bwMode="auto">
          <a:xfrm>
            <a:off x="3381821" y="39544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4382" name="Line 57"/>
          <p:cNvSpPr>
            <a:spLocks noChangeShapeType="1"/>
          </p:cNvSpPr>
          <p:nvPr/>
        </p:nvSpPr>
        <p:spPr bwMode="auto">
          <a:xfrm>
            <a:off x="3080196" y="3429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Line 58"/>
          <p:cNvSpPr>
            <a:spLocks noChangeShapeType="1"/>
          </p:cNvSpPr>
          <p:nvPr/>
        </p:nvSpPr>
        <p:spPr bwMode="auto">
          <a:xfrm>
            <a:off x="3613596" y="3429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4" name="Line 59"/>
          <p:cNvSpPr>
            <a:spLocks noChangeShapeType="1"/>
          </p:cNvSpPr>
          <p:nvPr/>
        </p:nvSpPr>
        <p:spPr bwMode="auto">
          <a:xfrm flipH="1">
            <a:off x="2241996" y="4114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5" name="Oval 60"/>
          <p:cNvSpPr>
            <a:spLocks noChangeArrowheads="1"/>
          </p:cNvSpPr>
          <p:nvPr/>
        </p:nvSpPr>
        <p:spPr bwMode="auto">
          <a:xfrm>
            <a:off x="3050034" y="33956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86" name="Oval 61"/>
          <p:cNvSpPr>
            <a:spLocks noChangeArrowheads="1"/>
          </p:cNvSpPr>
          <p:nvPr/>
        </p:nvSpPr>
        <p:spPr bwMode="auto">
          <a:xfrm>
            <a:off x="3585021" y="33956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87" name="Oval 62"/>
          <p:cNvSpPr>
            <a:spLocks noChangeArrowheads="1"/>
          </p:cNvSpPr>
          <p:nvPr/>
        </p:nvSpPr>
        <p:spPr bwMode="auto">
          <a:xfrm>
            <a:off x="4416871" y="33956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88" name="Line 63"/>
          <p:cNvSpPr>
            <a:spLocks noChangeShapeType="1"/>
          </p:cNvSpPr>
          <p:nvPr/>
        </p:nvSpPr>
        <p:spPr bwMode="auto">
          <a:xfrm flipH="1">
            <a:off x="6128196" y="42672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9" name="Line 64"/>
          <p:cNvSpPr>
            <a:spLocks noChangeShapeType="1"/>
          </p:cNvSpPr>
          <p:nvPr/>
        </p:nvSpPr>
        <p:spPr bwMode="auto">
          <a:xfrm flipH="1">
            <a:off x="3842196" y="41148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65"/>
          <p:cNvSpPr>
            <a:spLocks noChangeShapeType="1"/>
          </p:cNvSpPr>
          <p:nvPr/>
        </p:nvSpPr>
        <p:spPr bwMode="auto">
          <a:xfrm flipH="1">
            <a:off x="3080196" y="4495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1" name="Line 66"/>
          <p:cNvSpPr>
            <a:spLocks noChangeShapeType="1"/>
          </p:cNvSpPr>
          <p:nvPr/>
        </p:nvSpPr>
        <p:spPr bwMode="auto">
          <a:xfrm>
            <a:off x="3080196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67"/>
          <p:cNvSpPr>
            <a:spLocks noChangeShapeType="1"/>
          </p:cNvSpPr>
          <p:nvPr/>
        </p:nvSpPr>
        <p:spPr bwMode="auto">
          <a:xfrm>
            <a:off x="4146996" y="41148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3" name="Line 68"/>
          <p:cNvSpPr>
            <a:spLocks noChangeShapeType="1"/>
          </p:cNvSpPr>
          <p:nvPr/>
        </p:nvSpPr>
        <p:spPr bwMode="auto">
          <a:xfrm flipH="1">
            <a:off x="4146996" y="41910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4" name="Line 69"/>
          <p:cNvSpPr>
            <a:spLocks noChangeShapeType="1"/>
          </p:cNvSpPr>
          <p:nvPr/>
        </p:nvSpPr>
        <p:spPr bwMode="auto">
          <a:xfrm flipH="1">
            <a:off x="4146996" y="43434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5" name="Line 70"/>
          <p:cNvSpPr>
            <a:spLocks noChangeShapeType="1"/>
          </p:cNvSpPr>
          <p:nvPr/>
        </p:nvSpPr>
        <p:spPr bwMode="auto">
          <a:xfrm>
            <a:off x="4146996" y="4343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6" name="Line 71"/>
          <p:cNvSpPr>
            <a:spLocks noChangeShapeType="1"/>
          </p:cNvSpPr>
          <p:nvPr/>
        </p:nvSpPr>
        <p:spPr bwMode="auto">
          <a:xfrm>
            <a:off x="3918396" y="3200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7" name="Line 72"/>
          <p:cNvSpPr>
            <a:spLocks noChangeShapeType="1"/>
          </p:cNvSpPr>
          <p:nvPr/>
        </p:nvSpPr>
        <p:spPr bwMode="auto">
          <a:xfrm>
            <a:off x="3232596" y="3200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8" name="Rectangle 73" descr="Large confetti"/>
          <p:cNvSpPr>
            <a:spLocks noChangeArrowheads="1"/>
          </p:cNvSpPr>
          <p:nvPr/>
        </p:nvSpPr>
        <p:spPr bwMode="auto">
          <a:xfrm>
            <a:off x="2940496" y="4813300"/>
            <a:ext cx="2413000" cy="3556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99" name="Rectangle 74"/>
          <p:cNvSpPr>
            <a:spLocks noChangeArrowheads="1"/>
          </p:cNvSpPr>
          <p:nvPr/>
        </p:nvSpPr>
        <p:spPr bwMode="auto">
          <a:xfrm>
            <a:off x="3445321" y="5484813"/>
            <a:ext cx="2651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 </a:t>
            </a:r>
          </a:p>
        </p:txBody>
      </p:sp>
      <p:grpSp>
        <p:nvGrpSpPr>
          <p:cNvPr id="14400" name="Group 75"/>
          <p:cNvGrpSpPr>
            <a:grpSpLocks/>
          </p:cNvGrpSpPr>
          <p:nvPr/>
        </p:nvGrpSpPr>
        <p:grpSpPr bwMode="auto">
          <a:xfrm>
            <a:off x="4386709" y="5694363"/>
            <a:ext cx="473075" cy="327025"/>
            <a:chOff x="2359" y="3587"/>
            <a:chExt cx="298" cy="206"/>
          </a:xfrm>
        </p:grpSpPr>
        <p:sp>
          <p:nvSpPr>
            <p:cNvPr id="14464" name="Line 76"/>
            <p:cNvSpPr>
              <a:spLocks noChangeShapeType="1"/>
            </p:cNvSpPr>
            <p:nvPr/>
          </p:nvSpPr>
          <p:spPr bwMode="auto">
            <a:xfrm>
              <a:off x="2359" y="3588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5" name="Line 77"/>
            <p:cNvSpPr>
              <a:spLocks noChangeShapeType="1"/>
            </p:cNvSpPr>
            <p:nvPr/>
          </p:nvSpPr>
          <p:spPr bwMode="auto">
            <a:xfrm>
              <a:off x="2359" y="3790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6" name="Line 78"/>
            <p:cNvSpPr>
              <a:spLocks noChangeShapeType="1"/>
            </p:cNvSpPr>
            <p:nvPr/>
          </p:nvSpPr>
          <p:spPr bwMode="auto">
            <a:xfrm>
              <a:off x="2361" y="3587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7" name="Arc 79"/>
            <p:cNvSpPr>
              <a:spLocks/>
            </p:cNvSpPr>
            <p:nvPr/>
          </p:nvSpPr>
          <p:spPr bwMode="auto">
            <a:xfrm>
              <a:off x="2562" y="3588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8" name="Arc 80"/>
            <p:cNvSpPr>
              <a:spLocks/>
            </p:cNvSpPr>
            <p:nvPr/>
          </p:nvSpPr>
          <p:spPr bwMode="auto">
            <a:xfrm>
              <a:off x="2563" y="3686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01" name="Oval 81"/>
          <p:cNvSpPr>
            <a:spLocks noChangeArrowheads="1"/>
          </p:cNvSpPr>
          <p:nvPr/>
        </p:nvSpPr>
        <p:spPr bwMode="auto">
          <a:xfrm>
            <a:off x="3348484" y="54991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02" name="Rectangle 82"/>
          <p:cNvSpPr>
            <a:spLocks noChangeArrowheads="1"/>
          </p:cNvSpPr>
          <p:nvPr/>
        </p:nvSpPr>
        <p:spPr bwMode="auto">
          <a:xfrm>
            <a:off x="3381821" y="55546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4403" name="Line 83"/>
          <p:cNvSpPr>
            <a:spLocks noChangeShapeType="1"/>
          </p:cNvSpPr>
          <p:nvPr/>
        </p:nvSpPr>
        <p:spPr bwMode="auto">
          <a:xfrm>
            <a:off x="3080196" y="5029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04" name="Line 84"/>
          <p:cNvSpPr>
            <a:spLocks noChangeShapeType="1"/>
          </p:cNvSpPr>
          <p:nvPr/>
        </p:nvSpPr>
        <p:spPr bwMode="auto">
          <a:xfrm>
            <a:off x="3613596" y="5029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05" name="Line 85"/>
          <p:cNvSpPr>
            <a:spLocks noChangeShapeType="1"/>
          </p:cNvSpPr>
          <p:nvPr/>
        </p:nvSpPr>
        <p:spPr bwMode="auto">
          <a:xfrm flipH="1">
            <a:off x="2699196" y="57150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06" name="Oval 86"/>
          <p:cNvSpPr>
            <a:spLocks noChangeArrowheads="1"/>
          </p:cNvSpPr>
          <p:nvPr/>
        </p:nvSpPr>
        <p:spPr bwMode="auto">
          <a:xfrm>
            <a:off x="3050034" y="49958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07" name="Oval 87"/>
          <p:cNvSpPr>
            <a:spLocks noChangeArrowheads="1"/>
          </p:cNvSpPr>
          <p:nvPr/>
        </p:nvSpPr>
        <p:spPr bwMode="auto">
          <a:xfrm>
            <a:off x="3585021" y="49958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08" name="Oval 88"/>
          <p:cNvSpPr>
            <a:spLocks noChangeArrowheads="1"/>
          </p:cNvSpPr>
          <p:nvPr/>
        </p:nvSpPr>
        <p:spPr bwMode="auto">
          <a:xfrm>
            <a:off x="4416871" y="49958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09" name="Line 89"/>
          <p:cNvSpPr>
            <a:spLocks noChangeShapeType="1"/>
          </p:cNvSpPr>
          <p:nvPr/>
        </p:nvSpPr>
        <p:spPr bwMode="auto">
          <a:xfrm flipH="1">
            <a:off x="6737796" y="58674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0" name="Line 90"/>
          <p:cNvSpPr>
            <a:spLocks noChangeShapeType="1"/>
          </p:cNvSpPr>
          <p:nvPr/>
        </p:nvSpPr>
        <p:spPr bwMode="auto">
          <a:xfrm flipH="1">
            <a:off x="3842196" y="57150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1" name="Line 91"/>
          <p:cNvSpPr>
            <a:spLocks noChangeShapeType="1"/>
          </p:cNvSpPr>
          <p:nvPr/>
        </p:nvSpPr>
        <p:spPr bwMode="auto">
          <a:xfrm flipH="1">
            <a:off x="3080196" y="60960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2" name="Line 92"/>
          <p:cNvSpPr>
            <a:spLocks noChangeShapeType="1"/>
          </p:cNvSpPr>
          <p:nvPr/>
        </p:nvSpPr>
        <p:spPr bwMode="auto">
          <a:xfrm>
            <a:off x="3080196" y="5791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3" name="Line 93"/>
          <p:cNvSpPr>
            <a:spLocks noChangeShapeType="1"/>
          </p:cNvSpPr>
          <p:nvPr/>
        </p:nvSpPr>
        <p:spPr bwMode="auto">
          <a:xfrm>
            <a:off x="4146996" y="57150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4" name="Line 94"/>
          <p:cNvSpPr>
            <a:spLocks noChangeShapeType="1"/>
          </p:cNvSpPr>
          <p:nvPr/>
        </p:nvSpPr>
        <p:spPr bwMode="auto">
          <a:xfrm flipH="1">
            <a:off x="4146996" y="57912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5" name="Line 95"/>
          <p:cNvSpPr>
            <a:spLocks noChangeShapeType="1"/>
          </p:cNvSpPr>
          <p:nvPr/>
        </p:nvSpPr>
        <p:spPr bwMode="auto">
          <a:xfrm flipH="1">
            <a:off x="4146996" y="59436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6" name="Line 96"/>
          <p:cNvSpPr>
            <a:spLocks noChangeShapeType="1"/>
          </p:cNvSpPr>
          <p:nvPr/>
        </p:nvSpPr>
        <p:spPr bwMode="auto">
          <a:xfrm>
            <a:off x="4146996" y="59436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7" name="Line 97"/>
          <p:cNvSpPr>
            <a:spLocks noChangeShapeType="1"/>
          </p:cNvSpPr>
          <p:nvPr/>
        </p:nvSpPr>
        <p:spPr bwMode="auto">
          <a:xfrm>
            <a:off x="3918396" y="48006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8" name="Line 98"/>
          <p:cNvSpPr>
            <a:spLocks noChangeShapeType="1"/>
          </p:cNvSpPr>
          <p:nvPr/>
        </p:nvSpPr>
        <p:spPr bwMode="auto">
          <a:xfrm>
            <a:off x="3232596" y="48006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9" name="Line 99"/>
          <p:cNvSpPr>
            <a:spLocks noChangeShapeType="1"/>
          </p:cNvSpPr>
          <p:nvPr/>
        </p:nvSpPr>
        <p:spPr bwMode="auto">
          <a:xfrm>
            <a:off x="1708596" y="49530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0" name="Line 100"/>
          <p:cNvSpPr>
            <a:spLocks noChangeShapeType="1"/>
          </p:cNvSpPr>
          <p:nvPr/>
        </p:nvSpPr>
        <p:spPr bwMode="auto">
          <a:xfrm flipH="1">
            <a:off x="4451796" y="34290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1" name="Line 101"/>
          <p:cNvSpPr>
            <a:spLocks noChangeShapeType="1"/>
          </p:cNvSpPr>
          <p:nvPr/>
        </p:nvSpPr>
        <p:spPr bwMode="auto">
          <a:xfrm flipH="1">
            <a:off x="4451796" y="50292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2" name="Line 102"/>
          <p:cNvSpPr>
            <a:spLocks noChangeShapeType="1"/>
          </p:cNvSpPr>
          <p:nvPr/>
        </p:nvSpPr>
        <p:spPr bwMode="auto">
          <a:xfrm>
            <a:off x="6051996" y="1676400"/>
            <a:ext cx="0" cy="388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3" name="AutoShape 103"/>
          <p:cNvSpPr>
            <a:spLocks noChangeArrowheads="1"/>
          </p:cNvSpPr>
          <p:nvPr/>
        </p:nvSpPr>
        <p:spPr bwMode="auto">
          <a:xfrm rot="5400000" flipV="1">
            <a:off x="6064697" y="5043487"/>
            <a:ext cx="1117600" cy="2762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24" name="Line 104"/>
          <p:cNvSpPr>
            <a:spLocks noChangeShapeType="1"/>
          </p:cNvSpPr>
          <p:nvPr/>
        </p:nvSpPr>
        <p:spPr bwMode="auto">
          <a:xfrm>
            <a:off x="1937196" y="5791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5" name="Line 105"/>
          <p:cNvSpPr>
            <a:spLocks noChangeShapeType="1"/>
          </p:cNvSpPr>
          <p:nvPr/>
        </p:nvSpPr>
        <p:spPr bwMode="auto">
          <a:xfrm>
            <a:off x="1937196" y="6324600"/>
            <a:ext cx="472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6" name="Line 106"/>
          <p:cNvSpPr>
            <a:spLocks noChangeShapeType="1"/>
          </p:cNvSpPr>
          <p:nvPr/>
        </p:nvSpPr>
        <p:spPr bwMode="auto">
          <a:xfrm flipV="1">
            <a:off x="6661596" y="55626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7" name="Line 107"/>
          <p:cNvSpPr>
            <a:spLocks noChangeShapeType="1"/>
          </p:cNvSpPr>
          <p:nvPr/>
        </p:nvSpPr>
        <p:spPr bwMode="auto">
          <a:xfrm flipH="1">
            <a:off x="4451796" y="18288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428" name="Group 108"/>
          <p:cNvGrpSpPr>
            <a:grpSpLocks/>
          </p:cNvGrpSpPr>
          <p:nvPr/>
        </p:nvGrpSpPr>
        <p:grpSpPr bwMode="auto">
          <a:xfrm>
            <a:off x="5602734" y="3268663"/>
            <a:ext cx="215900" cy="279400"/>
            <a:chOff x="3125" y="2059"/>
            <a:chExt cx="136" cy="176"/>
          </a:xfrm>
        </p:grpSpPr>
        <p:sp>
          <p:nvSpPr>
            <p:cNvPr id="14461" name="Line 109"/>
            <p:cNvSpPr>
              <a:spLocks noChangeShapeType="1"/>
            </p:cNvSpPr>
            <p:nvPr/>
          </p:nvSpPr>
          <p:spPr bwMode="auto">
            <a:xfrm>
              <a:off x="3128" y="2059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2" name="Line 110"/>
            <p:cNvSpPr>
              <a:spLocks noChangeShapeType="1"/>
            </p:cNvSpPr>
            <p:nvPr/>
          </p:nvSpPr>
          <p:spPr bwMode="auto">
            <a:xfrm flipV="1">
              <a:off x="3128" y="2143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3" name="Line 111"/>
            <p:cNvSpPr>
              <a:spLocks noChangeShapeType="1"/>
            </p:cNvSpPr>
            <p:nvPr/>
          </p:nvSpPr>
          <p:spPr bwMode="auto">
            <a:xfrm>
              <a:off x="3125" y="2062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29" name="Group 112"/>
          <p:cNvGrpSpPr>
            <a:grpSpLocks/>
          </p:cNvGrpSpPr>
          <p:nvPr/>
        </p:nvGrpSpPr>
        <p:grpSpPr bwMode="auto">
          <a:xfrm>
            <a:off x="5602734" y="1668463"/>
            <a:ext cx="215900" cy="279400"/>
            <a:chOff x="3125" y="1051"/>
            <a:chExt cx="136" cy="176"/>
          </a:xfrm>
        </p:grpSpPr>
        <p:sp>
          <p:nvSpPr>
            <p:cNvPr id="14458" name="Line 113"/>
            <p:cNvSpPr>
              <a:spLocks noChangeShapeType="1"/>
            </p:cNvSpPr>
            <p:nvPr/>
          </p:nvSpPr>
          <p:spPr bwMode="auto">
            <a:xfrm>
              <a:off x="3128" y="1051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9" name="Line 114"/>
            <p:cNvSpPr>
              <a:spLocks noChangeShapeType="1"/>
            </p:cNvSpPr>
            <p:nvPr/>
          </p:nvSpPr>
          <p:spPr bwMode="auto">
            <a:xfrm flipV="1">
              <a:off x="3128" y="1135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0" name="Line 115"/>
            <p:cNvSpPr>
              <a:spLocks noChangeShapeType="1"/>
            </p:cNvSpPr>
            <p:nvPr/>
          </p:nvSpPr>
          <p:spPr bwMode="auto">
            <a:xfrm>
              <a:off x="3125" y="1054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30" name="Group 116"/>
          <p:cNvGrpSpPr>
            <a:grpSpLocks/>
          </p:cNvGrpSpPr>
          <p:nvPr/>
        </p:nvGrpSpPr>
        <p:grpSpPr bwMode="auto">
          <a:xfrm>
            <a:off x="5602734" y="4868863"/>
            <a:ext cx="215900" cy="279400"/>
            <a:chOff x="3125" y="3067"/>
            <a:chExt cx="136" cy="176"/>
          </a:xfrm>
        </p:grpSpPr>
        <p:sp>
          <p:nvSpPr>
            <p:cNvPr id="14455" name="Line 117"/>
            <p:cNvSpPr>
              <a:spLocks noChangeShapeType="1"/>
            </p:cNvSpPr>
            <p:nvPr/>
          </p:nvSpPr>
          <p:spPr bwMode="auto">
            <a:xfrm>
              <a:off x="3128" y="3067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6" name="Line 118"/>
            <p:cNvSpPr>
              <a:spLocks noChangeShapeType="1"/>
            </p:cNvSpPr>
            <p:nvPr/>
          </p:nvSpPr>
          <p:spPr bwMode="auto">
            <a:xfrm flipV="1">
              <a:off x="3128" y="3151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7" name="Line 119"/>
            <p:cNvSpPr>
              <a:spLocks noChangeShapeType="1"/>
            </p:cNvSpPr>
            <p:nvPr/>
          </p:nvSpPr>
          <p:spPr bwMode="auto">
            <a:xfrm>
              <a:off x="3125" y="3070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31" name="Line 120"/>
          <p:cNvSpPr>
            <a:spLocks noChangeShapeType="1"/>
          </p:cNvSpPr>
          <p:nvPr/>
        </p:nvSpPr>
        <p:spPr bwMode="auto">
          <a:xfrm flipH="1">
            <a:off x="5823396" y="1804988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2" name="Line 121"/>
          <p:cNvSpPr>
            <a:spLocks noChangeShapeType="1"/>
          </p:cNvSpPr>
          <p:nvPr/>
        </p:nvSpPr>
        <p:spPr bwMode="auto">
          <a:xfrm flipH="1">
            <a:off x="5810696" y="3405188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3" name="Line 122"/>
          <p:cNvSpPr>
            <a:spLocks noChangeShapeType="1"/>
          </p:cNvSpPr>
          <p:nvPr/>
        </p:nvSpPr>
        <p:spPr bwMode="auto">
          <a:xfrm flipH="1">
            <a:off x="5823396" y="5005388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4" name="Line 123"/>
          <p:cNvSpPr>
            <a:spLocks noChangeShapeType="1"/>
          </p:cNvSpPr>
          <p:nvPr/>
        </p:nvSpPr>
        <p:spPr bwMode="auto">
          <a:xfrm>
            <a:off x="5670996" y="19050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5" name="Line 124"/>
          <p:cNvSpPr>
            <a:spLocks noChangeShapeType="1"/>
          </p:cNvSpPr>
          <p:nvPr/>
        </p:nvSpPr>
        <p:spPr bwMode="auto">
          <a:xfrm>
            <a:off x="5670996" y="35052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6" name="Line 125"/>
          <p:cNvSpPr>
            <a:spLocks noChangeShapeType="1"/>
          </p:cNvSpPr>
          <p:nvPr/>
        </p:nvSpPr>
        <p:spPr bwMode="auto">
          <a:xfrm>
            <a:off x="5670996" y="51054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7" name="Line 126"/>
          <p:cNvSpPr>
            <a:spLocks noChangeShapeType="1"/>
          </p:cNvSpPr>
          <p:nvPr/>
        </p:nvSpPr>
        <p:spPr bwMode="auto">
          <a:xfrm flipH="1">
            <a:off x="4832796" y="42672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8" name="Line 127"/>
          <p:cNvSpPr>
            <a:spLocks noChangeShapeType="1"/>
          </p:cNvSpPr>
          <p:nvPr/>
        </p:nvSpPr>
        <p:spPr bwMode="auto">
          <a:xfrm flipH="1">
            <a:off x="4832796" y="26670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" name="Line 128"/>
          <p:cNvSpPr>
            <a:spLocks noChangeShapeType="1"/>
          </p:cNvSpPr>
          <p:nvPr/>
        </p:nvSpPr>
        <p:spPr bwMode="auto">
          <a:xfrm flipH="1">
            <a:off x="4832796" y="5867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440" name="Group 129"/>
          <p:cNvGrpSpPr>
            <a:grpSpLocks/>
          </p:cNvGrpSpPr>
          <p:nvPr/>
        </p:nvGrpSpPr>
        <p:grpSpPr bwMode="auto">
          <a:xfrm>
            <a:off x="7863334" y="4046538"/>
            <a:ext cx="758825" cy="476250"/>
            <a:chOff x="4549" y="2549"/>
            <a:chExt cx="478" cy="300"/>
          </a:xfrm>
        </p:grpSpPr>
        <p:sp>
          <p:nvSpPr>
            <p:cNvPr id="14451" name="Arc 130"/>
            <p:cNvSpPr>
              <a:spLocks/>
            </p:cNvSpPr>
            <p:nvPr/>
          </p:nvSpPr>
          <p:spPr bwMode="auto">
            <a:xfrm>
              <a:off x="4549" y="2549"/>
              <a:ext cx="70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2" name="Arc 131"/>
            <p:cNvSpPr>
              <a:spLocks/>
            </p:cNvSpPr>
            <p:nvPr/>
          </p:nvSpPr>
          <p:spPr bwMode="auto">
            <a:xfrm>
              <a:off x="4549" y="2549"/>
              <a:ext cx="478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3" name="Arc 132"/>
            <p:cNvSpPr>
              <a:spLocks/>
            </p:cNvSpPr>
            <p:nvPr/>
          </p:nvSpPr>
          <p:spPr bwMode="auto">
            <a:xfrm>
              <a:off x="4573" y="2692"/>
              <a:ext cx="453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4" name="Arc 133"/>
            <p:cNvSpPr>
              <a:spLocks/>
            </p:cNvSpPr>
            <p:nvPr/>
          </p:nvSpPr>
          <p:spPr bwMode="auto">
            <a:xfrm>
              <a:off x="4549" y="2692"/>
              <a:ext cx="70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41" name="Line 134"/>
          <p:cNvSpPr>
            <a:spLocks noChangeShapeType="1"/>
          </p:cNvSpPr>
          <p:nvPr/>
        </p:nvSpPr>
        <p:spPr bwMode="auto">
          <a:xfrm>
            <a:off x="7728396" y="44196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2" name="Line 135"/>
          <p:cNvSpPr>
            <a:spLocks noChangeShapeType="1"/>
          </p:cNvSpPr>
          <p:nvPr/>
        </p:nvSpPr>
        <p:spPr bwMode="auto">
          <a:xfrm flipH="1">
            <a:off x="7728396" y="4418013"/>
            <a:ext cx="212725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3" name="Line 136"/>
          <p:cNvSpPr>
            <a:spLocks noChangeShapeType="1"/>
          </p:cNvSpPr>
          <p:nvPr/>
        </p:nvSpPr>
        <p:spPr bwMode="auto">
          <a:xfrm flipH="1" flipV="1">
            <a:off x="7728396" y="4114800"/>
            <a:ext cx="188913" cy="6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4" name="Line 137"/>
          <p:cNvSpPr>
            <a:spLocks noChangeShapeType="1"/>
          </p:cNvSpPr>
          <p:nvPr/>
        </p:nvSpPr>
        <p:spPr bwMode="auto">
          <a:xfrm>
            <a:off x="7728396" y="26670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5" name="Line 138"/>
          <p:cNvSpPr>
            <a:spLocks noChangeShapeType="1"/>
          </p:cNvSpPr>
          <p:nvPr/>
        </p:nvSpPr>
        <p:spPr bwMode="auto">
          <a:xfrm flipH="1">
            <a:off x="8577709" y="429101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6" name="Oval 139"/>
          <p:cNvSpPr>
            <a:spLocks noChangeArrowheads="1"/>
          </p:cNvSpPr>
          <p:nvPr/>
        </p:nvSpPr>
        <p:spPr bwMode="auto">
          <a:xfrm>
            <a:off x="2665859" y="408305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47" name="Line 140"/>
          <p:cNvSpPr>
            <a:spLocks noChangeShapeType="1"/>
          </p:cNvSpPr>
          <p:nvPr/>
        </p:nvSpPr>
        <p:spPr bwMode="auto">
          <a:xfrm flipH="1">
            <a:off x="3537396" y="2009775"/>
            <a:ext cx="152400" cy="123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" name="Rectangle 141"/>
          <p:cNvSpPr>
            <a:spLocks noChangeArrowheads="1"/>
          </p:cNvSpPr>
          <p:nvPr/>
        </p:nvSpPr>
        <p:spPr bwMode="auto">
          <a:xfrm>
            <a:off x="3597721" y="1935163"/>
            <a:ext cx="373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43" name="标题 1">
            <a:extLst>
              <a:ext uri="{FF2B5EF4-FFF2-40B4-BE49-F238E27FC236}">
                <a16:creationId xmlns:a16="http://schemas.microsoft.com/office/drawing/2014/main" id="{0ED6AFE4-064E-2741-92B8-14F63B9A9450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Fully Associative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144" name="Line 71"/>
          <p:cNvSpPr>
            <a:spLocks noChangeShapeType="1"/>
          </p:cNvSpPr>
          <p:nvPr/>
        </p:nvSpPr>
        <p:spPr bwMode="auto">
          <a:xfrm>
            <a:off x="4637732" y="160784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" name="Line 71"/>
          <p:cNvSpPr>
            <a:spLocks noChangeShapeType="1"/>
          </p:cNvSpPr>
          <p:nvPr/>
        </p:nvSpPr>
        <p:spPr bwMode="auto">
          <a:xfrm>
            <a:off x="4637732" y="3212976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" name="Line 71"/>
          <p:cNvSpPr>
            <a:spLocks noChangeShapeType="1"/>
          </p:cNvSpPr>
          <p:nvPr/>
        </p:nvSpPr>
        <p:spPr bwMode="auto">
          <a:xfrm>
            <a:off x="4637732" y="479715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" name="Rectangle 25"/>
          <p:cNvSpPr>
            <a:spLocks noChangeArrowheads="1"/>
          </p:cNvSpPr>
          <p:nvPr/>
        </p:nvSpPr>
        <p:spPr bwMode="auto">
          <a:xfrm rot="5400000">
            <a:off x="1563021" y="2923676"/>
            <a:ext cx="85600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dirty="0">
                <a:latin typeface="Verdana" panose="020B0604030504040204" pitchFamily="34" charset="0"/>
              </a:rPr>
              <a:t>  </a:t>
            </a:r>
            <a:r>
              <a:rPr lang="en-US" altLang="en-US" sz="2000" dirty="0" smtClean="0">
                <a:latin typeface="Verdana" panose="020B0604030504040204" pitchFamily="34" charset="0"/>
              </a:rPr>
              <a:t>110</a:t>
            </a:r>
            <a:endParaRPr lang="en-US" altLang="en-US" sz="2000" dirty="0">
              <a:latin typeface="Verdana" panose="020B060403050404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 rot="5400000">
            <a:off x="1767992" y="5156277"/>
            <a:ext cx="3481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1</a:t>
            </a:r>
          </a:p>
        </p:txBody>
      </p:sp>
      <p:sp>
        <p:nvSpPr>
          <p:cNvPr id="3" name="Rectangle 2"/>
          <p:cNvSpPr/>
          <p:nvPr/>
        </p:nvSpPr>
        <p:spPr>
          <a:xfrm>
            <a:off x="3218549" y="1556792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 smtClean="0">
                <a:latin typeface="Verdana" panose="020B0604030504040204" pitchFamily="34" charset="0"/>
              </a:rPr>
              <a:t>110</a:t>
            </a:r>
            <a:endParaRPr lang="en-US" altLang="en-US" dirty="0">
              <a:latin typeface="Verdana" panose="020B0604030504040204" pitchFamily="34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3248697" y="3159074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>
                <a:latin typeface="Verdana" panose="020B0604030504040204" pitchFamily="34" charset="0"/>
              </a:rPr>
              <a:t>0</a:t>
            </a:r>
            <a:r>
              <a:rPr lang="en-US" altLang="en-US" dirty="0" smtClean="0">
                <a:latin typeface="Verdana" panose="020B0604030504040204" pitchFamily="34" charset="0"/>
              </a:rPr>
              <a:t>10</a:t>
            </a:r>
            <a:endParaRPr lang="en-US" altLang="en-US" dirty="0">
              <a:latin typeface="Verdana" panose="020B0604030504040204" pitchFamily="34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3224825" y="4769754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 smtClean="0">
                <a:latin typeface="Verdana" panose="020B0604030504040204" pitchFamily="34" charset="0"/>
              </a:rPr>
              <a:t>100</a:t>
            </a:r>
            <a:endParaRPr lang="en-US" altLang="en-US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Course Evaluation Incentive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47800"/>
            <a:ext cx="4968552" cy="3493368"/>
          </a:xfrm>
        </p:spPr>
        <p:txBody>
          <a:bodyPr>
            <a:normAutofit/>
          </a:bodyPr>
          <a:lstStyle/>
          <a:p>
            <a:r>
              <a:rPr lang="en-US" sz="2800" b="1" dirty="0"/>
              <a:t>I will reveal </a:t>
            </a:r>
            <a:r>
              <a:rPr lang="en-US" sz="2800" b="1" dirty="0">
                <a:solidFill>
                  <a:srgbClr val="FF0000"/>
                </a:solidFill>
              </a:rPr>
              <a:t>one question</a:t>
            </a:r>
            <a:r>
              <a:rPr lang="en-US" sz="2800" b="1" dirty="0"/>
              <a:t> of the </a:t>
            </a:r>
            <a:r>
              <a:rPr lang="en-US" sz="2800" b="1" dirty="0">
                <a:solidFill>
                  <a:srgbClr val="FF0000"/>
                </a:solidFill>
              </a:rPr>
              <a:t>final exam </a:t>
            </a:r>
            <a:r>
              <a:rPr lang="en-US" sz="2800" b="1" dirty="0"/>
              <a:t>(</a:t>
            </a:r>
            <a:r>
              <a:rPr lang="en-US" sz="2800" b="1" dirty="0">
                <a:solidFill>
                  <a:srgbClr val="FF0000"/>
                </a:solidFill>
              </a:rPr>
              <a:t>5-10 points</a:t>
            </a:r>
            <a:r>
              <a:rPr lang="en-US" sz="2800" b="1" dirty="0"/>
              <a:t>) as </a:t>
            </a:r>
            <a:r>
              <a:rPr lang="en-US" sz="2800" b="1" dirty="0">
                <a:solidFill>
                  <a:srgbClr val="FF0000"/>
                </a:solidFill>
              </a:rPr>
              <a:t>an incentive</a:t>
            </a:r>
            <a:r>
              <a:rPr lang="en-US" sz="2800" b="1" dirty="0"/>
              <a:t>, if (and when) the </a:t>
            </a:r>
            <a:r>
              <a:rPr lang="en-US" sz="2800" b="1" dirty="0">
                <a:solidFill>
                  <a:srgbClr val="FF0000"/>
                </a:solidFill>
              </a:rPr>
              <a:t>response rate </a:t>
            </a:r>
            <a:r>
              <a:rPr lang="en-US" sz="2800" b="1" dirty="0"/>
              <a:t>of the course evaluation reaches </a:t>
            </a:r>
            <a:r>
              <a:rPr lang="en-US" sz="2800" b="1" dirty="0">
                <a:solidFill>
                  <a:srgbClr val="FF0000"/>
                </a:solidFill>
              </a:rPr>
              <a:t>80% </a:t>
            </a:r>
            <a:r>
              <a:rPr lang="en-US" sz="2800" b="1" dirty="0" smtClean="0">
                <a:solidFill>
                  <a:srgbClr val="FF0000"/>
                </a:solidFill>
              </a:rPr>
              <a:t>!!!</a:t>
            </a:r>
          </a:p>
          <a:p>
            <a:r>
              <a:rPr lang="en-US" sz="2800" u="sng" dirty="0">
                <a:hlinkClick r:id="rId3"/>
              </a:rPr>
              <a:t>https://sunyub.smartevals.com/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1026" name="Picture 2" descr="QR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941168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5659" y="1517152"/>
            <a:ext cx="3232845" cy="472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16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63691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  <a:latin typeface="Arial Black" panose="020B0A04020102020204" pitchFamily="34" charset="0"/>
                <a:cs typeface="Andalus" panose="02020603050405020304" pitchFamily="18" charset="-78"/>
              </a:rPr>
              <a:t>Thank You!</a:t>
            </a:r>
            <a:endParaRPr lang="en-US" sz="4400" b="1" dirty="0">
              <a:solidFill>
                <a:srgbClr val="0000FF"/>
              </a:solidFill>
              <a:latin typeface="Arial Black" panose="020B0A04020102020204" pitchFamily="34" charset="0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162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/>
          <a:lstStyle/>
          <a:p>
            <a:pPr algn="ctr"/>
            <a:r>
              <a:rPr lang="en-US" altLang="zh-CN" sz="4000" b="1" dirty="0" smtClean="0">
                <a:solidFill>
                  <a:srgbClr val="0000FF"/>
                </a:solidFill>
              </a:rPr>
              <a:t>Block and Byte</a:t>
            </a:r>
            <a:endParaRPr lang="en-US" dirty="0"/>
          </a:p>
        </p:txBody>
      </p: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3790981" y="1340768"/>
            <a:ext cx="5389531" cy="4821954"/>
            <a:chOff x="1990" y="1229"/>
            <a:chExt cx="4055" cy="3279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H="1">
              <a:off x="3643" y="3318"/>
              <a:ext cx="634" cy="871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H="1" flipV="1">
              <a:off x="3643" y="2883"/>
              <a:ext cx="634" cy="435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 flipH="1" flipV="1">
              <a:off x="3643" y="1904"/>
              <a:ext cx="634" cy="87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H="1">
              <a:off x="3643" y="2774"/>
              <a:ext cx="634" cy="43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H="1" flipV="1">
              <a:off x="3643" y="2230"/>
              <a:ext cx="634" cy="762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>
              <a:off x="3643" y="2992"/>
              <a:ext cx="634" cy="544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 flipV="1">
              <a:off x="3643" y="2557"/>
              <a:ext cx="634" cy="598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3643" y="3155"/>
              <a:ext cx="634" cy="707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496" y="2230"/>
              <a:ext cx="686" cy="16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496" y="2394"/>
              <a:ext cx="686" cy="163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496" y="2720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496" y="2067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496" y="2557"/>
              <a:ext cx="686" cy="163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496" y="2883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496" y="3373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2496" y="3699"/>
              <a:ext cx="686" cy="163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496" y="4026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496" y="3536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496" y="3862"/>
              <a:ext cx="686" cy="16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2496" y="4189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1990" y="1650"/>
              <a:ext cx="459" cy="2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0000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0001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0010</a:t>
              </a: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0011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0100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0101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0110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0111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/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1000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1001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1010</a:t>
              </a: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1011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1100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1101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1110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1111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2214" y="1229"/>
              <a:ext cx="57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Byte</a:t>
              </a:r>
            </a:p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496" y="1741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496" y="1904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496" y="3046"/>
              <a:ext cx="686" cy="16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496" y="3210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5627" y="2653"/>
              <a:ext cx="316" cy="7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01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</a:t>
              </a:r>
              <a:endParaRPr lang="en-US" altLang="zh-CN" sz="16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5515" y="2287"/>
              <a:ext cx="530" cy="4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dirty="0" smtClean="0">
                  <a:latin typeface="Trebuchet MS" pitchFamily="96" charset="0"/>
                  <a:ea typeface="宋体" charset="-122"/>
                </a:rPr>
                <a:t>Block</a:t>
              </a:r>
            </a:p>
            <a:p>
              <a:pPr algn="ctr" eaLnBrk="1" hangingPunct="1"/>
              <a:r>
                <a:rPr lang="en-US" altLang="zh-CN" sz="1600" dirty="0" smtClean="0">
                  <a:latin typeface="Trebuchet MS" pitchFamily="96" charset="0"/>
                  <a:ea typeface="宋体" charset="-122"/>
                </a:rPr>
                <a:t>Index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963" y="2883"/>
              <a:ext cx="687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4963" y="3046"/>
              <a:ext cx="687" cy="16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4963" y="3210"/>
              <a:ext cx="687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4963" y="2720"/>
              <a:ext cx="687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4277" y="2883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277" y="3046"/>
              <a:ext cx="686" cy="16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277" y="3210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4277" y="2720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AutoShape 40"/>
            <p:cNvSpPr>
              <a:spLocks/>
            </p:cNvSpPr>
            <p:nvPr/>
          </p:nvSpPr>
          <p:spPr bwMode="auto">
            <a:xfrm>
              <a:off x="3236" y="1741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AutoShape 41"/>
            <p:cNvSpPr>
              <a:spLocks/>
            </p:cNvSpPr>
            <p:nvPr/>
          </p:nvSpPr>
          <p:spPr bwMode="auto">
            <a:xfrm>
              <a:off x="3236" y="2067"/>
              <a:ext cx="106" cy="327"/>
            </a:xfrm>
            <a:prstGeom prst="rightBrace">
              <a:avLst>
                <a:gd name="adj1" fmla="val 25708"/>
                <a:gd name="adj2" fmla="val 50000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AutoShape 42"/>
            <p:cNvSpPr>
              <a:spLocks/>
            </p:cNvSpPr>
            <p:nvPr/>
          </p:nvSpPr>
          <p:spPr bwMode="auto">
            <a:xfrm>
              <a:off x="3236" y="2394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AutoShape 43"/>
            <p:cNvSpPr>
              <a:spLocks/>
            </p:cNvSpPr>
            <p:nvPr/>
          </p:nvSpPr>
          <p:spPr bwMode="auto">
            <a:xfrm>
              <a:off x="3236" y="2720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AutoShape 44"/>
            <p:cNvSpPr>
              <a:spLocks/>
            </p:cNvSpPr>
            <p:nvPr/>
          </p:nvSpPr>
          <p:spPr bwMode="auto">
            <a:xfrm>
              <a:off x="3236" y="3046"/>
              <a:ext cx="106" cy="327"/>
            </a:xfrm>
            <a:prstGeom prst="rightBrace">
              <a:avLst>
                <a:gd name="adj1" fmla="val 25708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AutoShape 45"/>
            <p:cNvSpPr>
              <a:spLocks/>
            </p:cNvSpPr>
            <p:nvPr/>
          </p:nvSpPr>
          <p:spPr bwMode="auto">
            <a:xfrm>
              <a:off x="3236" y="3373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AutoShape 46"/>
            <p:cNvSpPr>
              <a:spLocks/>
            </p:cNvSpPr>
            <p:nvPr/>
          </p:nvSpPr>
          <p:spPr bwMode="auto">
            <a:xfrm>
              <a:off x="3236" y="3699"/>
              <a:ext cx="106" cy="327"/>
            </a:xfrm>
            <a:prstGeom prst="rightBrace">
              <a:avLst>
                <a:gd name="adj1" fmla="val 25708"/>
                <a:gd name="adj2" fmla="val 50000"/>
              </a:avLst>
            </a:prstGeom>
            <a:noFill/>
            <a:ln w="1905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AutoShape 47"/>
            <p:cNvSpPr>
              <a:spLocks/>
            </p:cNvSpPr>
            <p:nvPr/>
          </p:nvSpPr>
          <p:spPr bwMode="auto">
            <a:xfrm>
              <a:off x="3236" y="4026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3286" y="1751"/>
              <a:ext cx="383" cy="2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001</a:t>
              </a: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010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0099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011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/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100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101</a:t>
              </a: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111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51" name="Text Box 49"/>
            <p:cNvSpPr txBox="1">
              <a:spLocks noChangeArrowheads="1"/>
            </p:cNvSpPr>
            <p:nvPr/>
          </p:nvSpPr>
          <p:spPr bwMode="auto">
            <a:xfrm>
              <a:off x="3294" y="1359"/>
              <a:ext cx="57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Block</a:t>
              </a:r>
            </a:p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</p:grpSp>
      <p:sp>
        <p:nvSpPr>
          <p:cNvPr id="52" name="内容占位符 2"/>
          <p:cNvSpPr>
            <a:spLocks noGrp="1"/>
          </p:cNvSpPr>
          <p:nvPr>
            <p:ph idx="1"/>
          </p:nvPr>
        </p:nvSpPr>
        <p:spPr>
          <a:xfrm>
            <a:off x="251091" y="1124744"/>
            <a:ext cx="3528821" cy="5544616"/>
          </a:xfrm>
        </p:spPr>
        <p:txBody>
          <a:bodyPr>
            <a:normAutofit lnSpcReduction="1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403475" algn="l"/>
              </a:tabLst>
            </a:pP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Goal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: </a:t>
            </a:r>
            <a:r>
              <a:rPr lang="en-US" altLang="zh-CN" sz="2800" dirty="0">
                <a:ea typeface="宋体" charset="-122"/>
              </a:rPr>
              <a:t>take advantage of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spatial 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locality.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403475" algn="l"/>
              </a:tabLst>
            </a:pPr>
            <a:r>
              <a:rPr lang="en-US" altLang="zh-CN" sz="2800" dirty="0" smtClean="0">
                <a:ea typeface="宋体" charset="-122"/>
              </a:rPr>
              <a:t>Organize 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memory</a:t>
            </a:r>
            <a:r>
              <a:rPr lang="en-US" altLang="zh-CN" sz="2800" dirty="0" smtClean="0">
                <a:ea typeface="宋体" charset="-122"/>
              </a:rPr>
              <a:t> and 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cache</a:t>
            </a:r>
            <a:r>
              <a:rPr lang="en-US" altLang="zh-CN" sz="2800" dirty="0" smtClean="0">
                <a:ea typeface="宋体" charset="-122"/>
              </a:rPr>
              <a:t> in 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blocks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403475" algn="l"/>
              </a:tabLst>
            </a:pPr>
            <a:r>
              <a:rPr lang="en-US" altLang="zh-CN" sz="2800" dirty="0" smtClean="0">
                <a:ea typeface="宋体" charset="-122"/>
              </a:rPr>
              <a:t>Each block contains 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multiple bytes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403475" algn="l"/>
              </a:tabLst>
            </a:pPr>
            <a:r>
              <a:rPr lang="en-US" altLang="zh-CN" sz="2800" dirty="0" smtClean="0">
                <a:ea typeface="宋体" charset="-122"/>
              </a:rPr>
              <a:t>So </a:t>
            </a:r>
            <a:r>
              <a:rPr lang="en-US" altLang="zh-CN" sz="2800" dirty="0">
                <a:ea typeface="宋体" charset="-122"/>
              </a:rPr>
              <a:t>how </a:t>
            </a:r>
            <a:r>
              <a:rPr lang="en-US" altLang="zh-CN" sz="2800" dirty="0" smtClean="0">
                <a:ea typeface="宋体" charset="-122"/>
              </a:rPr>
              <a:t>to figure </a:t>
            </a:r>
            <a:r>
              <a:rPr lang="en-US" altLang="zh-CN" sz="2800" dirty="0">
                <a:ea typeface="宋体" charset="-122"/>
              </a:rPr>
              <a:t>out where data should be placed in the cache</a:t>
            </a:r>
            <a:r>
              <a:rPr lang="en-US" altLang="zh-CN" sz="2800" dirty="0" smtClean="0">
                <a:ea typeface="宋体" charset="-122"/>
              </a:rPr>
              <a:t>? We use 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block address </a:t>
            </a:r>
            <a:r>
              <a:rPr lang="en-US" altLang="zh-CN" sz="2800" dirty="0" smtClean="0">
                <a:ea typeface="宋体" charset="-122"/>
              </a:rPr>
              <a:t>and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 block index</a:t>
            </a:r>
            <a:r>
              <a:rPr lang="en-US" altLang="zh-CN" sz="2800" dirty="0" smtClean="0">
                <a:ea typeface="宋体" charset="-122"/>
              </a:rPr>
              <a:t>.</a:t>
            </a:r>
            <a:endParaRPr lang="en-US" altLang="zh-CN" sz="28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912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02630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Locating </a:t>
            </a:r>
            <a:r>
              <a:rPr lang="en-US" altLang="zh-CN" sz="4400" b="1" dirty="0" smtClean="0">
                <a:solidFill>
                  <a:srgbClr val="0000FF"/>
                </a:solidFill>
              </a:rPr>
              <a:t>block and byte </a:t>
            </a:r>
            <a:r>
              <a:rPr lang="en-US" altLang="zh-CN" sz="4400" b="1" dirty="0">
                <a:solidFill>
                  <a:srgbClr val="0000FF"/>
                </a:solidFill>
              </a:rPr>
              <a:t>in the </a:t>
            </a:r>
            <a:r>
              <a:rPr lang="en-US" altLang="zh-CN" sz="4400" b="1" dirty="0" smtClean="0">
                <a:solidFill>
                  <a:srgbClr val="0000FF"/>
                </a:solidFill>
              </a:rPr>
              <a:t>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 smtClean="0">
                <a:ea typeface="宋体" charset="-122"/>
              </a:rPr>
              <a:t>Assume a </a:t>
            </a:r>
            <a:r>
              <a:rPr lang="en-US" altLang="zh-CN" sz="2400" dirty="0">
                <a:ea typeface="宋体" charset="-122"/>
              </a:rPr>
              <a:t>cache with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i="1" baseline="40000" dirty="0">
                <a:solidFill>
                  <a:srgbClr val="FF0000"/>
                </a:solidFill>
                <a:ea typeface="宋体" charset="-122"/>
              </a:rPr>
              <a:t>k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 blocks</a:t>
            </a:r>
            <a:r>
              <a:rPr lang="en-US" altLang="zh-CN" sz="2400" dirty="0">
                <a:ea typeface="宋体" charset="-122"/>
              </a:rPr>
              <a:t>, each containing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i="1" baseline="40000" dirty="0">
                <a:solidFill>
                  <a:srgbClr val="FF0000"/>
                </a:solidFill>
                <a:ea typeface="宋体" charset="-122"/>
              </a:rPr>
              <a:t>n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 bytes</a:t>
            </a:r>
            <a:r>
              <a:rPr lang="en-US" altLang="zh-CN" sz="2400" dirty="0">
                <a:ea typeface="宋体" charset="-122"/>
              </a:rPr>
              <a:t>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 smtClean="0">
                <a:ea typeface="宋体" charset="-122"/>
              </a:rPr>
              <a:t> For a byte of data, we utilize its </a:t>
            </a:r>
            <a:r>
              <a:rPr lang="en-US" altLang="zh-CN" sz="2400" dirty="0">
                <a:ea typeface="宋体" charset="-122"/>
              </a:rPr>
              <a:t>address in main </a:t>
            </a:r>
            <a:r>
              <a:rPr lang="en-US" altLang="zh-CN" sz="2400" dirty="0" smtClean="0">
                <a:ea typeface="宋体" charset="-122"/>
              </a:rPr>
              <a:t>memory to locate its position in cache</a:t>
            </a:r>
            <a:endParaRPr lang="en-US" altLang="zh-CN" sz="2400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sz="2400" i="1" dirty="0" smtClean="0">
                <a:ea typeface="宋体" charset="-122"/>
              </a:rPr>
              <a:t>-- </a:t>
            </a:r>
            <a:r>
              <a:rPr lang="en-US" altLang="zh-CN" sz="2400" i="1" dirty="0" smtClean="0">
                <a:solidFill>
                  <a:srgbClr val="FF0000"/>
                </a:solidFill>
                <a:ea typeface="宋体" charset="-122"/>
              </a:rPr>
              <a:t>k</a:t>
            </a:r>
            <a:r>
              <a:rPr lang="en-US" altLang="zh-CN" sz="2400" dirty="0" smtClean="0">
                <a:solidFill>
                  <a:srgbClr val="FF0000"/>
                </a:solidFill>
                <a:ea typeface="宋体" charset="-122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bits </a:t>
            </a:r>
            <a:r>
              <a:rPr lang="en-US" altLang="zh-CN" sz="2400" dirty="0">
                <a:ea typeface="宋体" charset="-122"/>
              </a:rPr>
              <a:t>of </a:t>
            </a:r>
            <a:r>
              <a:rPr lang="en-US" altLang="zh-CN" sz="2400" dirty="0" smtClean="0">
                <a:ea typeface="宋体" charset="-122"/>
              </a:rPr>
              <a:t>the </a:t>
            </a:r>
            <a:r>
              <a:rPr lang="en-US" altLang="zh-CN" sz="2400" dirty="0" smtClean="0">
                <a:solidFill>
                  <a:srgbClr val="FF0000"/>
                </a:solidFill>
                <a:ea typeface="宋体" charset="-122"/>
              </a:rPr>
              <a:t>block index </a:t>
            </a:r>
            <a:r>
              <a:rPr lang="en-US" altLang="zh-CN" sz="2400" dirty="0" smtClean="0">
                <a:ea typeface="宋体" charset="-122"/>
              </a:rPr>
              <a:t>selects </a:t>
            </a:r>
            <a:r>
              <a:rPr lang="en-US" altLang="zh-CN" sz="2400" dirty="0">
                <a:ea typeface="宋体" charset="-122"/>
              </a:rPr>
              <a:t>one of the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i="1" baseline="40000" dirty="0">
                <a:solidFill>
                  <a:srgbClr val="FF0000"/>
                </a:solidFill>
                <a:ea typeface="宋体" charset="-122"/>
              </a:rPr>
              <a:t>k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 cache blocks</a:t>
            </a:r>
            <a:r>
              <a:rPr lang="en-US" altLang="zh-CN" sz="2400" dirty="0">
                <a:ea typeface="宋体" charset="-122"/>
              </a:rPr>
              <a:t>.</a:t>
            </a:r>
          </a:p>
          <a:p>
            <a:pPr marL="457200" lvl="1" indent="0" defTabSz="914400">
              <a:buNone/>
            </a:pPr>
            <a:r>
              <a:rPr lang="en-US" altLang="zh-CN" sz="2400" dirty="0" smtClean="0">
                <a:ea typeface="宋体" charset="-122"/>
              </a:rPr>
              <a:t>-- The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lowest </a:t>
            </a:r>
            <a:r>
              <a:rPr lang="en-US" altLang="zh-CN" sz="2400" i="1" dirty="0">
                <a:solidFill>
                  <a:srgbClr val="FF0000"/>
                </a:solidFill>
                <a:ea typeface="宋体" charset="-122"/>
              </a:rPr>
              <a:t>n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 bits </a:t>
            </a:r>
            <a:r>
              <a:rPr lang="en-US" altLang="zh-CN" sz="2400" dirty="0">
                <a:ea typeface="宋体" charset="-122"/>
              </a:rPr>
              <a:t>are now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block offset</a:t>
            </a:r>
            <a:r>
              <a:rPr lang="en-US" altLang="zh-CN" sz="2400" dirty="0">
                <a:ea typeface="宋体" charset="-122"/>
              </a:rPr>
              <a:t> that decides which of the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i="1" baseline="40000" dirty="0">
                <a:solidFill>
                  <a:srgbClr val="FF0000"/>
                </a:solidFill>
                <a:ea typeface="宋体" charset="-122"/>
              </a:rPr>
              <a:t>n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 bytes </a:t>
            </a:r>
            <a:r>
              <a:rPr lang="en-US" altLang="zh-CN" sz="2400" dirty="0">
                <a:ea typeface="宋体" charset="-122"/>
              </a:rPr>
              <a:t>in the cache block will store the data.</a:t>
            </a: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 smtClean="0">
                <a:ea typeface="宋体" charset="-122"/>
              </a:rPr>
              <a:t>Prior example </a:t>
            </a:r>
            <a:r>
              <a:rPr lang="en-US" altLang="zh-CN" sz="2400" dirty="0">
                <a:ea typeface="宋体" charset="-122"/>
              </a:rPr>
              <a:t>used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baseline="400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-block cache </a:t>
            </a:r>
            <a:r>
              <a:rPr lang="en-US" altLang="zh-CN" sz="2400" dirty="0">
                <a:ea typeface="宋体" charset="-122"/>
              </a:rPr>
              <a:t>with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baseline="40000" dirty="0">
                <a:solidFill>
                  <a:srgbClr val="FF0000"/>
                </a:solidFill>
                <a:ea typeface="宋体" charset="-122"/>
              </a:rPr>
              <a:t>1</a:t>
            </a:r>
            <a:r>
              <a:rPr lang="en-US" altLang="zh-CN" sz="2400" dirty="0">
                <a:ea typeface="宋体" charset="-122"/>
              </a:rPr>
              <a:t> bytes per block. Thus, memory address 13 (1101) would be stored in byte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1</a:t>
            </a:r>
            <a:r>
              <a:rPr lang="en-US" altLang="zh-CN" sz="2400" dirty="0">
                <a:ea typeface="宋体" charset="-122"/>
              </a:rPr>
              <a:t> of cache block </a:t>
            </a:r>
            <a:r>
              <a:rPr lang="en-US" altLang="zh-CN" sz="2400" dirty="0">
                <a:solidFill>
                  <a:srgbClr val="00CC00"/>
                </a:solidFill>
                <a:ea typeface="宋体" charset="-122"/>
              </a:rPr>
              <a:t>2</a:t>
            </a:r>
            <a:r>
              <a:rPr lang="en-US" altLang="zh-CN" sz="2400" dirty="0">
                <a:ea typeface="宋体" charset="-122"/>
              </a:rPr>
              <a:t>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710147" y="3501008"/>
            <a:ext cx="6116638" cy="762000"/>
            <a:chOff x="1210" y="1200"/>
            <a:chExt cx="3503" cy="424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304" y="1392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360" y="1392"/>
              <a:ext cx="48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1210" y="1392"/>
              <a:ext cx="83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m-bit Address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422" y="1200"/>
              <a:ext cx="403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k bits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499" y="1200"/>
              <a:ext cx="734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(m-k-n) bits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4031" y="1295"/>
              <a:ext cx="682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n-bit Block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Offset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840" y="1392"/>
              <a:ext cx="9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673" y="1392"/>
              <a:ext cx="33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 Tag</a:t>
              </a: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426" y="1356"/>
              <a:ext cx="345" cy="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200" dirty="0" smtClean="0">
                  <a:latin typeface="Trebuchet MS" pitchFamily="96" charset="0"/>
                  <a:ea typeface="宋体" charset="-122"/>
                </a:rPr>
                <a:t>Block Index</a:t>
              </a:r>
              <a:endParaRPr lang="en-US" altLang="zh-CN" sz="12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3936" y="1488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1981200" y="5815763"/>
            <a:ext cx="6083300" cy="762000"/>
            <a:chOff x="898" y="2976"/>
            <a:chExt cx="3485" cy="424"/>
          </a:xfrm>
        </p:grpSpPr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975" y="3168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031" y="3168"/>
              <a:ext cx="48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898" y="3168"/>
              <a:ext cx="8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4-bit Address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3092" y="2976"/>
              <a:ext cx="404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bits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2357" y="2976"/>
              <a:ext cx="35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 bit</a:t>
              </a: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3704" y="3071"/>
              <a:ext cx="679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1-bit Block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Offset</a:t>
              </a: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3511" y="3168"/>
              <a:ext cx="9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408" y="3168"/>
              <a:ext cx="21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1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3" y="3168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3607" y="3264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34" y="3168"/>
              <a:ext cx="2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</a:t>
              </a: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</p:grpSp>
      <p:sp>
        <p:nvSpPr>
          <p:cNvPr id="27" name="AutoShape 40"/>
          <p:cNvSpPr>
            <a:spLocks/>
          </p:cNvSpPr>
          <p:nvPr/>
        </p:nvSpPr>
        <p:spPr bwMode="auto">
          <a:xfrm rot="16200000" flipH="1">
            <a:off x="4834033" y="3007452"/>
            <a:ext cx="254757" cy="2682031"/>
          </a:xfrm>
          <a:prstGeom prst="rightBrace">
            <a:avLst>
              <a:gd name="adj1" fmla="val 25629"/>
              <a:gd name="adj2" fmla="val 49376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Rectangle 27"/>
          <p:cNvSpPr/>
          <p:nvPr/>
        </p:nvSpPr>
        <p:spPr>
          <a:xfrm>
            <a:off x="3923928" y="4365104"/>
            <a:ext cx="2464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block </a:t>
            </a:r>
            <a:r>
              <a:rPr lang="en-US" altLang="zh-CN" dirty="0" smtClean="0">
                <a:solidFill>
                  <a:srgbClr val="FF0000"/>
                </a:solidFill>
                <a:ea typeface="宋体" charset="-122"/>
              </a:rPr>
              <a:t>address: (m-n)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51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331640" y="1188734"/>
            <a:ext cx="6888163" cy="5440363"/>
            <a:chOff x="889" y="720"/>
            <a:chExt cx="3944" cy="3024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3717" y="912"/>
              <a:ext cx="212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 </a:t>
              </a:r>
              <a:r>
                <a:rPr lang="en-US" altLang="zh-CN" sz="16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640" y="187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635" y="1870"/>
              <a:ext cx="178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1502" y="1680"/>
              <a:ext cx="3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640" y="201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640" y="216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640" y="2304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208" y="1872"/>
              <a:ext cx="43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208" y="2016"/>
              <a:ext cx="43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208" y="2304"/>
              <a:ext cx="43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259" y="1680"/>
              <a:ext cx="3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3172" y="1680"/>
              <a:ext cx="3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968" y="1872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968" y="2016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968" y="2160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1968" y="2304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1870" y="1680"/>
              <a:ext cx="3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Valid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889" y="912"/>
              <a:ext cx="92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 (4 bits)</a:t>
              </a: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1392" y="1536"/>
              <a:ext cx="0" cy="72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1392" y="2256"/>
              <a:ext cx="240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2496" y="1104"/>
              <a:ext cx="0" cy="288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1104" y="2688"/>
              <a:ext cx="1200" cy="0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2361" y="2611"/>
              <a:ext cx="1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b="1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=</a:t>
              </a:r>
              <a:endParaRPr lang="en-US" altLang="zh-CN" sz="1600" b="1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2304" y="2592"/>
              <a:ext cx="288" cy="240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2064" y="2256"/>
              <a:ext cx="0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AutoShape 29"/>
            <p:cNvSpPr>
              <a:spLocks noChangeArrowheads="1"/>
            </p:cNvSpPr>
            <p:nvPr/>
          </p:nvSpPr>
          <p:spPr bwMode="auto">
            <a:xfrm rot="5400000">
              <a:off x="2208" y="3024"/>
              <a:ext cx="288" cy="288"/>
            </a:xfrm>
            <a:prstGeom prst="flowChartDelay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2215" y="3552"/>
              <a:ext cx="27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Hit</a:t>
              </a:r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 flipV="1">
              <a:off x="3264" y="1248"/>
              <a:ext cx="192" cy="48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3197" y="1104"/>
              <a:ext cx="17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4097" y="912"/>
              <a:ext cx="736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Block offset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3312" y="187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3312" y="201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3312" y="2304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3744" y="912"/>
              <a:ext cx="19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/>
            <a:lstStyle/>
            <a:p>
              <a:pPr algn="ctr" defTabSz="1019175"/>
              <a:endParaRPr lang="zh-CN" altLang="zh-CN" sz="1600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1392" y="1536"/>
              <a:ext cx="1968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39"/>
            <p:cNvSpPr>
              <a:spLocks noChangeShapeType="1"/>
            </p:cNvSpPr>
            <p:nvPr/>
          </p:nvSpPr>
          <p:spPr bwMode="auto">
            <a:xfrm>
              <a:off x="3360" y="1104"/>
              <a:ext cx="0" cy="432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40"/>
            <p:cNvSpPr>
              <a:spLocks noChangeShapeType="1"/>
            </p:cNvSpPr>
            <p:nvPr/>
          </p:nvSpPr>
          <p:spPr bwMode="auto">
            <a:xfrm>
              <a:off x="1104" y="1392"/>
              <a:ext cx="1392" cy="0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1104" y="1392"/>
              <a:ext cx="0" cy="1296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42"/>
            <p:cNvSpPr>
              <a:spLocks noChangeShapeType="1"/>
            </p:cNvSpPr>
            <p:nvPr/>
          </p:nvSpPr>
          <p:spPr bwMode="auto">
            <a:xfrm>
              <a:off x="2448" y="2832"/>
              <a:ext cx="0" cy="192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2064" y="2832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2256" y="2832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45"/>
            <p:cNvSpPr>
              <a:spLocks noChangeShapeType="1"/>
            </p:cNvSpPr>
            <p:nvPr/>
          </p:nvSpPr>
          <p:spPr bwMode="auto">
            <a:xfrm>
              <a:off x="2352" y="3312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>
              <a:off x="3936" y="1008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3326" y="3120"/>
              <a:ext cx="0" cy="432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3178" y="2880"/>
              <a:ext cx="32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Mux</a:t>
              </a:r>
            </a:p>
          </p:txBody>
        </p:sp>
        <p:sp>
          <p:nvSpPr>
            <p:cNvPr id="50" name="Line 49"/>
            <p:cNvSpPr>
              <a:spLocks noChangeShapeType="1"/>
            </p:cNvSpPr>
            <p:nvPr/>
          </p:nvSpPr>
          <p:spPr bwMode="auto">
            <a:xfrm>
              <a:off x="3792" y="1104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3792" y="1536"/>
              <a:ext cx="4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Line 51"/>
            <p:cNvSpPr>
              <a:spLocks noChangeShapeType="1"/>
            </p:cNvSpPr>
            <p:nvPr/>
          </p:nvSpPr>
          <p:spPr bwMode="auto">
            <a:xfrm>
              <a:off x="4224" y="1536"/>
              <a:ext cx="0" cy="14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Line 52"/>
            <p:cNvSpPr>
              <a:spLocks noChangeShapeType="1"/>
            </p:cNvSpPr>
            <p:nvPr/>
          </p:nvSpPr>
          <p:spPr bwMode="auto">
            <a:xfrm>
              <a:off x="3024" y="2256"/>
              <a:ext cx="0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Text Box 53"/>
            <p:cNvSpPr txBox="1">
              <a:spLocks noChangeArrowheads="1"/>
            </p:cNvSpPr>
            <p:nvPr/>
          </p:nvSpPr>
          <p:spPr bwMode="auto">
            <a:xfrm>
              <a:off x="3172" y="3552"/>
              <a:ext cx="3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55" name="AutoShape 54"/>
            <p:cNvSpPr>
              <a:spLocks noChangeArrowheads="1"/>
            </p:cNvSpPr>
            <p:nvPr/>
          </p:nvSpPr>
          <p:spPr bwMode="auto">
            <a:xfrm>
              <a:off x="2688" y="2832"/>
              <a:ext cx="1296" cy="288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55"/>
            <p:cNvSpPr>
              <a:spLocks noChangeShapeType="1"/>
            </p:cNvSpPr>
            <p:nvPr/>
          </p:nvSpPr>
          <p:spPr bwMode="auto">
            <a:xfrm flipH="1">
              <a:off x="3984" y="2976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 flipV="1">
              <a:off x="2928" y="2640"/>
              <a:ext cx="192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57"/>
            <p:cNvSpPr>
              <a:spLocks noChangeShapeType="1"/>
            </p:cNvSpPr>
            <p:nvPr/>
          </p:nvSpPr>
          <p:spPr bwMode="auto">
            <a:xfrm flipV="1">
              <a:off x="3552" y="2640"/>
              <a:ext cx="192" cy="4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Text Box 58"/>
            <p:cNvSpPr txBox="1">
              <a:spLocks noChangeArrowheads="1"/>
            </p:cNvSpPr>
            <p:nvPr/>
          </p:nvSpPr>
          <p:spPr bwMode="auto">
            <a:xfrm>
              <a:off x="2883" y="2496"/>
              <a:ext cx="17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3508" y="2496"/>
              <a:ext cx="17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61" name="Line 60"/>
            <p:cNvSpPr>
              <a:spLocks noChangeShapeType="1"/>
            </p:cNvSpPr>
            <p:nvPr/>
          </p:nvSpPr>
          <p:spPr bwMode="auto">
            <a:xfrm flipV="1">
              <a:off x="3230" y="3312"/>
              <a:ext cx="192" cy="4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2" name="Text Box 61"/>
            <p:cNvSpPr txBox="1">
              <a:spLocks noChangeArrowheads="1"/>
            </p:cNvSpPr>
            <p:nvPr/>
          </p:nvSpPr>
          <p:spPr bwMode="auto">
            <a:xfrm>
              <a:off x="3171" y="3168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63" name="Text Box 62"/>
            <p:cNvSpPr txBox="1">
              <a:spLocks noChangeArrowheads="1"/>
            </p:cNvSpPr>
            <p:nvPr/>
          </p:nvSpPr>
          <p:spPr bwMode="auto">
            <a:xfrm>
              <a:off x="2386" y="912"/>
              <a:ext cx="17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6699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64" name="Text Box 63"/>
            <p:cNvSpPr txBox="1">
              <a:spLocks noChangeArrowheads="1"/>
            </p:cNvSpPr>
            <p:nvPr/>
          </p:nvSpPr>
          <p:spPr bwMode="auto">
            <a:xfrm>
              <a:off x="3247" y="912"/>
              <a:ext cx="23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</p:txBody>
        </p:sp>
        <p:sp>
          <p:nvSpPr>
            <p:cNvPr id="65" name="Text Box 64"/>
            <p:cNvSpPr txBox="1">
              <a:spLocks noChangeArrowheads="1"/>
            </p:cNvSpPr>
            <p:nvPr/>
          </p:nvSpPr>
          <p:spPr bwMode="auto">
            <a:xfrm>
              <a:off x="2307" y="720"/>
              <a:ext cx="30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66" name="Text Box 65"/>
            <p:cNvSpPr txBox="1">
              <a:spLocks noChangeArrowheads="1"/>
            </p:cNvSpPr>
            <p:nvPr/>
          </p:nvSpPr>
          <p:spPr bwMode="auto">
            <a:xfrm>
              <a:off x="2997" y="720"/>
              <a:ext cx="80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 (2 bits)</a:t>
              </a:r>
            </a:p>
          </p:txBody>
        </p:sp>
        <p:sp>
          <p:nvSpPr>
            <p:cNvPr id="67" name="Line 66"/>
            <p:cNvSpPr>
              <a:spLocks noChangeShapeType="1"/>
            </p:cNvSpPr>
            <p:nvPr/>
          </p:nvSpPr>
          <p:spPr bwMode="auto">
            <a:xfrm>
              <a:off x="3648" y="2256"/>
              <a:ext cx="0" cy="576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Line 67"/>
            <p:cNvSpPr>
              <a:spLocks noChangeShapeType="1"/>
            </p:cNvSpPr>
            <p:nvPr/>
          </p:nvSpPr>
          <p:spPr bwMode="auto">
            <a:xfrm>
              <a:off x="2448" y="2256"/>
              <a:ext cx="0" cy="336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Rectangle 68" descr="Light upward diagonal"/>
            <p:cNvSpPr>
              <a:spLocks noChangeArrowheads="1"/>
            </p:cNvSpPr>
            <p:nvPr/>
          </p:nvSpPr>
          <p:spPr bwMode="auto">
            <a:xfrm>
              <a:off x="3312" y="2160"/>
              <a:ext cx="672" cy="144"/>
            </a:xfrm>
            <a:prstGeom prst="rect">
              <a:avLst/>
            </a:prstGeom>
            <a:pattFill prst="ltUpDiag">
              <a:fgClr>
                <a:srgbClr val="3333FF"/>
              </a:fgClr>
              <a:bgClr>
                <a:schemeClr val="bg1"/>
              </a:bgClr>
            </a:pattFill>
            <a:ln w="25400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Rectangle 69" descr="Light upward diagonal"/>
            <p:cNvSpPr>
              <a:spLocks noChangeArrowheads="1"/>
            </p:cNvSpPr>
            <p:nvPr/>
          </p:nvSpPr>
          <p:spPr bwMode="auto">
            <a:xfrm>
              <a:off x="2208" y="2160"/>
              <a:ext cx="432" cy="144"/>
            </a:xfrm>
            <a:prstGeom prst="rect">
              <a:avLst/>
            </a:prstGeom>
            <a:pattFill prst="ltUpDiag">
              <a:fgClr>
                <a:srgbClr val="FF00FF"/>
              </a:fgClr>
              <a:bgClr>
                <a:schemeClr val="bg1"/>
              </a:bgClr>
            </a:pattFill>
            <a:ln w="254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1920" y="912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2976" y="912"/>
              <a:ext cx="76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40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Set and Block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 smtClean="0">
                <a:ea typeface="宋体" charset="-122"/>
              </a:rPr>
              <a:t>In </a:t>
            </a:r>
            <a:r>
              <a:rPr lang="en-US" altLang="zh-CN" sz="2400" dirty="0">
                <a:ea typeface="宋体" charset="-122"/>
              </a:rPr>
              <a:t>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set-associative </a:t>
            </a:r>
            <a:r>
              <a:rPr lang="en-US" altLang="zh-CN" sz="2400" dirty="0" smtClean="0">
                <a:solidFill>
                  <a:srgbClr val="FF0000"/>
                </a:solidFill>
                <a:ea typeface="宋体" charset="-122"/>
              </a:rPr>
              <a:t>cache</a:t>
            </a:r>
            <a:endParaRPr lang="en-US" altLang="zh-CN" sz="2400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sz="2400" dirty="0" smtClean="0">
                <a:ea typeface="宋体" charset="-122"/>
              </a:rPr>
              <a:t>-- The </a:t>
            </a:r>
            <a:r>
              <a:rPr lang="en-US" altLang="zh-CN" sz="2400" dirty="0">
                <a:ea typeface="宋体" charset="-122"/>
              </a:rPr>
              <a:t>cache is divided into </a:t>
            </a:r>
            <a:r>
              <a:rPr lang="en-US" altLang="zh-CN" sz="2400" i="1" dirty="0">
                <a:solidFill>
                  <a:srgbClr val="FF0000"/>
                </a:solidFill>
                <a:ea typeface="宋体" charset="-122"/>
              </a:rPr>
              <a:t>groups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 of blocks</a:t>
            </a:r>
            <a:r>
              <a:rPr lang="en-US" altLang="zh-CN" sz="2400" dirty="0">
                <a:ea typeface="宋体" charset="-122"/>
              </a:rPr>
              <a:t>, called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sets</a:t>
            </a:r>
            <a:r>
              <a:rPr lang="en-US" altLang="zh-CN" sz="2400" dirty="0">
                <a:ea typeface="宋体" charset="-122"/>
              </a:rPr>
              <a:t>.</a:t>
            </a:r>
          </a:p>
          <a:p>
            <a:pPr marL="457200" lvl="1" indent="0" defTabSz="914400">
              <a:buNone/>
            </a:pPr>
            <a:r>
              <a:rPr lang="en-US" altLang="zh-CN" sz="2400" dirty="0" smtClean="0">
                <a:ea typeface="宋体" charset="-122"/>
              </a:rPr>
              <a:t>-- Each </a:t>
            </a:r>
            <a:r>
              <a:rPr lang="en-US" altLang="zh-CN" sz="2400" dirty="0">
                <a:ea typeface="宋体" charset="-122"/>
              </a:rPr>
              <a:t>memory address maps to exactly one set in the cache, but data may be placed in </a:t>
            </a:r>
            <a:r>
              <a:rPr lang="en-US" altLang="zh-CN" sz="2400" i="1" dirty="0">
                <a:ea typeface="宋体" charset="-122"/>
              </a:rPr>
              <a:t>any</a:t>
            </a:r>
            <a:r>
              <a:rPr lang="en-US" altLang="zh-CN" sz="2400" dirty="0">
                <a:ea typeface="宋体" charset="-122"/>
              </a:rPr>
              <a:t> block within that set.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If each set has </a:t>
            </a:r>
            <a:r>
              <a:rPr lang="en-US" altLang="zh-CN" sz="2400" dirty="0" smtClean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i="1" baseline="40000" dirty="0" smtClean="0">
                <a:solidFill>
                  <a:srgbClr val="FF0000"/>
                </a:solidFill>
                <a:ea typeface="宋体" charset="-122"/>
              </a:rPr>
              <a:t>x</a:t>
            </a:r>
            <a:r>
              <a:rPr lang="en-US" altLang="zh-CN" sz="2400" dirty="0" smtClean="0">
                <a:solidFill>
                  <a:srgbClr val="FF0000"/>
                </a:solidFill>
                <a:ea typeface="宋体" charset="-122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blocks</a:t>
            </a:r>
            <a:r>
              <a:rPr lang="en-US" altLang="zh-CN" sz="2400" dirty="0">
                <a:ea typeface="宋体" charset="-122"/>
              </a:rPr>
              <a:t>, </a:t>
            </a:r>
            <a:r>
              <a:rPr lang="en-US" altLang="zh-CN" sz="2400" dirty="0" smtClean="0">
                <a:ea typeface="宋体" charset="-122"/>
              </a:rPr>
              <a:t>cache </a:t>
            </a:r>
            <a:r>
              <a:rPr lang="en-US" altLang="zh-CN" sz="2400" dirty="0">
                <a:ea typeface="宋体" charset="-122"/>
              </a:rPr>
              <a:t>is an </a:t>
            </a:r>
            <a:r>
              <a:rPr lang="en-US" altLang="zh-CN" sz="2400" dirty="0" smtClean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i="1" baseline="40000" dirty="0" smtClean="0">
                <a:solidFill>
                  <a:srgbClr val="FF0000"/>
                </a:solidFill>
                <a:ea typeface="宋体" charset="-122"/>
              </a:rPr>
              <a:t>x</a:t>
            </a:r>
            <a:r>
              <a:rPr lang="en-US" altLang="zh-CN" sz="2400" dirty="0" smtClean="0">
                <a:solidFill>
                  <a:srgbClr val="FF0000"/>
                </a:solidFill>
                <a:ea typeface="宋体" charset="-122"/>
              </a:rPr>
              <a:t>-way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associative cache</a:t>
            </a:r>
            <a:r>
              <a:rPr lang="en-US" altLang="zh-CN" sz="2400" dirty="0">
                <a:ea typeface="宋体" charset="-122"/>
              </a:rPr>
              <a:t>. 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 smtClean="0">
                <a:ea typeface="宋体" charset="-122"/>
              </a:rPr>
              <a:t>Several possible </a:t>
            </a:r>
            <a:r>
              <a:rPr lang="en-US" altLang="zh-CN" sz="2400" dirty="0">
                <a:ea typeface="宋体" charset="-122"/>
              </a:rPr>
              <a:t>organizations of an eight-block cache.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295400" y="3845790"/>
            <a:ext cx="7472363" cy="2955059"/>
            <a:chOff x="731" y="1989"/>
            <a:chExt cx="4280" cy="1643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820" y="2395"/>
              <a:ext cx="177" cy="1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4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7</a:t>
              </a: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731" y="2256"/>
              <a:ext cx="3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92" y="2448"/>
              <a:ext cx="720" cy="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2403" y="2510"/>
              <a:ext cx="177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315" y="2256"/>
              <a:ext cx="3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080" y="2448"/>
              <a:ext cx="720" cy="5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892" y="2645"/>
              <a:ext cx="177" cy="7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3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3803" y="2256"/>
              <a:ext cx="3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592" y="2736"/>
              <a:ext cx="720" cy="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592" y="3024"/>
              <a:ext cx="720" cy="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2592" y="3312"/>
              <a:ext cx="720" cy="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2592" y="3456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2592" y="3168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2592" y="2880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2592" y="2592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080" y="3024"/>
              <a:ext cx="720" cy="5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4080" y="2592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4080" y="2736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4080" y="2880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4080" y="3168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4080" y="3312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4080" y="3456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Text Box 27"/>
            <p:cNvSpPr txBox="1">
              <a:spLocks noChangeArrowheads="1"/>
            </p:cNvSpPr>
            <p:nvPr/>
          </p:nvSpPr>
          <p:spPr bwMode="auto">
            <a:xfrm>
              <a:off x="738" y="1990"/>
              <a:ext cx="1151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1-way associativity</a:t>
              </a:r>
            </a:p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8 sets, 1 block each</a:t>
              </a:r>
            </a:p>
          </p:txBody>
        </p: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2315" y="1989"/>
              <a:ext cx="1198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2-way associativity</a:t>
              </a:r>
            </a:p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4 sets, 2 blocks each</a:t>
              </a:r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3813" y="1989"/>
              <a:ext cx="1198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4-way associativity</a:t>
              </a:r>
            </a:p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2 sets, 4 blocks each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008" y="3456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008" y="3312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008" y="3168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008" y="3024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008" y="2880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008" y="2736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008" y="2592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1008" y="2448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4421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413374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Locating a set associative block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112963" algn="l"/>
                <a:tab pos="3773488" algn="l"/>
              </a:tabLst>
            </a:pPr>
            <a:r>
              <a:rPr lang="en-US" altLang="zh-CN" sz="2800" dirty="0" smtClean="0">
                <a:ea typeface="宋体" charset="-122"/>
              </a:rPr>
              <a:t>How to determine </a:t>
            </a:r>
            <a:r>
              <a:rPr lang="en-US" altLang="zh-CN" sz="2800" dirty="0">
                <a:ea typeface="宋体" charset="-122"/>
              </a:rPr>
              <a:t>where a memory address belongs in an associative </a:t>
            </a:r>
            <a:r>
              <a:rPr lang="en-US" altLang="zh-CN" sz="2800" dirty="0" smtClean="0">
                <a:ea typeface="宋体" charset="-122"/>
              </a:rPr>
              <a:t>cache?</a:t>
            </a:r>
            <a:endParaRPr lang="en-US" altLang="zh-CN" sz="28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112963" algn="l"/>
                <a:tab pos="3773488" algn="l"/>
              </a:tabLst>
            </a:pPr>
            <a:r>
              <a:rPr lang="en-US" altLang="zh-CN" sz="2800" dirty="0">
                <a:ea typeface="宋体" charset="-122"/>
              </a:rPr>
              <a:t>If a cache has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800" i="1" baseline="40000" dirty="0">
                <a:solidFill>
                  <a:srgbClr val="FF0000"/>
                </a:solidFill>
                <a:ea typeface="宋体" charset="-122"/>
              </a:rPr>
              <a:t>s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 sets </a:t>
            </a:r>
            <a:r>
              <a:rPr lang="en-US" altLang="zh-CN" sz="2800" dirty="0">
                <a:ea typeface="宋体" charset="-122"/>
              </a:rPr>
              <a:t>and each block has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800" i="1" baseline="40000" dirty="0">
                <a:solidFill>
                  <a:srgbClr val="FF0000"/>
                </a:solidFill>
                <a:ea typeface="宋体" charset="-122"/>
              </a:rPr>
              <a:t>n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 bytes</a:t>
            </a:r>
            <a:r>
              <a:rPr lang="en-US" altLang="zh-CN" sz="2800" dirty="0">
                <a:ea typeface="宋体" charset="-122"/>
              </a:rPr>
              <a:t>, the memory address can be partitioned as follows.</a:t>
            </a:r>
          </a:p>
          <a:p>
            <a:pPr marL="342900" indent="-342900" defTabSz="914400">
              <a:tabLst>
                <a:tab pos="2112963" algn="l"/>
                <a:tab pos="3773488" algn="l"/>
              </a:tabLst>
            </a:pPr>
            <a:endParaRPr lang="en-US" altLang="zh-CN" sz="2800" dirty="0">
              <a:ea typeface="宋体" charset="-122"/>
            </a:endParaRPr>
          </a:p>
          <a:p>
            <a:pPr marL="342900" indent="-342900" defTabSz="914400">
              <a:tabLst>
                <a:tab pos="2112963" algn="l"/>
                <a:tab pos="3773488" algn="l"/>
              </a:tabLst>
            </a:pPr>
            <a:endParaRPr lang="en-US" altLang="zh-CN" sz="2800" dirty="0">
              <a:ea typeface="宋体" charset="-122"/>
            </a:endParaRPr>
          </a:p>
          <a:p>
            <a:pPr marL="342900" indent="-342900" defTabSz="914400">
              <a:tabLst>
                <a:tab pos="2112963" algn="l"/>
                <a:tab pos="3773488" algn="l"/>
              </a:tabLst>
            </a:pPr>
            <a:endParaRPr lang="en-US" altLang="zh-CN" sz="2800" dirty="0">
              <a:ea typeface="宋体" charset="-122"/>
            </a:endParaRPr>
          </a:p>
          <a:p>
            <a:pPr marL="342900" indent="-342900" algn="ctr" defTabSz="914400">
              <a:buFont typeface="Wingdings" pitchFamily="96" charset="2"/>
              <a:buNone/>
              <a:tabLst>
                <a:tab pos="2112963" algn="l"/>
                <a:tab pos="3773488" algn="l"/>
              </a:tabLst>
            </a:pPr>
            <a:r>
              <a:rPr lang="en-US" altLang="zh-CN" sz="2800" dirty="0">
                <a:ea typeface="宋体" charset="-122"/>
              </a:rPr>
              <a:t>	</a:t>
            </a: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Block Offset=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Memory Address mod </a:t>
            </a: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2</a:t>
            </a:r>
            <a:r>
              <a:rPr lang="en-US" altLang="zh-CN" sz="2800" i="1" baseline="40000" dirty="0" smtClean="0">
                <a:solidFill>
                  <a:srgbClr val="3333FF"/>
                </a:solidFill>
                <a:ea typeface="宋体" charset="-122"/>
              </a:rPr>
              <a:t>n</a:t>
            </a:r>
          </a:p>
          <a:p>
            <a:pPr marL="342900" indent="-342900" algn="ctr" defTabSz="914400">
              <a:buFont typeface="Wingdings" pitchFamily="96" charset="2"/>
              <a:buNone/>
              <a:tabLst>
                <a:tab pos="2112963" algn="l"/>
                <a:tab pos="3773488" algn="l"/>
              </a:tabLst>
            </a:pP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Block Address =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Memory Address / 2</a:t>
            </a:r>
            <a:r>
              <a:rPr lang="en-US" altLang="zh-CN" sz="2800" i="1" baseline="40000" dirty="0">
                <a:solidFill>
                  <a:srgbClr val="3333FF"/>
                </a:solidFill>
                <a:ea typeface="宋体" charset="-122"/>
              </a:rPr>
              <a:t>n</a:t>
            </a:r>
            <a:endParaRPr lang="en-US" altLang="zh-CN" sz="2800" i="1" dirty="0">
              <a:solidFill>
                <a:srgbClr val="3333FF"/>
              </a:solidFill>
              <a:ea typeface="宋体" charset="-122"/>
            </a:endParaRPr>
          </a:p>
          <a:p>
            <a:pPr marL="342900" indent="-342900" algn="ctr" defTabSz="914400">
              <a:spcBef>
                <a:spcPct val="10000"/>
              </a:spcBef>
              <a:buFont typeface="Wingdings" pitchFamily="96" charset="2"/>
              <a:buNone/>
              <a:tabLst>
                <a:tab pos="2112963" algn="l"/>
                <a:tab pos="3773488" algn="l"/>
              </a:tabLst>
            </a:pP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Set Index =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Block Address mod 2</a:t>
            </a:r>
            <a:r>
              <a:rPr lang="en-US" altLang="zh-CN" sz="2800" i="1" baseline="40000" dirty="0">
                <a:solidFill>
                  <a:srgbClr val="3333FF"/>
                </a:solidFill>
                <a:ea typeface="宋体" charset="-122"/>
              </a:rPr>
              <a:t>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691680" y="3283185"/>
            <a:ext cx="5946775" cy="849525"/>
            <a:chOff x="1145" y="1151"/>
            <a:chExt cx="3405" cy="472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304" y="1344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360" y="1344"/>
              <a:ext cx="48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1145" y="1344"/>
              <a:ext cx="963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Address (m bits)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539" y="1152"/>
              <a:ext cx="16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s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560" y="1151"/>
              <a:ext cx="60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 smtClean="0">
                  <a:latin typeface="Trebuchet MS" pitchFamily="96" charset="0"/>
                  <a:ea typeface="宋体" charset="-122"/>
                </a:rPr>
                <a:t>t=(m-s-n</a:t>
              </a:r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)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3795" y="1152"/>
              <a:ext cx="1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n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840" y="1344"/>
              <a:ext cx="9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674" y="1344"/>
              <a:ext cx="33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Tag</a:t>
              </a: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330" y="1353"/>
              <a:ext cx="544" cy="1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400" dirty="0" smtClean="0">
                  <a:latin typeface="Trebuchet MS" pitchFamily="96" charset="0"/>
                  <a:ea typeface="宋体" charset="-122"/>
                </a:rPr>
                <a:t>Set Index</a:t>
              </a:r>
              <a:endParaRPr lang="en-US" altLang="zh-CN" sz="14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4128" y="1295"/>
              <a:ext cx="422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r>
                <a:rPr lang="en-US" altLang="zh-CN" sz="1600">
                  <a:latin typeface="Trebuchet MS" pitchFamily="96" charset="0"/>
                  <a:ea typeface="宋体" charset="-122"/>
                </a:rPr>
                <a:t>Block</a:t>
              </a:r>
            </a:p>
            <a:p>
              <a:r>
                <a:rPr lang="en-US" altLang="zh-CN" sz="1600">
                  <a:latin typeface="Trebuchet MS" pitchFamily="96" charset="0"/>
                  <a:ea typeface="宋体" charset="-122"/>
                </a:rPr>
                <a:t>offset</a:t>
              </a: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936" y="144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7" name="AutoShape 40"/>
          <p:cNvSpPr>
            <a:spLocks/>
          </p:cNvSpPr>
          <p:nvPr/>
        </p:nvSpPr>
        <p:spPr bwMode="auto">
          <a:xfrm rot="16200000" flipH="1">
            <a:off x="4933964" y="2763664"/>
            <a:ext cx="254757" cy="2682031"/>
          </a:xfrm>
          <a:prstGeom prst="rightBrace">
            <a:avLst>
              <a:gd name="adj1" fmla="val 25629"/>
              <a:gd name="adj2" fmla="val 49376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Rectangle 17"/>
          <p:cNvSpPr/>
          <p:nvPr/>
        </p:nvSpPr>
        <p:spPr>
          <a:xfrm>
            <a:off x="4023859" y="4121316"/>
            <a:ext cx="2464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block </a:t>
            </a:r>
            <a:r>
              <a:rPr lang="en-US" altLang="zh-CN" dirty="0" smtClean="0">
                <a:solidFill>
                  <a:srgbClr val="FF0000"/>
                </a:solidFill>
                <a:ea typeface="宋体" charset="-122"/>
              </a:rPr>
              <a:t>address: (m-n)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20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9524" y="260648"/>
            <a:ext cx="847541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Generality of set associative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1-way</a:t>
            </a:r>
            <a:r>
              <a:rPr lang="en-US" altLang="zh-CN" sz="2800" dirty="0" smtClean="0">
                <a:ea typeface="宋体" charset="-122"/>
              </a:rPr>
              <a:t> </a:t>
            </a:r>
            <a:r>
              <a:rPr lang="en-US" altLang="zh-CN" sz="2800" dirty="0">
                <a:ea typeface="宋体" charset="-122"/>
              </a:rPr>
              <a:t>set associative cache is the same as a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direct-mapped</a:t>
            </a:r>
            <a:r>
              <a:rPr lang="en-US" altLang="zh-CN" sz="2800" dirty="0">
                <a:ea typeface="宋体" charset="-122"/>
              </a:rPr>
              <a:t> cache.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 smtClean="0">
                <a:ea typeface="宋体" charset="-122"/>
              </a:rPr>
              <a:t>If </a:t>
            </a:r>
            <a:r>
              <a:rPr lang="en-US" altLang="zh-CN" sz="2800" dirty="0">
                <a:ea typeface="宋体" charset="-122"/>
              </a:rPr>
              <a:t>a cache has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800" i="1" baseline="40000" dirty="0">
                <a:solidFill>
                  <a:srgbClr val="FF0000"/>
                </a:solidFill>
                <a:ea typeface="宋体" charset="-122"/>
              </a:rPr>
              <a:t>k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 blocks</a:t>
            </a:r>
            <a:r>
              <a:rPr lang="en-US" altLang="zh-CN" sz="2800" dirty="0">
                <a:ea typeface="宋体" charset="-122"/>
              </a:rPr>
              <a:t>, a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800" i="1" baseline="40000" dirty="0">
                <a:solidFill>
                  <a:srgbClr val="FF0000"/>
                </a:solidFill>
                <a:ea typeface="宋体" charset="-122"/>
              </a:rPr>
              <a:t>k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-way set associative </a:t>
            </a:r>
            <a:r>
              <a:rPr lang="en-US" altLang="zh-CN" sz="2800" dirty="0">
                <a:ea typeface="宋体" charset="-122"/>
              </a:rPr>
              <a:t>cache would be the same as 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fully-associative </a:t>
            </a:r>
            <a:r>
              <a:rPr lang="en-US" altLang="zh-CN" sz="2800" dirty="0">
                <a:ea typeface="宋体" charset="-122"/>
              </a:rPr>
              <a:t>cache.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23528" y="3092276"/>
            <a:ext cx="8899525" cy="3721100"/>
            <a:chOff x="329" y="1717"/>
            <a:chExt cx="5606" cy="2344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5016" y="2502"/>
              <a:ext cx="792" cy="130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26" y="2443"/>
              <a:ext cx="195" cy="1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4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7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329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112" y="2502"/>
              <a:ext cx="792" cy="3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904" y="2573"/>
              <a:ext cx="195" cy="11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07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643" y="2502"/>
              <a:ext cx="792" cy="65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3435" y="2726"/>
              <a:ext cx="195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3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3339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112" y="2829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112" y="3155"/>
              <a:ext cx="792" cy="3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112" y="3482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2112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112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112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112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5016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5016" y="282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5016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5016" y="315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5016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5016" y="348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5016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3643" y="3155"/>
              <a:ext cx="792" cy="65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3643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3643" y="282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3643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3643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3643" y="348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3643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Text Box 34"/>
            <p:cNvSpPr txBox="1">
              <a:spLocks noChangeArrowheads="1"/>
            </p:cNvSpPr>
            <p:nvPr/>
          </p:nvSpPr>
          <p:spPr bwMode="auto">
            <a:xfrm>
              <a:off x="544" y="1739"/>
              <a:ext cx="849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 sets,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 block each</a:t>
              </a:r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2042" y="1739"/>
              <a:ext cx="90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2-way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 sets,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blocks each</a:t>
              </a:r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3573" y="1739"/>
              <a:ext cx="90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4-way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sets,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 blocks each</a:t>
              </a:r>
            </a:p>
          </p:txBody>
        </p:sp>
        <p:sp>
          <p:nvSpPr>
            <p:cNvPr id="38" name="Text Box 37"/>
            <p:cNvSpPr txBox="1">
              <a:spLocks noChangeArrowheads="1"/>
            </p:cNvSpPr>
            <p:nvPr/>
          </p:nvSpPr>
          <p:spPr bwMode="auto">
            <a:xfrm>
              <a:off x="4808" y="3034"/>
              <a:ext cx="195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</p:txBody>
        </p:sp>
        <p:sp>
          <p:nvSpPr>
            <p:cNvPr id="39" name="Text Box 38"/>
            <p:cNvSpPr txBox="1">
              <a:spLocks noChangeArrowheads="1"/>
            </p:cNvSpPr>
            <p:nvPr/>
          </p:nvSpPr>
          <p:spPr bwMode="auto">
            <a:xfrm>
              <a:off x="4711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40" name="Text Box 39"/>
            <p:cNvSpPr txBox="1">
              <a:spLocks noChangeArrowheads="1"/>
            </p:cNvSpPr>
            <p:nvPr/>
          </p:nvSpPr>
          <p:spPr bwMode="auto">
            <a:xfrm>
              <a:off x="5068" y="1717"/>
              <a:ext cx="592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8-way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 set,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 blocks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634" y="3645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634" y="348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634" y="3318"/>
              <a:ext cx="792" cy="1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634" y="3155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634" y="299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34" y="2829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634" y="2666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634" y="2502"/>
              <a:ext cx="792" cy="1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49"/>
            <p:cNvSpPr txBox="1">
              <a:spLocks noChangeArrowheads="1"/>
            </p:cNvSpPr>
            <p:nvPr/>
          </p:nvSpPr>
          <p:spPr bwMode="auto">
            <a:xfrm>
              <a:off x="528" y="3849"/>
              <a:ext cx="9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1600" dirty="0">
                  <a:solidFill>
                    <a:srgbClr val="FF0000"/>
                  </a:solidFill>
                  <a:ea typeface="宋体" charset="-122"/>
                </a:rPr>
                <a:t>direct mapped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/>
          </p:nvSpPr>
          <p:spPr bwMode="auto">
            <a:xfrm>
              <a:off x="4896" y="3849"/>
              <a:ext cx="103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1600" dirty="0">
                  <a:solidFill>
                    <a:srgbClr val="FF0000"/>
                  </a:solidFill>
                  <a:ea typeface="宋体" charset="-122"/>
                </a:rPr>
                <a:t>fully associative</a:t>
              </a:r>
            </a:p>
          </p:txBody>
        </p:sp>
      </p:grpSp>
      <p:sp>
        <p:nvSpPr>
          <p:cNvPr id="51" name="Rounded Rectangular Callout 50"/>
          <p:cNvSpPr/>
          <p:nvPr/>
        </p:nvSpPr>
        <p:spPr>
          <a:xfrm>
            <a:off x="5314452" y="1700808"/>
            <a:ext cx="1129756" cy="490981"/>
          </a:xfrm>
          <a:prstGeom prst="wedgeRoundRectCallout">
            <a:avLst>
              <a:gd name="adj1" fmla="val -39687"/>
              <a:gd name="adj2" fmla="val 7792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 = k - s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1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2339752" y="1340768"/>
            <a:ext cx="5389531" cy="4821954"/>
            <a:chOff x="1990" y="1229"/>
            <a:chExt cx="4055" cy="3279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H="1">
              <a:off x="3643" y="3318"/>
              <a:ext cx="634" cy="871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H="1" flipV="1">
              <a:off x="3643" y="2883"/>
              <a:ext cx="634" cy="435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 flipH="1" flipV="1">
              <a:off x="3643" y="1904"/>
              <a:ext cx="634" cy="87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H="1">
              <a:off x="3643" y="2774"/>
              <a:ext cx="634" cy="43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H="1" flipV="1">
              <a:off x="3643" y="2230"/>
              <a:ext cx="634" cy="762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>
              <a:off x="3643" y="2992"/>
              <a:ext cx="634" cy="544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 flipV="1">
              <a:off x="3643" y="2557"/>
              <a:ext cx="634" cy="598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3643" y="3155"/>
              <a:ext cx="634" cy="707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496" y="2230"/>
              <a:ext cx="686" cy="16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496" y="2394"/>
              <a:ext cx="686" cy="163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496" y="2720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496" y="2067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496" y="2557"/>
              <a:ext cx="686" cy="163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496" y="2883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496" y="3373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2496" y="3699"/>
              <a:ext cx="686" cy="163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496" y="4026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496" y="3536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496" y="3862"/>
              <a:ext cx="686" cy="16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2496" y="4189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1990" y="1650"/>
              <a:ext cx="459" cy="2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0000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0001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0010</a:t>
              </a: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0011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0100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0101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0110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0111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/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1000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1001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1010</a:t>
              </a: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1011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1100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1101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1110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1111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2214" y="1229"/>
              <a:ext cx="57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Byte</a:t>
              </a:r>
            </a:p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496" y="1741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496" y="1904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496" y="3046"/>
              <a:ext cx="686" cy="16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496" y="3210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5627" y="2653"/>
              <a:ext cx="316" cy="7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01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</a:t>
              </a:r>
              <a:endParaRPr lang="en-US" altLang="zh-CN" sz="16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5515" y="2287"/>
              <a:ext cx="530" cy="4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strike="sngStrike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Block</a:t>
              </a:r>
            </a:p>
            <a:p>
              <a:pPr algn="ctr" eaLnBrk="1" hangingPunct="1"/>
              <a:r>
                <a:rPr lang="en-US" altLang="zh-CN" sz="1600" dirty="0" smtClean="0">
                  <a:latin typeface="Trebuchet MS" pitchFamily="96" charset="0"/>
                  <a:ea typeface="宋体" charset="-122"/>
                </a:rPr>
                <a:t>Index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963" y="2883"/>
              <a:ext cx="687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4963" y="3046"/>
              <a:ext cx="687" cy="16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4963" y="3210"/>
              <a:ext cx="687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4963" y="2720"/>
              <a:ext cx="687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4277" y="2883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277" y="3046"/>
              <a:ext cx="686" cy="16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277" y="3210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4277" y="2720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AutoShape 40"/>
            <p:cNvSpPr>
              <a:spLocks/>
            </p:cNvSpPr>
            <p:nvPr/>
          </p:nvSpPr>
          <p:spPr bwMode="auto">
            <a:xfrm>
              <a:off x="3236" y="1741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AutoShape 41"/>
            <p:cNvSpPr>
              <a:spLocks/>
            </p:cNvSpPr>
            <p:nvPr/>
          </p:nvSpPr>
          <p:spPr bwMode="auto">
            <a:xfrm>
              <a:off x="3236" y="2067"/>
              <a:ext cx="106" cy="327"/>
            </a:xfrm>
            <a:prstGeom prst="rightBrace">
              <a:avLst>
                <a:gd name="adj1" fmla="val 25708"/>
                <a:gd name="adj2" fmla="val 50000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AutoShape 42"/>
            <p:cNvSpPr>
              <a:spLocks/>
            </p:cNvSpPr>
            <p:nvPr/>
          </p:nvSpPr>
          <p:spPr bwMode="auto">
            <a:xfrm>
              <a:off x="3236" y="2394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AutoShape 43"/>
            <p:cNvSpPr>
              <a:spLocks/>
            </p:cNvSpPr>
            <p:nvPr/>
          </p:nvSpPr>
          <p:spPr bwMode="auto">
            <a:xfrm>
              <a:off x="3236" y="2720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AutoShape 44"/>
            <p:cNvSpPr>
              <a:spLocks/>
            </p:cNvSpPr>
            <p:nvPr/>
          </p:nvSpPr>
          <p:spPr bwMode="auto">
            <a:xfrm>
              <a:off x="3236" y="3046"/>
              <a:ext cx="106" cy="327"/>
            </a:xfrm>
            <a:prstGeom prst="rightBrace">
              <a:avLst>
                <a:gd name="adj1" fmla="val 25708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AutoShape 45"/>
            <p:cNvSpPr>
              <a:spLocks/>
            </p:cNvSpPr>
            <p:nvPr/>
          </p:nvSpPr>
          <p:spPr bwMode="auto">
            <a:xfrm>
              <a:off x="3236" y="3373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AutoShape 46"/>
            <p:cNvSpPr>
              <a:spLocks/>
            </p:cNvSpPr>
            <p:nvPr/>
          </p:nvSpPr>
          <p:spPr bwMode="auto">
            <a:xfrm>
              <a:off x="3236" y="3699"/>
              <a:ext cx="106" cy="327"/>
            </a:xfrm>
            <a:prstGeom prst="rightBrace">
              <a:avLst>
                <a:gd name="adj1" fmla="val 25708"/>
                <a:gd name="adj2" fmla="val 50000"/>
              </a:avLst>
            </a:prstGeom>
            <a:noFill/>
            <a:ln w="1905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AutoShape 47"/>
            <p:cNvSpPr>
              <a:spLocks/>
            </p:cNvSpPr>
            <p:nvPr/>
          </p:nvSpPr>
          <p:spPr bwMode="auto">
            <a:xfrm>
              <a:off x="3236" y="4026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3286" y="1751"/>
              <a:ext cx="383" cy="2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000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001</a:t>
              </a: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010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0099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011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/>
              <a:r>
                <a:rPr lang="en-US" altLang="zh-CN" sz="1500" dirty="0" smtClean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100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101</a:t>
              </a: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 smtClean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111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51" name="Text Box 49"/>
            <p:cNvSpPr txBox="1">
              <a:spLocks noChangeArrowheads="1"/>
            </p:cNvSpPr>
            <p:nvPr/>
          </p:nvSpPr>
          <p:spPr bwMode="auto">
            <a:xfrm>
              <a:off x="3294" y="1359"/>
              <a:ext cx="57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Block</a:t>
              </a:r>
            </a:p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</p:grpSp>
      <p:sp>
        <p:nvSpPr>
          <p:cNvPr id="53" name="Rectangle 52"/>
          <p:cNvSpPr/>
          <p:nvPr/>
        </p:nvSpPr>
        <p:spPr>
          <a:xfrm>
            <a:off x="6897960" y="2636912"/>
            <a:ext cx="914400" cy="338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</a:t>
            </a:r>
            <a:endParaRPr lang="en-US" dirty="0"/>
          </a:p>
        </p:txBody>
      </p:sp>
      <p:sp>
        <p:nvSpPr>
          <p:cNvPr id="55" name="标题 1">
            <a:extLst>
              <a:ext uri="{FF2B5EF4-FFF2-40B4-BE49-F238E27FC236}">
                <a16:creationId xmlns:a16="http://schemas.microsoft.com/office/drawing/2014/main" id="{90D420DC-4176-0E4A-B9FA-26AC6160A404}"/>
              </a:ext>
            </a:extLst>
          </p:cNvPr>
          <p:cNvSpPr txBox="1">
            <a:spLocks/>
          </p:cNvSpPr>
          <p:nvPr/>
        </p:nvSpPr>
        <p:spPr>
          <a:xfrm>
            <a:off x="1032046" y="44624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1</a:t>
            </a:r>
            <a:r>
              <a:rPr lang="en-US" altLang="zh-CN" sz="4400" b="1" dirty="0" smtClean="0">
                <a:solidFill>
                  <a:srgbClr val="0000FF"/>
                </a:solidFill>
              </a:rPr>
              <a:t>-Way </a:t>
            </a:r>
            <a:r>
              <a:rPr lang="en-US" altLang="zh-CN" sz="4400" b="1" dirty="0">
                <a:solidFill>
                  <a:srgbClr val="0000FF"/>
                </a:solidFill>
              </a:rPr>
              <a:t>Set-Associative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3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4320942" y="4872146"/>
            <a:ext cx="971137" cy="1435204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4320942" y="4386803"/>
            <a:ext cx="971137" cy="480872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 flipV="1">
            <a:off x="4320943" y="2947127"/>
            <a:ext cx="957226" cy="1450944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H="1">
            <a:off x="4320943" y="4398071"/>
            <a:ext cx="957226" cy="46960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 flipV="1">
            <a:off x="4345165" y="3426529"/>
            <a:ext cx="971137" cy="1445616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4320942" y="4872146"/>
            <a:ext cx="971137" cy="47493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 flipV="1">
            <a:off x="4320942" y="3907401"/>
            <a:ext cx="966282" cy="49030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4320942" y="4398072"/>
            <a:ext cx="971137" cy="1428406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796456" y="3426530"/>
            <a:ext cx="911768" cy="24117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796456" y="3667701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796456" y="4147102"/>
            <a:ext cx="911768" cy="23970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796456" y="3186829"/>
            <a:ext cx="911768" cy="23970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796456" y="3907402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796456" y="4386803"/>
            <a:ext cx="911768" cy="23970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796456" y="5107376"/>
            <a:ext cx="911768" cy="23970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796456" y="5586777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796456" y="6067649"/>
            <a:ext cx="911768" cy="23970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796456" y="5347076"/>
            <a:ext cx="911768" cy="23970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796456" y="5826478"/>
            <a:ext cx="911768" cy="24117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796456" y="6307350"/>
            <a:ext cx="911768" cy="23970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123928" y="2573607"/>
            <a:ext cx="610060" cy="405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0000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0001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0010</a:t>
            </a:r>
            <a:endParaRPr lang="en-US" altLang="zh-CN" sz="1500" dirty="0">
              <a:solidFill>
                <a:srgbClr val="3333FF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0011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0100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0101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0110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0111</a:t>
            </a:r>
          </a:p>
          <a:p>
            <a:pPr algn="ctr" eaLnBrk="1" hangingPunct="1"/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1000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1001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1010</a:t>
            </a:r>
            <a:endParaRPr lang="en-US" altLang="zh-CN" sz="1500" dirty="0">
              <a:solidFill>
                <a:srgbClr val="3333FF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1011</a:t>
            </a:r>
            <a:endParaRPr lang="en-US" altLang="zh-CN" sz="1500" dirty="0">
              <a:solidFill>
                <a:srgbClr val="FF00FF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1100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1101</a:t>
            </a:r>
          </a:p>
          <a:p>
            <a:pPr algn="ctr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1110</a:t>
            </a:r>
          </a:p>
          <a:p>
            <a:pPr algn="ctr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1111</a:t>
            </a: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2421648" y="1954503"/>
            <a:ext cx="757591" cy="54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600" dirty="0">
                <a:latin typeface="Trebuchet MS" pitchFamily="96" charset="0"/>
                <a:ea typeface="宋体" charset="-122"/>
              </a:rPr>
              <a:t>Byte</a:t>
            </a:r>
          </a:p>
          <a:p>
            <a:pPr algn="ctr" eaLnBrk="1" hangingPunct="1"/>
            <a:r>
              <a:rPr lang="en-US" altLang="zh-CN" sz="1600" dirty="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796456" y="2707428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796456" y="2947128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796456" y="4626504"/>
            <a:ext cx="911768" cy="24117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796456" y="4867675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7380164" y="4189749"/>
            <a:ext cx="313669" cy="861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6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</a:t>
            </a:r>
          </a:p>
          <a:p>
            <a:pPr algn="ctr" eaLnBrk="1" hangingPunct="1"/>
            <a:endParaRPr lang="en-US" altLang="zh-CN" sz="16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600" dirty="0" smtClean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</a:t>
            </a:r>
            <a:endParaRPr lang="en-US" altLang="zh-CN" sz="1600" dirty="0">
              <a:solidFill>
                <a:srgbClr val="00CC00"/>
              </a:solidFill>
              <a:latin typeface="Trebuchet MS" pitchFamily="96" charset="0"/>
              <a:ea typeface="宋体" charset="-122"/>
            </a:endParaRPr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7096469" y="3582308"/>
            <a:ext cx="704288" cy="595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600" dirty="0" smtClean="0">
                <a:latin typeface="Trebuchet MS" pitchFamily="96" charset="0"/>
                <a:ea typeface="宋体" charset="-122"/>
              </a:rPr>
              <a:t>Set</a:t>
            </a:r>
          </a:p>
          <a:p>
            <a:pPr algn="ctr" eaLnBrk="1" hangingPunct="1"/>
            <a:r>
              <a:rPr lang="en-US" altLang="zh-CN" sz="1600" dirty="0" smtClean="0">
                <a:latin typeface="Trebuchet MS" pitchFamily="96" charset="0"/>
                <a:ea typeface="宋体" charset="-122"/>
              </a:rPr>
              <a:t>Index</a:t>
            </a:r>
            <a:endParaRPr lang="en-US" altLang="zh-CN" sz="1600" dirty="0">
              <a:latin typeface="Trebuchet MS" pitchFamily="96" charset="0"/>
              <a:ea typeface="宋体" charset="-122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6363397" y="4386803"/>
            <a:ext cx="913097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363397" y="4626504"/>
            <a:ext cx="913097" cy="24117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363397" y="4867675"/>
            <a:ext cx="913097" cy="23970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363397" y="4147102"/>
            <a:ext cx="913097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5451629" y="4386803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5451629" y="4626504"/>
            <a:ext cx="911768" cy="24117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451629" y="4867675"/>
            <a:ext cx="911768" cy="239701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5451629" y="4147102"/>
            <a:ext cx="911768" cy="239701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" name="AutoShape 40"/>
          <p:cNvSpPr>
            <a:spLocks/>
          </p:cNvSpPr>
          <p:nvPr/>
        </p:nvSpPr>
        <p:spPr bwMode="auto">
          <a:xfrm>
            <a:off x="3779996" y="2707428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" name="AutoShape 41"/>
          <p:cNvSpPr>
            <a:spLocks/>
          </p:cNvSpPr>
          <p:nvPr/>
        </p:nvSpPr>
        <p:spPr bwMode="auto">
          <a:xfrm>
            <a:off x="3779996" y="3186829"/>
            <a:ext cx="140885" cy="480872"/>
          </a:xfrm>
          <a:prstGeom prst="rightBrace">
            <a:avLst>
              <a:gd name="adj1" fmla="val 25708"/>
              <a:gd name="adj2" fmla="val 50000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" name="AutoShape 42"/>
          <p:cNvSpPr>
            <a:spLocks/>
          </p:cNvSpPr>
          <p:nvPr/>
        </p:nvSpPr>
        <p:spPr bwMode="auto">
          <a:xfrm>
            <a:off x="3779996" y="3667701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5" name="AutoShape 43"/>
          <p:cNvSpPr>
            <a:spLocks/>
          </p:cNvSpPr>
          <p:nvPr/>
        </p:nvSpPr>
        <p:spPr bwMode="auto">
          <a:xfrm>
            <a:off x="3779996" y="4147102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" name="AutoShape 44"/>
          <p:cNvSpPr>
            <a:spLocks/>
          </p:cNvSpPr>
          <p:nvPr/>
        </p:nvSpPr>
        <p:spPr bwMode="auto">
          <a:xfrm>
            <a:off x="3779996" y="4626504"/>
            <a:ext cx="140885" cy="480872"/>
          </a:xfrm>
          <a:prstGeom prst="rightBrace">
            <a:avLst>
              <a:gd name="adj1" fmla="val 25708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" name="AutoShape 45"/>
          <p:cNvSpPr>
            <a:spLocks/>
          </p:cNvSpPr>
          <p:nvPr/>
        </p:nvSpPr>
        <p:spPr bwMode="auto">
          <a:xfrm>
            <a:off x="3779996" y="5107376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" name="AutoShape 46"/>
          <p:cNvSpPr>
            <a:spLocks/>
          </p:cNvSpPr>
          <p:nvPr/>
        </p:nvSpPr>
        <p:spPr bwMode="auto">
          <a:xfrm>
            <a:off x="3779996" y="5586777"/>
            <a:ext cx="140885" cy="480872"/>
          </a:xfrm>
          <a:prstGeom prst="rightBrace">
            <a:avLst>
              <a:gd name="adj1" fmla="val 25708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" name="AutoShape 47"/>
          <p:cNvSpPr>
            <a:spLocks/>
          </p:cNvSpPr>
          <p:nvPr/>
        </p:nvSpPr>
        <p:spPr bwMode="auto">
          <a:xfrm>
            <a:off x="3779996" y="6067649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3846451" y="2722133"/>
            <a:ext cx="509048" cy="405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000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001</a:t>
            </a:r>
            <a:endParaRPr lang="en-US" altLang="zh-CN" sz="1500" dirty="0">
              <a:solidFill>
                <a:srgbClr val="3333FF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3333FF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010</a:t>
            </a: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009900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011</a:t>
            </a: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/>
            <a:r>
              <a:rPr lang="en-US" altLang="zh-CN" sz="1500" dirty="0" smtClean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100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 smtClean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101</a:t>
            </a:r>
            <a:endParaRPr lang="en-US" altLang="zh-CN" sz="1500" dirty="0">
              <a:solidFill>
                <a:srgbClr val="3333FF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FF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110</a:t>
            </a: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00CC00"/>
              </a:solidFill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111</a:t>
            </a:r>
          </a:p>
          <a:p>
            <a:pPr algn="ctr" eaLnBrk="1" hangingPunct="1">
              <a:spcBef>
                <a:spcPct val="8000"/>
              </a:spcBef>
            </a:pPr>
            <a:endParaRPr lang="en-US" altLang="zh-CN" sz="1500" dirty="0">
              <a:solidFill>
                <a:srgbClr val="FF00FF"/>
              </a:solidFill>
              <a:latin typeface="Trebuchet MS" pitchFamily="96" charset="0"/>
              <a:ea typeface="宋体" charset="-122"/>
            </a:endParaRPr>
          </a:p>
        </p:txBody>
      </p:sp>
      <p:sp>
        <p:nvSpPr>
          <p:cNvPr id="51" name="Text Box 49"/>
          <p:cNvSpPr txBox="1">
            <a:spLocks noChangeArrowheads="1"/>
          </p:cNvSpPr>
          <p:nvPr/>
        </p:nvSpPr>
        <p:spPr bwMode="auto">
          <a:xfrm>
            <a:off x="3857084" y="2145675"/>
            <a:ext cx="757591" cy="54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600">
                <a:latin typeface="Trebuchet MS" pitchFamily="96" charset="0"/>
                <a:ea typeface="宋体" charset="-122"/>
              </a:rPr>
              <a:t>Block</a:t>
            </a:r>
          </a:p>
          <a:p>
            <a:pPr algn="ctr" eaLnBrk="1" hangingPunct="1"/>
            <a:r>
              <a:rPr lang="en-US" altLang="zh-CN" sz="160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52" name="AutoShape 40"/>
          <p:cNvSpPr>
            <a:spLocks/>
          </p:cNvSpPr>
          <p:nvPr/>
        </p:nvSpPr>
        <p:spPr bwMode="auto">
          <a:xfrm>
            <a:off x="7302382" y="4147231"/>
            <a:ext cx="140885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" name="AutoShape 41"/>
          <p:cNvSpPr>
            <a:spLocks/>
          </p:cNvSpPr>
          <p:nvPr/>
        </p:nvSpPr>
        <p:spPr bwMode="auto">
          <a:xfrm>
            <a:off x="7308304" y="4631710"/>
            <a:ext cx="140885" cy="480872"/>
          </a:xfrm>
          <a:prstGeom prst="rightBrace">
            <a:avLst>
              <a:gd name="adj1" fmla="val 25708"/>
              <a:gd name="adj2" fmla="val 50000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" name="AutoShape 40"/>
          <p:cNvSpPr>
            <a:spLocks/>
          </p:cNvSpPr>
          <p:nvPr/>
        </p:nvSpPr>
        <p:spPr bwMode="auto">
          <a:xfrm flipH="1">
            <a:off x="5278169" y="4158372"/>
            <a:ext cx="157926" cy="479401"/>
          </a:xfrm>
          <a:prstGeom prst="rightBrace">
            <a:avLst>
              <a:gd name="adj1" fmla="val 25629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5" name="AutoShape 41"/>
          <p:cNvSpPr>
            <a:spLocks/>
          </p:cNvSpPr>
          <p:nvPr/>
        </p:nvSpPr>
        <p:spPr bwMode="auto">
          <a:xfrm flipH="1">
            <a:off x="5292080" y="4631710"/>
            <a:ext cx="128483" cy="480872"/>
          </a:xfrm>
          <a:prstGeom prst="rightBrace">
            <a:avLst>
              <a:gd name="adj1" fmla="val 25708"/>
              <a:gd name="adj2" fmla="val 50000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" name="标题 1">
            <a:extLst>
              <a:ext uri="{FF2B5EF4-FFF2-40B4-BE49-F238E27FC236}">
                <a16:creationId xmlns:a16="http://schemas.microsoft.com/office/drawing/2014/main" id="{90D420DC-4176-0E4A-B9FA-26AC6160A404}"/>
              </a:ext>
            </a:extLst>
          </p:cNvPr>
          <p:cNvSpPr txBox="1">
            <a:spLocks/>
          </p:cNvSpPr>
          <p:nvPr/>
        </p:nvSpPr>
        <p:spPr>
          <a:xfrm>
            <a:off x="1032046" y="44624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2-Way Set-Associative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grpSp>
        <p:nvGrpSpPr>
          <p:cNvPr id="57" name="Group 4"/>
          <p:cNvGrpSpPr>
            <a:grpSpLocks/>
          </p:cNvGrpSpPr>
          <p:nvPr/>
        </p:nvGrpSpPr>
        <p:grpSpPr bwMode="auto">
          <a:xfrm>
            <a:off x="2411760" y="844093"/>
            <a:ext cx="5946775" cy="849525"/>
            <a:chOff x="1145" y="1151"/>
            <a:chExt cx="3405" cy="472"/>
          </a:xfrm>
        </p:grpSpPr>
        <p:sp>
          <p:nvSpPr>
            <p:cNvPr id="58" name="Rectangle 5"/>
            <p:cNvSpPr>
              <a:spLocks noChangeArrowheads="1"/>
            </p:cNvSpPr>
            <p:nvPr/>
          </p:nvSpPr>
          <p:spPr bwMode="auto">
            <a:xfrm>
              <a:off x="2304" y="1344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Rectangle 6"/>
            <p:cNvSpPr>
              <a:spLocks noChangeArrowheads="1"/>
            </p:cNvSpPr>
            <p:nvPr/>
          </p:nvSpPr>
          <p:spPr bwMode="auto">
            <a:xfrm>
              <a:off x="3360" y="1344"/>
              <a:ext cx="48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1145" y="1344"/>
              <a:ext cx="963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Address (m bits)</a:t>
              </a:r>
            </a:p>
          </p:txBody>
        </p:sp>
        <p:sp>
          <p:nvSpPr>
            <p:cNvPr id="61" name="Text Box 8"/>
            <p:cNvSpPr txBox="1">
              <a:spLocks noChangeArrowheads="1"/>
            </p:cNvSpPr>
            <p:nvPr/>
          </p:nvSpPr>
          <p:spPr bwMode="auto">
            <a:xfrm>
              <a:off x="3539" y="1152"/>
              <a:ext cx="16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s</a:t>
              </a:r>
            </a:p>
          </p:txBody>
        </p:sp>
        <p:sp>
          <p:nvSpPr>
            <p:cNvPr id="62" name="Text Box 9"/>
            <p:cNvSpPr txBox="1">
              <a:spLocks noChangeArrowheads="1"/>
            </p:cNvSpPr>
            <p:nvPr/>
          </p:nvSpPr>
          <p:spPr bwMode="auto">
            <a:xfrm>
              <a:off x="2560" y="1151"/>
              <a:ext cx="60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 smtClean="0">
                  <a:latin typeface="Trebuchet MS" pitchFamily="96" charset="0"/>
                  <a:ea typeface="宋体" charset="-122"/>
                </a:rPr>
                <a:t>t=(m-s-n</a:t>
              </a:r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)</a:t>
              </a:r>
            </a:p>
          </p:txBody>
        </p:sp>
        <p:sp>
          <p:nvSpPr>
            <p:cNvPr id="63" name="Text Box 10"/>
            <p:cNvSpPr txBox="1">
              <a:spLocks noChangeArrowheads="1"/>
            </p:cNvSpPr>
            <p:nvPr/>
          </p:nvSpPr>
          <p:spPr bwMode="auto">
            <a:xfrm>
              <a:off x="3795" y="1152"/>
              <a:ext cx="1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n</a:t>
              </a:r>
            </a:p>
          </p:txBody>
        </p:sp>
        <p:sp>
          <p:nvSpPr>
            <p:cNvPr id="64" name="Rectangle 11"/>
            <p:cNvSpPr>
              <a:spLocks noChangeArrowheads="1"/>
            </p:cNvSpPr>
            <p:nvPr/>
          </p:nvSpPr>
          <p:spPr bwMode="auto">
            <a:xfrm>
              <a:off x="3840" y="1344"/>
              <a:ext cx="9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" name="Text Box 12"/>
            <p:cNvSpPr txBox="1">
              <a:spLocks noChangeArrowheads="1"/>
            </p:cNvSpPr>
            <p:nvPr/>
          </p:nvSpPr>
          <p:spPr bwMode="auto">
            <a:xfrm>
              <a:off x="2674" y="1344"/>
              <a:ext cx="33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Tag</a:t>
              </a:r>
            </a:p>
          </p:txBody>
        </p:sp>
        <p:sp>
          <p:nvSpPr>
            <p:cNvPr id="66" name="Text Box 13"/>
            <p:cNvSpPr txBox="1">
              <a:spLocks noChangeArrowheads="1"/>
            </p:cNvSpPr>
            <p:nvPr/>
          </p:nvSpPr>
          <p:spPr bwMode="auto">
            <a:xfrm>
              <a:off x="3330" y="1353"/>
              <a:ext cx="544" cy="1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400" dirty="0" smtClean="0">
                  <a:latin typeface="Trebuchet MS" pitchFamily="96" charset="0"/>
                  <a:ea typeface="宋体" charset="-122"/>
                </a:rPr>
                <a:t>Set Index</a:t>
              </a:r>
              <a:endParaRPr lang="en-US" altLang="zh-CN" sz="14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67" name="Text Box 14"/>
            <p:cNvSpPr txBox="1">
              <a:spLocks noChangeArrowheads="1"/>
            </p:cNvSpPr>
            <p:nvPr/>
          </p:nvSpPr>
          <p:spPr bwMode="auto">
            <a:xfrm>
              <a:off x="4128" y="1295"/>
              <a:ext cx="422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r>
                <a:rPr lang="en-US" altLang="zh-CN" sz="1600">
                  <a:latin typeface="Trebuchet MS" pitchFamily="96" charset="0"/>
                  <a:ea typeface="宋体" charset="-122"/>
                </a:rPr>
                <a:t>Block</a:t>
              </a:r>
            </a:p>
            <a:p>
              <a:r>
                <a:rPr lang="en-US" altLang="zh-CN" sz="1600">
                  <a:latin typeface="Trebuchet MS" pitchFamily="96" charset="0"/>
                  <a:ea typeface="宋体" charset="-122"/>
                </a:rPr>
                <a:t>offset</a:t>
              </a:r>
            </a:p>
          </p:txBody>
        </p:sp>
        <p:sp>
          <p:nvSpPr>
            <p:cNvPr id="68" name="Line 15"/>
            <p:cNvSpPr>
              <a:spLocks noChangeShapeType="1"/>
            </p:cNvSpPr>
            <p:nvPr/>
          </p:nvSpPr>
          <p:spPr bwMode="auto">
            <a:xfrm>
              <a:off x="3936" y="144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69" name="AutoShape 40"/>
          <p:cNvSpPr>
            <a:spLocks/>
          </p:cNvSpPr>
          <p:nvPr/>
        </p:nvSpPr>
        <p:spPr bwMode="auto">
          <a:xfrm rot="16200000" flipH="1">
            <a:off x="5654044" y="324572"/>
            <a:ext cx="254757" cy="2682031"/>
          </a:xfrm>
          <a:prstGeom prst="rightBrace">
            <a:avLst>
              <a:gd name="adj1" fmla="val 25629"/>
              <a:gd name="adj2" fmla="val 49376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0" name="Rectangle 69"/>
          <p:cNvSpPr/>
          <p:nvPr/>
        </p:nvSpPr>
        <p:spPr>
          <a:xfrm>
            <a:off x="4743939" y="1763524"/>
            <a:ext cx="2464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block </a:t>
            </a:r>
            <a:r>
              <a:rPr lang="en-US" altLang="zh-CN" dirty="0" smtClean="0">
                <a:solidFill>
                  <a:srgbClr val="FF0000"/>
                </a:solidFill>
                <a:ea typeface="宋体" charset="-122"/>
              </a:rPr>
              <a:t>address: (m-n)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71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7489</TotalTime>
  <Words>802</Words>
  <Application>Microsoft Office PowerPoint</Application>
  <PresentationFormat>On-screen Show (4:3)</PresentationFormat>
  <Paragraphs>371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Andalus</vt:lpstr>
      <vt:lpstr>ＭＳ Ｐゴシック</vt:lpstr>
      <vt:lpstr>华文中宋</vt:lpstr>
      <vt:lpstr>宋体</vt:lpstr>
      <vt:lpstr>Arial</vt:lpstr>
      <vt:lpstr>Arial Black</vt:lpstr>
      <vt:lpstr>Calibri</vt:lpstr>
      <vt:lpstr>Gill Sans MT</vt:lpstr>
      <vt:lpstr>Trebuchet MS</vt:lpstr>
      <vt:lpstr>Verdana</vt:lpstr>
      <vt:lpstr>Wingdings</vt:lpstr>
      <vt:lpstr>Wingdings 2</vt:lpstr>
      <vt:lpstr>夏至</vt:lpstr>
      <vt:lpstr>Set, Block, and Byte  in Cache</vt:lpstr>
      <vt:lpstr>Block and Byte</vt:lpstr>
      <vt:lpstr>Locating block and byte in the cache</vt:lpstr>
      <vt:lpstr>Example</vt:lpstr>
      <vt:lpstr>Set and Block</vt:lpstr>
      <vt:lpstr>Locating a set associative block</vt:lpstr>
      <vt:lpstr>Generality of set associative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Course Evaluation Incentive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399</cp:revision>
  <cp:lastPrinted>2018-05-01T14:33:27Z</cp:lastPrinted>
  <dcterms:created xsi:type="dcterms:W3CDTF">2015-08-13T19:09:57Z</dcterms:created>
  <dcterms:modified xsi:type="dcterms:W3CDTF">2020-05-08T04:52:09Z</dcterms:modified>
</cp:coreProperties>
</file>