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335" r:id="rId3"/>
    <p:sldId id="473" r:id="rId4"/>
    <p:sldId id="494" r:id="rId5"/>
    <p:sldId id="476" r:id="rId6"/>
    <p:sldId id="474" r:id="rId7"/>
    <p:sldId id="289" r:id="rId8"/>
    <p:sldId id="475" r:id="rId9"/>
    <p:sldId id="477" r:id="rId10"/>
    <p:sldId id="480" r:id="rId11"/>
    <p:sldId id="478" r:id="rId12"/>
    <p:sldId id="479" r:id="rId13"/>
    <p:sldId id="481" r:id="rId14"/>
    <p:sldId id="498" r:id="rId15"/>
    <p:sldId id="499" r:id="rId16"/>
    <p:sldId id="500" r:id="rId17"/>
    <p:sldId id="501" r:id="rId18"/>
    <p:sldId id="495" r:id="rId19"/>
    <p:sldId id="496" r:id="rId20"/>
    <p:sldId id="497" r:id="rId21"/>
    <p:sldId id="502" r:id="rId22"/>
    <p:sldId id="503" r:id="rId23"/>
    <p:sldId id="504" r:id="rId24"/>
    <p:sldId id="505" r:id="rId2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9138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E39DD-BD07-4294-899C-6984A743A82A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DE867-FC16-4B03-8338-38893AF6F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86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0013" y="763588"/>
            <a:ext cx="5030787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8190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0013" y="763588"/>
            <a:ext cx="5030787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5444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700e3d7e65_0_1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700e3d7e6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6351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00e3d7e65_0_10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700e3d7e6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48395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this section, we look at a couple of larger logic building blocks that we use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heavily, and we discuss the design of structured logic that can be automatically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implemented from a logic equation or truth table by a translation program. Last,</a:t>
            </a: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discuss the notion of an array of logic blocks.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978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Hollow circle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Solid circle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4DE867-FC16-4B03-8338-38893AF6F11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2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4235C-EA39-4DD3-A95B-42739109DE86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394-90E6-48E7-AF99-CC3F52A7AB28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46AF8-AA03-40DD-A1A3-7A99ED75F061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C550-B63F-456A-851D-ECDF8A9488DD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BBB-7005-437D-8A1E-EC7924BFCE1A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25253-205E-48EC-9C22-36746B5331D3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8E409-B538-4514-8BEF-08A435241EF0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E06C-586A-4277-920E-514B24C43273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7E926-337E-41E0-B1C6-3C6DF08716ED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E5A33-5F22-4611-8394-50209FE1C092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2CD0A-0D70-4190-B6BC-C247C9AE7E18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2AE399E-07DA-4EAA-8C90-1EA0122E88CC}" type="datetime1">
              <a:rPr lang="zh-CN" altLang="en-US" smtClean="0"/>
              <a:t>2020/2/28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10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Processor : Single-Cycle Implementation </a:t>
            </a:r>
            <a:r>
              <a:rPr lang="en-US" altLang="zh-CN" sz="3600" b="1" dirty="0" smtClean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1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 fontScale="77500" lnSpcReduction="20000"/>
          </a:bodyPr>
          <a:lstStyle/>
          <a:p>
            <a:endParaRPr lang="en-US" altLang="zh-CN" dirty="0"/>
          </a:p>
          <a:p>
            <a:pPr algn="ctr"/>
            <a:r>
              <a:rPr lang="en-US" altLang="zh-CN" sz="51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51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51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4400" b="1" i="1" dirty="0">
                <a:solidFill>
                  <a:schemeClr val="tx1"/>
                </a:solidFill>
              </a:rPr>
              <a:t>Compute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Slides adapted from </a:t>
            </a:r>
            <a:r>
              <a:rPr lang="en-US" altLang="zh-CN" sz="2100" b="1" i="1" dirty="0" err="1"/>
              <a:t>Raheel</a:t>
            </a:r>
            <a:r>
              <a:rPr lang="en-US" altLang="zh-CN" sz="2100" b="1" i="1" dirty="0"/>
              <a:t> Ahmad, </a:t>
            </a:r>
            <a:r>
              <a:rPr lang="en-US" altLang="zh-CN" sz="2100" b="1" i="1" dirty="0">
                <a:solidFill>
                  <a:schemeClr val="tx1"/>
                </a:solidFill>
              </a:rPr>
              <a:t>Luis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Ceze</a:t>
            </a:r>
            <a:r>
              <a:rPr lang="en-US" altLang="zh-CN" sz="2100" b="1" i="1" dirty="0">
                <a:solidFill>
                  <a:schemeClr val="tx1"/>
                </a:solidFill>
              </a:rPr>
              <a:t> , </a:t>
            </a:r>
            <a:r>
              <a:rPr lang="en-US" altLang="zh-CN" sz="2100" b="1" i="1" dirty="0" err="1"/>
              <a:t>Sangyeun</a:t>
            </a:r>
            <a:r>
              <a:rPr lang="en-US" altLang="zh-CN" sz="2100" b="1" i="1" dirty="0"/>
              <a:t> Cho,</a:t>
            </a:r>
          </a:p>
          <a:p>
            <a:pPr algn="ctr"/>
            <a:r>
              <a:rPr lang="en-US" altLang="zh-CN" sz="2100" b="1" i="1" dirty="0">
                <a:solidFill>
                  <a:schemeClr val="tx1"/>
                </a:solidFill>
              </a:rPr>
              <a:t> Howard Huang, Bruce Kim,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Josep</a:t>
            </a:r>
            <a:r>
              <a:rPr lang="en-US" altLang="zh-CN" sz="2100" b="1" i="1" dirty="0">
                <a:solidFill>
                  <a:schemeClr val="tx1"/>
                </a:solidFill>
              </a:rPr>
              <a:t> </a:t>
            </a:r>
            <a:r>
              <a:rPr lang="en-US" altLang="zh-CN" sz="2100" b="1" i="1" dirty="0" err="1">
                <a:solidFill>
                  <a:schemeClr val="tx1"/>
                </a:solidFill>
              </a:rPr>
              <a:t>Torrellas</a:t>
            </a:r>
            <a:r>
              <a:rPr lang="en-US" altLang="zh-CN" sz="2100" b="1" i="1" dirty="0">
                <a:solidFill>
                  <a:schemeClr val="tx1"/>
                </a:solidFill>
              </a:rPr>
              <a:t>, Bo Yuan, and Craig Zilles</a:t>
            </a:r>
            <a:endParaRPr lang="zh-CN" altLang="en-US" sz="21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Byte-addressable Memory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824536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Memory is byte-addressable.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32-bit word occupies four contiguous locations (bytes) of memory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The data output of instruction memory is still 32.</a:t>
            </a:r>
            <a:endParaRPr lang="en-US" altLang="zh-C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412776"/>
            <a:ext cx="2952328" cy="51014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5" name="Group 30"/>
          <p:cNvGrpSpPr>
            <a:grpSpLocks/>
          </p:cNvGrpSpPr>
          <p:nvPr/>
        </p:nvGrpSpPr>
        <p:grpSpPr bwMode="auto">
          <a:xfrm>
            <a:off x="1403648" y="4149079"/>
            <a:ext cx="3456384" cy="2365145"/>
            <a:chOff x="4594" y="2829"/>
            <a:chExt cx="1372" cy="816"/>
          </a:xfrm>
        </p:grpSpPr>
        <p:sp>
          <p:nvSpPr>
            <p:cNvPr id="36" name="Text Box 6"/>
            <p:cNvSpPr txBox="1">
              <a:spLocks noChangeArrowheads="1"/>
            </p:cNvSpPr>
            <p:nvPr/>
          </p:nvSpPr>
          <p:spPr bwMode="auto">
            <a:xfrm>
              <a:off x="4858" y="2829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003" y="3210"/>
              <a:ext cx="58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38" name="Text Box 8"/>
            <p:cNvSpPr txBox="1">
              <a:spLocks noChangeArrowheads="1"/>
            </p:cNvSpPr>
            <p:nvPr/>
          </p:nvSpPr>
          <p:spPr bwMode="auto">
            <a:xfrm>
              <a:off x="5172" y="2829"/>
              <a:ext cx="53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4858" y="2829"/>
              <a:ext cx="844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>
              <a:off x="4594" y="2938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5702" y="2938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559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Decode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900" dirty="0"/>
              <a:t>Some fields of instructions (binary form) are the number of registers and the address of memory.</a:t>
            </a:r>
          </a:p>
          <a:p>
            <a:pPr marL="82296" indent="0">
              <a:buNone/>
            </a:pPr>
            <a:r>
              <a:rPr lang="en-US" altLang="zh-CN" sz="2900" dirty="0"/>
              <a:t>   -- </a:t>
            </a:r>
            <a:r>
              <a:rPr lang="en-US" altLang="zh-CN" sz="2900" dirty="0" err="1"/>
              <a:t>rs</a:t>
            </a:r>
            <a:endParaRPr lang="en-US" altLang="zh-CN" sz="2900" dirty="0"/>
          </a:p>
          <a:p>
            <a:pPr marL="82296" indent="0">
              <a:buNone/>
            </a:pPr>
            <a:r>
              <a:rPr lang="en-US" altLang="zh-CN" sz="2900" dirty="0"/>
              <a:t>   -- </a:t>
            </a:r>
            <a:r>
              <a:rPr lang="en-US" altLang="zh-CN" sz="2900" dirty="0" err="1"/>
              <a:t>rt</a:t>
            </a:r>
            <a:endParaRPr lang="en-US" altLang="zh-CN" sz="2900" dirty="0"/>
          </a:p>
          <a:p>
            <a:pPr marL="82296" indent="0">
              <a:buNone/>
            </a:pPr>
            <a:r>
              <a:rPr lang="en-US" altLang="zh-CN" sz="2900" dirty="0"/>
              <a:t>   -- </a:t>
            </a:r>
            <a:r>
              <a:rPr lang="en-US" altLang="zh-CN" sz="2900" dirty="0" err="1"/>
              <a:t>rd</a:t>
            </a:r>
            <a:endParaRPr lang="en-US" altLang="zh-CN" sz="2900" dirty="0"/>
          </a:p>
          <a:p>
            <a:pPr marL="82296" indent="0">
              <a:buNone/>
            </a:pPr>
            <a:r>
              <a:rPr lang="en-US" altLang="zh-CN" sz="2900" dirty="0"/>
              <a:t>   -- address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900" dirty="0"/>
              <a:t>Other fields are used to generate the control signals. (We will discuss control unit later).</a:t>
            </a:r>
          </a:p>
          <a:p>
            <a:pPr marL="82296" indent="0">
              <a:buNone/>
            </a:pPr>
            <a:r>
              <a:rPr lang="en-US" altLang="zh-CN" sz="2900" dirty="0"/>
              <a:t>   -- op</a:t>
            </a:r>
          </a:p>
          <a:p>
            <a:pPr marL="82296" indent="0">
              <a:buNone/>
            </a:pPr>
            <a:r>
              <a:rPr lang="en-US" altLang="zh-CN" sz="2900" dirty="0"/>
              <a:t>   -- </a:t>
            </a:r>
            <a:r>
              <a:rPr lang="en-US" altLang="zh-CN" sz="2900" dirty="0" err="1"/>
              <a:t>func</a:t>
            </a:r>
            <a:endParaRPr lang="en-US" altLang="zh-CN" sz="29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29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Review of R-type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pitchFamily="2" charset="-122"/>
              </a:rPr>
              <a:t>Register-to-register instructions: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op: </a:t>
            </a:r>
            <a:r>
              <a:rPr lang="en-US" altLang="zh-CN" sz="3200" dirty="0" err="1">
                <a:ea typeface="宋体" pitchFamily="2" charset="-122"/>
              </a:rPr>
              <a:t>opcode</a:t>
            </a:r>
            <a:endParaRPr lang="en-US" altLang="zh-CN" sz="3200" dirty="0">
              <a:ea typeface="宋体" pitchFamily="2" charset="-122"/>
            </a:endParaRP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func</a:t>
            </a:r>
            <a:r>
              <a:rPr lang="en-US" altLang="zh-CN" sz="3200" dirty="0">
                <a:ea typeface="宋体" pitchFamily="2" charset="-122"/>
              </a:rPr>
              <a:t>: specifies a particular arithmetic operation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rs</a:t>
            </a:r>
            <a:r>
              <a:rPr lang="en-US" altLang="zh-CN" sz="3200" dirty="0">
                <a:ea typeface="宋体" pitchFamily="2" charset="-122"/>
              </a:rPr>
              <a:t>, </a:t>
            </a:r>
            <a:r>
              <a:rPr lang="en-US" altLang="zh-CN" sz="3200" dirty="0" err="1">
                <a:ea typeface="宋体" pitchFamily="2" charset="-122"/>
              </a:rPr>
              <a:t>rt</a:t>
            </a:r>
            <a:r>
              <a:rPr lang="en-US" altLang="zh-CN" sz="3200" dirty="0">
                <a:ea typeface="宋体" pitchFamily="2" charset="-122"/>
              </a:rPr>
              <a:t> and </a:t>
            </a:r>
            <a:r>
              <a:rPr lang="en-US" altLang="zh-CN" sz="3200" dirty="0" err="1">
                <a:ea typeface="宋体" pitchFamily="2" charset="-122"/>
              </a:rPr>
              <a:t>rd</a:t>
            </a:r>
            <a:r>
              <a:rPr lang="en-US" altLang="zh-CN" sz="3200" dirty="0">
                <a:ea typeface="宋体" pitchFamily="2" charset="-122"/>
              </a:rPr>
              <a:t>:  source and destination registers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sz="3200" dirty="0">
                <a:ea typeface="宋体" pitchFamily="2" charset="-122"/>
              </a:rPr>
              <a:t>-- </a:t>
            </a:r>
            <a:r>
              <a:rPr lang="en-US" altLang="zh-CN" sz="3200" dirty="0" err="1">
                <a:ea typeface="宋体" pitchFamily="2" charset="-122"/>
              </a:rPr>
              <a:t>shamt</a:t>
            </a:r>
            <a:r>
              <a:rPr lang="en-US" altLang="zh-CN" sz="3200" dirty="0">
                <a:ea typeface="宋体" pitchFamily="2" charset="-122"/>
              </a:rPr>
              <a:t>: shift</a:t>
            </a: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342900" indent="-342900" defTabSz="914400"/>
            <a:endParaRPr lang="en-US" altLang="zh-CN" dirty="0">
              <a:ea typeface="宋体" pitchFamily="2" charset="-122"/>
            </a:endParaRPr>
          </a:p>
          <a:p>
            <a:pPr marL="82296" indent="0">
              <a:buNone/>
            </a:pPr>
            <a:endParaRPr lang="en-US" altLang="zh-CN" sz="29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graphicFrame>
        <p:nvGraphicFramePr>
          <p:cNvPr id="4" name="Group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558888"/>
              </p:ext>
            </p:extLst>
          </p:nvPr>
        </p:nvGraphicFramePr>
        <p:xfrm>
          <a:off x="1475656" y="5300816"/>
          <a:ext cx="6781800" cy="792480"/>
        </p:xfrm>
        <a:graphic>
          <a:graphicData uri="http://schemas.openxmlformats.org/drawingml/2006/table">
            <a:tbl>
              <a:tblPr/>
              <a:tblGrid>
                <a:gridCol w="111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2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3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op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rs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rt</a:t>
                      </a:r>
                      <a:endParaRPr kumimoji="0" lang="en-US" altLang="zh-CN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rd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shamt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func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5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19175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zh-C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ea typeface="宋体" pitchFamily="2" charset="-122"/>
                        </a:rPr>
                        <a:t>6 bits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6093296"/>
            <a:ext cx="7501355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733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Register File for R-type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5472608" cy="5544616"/>
          </a:xfrm>
        </p:spPr>
        <p:txBody>
          <a:bodyPr>
            <a:normAutofit/>
          </a:bodyPr>
          <a:lstStyle/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pitchFamily="2" charset="-122"/>
              </a:rPr>
              <a:t>R-type instructions need to access registers and an arithmetic logic unit (ALU).</a:t>
            </a:r>
          </a:p>
          <a:p>
            <a:pPr marL="457200" indent="-457200" defTabSz="914400">
              <a:buFont typeface="Wingdings" panose="05000000000000000000" pitchFamily="2" charset="2"/>
              <a:buChar char="l"/>
            </a:pPr>
            <a:r>
              <a:rPr lang="en-US" altLang="zh-CN" dirty="0">
                <a:ea typeface="宋体" pitchFamily="2" charset="-122"/>
              </a:rPr>
              <a:t>MIPS register file stores 32 32-bit values.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pitchFamily="2" charset="-122"/>
              </a:rPr>
              <a:t>-- Each register </a:t>
            </a:r>
            <a:r>
              <a:rPr lang="en-US" altLang="zh-CN" dirty="0" err="1">
                <a:ea typeface="宋体" pitchFamily="2" charset="-122"/>
              </a:rPr>
              <a:t>specifier</a:t>
            </a:r>
            <a:r>
              <a:rPr lang="en-US" altLang="zh-CN" dirty="0">
                <a:ea typeface="宋体" pitchFamily="2" charset="-122"/>
              </a:rPr>
              <a:t> is 5 bits long.</a:t>
            </a:r>
          </a:p>
          <a:p>
            <a:pPr marL="457200" lvl="1" indent="0" defTabSz="914400">
              <a:buNone/>
            </a:pPr>
            <a:r>
              <a:rPr lang="en-US" altLang="zh-CN" dirty="0">
                <a:ea typeface="宋体" pitchFamily="2" charset="-122"/>
              </a:rPr>
              <a:t>-- Two registers can be read at a time.</a:t>
            </a:r>
          </a:p>
          <a:p>
            <a:pPr marL="457200" lvl="1" indent="0" defTabSz="914400">
              <a:buClr>
                <a:schemeClr val="tx2"/>
              </a:buClr>
              <a:buNone/>
            </a:pPr>
            <a:r>
              <a:rPr lang="en-US" altLang="zh-CN" dirty="0">
                <a:ea typeface="宋体" pitchFamily="2" charset="-122"/>
              </a:rPr>
              <a:t>-- </a:t>
            </a:r>
            <a:r>
              <a:rPr lang="en-US" altLang="zh-CN" dirty="0" err="1">
                <a:solidFill>
                  <a:srgbClr val="3333FF"/>
                </a:solidFill>
                <a:ea typeface="宋体" pitchFamily="2" charset="-122"/>
              </a:rPr>
              <a:t>RegWrite</a:t>
            </a:r>
            <a:r>
              <a:rPr lang="en-US" altLang="zh-CN" dirty="0">
                <a:ea typeface="宋体" pitchFamily="2" charset="-122"/>
              </a:rPr>
              <a:t> is 1 to write register.</a:t>
            </a: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5926993" y="1832190"/>
            <a:ext cx="3217007" cy="3325002"/>
            <a:chOff x="4512" y="914"/>
            <a:chExt cx="1478" cy="1429"/>
          </a:xfrm>
        </p:grpSpPr>
        <p:grpSp>
          <p:nvGrpSpPr>
            <p:cNvPr id="5" name="Group 21"/>
            <p:cNvGrpSpPr>
              <a:grpSpLocks/>
            </p:cNvGrpSpPr>
            <p:nvPr/>
          </p:nvGrpSpPr>
          <p:grpSpPr bwMode="auto">
            <a:xfrm>
              <a:off x="4776" y="1238"/>
              <a:ext cx="961" cy="1105"/>
              <a:chOff x="2112" y="1920"/>
              <a:chExt cx="874" cy="974"/>
            </a:xfrm>
          </p:grpSpPr>
          <p:sp>
            <p:nvSpPr>
              <p:cNvPr id="15" name="Text Box 22"/>
              <p:cNvSpPr txBox="1">
                <a:spLocks noChangeArrowheads="1"/>
              </p:cNvSpPr>
              <p:nvPr/>
            </p:nvSpPr>
            <p:spPr bwMode="auto">
              <a:xfrm>
                <a:off x="2112" y="1920"/>
                <a:ext cx="449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 1</a:t>
                </a:r>
              </a:p>
            </p:txBody>
          </p:sp>
          <p:sp>
            <p:nvSpPr>
              <p:cNvPr id="16" name="Text Box 23"/>
              <p:cNvSpPr txBox="1">
                <a:spLocks noChangeArrowheads="1"/>
              </p:cNvSpPr>
              <p:nvPr/>
            </p:nvSpPr>
            <p:spPr bwMode="auto">
              <a:xfrm>
                <a:off x="2122" y="2171"/>
                <a:ext cx="449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dirty="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r>
                  <a:rPr lang="en-US" altLang="zh-CN" sz="1100" dirty="0">
                    <a:latin typeface="Arial" pitchFamily="34" charset="0"/>
                    <a:ea typeface="宋体" pitchFamily="2" charset="-122"/>
                  </a:rPr>
                  <a:t>register 2</a:t>
                </a:r>
              </a:p>
            </p:txBody>
          </p:sp>
          <p:sp>
            <p:nvSpPr>
              <p:cNvPr id="17" name="Text Box 24"/>
              <p:cNvSpPr txBox="1">
                <a:spLocks noChangeArrowheads="1"/>
              </p:cNvSpPr>
              <p:nvPr/>
            </p:nvSpPr>
            <p:spPr bwMode="auto">
              <a:xfrm>
                <a:off x="2122" y="2411"/>
                <a:ext cx="38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register</a:t>
                </a:r>
              </a:p>
            </p:txBody>
          </p:sp>
          <p:sp>
            <p:nvSpPr>
              <p:cNvPr id="18" name="Text Box 25"/>
              <p:cNvSpPr txBox="1">
                <a:spLocks noChangeArrowheads="1"/>
              </p:cNvSpPr>
              <p:nvPr/>
            </p:nvSpPr>
            <p:spPr bwMode="auto">
              <a:xfrm>
                <a:off x="2122" y="2651"/>
                <a:ext cx="303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Write</a:t>
                </a:r>
              </a:p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</a:t>
                </a:r>
              </a:p>
            </p:txBody>
          </p:sp>
          <p:sp>
            <p:nvSpPr>
              <p:cNvPr id="19" name="Text Box 26"/>
              <p:cNvSpPr txBox="1">
                <a:spLocks noChangeArrowheads="1"/>
              </p:cNvSpPr>
              <p:nvPr/>
            </p:nvSpPr>
            <p:spPr bwMode="auto">
              <a:xfrm>
                <a:off x="2638" y="2256"/>
                <a:ext cx="338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2</a:t>
                </a:r>
              </a:p>
            </p:txBody>
          </p:sp>
          <p:sp>
            <p:nvSpPr>
              <p:cNvPr id="20" name="Text Box 27"/>
              <p:cNvSpPr txBox="1">
                <a:spLocks noChangeArrowheads="1"/>
              </p:cNvSpPr>
              <p:nvPr/>
            </p:nvSpPr>
            <p:spPr bwMode="auto">
              <a:xfrm>
                <a:off x="2648" y="1931"/>
                <a:ext cx="338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Read</a:t>
                </a:r>
              </a:p>
              <a:p>
                <a:pPr algn="r"/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data 1</a:t>
                </a:r>
              </a:p>
            </p:txBody>
          </p:sp>
          <p:sp>
            <p:nvSpPr>
              <p:cNvPr id="21" name="Text Box 28"/>
              <p:cNvSpPr txBox="1">
                <a:spLocks noChangeArrowheads="1"/>
              </p:cNvSpPr>
              <p:nvPr/>
            </p:nvSpPr>
            <p:spPr bwMode="auto">
              <a:xfrm>
                <a:off x="2496" y="2592"/>
                <a:ext cx="48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 dirty="0">
                    <a:latin typeface="Arial" pitchFamily="34" charset="0"/>
                    <a:ea typeface="宋体" pitchFamily="2" charset="-122"/>
                  </a:rPr>
                  <a:t>Registers</a:t>
                </a:r>
              </a:p>
            </p:txBody>
          </p:sp>
          <p:sp>
            <p:nvSpPr>
              <p:cNvPr id="22" name="Rectangle 29"/>
              <p:cNvSpPr>
                <a:spLocks noChangeArrowheads="1"/>
              </p:cNvSpPr>
              <p:nvPr/>
            </p:nvSpPr>
            <p:spPr bwMode="auto">
              <a:xfrm>
                <a:off x="2122" y="1931"/>
                <a:ext cx="854" cy="96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</p:grpSp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4987" y="914"/>
              <a:ext cx="495" cy="324"/>
              <a:chOff x="2736" y="2306"/>
              <a:chExt cx="450" cy="286"/>
            </a:xfrm>
          </p:grpSpPr>
          <p:sp>
            <p:nvSpPr>
              <p:cNvPr id="13" name="Line 31"/>
              <p:cNvSpPr>
                <a:spLocks noChangeShapeType="1"/>
              </p:cNvSpPr>
              <p:nvPr/>
            </p:nvSpPr>
            <p:spPr bwMode="auto">
              <a:xfrm>
                <a:off x="2976" y="2448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14" name="Text Box 32"/>
              <p:cNvSpPr txBox="1">
                <a:spLocks noChangeArrowheads="1"/>
              </p:cNvSpPr>
              <p:nvPr/>
            </p:nvSpPr>
            <p:spPr bwMode="auto">
              <a:xfrm>
                <a:off x="2736" y="2306"/>
                <a:ext cx="450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>
                            <a:gamma/>
                            <a:tint val="33725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5400000" scaled="1"/>
                    </a:gradFill>
                  </a14:hiddenFill>
                </a:ext>
                <a:ext uri="{91240B29-F687-4F45-9708-019B960494DF}">
                  <a14:hiddenLine xmlns:a14="http://schemas.microsoft.com/office/drawing/2010/main" w="254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63500" dir="8587806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 anchor="ctr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ctr"/>
                <a:r>
                  <a:rPr lang="en-US" altLang="zh-CN" sz="1100">
                    <a:solidFill>
                      <a:srgbClr val="3333FF"/>
                    </a:solidFill>
                    <a:latin typeface="Arial" pitchFamily="34" charset="0"/>
                    <a:ea typeface="宋体" pitchFamily="2" charset="-122"/>
                  </a:rPr>
                  <a:t>RegWrite</a:t>
                </a:r>
              </a:p>
            </p:txBody>
          </p:sp>
        </p:grpSp>
        <p:sp>
          <p:nvSpPr>
            <p:cNvPr id="7" name="Line 33"/>
            <p:cNvSpPr>
              <a:spLocks noChangeShapeType="1"/>
            </p:cNvSpPr>
            <p:nvPr/>
          </p:nvSpPr>
          <p:spPr bwMode="auto">
            <a:xfrm>
              <a:off x="5726" y="1347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8" name="Line 34"/>
            <p:cNvSpPr>
              <a:spLocks noChangeShapeType="1"/>
            </p:cNvSpPr>
            <p:nvPr/>
          </p:nvSpPr>
          <p:spPr bwMode="auto">
            <a:xfrm>
              <a:off x="5726" y="1728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Line 35"/>
            <p:cNvSpPr>
              <a:spLocks noChangeShapeType="1"/>
            </p:cNvSpPr>
            <p:nvPr/>
          </p:nvSpPr>
          <p:spPr bwMode="auto">
            <a:xfrm>
              <a:off x="4512" y="2218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Line 36"/>
            <p:cNvSpPr>
              <a:spLocks noChangeShapeType="1"/>
            </p:cNvSpPr>
            <p:nvPr/>
          </p:nvSpPr>
          <p:spPr bwMode="auto">
            <a:xfrm>
              <a:off x="4512" y="1347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Line 37"/>
            <p:cNvSpPr>
              <a:spLocks noChangeShapeType="1"/>
            </p:cNvSpPr>
            <p:nvPr/>
          </p:nvSpPr>
          <p:spPr bwMode="auto">
            <a:xfrm>
              <a:off x="4512" y="1637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Line 38"/>
            <p:cNvSpPr>
              <a:spLocks noChangeShapeType="1"/>
            </p:cNvSpPr>
            <p:nvPr/>
          </p:nvSpPr>
          <p:spPr bwMode="auto">
            <a:xfrm>
              <a:off x="4512" y="1927"/>
              <a:ext cx="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935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"/>
          <p:cNvSpPr txBox="1"/>
          <p:nvPr/>
        </p:nvSpPr>
        <p:spPr>
          <a:xfrm>
            <a:off x="1032120" y="260640"/>
            <a:ext cx="799236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i="0" u="none" strike="noStrike" cap="none" dirty="0">
                <a:solidFill>
                  <a:srgbClr val="0000FF"/>
                </a:solidFill>
                <a:latin typeface="+mj-lt"/>
                <a:ea typeface="Gill Sans"/>
                <a:cs typeface="Gill Sans"/>
                <a:sym typeface="Gill Sans"/>
              </a:rPr>
              <a:t>Boolean Algebra</a:t>
            </a:r>
            <a:endParaRPr sz="4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</p:txBody>
      </p:sp>
      <p:sp>
        <p:nvSpPr>
          <p:cNvPr id="142" name="Google Shape;142;p2"/>
          <p:cNvSpPr txBox="1"/>
          <p:nvPr/>
        </p:nvSpPr>
        <p:spPr>
          <a:xfrm>
            <a:off x="899640" y="1196640"/>
            <a:ext cx="7920360" cy="518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/>
          </a:bodyPr>
          <a:lstStyle/>
          <a:p>
            <a:pPr marL="365760" marR="0" lvl="0" indent="-380089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891A7"/>
              </a:buClr>
              <a:buSzPts val="2400"/>
              <a:buFont typeface="Noto Sans Symbols"/>
              <a:buChar char="●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In Boolean algebra, all the variables have the values 0 or 1 and, in typical formulations, there are three operators:</a:t>
            </a:r>
            <a:endParaRPr sz="2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  <a:p>
            <a:pPr marL="864000" marR="0" lvl="1" indent="-424583" algn="l" rtl="0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The OR operator is written as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+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, as in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A + B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. The OR operation is also called a logical sum, since its result is 1 if either operand is 1.</a:t>
            </a:r>
            <a:endParaRPr sz="2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  <a:p>
            <a:pPr marL="864000" marR="0" lvl="1" indent="-424583" algn="l" rtl="0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The AND operator is written as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· 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, as in 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A</a:t>
            </a:r>
            <a:r>
              <a:rPr lang="en-US" sz="2400" b="1" dirty="0">
                <a:solidFill>
                  <a:schemeClr val="dk1"/>
                </a:solidFill>
                <a:latin typeface="+mj-lt"/>
                <a:ea typeface="Gill Sans"/>
                <a:cs typeface="Gill Sans"/>
                <a:sym typeface="Gill Sans"/>
              </a:rPr>
              <a:t>·</a:t>
            </a:r>
            <a:r>
              <a:rPr lang="en-US" sz="2400" b="1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  B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. The AND operator is also called logical product, since its result is 1 only if both operands are 1.</a:t>
            </a:r>
            <a:endParaRPr sz="2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  <a:p>
            <a:pPr marL="864000" marR="0" lvl="1" indent="-424583" algn="l" rtl="0"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−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The unary operator NOT is written as </a:t>
            </a:r>
            <a:r>
              <a:rPr lang="en-US" sz="2400" b="1" dirty="0">
                <a:latin typeface="+mj-lt"/>
                <a:ea typeface="Gill Sans"/>
                <a:cs typeface="Gill Sans"/>
                <a:sym typeface="Gill Sans"/>
              </a:rPr>
              <a:t>Ā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+mj-lt"/>
                <a:ea typeface="Gill Sans"/>
                <a:cs typeface="Gill Sans"/>
                <a:sym typeface="Gill Sans"/>
              </a:rPr>
              <a:t>. Applying the operator NOT to a logical value results in an inversion or negation of the value (i.e., if the input is 0 the output is 1, and vice versa).</a:t>
            </a:r>
            <a:endParaRPr sz="2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</p:txBody>
      </p:sp>
      <p:sp>
        <p:nvSpPr>
          <p:cNvPr id="143" name="Google Shape;143;p2"/>
          <p:cNvSpPr txBox="1"/>
          <p:nvPr/>
        </p:nvSpPr>
        <p:spPr>
          <a:xfrm>
            <a:off x="8613720" y="6305400"/>
            <a:ext cx="456840" cy="4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B5A989"/>
                </a:solidFill>
                <a:latin typeface="Gill Sans"/>
                <a:ea typeface="Gill Sans"/>
                <a:cs typeface="Gill Sans"/>
                <a:sym typeface="Gill Sans"/>
              </a:rPr>
              <a:t>14</a:t>
            </a:fld>
            <a:endParaRPr sz="12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9696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"/>
          <p:cNvSpPr txBox="1"/>
          <p:nvPr/>
        </p:nvSpPr>
        <p:spPr>
          <a:xfrm>
            <a:off x="1032120" y="260640"/>
            <a:ext cx="799236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400" b="1" dirty="0">
                <a:solidFill>
                  <a:srgbClr val="0000FF"/>
                </a:solidFill>
                <a:latin typeface="+mj-lt"/>
                <a:ea typeface="Gill Sans"/>
                <a:cs typeface="Gill Sans"/>
                <a:sym typeface="Gill Sans"/>
              </a:rPr>
              <a:t>Boolean Algebra</a:t>
            </a:r>
            <a:endParaRPr sz="4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</p:txBody>
      </p:sp>
      <p:sp>
        <p:nvSpPr>
          <p:cNvPr id="149" name="Google Shape;149;p3"/>
          <p:cNvSpPr txBox="1"/>
          <p:nvPr/>
        </p:nvSpPr>
        <p:spPr>
          <a:xfrm>
            <a:off x="899640" y="1196640"/>
            <a:ext cx="7920360" cy="518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rmAutofit/>
          </a:bodyPr>
          <a:lstStyle/>
          <a:p>
            <a:pPr marL="82439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sz="2800" dirty="0">
                <a:ea typeface="宋体" pitchFamily="2" charset="-122"/>
                <a:sym typeface="Gill Sans"/>
              </a:rPr>
              <a:t>Laws of Boolean algebra</a:t>
            </a:r>
            <a:endParaRPr sz="2800" dirty="0">
              <a:ea typeface="宋体" pitchFamily="2" charset="-122"/>
              <a:sym typeface="Gill Sans"/>
            </a:endParaRPr>
          </a:p>
          <a:p>
            <a:pPr marL="82440" marR="0" lvl="0" indent="0" algn="l" rtl="0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0" name="Google Shape;150;p3"/>
          <p:cNvSpPr txBox="1"/>
          <p:nvPr/>
        </p:nvSpPr>
        <p:spPr>
          <a:xfrm>
            <a:off x="8613720" y="6305400"/>
            <a:ext cx="456840" cy="4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B5A989"/>
                </a:solidFill>
                <a:latin typeface="Gill Sans"/>
                <a:ea typeface="Gill Sans"/>
                <a:cs typeface="Gill Sans"/>
                <a:sym typeface="Gill Sans"/>
              </a:rPr>
              <a:t>15</a:t>
            </a:fld>
            <a:endParaRPr sz="12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1" name="Google Shape;151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2125" y="2477675"/>
            <a:ext cx="8111875" cy="28397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758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700e3d7e65_0_1"/>
          <p:cNvSpPr txBox="1"/>
          <p:nvPr/>
        </p:nvSpPr>
        <p:spPr>
          <a:xfrm>
            <a:off x="1032120" y="-27384"/>
            <a:ext cx="799230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latin typeface="+mj-lt"/>
                <a:ea typeface="Gill Sans"/>
                <a:cs typeface="Gill Sans"/>
                <a:sym typeface="Gill Sans"/>
              </a:rPr>
              <a:t>Truth Tables</a:t>
            </a:r>
            <a:endParaRPr sz="4400" b="1" dirty="0">
              <a:solidFill>
                <a:srgbClr val="0000FF"/>
              </a:solidFill>
              <a:latin typeface="+mj-lt"/>
              <a:ea typeface="Gill Sans"/>
              <a:cs typeface="Gill Sans"/>
              <a:sym typeface="Gill Sans"/>
            </a:endParaRPr>
          </a:p>
        </p:txBody>
      </p:sp>
      <p:sp>
        <p:nvSpPr>
          <p:cNvPr id="157" name="Google Shape;157;g700e3d7e65_0_1"/>
          <p:cNvSpPr txBox="1"/>
          <p:nvPr/>
        </p:nvSpPr>
        <p:spPr>
          <a:xfrm>
            <a:off x="899640" y="836712"/>
            <a:ext cx="7920300" cy="51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sz="2000" dirty="0">
                <a:ea typeface="宋体" pitchFamily="2" charset="-122"/>
              </a:rPr>
              <a:t>A combinational logic block contains no memory can be completely specified by defining the values of the outputs for each possible set of input values. Such a description is normally given as a </a:t>
            </a:r>
            <a:r>
              <a:rPr lang="en-US" sz="2000" dirty="0">
                <a:solidFill>
                  <a:srgbClr val="FF0000"/>
                </a:solidFill>
                <a:ea typeface="宋体" pitchFamily="2" charset="-122"/>
              </a:rPr>
              <a:t>truth table</a:t>
            </a:r>
            <a:r>
              <a:rPr lang="en-US" sz="2000" dirty="0">
                <a:ea typeface="宋体" pitchFamily="2" charset="-122"/>
              </a:rPr>
              <a:t>. </a:t>
            </a:r>
          </a:p>
          <a:p>
            <a:pPr marL="457200" indent="-457200">
              <a:spcBef>
                <a:spcPts val="6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sz="2000" dirty="0">
                <a:ea typeface="宋体" pitchFamily="2" charset="-122"/>
              </a:rPr>
              <a:t>For a logic block with n inputs, there are 2</a:t>
            </a:r>
            <a:r>
              <a:rPr lang="en-US" sz="2000" baseline="30000" dirty="0">
                <a:ea typeface="宋体" pitchFamily="2" charset="-122"/>
              </a:rPr>
              <a:t>n</a:t>
            </a:r>
            <a:r>
              <a:rPr lang="en-US" sz="2000" dirty="0">
                <a:ea typeface="宋体" pitchFamily="2" charset="-122"/>
              </a:rPr>
              <a:t> entries in the truth table</a:t>
            </a:r>
            <a:r>
              <a:rPr lang="en-US" sz="2000" dirty="0" smtClean="0">
                <a:ea typeface="宋体" pitchFamily="2" charset="-122"/>
              </a:rPr>
              <a:t>.</a:t>
            </a:r>
            <a:endParaRPr lang="en-US" sz="2000" dirty="0">
              <a:ea typeface="宋体" pitchFamily="2" charset="-122"/>
              <a:sym typeface="Gill Sans"/>
            </a:endParaRPr>
          </a:p>
          <a:p>
            <a:pPr marL="457200" marR="0" lvl="0" indent="-4572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anose="05000000000000000000" pitchFamily="2" charset="2"/>
              <a:buChar char="l"/>
            </a:pPr>
            <a:r>
              <a:rPr lang="en-US" sz="2000" dirty="0">
                <a:ea typeface="宋体" pitchFamily="2" charset="-122"/>
                <a:sym typeface="Gill Sans"/>
              </a:rPr>
              <a:t>Example: D is true if at least one input is true, E is true if exactly two inputs are true, and F is true only if all three inputs are true.</a:t>
            </a:r>
            <a:endParaRPr sz="2000" dirty="0">
              <a:ea typeface="宋体" pitchFamily="2" charset="-122"/>
              <a:sym typeface="Gill Sans"/>
            </a:endParaRPr>
          </a:p>
        </p:txBody>
      </p:sp>
      <p:sp>
        <p:nvSpPr>
          <p:cNvPr id="158" name="Google Shape;158;g700e3d7e65_0_1"/>
          <p:cNvSpPr txBox="1"/>
          <p:nvPr/>
        </p:nvSpPr>
        <p:spPr>
          <a:xfrm>
            <a:off x="8613720" y="6305400"/>
            <a:ext cx="4569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B5A989"/>
                </a:solidFill>
                <a:latin typeface="Gill Sans"/>
                <a:ea typeface="Gill Sans"/>
                <a:cs typeface="Gill Sans"/>
                <a:sym typeface="Gill Sans"/>
              </a:rPr>
              <a:t>16</a:t>
            </a:fld>
            <a:endParaRPr sz="12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59" name="Google Shape;159;g700e3d7e65_0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2125" y="3140968"/>
            <a:ext cx="8038499" cy="3535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952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00e3d7e65_0_10"/>
          <p:cNvSpPr txBox="1"/>
          <p:nvPr/>
        </p:nvSpPr>
        <p:spPr>
          <a:xfrm>
            <a:off x="1032120" y="260640"/>
            <a:ext cx="7992300" cy="9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1" dirty="0">
                <a:solidFill>
                  <a:srgbClr val="0000FF"/>
                </a:solidFill>
                <a:latin typeface="+mj-lt"/>
                <a:ea typeface="Gill Sans"/>
                <a:cs typeface="Gill Sans"/>
                <a:sym typeface="Gill Sans"/>
              </a:rPr>
              <a:t>Logic Equations</a:t>
            </a:r>
            <a:endParaRPr sz="4400" b="0" i="0" u="none" strike="noStrike" cap="none" dirty="0">
              <a:solidFill>
                <a:srgbClr val="000000"/>
              </a:solidFill>
              <a:latin typeface="+mj-lt"/>
              <a:ea typeface="Gill Sans"/>
              <a:cs typeface="Gill Sans"/>
              <a:sym typeface="Gill Sans"/>
            </a:endParaRPr>
          </a:p>
        </p:txBody>
      </p:sp>
      <p:sp>
        <p:nvSpPr>
          <p:cNvPr id="165" name="Google Shape;165;g700e3d7e65_0_10"/>
          <p:cNvSpPr txBox="1"/>
          <p:nvPr/>
        </p:nvSpPr>
        <p:spPr>
          <a:xfrm>
            <a:off x="1032120" y="1196651"/>
            <a:ext cx="7787830" cy="549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8243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latin typeface="+mj-lt"/>
                <a:ea typeface="Gill Sans"/>
                <a:cs typeface="Gill Sans"/>
                <a:sym typeface="Gill Sans"/>
              </a:rPr>
              <a:t>Show the logic equations for the logic functions, D, E, and F, described in the previous example.</a:t>
            </a: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8243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82439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latin typeface="+mj-lt"/>
                <a:ea typeface="Gill Sans"/>
                <a:cs typeface="Gill Sans"/>
                <a:sym typeface="Gill Sans"/>
              </a:rPr>
              <a:t>Think of E in two parts: what must be true for E to be true (two of the three inputs must be true), and what cannot be true (all three cannot be true). Thus we can write E as:</a:t>
            </a: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lang="en-US"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latin typeface="+mj-lt"/>
                <a:ea typeface="Gill Sans"/>
                <a:cs typeface="Gill Sans"/>
                <a:sym typeface="Gill Sans"/>
              </a:rPr>
              <a:t>E is true only if exactly two of the inputs are true. Then we can also write E as an OR of the three possible terms that have two true inputs and one false input:</a:t>
            </a:r>
            <a:endParaRPr sz="2400" dirty="0">
              <a:latin typeface="+mj-lt"/>
              <a:ea typeface="Gill Sans"/>
              <a:cs typeface="Gill Sans"/>
              <a:sym typeface="Gill Sans"/>
            </a:endParaRPr>
          </a:p>
          <a:p>
            <a:pPr marL="82439" marR="0" lvl="0" indent="0" algn="l" rtl="0">
              <a:lnSpc>
                <a:spcPct val="100000"/>
              </a:lnSpc>
              <a:spcBef>
                <a:spcPts val="601"/>
              </a:spcBef>
              <a:spcAft>
                <a:spcPts val="0"/>
              </a:spcAft>
              <a:buNone/>
            </a:pPr>
            <a:endParaRPr sz="3200" b="0" i="0" u="none" strike="noStrike" cap="none" dirty="0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6" name="Google Shape;166;g700e3d7e65_0_10"/>
          <p:cNvSpPr txBox="1"/>
          <p:nvPr/>
        </p:nvSpPr>
        <p:spPr>
          <a:xfrm>
            <a:off x="8613720" y="6305400"/>
            <a:ext cx="456900" cy="4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B5A989"/>
                </a:solidFill>
                <a:latin typeface="Gill Sans"/>
                <a:ea typeface="Gill Sans"/>
                <a:cs typeface="Gill Sans"/>
                <a:sym typeface="Gill Sans"/>
              </a:rPr>
              <a:t>17</a:t>
            </a:fld>
            <a:endParaRPr sz="12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67" name="Google Shape;167;g700e3d7e65_0_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01882" y="2011587"/>
            <a:ext cx="2552700" cy="590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g700e3d7e65_0_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10677" y="1992537"/>
            <a:ext cx="200025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g700e3d7e65_0_1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321388" y="3933056"/>
            <a:ext cx="5334000" cy="60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g700e3d7e65_0_1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321388" y="5805264"/>
            <a:ext cx="507682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503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Gate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1844824"/>
            <a:ext cx="8192790" cy="17162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4104996"/>
            <a:ext cx="8064896" cy="148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55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Combinational 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800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Decoders: </a:t>
            </a:r>
            <a:r>
              <a:rPr lang="en-US" sz="2800" i="1" dirty="0" smtClean="0"/>
              <a:t>n</a:t>
            </a:r>
            <a:r>
              <a:rPr lang="en-US" sz="2800" dirty="0" smtClean="0"/>
              <a:t>-bit input, </a:t>
            </a:r>
            <a:r>
              <a:rPr lang="en-US" sz="2800" dirty="0"/>
              <a:t>2</a:t>
            </a:r>
            <a:r>
              <a:rPr lang="en-US" sz="2800" i="1" baseline="30000" dirty="0"/>
              <a:t>n</a:t>
            </a:r>
            <a:r>
              <a:rPr lang="en-US" sz="2800" i="1" dirty="0"/>
              <a:t> </a:t>
            </a:r>
            <a:r>
              <a:rPr lang="en-US" sz="2800" dirty="0" smtClean="0"/>
              <a:t>outputs, where </a:t>
            </a:r>
            <a:r>
              <a:rPr lang="en-US" sz="2800" dirty="0"/>
              <a:t>only </a:t>
            </a:r>
            <a:r>
              <a:rPr lang="en-US" sz="2800" dirty="0" smtClean="0"/>
              <a:t>one output </a:t>
            </a:r>
            <a:r>
              <a:rPr lang="en-US" sz="2800" dirty="0"/>
              <a:t>is asserted for each </a:t>
            </a:r>
            <a:r>
              <a:rPr lang="en-US" sz="2800" dirty="0" smtClean="0"/>
              <a:t>input combination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752" y="2965597"/>
            <a:ext cx="8424936" cy="355974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43608" y="2780931"/>
            <a:ext cx="18229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MinionPro-It"/>
              </a:rPr>
              <a:t>3-to-8 decoder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88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-99392"/>
            <a:ext cx="82296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Today’s Content in Big Picture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6381328"/>
            <a:ext cx="7524328" cy="4868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i="1" dirty="0"/>
              <a:t>Computer Organization and Design (5</a:t>
            </a:r>
            <a:r>
              <a:rPr lang="en-US" altLang="zh-CN" sz="2000" i="1" baseline="30000" dirty="0"/>
              <a:t>th</a:t>
            </a:r>
            <a:r>
              <a:rPr lang="en-US" altLang="zh-CN" sz="2000" i="1" dirty="0"/>
              <a:t> edition) by Patterson and Hennessy</a:t>
            </a:r>
            <a:endParaRPr lang="zh-CN" altLang="en-US" sz="20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23" y="1052736"/>
            <a:ext cx="6552728" cy="52970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矩形 4"/>
          <p:cNvSpPr/>
          <p:nvPr/>
        </p:nvSpPr>
        <p:spPr>
          <a:xfrm>
            <a:off x="7583671" y="3933056"/>
            <a:ext cx="16688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rgbClr val="FF0000"/>
                </a:solidFill>
              </a:rPr>
              <a:t>I/O device</a:t>
            </a:r>
          </a:p>
        </p:txBody>
      </p:sp>
      <p:sp>
        <p:nvSpPr>
          <p:cNvPr id="6" name="矩形 5"/>
          <p:cNvSpPr/>
          <p:nvPr/>
        </p:nvSpPr>
        <p:spPr>
          <a:xfrm>
            <a:off x="4055279" y="620688"/>
            <a:ext cx="1668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600" b="1" dirty="0">
                <a:solidFill>
                  <a:schemeClr val="accent5">
                    <a:lumMod val="75000"/>
                  </a:schemeClr>
                </a:solidFill>
              </a:rPr>
              <a:t>SW</a:t>
            </a:r>
          </a:p>
        </p:txBody>
      </p:sp>
      <p:sp>
        <p:nvSpPr>
          <p:cNvPr id="7" name="矩形 6"/>
          <p:cNvSpPr/>
          <p:nvPr/>
        </p:nvSpPr>
        <p:spPr>
          <a:xfrm>
            <a:off x="755576" y="3717032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ch1</a:t>
            </a:r>
          </a:p>
        </p:txBody>
      </p:sp>
      <p:sp>
        <p:nvSpPr>
          <p:cNvPr id="8" name="矩形 7"/>
          <p:cNvSpPr/>
          <p:nvPr/>
        </p:nvSpPr>
        <p:spPr>
          <a:xfrm>
            <a:off x="5436096" y="1484784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ch2</a:t>
            </a:r>
          </a:p>
        </p:txBody>
      </p:sp>
      <p:sp>
        <p:nvSpPr>
          <p:cNvPr id="9" name="矩形 8"/>
          <p:cNvSpPr/>
          <p:nvPr/>
        </p:nvSpPr>
        <p:spPr>
          <a:xfrm>
            <a:off x="322085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70C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Ch3,4</a:t>
            </a:r>
          </a:p>
        </p:txBody>
      </p:sp>
      <p:sp>
        <p:nvSpPr>
          <p:cNvPr id="10" name="矩形 9"/>
          <p:cNvSpPr/>
          <p:nvPr/>
        </p:nvSpPr>
        <p:spPr>
          <a:xfrm>
            <a:off x="4991383" y="5373216"/>
            <a:ext cx="1668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Ch5</a:t>
            </a:r>
          </a:p>
        </p:txBody>
      </p:sp>
      <p:sp>
        <p:nvSpPr>
          <p:cNvPr id="11" name="矩形 10"/>
          <p:cNvSpPr/>
          <p:nvPr/>
        </p:nvSpPr>
        <p:spPr>
          <a:xfrm>
            <a:off x="6996455" y="4311386"/>
            <a:ext cx="957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Ch6</a:t>
            </a:r>
          </a:p>
        </p:txBody>
      </p:sp>
      <p:sp>
        <p:nvSpPr>
          <p:cNvPr id="12" name="矩形 11"/>
          <p:cNvSpPr/>
          <p:nvPr/>
        </p:nvSpPr>
        <p:spPr>
          <a:xfrm>
            <a:off x="6264696" y="924786"/>
            <a:ext cx="3059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3000" b="1" dirty="0">
                <a:solidFill>
                  <a:schemeClr val="bg2"/>
                </a:solidFill>
              </a:rPr>
              <a:t>Part-I Ch2</a:t>
            </a:r>
          </a:p>
          <a:p>
            <a:r>
              <a:rPr lang="en-US" altLang="en-US" sz="3000" b="1" dirty="0">
                <a:solidFill>
                  <a:srgbClr val="00B050"/>
                </a:solidFill>
              </a:rPr>
              <a:t>Part-II Ch3,4</a:t>
            </a:r>
          </a:p>
          <a:p>
            <a:r>
              <a:rPr lang="en-US" altLang="en-US" sz="3000" b="1" dirty="0">
                <a:solidFill>
                  <a:schemeClr val="bg2"/>
                </a:solidFill>
              </a:rPr>
              <a:t>Part-III Ch1,5,6</a:t>
            </a:r>
          </a:p>
        </p:txBody>
      </p:sp>
      <p:sp>
        <p:nvSpPr>
          <p:cNvPr id="13" name="椭圆 12"/>
          <p:cNvSpPr/>
          <p:nvPr/>
        </p:nvSpPr>
        <p:spPr>
          <a:xfrm>
            <a:off x="2771800" y="2996952"/>
            <a:ext cx="2117902" cy="3168352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781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  <a:ea typeface="Gill Sans"/>
                <a:cs typeface="Gill Sans"/>
              </a:rPr>
              <a:t>Multiplexors (Selector)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13248"/>
          </a:xfrm>
        </p:spPr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nputs</a:t>
            </a:r>
            <a:r>
              <a:rPr lang="en-US" dirty="0"/>
              <a:t>: </a:t>
            </a:r>
            <a:r>
              <a:rPr lang="en-US" dirty="0" smtClean="0"/>
              <a:t>data values and </a:t>
            </a:r>
            <a:r>
              <a:rPr lang="en-US" b="1" dirty="0" smtClean="0"/>
              <a:t>selector </a:t>
            </a:r>
            <a:r>
              <a:rPr lang="en-US" b="1" dirty="0"/>
              <a:t>(</a:t>
            </a:r>
            <a:r>
              <a:rPr lang="en-US" dirty="0"/>
              <a:t>or </a:t>
            </a:r>
            <a:r>
              <a:rPr lang="en-US" b="1" dirty="0"/>
              <a:t>control) </a:t>
            </a:r>
            <a:r>
              <a:rPr lang="en-US" b="1" dirty="0" smtClean="0"/>
              <a:t>values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Output: </a:t>
            </a:r>
            <a:r>
              <a:rPr lang="en-US" dirty="0"/>
              <a:t>one </a:t>
            </a:r>
            <a:r>
              <a:rPr lang="en-US" dirty="0" smtClean="0"/>
              <a:t>of the </a:t>
            </a:r>
            <a:r>
              <a:rPr lang="en-US" dirty="0"/>
              <a:t>inputs that is selected by a control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584" y="3712859"/>
            <a:ext cx="7704856" cy="3093616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5868144" y="5445224"/>
            <a:ext cx="2304256" cy="276868"/>
            <a:chOff x="5868144" y="5445224"/>
            <a:chExt cx="2304256" cy="276868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68144" y="5445224"/>
              <a:ext cx="2304256" cy="276868"/>
            </a:xfrm>
            <a:prstGeom prst="rect">
              <a:avLst/>
            </a:prstGeom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921630" y="5445224"/>
              <a:ext cx="144016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8354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ea typeface="Gill Sans"/>
                <a:cs typeface="Gill Sans"/>
              </a:rPr>
              <a:t>Arithmetic Logic Unit (ALU)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device that </a:t>
            </a:r>
            <a:r>
              <a:rPr lang="en-US" dirty="0" smtClean="0"/>
              <a:t>performs the </a:t>
            </a:r>
            <a:r>
              <a:rPr lang="en-US" dirty="0"/>
              <a:t>arithmetic operations like addition and subtraction or logical </a:t>
            </a:r>
            <a:r>
              <a:rPr lang="en-US" dirty="0" smtClean="0"/>
              <a:t>operations like </a:t>
            </a:r>
            <a:r>
              <a:rPr lang="en-US" dirty="0"/>
              <a:t>AND </a:t>
            </a:r>
            <a:r>
              <a:rPr lang="en-US" dirty="0" err="1"/>
              <a:t>and</a:t>
            </a:r>
            <a:r>
              <a:rPr lang="en-US" dirty="0"/>
              <a:t> 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</a:t>
            </a:r>
            <a:r>
              <a:rPr lang="en-US" dirty="0"/>
              <a:t>section constructs an ALU from four hardware </a:t>
            </a:r>
            <a:r>
              <a:rPr lang="en-US" dirty="0" smtClean="0"/>
              <a:t>building blocks </a:t>
            </a:r>
            <a:r>
              <a:rPr lang="en-US" dirty="0"/>
              <a:t>(AND </a:t>
            </a:r>
            <a:r>
              <a:rPr lang="en-US" dirty="0" err="1"/>
              <a:t>and</a:t>
            </a:r>
            <a:r>
              <a:rPr lang="en-US" dirty="0"/>
              <a:t> OR gates, inverters, and multiplexors) and illustrates </a:t>
            </a:r>
            <a:r>
              <a:rPr lang="en-US" dirty="0" smtClean="0"/>
              <a:t>how combinational </a:t>
            </a:r>
            <a:r>
              <a:rPr lang="en-US" dirty="0"/>
              <a:t>logic works.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81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ea typeface="Gill Sans"/>
                <a:cs typeface="Gill Sans"/>
              </a:rPr>
              <a:t>A 1-Bit ALU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1198" y="2060848"/>
            <a:ext cx="695325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6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-27384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ea typeface="Gill Sans"/>
                <a:cs typeface="Gill Sans"/>
              </a:rPr>
              <a:t>Addition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270128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An adder must have two inputs for </a:t>
            </a:r>
            <a:r>
              <a:rPr lang="en-US" dirty="0" smtClean="0"/>
              <a:t>the operands </a:t>
            </a:r>
            <a:r>
              <a:rPr lang="en-US" dirty="0"/>
              <a:t>and a single-bit output for the sum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must be a second output </a:t>
            </a:r>
            <a:r>
              <a:rPr lang="en-US" dirty="0" smtClean="0"/>
              <a:t>to pass </a:t>
            </a:r>
            <a:r>
              <a:rPr lang="en-US" dirty="0"/>
              <a:t>on the carry, called </a:t>
            </a:r>
            <a:r>
              <a:rPr lang="en-US" i="1" dirty="0" err="1"/>
              <a:t>CarryOut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Since </a:t>
            </a:r>
            <a:r>
              <a:rPr lang="en-US" dirty="0"/>
              <a:t>the </a:t>
            </a:r>
            <a:r>
              <a:rPr lang="en-US" dirty="0" err="1"/>
              <a:t>CarryOut</a:t>
            </a:r>
            <a:r>
              <a:rPr lang="en-US" dirty="0"/>
              <a:t> from the neighbor </a:t>
            </a:r>
            <a:r>
              <a:rPr lang="en-US" dirty="0" smtClean="0"/>
              <a:t>adder must </a:t>
            </a:r>
            <a:r>
              <a:rPr lang="en-US" dirty="0"/>
              <a:t>be included as an input, we need a third input. </a:t>
            </a:r>
            <a:r>
              <a:rPr lang="en-US" dirty="0" smtClean="0"/>
              <a:t>This </a:t>
            </a:r>
            <a:r>
              <a:rPr lang="en-US" dirty="0"/>
              <a:t>input is called </a:t>
            </a:r>
            <a:r>
              <a:rPr lang="en-US" i="1" dirty="0" err="1"/>
              <a:t>CarryIn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473" y="3645024"/>
            <a:ext cx="6569943" cy="3161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11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24</a:t>
            </a:fld>
            <a:endParaRPr lang="zh-CN" alt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435608" y="-24340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  <a:ea typeface="Gill Sans"/>
                <a:cs typeface="Gill Sans"/>
              </a:rPr>
              <a:t>Addition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512" y="4134711"/>
            <a:ext cx="3097396" cy="27506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2230" y="620688"/>
            <a:ext cx="6387827" cy="29575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2848" y="3866272"/>
            <a:ext cx="7200800" cy="45267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203671" y="4412009"/>
            <a:ext cx="5472785" cy="1382190"/>
            <a:chOff x="3203671" y="4412009"/>
            <a:chExt cx="5472785" cy="138219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203671" y="5373216"/>
              <a:ext cx="5472785" cy="420983"/>
            </a:xfrm>
            <a:prstGeom prst="rect">
              <a:avLst/>
            </a:prstGeom>
          </p:spPr>
        </p:pic>
        <p:sp>
          <p:nvSpPr>
            <p:cNvPr id="10" name="Down Arrow 9"/>
            <p:cNvSpPr/>
            <p:nvPr/>
          </p:nvSpPr>
          <p:spPr>
            <a:xfrm>
              <a:off x="5110318" y="4412009"/>
              <a:ext cx="484632" cy="817191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6732240" y="3933056"/>
            <a:ext cx="1944216" cy="3652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43808" y="3909975"/>
            <a:ext cx="3888432" cy="3652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9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Goal of this </a:t>
            </a:r>
            <a:r>
              <a:rPr lang="en-US" altLang="zh-Hans" sz="4400" b="1" dirty="0">
                <a:solidFill>
                  <a:srgbClr val="0000FF"/>
                </a:solidFill>
              </a:rPr>
              <a:t>P</a:t>
            </a:r>
            <a:r>
              <a:rPr lang="en-US" altLang="zh-CN" sz="4400" b="1" dirty="0">
                <a:solidFill>
                  <a:srgbClr val="0000FF"/>
                </a:solidFill>
              </a:rPr>
              <a:t>art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7624" y="1628800"/>
            <a:ext cx="7704856" cy="511256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en-US" altLang="zh-CN" sz="2900" dirty="0"/>
              <a:t>Implement hardware to execute instructions    </a:t>
            </a:r>
          </a:p>
          <a:p>
            <a:pPr marL="82296" indent="0">
              <a:buNone/>
            </a:pPr>
            <a:r>
              <a:rPr lang="en-US" altLang="zh-CN" sz="2900" dirty="0"/>
              <a:t>     -- ISA</a:t>
            </a:r>
            <a:r>
              <a:rPr lang="en-US" altLang="zh-CN" sz="2800" dirty="0"/>
              <a:t> defines the hardware operations which are available to software.</a:t>
            </a:r>
          </a:p>
          <a:p>
            <a:pPr marL="82296" indent="0">
              <a:buNone/>
            </a:pPr>
            <a:r>
              <a:rPr lang="en-US" altLang="zh-CN" sz="2800" dirty="0"/>
              <a:t>     -- Instruction set can be implemented in different ways. </a:t>
            </a: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1732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Hans" sz="4400" b="1" dirty="0" smtClean="0">
                <a:solidFill>
                  <a:srgbClr val="0000FF"/>
                </a:solidFill>
              </a:rPr>
              <a:t>RISC</a:t>
            </a:r>
            <a:r>
              <a:rPr lang="zh-Hans" altLang="en-US" sz="4400" b="1" dirty="0" smtClean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Instruction</a:t>
            </a:r>
            <a:r>
              <a:rPr lang="zh-Hans" altLang="en-US" sz="4400" b="1" dirty="0">
                <a:solidFill>
                  <a:srgbClr val="0000FF"/>
                </a:solidFill>
              </a:rPr>
              <a:t> </a:t>
            </a:r>
            <a:r>
              <a:rPr lang="en-US" altLang="zh-Hans" sz="4400" b="1" dirty="0">
                <a:solidFill>
                  <a:srgbClr val="0000FF"/>
                </a:solidFill>
              </a:rPr>
              <a:t>Execution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7624" y="1628800"/>
            <a:ext cx="7704856" cy="5112568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b="1" dirty="0"/>
              <a:t>Instruction fetch cycle </a:t>
            </a:r>
            <a:r>
              <a:rPr lang="en-US" b="1" dirty="0">
                <a:solidFill>
                  <a:srgbClr val="FF0000"/>
                </a:solidFill>
              </a:rPr>
              <a:t>(IF) 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Send the program counter (PC) to memory </a:t>
            </a:r>
          </a:p>
          <a:p>
            <a:r>
              <a:rPr lang="en-US" dirty="0"/>
              <a:t>Fetch the instruction from memory </a:t>
            </a:r>
          </a:p>
          <a:p>
            <a:r>
              <a:rPr lang="en-US" dirty="0"/>
              <a:t>Update the next sequential PC </a:t>
            </a:r>
          </a:p>
          <a:p>
            <a:pPr marL="82296" indent="0">
              <a:buNone/>
            </a:pPr>
            <a:r>
              <a:rPr lang="en-US" b="1" dirty="0"/>
              <a:t>Instruction decode/register fetch cycle </a:t>
            </a:r>
            <a:r>
              <a:rPr lang="en-US" b="1" dirty="0">
                <a:solidFill>
                  <a:srgbClr val="FF0000"/>
                </a:solidFill>
              </a:rPr>
              <a:t>(ID) 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Decode the instruction </a:t>
            </a:r>
          </a:p>
          <a:p>
            <a:r>
              <a:rPr lang="en-US" dirty="0"/>
              <a:t>Read the registers corresponding to register source specifiers </a:t>
            </a:r>
          </a:p>
          <a:p>
            <a:pPr marL="82296" indent="0">
              <a:buNone/>
            </a:pPr>
            <a:r>
              <a:rPr lang="en-US" b="1" dirty="0"/>
              <a:t>Execution/effective address cycle </a:t>
            </a:r>
            <a:r>
              <a:rPr lang="en-US" b="1" dirty="0">
                <a:solidFill>
                  <a:srgbClr val="FF0000"/>
                </a:solidFill>
              </a:rPr>
              <a:t>(EX) 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Memory reference (calculate effective address) </a:t>
            </a:r>
          </a:p>
          <a:p>
            <a:r>
              <a:rPr lang="en-US" dirty="0"/>
              <a:t>Register-register ALU instruction </a:t>
            </a:r>
          </a:p>
          <a:p>
            <a:r>
              <a:rPr lang="en-US" dirty="0"/>
              <a:t>Register-immediate ALU instruction </a:t>
            </a:r>
          </a:p>
          <a:p>
            <a:pPr marL="82296" indent="0">
              <a:buNone/>
            </a:pPr>
            <a:r>
              <a:rPr lang="en-US" b="1" dirty="0"/>
              <a:t>Memory access </a:t>
            </a:r>
            <a:r>
              <a:rPr lang="en-US" b="1" dirty="0">
                <a:solidFill>
                  <a:srgbClr val="FF0000"/>
                </a:solidFill>
              </a:rPr>
              <a:t>(MEM) 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Load/store </a:t>
            </a:r>
          </a:p>
          <a:p>
            <a:pPr marL="82296" indent="0">
              <a:buNone/>
            </a:pPr>
            <a:r>
              <a:rPr lang="en-US" b="1" dirty="0"/>
              <a:t>Write-back cycle </a:t>
            </a:r>
            <a:r>
              <a:rPr lang="en-US" b="1" dirty="0">
                <a:solidFill>
                  <a:srgbClr val="FF0000"/>
                </a:solidFill>
              </a:rPr>
              <a:t>(WB) 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6306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Outline of this Part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/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/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Pipelining</a:t>
            </a:r>
          </a:p>
          <a:p>
            <a:pPr marL="82296" indent="0">
              <a:buNone/>
            </a:pPr>
            <a:r>
              <a:rPr lang="en-US" altLang="zh-CN" sz="2800" dirty="0"/>
              <a:t>     -- Overlap the execution of several instructions</a:t>
            </a:r>
            <a:endParaRPr lang="en-US" altLang="zh-CN" sz="3600" dirty="0"/>
          </a:p>
          <a:p>
            <a:pPr marL="0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961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Task 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36904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rgbClr val="FF0000"/>
                </a:solidFill>
              </a:rPr>
              <a:t>Single-cycle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rgbClr val="FF0000"/>
                </a:solidFill>
              </a:rPr>
              <a:t>     -- All operations takes in one clock cycle</a:t>
            </a:r>
          </a:p>
          <a:p>
            <a:pPr marL="82296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800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Multi-cycle implementation: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Fast operations take less time than slower ones</a:t>
            </a:r>
          </a:p>
          <a:p>
            <a:pPr marL="82296" indent="0">
              <a:buNone/>
            </a:pPr>
            <a:endParaRPr lang="en-US" altLang="zh-CN" sz="2800" dirty="0">
              <a:solidFill>
                <a:schemeClr val="bg2"/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>
                <a:solidFill>
                  <a:schemeClr val="bg2"/>
                </a:solidFill>
              </a:rPr>
              <a:t>Pipelining</a:t>
            </a:r>
          </a:p>
          <a:p>
            <a:pPr marL="82296" indent="0">
              <a:buNone/>
            </a:pPr>
            <a:r>
              <a:rPr lang="en-US" altLang="zh-CN" sz="2800" dirty="0">
                <a:solidFill>
                  <a:schemeClr val="bg2"/>
                </a:solidFill>
              </a:rPr>
              <a:t>     -- Overlap the execution of several instructions</a:t>
            </a:r>
            <a:endParaRPr lang="en-US" altLang="zh-CN" sz="3600" dirty="0">
              <a:solidFill>
                <a:schemeClr val="bg2"/>
              </a:solidFill>
            </a:endParaRPr>
          </a:p>
          <a:p>
            <a:pPr marL="0" indent="0">
              <a:buNone/>
            </a:pPr>
            <a:endParaRPr lang="en-US" altLang="zh-CN" sz="28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3436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Functions of Simple Processor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A simple MIPS processor can support a small</a:t>
            </a:r>
          </a:p>
          <a:p>
            <a:pPr marL="82296" indent="0">
              <a:buNone/>
            </a:pPr>
            <a:r>
              <a:rPr lang="en-US" altLang="zh-CN" sz="2800" dirty="0"/>
              <a:t>instruction set:</a:t>
            </a:r>
          </a:p>
          <a:p>
            <a:pPr marL="82296" indent="0">
              <a:buNone/>
            </a:pPr>
            <a:r>
              <a:rPr lang="en-US" altLang="zh-CN" sz="2800" dirty="0"/>
              <a:t>	-- Memory-related instructions</a:t>
            </a:r>
          </a:p>
          <a:p>
            <a:pPr marL="82296" indent="0">
              <a:buNone/>
            </a:pPr>
            <a:r>
              <a:rPr lang="en-US" altLang="zh-CN" sz="2800" dirty="0"/>
              <a:t>            	</a:t>
            </a:r>
            <a:r>
              <a:rPr lang="en-US" altLang="zh-CN" sz="2800" dirty="0" err="1"/>
              <a:t>lw</a:t>
            </a:r>
            <a:r>
              <a:rPr lang="en-US" altLang="zh-CN" sz="2800" dirty="0"/>
              <a:t> (load word) and </a:t>
            </a:r>
            <a:r>
              <a:rPr lang="en-US" altLang="zh-CN" sz="2800" dirty="0" err="1"/>
              <a:t>sw</a:t>
            </a:r>
            <a:r>
              <a:rPr lang="en-US" altLang="zh-CN" sz="2800" dirty="0"/>
              <a:t> (store word)</a:t>
            </a:r>
          </a:p>
          <a:p>
            <a:pPr marL="82296" indent="0">
              <a:buNone/>
            </a:pPr>
            <a:r>
              <a:rPr lang="en-US" altLang="zh-CN" sz="2800" dirty="0"/>
              <a:t>	-- Arithmetic/logic instructions</a:t>
            </a:r>
          </a:p>
          <a:p>
            <a:pPr marL="82296" indent="0">
              <a:buNone/>
            </a:pPr>
            <a:r>
              <a:rPr lang="en-US" altLang="zh-CN" sz="2800" dirty="0"/>
              <a:t>	   	add, sub, and, or, </a:t>
            </a:r>
            <a:r>
              <a:rPr lang="en-US" altLang="zh-CN" sz="2800" dirty="0" err="1"/>
              <a:t>slt</a:t>
            </a:r>
            <a:r>
              <a:rPr lang="en-US" altLang="zh-Hans" sz="2800" dirty="0"/>
              <a:t>,</a:t>
            </a:r>
            <a:r>
              <a:rPr lang="en-US" altLang="zh-CN" sz="2800" dirty="0"/>
              <a:t> etc.</a:t>
            </a:r>
          </a:p>
          <a:p>
            <a:pPr marL="82296" indent="0">
              <a:buNone/>
            </a:pPr>
            <a:r>
              <a:rPr lang="en-US" altLang="zh-CN" sz="2800" dirty="0"/>
              <a:t>	-- Control/transfer instructions</a:t>
            </a:r>
          </a:p>
          <a:p>
            <a:pPr marL="82296" indent="0">
              <a:buNone/>
            </a:pPr>
            <a:r>
              <a:rPr lang="en-US" altLang="zh-CN" sz="2800" dirty="0"/>
              <a:t>		</a:t>
            </a:r>
            <a:r>
              <a:rPr lang="en-US" altLang="zh-CN" sz="2800" dirty="0" err="1"/>
              <a:t>beq</a:t>
            </a:r>
            <a:r>
              <a:rPr lang="en-US" altLang="zh-CN" sz="2800" dirty="0"/>
              <a:t> (branch if equal)</a:t>
            </a:r>
          </a:p>
          <a:p>
            <a:pPr marL="82296" indent="0">
              <a:buNone/>
            </a:pPr>
            <a:r>
              <a:rPr lang="en-US" altLang="zh-CN" sz="2800" dirty="0"/>
              <a:t>		j (unconditional jump)</a:t>
            </a: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37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Generic Implementation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544616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en-US" altLang="zh-CN" sz="2900" dirty="0"/>
          </a:p>
          <a:p>
            <a:pPr marL="82296" indent="0">
              <a:buNone/>
            </a:pPr>
            <a:endParaRPr lang="en-US" altLang="zh-CN" sz="2900" dirty="0"/>
          </a:p>
          <a:p>
            <a:pPr marL="0" indent="0">
              <a:buNone/>
            </a:pPr>
            <a:endParaRPr lang="en-US" altLang="zh-CN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852936"/>
            <a:ext cx="6188082" cy="4005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内容占位符 2"/>
          <p:cNvSpPr txBox="1">
            <a:spLocks/>
          </p:cNvSpPr>
          <p:nvPr/>
        </p:nvSpPr>
        <p:spPr>
          <a:xfrm>
            <a:off x="1051992" y="1349152"/>
            <a:ext cx="7920880" cy="5544616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buFont typeface="Wingdings" panose="05000000000000000000" pitchFamily="2" charset="2"/>
              <a:buChar char="l"/>
            </a:pPr>
            <a:r>
              <a:rPr lang="en-US" altLang="zh-CN" sz="2800" dirty="0"/>
              <a:t>The CPU is in an infinite loop, fetching</a:t>
            </a:r>
          </a:p>
          <a:p>
            <a:pPr marL="82296" indent="0">
              <a:buNone/>
            </a:pPr>
            <a:r>
              <a:rPr lang="en-US" altLang="zh-CN" sz="2800" dirty="0"/>
              <a:t>instructions from memory, decode them, and executing them.</a:t>
            </a:r>
          </a:p>
          <a:p>
            <a:pPr marL="0" indent="0">
              <a:buFont typeface="Wingdings 2"/>
              <a:buNone/>
            </a:pP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9206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Fetching Instruction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4536504" cy="554461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Instructions are stored in Instructions Memory(IM)</a:t>
            </a:r>
          </a:p>
          <a:p>
            <a:pPr marL="82296" indent="0">
              <a:buNone/>
            </a:pPr>
            <a:r>
              <a:rPr lang="en-US" altLang="zh-CN" sz="2600" dirty="0"/>
              <a:t>     -- Assume IM cannot be written or changed during running.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sz="2600" dirty="0"/>
              <a:t>Program Counter (PC) register holds the address of current instruction.</a:t>
            </a:r>
          </a:p>
          <a:p>
            <a:pPr marL="82296" indent="0">
              <a:buNone/>
            </a:pPr>
            <a:r>
              <a:rPr lang="en-US" altLang="zh-CN" sz="2600" dirty="0"/>
              <a:t>     -- MIPS instructions are 32 bits (4bytes)</a:t>
            </a:r>
          </a:p>
          <a:p>
            <a:pPr marL="82296" indent="0">
              <a:buNone/>
            </a:pPr>
            <a:r>
              <a:rPr lang="en-US" altLang="zh-CN" sz="2600" dirty="0"/>
              <a:t>     -- MIPS memory is byte addressable</a:t>
            </a:r>
          </a:p>
          <a:p>
            <a:pPr marL="82296" indent="0">
              <a:buNone/>
            </a:pPr>
            <a:r>
              <a:rPr lang="en-US" altLang="zh-CN" sz="2600" dirty="0"/>
              <a:t>     -- PC should be incremented by 32/8=4</a:t>
            </a:r>
          </a:p>
          <a:p>
            <a:pPr marL="0" indent="0">
              <a:buNone/>
            </a:pPr>
            <a:endParaRPr lang="en-US" altLang="zh-CN" dirty="0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5580112" y="1761232"/>
            <a:ext cx="3384376" cy="4764112"/>
            <a:chOff x="4224" y="816"/>
            <a:chExt cx="1699" cy="2231"/>
          </a:xfrm>
        </p:grpSpPr>
        <p:sp>
          <p:nvSpPr>
            <p:cNvPr id="5" name="Text Box 6"/>
            <p:cNvSpPr txBox="1">
              <a:spLocks noChangeArrowheads="1"/>
            </p:cNvSpPr>
            <p:nvPr/>
          </p:nvSpPr>
          <p:spPr bwMode="auto">
            <a:xfrm>
              <a:off x="4224" y="2231"/>
              <a:ext cx="441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Read</a:t>
              </a:r>
            </a:p>
            <a:p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address</a:t>
              </a:r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355" y="2619"/>
              <a:ext cx="583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ctr"/>
              <a:r>
                <a:rPr lang="en-US" altLang="zh-CN" sz="1100" b="1">
                  <a:latin typeface="Arial" pitchFamily="34" charset="0"/>
                  <a:ea typeface="宋体" pitchFamily="2" charset="-122"/>
                </a:rPr>
                <a:t>memory</a:t>
              </a:r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4539" y="2231"/>
              <a:ext cx="534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Instruction</a:t>
              </a:r>
            </a:p>
            <a:p>
              <a:pPr algn="r"/>
              <a:r>
                <a:rPr lang="en-US" altLang="zh-CN" sz="1100">
                  <a:latin typeface="Arial" pitchFamily="34" charset="0"/>
                  <a:ea typeface="宋体" pitchFamily="2" charset="-122"/>
                </a:rPr>
                <a:t>[31-0]</a:t>
              </a: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4224" y="2231"/>
              <a:ext cx="845" cy="81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4258" y="1540"/>
              <a:ext cx="251" cy="1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101882" tIns="50941" rIns="101882" bIns="50941">
              <a:spAutoFit/>
            </a:bodyPr>
            <a:lstStyle>
              <a:lvl1pPr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509588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019175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528763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38350" defTabSz="1019175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4955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527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099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67150" defTabSz="1019175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/>
              <a:r>
                <a:rPr lang="en-US" altLang="zh-CN" sz="1100" b="1" dirty="0">
                  <a:latin typeface="Arial" pitchFamily="34" charset="0"/>
                  <a:ea typeface="宋体" pitchFamily="2" charset="-122"/>
                </a:rPr>
                <a:t>PC</a:t>
              </a: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277" y="1415"/>
              <a:ext cx="211" cy="43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1" name="Group 14"/>
            <p:cNvGrpSpPr>
              <a:grpSpLocks/>
            </p:cNvGrpSpPr>
            <p:nvPr/>
          </p:nvGrpSpPr>
          <p:grpSpPr bwMode="auto">
            <a:xfrm>
              <a:off x="5386" y="979"/>
              <a:ext cx="389" cy="653"/>
              <a:chOff x="3792" y="576"/>
              <a:chExt cx="354" cy="576"/>
            </a:xfrm>
          </p:grpSpPr>
          <p:grpSp>
            <p:nvGrpSpPr>
              <p:cNvPr id="25" name="Group 15"/>
              <p:cNvGrpSpPr>
                <a:grpSpLocks/>
              </p:cNvGrpSpPr>
              <p:nvPr/>
            </p:nvGrpSpPr>
            <p:grpSpPr bwMode="auto">
              <a:xfrm>
                <a:off x="3792" y="576"/>
                <a:ext cx="336" cy="576"/>
                <a:chOff x="3792" y="576"/>
                <a:chExt cx="336" cy="576"/>
              </a:xfrm>
            </p:grpSpPr>
            <p:sp>
              <p:nvSpPr>
                <p:cNvPr id="27" name="Line 16"/>
                <p:cNvSpPr>
                  <a:spLocks noChangeShapeType="1"/>
                </p:cNvSpPr>
                <p:nvPr/>
              </p:nvSpPr>
              <p:spPr bwMode="auto">
                <a:xfrm>
                  <a:off x="3792" y="576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8" name="Line 17"/>
                <p:cNvSpPr>
                  <a:spLocks noChangeShapeType="1"/>
                </p:cNvSpPr>
                <p:nvPr/>
              </p:nvSpPr>
              <p:spPr bwMode="auto">
                <a:xfrm>
                  <a:off x="3792" y="912"/>
                  <a:ext cx="0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29" name="Line 18"/>
                <p:cNvSpPr>
                  <a:spLocks noChangeShapeType="1"/>
                </p:cNvSpPr>
                <p:nvPr/>
              </p:nvSpPr>
              <p:spPr bwMode="auto">
                <a:xfrm>
                  <a:off x="3792" y="816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0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3792" y="864"/>
                  <a:ext cx="96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1" name="Line 20"/>
                <p:cNvSpPr>
                  <a:spLocks noChangeShapeType="1"/>
                </p:cNvSpPr>
                <p:nvPr/>
              </p:nvSpPr>
              <p:spPr bwMode="auto">
                <a:xfrm>
                  <a:off x="3792" y="576"/>
                  <a:ext cx="336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2" name="Line 21"/>
                <p:cNvSpPr>
                  <a:spLocks noChangeShapeType="1"/>
                </p:cNvSpPr>
                <p:nvPr/>
              </p:nvSpPr>
              <p:spPr bwMode="auto">
                <a:xfrm>
                  <a:off x="4128" y="768"/>
                  <a:ext cx="0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  <p:sp>
              <p:nvSpPr>
                <p:cNvPr id="33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3792" y="960"/>
                  <a:ext cx="336" cy="19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63500" dir="8587806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zh-CN" altLang="en-US"/>
                </a:p>
              </p:txBody>
            </p:sp>
          </p:grpSp>
          <p:sp>
            <p:nvSpPr>
              <p:cNvPr id="26" name="Text Box 23"/>
              <p:cNvSpPr txBox="1">
                <a:spLocks noChangeArrowheads="1"/>
              </p:cNvSpPr>
              <p:nvPr/>
            </p:nvSpPr>
            <p:spPr bwMode="auto">
              <a:xfrm>
                <a:off x="3874" y="782"/>
                <a:ext cx="272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 b="1" dirty="0">
                    <a:latin typeface="Arial" pitchFamily="34" charset="0"/>
                    <a:ea typeface="宋体" pitchFamily="2" charset="-122"/>
                  </a:rPr>
                  <a:t>Add</a:t>
                </a:r>
              </a:p>
            </p:txBody>
          </p:sp>
        </p:grpSp>
        <p:sp>
          <p:nvSpPr>
            <p:cNvPr id="12" name="Line 25"/>
            <p:cNvSpPr>
              <a:spLocks noChangeShapeType="1"/>
            </p:cNvSpPr>
            <p:nvPr/>
          </p:nvSpPr>
          <p:spPr bwMode="auto">
            <a:xfrm>
              <a:off x="4383" y="816"/>
              <a:ext cx="0" cy="5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Line 26"/>
            <p:cNvSpPr>
              <a:spLocks noChangeShapeType="1"/>
            </p:cNvSpPr>
            <p:nvPr/>
          </p:nvSpPr>
          <p:spPr bwMode="auto">
            <a:xfrm>
              <a:off x="5756" y="1306"/>
              <a:ext cx="16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4" name="Line 27"/>
            <p:cNvSpPr>
              <a:spLocks noChangeShapeType="1"/>
            </p:cNvSpPr>
            <p:nvPr/>
          </p:nvSpPr>
          <p:spPr bwMode="auto">
            <a:xfrm flipV="1">
              <a:off x="5914" y="816"/>
              <a:ext cx="0" cy="4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5" name="Line 28"/>
            <p:cNvSpPr>
              <a:spLocks noChangeShapeType="1"/>
            </p:cNvSpPr>
            <p:nvPr/>
          </p:nvSpPr>
          <p:spPr bwMode="auto">
            <a:xfrm flipH="1">
              <a:off x="4374" y="816"/>
              <a:ext cx="15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grpSp>
          <p:nvGrpSpPr>
            <p:cNvPr id="16" name="Group 29"/>
            <p:cNvGrpSpPr>
              <a:grpSpLocks/>
            </p:cNvGrpSpPr>
            <p:nvPr/>
          </p:nvGrpSpPr>
          <p:grpSpPr bwMode="auto">
            <a:xfrm>
              <a:off x="5092" y="1385"/>
              <a:ext cx="294" cy="170"/>
              <a:chOff x="1173" y="1126"/>
              <a:chExt cx="267" cy="150"/>
            </a:xfrm>
          </p:grpSpPr>
          <p:sp>
            <p:nvSpPr>
              <p:cNvPr id="23" name="Line 30"/>
              <p:cNvSpPr>
                <a:spLocks noChangeShapeType="1"/>
              </p:cNvSpPr>
              <p:nvPr/>
            </p:nvSpPr>
            <p:spPr bwMode="auto">
              <a:xfrm>
                <a:off x="1296" y="120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CN" altLang="en-US"/>
              </a:p>
            </p:txBody>
          </p:sp>
          <p:sp>
            <p:nvSpPr>
              <p:cNvPr id="24" name="Text Box 31"/>
              <p:cNvSpPr txBox="1">
                <a:spLocks noChangeArrowheads="1"/>
              </p:cNvSpPr>
              <p:nvPr/>
            </p:nvSpPr>
            <p:spPr bwMode="auto">
              <a:xfrm>
                <a:off x="1173" y="1126"/>
                <a:ext cx="161" cy="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101882" tIns="50941" rIns="101882" bIns="50941">
                <a:spAutoFit/>
              </a:bodyPr>
              <a:lstStyle>
                <a:lvl1pPr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509588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019175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528763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38350" defTabSz="1019175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4955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527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099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67150" defTabSz="1019175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zh-CN" sz="1100">
                    <a:latin typeface="Arial" pitchFamily="34" charset="0"/>
                    <a:ea typeface="宋体" pitchFamily="2" charset="-122"/>
                  </a:rPr>
                  <a:t>4</a:t>
                </a:r>
              </a:p>
            </p:txBody>
          </p:sp>
        </p:grpSp>
        <p:sp>
          <p:nvSpPr>
            <p:cNvPr id="17" name="Line 33"/>
            <p:cNvSpPr>
              <a:spLocks noChangeShapeType="1"/>
            </p:cNvSpPr>
            <p:nvPr/>
          </p:nvSpPr>
          <p:spPr bwMode="auto">
            <a:xfrm>
              <a:off x="4383" y="1850"/>
              <a:ext cx="0" cy="3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8" name="Line 34"/>
            <p:cNvSpPr>
              <a:spLocks noChangeShapeType="1"/>
            </p:cNvSpPr>
            <p:nvPr/>
          </p:nvSpPr>
          <p:spPr bwMode="auto">
            <a:xfrm>
              <a:off x="4700" y="1143"/>
              <a:ext cx="68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" name="Line 35"/>
            <p:cNvSpPr>
              <a:spLocks noChangeShapeType="1"/>
            </p:cNvSpPr>
            <p:nvPr/>
          </p:nvSpPr>
          <p:spPr bwMode="auto">
            <a:xfrm>
              <a:off x="4700" y="1134"/>
              <a:ext cx="0" cy="8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0" name="Line 36"/>
            <p:cNvSpPr>
              <a:spLocks noChangeShapeType="1"/>
            </p:cNvSpPr>
            <p:nvPr/>
          </p:nvSpPr>
          <p:spPr bwMode="auto">
            <a:xfrm flipH="1">
              <a:off x="4383" y="1959"/>
              <a:ext cx="32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1" name="AutoShape 37"/>
            <p:cNvSpPr>
              <a:spLocks noChangeArrowheads="1"/>
            </p:cNvSpPr>
            <p:nvPr/>
          </p:nvSpPr>
          <p:spPr bwMode="auto">
            <a:xfrm>
              <a:off x="4358" y="1933"/>
              <a:ext cx="53" cy="54"/>
            </a:xfrm>
            <a:prstGeom prst="octagon">
              <a:avLst>
                <a:gd name="adj" fmla="val 29287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auto">
            <a:xfrm>
              <a:off x="5069" y="2340"/>
              <a:ext cx="2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63500" dir="858780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86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4875</TotalTime>
  <Words>1102</Words>
  <Application>Microsoft Office PowerPoint</Application>
  <PresentationFormat>On-screen Show (4:3)</PresentationFormat>
  <Paragraphs>218</Paragraphs>
  <Slides>24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41" baseType="lpstr">
      <vt:lpstr>Arimo</vt:lpstr>
      <vt:lpstr>Gill Sans</vt:lpstr>
      <vt:lpstr>Malgun Gothic</vt:lpstr>
      <vt:lpstr>MinionPro-It</vt:lpstr>
      <vt:lpstr>Noto Sans Symbols</vt:lpstr>
      <vt:lpstr>华文中宋</vt:lpstr>
      <vt:lpstr>宋体</vt:lpstr>
      <vt:lpstr>Arial</vt:lpstr>
      <vt:lpstr>Calibri</vt:lpstr>
      <vt:lpstr>Gadugi</vt:lpstr>
      <vt:lpstr>Gill Sans MT</vt:lpstr>
      <vt:lpstr>Times New Roman</vt:lpstr>
      <vt:lpstr>Trebuchet MS</vt:lpstr>
      <vt:lpstr>Verdana</vt:lpstr>
      <vt:lpstr>Wingdings</vt:lpstr>
      <vt:lpstr>Wingdings 2</vt:lpstr>
      <vt:lpstr>夏至</vt:lpstr>
      <vt:lpstr>CSE 341 Computer Organization  Lecture 10 Processor : Single-Cycle Implementation 1 </vt:lpstr>
      <vt:lpstr>Today’s Content in Big Picture</vt:lpstr>
      <vt:lpstr>Goal of this Part</vt:lpstr>
      <vt:lpstr>RISC Instruction Execution</vt:lpstr>
      <vt:lpstr>Outline of this Part</vt:lpstr>
      <vt:lpstr>Task I</vt:lpstr>
      <vt:lpstr>Functions of Simple Processor</vt:lpstr>
      <vt:lpstr>Generic Implementation</vt:lpstr>
      <vt:lpstr>Fetching Instruction</vt:lpstr>
      <vt:lpstr>Byte-addressable Memory</vt:lpstr>
      <vt:lpstr>Decode</vt:lpstr>
      <vt:lpstr>Review of R-type Instruction</vt:lpstr>
      <vt:lpstr>Register File for R-type</vt:lpstr>
      <vt:lpstr>PowerPoint Presentation</vt:lpstr>
      <vt:lpstr>PowerPoint Presentation</vt:lpstr>
      <vt:lpstr>PowerPoint Presentation</vt:lpstr>
      <vt:lpstr>PowerPoint Presentation</vt:lpstr>
      <vt:lpstr>Gate</vt:lpstr>
      <vt:lpstr>Combinational Logic</vt:lpstr>
      <vt:lpstr>Multiplexors (Selector)</vt:lpstr>
      <vt:lpstr>Arithmetic Logic Unit (ALU)</vt:lpstr>
      <vt:lpstr>A 1-Bit ALU</vt:lpstr>
      <vt:lpstr>Addition</vt:lpstr>
      <vt:lpstr>Addition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337</cp:revision>
  <dcterms:created xsi:type="dcterms:W3CDTF">2015-08-13T19:09:57Z</dcterms:created>
  <dcterms:modified xsi:type="dcterms:W3CDTF">2020-02-28T22:16:18Z</dcterms:modified>
</cp:coreProperties>
</file>