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89" r:id="rId3"/>
    <p:sldId id="290" r:id="rId4"/>
    <p:sldId id="305" r:id="rId5"/>
    <p:sldId id="293" r:id="rId6"/>
    <p:sldId id="296" r:id="rId7"/>
    <p:sldId id="294" r:id="rId8"/>
    <p:sldId id="297" r:id="rId9"/>
    <p:sldId id="298" r:id="rId10"/>
    <p:sldId id="299" r:id="rId11"/>
    <p:sldId id="300" r:id="rId12"/>
    <p:sldId id="301" r:id="rId13"/>
    <p:sldId id="313" r:id="rId14"/>
    <p:sldId id="314" r:id="rId15"/>
    <p:sldId id="312" r:id="rId16"/>
    <p:sldId id="315" r:id="rId17"/>
    <p:sldId id="326" r:id="rId18"/>
    <p:sldId id="316" r:id="rId19"/>
    <p:sldId id="306" r:id="rId20"/>
    <p:sldId id="327" r:id="rId21"/>
    <p:sldId id="319" r:id="rId22"/>
    <p:sldId id="330" r:id="rId23"/>
    <p:sldId id="329" r:id="rId24"/>
    <p:sldId id="291" r:id="rId25"/>
    <p:sldId id="325" r:id="rId26"/>
    <p:sldId id="328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78B4"/>
    <a:srgbClr val="0000FF"/>
    <a:srgbClr val="16B49A"/>
    <a:srgbClr val="54D1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347"/>
  </p:normalViewPr>
  <p:slideViewPr>
    <p:cSldViewPr>
      <p:cViewPr varScale="1">
        <p:scale>
          <a:sx n="131" d="100"/>
          <a:sy n="131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124CA-7153-4448-9D72-0412EF7D8467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FE568-B7D0-404E-93B1-BF4176C2C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2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22" name="副标题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4D85-C623-42AF-8510-A003C7BC1A0E}" type="datetime1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C072-D2B4-4D38-8A82-F160A1A5EBE7}" type="datetime1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BDC85-9ACB-4A4B-8B1E-8CD2F00CF1CE}" type="datetime1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7421-456A-40B6-8DF0-970798814E68}" type="datetime1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DC5E-BC49-4296-8E83-6315CD0097CA}" type="datetime1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1787-E2A9-49D5-AD0F-52981DC17957}" type="datetime1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1D249-C44D-48E6-9CF9-D89567D032BB}" type="datetime1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F2F7-43E9-40BA-8E2A-56DEF2194945}" type="datetime1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B727-3C63-4260-AB30-14BD2B8E1E72}" type="datetime1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8697-1A59-4021-8657-865EB760ACB9}" type="datetime1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2FC3-7200-468A-A7E5-C2160649193E}" type="datetime1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9" name="流程图: 过程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流程图: 过程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饼形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同心圆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标题占位符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135934F-DD1F-4359-ABAF-754ACC24AD53}" type="datetime1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pimsimulator.sourceforge.net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pimsimulator.sourceforge.net/further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844824"/>
            <a:ext cx="8964488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4800" b="1" dirty="0">
                <a:latin typeface="Gadugi" panose="020B0502040204020203" pitchFamily="34" charset="0"/>
                <a:ea typeface="Malgun Gothic" panose="020B0503020000020004" pitchFamily="34" charset="-127"/>
              </a:rPr>
              <a:t>CSE 341</a:t>
            </a:r>
            <a:br>
              <a:rPr lang="en-US" altLang="zh-CN" sz="4800" b="1" dirty="0">
                <a:latin typeface="Gadugi" panose="020B0502040204020203" pitchFamily="34" charset="0"/>
                <a:ea typeface="Malgun Gothic" panose="020B0503020000020004" pitchFamily="34" charset="-127"/>
              </a:rPr>
            </a:br>
            <a:r>
              <a:rPr lang="en-US" altLang="zh-CN" sz="4800" b="1" dirty="0">
                <a:solidFill>
                  <a:srgbClr val="0000FF"/>
                </a:solidFill>
                <a:latin typeface="Gadugi" panose="020B0502040204020203" pitchFamily="34" charset="0"/>
                <a:ea typeface="Malgun Gothic" panose="020B0503020000020004" pitchFamily="34" charset="-127"/>
              </a:rPr>
              <a:t>Computer Organization</a:t>
            </a:r>
            <a:br>
              <a:rPr lang="en-US" altLang="zh-CN" sz="4800" b="1" dirty="0">
                <a:solidFill>
                  <a:srgbClr val="0000FF"/>
                </a:solidFill>
                <a:latin typeface="Gadugi" panose="020B0502040204020203" pitchFamily="34" charset="0"/>
                <a:ea typeface="Malgun Gothic" panose="020B0503020000020004" pitchFamily="34" charset="-127"/>
              </a:rPr>
            </a:br>
            <a:r>
              <a:rPr lang="en-US" altLang="zh-CN" sz="3100" b="1" i="1" dirty="0">
                <a:solidFill>
                  <a:schemeClr val="tx1"/>
                </a:solidFill>
              </a:rPr>
              <a:t/>
            </a:r>
            <a:br>
              <a:rPr lang="en-US" altLang="zh-CN" sz="3100" b="1" i="1" dirty="0">
                <a:solidFill>
                  <a:schemeClr val="tx1"/>
                </a:solidFill>
              </a:rPr>
            </a:br>
            <a:r>
              <a:rPr lang="en-US" altLang="zh-CN" sz="3600" b="1" dirty="0">
                <a:solidFill>
                  <a:srgbClr val="FF0000"/>
                </a:solidFill>
                <a:latin typeface="Gadugi" panose="020B0502040204020203" pitchFamily="34" charset="0"/>
                <a:ea typeface="Malgun Gothic" panose="020B0503020000020004" pitchFamily="34" charset="-127"/>
              </a:rPr>
              <a:t>Lecture 11</a:t>
            </a:r>
            <a:br>
              <a:rPr lang="en-US" altLang="zh-CN" sz="3600" b="1" dirty="0">
                <a:solidFill>
                  <a:srgbClr val="FF0000"/>
                </a:solidFill>
                <a:latin typeface="Gadugi" panose="020B0502040204020203" pitchFamily="34" charset="0"/>
                <a:ea typeface="Malgun Gothic" panose="020B0503020000020004" pitchFamily="34" charset="-127"/>
              </a:rPr>
            </a:br>
            <a:r>
              <a:rPr lang="en-US" altLang="zh-CN" sz="3600" b="1" dirty="0" err="1">
                <a:solidFill>
                  <a:srgbClr val="FF0000"/>
                </a:solidFill>
                <a:latin typeface="Gadugi" panose="020B0502040204020203" pitchFamily="34" charset="0"/>
                <a:ea typeface="Malgun Gothic" panose="020B0503020000020004" pitchFamily="34" charset="-127"/>
              </a:rPr>
              <a:t>QtSpim</a:t>
            </a:r>
            <a:r>
              <a:rPr lang="zh-CN" altLang="en-US" sz="3600" b="1" dirty="0">
                <a:solidFill>
                  <a:srgbClr val="FF0000"/>
                </a:solidFill>
                <a:latin typeface="Gadugi" panose="020B0502040204020203" pitchFamily="34" charset="0"/>
                <a:ea typeface="Malgun Gothic" panose="020B0503020000020004" pitchFamily="34" charset="-127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Gadugi" panose="020B0502040204020203" pitchFamily="34" charset="0"/>
                <a:ea typeface="Malgun Gothic" panose="020B0503020000020004" pitchFamily="34" charset="-127"/>
              </a:rPr>
              <a:t>Simulator</a:t>
            </a:r>
            <a:endParaRPr lang="zh-CN" altLang="en-US" sz="3600" b="1" dirty="0">
              <a:solidFill>
                <a:srgbClr val="FF0000"/>
              </a:solidFill>
              <a:latin typeface="Gadugi" panose="020B0502040204020203" pitchFamily="34" charset="0"/>
              <a:ea typeface="Malgun Gothic" panose="020B0503020000020004" pitchFamily="34" charset="-127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2448272"/>
          </a:xfrm>
        </p:spPr>
        <p:txBody>
          <a:bodyPr>
            <a:normAutofit/>
          </a:bodyPr>
          <a:lstStyle/>
          <a:p>
            <a:endParaRPr lang="en-US" altLang="zh-CN" sz="1400" dirty="0"/>
          </a:p>
          <a:p>
            <a:pPr algn="ctr"/>
            <a:r>
              <a:rPr lang="en-US" altLang="zh-CN" sz="3200" b="1" i="1" dirty="0" smtClean="0">
                <a:solidFill>
                  <a:schemeClr val="accent1"/>
                </a:solidFill>
              </a:rPr>
              <a:t>Wei Wang</a:t>
            </a:r>
            <a:endParaRPr lang="en-US" altLang="zh-CN" sz="3200" b="1" i="1" dirty="0">
              <a:solidFill>
                <a:schemeClr val="accent1"/>
              </a:solidFill>
            </a:endParaRPr>
          </a:p>
          <a:p>
            <a:pPr algn="ctr"/>
            <a:r>
              <a:rPr lang="en-US" altLang="zh-CN" sz="2800" b="1" i="1" dirty="0">
                <a:solidFill>
                  <a:schemeClr val="tx1"/>
                </a:solidFill>
              </a:rPr>
              <a:t>Computer Science Engineering, </a:t>
            </a:r>
            <a:r>
              <a:rPr lang="en-US" altLang="zh-CN" sz="2800" b="1" i="1" dirty="0" smtClean="0">
                <a:solidFill>
                  <a:schemeClr val="tx1"/>
                </a:solidFill>
              </a:rPr>
              <a:t>UB</a:t>
            </a:r>
            <a:endParaRPr lang="en-US" altLang="zh-CN" sz="2800" b="1" i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2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32046" y="260648"/>
            <a:ext cx="7992888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Setting Program Breakpoint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196752"/>
            <a:ext cx="7920880" cy="55446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en-US" sz="2800" dirty="0" err="1"/>
              <a:t>QtSpim</a:t>
            </a:r>
            <a:r>
              <a:rPr lang="en-US" altLang="en-US" sz="2800" dirty="0"/>
              <a:t> has the option for single-step execution (F10), to simulate each instruction line by line.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en-US" sz="2800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en-US" sz="2800" dirty="0"/>
              <a:t>To start the line-by-line execution from the program code, we set breakpoints in the program.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en-US" sz="2800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en-US" sz="2800" dirty="0"/>
              <a:t>Select main in the user text section, right click and select “set bookmark”.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en-US" sz="2800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en-US" sz="2800" dirty="0"/>
              <a:t>Once bookmark is set, you can see a halt symbol to the left of the instruction address.</a:t>
            </a:r>
          </a:p>
          <a:p>
            <a:pPr marL="82296" indent="0">
              <a:buNone/>
            </a:pPr>
            <a:endParaRPr lang="en-US" altLang="zh-CN" sz="2900" dirty="0"/>
          </a:p>
          <a:p>
            <a:pPr marL="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84590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32046" y="260648"/>
            <a:ext cx="7992888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Breakpoint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196752"/>
            <a:ext cx="7920880" cy="554461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altLang="zh-CN" sz="2900" dirty="0"/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96537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1691680" y="2852937"/>
            <a:ext cx="794295" cy="25202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493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32046" y="260648"/>
            <a:ext cx="7992888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Simulation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196752"/>
            <a:ext cx="7920880" cy="55446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en-US" sz="2400" dirty="0"/>
              <a:t>Simulator </a:t>
            </a:r>
            <a:r>
              <a:rPr lang="en-US" altLang="en-US" sz="2400" dirty="0">
                <a:sym typeface="Wingdings" pitchFamily="2" charset="2"/>
              </a:rPr>
              <a:t> Run/Continue (F5)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en-US" sz="2400" dirty="0">
                <a:sym typeface="Wingdings" pitchFamily="2" charset="2"/>
              </a:rPr>
              <a:t>Execution will start from the first line and continue till the break-point.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en-US" sz="2400" dirty="0">
                <a:sym typeface="Wingdings" pitchFamily="2" charset="2"/>
              </a:rPr>
              <a:t>After encountering the breakpoint, select single-step execution, to observe line-by-line program execution.</a:t>
            </a:r>
            <a:endParaRPr lang="en-US" altLang="en-US" sz="2400" dirty="0"/>
          </a:p>
          <a:p>
            <a:pPr marL="82296" indent="0">
              <a:buNone/>
            </a:pPr>
            <a:endParaRPr lang="en-US" altLang="zh-CN" sz="2900" dirty="0"/>
          </a:p>
          <a:p>
            <a:pPr marL="82296" indent="0">
              <a:buNone/>
            </a:pPr>
            <a:endParaRPr lang="en-US" altLang="zh-CN" sz="2900" dirty="0"/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13994"/>
            <a:ext cx="9169928" cy="515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384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32046" y="260648"/>
            <a:ext cx="7992888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Execution (1)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196752"/>
            <a:ext cx="792088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539552" y="4797152"/>
            <a:ext cx="794295" cy="12601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113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32046" y="260648"/>
            <a:ext cx="7992888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Execution (2)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196752"/>
            <a:ext cx="7920880" cy="554461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altLang="zh-CN" sz="2900" dirty="0"/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539552" y="4959170"/>
            <a:ext cx="794295" cy="12601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158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32046" y="260648"/>
            <a:ext cx="7992888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Execution (3)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196752"/>
            <a:ext cx="7920880" cy="554461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altLang="zh-CN" sz="2900" dirty="0"/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539552" y="5085184"/>
            <a:ext cx="794295" cy="12601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458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32046" y="260648"/>
            <a:ext cx="7992888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Assembler Directives (1)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196752"/>
            <a:ext cx="7920880" cy="554461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altLang="zh-CN" sz="2800" dirty="0"/>
              <a:t>Top-level Directives: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800" b="1" dirty="0"/>
              <a:t>.text</a:t>
            </a:r>
          </a:p>
          <a:p>
            <a:pPr marL="82296" indent="0">
              <a:buNone/>
            </a:pPr>
            <a:r>
              <a:rPr lang="en-US" altLang="zh-CN" sz="2800" dirty="0"/>
              <a:t>     -- indicates that following items are stored in the user text segment, typically instructions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800" b="1" dirty="0"/>
              <a:t>.data</a:t>
            </a:r>
          </a:p>
          <a:p>
            <a:pPr marL="82296" indent="0">
              <a:buNone/>
            </a:pPr>
            <a:r>
              <a:rPr lang="en-US" altLang="zh-CN" sz="2800" dirty="0"/>
              <a:t>     -- indicates that following data items are stored in the data segment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800" b="1" dirty="0"/>
              <a:t>.</a:t>
            </a:r>
            <a:r>
              <a:rPr lang="en-US" altLang="zh-CN" sz="2800" b="1" dirty="0" err="1"/>
              <a:t>globl</a:t>
            </a:r>
            <a:r>
              <a:rPr lang="en-US" altLang="zh-CN" sz="2800" b="1" dirty="0"/>
              <a:t> </a:t>
            </a:r>
            <a:r>
              <a:rPr lang="en-US" altLang="zh-CN" sz="2800" dirty="0" err="1"/>
              <a:t>sym</a:t>
            </a:r>
            <a:endParaRPr lang="en-US" altLang="zh-CN" sz="2800" dirty="0"/>
          </a:p>
          <a:p>
            <a:pPr marL="82296" indent="0">
              <a:buNone/>
            </a:pPr>
            <a:r>
              <a:rPr lang="en-US" altLang="zh-CN" sz="2800" dirty="0"/>
              <a:t>     -- declare that symbol </a:t>
            </a:r>
            <a:r>
              <a:rPr lang="en-US" altLang="zh-CN" sz="2800" dirty="0" err="1"/>
              <a:t>sym</a:t>
            </a:r>
            <a:r>
              <a:rPr lang="en-US" altLang="zh-CN" sz="2800" dirty="0"/>
              <a:t> is global and can be referenced from other files</a:t>
            </a:r>
            <a:endParaRPr lang="en-US" altLang="zh-CN" sz="2900" dirty="0"/>
          </a:p>
          <a:p>
            <a:pPr marL="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04703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32046" y="260648"/>
            <a:ext cx="7992888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Review of Memory Layout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196752"/>
            <a:ext cx="792088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815824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729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32046" y="260648"/>
            <a:ext cx="7992888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Assembler Directives (2)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196752"/>
            <a:ext cx="7920880" cy="5661248"/>
          </a:xfrm>
        </p:spPr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en-US" altLang="zh-CN" sz="2800" dirty="0"/>
              <a:t>Common Data Definitions under .data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800" b="1" dirty="0"/>
              <a:t>.word </a:t>
            </a:r>
            <a:r>
              <a:rPr lang="en-US" altLang="zh-CN" sz="2800" dirty="0"/>
              <a:t>w1, …, </a:t>
            </a:r>
            <a:r>
              <a:rPr lang="en-US" altLang="zh-CN" sz="2800" dirty="0" err="1"/>
              <a:t>wn</a:t>
            </a:r>
            <a:endParaRPr lang="en-US" altLang="zh-CN" sz="2800" dirty="0"/>
          </a:p>
          <a:p>
            <a:pPr marL="82296" indent="0">
              <a:buNone/>
            </a:pPr>
            <a:r>
              <a:rPr lang="en-US" altLang="zh-CN" sz="2800" dirty="0"/>
              <a:t>    -- store n 32-bit quantities in successive memory words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800" b="1" dirty="0"/>
              <a:t>.half </a:t>
            </a:r>
            <a:r>
              <a:rPr lang="en-US" altLang="zh-CN" sz="2800" dirty="0"/>
              <a:t>h1, …, </a:t>
            </a:r>
            <a:r>
              <a:rPr lang="en-US" altLang="zh-CN" sz="2800" dirty="0" err="1"/>
              <a:t>hn</a:t>
            </a:r>
            <a:endParaRPr lang="en-US" altLang="zh-CN" sz="2800" dirty="0"/>
          </a:p>
          <a:p>
            <a:pPr marL="82296" indent="0">
              <a:buNone/>
            </a:pPr>
            <a:r>
              <a:rPr lang="en-US" altLang="zh-CN" sz="2800" dirty="0"/>
              <a:t>    -- store n 16-bit quantities in successive memory </a:t>
            </a:r>
            <a:r>
              <a:rPr lang="en-US" altLang="zh-CN" sz="2800" dirty="0" err="1"/>
              <a:t>halfwords</a:t>
            </a:r>
            <a:endParaRPr lang="en-US" altLang="zh-CN" sz="2800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800" b="1" dirty="0"/>
              <a:t>.byte </a:t>
            </a:r>
            <a:r>
              <a:rPr lang="en-US" altLang="zh-CN" sz="2800" dirty="0"/>
              <a:t>b1, …, </a:t>
            </a:r>
            <a:r>
              <a:rPr lang="en-US" altLang="zh-CN" sz="2800" dirty="0" err="1"/>
              <a:t>bn</a:t>
            </a:r>
            <a:endParaRPr lang="en-US" altLang="zh-CN" sz="2800" dirty="0"/>
          </a:p>
          <a:p>
            <a:pPr marL="82296" indent="0">
              <a:buNone/>
            </a:pPr>
            <a:r>
              <a:rPr lang="en-US" altLang="zh-CN" sz="2800" dirty="0"/>
              <a:t>    -- store n 8-bit quantities in successive memory bytes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800" b="1" dirty="0"/>
              <a:t>.</a:t>
            </a:r>
            <a:r>
              <a:rPr lang="en-US" altLang="zh-CN" sz="2800" b="1" dirty="0" err="1"/>
              <a:t>ascii</a:t>
            </a:r>
            <a:r>
              <a:rPr lang="en-US" altLang="zh-CN" sz="2800" b="1" dirty="0"/>
              <a:t> </a:t>
            </a:r>
            <a:r>
              <a:rPr lang="en-US" altLang="zh-CN" sz="2800" dirty="0" err="1"/>
              <a:t>str</a:t>
            </a:r>
            <a:endParaRPr lang="en-US" altLang="zh-CN" sz="2800" dirty="0"/>
          </a:p>
          <a:p>
            <a:pPr marL="82296" indent="0">
              <a:buNone/>
            </a:pPr>
            <a:r>
              <a:rPr lang="en-US" altLang="zh-CN" sz="2800" dirty="0"/>
              <a:t>    -- store the string in memory but do not null-terminate it</a:t>
            </a:r>
          </a:p>
          <a:p>
            <a:pPr marL="82296" indent="0">
              <a:buNone/>
            </a:pPr>
            <a:r>
              <a:rPr lang="en-US" altLang="zh-CN" sz="2800" dirty="0"/>
              <a:t>    -- strings are represented in double-quotes “</a:t>
            </a:r>
            <a:r>
              <a:rPr lang="en-US" altLang="zh-CN" sz="2800" dirty="0" err="1"/>
              <a:t>str</a:t>
            </a:r>
            <a:r>
              <a:rPr lang="en-US" altLang="zh-CN" sz="2800" dirty="0"/>
              <a:t>”</a:t>
            </a:r>
          </a:p>
          <a:p>
            <a:pPr marL="82296" indent="0">
              <a:buNone/>
            </a:pPr>
            <a:r>
              <a:rPr lang="en-US" altLang="zh-CN" sz="2800" dirty="0"/>
              <a:t>    -- special characters, </a:t>
            </a:r>
            <a:r>
              <a:rPr lang="en-US" altLang="zh-CN" sz="2800" dirty="0" err="1"/>
              <a:t>eg</a:t>
            </a:r>
            <a:r>
              <a:rPr lang="en-US" altLang="zh-CN" sz="2800" dirty="0"/>
              <a:t>. \n, \t, follow C convention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800" b="1" dirty="0"/>
              <a:t>.</a:t>
            </a:r>
            <a:r>
              <a:rPr lang="en-US" altLang="zh-CN" sz="2800" b="1" dirty="0" err="1"/>
              <a:t>asciiz</a:t>
            </a:r>
            <a:r>
              <a:rPr lang="en-US" altLang="zh-CN" sz="2800" b="1" dirty="0"/>
              <a:t> </a:t>
            </a:r>
            <a:r>
              <a:rPr lang="en-US" altLang="zh-CN" sz="2800" dirty="0" err="1"/>
              <a:t>str</a:t>
            </a:r>
            <a:endParaRPr lang="en-US" altLang="zh-CN" sz="2800" dirty="0"/>
          </a:p>
          <a:p>
            <a:pPr marL="82296" indent="0">
              <a:buNone/>
            </a:pPr>
            <a:r>
              <a:rPr lang="en-US" altLang="zh-CN" sz="2800" dirty="0"/>
              <a:t>    -- store the string in memory and null-terminate it</a:t>
            </a:r>
            <a:endParaRPr lang="en-US" altLang="zh-CN" sz="2900" dirty="0"/>
          </a:p>
          <a:p>
            <a:pPr marL="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99532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32046" y="260648"/>
            <a:ext cx="7992888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Assembler Directives (3)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196752"/>
            <a:ext cx="8244408" cy="5544616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n-US" altLang="zh-CN" sz="2800" dirty="0"/>
              <a:t>Common Data Definitions: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800" b="1" dirty="0"/>
              <a:t>.float </a:t>
            </a:r>
            <a:r>
              <a:rPr lang="en-US" altLang="zh-CN" sz="2800" dirty="0"/>
              <a:t>f</a:t>
            </a:r>
            <a:r>
              <a:rPr lang="en-US" altLang="zh-CN" sz="2800" baseline="-25000" dirty="0"/>
              <a:t>1</a:t>
            </a:r>
            <a:r>
              <a:rPr lang="en-US" altLang="zh-CN" sz="2800" dirty="0"/>
              <a:t>, …, </a:t>
            </a:r>
            <a:r>
              <a:rPr lang="en-US" altLang="zh-CN" sz="2800" dirty="0" err="1"/>
              <a:t>f</a:t>
            </a:r>
            <a:r>
              <a:rPr lang="en-US" altLang="zh-CN" sz="2800" baseline="-25000" dirty="0" err="1"/>
              <a:t>n</a:t>
            </a:r>
            <a:endParaRPr lang="en-US" altLang="zh-CN" sz="2800" baseline="-25000" dirty="0"/>
          </a:p>
          <a:p>
            <a:pPr marL="82296" indent="0">
              <a:buNone/>
            </a:pPr>
            <a:r>
              <a:rPr lang="en-US" altLang="zh-CN" sz="2800" dirty="0"/>
              <a:t>   -- store n floating point single precision numbers in successive memory locations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800" b="1" dirty="0"/>
              <a:t>.double </a:t>
            </a:r>
            <a:r>
              <a:rPr lang="en-US" altLang="zh-CN" sz="2800" dirty="0"/>
              <a:t>d</a:t>
            </a:r>
            <a:r>
              <a:rPr lang="en-US" altLang="zh-CN" sz="2800" baseline="-25000" dirty="0"/>
              <a:t>1</a:t>
            </a:r>
            <a:r>
              <a:rPr lang="en-US" altLang="zh-CN" sz="2800" dirty="0"/>
              <a:t>, …, </a:t>
            </a:r>
            <a:r>
              <a:rPr lang="en-US" altLang="zh-CN" sz="2800" dirty="0" err="1"/>
              <a:t>d</a:t>
            </a:r>
            <a:r>
              <a:rPr lang="en-US" altLang="zh-CN" sz="2800" baseline="-25000" dirty="0" err="1"/>
              <a:t>n</a:t>
            </a:r>
            <a:endParaRPr lang="en-US" altLang="zh-CN" sz="2800" baseline="-25000" dirty="0"/>
          </a:p>
          <a:p>
            <a:pPr marL="82296" indent="0">
              <a:buNone/>
            </a:pPr>
            <a:r>
              <a:rPr lang="en-US" altLang="zh-CN" sz="2800" dirty="0"/>
              <a:t>   -- store n floating point double precision numbers in successive memory locations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800" b="1" dirty="0"/>
              <a:t>.space </a:t>
            </a:r>
            <a:r>
              <a:rPr lang="en-US" altLang="zh-CN" sz="2800" dirty="0"/>
              <a:t>n</a:t>
            </a:r>
          </a:p>
          <a:p>
            <a:pPr marL="82296" indent="0">
              <a:buNone/>
            </a:pPr>
            <a:r>
              <a:rPr lang="en-US" altLang="zh-CN" sz="2800" dirty="0"/>
              <a:t>   -- reserves n successive bytes of space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800" b="1" dirty="0"/>
              <a:t>.align </a:t>
            </a:r>
            <a:r>
              <a:rPr lang="en-US" altLang="zh-CN" sz="2800" dirty="0"/>
              <a:t>n</a:t>
            </a:r>
          </a:p>
          <a:p>
            <a:pPr marL="82296" indent="0">
              <a:buNone/>
            </a:pPr>
            <a:r>
              <a:rPr lang="en-US" altLang="zh-CN" sz="2800" dirty="0"/>
              <a:t>   -- align the next data on a 2</a:t>
            </a:r>
            <a:r>
              <a:rPr lang="en-US" altLang="zh-CN" sz="2800" baseline="30000" dirty="0"/>
              <a:t>n</a:t>
            </a:r>
            <a:r>
              <a:rPr lang="en-US" altLang="zh-CN" sz="2800" dirty="0"/>
              <a:t> byte boundary.</a:t>
            </a:r>
          </a:p>
          <a:p>
            <a:pPr marL="82296" indent="0">
              <a:buNone/>
            </a:pPr>
            <a:r>
              <a:rPr lang="en-US" altLang="zh-CN" sz="2800" dirty="0"/>
              <a:t>   -- For example, </a:t>
            </a:r>
            <a:r>
              <a:rPr lang="en-US" altLang="zh-CN" sz="2800" b="1" dirty="0"/>
              <a:t>.align 2 </a:t>
            </a:r>
            <a:r>
              <a:rPr lang="en-US" altLang="zh-CN" sz="2800" dirty="0"/>
              <a:t>aligns next value on a word boundary.</a:t>
            </a:r>
          </a:p>
          <a:p>
            <a:pPr marL="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42781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32046" y="260648"/>
            <a:ext cx="7992888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What is SPIM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196752"/>
            <a:ext cx="8244408" cy="5544616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l"/>
            </a:pPr>
            <a:r>
              <a:rPr lang="en-US" altLang="zh-CN" sz="2800" dirty="0">
                <a:ea typeface="宋体" pitchFamily="2" charset="-122"/>
              </a:rPr>
              <a:t>SPIM is</a:t>
            </a:r>
            <a:r>
              <a:rPr lang="zh-CN" altLang="en-US" sz="2800" dirty="0">
                <a:ea typeface="宋体" pitchFamily="2" charset="-122"/>
              </a:rPr>
              <a:t> </a:t>
            </a:r>
            <a:r>
              <a:rPr lang="en-US" altLang="zh-CN" sz="2800" dirty="0">
                <a:ea typeface="宋体" pitchFamily="2" charset="-122"/>
              </a:rPr>
              <a:t>a</a:t>
            </a:r>
            <a:r>
              <a:rPr lang="zh-CN" altLang="en-US" sz="2800" dirty="0">
                <a:ea typeface="宋体" pitchFamily="2" charset="-122"/>
              </a:rPr>
              <a:t> </a:t>
            </a:r>
            <a:r>
              <a:rPr lang="en-US" altLang="zh-CN" sz="2800" dirty="0">
                <a:ea typeface="宋体" pitchFamily="2" charset="-122"/>
              </a:rPr>
              <a:t>self-contained</a:t>
            </a:r>
            <a:r>
              <a:rPr lang="zh-CN" altLang="en-US" sz="2800" dirty="0">
                <a:ea typeface="宋体" pitchFamily="2" charset="-122"/>
              </a:rPr>
              <a:t> </a:t>
            </a:r>
            <a:r>
              <a:rPr lang="en-US" altLang="zh-CN" sz="2800" dirty="0">
                <a:ea typeface="宋体" pitchFamily="2" charset="-122"/>
              </a:rPr>
              <a:t>simulator</a:t>
            </a:r>
            <a:r>
              <a:rPr lang="zh-CN" altLang="en-US" sz="2800" dirty="0">
                <a:ea typeface="宋体" pitchFamily="2" charset="-122"/>
              </a:rPr>
              <a:t> </a:t>
            </a:r>
            <a:r>
              <a:rPr lang="en-US" altLang="zh-CN" sz="2800" dirty="0">
                <a:ea typeface="宋体" pitchFamily="2" charset="-122"/>
              </a:rPr>
              <a:t>that</a:t>
            </a:r>
            <a:r>
              <a:rPr lang="zh-CN" altLang="en-US" sz="2800" dirty="0">
                <a:ea typeface="宋体" pitchFamily="2" charset="-122"/>
              </a:rPr>
              <a:t> </a:t>
            </a:r>
            <a:r>
              <a:rPr lang="en-US" altLang="zh-CN" sz="2800" dirty="0">
                <a:ea typeface="宋体" pitchFamily="2" charset="-122"/>
              </a:rPr>
              <a:t>runs</a:t>
            </a:r>
            <a:r>
              <a:rPr lang="zh-CN" altLang="en-US" sz="2800" dirty="0">
                <a:ea typeface="宋体" pitchFamily="2" charset="-122"/>
              </a:rPr>
              <a:t> </a:t>
            </a:r>
            <a:r>
              <a:rPr lang="en-US" altLang="zh-CN" sz="2800" dirty="0">
                <a:ea typeface="宋体" pitchFamily="2" charset="-122"/>
              </a:rPr>
              <a:t>MIPS32</a:t>
            </a:r>
            <a:r>
              <a:rPr lang="zh-CN" altLang="en-US" sz="2800" dirty="0">
                <a:ea typeface="宋体" pitchFamily="2" charset="-122"/>
              </a:rPr>
              <a:t> </a:t>
            </a:r>
            <a:r>
              <a:rPr lang="en-US" altLang="zh-CN" sz="2800" dirty="0">
                <a:ea typeface="宋体" pitchFamily="2" charset="-122"/>
              </a:rPr>
              <a:t>programs.</a:t>
            </a:r>
            <a:r>
              <a:rPr lang="zh-CN" altLang="en-US" sz="2800" dirty="0">
                <a:ea typeface="宋体" pitchFamily="2" charset="-122"/>
              </a:rPr>
              <a:t> </a:t>
            </a:r>
            <a:r>
              <a:rPr lang="en-US" altLang="zh-CN" sz="2800" dirty="0">
                <a:ea typeface="宋体" pitchFamily="2" charset="-122"/>
              </a:rPr>
              <a:t>It</a:t>
            </a:r>
            <a:r>
              <a:rPr lang="zh-CN" altLang="en-US" sz="2800" dirty="0">
                <a:ea typeface="宋体" pitchFamily="2" charset="-122"/>
              </a:rPr>
              <a:t> </a:t>
            </a:r>
            <a:r>
              <a:rPr lang="en-US" altLang="zh-CN" sz="2800" dirty="0">
                <a:ea typeface="宋体" pitchFamily="2" charset="-122"/>
              </a:rPr>
              <a:t>reads</a:t>
            </a:r>
            <a:r>
              <a:rPr lang="zh-CN" altLang="en-US" sz="2800" dirty="0">
                <a:ea typeface="宋体" pitchFamily="2" charset="-122"/>
              </a:rPr>
              <a:t> </a:t>
            </a:r>
            <a:r>
              <a:rPr lang="en-US" altLang="zh-CN" sz="2800" dirty="0">
                <a:ea typeface="宋体" pitchFamily="2" charset="-122"/>
              </a:rPr>
              <a:t>and</a:t>
            </a:r>
            <a:r>
              <a:rPr lang="zh-CN" altLang="en-US" sz="2800" dirty="0">
                <a:ea typeface="宋体" pitchFamily="2" charset="-122"/>
              </a:rPr>
              <a:t> </a:t>
            </a:r>
            <a:r>
              <a:rPr lang="en-US" altLang="zh-CN" sz="2800" dirty="0">
                <a:ea typeface="宋体" pitchFamily="2" charset="-122"/>
              </a:rPr>
              <a:t>executes</a:t>
            </a:r>
            <a:r>
              <a:rPr lang="zh-CN" altLang="en-US" sz="2800" dirty="0">
                <a:ea typeface="宋体" pitchFamily="2" charset="-122"/>
              </a:rPr>
              <a:t> </a:t>
            </a:r>
            <a:r>
              <a:rPr lang="en-US" altLang="zh-CN" sz="2800" dirty="0">
                <a:ea typeface="宋体" pitchFamily="2" charset="-122"/>
              </a:rPr>
              <a:t>assembly</a:t>
            </a:r>
            <a:r>
              <a:rPr lang="zh-CN" altLang="en-US" sz="2800" dirty="0">
                <a:ea typeface="宋体" pitchFamily="2" charset="-122"/>
              </a:rPr>
              <a:t> </a:t>
            </a:r>
            <a:r>
              <a:rPr lang="en-US" altLang="zh-CN" sz="2800" dirty="0">
                <a:ea typeface="宋体" pitchFamily="2" charset="-122"/>
              </a:rPr>
              <a:t>language</a:t>
            </a:r>
            <a:r>
              <a:rPr lang="zh-CN" altLang="en-US" sz="2800" dirty="0">
                <a:ea typeface="宋体" pitchFamily="2" charset="-122"/>
              </a:rPr>
              <a:t> </a:t>
            </a:r>
            <a:r>
              <a:rPr lang="en-US" altLang="zh-CN" sz="2800" dirty="0">
                <a:ea typeface="宋体" pitchFamily="2" charset="-122"/>
              </a:rPr>
              <a:t>programs</a:t>
            </a:r>
            <a:r>
              <a:rPr lang="zh-CN" altLang="en-US" sz="2800" dirty="0">
                <a:ea typeface="宋体" pitchFamily="2" charset="-122"/>
              </a:rPr>
              <a:t> </a:t>
            </a:r>
            <a:r>
              <a:rPr lang="en-US" altLang="zh-CN" sz="2800" dirty="0">
                <a:ea typeface="宋体" pitchFamily="2" charset="-122"/>
              </a:rPr>
              <a:t>written</a:t>
            </a:r>
            <a:r>
              <a:rPr lang="zh-CN" altLang="en-US" sz="2800" dirty="0">
                <a:ea typeface="宋体" pitchFamily="2" charset="-122"/>
              </a:rPr>
              <a:t> </a:t>
            </a:r>
            <a:r>
              <a:rPr lang="en-US" altLang="zh-CN" sz="2800" dirty="0">
                <a:ea typeface="宋体" pitchFamily="2" charset="-122"/>
              </a:rPr>
              <a:t>for</a:t>
            </a:r>
            <a:r>
              <a:rPr lang="zh-CN" altLang="en-US" sz="2800" dirty="0">
                <a:ea typeface="宋体" pitchFamily="2" charset="-122"/>
              </a:rPr>
              <a:t> </a:t>
            </a:r>
            <a:r>
              <a:rPr lang="en-US" altLang="zh-CN" sz="2800" dirty="0">
                <a:ea typeface="宋体" pitchFamily="2" charset="-122"/>
              </a:rPr>
              <a:t>this</a:t>
            </a:r>
            <a:r>
              <a:rPr lang="zh-CN" altLang="en-US" sz="2800" dirty="0">
                <a:ea typeface="宋体" pitchFamily="2" charset="-122"/>
              </a:rPr>
              <a:t> </a:t>
            </a:r>
            <a:r>
              <a:rPr lang="en-US" altLang="zh-CN" sz="2800" dirty="0">
                <a:ea typeface="宋体" pitchFamily="2" charset="-122"/>
              </a:rPr>
              <a:t>processor.</a:t>
            </a:r>
          </a:p>
          <a:p>
            <a:pPr marL="356616" lvl="1" indent="0" algn="just">
              <a:buNone/>
            </a:pPr>
            <a:r>
              <a:rPr lang="en-US" altLang="zh-CN" sz="2400" dirty="0">
                <a:ea typeface="宋体" pitchFamily="2" charset="-122"/>
              </a:rPr>
              <a:t>--</a:t>
            </a:r>
            <a:r>
              <a:rPr lang="zh-CN" altLang="en-US" sz="2400" dirty="0">
                <a:ea typeface="宋体" pitchFamily="2" charset="-122"/>
              </a:rPr>
              <a:t> </a:t>
            </a:r>
            <a:r>
              <a:rPr lang="en-US" altLang="zh-CN" sz="2400" dirty="0">
                <a:ea typeface="宋体" pitchFamily="2" charset="-122"/>
              </a:rPr>
              <a:t>James</a:t>
            </a:r>
            <a:r>
              <a:rPr lang="zh-CN" altLang="en-US" sz="2400" dirty="0">
                <a:ea typeface="宋体" pitchFamily="2" charset="-122"/>
              </a:rPr>
              <a:t> </a:t>
            </a:r>
            <a:r>
              <a:rPr lang="en-US" altLang="zh-CN" sz="2400" dirty="0" err="1">
                <a:ea typeface="宋体" pitchFamily="2" charset="-122"/>
              </a:rPr>
              <a:t>Larus</a:t>
            </a:r>
            <a:r>
              <a:rPr lang="zh-CN" altLang="en-US" sz="2400" dirty="0">
                <a:ea typeface="宋体" pitchFamily="2" charset="-122"/>
              </a:rPr>
              <a:t> </a:t>
            </a:r>
            <a:r>
              <a:rPr lang="en-US" altLang="zh-CN" sz="2400" dirty="0">
                <a:ea typeface="宋体" pitchFamily="2" charset="-122"/>
              </a:rPr>
              <a:t>(previously</a:t>
            </a:r>
            <a:r>
              <a:rPr lang="zh-CN" altLang="en-US" sz="2400" dirty="0">
                <a:ea typeface="宋体" pitchFamily="2" charset="-122"/>
              </a:rPr>
              <a:t> </a:t>
            </a:r>
            <a:r>
              <a:rPr lang="en-US" altLang="zh-CN" sz="2400" dirty="0">
                <a:ea typeface="宋体" pitchFamily="2" charset="-122"/>
              </a:rPr>
              <a:t>a</a:t>
            </a:r>
            <a:r>
              <a:rPr lang="zh-CN" altLang="en-US" sz="2400" dirty="0">
                <a:ea typeface="宋体" pitchFamily="2" charset="-122"/>
              </a:rPr>
              <a:t> </a:t>
            </a:r>
            <a:r>
              <a:rPr lang="en-US" altLang="zh-CN" sz="2400" dirty="0">
                <a:ea typeface="宋体" pitchFamily="2" charset="-122"/>
              </a:rPr>
              <a:t>Professor</a:t>
            </a:r>
            <a:r>
              <a:rPr lang="zh-CN" altLang="en-US" sz="2400" dirty="0">
                <a:ea typeface="宋体" pitchFamily="2" charset="-122"/>
              </a:rPr>
              <a:t> </a:t>
            </a:r>
            <a:r>
              <a:rPr lang="en-US" altLang="zh-CN" sz="2400" dirty="0">
                <a:ea typeface="宋体" pitchFamily="2" charset="-122"/>
              </a:rPr>
              <a:t>at</a:t>
            </a:r>
            <a:r>
              <a:rPr lang="zh-CN" altLang="en-US" sz="2400" dirty="0">
                <a:ea typeface="宋体" pitchFamily="2" charset="-122"/>
              </a:rPr>
              <a:t> </a:t>
            </a:r>
            <a:r>
              <a:rPr lang="en-US" altLang="zh-CN" sz="2400" dirty="0">
                <a:ea typeface="宋体" pitchFamily="2" charset="-122"/>
              </a:rPr>
              <a:t>WISC,</a:t>
            </a:r>
            <a:r>
              <a:rPr lang="zh-CN" altLang="en-US" sz="2400" dirty="0">
                <a:ea typeface="宋体" pitchFamily="2" charset="-122"/>
              </a:rPr>
              <a:t> </a:t>
            </a:r>
            <a:r>
              <a:rPr lang="en-US" altLang="zh-CN" sz="2400" dirty="0">
                <a:ea typeface="宋体" pitchFamily="2" charset="-122"/>
              </a:rPr>
              <a:t>now</a:t>
            </a:r>
            <a:r>
              <a:rPr lang="zh-CN" altLang="en-US" sz="2400" dirty="0">
                <a:ea typeface="宋体" pitchFamily="2" charset="-122"/>
              </a:rPr>
              <a:t> </a:t>
            </a:r>
            <a:r>
              <a:rPr lang="en-US" altLang="zh-CN" sz="2400" dirty="0">
                <a:ea typeface="宋体" pitchFamily="2" charset="-122"/>
              </a:rPr>
              <a:t>at</a:t>
            </a:r>
            <a:r>
              <a:rPr lang="zh-CN" altLang="en-US" sz="2400" dirty="0">
                <a:ea typeface="宋体" pitchFamily="2" charset="-122"/>
              </a:rPr>
              <a:t> </a:t>
            </a:r>
            <a:r>
              <a:rPr lang="en-US" altLang="zh-CN" sz="2400" dirty="0">
                <a:ea typeface="宋体" pitchFamily="2" charset="-122"/>
              </a:rPr>
              <a:t>Microsoft</a:t>
            </a:r>
            <a:r>
              <a:rPr lang="zh-CN" altLang="en-US" sz="2400" dirty="0">
                <a:ea typeface="宋体" pitchFamily="2" charset="-122"/>
              </a:rPr>
              <a:t> </a:t>
            </a:r>
            <a:r>
              <a:rPr lang="en-US" altLang="zh-CN" sz="2400" dirty="0">
                <a:ea typeface="宋体" pitchFamily="2" charset="-122"/>
              </a:rPr>
              <a:t>Research)</a:t>
            </a:r>
            <a:endParaRPr lang="en-US" altLang="zh-CN" dirty="0">
              <a:ea typeface="宋体" pitchFamily="2" charset="-122"/>
            </a:endParaRPr>
          </a:p>
          <a:p>
            <a:pPr algn="just"/>
            <a:endParaRPr lang="en-US" altLang="zh-CN" sz="2800" dirty="0">
              <a:ea typeface="宋体" pitchFamily="2" charset="-122"/>
            </a:endParaRPr>
          </a:p>
          <a:p>
            <a:pPr algn="just">
              <a:buFont typeface="Wingdings" panose="05000000000000000000" pitchFamily="2" charset="2"/>
              <a:buChar char="l"/>
            </a:pPr>
            <a:r>
              <a:rPr lang="en-US" altLang="zh-CN" sz="2800" dirty="0">
                <a:ea typeface="宋体" pitchFamily="2" charset="-122"/>
              </a:rPr>
              <a:t>SPIM</a:t>
            </a:r>
            <a:r>
              <a:rPr lang="zh-CN" altLang="en-US" sz="2800" dirty="0">
                <a:ea typeface="宋体" pitchFamily="2" charset="-122"/>
              </a:rPr>
              <a:t> </a:t>
            </a:r>
            <a:r>
              <a:rPr lang="en-US" altLang="zh-CN" sz="2800" dirty="0">
                <a:ea typeface="宋体" pitchFamily="2" charset="-122"/>
              </a:rPr>
              <a:t>does</a:t>
            </a:r>
            <a:r>
              <a:rPr lang="zh-CN" altLang="en-US" sz="2800" dirty="0">
                <a:ea typeface="宋体" pitchFamily="2" charset="-122"/>
              </a:rPr>
              <a:t> </a:t>
            </a:r>
            <a:r>
              <a:rPr lang="en-US" altLang="zh-CN" sz="2800" u="sng" dirty="0">
                <a:ea typeface="宋体" pitchFamily="2" charset="-122"/>
              </a:rPr>
              <a:t>NOT</a:t>
            </a:r>
            <a:r>
              <a:rPr lang="zh-CN" altLang="en-US" sz="2800" dirty="0">
                <a:ea typeface="宋体" pitchFamily="2" charset="-122"/>
              </a:rPr>
              <a:t> </a:t>
            </a:r>
            <a:r>
              <a:rPr lang="en-US" altLang="zh-CN" sz="2800" dirty="0">
                <a:ea typeface="宋体" pitchFamily="2" charset="-122"/>
              </a:rPr>
              <a:t>execute</a:t>
            </a:r>
            <a:r>
              <a:rPr lang="zh-CN" altLang="en-US" sz="2800" dirty="0">
                <a:ea typeface="宋体" pitchFamily="2" charset="-122"/>
              </a:rPr>
              <a:t> </a:t>
            </a:r>
            <a:r>
              <a:rPr lang="en-US" altLang="zh-CN" sz="2800" dirty="0">
                <a:ea typeface="宋体" pitchFamily="2" charset="-122"/>
              </a:rPr>
              <a:t>binary</a:t>
            </a:r>
            <a:r>
              <a:rPr lang="zh-CN" altLang="en-US" sz="2800" dirty="0">
                <a:ea typeface="宋体" pitchFamily="2" charset="-122"/>
              </a:rPr>
              <a:t> </a:t>
            </a:r>
            <a:r>
              <a:rPr lang="en-US" altLang="zh-CN" sz="2800" dirty="0">
                <a:ea typeface="宋体" pitchFamily="2" charset="-122"/>
              </a:rPr>
              <a:t>(compiled)</a:t>
            </a:r>
            <a:r>
              <a:rPr lang="zh-CN" altLang="en-US" sz="2800" dirty="0">
                <a:ea typeface="宋体" pitchFamily="2" charset="-122"/>
              </a:rPr>
              <a:t> </a:t>
            </a:r>
            <a:r>
              <a:rPr lang="en-US" altLang="zh-CN" sz="2800" dirty="0">
                <a:ea typeface="宋体" pitchFamily="2" charset="-122"/>
              </a:rPr>
              <a:t>programs.</a:t>
            </a:r>
          </a:p>
          <a:p>
            <a:pPr algn="just">
              <a:buFont typeface="Wingdings" panose="05000000000000000000" pitchFamily="2" charset="2"/>
              <a:buChar char="l"/>
            </a:pPr>
            <a:endParaRPr lang="en-US" altLang="zh-CN" sz="2800" dirty="0">
              <a:ea typeface="宋体" pitchFamily="2" charset="-122"/>
            </a:endParaRPr>
          </a:p>
          <a:p>
            <a:pPr algn="just">
              <a:buFont typeface="Wingdings" panose="05000000000000000000" pitchFamily="2" charset="2"/>
              <a:buChar char="l"/>
            </a:pPr>
            <a:r>
              <a:rPr lang="en-US" altLang="zh-CN" sz="2800" dirty="0">
                <a:ea typeface="宋体" pitchFamily="2" charset="-122"/>
              </a:rPr>
              <a:t>Download webpage:</a:t>
            </a:r>
          </a:p>
          <a:p>
            <a:pPr marL="82296" indent="0" algn="just">
              <a:buNone/>
            </a:pPr>
            <a:r>
              <a:rPr lang="en-US" altLang="en-US" sz="2800" dirty="0"/>
              <a:t>   -- </a:t>
            </a:r>
            <a:r>
              <a:rPr lang="en-US" altLang="en-US" sz="2800" dirty="0">
                <a:hlinkClick r:id="rId2"/>
              </a:rPr>
              <a:t>http://spimsimulator.sourceforge.net/</a:t>
            </a:r>
            <a:endParaRPr lang="en-US" altLang="en-US" sz="2800" dirty="0"/>
          </a:p>
          <a:p>
            <a:pPr marL="82296" indent="0" algn="just">
              <a:buNone/>
            </a:pPr>
            <a:r>
              <a:rPr lang="zh-CN" altLang="en-US" sz="2800" dirty="0"/>
              <a:t>   </a:t>
            </a:r>
            <a:r>
              <a:rPr lang="en-US" altLang="zh-CN" sz="2800" dirty="0"/>
              <a:t>-- Versions for Windows, Linux, and Mac</a:t>
            </a:r>
            <a:r>
              <a:rPr lang="zh-CN" altLang="en-US" sz="2800" dirty="0"/>
              <a:t> </a:t>
            </a:r>
            <a:r>
              <a:rPr lang="en-US" altLang="zh-CN" sz="2800" dirty="0"/>
              <a:t>OS</a:t>
            </a:r>
            <a:r>
              <a:rPr lang="zh-CN" altLang="en-US" sz="2800" dirty="0"/>
              <a:t> </a:t>
            </a:r>
            <a:r>
              <a:rPr lang="en-US" altLang="zh-CN" sz="2800" dirty="0"/>
              <a:t>X are all available</a:t>
            </a:r>
            <a:endParaRPr lang="en-US" altLang="zh-CN" sz="2900" dirty="0"/>
          </a:p>
          <a:p>
            <a:pPr marL="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39546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32046" y="260648"/>
            <a:ext cx="7992888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196752"/>
            <a:ext cx="7920880" cy="554461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altLang="zh-CN" sz="2800" dirty="0"/>
          </a:p>
          <a:p>
            <a:pPr marL="82296" indent="0">
              <a:buNone/>
            </a:pPr>
            <a:r>
              <a:rPr lang="en-US" altLang="zh-CN" sz="2800" dirty="0"/>
              <a:t>.data # Put Global Data here </a:t>
            </a:r>
          </a:p>
          <a:p>
            <a:pPr marL="82296" indent="0">
              <a:buNone/>
            </a:pPr>
            <a:r>
              <a:rPr lang="en-US" altLang="zh-CN" sz="2800" dirty="0"/>
              <a:t>	N: .word 5 # loop count </a:t>
            </a:r>
          </a:p>
          <a:p>
            <a:pPr marL="82296" indent="0">
              <a:buNone/>
            </a:pPr>
            <a:r>
              <a:rPr lang="en-US" altLang="zh-CN" sz="2800" dirty="0"/>
              <a:t>	X: .word 2,4,6,8,10 # array of numbers to be 	added</a:t>
            </a:r>
          </a:p>
          <a:p>
            <a:pPr marL="82296" indent="0">
              <a:buNone/>
            </a:pPr>
            <a:r>
              <a:rPr lang="en-US" altLang="zh-CN" sz="2800" dirty="0"/>
              <a:t>	SUM: .word 0 # location of the final sum </a:t>
            </a:r>
          </a:p>
          <a:p>
            <a:pPr marL="82296" indent="0">
              <a:buNone/>
            </a:pPr>
            <a:r>
              <a:rPr lang="en-US" altLang="zh-CN" sz="2800" dirty="0"/>
              <a:t>	</a:t>
            </a:r>
            <a:r>
              <a:rPr lang="en-US" altLang="zh-CN" sz="2800" dirty="0" err="1"/>
              <a:t>str</a:t>
            </a:r>
            <a:r>
              <a:rPr lang="en-US" altLang="zh-CN" sz="2800" dirty="0"/>
              <a:t>:  .</a:t>
            </a:r>
            <a:r>
              <a:rPr lang="en-US" altLang="zh-CN" sz="2800" dirty="0" err="1"/>
              <a:t>asciiz</a:t>
            </a:r>
            <a:r>
              <a:rPr lang="en-US" altLang="zh-CN" sz="2800" dirty="0"/>
              <a:t> "The sum of the array is = " </a:t>
            </a:r>
          </a:p>
          <a:p>
            <a:pPr marL="82296" indent="0">
              <a:buNone/>
            </a:pPr>
            <a:r>
              <a:rPr lang="en-US" altLang="zh-CN" sz="2800" dirty="0"/>
              <a:t>.text # Put program here</a:t>
            </a:r>
          </a:p>
          <a:p>
            <a:pPr marL="82296" indent="0">
              <a:buNone/>
            </a:pPr>
            <a:r>
              <a:rPr lang="en-US" altLang="zh-CN" sz="2800" dirty="0"/>
              <a:t>.</a:t>
            </a:r>
            <a:r>
              <a:rPr lang="en-US" altLang="zh-CN" sz="2800" dirty="0" err="1"/>
              <a:t>globl</a:t>
            </a:r>
            <a:r>
              <a:rPr lang="en-US" altLang="zh-CN" sz="2800" dirty="0"/>
              <a:t> main # globally define main</a:t>
            </a:r>
          </a:p>
          <a:p>
            <a:pPr marL="82296" indent="0">
              <a:buNone/>
            </a:pPr>
            <a:r>
              <a:rPr lang="en-US" altLang="zh-CN" sz="2800" dirty="0"/>
              <a:t>	main:	// your program codes here</a:t>
            </a:r>
          </a:p>
        </p:txBody>
      </p:sp>
    </p:spTree>
    <p:extLst>
      <p:ext uri="{BB962C8B-B14F-4D97-AF65-F5344CB8AC3E}">
        <p14:creationId xmlns:p14="http://schemas.microsoft.com/office/powerpoint/2010/main" val="1603635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60648"/>
            <a:ext cx="9024934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Some useful pseudo-instructions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196752"/>
            <a:ext cx="7920880" cy="55446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sz="2800" b="1" dirty="0"/>
              <a:t>move $t0, $t1</a:t>
            </a:r>
          </a:p>
          <a:p>
            <a:pPr marL="82296" indent="0">
              <a:buNone/>
            </a:pPr>
            <a:r>
              <a:rPr lang="en-US" altLang="zh-CN" sz="2800" b="1" dirty="0"/>
              <a:t>     -- </a:t>
            </a:r>
            <a:r>
              <a:rPr lang="en-US" altLang="zh-CN" sz="2800" dirty="0"/>
              <a:t>Copy contents of register t1 to register t0.</a:t>
            </a:r>
          </a:p>
          <a:p>
            <a:pPr marL="82296" indent="0">
              <a:buNone/>
            </a:pPr>
            <a:endParaRPr lang="en-US" altLang="zh-CN" sz="2800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800" b="1" dirty="0"/>
              <a:t>li $s0, immediate</a:t>
            </a:r>
          </a:p>
          <a:p>
            <a:pPr marL="82296" indent="0">
              <a:buNone/>
            </a:pPr>
            <a:r>
              <a:rPr lang="en-US" altLang="zh-CN" sz="2800" b="1" dirty="0"/>
              <a:t>     -- </a:t>
            </a:r>
            <a:r>
              <a:rPr lang="en-US" altLang="zh-CN" sz="2800" dirty="0"/>
              <a:t>Load immediate into to register s0.</a:t>
            </a:r>
          </a:p>
          <a:p>
            <a:pPr marL="82296" indent="0">
              <a:buNone/>
            </a:pPr>
            <a:endParaRPr lang="en-US" altLang="zh-CN" sz="2800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800" b="1" dirty="0">
                <a:solidFill>
                  <a:srgbClr val="FF0000"/>
                </a:solidFill>
              </a:rPr>
              <a:t>la $s0, </a:t>
            </a:r>
            <a:r>
              <a:rPr lang="en-US" altLang="zh-CN" sz="2800" b="1" dirty="0" err="1">
                <a:solidFill>
                  <a:srgbClr val="FF0000"/>
                </a:solidFill>
              </a:rPr>
              <a:t>addr</a:t>
            </a:r>
            <a:endParaRPr lang="en-US" altLang="zh-CN" sz="2800" b="1" dirty="0"/>
          </a:p>
          <a:p>
            <a:pPr marL="82296" indent="0">
              <a:buNone/>
            </a:pPr>
            <a:r>
              <a:rPr lang="en-US" altLang="zh-CN" sz="2800" b="1" dirty="0"/>
              <a:t>     -- </a:t>
            </a:r>
            <a:r>
              <a:rPr lang="en-US" altLang="zh-CN" sz="2800" dirty="0"/>
              <a:t>Load address into to register s0.</a:t>
            </a:r>
          </a:p>
        </p:txBody>
      </p:sp>
    </p:spTree>
    <p:extLst>
      <p:ext uri="{BB962C8B-B14F-4D97-AF65-F5344CB8AC3E}">
        <p14:creationId xmlns:p14="http://schemas.microsoft.com/office/powerpoint/2010/main" val="363331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60648"/>
            <a:ext cx="9024934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Addressing Mode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196752"/>
            <a:ext cx="8136904" cy="5544616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en-US" altLang="zh-CN" sz="2800" dirty="0"/>
              <a:t>How to load/store between memory and $t0?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800" dirty="0" err="1"/>
              <a:t>Imm+Register</a:t>
            </a:r>
            <a:r>
              <a:rPr lang="en-US" altLang="zh-CN" sz="2800" dirty="0"/>
              <a:t>: (Only mode in bare machine, </a:t>
            </a:r>
            <a:r>
              <a:rPr lang="en-US" altLang="zh-CN" sz="2800" dirty="0">
                <a:solidFill>
                  <a:srgbClr val="FF0000"/>
                </a:solidFill>
              </a:rPr>
              <a:t>suggested</a:t>
            </a:r>
            <a:r>
              <a:rPr lang="en-US" altLang="zh-CN" sz="2800" dirty="0"/>
              <a:t>)</a:t>
            </a:r>
          </a:p>
          <a:p>
            <a:pPr marL="82296" indent="0">
              <a:buNone/>
            </a:pPr>
            <a:r>
              <a:rPr lang="en-US" altLang="zh-CN" sz="2800" dirty="0"/>
              <a:t>	la $t1, label # load address of label to $t1</a:t>
            </a:r>
          </a:p>
          <a:p>
            <a:pPr marL="82296" indent="0">
              <a:buNone/>
            </a:pPr>
            <a:r>
              <a:rPr lang="en-US" altLang="zh-CN" sz="2800" dirty="0"/>
              <a:t>	</a:t>
            </a:r>
            <a:r>
              <a:rPr lang="en-US" altLang="zh-CN" sz="2800" dirty="0" err="1"/>
              <a:t>lw</a:t>
            </a:r>
            <a:r>
              <a:rPr lang="en-US" altLang="zh-CN" sz="2800" dirty="0"/>
              <a:t> $t0, 8($t1) # address: address of label + 2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800" dirty="0"/>
              <a:t>Immediate:</a:t>
            </a:r>
          </a:p>
          <a:p>
            <a:pPr marL="82296" indent="0">
              <a:buNone/>
            </a:pPr>
            <a:r>
              <a:rPr lang="en-US" altLang="zh-CN" sz="2800" dirty="0"/>
              <a:t>	</a:t>
            </a:r>
            <a:r>
              <a:rPr lang="en-US" altLang="zh-CN" sz="2800" dirty="0" err="1"/>
              <a:t>lw</a:t>
            </a:r>
            <a:r>
              <a:rPr lang="en-US" altLang="zh-CN" sz="2800" dirty="0"/>
              <a:t> $t0, 0x000AE430 # address: address 0x000AE430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800" dirty="0"/>
              <a:t>Symbol:</a:t>
            </a:r>
          </a:p>
          <a:p>
            <a:pPr marL="82296" indent="0">
              <a:buNone/>
            </a:pPr>
            <a:r>
              <a:rPr lang="en-US" altLang="zh-CN" sz="2800" dirty="0"/>
              <a:t>	</a:t>
            </a:r>
            <a:r>
              <a:rPr lang="en-US" altLang="zh-CN" sz="2800" dirty="0" err="1"/>
              <a:t>lw</a:t>
            </a:r>
            <a:r>
              <a:rPr lang="en-US" altLang="zh-CN" sz="2800" dirty="0"/>
              <a:t> $t0, label # address: address of label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800" dirty="0"/>
              <a:t>Register:</a:t>
            </a:r>
          </a:p>
          <a:p>
            <a:pPr marL="82296" indent="0">
              <a:buNone/>
            </a:pPr>
            <a:r>
              <a:rPr lang="en-US" altLang="zh-CN" sz="2800" dirty="0"/>
              <a:t>	la $t1, label # load address of label to $t1</a:t>
            </a:r>
          </a:p>
          <a:p>
            <a:pPr marL="82296" indent="0">
              <a:buNone/>
            </a:pPr>
            <a:r>
              <a:rPr lang="en-US" altLang="zh-CN" sz="2800" dirty="0"/>
              <a:t>	</a:t>
            </a:r>
            <a:r>
              <a:rPr lang="en-US" altLang="zh-CN" sz="2800" dirty="0" err="1"/>
              <a:t>lw</a:t>
            </a:r>
            <a:r>
              <a:rPr lang="en-US" altLang="zh-CN" sz="2800" dirty="0"/>
              <a:t> $t0, $t1 # address: address in $t1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800" dirty="0" err="1"/>
              <a:t>Symbol±Imm</a:t>
            </a:r>
            <a:r>
              <a:rPr lang="en-US" altLang="zh-CN" sz="2800" dirty="0"/>
              <a:t>:</a:t>
            </a:r>
          </a:p>
          <a:p>
            <a:pPr marL="82296" indent="0">
              <a:buNone/>
            </a:pPr>
            <a:r>
              <a:rPr lang="en-US" altLang="zh-CN" sz="2800" dirty="0"/>
              <a:t>	</a:t>
            </a:r>
            <a:r>
              <a:rPr lang="en-US" altLang="zh-CN" sz="2800" dirty="0" err="1"/>
              <a:t>lw</a:t>
            </a:r>
            <a:r>
              <a:rPr lang="en-US" altLang="zh-CN" sz="2800" dirty="0"/>
              <a:t> $t0, label+2 # address: address of label + 2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800" dirty="0" err="1"/>
              <a:t>Symbol±Imm+Register</a:t>
            </a:r>
            <a:r>
              <a:rPr lang="en-US" altLang="zh-CN" sz="2800" dirty="0"/>
              <a:t>:</a:t>
            </a:r>
          </a:p>
          <a:p>
            <a:pPr marL="82296" indent="0">
              <a:buNone/>
            </a:pPr>
            <a:r>
              <a:rPr lang="en-US" altLang="zh-CN" sz="2800" dirty="0"/>
              <a:t>	</a:t>
            </a:r>
            <a:r>
              <a:rPr lang="en-US" altLang="zh-CN" sz="2800" dirty="0" err="1"/>
              <a:t>lw</a:t>
            </a:r>
            <a:r>
              <a:rPr lang="en-US" altLang="zh-CN" sz="2800" dirty="0"/>
              <a:t> $t0, label+8($t1) # address: address of label + 2 + $t1</a:t>
            </a:r>
            <a:endParaRPr lang="en-US" altLang="zh-CN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404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60648"/>
            <a:ext cx="9024934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Example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196752"/>
            <a:ext cx="8136904" cy="554461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altLang="zh-CN" sz="2600" dirty="0"/>
          </a:p>
          <a:p>
            <a:pPr marL="82296" indent="0">
              <a:buNone/>
            </a:pPr>
            <a:r>
              <a:rPr lang="en-US" altLang="zh-CN" sz="2600" dirty="0"/>
              <a:t>.data # Put Global Data here</a:t>
            </a:r>
          </a:p>
          <a:p>
            <a:pPr marL="82296" indent="0">
              <a:buNone/>
            </a:pPr>
            <a:r>
              <a:rPr lang="en-US" altLang="zh-CN" sz="2600" dirty="0"/>
              <a:t>    N: .word 5 # loop count</a:t>
            </a:r>
          </a:p>
          <a:p>
            <a:pPr marL="82296" indent="0">
              <a:buNone/>
            </a:pPr>
            <a:r>
              <a:rPr lang="en-US" altLang="zh-CN" sz="2600" dirty="0"/>
              <a:t>    X: .word 2, 4, 6, 8, 10 # array of numbers to be added</a:t>
            </a:r>
          </a:p>
          <a:p>
            <a:pPr marL="82296" indent="0">
              <a:buNone/>
            </a:pPr>
            <a:r>
              <a:rPr lang="en-US" altLang="zh-CN" sz="2600" dirty="0"/>
              <a:t>    SUM: .word 0 # location of the final sum</a:t>
            </a:r>
          </a:p>
          <a:p>
            <a:pPr marL="82296" indent="0">
              <a:buNone/>
            </a:pPr>
            <a:r>
              <a:rPr lang="en-US" altLang="zh-CN" sz="2600" dirty="0"/>
              <a:t>.text # Put program here</a:t>
            </a:r>
          </a:p>
          <a:p>
            <a:pPr marL="82296" indent="0">
              <a:buNone/>
            </a:pPr>
            <a:r>
              <a:rPr lang="en-US" altLang="zh-CN" sz="2600" dirty="0"/>
              <a:t>.</a:t>
            </a:r>
            <a:r>
              <a:rPr lang="en-US" altLang="zh-CN" sz="2600" dirty="0" err="1"/>
              <a:t>globl</a:t>
            </a:r>
            <a:r>
              <a:rPr lang="en-US" altLang="zh-CN" sz="2600" dirty="0"/>
              <a:t> main # globally define main</a:t>
            </a:r>
          </a:p>
          <a:p>
            <a:pPr marL="82296" indent="0">
              <a:buNone/>
            </a:pPr>
            <a:r>
              <a:rPr lang="en-US" altLang="zh-CN" sz="2600" dirty="0"/>
              <a:t>	main:	</a:t>
            </a:r>
            <a:r>
              <a:rPr lang="en-US" altLang="zh-CN" sz="2600" dirty="0" err="1">
                <a:solidFill>
                  <a:srgbClr val="FF0000"/>
                </a:solidFill>
              </a:rPr>
              <a:t>lw</a:t>
            </a:r>
            <a:r>
              <a:rPr lang="en-US" altLang="zh-CN" sz="2600" dirty="0">
                <a:solidFill>
                  <a:srgbClr val="FF0000"/>
                </a:solidFill>
              </a:rPr>
              <a:t> $s0, N # load loop counter into $s0</a:t>
            </a:r>
          </a:p>
          <a:p>
            <a:pPr marL="82296" indent="0">
              <a:buNone/>
            </a:pPr>
            <a:r>
              <a:rPr lang="en-US" altLang="zh-CN" sz="2600" dirty="0">
                <a:solidFill>
                  <a:srgbClr val="FF0000"/>
                </a:solidFill>
              </a:rPr>
              <a:t>		la $t0, X # load the address of X into $t0</a:t>
            </a:r>
          </a:p>
          <a:p>
            <a:pPr marL="82296" indent="0">
              <a:buNone/>
            </a:pPr>
            <a:r>
              <a:rPr lang="en-US" altLang="zh-CN" sz="2600" dirty="0">
                <a:solidFill>
                  <a:srgbClr val="FF0000"/>
                </a:solidFill>
              </a:rPr>
              <a:t>                   …..</a:t>
            </a:r>
          </a:p>
          <a:p>
            <a:pPr marL="82296" indent="0">
              <a:buNone/>
            </a:pPr>
            <a:r>
              <a:rPr lang="en-US" altLang="zh-CN" sz="2600" dirty="0">
                <a:solidFill>
                  <a:srgbClr val="FF0000"/>
                </a:solidFill>
              </a:rPr>
              <a:t>                   </a:t>
            </a:r>
            <a:r>
              <a:rPr lang="en-US" altLang="zh-CN" sz="2600" dirty="0" err="1">
                <a:solidFill>
                  <a:srgbClr val="FF0000"/>
                </a:solidFill>
              </a:rPr>
              <a:t>sw</a:t>
            </a:r>
            <a:r>
              <a:rPr lang="en-US" altLang="zh-CN" sz="2600" dirty="0">
                <a:solidFill>
                  <a:srgbClr val="FF0000"/>
                </a:solidFill>
              </a:rPr>
              <a:t> $s1, SUM # store the final total    </a:t>
            </a:r>
          </a:p>
        </p:txBody>
      </p:sp>
    </p:spTree>
    <p:extLst>
      <p:ext uri="{BB962C8B-B14F-4D97-AF65-F5344CB8AC3E}">
        <p14:creationId xmlns:p14="http://schemas.microsoft.com/office/powerpoint/2010/main" val="2281777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32046" y="260648"/>
            <a:ext cx="7992888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System Call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196752"/>
            <a:ext cx="7920880" cy="5544616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System Calls (</a:t>
            </a:r>
            <a:r>
              <a:rPr lang="en-US" altLang="zh-CN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syscall</a:t>
            </a:r>
            <a:r>
              <a:rPr lang="en-US" altLang="zh-CN" sz="2800" dirty="0"/>
              <a:t>)</a:t>
            </a:r>
          </a:p>
          <a:p>
            <a:pPr marL="82296" indent="0">
              <a:buNone/>
            </a:pPr>
            <a:r>
              <a:rPr lang="en-US" altLang="zh-CN" sz="2800" dirty="0"/>
              <a:t>   -- OS-like services</a:t>
            </a:r>
          </a:p>
          <a:p>
            <a:pPr marL="82296" indent="0">
              <a:buNone/>
            </a:pPr>
            <a:r>
              <a:rPr lang="en-US" altLang="zh-CN" sz="2800" dirty="0"/>
              <a:t>   -- Very useful for I/O operation</a:t>
            </a:r>
          </a:p>
          <a:p>
            <a:r>
              <a:rPr lang="en-US" altLang="zh-CN" sz="2800" dirty="0"/>
              <a:t>Method</a:t>
            </a:r>
          </a:p>
          <a:p>
            <a:pPr marL="82296" indent="0">
              <a:buNone/>
            </a:pPr>
            <a:r>
              <a:rPr lang="en-US" altLang="zh-CN" sz="2800" dirty="0"/>
              <a:t>   -- load system call code into register </a:t>
            </a:r>
            <a:r>
              <a:rPr lang="en-US" altLang="zh-CN" sz="2800" dirty="0">
                <a:solidFill>
                  <a:srgbClr val="FF0000"/>
                </a:solidFill>
              </a:rPr>
              <a:t>$v0</a:t>
            </a:r>
          </a:p>
          <a:p>
            <a:pPr marL="82296" indent="0">
              <a:buNone/>
            </a:pPr>
            <a:r>
              <a:rPr lang="en-US" altLang="zh-CN" sz="2800" dirty="0"/>
              <a:t>   -- load arguments into registers </a:t>
            </a:r>
            <a:r>
              <a:rPr lang="en-US" altLang="zh-CN" sz="2800" dirty="0">
                <a:solidFill>
                  <a:srgbClr val="0070C0"/>
                </a:solidFill>
              </a:rPr>
              <a:t>$a0</a:t>
            </a:r>
            <a:r>
              <a:rPr lang="en-US" altLang="zh-CN" sz="2800" dirty="0"/>
              <a:t>…</a:t>
            </a:r>
            <a:r>
              <a:rPr lang="en-US" altLang="zh-CN" sz="2800" dirty="0">
                <a:solidFill>
                  <a:srgbClr val="0070C0"/>
                </a:solidFill>
              </a:rPr>
              <a:t>$a3</a:t>
            </a:r>
          </a:p>
          <a:p>
            <a:pPr marL="82296" indent="0">
              <a:buNone/>
            </a:pPr>
            <a:r>
              <a:rPr lang="en-US" altLang="zh-CN" sz="2800" dirty="0"/>
              <a:t>   -- call system with SPIM instruction </a:t>
            </a:r>
            <a:r>
              <a:rPr lang="en-US" altLang="zh-CN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syscall</a:t>
            </a:r>
            <a:endParaRPr lang="en-US" altLang="zh-CN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82296" indent="0">
              <a:buNone/>
            </a:pPr>
            <a:r>
              <a:rPr lang="en-US" altLang="zh-CN" sz="2800" dirty="0"/>
              <a:t>   -- After call, return value is in register </a:t>
            </a:r>
            <a:r>
              <a:rPr lang="en-US" altLang="zh-CN" sz="2800" dirty="0">
                <a:solidFill>
                  <a:srgbClr val="FF0000"/>
                </a:solidFill>
              </a:rPr>
              <a:t>$v0</a:t>
            </a:r>
          </a:p>
          <a:p>
            <a:r>
              <a:rPr lang="en-US" altLang="zh-CN" sz="2800" dirty="0"/>
              <a:t>Frequently used system calls</a:t>
            </a:r>
            <a:endParaRPr lang="en-US" altLang="zh-CN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5661248"/>
            <a:ext cx="5328592" cy="114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336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32046" y="260648"/>
            <a:ext cx="7992888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List of System Call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196752"/>
            <a:ext cx="7920880" cy="554461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altLang="zh-CN" sz="2900" dirty="0"/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706957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642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32046" y="-99392"/>
            <a:ext cx="7992888" cy="57606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Wrap up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476672"/>
            <a:ext cx="4032448" cy="6381328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en-US" altLang="zh-CN" sz="1800" b="1" dirty="0"/>
              <a:t>.data # Put Global Data here</a:t>
            </a:r>
          </a:p>
          <a:p>
            <a:pPr marL="82296" indent="0">
              <a:buNone/>
            </a:pPr>
            <a:r>
              <a:rPr lang="en-US" altLang="zh-CN" sz="1800" b="1" dirty="0"/>
              <a:t>N: .word 5 # loop count</a:t>
            </a:r>
          </a:p>
          <a:p>
            <a:pPr marL="82296" indent="0">
              <a:buNone/>
            </a:pPr>
            <a:r>
              <a:rPr lang="en-US" altLang="zh-CN" sz="1800" b="1" dirty="0"/>
              <a:t>X: .word 2, 4, 6, 8, 10 # array of numbers to be added</a:t>
            </a:r>
          </a:p>
          <a:p>
            <a:pPr marL="82296" indent="0">
              <a:buNone/>
            </a:pPr>
            <a:r>
              <a:rPr lang="en-US" altLang="zh-CN" sz="1800" b="1" dirty="0"/>
              <a:t>SUM: .word 0 # location of the final sum</a:t>
            </a:r>
          </a:p>
          <a:p>
            <a:pPr marL="82296" indent="0">
              <a:buNone/>
            </a:pPr>
            <a:r>
              <a:rPr lang="en-US" altLang="zh-CN" sz="1800" b="1" dirty="0" err="1"/>
              <a:t>str</a:t>
            </a:r>
            <a:r>
              <a:rPr lang="en-US" altLang="zh-CN" sz="1800" b="1" dirty="0"/>
              <a:t>: .</a:t>
            </a:r>
            <a:r>
              <a:rPr lang="en-US" altLang="zh-CN" sz="1800" b="1" dirty="0" err="1"/>
              <a:t>asciiz</a:t>
            </a:r>
            <a:r>
              <a:rPr lang="en-US" altLang="zh-CN" sz="1800" b="1" dirty="0"/>
              <a:t> "The sum of the array is = "</a:t>
            </a:r>
          </a:p>
          <a:p>
            <a:pPr marL="82296" indent="0">
              <a:buNone/>
            </a:pPr>
            <a:r>
              <a:rPr lang="en-US" altLang="zh-CN" sz="1800" b="1" dirty="0"/>
              <a:t>.text # Put program here</a:t>
            </a:r>
          </a:p>
          <a:p>
            <a:pPr marL="82296" indent="0">
              <a:buNone/>
            </a:pPr>
            <a:r>
              <a:rPr lang="en-US" altLang="zh-CN" sz="1800" b="1" dirty="0"/>
              <a:t>.</a:t>
            </a:r>
            <a:r>
              <a:rPr lang="en-US" altLang="zh-CN" sz="1800" b="1" dirty="0" err="1"/>
              <a:t>globl</a:t>
            </a:r>
            <a:r>
              <a:rPr lang="en-US" altLang="zh-CN" sz="1800" b="1" dirty="0"/>
              <a:t> main # globally define main</a:t>
            </a:r>
          </a:p>
          <a:p>
            <a:pPr marL="82296" indent="0">
              <a:buNone/>
            </a:pPr>
            <a:r>
              <a:rPr lang="en-US" altLang="zh-CN" sz="1800" b="1" dirty="0"/>
              <a:t>main: </a:t>
            </a:r>
            <a:r>
              <a:rPr lang="en-US" altLang="zh-CN" sz="1800" b="1" dirty="0" err="1"/>
              <a:t>lw</a:t>
            </a:r>
            <a:r>
              <a:rPr lang="en-US" altLang="zh-CN" sz="1800" b="1" dirty="0"/>
              <a:t> $s0, N # load loop counter into $s0</a:t>
            </a:r>
          </a:p>
          <a:p>
            <a:pPr marL="82296" indent="0">
              <a:buNone/>
            </a:pPr>
            <a:r>
              <a:rPr lang="en-US" altLang="zh-CN" sz="1800" b="1" dirty="0"/>
              <a:t>la $t0, X # load the address of X into $t0</a:t>
            </a:r>
          </a:p>
          <a:p>
            <a:pPr marL="82296" indent="0">
              <a:buNone/>
            </a:pPr>
            <a:r>
              <a:rPr lang="en-US" altLang="zh-CN" sz="1800" b="1" dirty="0"/>
              <a:t>and $s1, $s1, $zero # clear $s1 aka temp sum</a:t>
            </a:r>
          </a:p>
          <a:p>
            <a:pPr marL="82296" indent="0">
              <a:buNone/>
            </a:pPr>
            <a:r>
              <a:rPr lang="en-US" altLang="zh-CN" sz="1800" b="1" dirty="0"/>
              <a:t>loop: </a:t>
            </a:r>
            <a:r>
              <a:rPr lang="en-US" altLang="zh-CN" sz="1800" b="1" dirty="0" err="1"/>
              <a:t>lw</a:t>
            </a:r>
            <a:r>
              <a:rPr lang="en-US" altLang="zh-CN" sz="1800" b="1" dirty="0"/>
              <a:t> $t1, 0($t0) # load the next value of x</a:t>
            </a:r>
          </a:p>
          <a:p>
            <a:pPr marL="82296" indent="0">
              <a:buNone/>
            </a:pPr>
            <a:r>
              <a:rPr lang="en-US" altLang="zh-CN" sz="1800" b="1" dirty="0"/>
              <a:t>add $s1, $s1, $t1 # add it to the running sum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5148064" y="616699"/>
            <a:ext cx="4032448" cy="6381328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en-US" altLang="zh-CN" sz="1800" b="1" dirty="0" err="1"/>
              <a:t>addi</a:t>
            </a:r>
            <a:r>
              <a:rPr lang="en-US" altLang="zh-CN" sz="1800" b="1" dirty="0"/>
              <a:t> $t0, $t0, 4 # increment to the next address</a:t>
            </a:r>
          </a:p>
          <a:p>
            <a:pPr marL="82296" indent="0">
              <a:buNone/>
            </a:pPr>
            <a:r>
              <a:rPr lang="en-US" altLang="zh-CN" sz="1800" b="1" dirty="0" err="1"/>
              <a:t>addi</a:t>
            </a:r>
            <a:r>
              <a:rPr lang="en-US" altLang="zh-CN" sz="1800" b="1" dirty="0"/>
              <a:t> $s0, $s0, -1 # decrement the loop counter</a:t>
            </a:r>
          </a:p>
          <a:p>
            <a:pPr marL="82296" indent="0">
              <a:buNone/>
            </a:pPr>
            <a:r>
              <a:rPr lang="en-US" altLang="zh-CN" sz="1800" b="1" dirty="0" err="1"/>
              <a:t>bne</a:t>
            </a:r>
            <a:r>
              <a:rPr lang="en-US" altLang="zh-CN" sz="1800" b="1" dirty="0"/>
              <a:t> $0, $s0, loop # loop back until complete</a:t>
            </a:r>
          </a:p>
          <a:p>
            <a:pPr marL="82296" indent="0">
              <a:buNone/>
            </a:pPr>
            <a:r>
              <a:rPr lang="en-US" altLang="zh-CN" sz="1800" b="1" dirty="0" err="1"/>
              <a:t>sw</a:t>
            </a:r>
            <a:r>
              <a:rPr lang="en-US" altLang="zh-CN" sz="1800" b="1" dirty="0"/>
              <a:t> $s1, SUM # store the final total</a:t>
            </a:r>
          </a:p>
          <a:p>
            <a:pPr marL="82296" indent="0">
              <a:buFont typeface="Wingdings 2"/>
              <a:buNone/>
            </a:pPr>
            <a:r>
              <a:rPr lang="en-US" altLang="zh-CN" sz="1800" b="1" dirty="0">
                <a:solidFill>
                  <a:srgbClr val="FF0000"/>
                </a:solidFill>
              </a:rPr>
              <a:t>li $v0, 4 # 4 is system call code for </a:t>
            </a:r>
            <a:r>
              <a:rPr lang="en-US" altLang="zh-CN" sz="1800" b="1" dirty="0" err="1">
                <a:solidFill>
                  <a:srgbClr val="FF0000"/>
                </a:solidFill>
              </a:rPr>
              <a:t>print_str</a:t>
            </a:r>
            <a:endParaRPr lang="en-US" altLang="zh-CN" sz="1800" b="1" dirty="0">
              <a:solidFill>
                <a:srgbClr val="FF0000"/>
              </a:solidFill>
            </a:endParaRPr>
          </a:p>
          <a:p>
            <a:pPr marL="82296" indent="0">
              <a:buFont typeface="Wingdings 2"/>
              <a:buNone/>
            </a:pPr>
            <a:r>
              <a:rPr lang="en-US" altLang="zh-CN" sz="1800" b="1" dirty="0">
                <a:solidFill>
                  <a:srgbClr val="FF0000"/>
                </a:solidFill>
              </a:rPr>
              <a:t>la $a0, </a:t>
            </a:r>
            <a:r>
              <a:rPr lang="en-US" altLang="zh-CN" sz="1800" b="1" dirty="0" err="1">
                <a:solidFill>
                  <a:srgbClr val="FF0000"/>
                </a:solidFill>
              </a:rPr>
              <a:t>str</a:t>
            </a:r>
            <a:endParaRPr lang="en-US" altLang="zh-CN" sz="1800" b="1" dirty="0">
              <a:solidFill>
                <a:srgbClr val="FF0000"/>
              </a:solidFill>
            </a:endParaRPr>
          </a:p>
          <a:p>
            <a:pPr marL="82296" indent="0">
              <a:buFont typeface="Wingdings 2"/>
              <a:buNone/>
            </a:pPr>
            <a:r>
              <a:rPr lang="en-US" altLang="zh-CN" sz="1800" b="1" dirty="0" err="1">
                <a:solidFill>
                  <a:srgbClr val="FF0000"/>
                </a:solidFill>
              </a:rPr>
              <a:t>syscall</a:t>
            </a:r>
            <a:r>
              <a:rPr lang="en-US" altLang="zh-CN" sz="1800" b="1" dirty="0">
                <a:solidFill>
                  <a:srgbClr val="FF0000"/>
                </a:solidFill>
              </a:rPr>
              <a:t> # system call for </a:t>
            </a:r>
            <a:r>
              <a:rPr lang="en-US" altLang="zh-CN" sz="1800" b="1" dirty="0" err="1">
                <a:solidFill>
                  <a:srgbClr val="FF0000"/>
                </a:solidFill>
              </a:rPr>
              <a:t>print_str</a:t>
            </a:r>
            <a:endParaRPr lang="en-US" altLang="zh-CN" sz="1800" b="1" dirty="0">
              <a:solidFill>
                <a:srgbClr val="FF0000"/>
              </a:solidFill>
            </a:endParaRPr>
          </a:p>
          <a:p>
            <a:pPr marL="82296" indent="0">
              <a:buFont typeface="Wingdings 2"/>
              <a:buNone/>
            </a:pPr>
            <a:r>
              <a:rPr lang="en-US" altLang="zh-CN" sz="1800" b="1" dirty="0">
                <a:solidFill>
                  <a:srgbClr val="0070C0"/>
                </a:solidFill>
              </a:rPr>
              <a:t>li $v0, 1 # 1 is system call code for </a:t>
            </a:r>
            <a:r>
              <a:rPr lang="en-US" altLang="zh-CN" sz="1800" b="1" dirty="0" err="1">
                <a:solidFill>
                  <a:srgbClr val="0070C0"/>
                </a:solidFill>
              </a:rPr>
              <a:t>print_int</a:t>
            </a:r>
            <a:endParaRPr lang="en-US" altLang="zh-CN" sz="1800" b="1" dirty="0">
              <a:solidFill>
                <a:srgbClr val="0070C0"/>
              </a:solidFill>
            </a:endParaRPr>
          </a:p>
          <a:p>
            <a:pPr marL="82296" indent="0">
              <a:buFont typeface="Wingdings 2"/>
              <a:buNone/>
            </a:pPr>
            <a:r>
              <a:rPr lang="en-US" altLang="zh-CN" sz="1800" b="1" dirty="0">
                <a:solidFill>
                  <a:srgbClr val="0070C0"/>
                </a:solidFill>
              </a:rPr>
              <a:t>move $a0, $s1</a:t>
            </a:r>
          </a:p>
          <a:p>
            <a:pPr marL="82296" indent="0">
              <a:buFont typeface="Wingdings 2"/>
              <a:buNone/>
            </a:pPr>
            <a:r>
              <a:rPr lang="en-US" altLang="zh-CN" sz="1800" b="1" dirty="0" err="1">
                <a:solidFill>
                  <a:srgbClr val="0070C0"/>
                </a:solidFill>
              </a:rPr>
              <a:t>syscall</a:t>
            </a:r>
            <a:r>
              <a:rPr lang="en-US" altLang="zh-CN" sz="1800" b="1" dirty="0">
                <a:solidFill>
                  <a:srgbClr val="0070C0"/>
                </a:solidFill>
              </a:rPr>
              <a:t> # system call for </a:t>
            </a:r>
            <a:r>
              <a:rPr lang="en-US" altLang="zh-CN" sz="1800" b="1" dirty="0" err="1">
                <a:solidFill>
                  <a:srgbClr val="0070C0"/>
                </a:solidFill>
              </a:rPr>
              <a:t>print_int</a:t>
            </a:r>
            <a:endParaRPr lang="en-US" altLang="zh-CN" sz="1800" b="1" dirty="0">
              <a:solidFill>
                <a:srgbClr val="0070C0"/>
              </a:solidFill>
            </a:endParaRPr>
          </a:p>
          <a:p>
            <a:pPr marL="82296" indent="0">
              <a:buFont typeface="Wingdings 2"/>
              <a:buNone/>
            </a:pPr>
            <a:r>
              <a:rPr lang="en-US" altLang="zh-CN" sz="1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li $v0, 10 # 10 is system call code for exit</a:t>
            </a:r>
          </a:p>
          <a:p>
            <a:pPr marL="82296" indent="0">
              <a:buFont typeface="Wingdings 2"/>
              <a:buNone/>
            </a:pPr>
            <a:r>
              <a:rPr lang="en-US" altLang="zh-CN" sz="18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syscall</a:t>
            </a:r>
            <a:r>
              <a:rPr lang="en-US" altLang="zh-CN" sz="1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# system call for exit</a:t>
            </a:r>
          </a:p>
        </p:txBody>
      </p:sp>
    </p:spTree>
    <p:extLst>
      <p:ext uri="{BB962C8B-B14F-4D97-AF65-F5344CB8AC3E}">
        <p14:creationId xmlns:p14="http://schemas.microsoft.com/office/powerpoint/2010/main" val="2462245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341366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Important Documents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196752"/>
            <a:ext cx="7920880" cy="55446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endParaRPr lang="en-US" altLang="zh-CN" sz="2900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900" dirty="0"/>
              <a:t>James</a:t>
            </a:r>
            <a:r>
              <a:rPr lang="zh-CN" altLang="en-US" sz="2900" dirty="0"/>
              <a:t> </a:t>
            </a:r>
            <a:r>
              <a:rPr lang="en-US" altLang="zh-CN" sz="2900" dirty="0" err="1"/>
              <a:t>Larus</a:t>
            </a:r>
            <a:r>
              <a:rPr lang="en-US" altLang="zh-CN" sz="2900" dirty="0"/>
              <a:t>, “Assemblers,</a:t>
            </a:r>
            <a:r>
              <a:rPr lang="zh-CN" altLang="en-US" sz="2900" dirty="0"/>
              <a:t> </a:t>
            </a:r>
            <a:r>
              <a:rPr lang="en-US" altLang="zh-CN" sz="2900" dirty="0"/>
              <a:t>Linkers,</a:t>
            </a:r>
            <a:r>
              <a:rPr lang="zh-CN" altLang="en-US" sz="2900" dirty="0"/>
              <a:t> </a:t>
            </a:r>
            <a:r>
              <a:rPr lang="en-US" altLang="zh-CN" sz="2900" dirty="0"/>
              <a:t>and</a:t>
            </a:r>
            <a:r>
              <a:rPr lang="zh-CN" altLang="en-US" sz="2900" dirty="0"/>
              <a:t> </a:t>
            </a:r>
            <a:r>
              <a:rPr lang="en-US" altLang="zh-CN" sz="2900" dirty="0"/>
              <a:t>the</a:t>
            </a:r>
            <a:r>
              <a:rPr lang="zh-CN" altLang="en-US" sz="2900" dirty="0"/>
              <a:t> </a:t>
            </a:r>
            <a:r>
              <a:rPr lang="en-US" altLang="zh-CN" sz="2900" dirty="0"/>
              <a:t>SPIM</a:t>
            </a:r>
            <a:r>
              <a:rPr lang="zh-CN" altLang="en-US" sz="2900" dirty="0"/>
              <a:t> </a:t>
            </a:r>
            <a:r>
              <a:rPr lang="en-US" altLang="zh-CN" sz="2900" dirty="0"/>
              <a:t>Simulator,”</a:t>
            </a:r>
            <a:r>
              <a:rPr lang="zh-CN" altLang="en-US" sz="2900" dirty="0"/>
              <a:t> </a:t>
            </a:r>
            <a:r>
              <a:rPr lang="en-US" altLang="zh-CN" sz="2900" dirty="0"/>
              <a:t>available</a:t>
            </a:r>
            <a:r>
              <a:rPr lang="zh-CN" altLang="en-US" sz="2900" dirty="0"/>
              <a:t> </a:t>
            </a:r>
            <a:r>
              <a:rPr lang="en-US" altLang="zh-CN" sz="2900" dirty="0"/>
              <a:t>on</a:t>
            </a:r>
            <a:r>
              <a:rPr lang="zh-CN" altLang="en-US" sz="2900" dirty="0"/>
              <a:t> </a:t>
            </a:r>
            <a:r>
              <a:rPr lang="en-US" altLang="zh-CN" sz="2900" dirty="0"/>
              <a:t>Piazza/Resources/</a:t>
            </a:r>
            <a:r>
              <a:rPr lang="en-US" altLang="zh-CN" sz="2900" dirty="0" err="1"/>
              <a:t>HP_AppA.pdf</a:t>
            </a:r>
            <a:r>
              <a:rPr lang="en-US" altLang="zh-CN" sz="2900" dirty="0"/>
              <a:t>.</a:t>
            </a:r>
            <a:r>
              <a:rPr lang="zh-CN" altLang="en-US" sz="2900" dirty="0"/>
              <a:t> </a:t>
            </a:r>
            <a:endParaRPr lang="en-US" altLang="zh-CN" sz="2900" dirty="0"/>
          </a:p>
          <a:p>
            <a:endParaRPr lang="zh-CN" altLang="en-US" sz="2800" dirty="0"/>
          </a:p>
          <a:p>
            <a:endParaRPr lang="en-US" altLang="zh-CN" sz="2800" i="1" dirty="0"/>
          </a:p>
          <a:p>
            <a:pPr marL="539496" lvl="1" indent="-457200">
              <a:spcBef>
                <a:spcPts val="600"/>
              </a:spcBef>
              <a:buSzPct val="80000"/>
              <a:buFont typeface="Wingdings" panose="05000000000000000000" pitchFamily="2" charset="2"/>
              <a:buChar char="l"/>
            </a:pPr>
            <a:r>
              <a:rPr lang="en-US" altLang="zh-CN" dirty="0">
                <a:ea typeface="宋体" pitchFamily="2" charset="-122"/>
              </a:rPr>
              <a:t>More reference and documents can be referred</a:t>
            </a:r>
          </a:p>
          <a:p>
            <a:pPr marL="82296" lvl="1" indent="0">
              <a:spcBef>
                <a:spcPts val="600"/>
              </a:spcBef>
              <a:buSzPct val="80000"/>
              <a:buNone/>
            </a:pPr>
            <a:r>
              <a:rPr lang="en-US" altLang="zh-CN" dirty="0">
                <a:ea typeface="宋体" pitchFamily="2" charset="-122"/>
              </a:rPr>
              <a:t>   -- </a:t>
            </a:r>
            <a:r>
              <a:rPr lang="en-US" altLang="zh-CN" dirty="0">
                <a:ea typeface="宋体" pitchFamily="2" charset="-122"/>
                <a:hlinkClick r:id="rId2"/>
              </a:rPr>
              <a:t>http://spimsimulator.sourceforge.net/further.html</a:t>
            </a:r>
            <a:endParaRPr lang="en-US" altLang="zh-CN" dirty="0">
              <a:ea typeface="宋体" pitchFamily="2" charset="-122"/>
            </a:endParaRPr>
          </a:p>
          <a:p>
            <a:pPr marL="82296" lvl="1" indent="0">
              <a:spcBef>
                <a:spcPts val="600"/>
              </a:spcBef>
              <a:buSzPct val="80000"/>
              <a:buNone/>
            </a:pPr>
            <a:r>
              <a:rPr lang="en-US" altLang="zh-CN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605992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341366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Layout of </a:t>
            </a:r>
            <a:r>
              <a:rPr lang="en-US" altLang="zh-CN" sz="4400" b="1" dirty="0" err="1">
                <a:solidFill>
                  <a:srgbClr val="0000FF"/>
                </a:solidFill>
              </a:rPr>
              <a:t>QtSPIM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196752"/>
            <a:ext cx="7920880" cy="55446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endParaRPr lang="en-US" altLang="zh-CN" sz="2900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900" dirty="0"/>
              <a:t> </a:t>
            </a:r>
            <a:endParaRPr lang="en-US" altLang="zh-CN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9097616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054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32046" y="260648"/>
            <a:ext cx="7992888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A Simple Example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196752"/>
            <a:ext cx="7920880" cy="55446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  <a:defRPr/>
            </a:pPr>
            <a:r>
              <a:rPr lang="en-US" altLang="en-US" sz="2800" dirty="0"/>
              <a:t>Write a simple MIPS code to add two numbers 5, -3 stored in registers t0, t1, and store the result in register t2.</a:t>
            </a:r>
          </a:p>
          <a:p>
            <a:pPr marL="82296" indent="0">
              <a:buNone/>
              <a:defRPr/>
            </a:pPr>
            <a:r>
              <a:rPr lang="en-US" altLang="zh-CN" sz="2800" dirty="0"/>
              <a:t>                            </a:t>
            </a:r>
          </a:p>
          <a:p>
            <a:pPr marL="82296" indent="0">
              <a:buNone/>
              <a:defRPr/>
            </a:pPr>
            <a:r>
              <a:rPr lang="en-US" altLang="zh-CN" sz="2800" dirty="0"/>
              <a:t>                            </a:t>
            </a:r>
          </a:p>
          <a:p>
            <a:pPr marL="82296" indent="0">
              <a:buNone/>
              <a:defRPr/>
            </a:pPr>
            <a:r>
              <a:rPr lang="en-US" altLang="zh-CN" sz="2800" dirty="0"/>
              <a:t>                            </a:t>
            </a:r>
            <a:r>
              <a:rPr lang="it-IT" altLang="zh-CN" sz="2900" dirty="0"/>
              <a:t>addi $8, $0, 5</a:t>
            </a:r>
          </a:p>
          <a:p>
            <a:pPr marL="82296" indent="0" algn="ctr">
              <a:buNone/>
            </a:pPr>
            <a:r>
              <a:rPr lang="it-IT" altLang="zh-CN" sz="2900" dirty="0"/>
              <a:t>addi $9, $0, -3</a:t>
            </a:r>
          </a:p>
          <a:p>
            <a:pPr marL="82296" indent="0" algn="ctr">
              <a:buNone/>
            </a:pPr>
            <a:r>
              <a:rPr lang="it-IT" altLang="zh-CN" sz="2900" dirty="0"/>
              <a:t>  add $10, $8, $9</a:t>
            </a:r>
            <a:endParaRPr lang="en-US" altLang="zh-CN" sz="2900" dirty="0"/>
          </a:p>
          <a:p>
            <a:pPr marL="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78344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32046" y="260648"/>
            <a:ext cx="7992888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Real MIPS Program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196752"/>
            <a:ext cx="7920880" cy="554461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it-IT" altLang="zh-CN" sz="2900" dirty="0"/>
          </a:p>
          <a:p>
            <a:pPr marL="82296" indent="0">
              <a:buNone/>
            </a:pPr>
            <a:endParaRPr lang="it-IT" altLang="zh-CN" sz="2900" dirty="0"/>
          </a:p>
          <a:p>
            <a:pPr marL="82296" indent="0">
              <a:buNone/>
            </a:pPr>
            <a:endParaRPr lang="it-IT" altLang="zh-CN" sz="2900" dirty="0"/>
          </a:p>
          <a:p>
            <a:pPr marL="82296" indent="0">
              <a:buNone/>
            </a:pPr>
            <a:r>
              <a:rPr lang="it-IT" altLang="zh-CN" sz="2900" dirty="0"/>
              <a:t>		</a:t>
            </a:r>
            <a:r>
              <a:rPr lang="it-IT" altLang="zh-CN" sz="2900" dirty="0">
                <a:solidFill>
                  <a:srgbClr val="FF0000"/>
                </a:solidFill>
              </a:rPr>
              <a:t>main:</a:t>
            </a:r>
          </a:p>
          <a:p>
            <a:pPr marL="82296" indent="0">
              <a:buNone/>
            </a:pPr>
            <a:r>
              <a:rPr lang="it-IT" altLang="zh-CN" sz="2900" dirty="0"/>
              <a:t>			addi $8, $0, 5</a:t>
            </a:r>
          </a:p>
          <a:p>
            <a:pPr marL="82296" indent="0">
              <a:buNone/>
            </a:pPr>
            <a:r>
              <a:rPr lang="it-IT" altLang="zh-CN" sz="2900" dirty="0"/>
              <a:t>			addi $9, $0, -3</a:t>
            </a:r>
          </a:p>
          <a:p>
            <a:pPr marL="82296" indent="0">
              <a:buNone/>
            </a:pPr>
            <a:r>
              <a:rPr lang="it-IT" altLang="zh-CN" sz="2900" dirty="0"/>
              <a:t>			add $10, $8, $9</a:t>
            </a:r>
          </a:p>
          <a:p>
            <a:pPr marL="82296" indent="0">
              <a:buNone/>
            </a:pPr>
            <a:r>
              <a:rPr lang="it-IT" altLang="zh-CN" sz="2900" dirty="0"/>
              <a:t>			</a:t>
            </a:r>
            <a:r>
              <a:rPr lang="it-IT" altLang="zh-CN" sz="2900" dirty="0">
                <a:solidFill>
                  <a:srgbClr val="0070C0"/>
                </a:solidFill>
              </a:rPr>
              <a:t>jr $ra</a:t>
            </a:r>
            <a:endParaRPr lang="en-US" altLang="zh-CN" sz="2900" dirty="0">
              <a:solidFill>
                <a:srgbClr val="0070C0"/>
              </a:solidFill>
            </a:endParaRPr>
          </a:p>
          <a:p>
            <a:pPr marL="82296" indent="0">
              <a:buNone/>
            </a:pPr>
            <a:endParaRPr lang="en-US" altLang="zh-CN" sz="2900" dirty="0"/>
          </a:p>
          <a:p>
            <a:pPr marL="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27942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32046" y="260648"/>
            <a:ext cx="7992888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Load File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196752"/>
            <a:ext cx="7920880" cy="554461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altLang="zh-CN" sz="2900" dirty="0"/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9296"/>
            <a:ext cx="8964488" cy="504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259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32046" y="260648"/>
            <a:ext cx="7992888" cy="922114"/>
          </a:xfrm>
        </p:spPr>
        <p:txBody>
          <a:bodyPr>
            <a:noAutofit/>
          </a:bodyPr>
          <a:lstStyle/>
          <a:p>
            <a:pPr algn="ctr"/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196752"/>
            <a:ext cx="7920880" cy="554461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altLang="zh-CN" sz="2900" dirty="0"/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90763"/>
            <a:ext cx="561975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692696"/>
            <a:ext cx="7906025" cy="545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8"/>
          <p:cNvSpPr>
            <a:spLocks noChangeArrowheads="1"/>
          </p:cNvSpPr>
          <p:nvPr/>
        </p:nvSpPr>
        <p:spPr bwMode="auto">
          <a:xfrm rot="5400000">
            <a:off x="2819400" y="5233392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2286000" y="5461992"/>
            <a:ext cx="12058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rgbClr val="FF0000"/>
                </a:solidFill>
                <a:latin typeface="Arial" pitchFamily="34" charset="0"/>
              </a:rPr>
              <a:t>Address</a:t>
            </a:r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auto">
          <a:xfrm rot="5400000">
            <a:off x="3343672" y="5233392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203848" y="5469160"/>
            <a:ext cx="13681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rgbClr val="FF0000"/>
                </a:solidFill>
                <a:latin typeface="Arial" pitchFamily="34" charset="0"/>
              </a:rPr>
              <a:t>Hex format</a:t>
            </a: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 rot="3261745">
            <a:off x="4138278" y="5249249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510819" y="5445224"/>
            <a:ext cx="12853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rgbClr val="FF0000"/>
                </a:solidFill>
                <a:latin typeface="Arial" pitchFamily="34" charset="0"/>
              </a:rPr>
              <a:t>Instruction</a:t>
            </a:r>
          </a:p>
        </p:txBody>
      </p:sp>
      <p:sp>
        <p:nvSpPr>
          <p:cNvPr id="13" name="AutoShape 18"/>
          <p:cNvSpPr>
            <a:spLocks noChangeArrowheads="1"/>
          </p:cNvSpPr>
          <p:nvPr/>
        </p:nvSpPr>
        <p:spPr bwMode="auto">
          <a:xfrm rot="5400000">
            <a:off x="5999584" y="5265106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586591" y="5445224"/>
            <a:ext cx="22977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rgbClr val="FF0000"/>
                </a:solidFill>
                <a:latin typeface="Arial" pitchFamily="34" charset="0"/>
              </a:rPr>
              <a:t>Pseudo-Instruction</a:t>
            </a: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1475656" y="3065777"/>
            <a:ext cx="715516" cy="36322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971600" y="3429000"/>
            <a:ext cx="20882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 err="1">
                <a:solidFill>
                  <a:srgbClr val="FF0000"/>
                </a:solidFill>
                <a:latin typeface="Arial" pitchFamily="34" charset="0"/>
              </a:rPr>
              <a:t>Uncleared</a:t>
            </a:r>
            <a:r>
              <a:rPr lang="en-US" altLang="en-US" sz="1800" dirty="0">
                <a:solidFill>
                  <a:srgbClr val="FF0000"/>
                </a:solidFill>
                <a:latin typeface="Arial" pitchFamily="34" charset="0"/>
              </a:rPr>
              <a:t>  </a:t>
            </a:r>
            <a:r>
              <a:rPr lang="en-US" altLang="en-US" sz="1800" dirty="0" err="1">
                <a:solidFill>
                  <a:srgbClr val="FF0000"/>
                </a:solidFill>
                <a:latin typeface="Arial" pitchFamily="34" charset="0"/>
              </a:rPr>
              <a:t>Reg</a:t>
            </a:r>
            <a:endParaRPr lang="en-US" altLang="en-US" sz="1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1039118" y="1556792"/>
            <a:ext cx="794295" cy="191686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979115" y="1758003"/>
            <a:ext cx="20882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rgbClr val="FF0000"/>
                </a:solidFill>
                <a:latin typeface="Arial" pitchFamily="34" charset="0"/>
              </a:rPr>
              <a:t>Program Counter</a:t>
            </a:r>
          </a:p>
        </p:txBody>
      </p:sp>
      <p:sp>
        <p:nvSpPr>
          <p:cNvPr id="19" name="Oval 8"/>
          <p:cNvSpPr>
            <a:spLocks noChangeArrowheads="1"/>
          </p:cNvSpPr>
          <p:nvPr/>
        </p:nvSpPr>
        <p:spPr bwMode="auto">
          <a:xfrm>
            <a:off x="3491880" y="2708920"/>
            <a:ext cx="2528664" cy="71371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6287482" y="2881111"/>
            <a:ext cx="20882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rgbClr val="FF0000"/>
                </a:solidFill>
                <a:latin typeface="Arial" pitchFamily="34" charset="0"/>
              </a:rPr>
              <a:t>program codes</a:t>
            </a:r>
          </a:p>
        </p:txBody>
      </p:sp>
      <p:sp>
        <p:nvSpPr>
          <p:cNvPr id="23" name="AutoShape 25"/>
          <p:cNvSpPr>
            <a:spLocks/>
          </p:cNvSpPr>
          <p:nvPr/>
        </p:nvSpPr>
        <p:spPr bwMode="auto">
          <a:xfrm>
            <a:off x="6486525" y="1738111"/>
            <a:ext cx="228600" cy="990600"/>
          </a:xfrm>
          <a:prstGeom prst="rightBrace">
            <a:avLst>
              <a:gd name="adj1" fmla="val 36111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6716613" y="1826821"/>
            <a:ext cx="2133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Arial" pitchFamily="34" charset="0"/>
              </a:rPr>
              <a:t>Initial Code -  header files, argument definition and main statement call and program end</a:t>
            </a:r>
          </a:p>
        </p:txBody>
      </p:sp>
    </p:spTree>
    <p:extLst>
      <p:ext uri="{BB962C8B-B14F-4D97-AF65-F5344CB8AC3E}">
        <p14:creationId xmlns:p14="http://schemas.microsoft.com/office/powerpoint/2010/main" val="1056858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32046" y="260648"/>
            <a:ext cx="7992888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Clear Register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196752"/>
            <a:ext cx="7920880" cy="55446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en-US" sz="2800" dirty="0"/>
              <a:t>Simulator </a:t>
            </a:r>
            <a:r>
              <a:rPr lang="en-US" altLang="en-US" sz="2800" dirty="0">
                <a:sym typeface="Wingdings" pitchFamily="2" charset="2"/>
              </a:rPr>
              <a:t> Clear Registers</a:t>
            </a:r>
            <a:endParaRPr lang="en-US" altLang="en-US" sz="2800" dirty="0"/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2051"/>
            <a:ext cx="8643005" cy="485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244823" y="3933055"/>
            <a:ext cx="794295" cy="50405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7923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3295</TotalTime>
  <Words>1082</Words>
  <Application>Microsoft Office PowerPoint</Application>
  <PresentationFormat>On-screen Show (4:3)</PresentationFormat>
  <Paragraphs>186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夏至</vt:lpstr>
      <vt:lpstr>CSE 341 Computer Organization  Lecture 11 QtSpim Simulator</vt:lpstr>
      <vt:lpstr>What is SPIM</vt:lpstr>
      <vt:lpstr>Important Documents</vt:lpstr>
      <vt:lpstr>Layout of QtSPIM</vt:lpstr>
      <vt:lpstr>A Simple Example</vt:lpstr>
      <vt:lpstr>Real MIPS Program</vt:lpstr>
      <vt:lpstr>Load File</vt:lpstr>
      <vt:lpstr>PowerPoint Presentation</vt:lpstr>
      <vt:lpstr>Clear Register</vt:lpstr>
      <vt:lpstr>Setting Program Breakpoint</vt:lpstr>
      <vt:lpstr>Breakpoint</vt:lpstr>
      <vt:lpstr>Simulation</vt:lpstr>
      <vt:lpstr>Execution (1)</vt:lpstr>
      <vt:lpstr>Execution (2)</vt:lpstr>
      <vt:lpstr>Execution (3)</vt:lpstr>
      <vt:lpstr>Assembler Directives (1)</vt:lpstr>
      <vt:lpstr>Review of Memory Layout</vt:lpstr>
      <vt:lpstr>Assembler Directives (2)</vt:lpstr>
      <vt:lpstr>Assembler Directives (3)</vt:lpstr>
      <vt:lpstr>Example</vt:lpstr>
      <vt:lpstr>Some useful pseudo-instructions</vt:lpstr>
      <vt:lpstr>Addressing Mode</vt:lpstr>
      <vt:lpstr>Example</vt:lpstr>
      <vt:lpstr>System Call</vt:lpstr>
      <vt:lpstr>List of System Call</vt:lpstr>
      <vt:lpstr>Wrap 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 344  Digital Computer Systems</dc:title>
  <dc:creator>manmenghou</dc:creator>
  <cp:lastModifiedBy>Lu Su</cp:lastModifiedBy>
  <cp:revision>315</cp:revision>
  <dcterms:created xsi:type="dcterms:W3CDTF">2015-08-13T19:09:57Z</dcterms:created>
  <dcterms:modified xsi:type="dcterms:W3CDTF">2020-03-05T04:44:44Z</dcterms:modified>
</cp:coreProperties>
</file>