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79138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39DD-BD07-4294-899C-6984A743A82A}" type="datetimeFigureOut">
              <a:rPr lang="en-US" smtClean="0"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E867-FC16-4B03-8338-38893AF6F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235C-EA39-4DD3-A95B-42739109DE86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394-90E6-48E7-AF99-CC3F52A7AB28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6AF8-AA03-40DD-A1A3-7A99ED75F061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550-B63F-456A-851D-ECDF8A9488DD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BBB-7005-437D-8A1E-EC7924BFCE1A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5253-205E-48EC-9C22-36746B5331D3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E409-B538-4514-8BEF-08A435241EF0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E06C-586A-4277-920E-514B24C43273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E926-337E-41E0-B1C6-3C6DF08716ED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5A33-5F22-4611-8394-50209FE1C092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2CD0A-0D70-4190-B6BC-C247C9AE7E18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AE399E-07DA-4EAA-8C90-1EA0122E88CC}" type="datetime1">
              <a:rPr lang="zh-CN" altLang="en-US" smtClean="0"/>
              <a:t>2020/3/8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12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Single-Cycle Implementation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ea typeface="Gill Sans"/>
                <a:cs typeface="Gill Sans"/>
              </a:rPr>
              <a:t>slt</a:t>
            </a:r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1486706"/>
            <a:ext cx="5976664" cy="50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78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1806264"/>
            <a:ext cx="5976664" cy="5079120"/>
          </a:xfrm>
          <a:prstGeom prst="rect">
            <a:avLst/>
          </a:prstGeom>
        </p:spPr>
      </p:pic>
      <p:sp>
        <p:nvSpPr>
          <p:cNvPr id="6" name="标题 1"/>
          <p:cNvSpPr txBox="1">
            <a:spLocks/>
          </p:cNvSpPr>
          <p:nvPr/>
        </p:nvSpPr>
        <p:spPr>
          <a:xfrm>
            <a:off x="1032046" y="44624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 smtClean="0">
                <a:solidFill>
                  <a:srgbClr val="FF0000"/>
                </a:solidFill>
              </a:rPr>
              <a:t>Inner arch. of ALU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899592" y="836712"/>
            <a:ext cx="7920880" cy="1008112"/>
          </a:xfrm>
        </p:spPr>
        <p:txBody>
          <a:bodyPr>
            <a:normAutofit fontScale="92500"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pitchFamily="2" charset="-122"/>
              </a:rPr>
              <a:t>ALU = arithmetic unit + logic </a:t>
            </a:r>
            <a:r>
              <a:rPr lang="en-US" altLang="zh-CN" dirty="0" smtClean="0">
                <a:ea typeface="宋体" pitchFamily="2" charset="-122"/>
              </a:rPr>
              <a:t>unit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dirty="0" err="1"/>
              <a:t>ALUOp</a:t>
            </a:r>
            <a:r>
              <a:rPr lang="en-US" dirty="0"/>
              <a:t> </a:t>
            </a:r>
            <a:r>
              <a:rPr lang="en-US" dirty="0" smtClean="0"/>
              <a:t>bits:  </a:t>
            </a:r>
            <a:r>
              <a:rPr lang="en-US" dirty="0" err="1" smtClean="0"/>
              <a:t>Ainvert</a:t>
            </a:r>
            <a:r>
              <a:rPr lang="en-US" dirty="0" smtClean="0"/>
              <a:t>, </a:t>
            </a:r>
            <a:r>
              <a:rPr lang="en-US" dirty="0" err="1" smtClean="0"/>
              <a:t>Binvert</a:t>
            </a:r>
            <a:r>
              <a:rPr lang="en-US" dirty="0" smtClean="0"/>
              <a:t>, Operation</a:t>
            </a:r>
            <a:endParaRPr lang="en-US" altLang="zh-CN" dirty="0">
              <a:ea typeface="宋体" pitchFamily="2" charset="-122"/>
            </a:endParaRPr>
          </a:p>
          <a:p>
            <a:pPr marL="0" indent="0" defTabSz="914400">
              <a:buNone/>
            </a:pPr>
            <a:endParaRPr lang="en-US" altLang="zh-CN" dirty="0">
              <a:ea typeface="宋体" pitchFamily="2" charset="-122"/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1937" y="4797152"/>
            <a:ext cx="3312368" cy="157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1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-24340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ea typeface="Gill Sans"/>
                <a:cs typeface="Gill Sans"/>
              </a:rPr>
              <a:t>Addition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230" y="620688"/>
            <a:ext cx="6387827" cy="29575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82230" y="3573016"/>
            <a:ext cx="5832648" cy="124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83464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/>
              <a:t>The </a:t>
            </a:r>
            <a:r>
              <a:rPr lang="en-US" sz="2700" dirty="0"/>
              <a:t>Sum bit is set </a:t>
            </a:r>
            <a:r>
              <a:rPr lang="en-US" sz="2700" dirty="0" smtClean="0"/>
              <a:t>when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400" dirty="0" smtClean="0"/>
              <a:t>exactly </a:t>
            </a:r>
            <a:r>
              <a:rPr lang="en-US" sz="2400" dirty="0"/>
              <a:t>one input is </a:t>
            </a:r>
            <a:r>
              <a:rPr lang="en-US" sz="2400" dirty="0" smtClean="0"/>
              <a:t>1.</a:t>
            </a:r>
            <a:endParaRPr lang="en-US" sz="2400" dirty="0"/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400" dirty="0"/>
              <a:t>or when all three inputs are 1</a:t>
            </a:r>
            <a:r>
              <a:rPr lang="en-US" sz="2700" dirty="0"/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430" y="5373216"/>
            <a:ext cx="7761297" cy="54722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092280" y="5445224"/>
            <a:ext cx="1728191" cy="3652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051719" y="5488927"/>
            <a:ext cx="5023783" cy="3652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5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A 1-Bit ALU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556792"/>
            <a:ext cx="6935887" cy="415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0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182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A 32-Bit ALU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1196752"/>
            <a:ext cx="3897195" cy="5609506"/>
          </a:xfrm>
          <a:prstGeom prst="rect">
            <a:avLst/>
          </a:prstGeom>
        </p:spPr>
      </p:pic>
      <p:pic>
        <p:nvPicPr>
          <p:cNvPr id="6" name="Picture 9" descr="f03-01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5760640" cy="1344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56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1405136"/>
          </a:xfrm>
        </p:spPr>
        <p:txBody>
          <a:bodyPr/>
          <a:lstStyle/>
          <a:p>
            <a:r>
              <a:rPr lang="en-US" dirty="0"/>
              <a:t>Subtraction is the same as adding the negative version of an </a:t>
            </a:r>
            <a:r>
              <a:rPr lang="en-US" dirty="0" smtClean="0"/>
              <a:t>operand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636912"/>
            <a:ext cx="5472608" cy="37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7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Useful </a:t>
            </a:r>
            <a:r>
              <a:rPr lang="en-US" sz="4400" b="1" dirty="0" err="1" smtClean="0">
                <a:solidFill>
                  <a:srgbClr val="0000FF"/>
                </a:solidFill>
              </a:rPr>
              <a:t>shortuts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953271" y="721705"/>
                <a:ext cx="8171256" cy="5198566"/>
              </a:xfrm>
            </p:spPr>
            <p:txBody>
              <a:bodyPr>
                <a:normAutofit/>
              </a:bodyPr>
              <a:lstStyle/>
              <a:p>
                <a:pPr marL="82296" indent="0">
                  <a:buNone/>
                </a:pPr>
                <a:endParaRPr lang="en-US" sz="2600" dirty="0" smtClean="0"/>
              </a:p>
              <a:p>
                <a:r>
                  <a:rPr lang="en-US" sz="2800" dirty="0"/>
                  <a:t>A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quick way to negate a two’s complement binary</a:t>
                </a:r>
              </a:p>
              <a:p>
                <a:pPr marL="82296" indent="0">
                  <a:buNone/>
                </a:pPr>
                <a:r>
                  <a:rPr lang="en-US" sz="2800" dirty="0" smtClean="0"/>
                  <a:t>   number:  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</a:t>
                </a:r>
                <a:r>
                  <a:rPr lang="en-US" sz="2800" dirty="0"/>
                  <a:t>S</a:t>
                </a:r>
                <a:r>
                  <a:rPr lang="en-US" sz="2800" dirty="0" smtClean="0"/>
                  <a:t>imply </a:t>
                </a:r>
                <a:r>
                  <a:rPr lang="en-US" sz="2800" dirty="0"/>
                  <a:t>invert every 0 to 1 and every 1 to 0, </a:t>
                </a:r>
                <a:endParaRPr lang="en-US" sz="2800" dirty="0" smtClean="0"/>
              </a:p>
              <a:p>
                <a:pPr marL="82296" indent="0">
                  <a:buNone/>
                </a:pPr>
                <a:r>
                  <a:rPr lang="en-US" sz="2800" dirty="0" smtClean="0"/>
                  <a:t>   then </a:t>
                </a:r>
                <a:r>
                  <a:rPr lang="en-US" sz="2800" dirty="0"/>
                  <a:t>add one to the result</a:t>
                </a:r>
                <a:r>
                  <a:rPr lang="en-US" sz="2800" dirty="0" smtClean="0"/>
                  <a:t>.  This </a:t>
                </a:r>
                <a:r>
                  <a:rPr lang="en-US" sz="2800" dirty="0"/>
                  <a:t>shortcut is based </a:t>
                </a:r>
                <a:r>
                  <a:rPr lang="en-US" sz="2800" dirty="0" smtClean="0"/>
                  <a:t> </a:t>
                </a:r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on </a:t>
                </a:r>
                <a:r>
                  <a:rPr lang="en-US" sz="2800" dirty="0"/>
                  <a:t>the observation that the sum of a number and its </a:t>
                </a:r>
                <a:endParaRPr lang="en-US" sz="2800" dirty="0" smtClean="0"/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inverted representation </a:t>
                </a:r>
                <a:r>
                  <a:rPr lang="en-US" sz="2800" dirty="0"/>
                  <a:t>must be 111 . . . 111</a:t>
                </a:r>
                <a:r>
                  <a:rPr lang="en-US" sz="2800" baseline="-25000" dirty="0"/>
                  <a:t>two</a:t>
                </a:r>
                <a:r>
                  <a:rPr lang="en-US" sz="2800" dirty="0"/>
                  <a:t>, </a:t>
                </a:r>
                <a:r>
                  <a:rPr lang="en-US" sz="2800" dirty="0" smtClean="0"/>
                  <a:t> </a:t>
                </a:r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 which </a:t>
                </a:r>
                <a:r>
                  <a:rPr lang="en-US" sz="2800" dirty="0"/>
                  <a:t>represents 1</a:t>
                </a:r>
                <a:r>
                  <a:rPr lang="en-US" sz="2800" dirty="0" smtClean="0"/>
                  <a:t>.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en-US" sz="2800" dirty="0" smtClean="0"/>
                  <a:t>    x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= -1  </a:t>
                </a:r>
                <a:r>
                  <a:rPr lang="en-US" sz="2800" dirty="0" smtClean="0">
                    <a:sym typeface="Wingdings" panose="05000000000000000000" pitchFamily="2" charset="2"/>
                  </a:rPr>
                  <a:t>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+1 = -x</a:t>
                </a:r>
              </a:p>
              <a:p>
                <a:endParaRPr lang="en-US" dirty="0"/>
              </a:p>
              <a:p>
                <a:pPr marL="82296" indent="0">
                  <a:buNone/>
                </a:pPr>
                <a:endParaRPr lang="en-US" altLang="en-US" dirty="0"/>
              </a:p>
              <a:p>
                <a:pPr lvl="1"/>
                <a:endParaRPr lang="en-US" altLang="en-US" dirty="0"/>
              </a:p>
              <a:p>
                <a:endParaRPr lang="en-US" altLang="zh-CN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3271" y="721705"/>
                <a:ext cx="8171256" cy="5198566"/>
              </a:xfrm>
              <a:blipFill rotWithShape="0">
                <a:blip r:embed="rId2"/>
                <a:stretch>
                  <a:fillRect r="-2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3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5"/>
            <a:ext cx="8171256" cy="519856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1" y="116632"/>
            <a:ext cx="6371721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6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1405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Set </a:t>
            </a:r>
            <a:r>
              <a:rPr lang="en-US" dirty="0"/>
              <a:t>this </a:t>
            </a:r>
            <a:r>
              <a:rPr lang="en-US" dirty="0" err="1"/>
              <a:t>CarryIn</a:t>
            </a:r>
            <a:r>
              <a:rPr lang="en-US" dirty="0"/>
              <a:t> to 1 instead of </a:t>
            </a:r>
            <a:r>
              <a:rPr lang="en-US" dirty="0" smtClean="0"/>
              <a:t>0.</a:t>
            </a:r>
          </a:p>
          <a:p>
            <a:r>
              <a:rPr lang="en-US" dirty="0" smtClean="0"/>
              <a:t>The </a:t>
            </a:r>
            <a:r>
              <a:rPr lang="en-US" dirty="0"/>
              <a:t>adder will then </a:t>
            </a:r>
            <a:r>
              <a:rPr lang="en-US" dirty="0" smtClean="0"/>
              <a:t>calculate a+b+1.</a:t>
            </a:r>
          </a:p>
          <a:p>
            <a:r>
              <a:rPr lang="en-US" dirty="0" smtClean="0"/>
              <a:t>Select </a:t>
            </a:r>
            <a:r>
              <a:rPr lang="en-US" dirty="0"/>
              <a:t>the inverted version of </a:t>
            </a:r>
            <a:r>
              <a:rPr lang="en-US" dirty="0" smtClean="0"/>
              <a:t>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996952"/>
            <a:ext cx="5472608" cy="3761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2378219"/>
            <a:ext cx="567690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792088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NOR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1837184"/>
          </a:xfrm>
        </p:spPr>
        <p:txBody>
          <a:bodyPr>
            <a:normAutofit/>
          </a:bodyPr>
          <a:lstStyle/>
          <a:p>
            <a:r>
              <a:rPr lang="en-US" sz="2000" dirty="0"/>
              <a:t>Instead of adding a separate </a:t>
            </a:r>
            <a:r>
              <a:rPr lang="en-US" sz="2000" dirty="0" smtClean="0"/>
              <a:t>gate for </a:t>
            </a:r>
            <a:r>
              <a:rPr lang="en-US" sz="2000" dirty="0"/>
              <a:t>NOR, we can reuse much of the hardware already in the </a:t>
            </a:r>
            <a:r>
              <a:rPr lang="en-US" sz="2000" dirty="0" smtClean="0"/>
              <a:t>ALU.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DeMorgan’s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theorem: </a:t>
            </a:r>
            <a:r>
              <a:rPr lang="en-US" sz="2000" dirty="0"/>
              <a:t>NOT (a OR b) is equivalent to NOT a AND NOT 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503190"/>
            <a:ext cx="5842696" cy="43101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988840"/>
            <a:ext cx="196215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70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5053</TotalTime>
  <Words>247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Gill Sans</vt:lpstr>
      <vt:lpstr>Malgun Gothic</vt:lpstr>
      <vt:lpstr>华文中宋</vt:lpstr>
      <vt:lpstr>宋体</vt:lpstr>
      <vt:lpstr>Calibri</vt:lpstr>
      <vt:lpstr>Cambria Math</vt:lpstr>
      <vt:lpstr>Courier New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12 Processor : Single-Cycle Implementation 2 </vt:lpstr>
      <vt:lpstr>Addition</vt:lpstr>
      <vt:lpstr>A 1-Bit ALU</vt:lpstr>
      <vt:lpstr>A 32-Bit ALU</vt:lpstr>
      <vt:lpstr>Subtraction</vt:lpstr>
      <vt:lpstr>Useful shortuts</vt:lpstr>
      <vt:lpstr>PowerPoint Presentation</vt:lpstr>
      <vt:lpstr>Subtraction</vt:lpstr>
      <vt:lpstr>NOR function</vt:lpstr>
      <vt:lpstr>slt operation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343</cp:revision>
  <dcterms:created xsi:type="dcterms:W3CDTF">2015-08-13T19:09:57Z</dcterms:created>
  <dcterms:modified xsi:type="dcterms:W3CDTF">2020-03-08T19:57:22Z</dcterms:modified>
</cp:coreProperties>
</file>