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527" r:id="rId3"/>
    <p:sldId id="523" r:id="rId4"/>
    <p:sldId id="524" r:id="rId5"/>
    <p:sldId id="516" r:id="rId6"/>
    <p:sldId id="517" r:id="rId7"/>
    <p:sldId id="518" r:id="rId8"/>
    <p:sldId id="556" r:id="rId9"/>
    <p:sldId id="525" r:id="rId10"/>
    <p:sldId id="526" r:id="rId11"/>
    <p:sldId id="520" r:id="rId12"/>
    <p:sldId id="521" r:id="rId13"/>
    <p:sldId id="522" r:id="rId14"/>
    <p:sldId id="531" r:id="rId15"/>
    <p:sldId id="532" r:id="rId16"/>
    <p:sldId id="533" r:id="rId17"/>
    <p:sldId id="545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0421" autoAdjust="0"/>
  </p:normalViewPr>
  <p:slideViewPr>
    <p:cSldViewPr>
      <p:cViewPr varScale="1">
        <p:scale>
          <a:sx n="96" d="100"/>
          <a:sy n="96" d="100"/>
        </p:scale>
        <p:origin x="20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E39DD-BD07-4294-899C-6984A743A82A}" type="datetimeFigureOut">
              <a:rPr lang="en-US" smtClean="0"/>
              <a:t>3/25/2020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DE867-FC16-4B03-8338-38893AF6F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8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F38CC9-FA4A-42E3-8316-07857008A27B}" type="datetime3">
              <a:rPr lang="en-AU" altLang="en-US" sz="1300" smtClean="0">
                <a:latin typeface="Times New Roman" panose="02020603050405020304" pitchFamily="18" charset="0"/>
              </a:rPr>
              <a:pPr/>
              <a:t>25 March, 2020</a:t>
            </a:fld>
            <a:endParaRPr lang="en-AU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1556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Chapter 4 — The Processor</a:t>
            </a:r>
          </a:p>
        </p:txBody>
      </p:sp>
      <p:sp>
        <p:nvSpPr>
          <p:cNvPr id="1556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CE9830-17E4-4943-9341-2AFFE9646867}" type="slidenum">
              <a:rPr lang="en-AU" altLang="en-US" sz="1300">
                <a:latin typeface="Times New Roman" panose="02020603050405020304" pitchFamily="18" charset="0"/>
              </a:rPr>
              <a:pPr/>
              <a:t>2</a:t>
            </a:fld>
            <a:endParaRPr lang="en-AU" altLang="en-US" sz="1300">
              <a:latin typeface="Times New Roman" panose="02020603050405020304" pitchFamily="18" charset="0"/>
            </a:endParaRPr>
          </a:p>
        </p:txBody>
      </p:sp>
      <p:sp>
        <p:nvSpPr>
          <p:cNvPr id="155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8919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564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Morgan Kaufmann Publishers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63A7DE0-3B4D-44B1-8D48-441155B474F9}" type="datetime3">
              <a:rPr lang="en-AU" altLang="en-US" sz="1300" smtClean="0">
                <a:latin typeface="Times New Roman" panose="02020603050405020304" pitchFamily="18" charset="0"/>
              </a:rPr>
              <a:pPr/>
              <a:t>25 March, 2020</a:t>
            </a:fld>
            <a:endParaRPr lang="en-AU" altLang="en-US" sz="1300" smtClean="0">
              <a:latin typeface="Times New Roman" panose="02020603050405020304" pitchFamily="18" charset="0"/>
            </a:endParaRPr>
          </a:p>
        </p:txBody>
      </p:sp>
      <p:sp>
        <p:nvSpPr>
          <p:cNvPr id="1638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AU" altLang="en-US" sz="1300" smtClean="0">
                <a:latin typeface="Times New Roman" panose="02020603050405020304" pitchFamily="18" charset="0"/>
              </a:rPr>
              <a:t>Chapter 4 — The Processor</a:t>
            </a:r>
          </a:p>
        </p:txBody>
      </p:sp>
      <p:sp>
        <p:nvSpPr>
          <p:cNvPr id="1638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11D721B-D0E1-4EF5-8E1B-2DFF110D5DAF}" type="slidenum">
              <a:rPr lang="en-AU" altLang="en-US" sz="1300">
                <a:latin typeface="Times New Roman" panose="02020603050405020304" pitchFamily="18" charset="0"/>
              </a:rPr>
              <a:pPr/>
              <a:t>17</a:t>
            </a:fld>
            <a:endParaRPr lang="en-AU" altLang="en-US" sz="1300">
              <a:latin typeface="Times New Roman" panose="02020603050405020304" pitchFamily="18" charset="0"/>
            </a:endParaRPr>
          </a:p>
        </p:txBody>
      </p:sp>
      <p:sp>
        <p:nvSpPr>
          <p:cNvPr id="163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71932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235C-EA39-4DD3-A95B-42739109DE86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F394-90E6-48E7-AF99-CC3F52A7AB28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6AF8-AA03-40DD-A1A3-7A99ED75F061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C550-B63F-456A-851D-ECDF8A9488DD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CBBB-7005-437D-8A1E-EC7924BFCE1A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25253-205E-48EC-9C22-36746B5331D3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E409-B538-4514-8BEF-08A435241EF0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E06C-586A-4277-920E-514B24C43273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E926-337E-41E0-B1C6-3C6DF08716ED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5A33-5F22-4611-8394-50209FE1C092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2CD0A-0D70-4190-B6BC-C247C9AE7E18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2AE399E-07DA-4EAA-8C90-1EA0122E88CC}" type="datetime1">
              <a:rPr lang="zh-CN" altLang="en-US" smtClean="0"/>
              <a:t>2020/3/25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14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Single-Cycle Implementation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3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75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5"/>
            <a:ext cx="8171256" cy="519856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sz="2600" dirty="0" smtClean="0"/>
          </a:p>
          <a:p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1679" y="116632"/>
            <a:ext cx="6763823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75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Modification for </a:t>
            </a:r>
            <a:r>
              <a:rPr lang="en-US" altLang="zh-CN" sz="4400" b="1" dirty="0" err="1">
                <a:solidFill>
                  <a:srgbClr val="0000FF"/>
                </a:solidFill>
              </a:rPr>
              <a:t>lw</a:t>
            </a:r>
            <a:r>
              <a:rPr lang="en-US" altLang="zh-CN" sz="4400" b="1" dirty="0">
                <a:solidFill>
                  <a:srgbClr val="0000FF"/>
                </a:solidFill>
              </a:rPr>
              <a:t>/</a:t>
            </a:r>
            <a:r>
              <a:rPr lang="en-US" altLang="zh-CN" sz="4400" b="1" dirty="0" err="1">
                <a:solidFill>
                  <a:srgbClr val="0000FF"/>
                </a:solidFill>
              </a:rPr>
              <a:t>sw</a:t>
            </a:r>
            <a:r>
              <a:rPr lang="en-US" altLang="zh-CN" sz="4400" b="1" dirty="0">
                <a:solidFill>
                  <a:srgbClr val="0000FF"/>
                </a:solidFill>
              </a:rPr>
              <a:t>(2)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pitchFamily="2" charset="-122"/>
              </a:rPr>
              <a:t>Example instruction: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lw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 $t0, –4($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sp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)</a:t>
            </a:r>
            <a:r>
              <a:rPr lang="en-US" altLang="zh-CN" sz="2600" dirty="0">
                <a:ea typeface="宋体" pitchFamily="2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pitchFamily="2" charset="-122"/>
              </a:rPr>
              <a:t>For instructions like add/sub, inputs of ALU are from two registers; for </a:t>
            </a:r>
            <a:r>
              <a:rPr lang="en-US" altLang="zh-CN" sz="2600" dirty="0" err="1">
                <a:ea typeface="宋体" pitchFamily="2" charset="-122"/>
              </a:rPr>
              <a:t>lw</a:t>
            </a:r>
            <a:r>
              <a:rPr lang="en-US" altLang="zh-CN" sz="2600" dirty="0">
                <a:ea typeface="宋体" pitchFamily="2" charset="-122"/>
              </a:rPr>
              <a:t>/</a:t>
            </a:r>
            <a:r>
              <a:rPr lang="en-US" altLang="zh-CN" sz="2600" dirty="0" err="1">
                <a:ea typeface="宋体" pitchFamily="2" charset="-122"/>
              </a:rPr>
              <a:t>sw</a:t>
            </a:r>
            <a:r>
              <a:rPr lang="en-US" altLang="zh-CN" sz="2600" dirty="0">
                <a:ea typeface="宋体" pitchFamily="2" charset="-122"/>
              </a:rPr>
              <a:t>, inputs of ALU  are from one register and one immediate value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pitchFamily="2" charset="-122"/>
              </a:rPr>
              <a:t>    --   a multiplexer controlled by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ALUSrc</a:t>
            </a:r>
            <a:r>
              <a:rPr lang="en-US" altLang="zh-CN" sz="2600" dirty="0">
                <a:ea typeface="宋体" pitchFamily="2" charset="-122"/>
              </a:rPr>
              <a:t> is needed. </a:t>
            </a:r>
            <a:endParaRPr lang="en-US" altLang="zh-CN" sz="2600" dirty="0"/>
          </a:p>
        </p:txBody>
      </p:sp>
      <p:sp>
        <p:nvSpPr>
          <p:cNvPr id="101" name="Slide Number Placeholder 1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  <p:grpSp>
        <p:nvGrpSpPr>
          <p:cNvPr id="102" name="Group 221"/>
          <p:cNvGrpSpPr>
            <a:grpSpLocks/>
          </p:cNvGrpSpPr>
          <p:nvPr/>
        </p:nvGrpSpPr>
        <p:grpSpPr bwMode="auto">
          <a:xfrm>
            <a:off x="35496" y="3358976"/>
            <a:ext cx="9063038" cy="3454400"/>
            <a:chOff x="336" y="2208"/>
            <a:chExt cx="5709" cy="2176"/>
          </a:xfrm>
        </p:grpSpPr>
        <p:sp>
          <p:nvSpPr>
            <p:cNvPr id="103" name="Line 120"/>
            <p:cNvSpPr>
              <a:spLocks noChangeShapeType="1"/>
            </p:cNvSpPr>
            <p:nvPr/>
          </p:nvSpPr>
          <p:spPr bwMode="auto">
            <a:xfrm>
              <a:off x="5405" y="2752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Line 121"/>
            <p:cNvSpPr>
              <a:spLocks noChangeShapeType="1"/>
            </p:cNvSpPr>
            <p:nvPr/>
          </p:nvSpPr>
          <p:spPr bwMode="auto">
            <a:xfrm>
              <a:off x="4368" y="3024"/>
              <a:ext cx="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Line 122"/>
            <p:cNvSpPr>
              <a:spLocks noChangeShapeType="1"/>
            </p:cNvSpPr>
            <p:nvPr/>
          </p:nvSpPr>
          <p:spPr bwMode="auto">
            <a:xfrm>
              <a:off x="4395" y="2752"/>
              <a:ext cx="2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123"/>
            <p:cNvSpPr>
              <a:spLocks noChangeShapeType="1"/>
            </p:cNvSpPr>
            <p:nvPr/>
          </p:nvSpPr>
          <p:spPr bwMode="auto">
            <a:xfrm flipV="1">
              <a:off x="5501" y="3188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124"/>
            <p:cNvSpPr>
              <a:spLocks noChangeShapeType="1"/>
            </p:cNvSpPr>
            <p:nvPr/>
          </p:nvSpPr>
          <p:spPr bwMode="auto">
            <a:xfrm>
              <a:off x="4401" y="2752"/>
              <a:ext cx="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Line 125"/>
            <p:cNvSpPr>
              <a:spLocks noChangeShapeType="1"/>
            </p:cNvSpPr>
            <p:nvPr/>
          </p:nvSpPr>
          <p:spPr bwMode="auto">
            <a:xfrm>
              <a:off x="4392" y="3840"/>
              <a:ext cx="11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126"/>
            <p:cNvSpPr>
              <a:spLocks noChangeShapeType="1"/>
            </p:cNvSpPr>
            <p:nvPr/>
          </p:nvSpPr>
          <p:spPr bwMode="auto">
            <a:xfrm flipV="1">
              <a:off x="5510" y="3188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Line 127"/>
            <p:cNvSpPr>
              <a:spLocks noChangeShapeType="1"/>
            </p:cNvSpPr>
            <p:nvPr/>
          </p:nvSpPr>
          <p:spPr bwMode="auto">
            <a:xfrm>
              <a:off x="5836" y="2970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Line 128"/>
            <p:cNvSpPr>
              <a:spLocks noChangeShapeType="1"/>
            </p:cNvSpPr>
            <p:nvPr/>
          </p:nvSpPr>
          <p:spPr bwMode="auto">
            <a:xfrm>
              <a:off x="5985" y="2970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" name="Line 129"/>
            <p:cNvSpPr>
              <a:spLocks noChangeShapeType="1"/>
            </p:cNvSpPr>
            <p:nvPr/>
          </p:nvSpPr>
          <p:spPr bwMode="auto">
            <a:xfrm flipH="1">
              <a:off x="1973" y="4384"/>
              <a:ext cx="40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Line 130"/>
            <p:cNvSpPr>
              <a:spLocks noChangeShapeType="1"/>
            </p:cNvSpPr>
            <p:nvPr/>
          </p:nvSpPr>
          <p:spPr bwMode="auto">
            <a:xfrm flipV="1">
              <a:off x="1982" y="3405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4" name="Line 131"/>
            <p:cNvSpPr>
              <a:spLocks noChangeShapeType="1"/>
            </p:cNvSpPr>
            <p:nvPr/>
          </p:nvSpPr>
          <p:spPr bwMode="auto">
            <a:xfrm>
              <a:off x="1973" y="3405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5" name="Text Box 132"/>
            <p:cNvSpPr txBox="1">
              <a:spLocks noChangeArrowheads="1"/>
            </p:cNvSpPr>
            <p:nvPr/>
          </p:nvSpPr>
          <p:spPr bwMode="auto">
            <a:xfrm>
              <a:off x="4613" y="2644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16" name="Text Box 133"/>
            <p:cNvSpPr txBox="1">
              <a:spLocks noChangeArrowheads="1"/>
            </p:cNvSpPr>
            <p:nvPr/>
          </p:nvSpPr>
          <p:spPr bwMode="auto">
            <a:xfrm>
              <a:off x="4613" y="2916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17" name="Text Box 134"/>
            <p:cNvSpPr txBox="1">
              <a:spLocks noChangeArrowheads="1"/>
            </p:cNvSpPr>
            <p:nvPr/>
          </p:nvSpPr>
          <p:spPr bwMode="auto">
            <a:xfrm>
              <a:off x="4613" y="3188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18" name="Text Box 135"/>
            <p:cNvSpPr txBox="1">
              <a:spLocks noChangeArrowheads="1"/>
            </p:cNvSpPr>
            <p:nvPr/>
          </p:nvSpPr>
          <p:spPr bwMode="auto">
            <a:xfrm>
              <a:off x="4929" y="3133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119" name="Text Box 136"/>
            <p:cNvSpPr txBox="1">
              <a:spLocks noChangeArrowheads="1"/>
            </p:cNvSpPr>
            <p:nvPr/>
          </p:nvSpPr>
          <p:spPr bwMode="auto">
            <a:xfrm>
              <a:off x="5085" y="2644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20" name="Rectangle 137"/>
            <p:cNvSpPr>
              <a:spLocks noChangeArrowheads="1"/>
            </p:cNvSpPr>
            <p:nvPr/>
          </p:nvSpPr>
          <p:spPr bwMode="auto">
            <a:xfrm>
              <a:off x="4613" y="2644"/>
              <a:ext cx="791" cy="8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1" name="Line 138"/>
            <p:cNvSpPr>
              <a:spLocks noChangeShapeType="1"/>
            </p:cNvSpPr>
            <p:nvPr/>
          </p:nvSpPr>
          <p:spPr bwMode="auto">
            <a:xfrm>
              <a:off x="4982" y="253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" name="Text Box 139"/>
            <p:cNvSpPr txBox="1">
              <a:spLocks noChangeArrowheads="1"/>
            </p:cNvSpPr>
            <p:nvPr/>
          </p:nvSpPr>
          <p:spPr bwMode="auto">
            <a:xfrm>
              <a:off x="4718" y="2372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123" name="Line 140"/>
            <p:cNvSpPr>
              <a:spLocks noChangeShapeType="1"/>
            </p:cNvSpPr>
            <p:nvPr/>
          </p:nvSpPr>
          <p:spPr bwMode="auto">
            <a:xfrm>
              <a:off x="4982" y="3459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4" name="Text Box 141"/>
            <p:cNvSpPr txBox="1">
              <a:spLocks noChangeArrowheads="1"/>
            </p:cNvSpPr>
            <p:nvPr/>
          </p:nvSpPr>
          <p:spPr bwMode="auto">
            <a:xfrm>
              <a:off x="4718" y="3568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125" name="Text Box 142"/>
            <p:cNvSpPr txBox="1">
              <a:spLocks noChangeArrowheads="1"/>
            </p:cNvSpPr>
            <p:nvPr/>
          </p:nvSpPr>
          <p:spPr bwMode="auto">
            <a:xfrm>
              <a:off x="5654" y="2652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</p:txBody>
        </p:sp>
        <p:sp>
          <p:nvSpPr>
            <p:cNvPr id="126" name="AutoShape 143"/>
            <p:cNvSpPr>
              <a:spLocks noChangeArrowheads="1"/>
            </p:cNvSpPr>
            <p:nvPr/>
          </p:nvSpPr>
          <p:spPr bwMode="auto">
            <a:xfrm>
              <a:off x="5676" y="2644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7" name="Text Box 144"/>
            <p:cNvSpPr txBox="1">
              <a:spLocks noChangeArrowheads="1"/>
            </p:cNvSpPr>
            <p:nvPr/>
          </p:nvSpPr>
          <p:spPr bwMode="auto">
            <a:xfrm>
              <a:off x="5457" y="2364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MemToReg</a:t>
              </a:r>
            </a:p>
          </p:txBody>
        </p:sp>
        <p:sp>
          <p:nvSpPr>
            <p:cNvPr id="128" name="Line 145"/>
            <p:cNvSpPr>
              <a:spLocks noChangeShapeType="1"/>
            </p:cNvSpPr>
            <p:nvPr/>
          </p:nvSpPr>
          <p:spPr bwMode="auto">
            <a:xfrm>
              <a:off x="5758" y="253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Line 146"/>
            <p:cNvSpPr>
              <a:spLocks noChangeShapeType="1"/>
            </p:cNvSpPr>
            <p:nvPr/>
          </p:nvSpPr>
          <p:spPr bwMode="auto">
            <a:xfrm flipV="1">
              <a:off x="3187" y="2970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147"/>
            <p:cNvSpPr>
              <a:spLocks noChangeShapeType="1"/>
            </p:cNvSpPr>
            <p:nvPr/>
          </p:nvSpPr>
          <p:spPr bwMode="auto">
            <a:xfrm flipH="1" flipV="1">
              <a:off x="4296" y="3288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Line 148"/>
            <p:cNvSpPr>
              <a:spLocks noChangeShapeType="1"/>
            </p:cNvSpPr>
            <p:nvPr/>
          </p:nvSpPr>
          <p:spPr bwMode="auto">
            <a:xfrm flipH="1">
              <a:off x="3178" y="3840"/>
              <a:ext cx="11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Line 149"/>
            <p:cNvSpPr>
              <a:spLocks noChangeShapeType="1"/>
            </p:cNvSpPr>
            <p:nvPr/>
          </p:nvSpPr>
          <p:spPr bwMode="auto">
            <a:xfrm>
              <a:off x="4296" y="3297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Line 150"/>
            <p:cNvSpPr>
              <a:spLocks noChangeShapeType="1"/>
            </p:cNvSpPr>
            <p:nvPr/>
          </p:nvSpPr>
          <p:spPr bwMode="auto">
            <a:xfrm>
              <a:off x="3081" y="2970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4" name="Text Box 152"/>
            <p:cNvSpPr txBox="1">
              <a:spLocks noChangeArrowheads="1"/>
            </p:cNvSpPr>
            <p:nvPr/>
          </p:nvSpPr>
          <p:spPr bwMode="auto">
            <a:xfrm>
              <a:off x="336" y="2426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35" name="Text Box 153"/>
            <p:cNvSpPr txBox="1">
              <a:spLocks noChangeArrowheads="1"/>
            </p:cNvSpPr>
            <p:nvPr/>
          </p:nvSpPr>
          <p:spPr bwMode="auto">
            <a:xfrm>
              <a:off x="474" y="2807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136" name="Text Box 154"/>
            <p:cNvSpPr txBox="1">
              <a:spLocks noChangeArrowheads="1"/>
            </p:cNvSpPr>
            <p:nvPr/>
          </p:nvSpPr>
          <p:spPr bwMode="auto">
            <a:xfrm>
              <a:off x="651" y="2426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137" name="Rectangle 155"/>
            <p:cNvSpPr>
              <a:spLocks noChangeArrowheads="1"/>
            </p:cNvSpPr>
            <p:nvPr/>
          </p:nvSpPr>
          <p:spPr bwMode="auto">
            <a:xfrm>
              <a:off x="336" y="2426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156"/>
            <p:cNvSpPr>
              <a:spLocks noChangeShapeType="1"/>
            </p:cNvSpPr>
            <p:nvPr/>
          </p:nvSpPr>
          <p:spPr bwMode="auto">
            <a:xfrm>
              <a:off x="528" y="2208"/>
              <a:ext cx="0" cy="2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Line 157"/>
            <p:cNvSpPr>
              <a:spLocks noChangeShapeType="1"/>
            </p:cNvSpPr>
            <p:nvPr/>
          </p:nvSpPr>
          <p:spPr bwMode="auto">
            <a:xfrm>
              <a:off x="1879" y="3188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Line 158"/>
            <p:cNvSpPr>
              <a:spLocks noChangeShapeType="1"/>
            </p:cNvSpPr>
            <p:nvPr/>
          </p:nvSpPr>
          <p:spPr bwMode="auto">
            <a:xfrm>
              <a:off x="1286" y="2589"/>
              <a:ext cx="0" cy="141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1" name="Line 159"/>
            <p:cNvSpPr>
              <a:spLocks noChangeShapeType="1"/>
            </p:cNvSpPr>
            <p:nvPr/>
          </p:nvSpPr>
          <p:spPr bwMode="auto">
            <a:xfrm>
              <a:off x="1286" y="4004"/>
              <a:ext cx="147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2" name="Text Box 160"/>
            <p:cNvSpPr txBox="1">
              <a:spLocks noChangeArrowheads="1"/>
            </p:cNvSpPr>
            <p:nvPr/>
          </p:nvSpPr>
          <p:spPr bwMode="auto">
            <a:xfrm>
              <a:off x="1286" y="3840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I [15 - 0]</a:t>
              </a:r>
            </a:p>
          </p:txBody>
        </p:sp>
        <p:sp>
          <p:nvSpPr>
            <p:cNvPr id="143" name="Line 162"/>
            <p:cNvSpPr>
              <a:spLocks noChangeShapeType="1"/>
            </p:cNvSpPr>
            <p:nvPr/>
          </p:nvSpPr>
          <p:spPr bwMode="auto">
            <a:xfrm>
              <a:off x="1280" y="2588"/>
              <a:ext cx="85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4" name="Text Box 163"/>
            <p:cNvSpPr txBox="1">
              <a:spLocks noChangeArrowheads="1"/>
            </p:cNvSpPr>
            <p:nvPr/>
          </p:nvSpPr>
          <p:spPr bwMode="auto">
            <a:xfrm>
              <a:off x="1287" y="2426"/>
              <a:ext cx="5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I [25 - 21]</a:t>
              </a:r>
            </a:p>
          </p:txBody>
        </p:sp>
        <p:sp>
          <p:nvSpPr>
            <p:cNvPr id="145" name="AutoShape 164"/>
            <p:cNvSpPr>
              <a:spLocks noChangeArrowheads="1"/>
            </p:cNvSpPr>
            <p:nvPr/>
          </p:nvSpPr>
          <p:spPr bwMode="auto">
            <a:xfrm>
              <a:off x="1260" y="2562"/>
              <a:ext cx="52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Text Box 166"/>
            <p:cNvSpPr txBox="1">
              <a:spLocks noChangeArrowheads="1"/>
            </p:cNvSpPr>
            <p:nvPr/>
          </p:nvSpPr>
          <p:spPr bwMode="auto">
            <a:xfrm>
              <a:off x="1286" y="2698"/>
              <a:ext cx="5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defPPr>
                <a:defRPr lang="zh-CN"/>
              </a:defPPr>
              <a:lvl1pPr defTabSz="1019175">
                <a:defRPr sz="1100">
                  <a:latin typeface="Arial" pitchFamily="34" charset="0"/>
                  <a:ea typeface="宋体" pitchFamily="2" charset="-122"/>
                </a:defRPr>
              </a:lvl1pPr>
              <a:lvl2pPr marL="509588" defTabSz="1019175">
                <a:defRPr sz="2400">
                  <a:latin typeface="Times New Roman" pitchFamily="18" charset="0"/>
                </a:defRPr>
              </a:lvl2pPr>
              <a:lvl3pPr marL="1019175" defTabSz="1019175">
                <a:defRPr sz="2400">
                  <a:latin typeface="Times New Roman" pitchFamily="18" charset="0"/>
                </a:defRPr>
              </a:lvl3pPr>
              <a:lvl4pPr marL="1528763" defTabSz="1019175">
                <a:defRPr sz="2400">
                  <a:latin typeface="Times New Roman" pitchFamily="18" charset="0"/>
                </a:defRPr>
              </a:lvl4pPr>
              <a:lvl5pPr marL="2038350" defTabSz="1019175">
                <a:defRPr sz="2400"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9pPr>
            </a:lstStyle>
            <a:p>
              <a:r>
                <a:rPr lang="en-US" altLang="zh-CN" dirty="0"/>
                <a:t>I [20 - 16]</a:t>
              </a:r>
            </a:p>
          </p:txBody>
        </p:sp>
        <p:sp>
          <p:nvSpPr>
            <p:cNvPr id="147" name="Line 167"/>
            <p:cNvSpPr>
              <a:spLocks noChangeShapeType="1"/>
            </p:cNvSpPr>
            <p:nvPr/>
          </p:nvSpPr>
          <p:spPr bwMode="auto">
            <a:xfrm>
              <a:off x="1286" y="2860"/>
              <a:ext cx="8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8" name="AutoShape 168"/>
            <p:cNvSpPr>
              <a:spLocks noChangeArrowheads="1"/>
            </p:cNvSpPr>
            <p:nvPr/>
          </p:nvSpPr>
          <p:spPr bwMode="auto">
            <a:xfrm>
              <a:off x="1258" y="2832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Line 169"/>
            <p:cNvSpPr>
              <a:spLocks noChangeShapeType="1"/>
            </p:cNvSpPr>
            <p:nvPr/>
          </p:nvSpPr>
          <p:spPr bwMode="auto">
            <a:xfrm>
              <a:off x="1286" y="3460"/>
              <a:ext cx="4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0" name="Text Box 170"/>
            <p:cNvSpPr txBox="1">
              <a:spLocks noChangeArrowheads="1"/>
            </p:cNvSpPr>
            <p:nvPr/>
          </p:nvSpPr>
          <p:spPr bwMode="auto">
            <a:xfrm>
              <a:off x="1271" y="3296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[15 - 11]</a:t>
              </a:r>
            </a:p>
          </p:txBody>
        </p:sp>
        <p:sp>
          <p:nvSpPr>
            <p:cNvPr id="151" name="AutoShape 171"/>
            <p:cNvSpPr>
              <a:spLocks noChangeArrowheads="1"/>
            </p:cNvSpPr>
            <p:nvPr/>
          </p:nvSpPr>
          <p:spPr bwMode="auto">
            <a:xfrm>
              <a:off x="1260" y="343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2" name="Text Box 172"/>
            <p:cNvSpPr txBox="1">
              <a:spLocks noChangeArrowheads="1"/>
            </p:cNvSpPr>
            <p:nvPr/>
          </p:nvSpPr>
          <p:spPr bwMode="auto">
            <a:xfrm>
              <a:off x="1697" y="2924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153" name="AutoShape 173"/>
            <p:cNvSpPr>
              <a:spLocks noChangeArrowheads="1"/>
            </p:cNvSpPr>
            <p:nvPr/>
          </p:nvSpPr>
          <p:spPr bwMode="auto">
            <a:xfrm>
              <a:off x="1716" y="2916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4" name="Line 174"/>
            <p:cNvSpPr>
              <a:spLocks noChangeShapeType="1"/>
            </p:cNvSpPr>
            <p:nvPr/>
          </p:nvSpPr>
          <p:spPr bwMode="auto">
            <a:xfrm>
              <a:off x="1794" y="3571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5" name="Text Box 175"/>
            <p:cNvSpPr txBox="1">
              <a:spLocks noChangeArrowheads="1"/>
            </p:cNvSpPr>
            <p:nvPr/>
          </p:nvSpPr>
          <p:spPr bwMode="auto">
            <a:xfrm>
              <a:off x="1571" y="3677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RegDst</a:t>
              </a:r>
            </a:p>
          </p:txBody>
        </p:sp>
        <p:sp>
          <p:nvSpPr>
            <p:cNvPr id="156" name="Text Box 176"/>
            <p:cNvSpPr txBox="1">
              <a:spLocks noChangeArrowheads="1"/>
            </p:cNvSpPr>
            <p:nvPr/>
          </p:nvSpPr>
          <p:spPr bwMode="auto">
            <a:xfrm>
              <a:off x="2131" y="2480"/>
              <a:ext cx="499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register 1</a:t>
              </a:r>
            </a:p>
          </p:txBody>
        </p:sp>
        <p:sp>
          <p:nvSpPr>
            <p:cNvPr id="157" name="Text Box 177"/>
            <p:cNvSpPr txBox="1">
              <a:spLocks noChangeArrowheads="1"/>
            </p:cNvSpPr>
            <p:nvPr/>
          </p:nvSpPr>
          <p:spPr bwMode="auto">
            <a:xfrm>
              <a:off x="2142" y="2764"/>
              <a:ext cx="499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defPPr>
                <a:defRPr lang="zh-CN"/>
              </a:defPPr>
              <a:lvl1pPr defTabSz="1019175">
                <a:defRPr sz="1100">
                  <a:latin typeface="Arial" pitchFamily="34" charset="0"/>
                  <a:ea typeface="宋体" pitchFamily="2" charset="-122"/>
                </a:defRPr>
              </a:lvl1pPr>
              <a:lvl2pPr marL="509588" defTabSz="1019175">
                <a:defRPr sz="2400">
                  <a:latin typeface="Times New Roman" pitchFamily="18" charset="0"/>
                </a:defRPr>
              </a:lvl2pPr>
              <a:lvl3pPr marL="1019175" defTabSz="1019175">
                <a:defRPr sz="2400">
                  <a:latin typeface="Times New Roman" pitchFamily="18" charset="0"/>
                </a:defRPr>
              </a:lvl3pPr>
              <a:lvl4pPr marL="1528763" defTabSz="1019175">
                <a:defRPr sz="2400">
                  <a:latin typeface="Times New Roman" pitchFamily="18" charset="0"/>
                </a:defRPr>
              </a:lvl4pPr>
              <a:lvl5pPr marL="2038350" defTabSz="1019175">
                <a:defRPr sz="2400"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9pPr>
            </a:lstStyle>
            <a:p>
              <a:r>
                <a:rPr lang="en-US" altLang="zh-CN" dirty="0"/>
                <a:t>Read</a:t>
              </a:r>
            </a:p>
            <a:p>
              <a:r>
                <a:rPr lang="en-US" altLang="zh-CN" dirty="0"/>
                <a:t>register 2</a:t>
              </a:r>
            </a:p>
          </p:txBody>
        </p:sp>
        <p:sp>
          <p:nvSpPr>
            <p:cNvPr id="158" name="Text Box 178"/>
            <p:cNvSpPr txBox="1">
              <a:spLocks noChangeArrowheads="1"/>
            </p:cNvSpPr>
            <p:nvPr/>
          </p:nvSpPr>
          <p:spPr bwMode="auto">
            <a:xfrm>
              <a:off x="2142" y="3036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register</a:t>
              </a:r>
            </a:p>
          </p:txBody>
        </p:sp>
        <p:sp>
          <p:nvSpPr>
            <p:cNvPr id="159" name="Text Box 179"/>
            <p:cNvSpPr txBox="1">
              <a:spLocks noChangeArrowheads="1"/>
            </p:cNvSpPr>
            <p:nvPr/>
          </p:nvSpPr>
          <p:spPr bwMode="auto">
            <a:xfrm>
              <a:off x="2142" y="3308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60" name="Text Box 180"/>
            <p:cNvSpPr txBox="1">
              <a:spLocks noChangeArrowheads="1"/>
            </p:cNvSpPr>
            <p:nvPr/>
          </p:nvSpPr>
          <p:spPr bwMode="auto">
            <a:xfrm>
              <a:off x="2705" y="2861"/>
              <a:ext cx="376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defPPr>
                <a:defRPr lang="zh-CN"/>
              </a:defPPr>
              <a:lvl1pPr algn="r" defTabSz="1019175">
                <a:defRPr sz="1100">
                  <a:latin typeface="Arial" pitchFamily="34" charset="0"/>
                  <a:ea typeface="宋体" pitchFamily="2" charset="-122"/>
                </a:defRPr>
              </a:lvl1pPr>
              <a:lvl2pPr marL="509588" defTabSz="1019175">
                <a:defRPr sz="2400">
                  <a:latin typeface="Times New Roman" pitchFamily="18" charset="0"/>
                </a:defRPr>
              </a:lvl2pPr>
              <a:lvl3pPr marL="1019175" defTabSz="1019175">
                <a:defRPr sz="2400">
                  <a:latin typeface="Times New Roman" pitchFamily="18" charset="0"/>
                </a:defRPr>
              </a:lvl3pPr>
              <a:lvl4pPr marL="1528763" defTabSz="1019175">
                <a:defRPr sz="2400">
                  <a:latin typeface="Times New Roman" pitchFamily="18" charset="0"/>
                </a:defRPr>
              </a:lvl4pPr>
              <a:lvl5pPr marL="2038350" defTabSz="1019175">
                <a:defRPr sz="2400"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9pPr>
            </a:lstStyle>
            <a:p>
              <a:r>
                <a:rPr lang="en-US" altLang="zh-CN" dirty="0"/>
                <a:t>Read</a:t>
              </a:r>
            </a:p>
            <a:p>
              <a:r>
                <a:rPr lang="en-US" altLang="zh-CN" dirty="0"/>
                <a:t>data 2</a:t>
              </a:r>
            </a:p>
          </p:txBody>
        </p:sp>
        <p:sp>
          <p:nvSpPr>
            <p:cNvPr id="161" name="Text Box 181"/>
            <p:cNvSpPr txBox="1">
              <a:spLocks noChangeArrowheads="1"/>
            </p:cNvSpPr>
            <p:nvPr/>
          </p:nvSpPr>
          <p:spPr bwMode="auto">
            <a:xfrm>
              <a:off x="2716" y="2492"/>
              <a:ext cx="376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data 1</a:t>
              </a:r>
            </a:p>
          </p:txBody>
        </p:sp>
        <p:sp>
          <p:nvSpPr>
            <p:cNvPr id="162" name="Text Box 182"/>
            <p:cNvSpPr txBox="1">
              <a:spLocks noChangeArrowheads="1"/>
            </p:cNvSpPr>
            <p:nvPr/>
          </p:nvSpPr>
          <p:spPr bwMode="auto">
            <a:xfrm>
              <a:off x="2553" y="3242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Registers</a:t>
              </a:r>
            </a:p>
          </p:txBody>
        </p:sp>
        <p:sp>
          <p:nvSpPr>
            <p:cNvPr id="163" name="Rectangle 183"/>
            <p:cNvSpPr>
              <a:spLocks noChangeArrowheads="1"/>
            </p:cNvSpPr>
            <p:nvPr/>
          </p:nvSpPr>
          <p:spPr bwMode="auto">
            <a:xfrm>
              <a:off x="2142" y="2492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4" name="Line 184"/>
            <p:cNvSpPr>
              <a:spLocks noChangeShapeType="1"/>
            </p:cNvSpPr>
            <p:nvPr/>
          </p:nvSpPr>
          <p:spPr bwMode="auto">
            <a:xfrm>
              <a:off x="2606" y="2380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5" name="Text Box 185"/>
            <p:cNvSpPr txBox="1">
              <a:spLocks noChangeArrowheads="1"/>
            </p:cNvSpPr>
            <p:nvPr/>
          </p:nvSpPr>
          <p:spPr bwMode="auto">
            <a:xfrm>
              <a:off x="2395" y="2208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RegWrite</a:t>
              </a:r>
            </a:p>
          </p:txBody>
        </p:sp>
        <p:sp>
          <p:nvSpPr>
            <p:cNvPr id="166" name="Text Box 186"/>
            <p:cNvSpPr txBox="1">
              <a:spLocks noChangeArrowheads="1"/>
            </p:cNvSpPr>
            <p:nvPr/>
          </p:nvSpPr>
          <p:spPr bwMode="auto">
            <a:xfrm>
              <a:off x="2705" y="3841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Sign</a:t>
              </a:r>
            </a:p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extend</a:t>
              </a:r>
            </a:p>
          </p:txBody>
        </p:sp>
        <p:sp>
          <p:nvSpPr>
            <p:cNvPr id="167" name="Oval 187"/>
            <p:cNvSpPr>
              <a:spLocks noChangeArrowheads="1"/>
            </p:cNvSpPr>
            <p:nvPr/>
          </p:nvSpPr>
          <p:spPr bwMode="auto">
            <a:xfrm>
              <a:off x="2755" y="3732"/>
              <a:ext cx="316" cy="544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8" name="Line 188"/>
            <p:cNvSpPr>
              <a:spLocks noChangeShapeType="1"/>
            </p:cNvSpPr>
            <p:nvPr/>
          </p:nvSpPr>
          <p:spPr bwMode="auto">
            <a:xfrm>
              <a:off x="3081" y="2643"/>
              <a:ext cx="68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9" name="Line 189"/>
            <p:cNvSpPr>
              <a:spLocks noChangeShapeType="1"/>
            </p:cNvSpPr>
            <p:nvPr/>
          </p:nvSpPr>
          <p:spPr bwMode="auto">
            <a:xfrm>
              <a:off x="3283" y="3405"/>
              <a:ext cx="16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0" name="Line 191"/>
            <p:cNvSpPr>
              <a:spLocks noChangeShapeType="1"/>
            </p:cNvSpPr>
            <p:nvPr/>
          </p:nvSpPr>
          <p:spPr bwMode="auto">
            <a:xfrm flipH="1">
              <a:off x="3075" y="4004"/>
              <a:ext cx="22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1" name="Text Box 192"/>
            <p:cNvSpPr txBox="1">
              <a:spLocks noChangeArrowheads="1"/>
            </p:cNvSpPr>
            <p:nvPr/>
          </p:nvSpPr>
          <p:spPr bwMode="auto">
            <a:xfrm>
              <a:off x="3439" y="2869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172" name="AutoShape 193"/>
            <p:cNvSpPr>
              <a:spLocks noChangeArrowheads="1"/>
            </p:cNvSpPr>
            <p:nvPr/>
          </p:nvSpPr>
          <p:spPr bwMode="auto">
            <a:xfrm>
              <a:off x="3459" y="2861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3" name="Line 194"/>
            <p:cNvSpPr>
              <a:spLocks noChangeShapeType="1"/>
            </p:cNvSpPr>
            <p:nvPr/>
          </p:nvSpPr>
          <p:spPr bwMode="auto">
            <a:xfrm>
              <a:off x="3541" y="3514"/>
              <a:ext cx="0" cy="1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4" name="Text Box 195"/>
            <p:cNvSpPr txBox="1">
              <a:spLocks noChangeArrowheads="1"/>
            </p:cNvSpPr>
            <p:nvPr/>
          </p:nvSpPr>
          <p:spPr bwMode="auto">
            <a:xfrm>
              <a:off x="3345" y="3623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ALUSrc</a:t>
              </a:r>
            </a:p>
          </p:txBody>
        </p:sp>
        <p:grpSp>
          <p:nvGrpSpPr>
            <p:cNvPr id="175" name="Group 196"/>
            <p:cNvGrpSpPr>
              <a:grpSpLocks/>
            </p:cNvGrpSpPr>
            <p:nvPr/>
          </p:nvGrpSpPr>
          <p:grpSpPr bwMode="auto">
            <a:xfrm>
              <a:off x="3768" y="2480"/>
              <a:ext cx="527" cy="870"/>
              <a:chOff x="3168" y="2736"/>
              <a:chExt cx="480" cy="768"/>
            </a:xfrm>
          </p:grpSpPr>
          <p:sp>
            <p:nvSpPr>
              <p:cNvPr id="191" name="Line 197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2" name="Line 198"/>
              <p:cNvSpPr>
                <a:spLocks noChangeShapeType="1"/>
              </p:cNvSpPr>
              <p:nvPr/>
            </p:nvSpPr>
            <p:spPr bwMode="auto">
              <a:xfrm>
                <a:off x="3168" y="32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3" name="Line 199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4" name="Line 200"/>
              <p:cNvSpPr>
                <a:spLocks noChangeShapeType="1"/>
              </p:cNvSpPr>
              <p:nvPr/>
            </p:nvSpPr>
            <p:spPr bwMode="auto">
              <a:xfrm flipV="1">
                <a:off x="3168" y="312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5" name="Line 201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6" name="Line 202"/>
              <p:cNvSpPr>
                <a:spLocks noChangeShapeType="1"/>
              </p:cNvSpPr>
              <p:nvPr/>
            </p:nvSpPr>
            <p:spPr bwMode="auto">
              <a:xfrm>
                <a:off x="3648" y="29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7" name="Line 203"/>
              <p:cNvSpPr>
                <a:spLocks noChangeShapeType="1"/>
              </p:cNvSpPr>
              <p:nvPr/>
            </p:nvSpPr>
            <p:spPr bwMode="auto">
              <a:xfrm flipV="1">
                <a:off x="3168" y="3264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76" name="Text Box 204"/>
            <p:cNvSpPr txBox="1">
              <a:spLocks noChangeArrowheads="1"/>
            </p:cNvSpPr>
            <p:nvPr/>
          </p:nvSpPr>
          <p:spPr bwMode="auto">
            <a:xfrm>
              <a:off x="3924" y="2915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Result</a:t>
              </a:r>
            </a:p>
          </p:txBody>
        </p:sp>
        <p:sp>
          <p:nvSpPr>
            <p:cNvPr id="177" name="Text Box 205"/>
            <p:cNvSpPr txBox="1">
              <a:spLocks noChangeArrowheads="1"/>
            </p:cNvSpPr>
            <p:nvPr/>
          </p:nvSpPr>
          <p:spPr bwMode="auto">
            <a:xfrm>
              <a:off x="3978" y="2752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Zero</a:t>
              </a:r>
            </a:p>
          </p:txBody>
        </p:sp>
        <p:sp>
          <p:nvSpPr>
            <p:cNvPr id="178" name="Text Box 206"/>
            <p:cNvSpPr txBox="1">
              <a:spLocks noChangeArrowheads="1"/>
            </p:cNvSpPr>
            <p:nvPr/>
          </p:nvSpPr>
          <p:spPr bwMode="auto">
            <a:xfrm>
              <a:off x="3768" y="2643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ALU</a:t>
              </a:r>
            </a:p>
          </p:txBody>
        </p:sp>
        <p:sp>
          <p:nvSpPr>
            <p:cNvPr id="179" name="Line 207"/>
            <p:cNvSpPr>
              <a:spLocks noChangeShapeType="1"/>
            </p:cNvSpPr>
            <p:nvPr/>
          </p:nvSpPr>
          <p:spPr bwMode="auto">
            <a:xfrm>
              <a:off x="4084" y="3187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0" name="Text Box 208"/>
            <p:cNvSpPr txBox="1">
              <a:spLocks noChangeArrowheads="1"/>
            </p:cNvSpPr>
            <p:nvPr/>
          </p:nvSpPr>
          <p:spPr bwMode="auto">
            <a:xfrm>
              <a:off x="3873" y="3296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ALUOp</a:t>
              </a:r>
            </a:p>
          </p:txBody>
        </p:sp>
        <p:sp>
          <p:nvSpPr>
            <p:cNvPr id="181" name="Line 209"/>
            <p:cNvSpPr>
              <a:spLocks noChangeShapeType="1"/>
            </p:cNvSpPr>
            <p:nvPr/>
          </p:nvSpPr>
          <p:spPr bwMode="auto">
            <a:xfrm>
              <a:off x="3615" y="3188"/>
              <a:ext cx="15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2" name="Line 210"/>
            <p:cNvSpPr>
              <a:spLocks noChangeShapeType="1"/>
            </p:cNvSpPr>
            <p:nvPr/>
          </p:nvSpPr>
          <p:spPr bwMode="auto">
            <a:xfrm flipV="1">
              <a:off x="1562" y="2857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3" name="AutoShape 211"/>
            <p:cNvSpPr>
              <a:spLocks noChangeArrowheads="1"/>
            </p:cNvSpPr>
            <p:nvPr/>
          </p:nvSpPr>
          <p:spPr bwMode="auto">
            <a:xfrm>
              <a:off x="1537" y="283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" name="Line 212"/>
            <p:cNvSpPr>
              <a:spLocks noChangeShapeType="1"/>
            </p:cNvSpPr>
            <p:nvPr/>
          </p:nvSpPr>
          <p:spPr bwMode="auto">
            <a:xfrm>
              <a:off x="1562" y="3020"/>
              <a:ext cx="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" name="Line 214"/>
            <p:cNvSpPr>
              <a:spLocks noChangeShapeType="1"/>
            </p:cNvSpPr>
            <p:nvPr/>
          </p:nvSpPr>
          <p:spPr bwMode="auto">
            <a:xfrm>
              <a:off x="4299" y="3024"/>
              <a:ext cx="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6" name="Line 215"/>
            <p:cNvSpPr>
              <a:spLocks noChangeShapeType="1"/>
            </p:cNvSpPr>
            <p:nvPr/>
          </p:nvSpPr>
          <p:spPr bwMode="auto">
            <a:xfrm>
              <a:off x="4401" y="3024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7" name="AutoShape 213"/>
            <p:cNvSpPr>
              <a:spLocks noChangeArrowheads="1"/>
            </p:cNvSpPr>
            <p:nvPr/>
          </p:nvSpPr>
          <p:spPr bwMode="auto">
            <a:xfrm>
              <a:off x="4375" y="2997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8" name="Line 190"/>
            <p:cNvSpPr>
              <a:spLocks noChangeShapeType="1"/>
            </p:cNvSpPr>
            <p:nvPr/>
          </p:nvSpPr>
          <p:spPr bwMode="auto">
            <a:xfrm>
              <a:off x="3292" y="3405"/>
              <a:ext cx="0" cy="59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9" name="AutoShape 151"/>
            <p:cNvSpPr>
              <a:spLocks noChangeArrowheads="1"/>
            </p:cNvSpPr>
            <p:nvPr/>
          </p:nvSpPr>
          <p:spPr bwMode="auto">
            <a:xfrm>
              <a:off x="3160" y="2941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0" name="Line 217"/>
            <p:cNvSpPr>
              <a:spLocks noChangeShapeType="1"/>
            </p:cNvSpPr>
            <p:nvPr/>
          </p:nvSpPr>
          <p:spPr bwMode="auto">
            <a:xfrm>
              <a:off x="1187" y="2588"/>
              <a:ext cx="9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755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Modification for </a:t>
            </a:r>
            <a:r>
              <a:rPr lang="en-US" altLang="zh-CN" sz="4400" b="1" dirty="0" err="1">
                <a:solidFill>
                  <a:srgbClr val="0000FF"/>
                </a:solidFill>
              </a:rPr>
              <a:t>lw</a:t>
            </a:r>
            <a:r>
              <a:rPr lang="en-US" altLang="zh-CN" sz="4400" b="1" dirty="0">
                <a:solidFill>
                  <a:srgbClr val="0000FF"/>
                </a:solidFill>
              </a:rPr>
              <a:t>/</a:t>
            </a:r>
            <a:r>
              <a:rPr lang="en-US" altLang="zh-CN" sz="4400" b="1" dirty="0" err="1">
                <a:solidFill>
                  <a:srgbClr val="0000FF"/>
                </a:solidFill>
              </a:rPr>
              <a:t>sw</a:t>
            </a:r>
            <a:r>
              <a:rPr lang="en-US" altLang="zh-CN" sz="4400" b="1" dirty="0">
                <a:solidFill>
                  <a:srgbClr val="0000FF"/>
                </a:solidFill>
              </a:rPr>
              <a:t>(3)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pitchFamily="2" charset="-122"/>
              </a:rPr>
              <a:t>Example instruction: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lw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 $t0, –4($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sp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)</a:t>
            </a:r>
            <a:r>
              <a:rPr lang="en-US" altLang="zh-CN" sz="2600" dirty="0">
                <a:ea typeface="宋体" pitchFamily="2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pitchFamily="2" charset="-122"/>
              </a:rPr>
              <a:t>Register file’s “Write data” input can store </a:t>
            </a:r>
            <a:r>
              <a:rPr lang="en-US" altLang="zh-CN" sz="2600" i="1" dirty="0">
                <a:ea typeface="宋体" pitchFamily="2" charset="-122"/>
              </a:rPr>
              <a:t>either</a:t>
            </a:r>
            <a:r>
              <a:rPr lang="en-US" altLang="zh-CN" sz="2600" dirty="0">
                <a:ea typeface="宋体" pitchFamily="2" charset="-122"/>
              </a:rPr>
              <a:t> the ALU output for instructions like add, </a:t>
            </a:r>
            <a:r>
              <a:rPr lang="en-US" altLang="zh-CN" sz="2600" i="1" dirty="0">
                <a:ea typeface="宋体" pitchFamily="2" charset="-122"/>
              </a:rPr>
              <a:t>or</a:t>
            </a:r>
            <a:r>
              <a:rPr lang="en-US" altLang="zh-CN" sz="2600" dirty="0">
                <a:ea typeface="宋体" pitchFamily="2" charset="-122"/>
              </a:rPr>
              <a:t> the data memory output for </a:t>
            </a:r>
            <a:r>
              <a:rPr lang="en-US" altLang="zh-CN" sz="2600" dirty="0" err="1">
                <a:ea typeface="宋体" pitchFamily="2" charset="-122"/>
              </a:rPr>
              <a:t>lw</a:t>
            </a:r>
            <a:r>
              <a:rPr lang="en-US" altLang="zh-CN" sz="2600" dirty="0">
                <a:ea typeface="宋体" pitchFamily="2" charset="-122"/>
              </a:rPr>
              <a:t>.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pitchFamily="2" charset="-122"/>
              </a:rPr>
              <a:t>     -- A mux controlled by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MemToReg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 </a:t>
            </a:r>
            <a:r>
              <a:rPr lang="en-US" altLang="zh-CN" sz="2600" dirty="0">
                <a:ea typeface="宋体" pitchFamily="2" charset="-122"/>
              </a:rPr>
              <a:t>is needed.</a:t>
            </a:r>
          </a:p>
        </p:txBody>
      </p:sp>
      <p:grpSp>
        <p:nvGrpSpPr>
          <p:cNvPr id="100" name="Group 223"/>
          <p:cNvGrpSpPr>
            <a:grpSpLocks/>
          </p:cNvGrpSpPr>
          <p:nvPr/>
        </p:nvGrpSpPr>
        <p:grpSpPr bwMode="auto">
          <a:xfrm>
            <a:off x="35496" y="3445443"/>
            <a:ext cx="9063038" cy="3140364"/>
            <a:chOff x="336" y="2304"/>
            <a:chExt cx="5709" cy="2176"/>
          </a:xfrm>
        </p:grpSpPr>
        <p:sp>
          <p:nvSpPr>
            <p:cNvPr id="101" name="Line 217"/>
            <p:cNvSpPr>
              <a:spLocks noChangeShapeType="1"/>
            </p:cNvSpPr>
            <p:nvPr/>
          </p:nvSpPr>
          <p:spPr bwMode="auto">
            <a:xfrm>
              <a:off x="5405" y="2848"/>
              <a:ext cx="2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" name="Line 123"/>
            <p:cNvSpPr>
              <a:spLocks noChangeShapeType="1"/>
            </p:cNvSpPr>
            <p:nvPr/>
          </p:nvSpPr>
          <p:spPr bwMode="auto">
            <a:xfrm>
              <a:off x="4368" y="3120"/>
              <a:ext cx="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3" name="Line 124"/>
            <p:cNvSpPr>
              <a:spLocks noChangeShapeType="1"/>
            </p:cNvSpPr>
            <p:nvPr/>
          </p:nvSpPr>
          <p:spPr bwMode="auto">
            <a:xfrm>
              <a:off x="4395" y="2848"/>
              <a:ext cx="21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4" name="Line 125"/>
            <p:cNvSpPr>
              <a:spLocks noChangeShapeType="1"/>
            </p:cNvSpPr>
            <p:nvPr/>
          </p:nvSpPr>
          <p:spPr bwMode="auto">
            <a:xfrm flipV="1">
              <a:off x="5501" y="3284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5" name="Line 126"/>
            <p:cNvSpPr>
              <a:spLocks noChangeShapeType="1"/>
            </p:cNvSpPr>
            <p:nvPr/>
          </p:nvSpPr>
          <p:spPr bwMode="auto">
            <a:xfrm>
              <a:off x="4401" y="2848"/>
              <a:ext cx="0" cy="27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127"/>
            <p:cNvSpPr>
              <a:spLocks noChangeShapeType="1"/>
            </p:cNvSpPr>
            <p:nvPr/>
          </p:nvSpPr>
          <p:spPr bwMode="auto">
            <a:xfrm>
              <a:off x="4392" y="3936"/>
              <a:ext cx="11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128"/>
            <p:cNvSpPr>
              <a:spLocks noChangeShapeType="1"/>
            </p:cNvSpPr>
            <p:nvPr/>
          </p:nvSpPr>
          <p:spPr bwMode="auto">
            <a:xfrm flipV="1">
              <a:off x="5510" y="3284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Line 129"/>
            <p:cNvSpPr>
              <a:spLocks noChangeShapeType="1"/>
            </p:cNvSpPr>
            <p:nvPr/>
          </p:nvSpPr>
          <p:spPr bwMode="auto">
            <a:xfrm>
              <a:off x="5836" y="3066"/>
              <a:ext cx="15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130"/>
            <p:cNvSpPr>
              <a:spLocks noChangeShapeType="1"/>
            </p:cNvSpPr>
            <p:nvPr/>
          </p:nvSpPr>
          <p:spPr bwMode="auto">
            <a:xfrm>
              <a:off x="5985" y="3066"/>
              <a:ext cx="0" cy="141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Line 131"/>
            <p:cNvSpPr>
              <a:spLocks noChangeShapeType="1"/>
            </p:cNvSpPr>
            <p:nvPr/>
          </p:nvSpPr>
          <p:spPr bwMode="auto">
            <a:xfrm flipH="1">
              <a:off x="1973" y="4480"/>
              <a:ext cx="402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1" name="Line 132"/>
            <p:cNvSpPr>
              <a:spLocks noChangeShapeType="1"/>
            </p:cNvSpPr>
            <p:nvPr/>
          </p:nvSpPr>
          <p:spPr bwMode="auto">
            <a:xfrm flipV="1">
              <a:off x="1982" y="3501"/>
              <a:ext cx="0" cy="97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" name="Line 133"/>
            <p:cNvSpPr>
              <a:spLocks noChangeShapeType="1"/>
            </p:cNvSpPr>
            <p:nvPr/>
          </p:nvSpPr>
          <p:spPr bwMode="auto">
            <a:xfrm>
              <a:off x="1973" y="3501"/>
              <a:ext cx="15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Text Box 134"/>
            <p:cNvSpPr txBox="1">
              <a:spLocks noChangeArrowheads="1"/>
            </p:cNvSpPr>
            <p:nvPr/>
          </p:nvSpPr>
          <p:spPr bwMode="auto">
            <a:xfrm>
              <a:off x="4613" y="2740"/>
              <a:ext cx="446" cy="3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14" name="Text Box 135"/>
            <p:cNvSpPr txBox="1">
              <a:spLocks noChangeArrowheads="1"/>
            </p:cNvSpPr>
            <p:nvPr/>
          </p:nvSpPr>
          <p:spPr bwMode="auto">
            <a:xfrm>
              <a:off x="4613" y="3012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15" name="Text Box 136"/>
            <p:cNvSpPr txBox="1">
              <a:spLocks noChangeArrowheads="1"/>
            </p:cNvSpPr>
            <p:nvPr/>
          </p:nvSpPr>
          <p:spPr bwMode="auto">
            <a:xfrm>
              <a:off x="4613" y="3284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16" name="Text Box 137"/>
            <p:cNvSpPr txBox="1">
              <a:spLocks noChangeArrowheads="1"/>
            </p:cNvSpPr>
            <p:nvPr/>
          </p:nvSpPr>
          <p:spPr bwMode="auto">
            <a:xfrm>
              <a:off x="4929" y="3229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117" name="Text Box 138"/>
            <p:cNvSpPr txBox="1">
              <a:spLocks noChangeArrowheads="1"/>
            </p:cNvSpPr>
            <p:nvPr/>
          </p:nvSpPr>
          <p:spPr bwMode="auto">
            <a:xfrm>
              <a:off x="5085" y="2740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18" name="Rectangle 139"/>
            <p:cNvSpPr>
              <a:spLocks noChangeArrowheads="1"/>
            </p:cNvSpPr>
            <p:nvPr/>
          </p:nvSpPr>
          <p:spPr bwMode="auto">
            <a:xfrm>
              <a:off x="4613" y="2740"/>
              <a:ext cx="791" cy="8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9" name="Line 140"/>
            <p:cNvSpPr>
              <a:spLocks noChangeShapeType="1"/>
            </p:cNvSpPr>
            <p:nvPr/>
          </p:nvSpPr>
          <p:spPr bwMode="auto">
            <a:xfrm>
              <a:off x="4982" y="2631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0" name="Text Box 141"/>
            <p:cNvSpPr txBox="1">
              <a:spLocks noChangeArrowheads="1"/>
            </p:cNvSpPr>
            <p:nvPr/>
          </p:nvSpPr>
          <p:spPr bwMode="auto">
            <a:xfrm>
              <a:off x="4718" y="2468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121" name="Line 142"/>
            <p:cNvSpPr>
              <a:spLocks noChangeShapeType="1"/>
            </p:cNvSpPr>
            <p:nvPr/>
          </p:nvSpPr>
          <p:spPr bwMode="auto">
            <a:xfrm>
              <a:off x="4982" y="355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" name="Text Box 143"/>
            <p:cNvSpPr txBox="1">
              <a:spLocks noChangeArrowheads="1"/>
            </p:cNvSpPr>
            <p:nvPr/>
          </p:nvSpPr>
          <p:spPr bwMode="auto">
            <a:xfrm>
              <a:off x="4718" y="3664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123" name="Text Box 144"/>
            <p:cNvSpPr txBox="1">
              <a:spLocks noChangeArrowheads="1"/>
            </p:cNvSpPr>
            <p:nvPr/>
          </p:nvSpPr>
          <p:spPr bwMode="auto">
            <a:xfrm>
              <a:off x="5654" y="2748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</p:txBody>
        </p:sp>
        <p:sp>
          <p:nvSpPr>
            <p:cNvPr id="124" name="AutoShape 145"/>
            <p:cNvSpPr>
              <a:spLocks noChangeArrowheads="1"/>
            </p:cNvSpPr>
            <p:nvPr/>
          </p:nvSpPr>
          <p:spPr bwMode="auto">
            <a:xfrm>
              <a:off x="5676" y="2740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5" name="Text Box 146"/>
            <p:cNvSpPr txBox="1">
              <a:spLocks noChangeArrowheads="1"/>
            </p:cNvSpPr>
            <p:nvPr/>
          </p:nvSpPr>
          <p:spPr bwMode="auto">
            <a:xfrm>
              <a:off x="5457" y="2460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MemToReg</a:t>
              </a:r>
            </a:p>
          </p:txBody>
        </p:sp>
        <p:sp>
          <p:nvSpPr>
            <p:cNvPr id="126" name="Line 147"/>
            <p:cNvSpPr>
              <a:spLocks noChangeShapeType="1"/>
            </p:cNvSpPr>
            <p:nvPr/>
          </p:nvSpPr>
          <p:spPr bwMode="auto">
            <a:xfrm>
              <a:off x="5758" y="2631"/>
              <a:ext cx="0" cy="1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7" name="Line 148"/>
            <p:cNvSpPr>
              <a:spLocks noChangeShapeType="1"/>
            </p:cNvSpPr>
            <p:nvPr/>
          </p:nvSpPr>
          <p:spPr bwMode="auto">
            <a:xfrm flipV="1">
              <a:off x="3187" y="3066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149"/>
            <p:cNvSpPr>
              <a:spLocks noChangeShapeType="1"/>
            </p:cNvSpPr>
            <p:nvPr/>
          </p:nvSpPr>
          <p:spPr bwMode="auto">
            <a:xfrm flipH="1" flipV="1">
              <a:off x="4296" y="3384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9" name="Line 150"/>
            <p:cNvSpPr>
              <a:spLocks noChangeShapeType="1"/>
            </p:cNvSpPr>
            <p:nvPr/>
          </p:nvSpPr>
          <p:spPr bwMode="auto">
            <a:xfrm flipH="1">
              <a:off x="3178" y="3936"/>
              <a:ext cx="11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0" name="Line 151"/>
            <p:cNvSpPr>
              <a:spLocks noChangeShapeType="1"/>
            </p:cNvSpPr>
            <p:nvPr/>
          </p:nvSpPr>
          <p:spPr bwMode="auto">
            <a:xfrm>
              <a:off x="4296" y="3393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1" name="Line 152"/>
            <p:cNvSpPr>
              <a:spLocks noChangeShapeType="1"/>
            </p:cNvSpPr>
            <p:nvPr/>
          </p:nvSpPr>
          <p:spPr bwMode="auto">
            <a:xfrm>
              <a:off x="3081" y="3066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2" name="AutoShape 153"/>
            <p:cNvSpPr>
              <a:spLocks noChangeArrowheads="1"/>
            </p:cNvSpPr>
            <p:nvPr/>
          </p:nvSpPr>
          <p:spPr bwMode="auto">
            <a:xfrm>
              <a:off x="3160" y="3037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3" name="Text Box 154"/>
            <p:cNvSpPr txBox="1">
              <a:spLocks noChangeArrowheads="1"/>
            </p:cNvSpPr>
            <p:nvPr/>
          </p:nvSpPr>
          <p:spPr bwMode="auto">
            <a:xfrm>
              <a:off x="336" y="2522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34" name="Text Box 155"/>
            <p:cNvSpPr txBox="1">
              <a:spLocks noChangeArrowheads="1"/>
            </p:cNvSpPr>
            <p:nvPr/>
          </p:nvSpPr>
          <p:spPr bwMode="auto">
            <a:xfrm>
              <a:off x="474" y="2903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135" name="Text Box 156"/>
            <p:cNvSpPr txBox="1">
              <a:spLocks noChangeArrowheads="1"/>
            </p:cNvSpPr>
            <p:nvPr/>
          </p:nvSpPr>
          <p:spPr bwMode="auto">
            <a:xfrm>
              <a:off x="651" y="2522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136" name="Rectangle 157"/>
            <p:cNvSpPr>
              <a:spLocks noChangeArrowheads="1"/>
            </p:cNvSpPr>
            <p:nvPr/>
          </p:nvSpPr>
          <p:spPr bwMode="auto">
            <a:xfrm>
              <a:off x="336" y="2522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7" name="Line 158"/>
            <p:cNvSpPr>
              <a:spLocks noChangeShapeType="1"/>
            </p:cNvSpPr>
            <p:nvPr/>
          </p:nvSpPr>
          <p:spPr bwMode="auto">
            <a:xfrm>
              <a:off x="528" y="2304"/>
              <a:ext cx="0" cy="2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8" name="Line 159"/>
            <p:cNvSpPr>
              <a:spLocks noChangeShapeType="1"/>
            </p:cNvSpPr>
            <p:nvPr/>
          </p:nvSpPr>
          <p:spPr bwMode="auto">
            <a:xfrm>
              <a:off x="1879" y="3284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9" name="Line 160"/>
            <p:cNvSpPr>
              <a:spLocks noChangeShapeType="1"/>
            </p:cNvSpPr>
            <p:nvPr/>
          </p:nvSpPr>
          <p:spPr bwMode="auto">
            <a:xfrm>
              <a:off x="1286" y="2685"/>
              <a:ext cx="0" cy="14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0" name="Line 161"/>
            <p:cNvSpPr>
              <a:spLocks noChangeShapeType="1"/>
            </p:cNvSpPr>
            <p:nvPr/>
          </p:nvSpPr>
          <p:spPr bwMode="auto">
            <a:xfrm>
              <a:off x="1286" y="4100"/>
              <a:ext cx="14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1" name="Text Box 162"/>
            <p:cNvSpPr txBox="1">
              <a:spLocks noChangeArrowheads="1"/>
            </p:cNvSpPr>
            <p:nvPr/>
          </p:nvSpPr>
          <p:spPr bwMode="auto">
            <a:xfrm>
              <a:off x="1286" y="3936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[15 - 0]</a:t>
              </a:r>
            </a:p>
          </p:txBody>
        </p:sp>
        <p:grpSp>
          <p:nvGrpSpPr>
            <p:cNvPr id="142" name="Group 163"/>
            <p:cNvGrpSpPr>
              <a:grpSpLocks/>
            </p:cNvGrpSpPr>
            <p:nvPr/>
          </p:nvGrpSpPr>
          <p:grpSpPr bwMode="auto">
            <a:xfrm>
              <a:off x="1181" y="2522"/>
              <a:ext cx="950" cy="170"/>
              <a:chOff x="1104" y="1872"/>
              <a:chExt cx="864" cy="151"/>
            </a:xfrm>
          </p:grpSpPr>
          <p:sp>
            <p:nvSpPr>
              <p:cNvPr id="195" name="Line 164"/>
              <p:cNvSpPr>
                <a:spLocks noChangeShapeType="1"/>
              </p:cNvSpPr>
              <p:nvPr/>
            </p:nvSpPr>
            <p:spPr bwMode="auto">
              <a:xfrm>
                <a:off x="1104" y="2016"/>
                <a:ext cx="86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6" name="Text Box 165"/>
              <p:cNvSpPr txBox="1">
                <a:spLocks noChangeArrowheads="1"/>
              </p:cNvSpPr>
              <p:nvPr/>
            </p:nvSpPr>
            <p:spPr bwMode="auto">
              <a:xfrm>
                <a:off x="1200" y="1872"/>
                <a:ext cx="452" cy="1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I [25 - 21]</a:t>
                </a:r>
              </a:p>
            </p:txBody>
          </p:sp>
        </p:grpSp>
        <p:sp>
          <p:nvSpPr>
            <p:cNvPr id="143" name="AutoShape 166"/>
            <p:cNvSpPr>
              <a:spLocks noChangeArrowheads="1"/>
            </p:cNvSpPr>
            <p:nvPr/>
          </p:nvSpPr>
          <p:spPr bwMode="auto">
            <a:xfrm>
              <a:off x="1260" y="2658"/>
              <a:ext cx="52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44" name="Group 167"/>
            <p:cNvGrpSpPr>
              <a:grpSpLocks/>
            </p:cNvGrpSpPr>
            <p:nvPr/>
          </p:nvGrpSpPr>
          <p:grpSpPr bwMode="auto">
            <a:xfrm>
              <a:off x="1286" y="2794"/>
              <a:ext cx="845" cy="170"/>
              <a:chOff x="1200" y="2112"/>
              <a:chExt cx="768" cy="151"/>
            </a:xfrm>
          </p:grpSpPr>
          <p:sp>
            <p:nvSpPr>
              <p:cNvPr id="193" name="Text Box 168"/>
              <p:cNvSpPr txBox="1">
                <a:spLocks noChangeArrowheads="1"/>
              </p:cNvSpPr>
              <p:nvPr/>
            </p:nvSpPr>
            <p:spPr bwMode="auto">
              <a:xfrm>
                <a:off x="1200" y="2112"/>
                <a:ext cx="452" cy="1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I [20 - 16]</a:t>
                </a:r>
              </a:p>
            </p:txBody>
          </p:sp>
          <p:sp>
            <p:nvSpPr>
              <p:cNvPr id="194" name="Line 169"/>
              <p:cNvSpPr>
                <a:spLocks noChangeShapeType="1"/>
              </p:cNvSpPr>
              <p:nvPr/>
            </p:nvSpPr>
            <p:spPr bwMode="auto">
              <a:xfrm>
                <a:off x="1200" y="2256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45" name="AutoShape 170"/>
            <p:cNvSpPr>
              <a:spLocks noChangeArrowheads="1"/>
            </p:cNvSpPr>
            <p:nvPr/>
          </p:nvSpPr>
          <p:spPr bwMode="auto">
            <a:xfrm>
              <a:off x="1258" y="2928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6" name="Line 171"/>
            <p:cNvSpPr>
              <a:spLocks noChangeShapeType="1"/>
            </p:cNvSpPr>
            <p:nvPr/>
          </p:nvSpPr>
          <p:spPr bwMode="auto">
            <a:xfrm>
              <a:off x="1286" y="3556"/>
              <a:ext cx="4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7" name="Text Box 172"/>
            <p:cNvSpPr txBox="1">
              <a:spLocks noChangeArrowheads="1"/>
            </p:cNvSpPr>
            <p:nvPr/>
          </p:nvSpPr>
          <p:spPr bwMode="auto">
            <a:xfrm>
              <a:off x="1271" y="3392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[15 - 11]</a:t>
              </a:r>
            </a:p>
          </p:txBody>
        </p:sp>
        <p:sp>
          <p:nvSpPr>
            <p:cNvPr id="148" name="AutoShape 173"/>
            <p:cNvSpPr>
              <a:spLocks noChangeArrowheads="1"/>
            </p:cNvSpPr>
            <p:nvPr/>
          </p:nvSpPr>
          <p:spPr bwMode="auto">
            <a:xfrm>
              <a:off x="1260" y="3530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9" name="Text Box 174"/>
            <p:cNvSpPr txBox="1">
              <a:spLocks noChangeArrowheads="1"/>
            </p:cNvSpPr>
            <p:nvPr/>
          </p:nvSpPr>
          <p:spPr bwMode="auto">
            <a:xfrm>
              <a:off x="1697" y="3020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150" name="AutoShape 175"/>
            <p:cNvSpPr>
              <a:spLocks noChangeArrowheads="1"/>
            </p:cNvSpPr>
            <p:nvPr/>
          </p:nvSpPr>
          <p:spPr bwMode="auto">
            <a:xfrm>
              <a:off x="1716" y="3012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1" name="Line 176"/>
            <p:cNvSpPr>
              <a:spLocks noChangeShapeType="1"/>
            </p:cNvSpPr>
            <p:nvPr/>
          </p:nvSpPr>
          <p:spPr bwMode="auto">
            <a:xfrm>
              <a:off x="1794" y="3667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2" name="Text Box 177"/>
            <p:cNvSpPr txBox="1">
              <a:spLocks noChangeArrowheads="1"/>
            </p:cNvSpPr>
            <p:nvPr/>
          </p:nvSpPr>
          <p:spPr bwMode="auto">
            <a:xfrm>
              <a:off x="1571" y="3773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RegDst</a:t>
              </a:r>
            </a:p>
          </p:txBody>
        </p:sp>
        <p:sp>
          <p:nvSpPr>
            <p:cNvPr id="153" name="Text Box 179"/>
            <p:cNvSpPr txBox="1">
              <a:spLocks noChangeArrowheads="1"/>
            </p:cNvSpPr>
            <p:nvPr/>
          </p:nvSpPr>
          <p:spPr bwMode="auto">
            <a:xfrm>
              <a:off x="2131" y="2576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1</a:t>
              </a:r>
            </a:p>
          </p:txBody>
        </p:sp>
        <p:sp>
          <p:nvSpPr>
            <p:cNvPr id="154" name="Text Box 180"/>
            <p:cNvSpPr txBox="1">
              <a:spLocks noChangeArrowheads="1"/>
            </p:cNvSpPr>
            <p:nvPr/>
          </p:nvSpPr>
          <p:spPr bwMode="auto">
            <a:xfrm>
              <a:off x="2142" y="2860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2</a:t>
              </a:r>
            </a:p>
          </p:txBody>
        </p:sp>
        <p:sp>
          <p:nvSpPr>
            <p:cNvPr id="155" name="Text Box 181"/>
            <p:cNvSpPr txBox="1">
              <a:spLocks noChangeArrowheads="1"/>
            </p:cNvSpPr>
            <p:nvPr/>
          </p:nvSpPr>
          <p:spPr bwMode="auto">
            <a:xfrm>
              <a:off x="2142" y="3132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</a:t>
              </a:r>
            </a:p>
          </p:txBody>
        </p:sp>
        <p:sp>
          <p:nvSpPr>
            <p:cNvPr id="156" name="Text Box 182"/>
            <p:cNvSpPr txBox="1">
              <a:spLocks noChangeArrowheads="1"/>
            </p:cNvSpPr>
            <p:nvPr/>
          </p:nvSpPr>
          <p:spPr bwMode="auto">
            <a:xfrm>
              <a:off x="2142" y="3404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157" name="Text Box 183"/>
            <p:cNvSpPr txBox="1">
              <a:spLocks noChangeArrowheads="1"/>
            </p:cNvSpPr>
            <p:nvPr/>
          </p:nvSpPr>
          <p:spPr bwMode="auto">
            <a:xfrm>
              <a:off x="2709" y="2957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2</a:t>
              </a:r>
            </a:p>
          </p:txBody>
        </p:sp>
        <p:sp>
          <p:nvSpPr>
            <p:cNvPr id="158" name="Text Box 184"/>
            <p:cNvSpPr txBox="1">
              <a:spLocks noChangeArrowheads="1"/>
            </p:cNvSpPr>
            <p:nvPr/>
          </p:nvSpPr>
          <p:spPr bwMode="auto">
            <a:xfrm>
              <a:off x="2720" y="2588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1</a:t>
              </a:r>
            </a:p>
          </p:txBody>
        </p:sp>
        <p:sp>
          <p:nvSpPr>
            <p:cNvPr id="159" name="Text Box 185"/>
            <p:cNvSpPr txBox="1">
              <a:spLocks noChangeArrowheads="1"/>
            </p:cNvSpPr>
            <p:nvPr/>
          </p:nvSpPr>
          <p:spPr bwMode="auto">
            <a:xfrm>
              <a:off x="2553" y="3338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Registers</a:t>
              </a:r>
            </a:p>
          </p:txBody>
        </p:sp>
        <p:sp>
          <p:nvSpPr>
            <p:cNvPr id="160" name="Rectangle 186"/>
            <p:cNvSpPr>
              <a:spLocks noChangeArrowheads="1"/>
            </p:cNvSpPr>
            <p:nvPr/>
          </p:nvSpPr>
          <p:spPr bwMode="auto">
            <a:xfrm>
              <a:off x="2142" y="2588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1" name="Line 187"/>
            <p:cNvSpPr>
              <a:spLocks noChangeShapeType="1"/>
            </p:cNvSpPr>
            <p:nvPr/>
          </p:nvSpPr>
          <p:spPr bwMode="auto">
            <a:xfrm>
              <a:off x="2606" y="2476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2" name="Text Box 188"/>
            <p:cNvSpPr txBox="1">
              <a:spLocks noChangeArrowheads="1"/>
            </p:cNvSpPr>
            <p:nvPr/>
          </p:nvSpPr>
          <p:spPr bwMode="auto">
            <a:xfrm>
              <a:off x="2395" y="2304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RegWrite</a:t>
              </a:r>
            </a:p>
          </p:txBody>
        </p:sp>
        <p:sp>
          <p:nvSpPr>
            <p:cNvPr id="163" name="Text Box 189"/>
            <p:cNvSpPr txBox="1">
              <a:spLocks noChangeArrowheads="1"/>
            </p:cNvSpPr>
            <p:nvPr/>
          </p:nvSpPr>
          <p:spPr bwMode="auto">
            <a:xfrm>
              <a:off x="2705" y="3937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extend</a:t>
              </a:r>
            </a:p>
          </p:txBody>
        </p:sp>
        <p:sp>
          <p:nvSpPr>
            <p:cNvPr id="164" name="Oval 190"/>
            <p:cNvSpPr>
              <a:spLocks noChangeArrowheads="1"/>
            </p:cNvSpPr>
            <p:nvPr/>
          </p:nvSpPr>
          <p:spPr bwMode="auto">
            <a:xfrm>
              <a:off x="2755" y="3828"/>
              <a:ext cx="316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5" name="Line 191"/>
            <p:cNvSpPr>
              <a:spLocks noChangeShapeType="1"/>
            </p:cNvSpPr>
            <p:nvPr/>
          </p:nvSpPr>
          <p:spPr bwMode="auto">
            <a:xfrm>
              <a:off x="3081" y="2739"/>
              <a:ext cx="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6" name="Line 192"/>
            <p:cNvSpPr>
              <a:spLocks noChangeShapeType="1"/>
            </p:cNvSpPr>
            <p:nvPr/>
          </p:nvSpPr>
          <p:spPr bwMode="auto">
            <a:xfrm>
              <a:off x="3283" y="3501"/>
              <a:ext cx="1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7" name="Line 193"/>
            <p:cNvSpPr>
              <a:spLocks noChangeShapeType="1"/>
            </p:cNvSpPr>
            <p:nvPr/>
          </p:nvSpPr>
          <p:spPr bwMode="auto">
            <a:xfrm>
              <a:off x="3292" y="3501"/>
              <a:ext cx="0" cy="5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8" name="Line 194"/>
            <p:cNvSpPr>
              <a:spLocks noChangeShapeType="1"/>
            </p:cNvSpPr>
            <p:nvPr/>
          </p:nvSpPr>
          <p:spPr bwMode="auto">
            <a:xfrm flipH="1">
              <a:off x="3075" y="4100"/>
              <a:ext cx="2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9" name="Text Box 197"/>
            <p:cNvSpPr txBox="1">
              <a:spLocks noChangeArrowheads="1"/>
            </p:cNvSpPr>
            <p:nvPr/>
          </p:nvSpPr>
          <p:spPr bwMode="auto">
            <a:xfrm>
              <a:off x="3439" y="2965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170" name="AutoShape 198"/>
            <p:cNvSpPr>
              <a:spLocks noChangeArrowheads="1"/>
            </p:cNvSpPr>
            <p:nvPr/>
          </p:nvSpPr>
          <p:spPr bwMode="auto">
            <a:xfrm>
              <a:off x="3459" y="2957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1" name="Line 199"/>
            <p:cNvSpPr>
              <a:spLocks noChangeShapeType="1"/>
            </p:cNvSpPr>
            <p:nvPr/>
          </p:nvSpPr>
          <p:spPr bwMode="auto">
            <a:xfrm>
              <a:off x="3541" y="3610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2" name="Text Box 200"/>
            <p:cNvSpPr txBox="1">
              <a:spLocks noChangeArrowheads="1"/>
            </p:cNvSpPr>
            <p:nvPr/>
          </p:nvSpPr>
          <p:spPr bwMode="auto">
            <a:xfrm>
              <a:off x="3345" y="3719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ALUSrc</a:t>
              </a:r>
            </a:p>
          </p:txBody>
        </p:sp>
        <p:grpSp>
          <p:nvGrpSpPr>
            <p:cNvPr id="173" name="Group 203"/>
            <p:cNvGrpSpPr>
              <a:grpSpLocks/>
            </p:cNvGrpSpPr>
            <p:nvPr/>
          </p:nvGrpSpPr>
          <p:grpSpPr bwMode="auto">
            <a:xfrm>
              <a:off x="3768" y="2576"/>
              <a:ext cx="527" cy="870"/>
              <a:chOff x="3168" y="2736"/>
              <a:chExt cx="480" cy="768"/>
            </a:xfrm>
          </p:grpSpPr>
          <p:sp>
            <p:nvSpPr>
              <p:cNvPr id="186" name="Line 204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7" name="Line 205"/>
              <p:cNvSpPr>
                <a:spLocks noChangeShapeType="1"/>
              </p:cNvSpPr>
              <p:nvPr/>
            </p:nvSpPr>
            <p:spPr bwMode="auto">
              <a:xfrm>
                <a:off x="3168" y="32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8" name="Line 206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89" name="Line 207"/>
              <p:cNvSpPr>
                <a:spLocks noChangeShapeType="1"/>
              </p:cNvSpPr>
              <p:nvPr/>
            </p:nvSpPr>
            <p:spPr bwMode="auto">
              <a:xfrm flipV="1">
                <a:off x="3168" y="312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0" name="Line 208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1" name="Line 209"/>
              <p:cNvSpPr>
                <a:spLocks noChangeShapeType="1"/>
              </p:cNvSpPr>
              <p:nvPr/>
            </p:nvSpPr>
            <p:spPr bwMode="auto">
              <a:xfrm>
                <a:off x="3648" y="29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92" name="Line 210"/>
              <p:cNvSpPr>
                <a:spLocks noChangeShapeType="1"/>
              </p:cNvSpPr>
              <p:nvPr/>
            </p:nvSpPr>
            <p:spPr bwMode="auto">
              <a:xfrm flipV="1">
                <a:off x="3168" y="3264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74" name="Text Box 211"/>
            <p:cNvSpPr txBox="1">
              <a:spLocks noChangeArrowheads="1"/>
            </p:cNvSpPr>
            <p:nvPr/>
          </p:nvSpPr>
          <p:spPr bwMode="auto">
            <a:xfrm>
              <a:off x="3924" y="3011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Result</a:t>
              </a:r>
            </a:p>
          </p:txBody>
        </p:sp>
        <p:sp>
          <p:nvSpPr>
            <p:cNvPr id="175" name="Text Box 212"/>
            <p:cNvSpPr txBox="1">
              <a:spLocks noChangeArrowheads="1"/>
            </p:cNvSpPr>
            <p:nvPr/>
          </p:nvSpPr>
          <p:spPr bwMode="auto">
            <a:xfrm>
              <a:off x="3978" y="2848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Zero</a:t>
              </a:r>
            </a:p>
          </p:txBody>
        </p:sp>
        <p:sp>
          <p:nvSpPr>
            <p:cNvPr id="176" name="Text Box 213"/>
            <p:cNvSpPr txBox="1">
              <a:spLocks noChangeArrowheads="1"/>
            </p:cNvSpPr>
            <p:nvPr/>
          </p:nvSpPr>
          <p:spPr bwMode="auto">
            <a:xfrm>
              <a:off x="3768" y="2739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ALU</a:t>
              </a:r>
            </a:p>
          </p:txBody>
        </p:sp>
        <p:sp>
          <p:nvSpPr>
            <p:cNvPr id="177" name="Line 214"/>
            <p:cNvSpPr>
              <a:spLocks noChangeShapeType="1"/>
            </p:cNvSpPr>
            <p:nvPr/>
          </p:nvSpPr>
          <p:spPr bwMode="auto">
            <a:xfrm>
              <a:off x="4084" y="3283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8" name="Text Box 215"/>
            <p:cNvSpPr txBox="1">
              <a:spLocks noChangeArrowheads="1"/>
            </p:cNvSpPr>
            <p:nvPr/>
          </p:nvSpPr>
          <p:spPr bwMode="auto">
            <a:xfrm>
              <a:off x="3873" y="3392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ALUOp</a:t>
              </a:r>
            </a:p>
          </p:txBody>
        </p:sp>
        <p:sp>
          <p:nvSpPr>
            <p:cNvPr id="179" name="Line 216"/>
            <p:cNvSpPr>
              <a:spLocks noChangeShapeType="1"/>
            </p:cNvSpPr>
            <p:nvPr/>
          </p:nvSpPr>
          <p:spPr bwMode="auto">
            <a:xfrm>
              <a:off x="3615" y="3284"/>
              <a:ext cx="1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0" name="Line 218"/>
            <p:cNvSpPr>
              <a:spLocks noChangeShapeType="1"/>
            </p:cNvSpPr>
            <p:nvPr/>
          </p:nvSpPr>
          <p:spPr bwMode="auto">
            <a:xfrm flipV="1">
              <a:off x="1562" y="2953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1" name="AutoShape 219"/>
            <p:cNvSpPr>
              <a:spLocks noChangeArrowheads="1"/>
            </p:cNvSpPr>
            <p:nvPr/>
          </p:nvSpPr>
          <p:spPr bwMode="auto">
            <a:xfrm>
              <a:off x="1537" y="2930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2" name="Line 220"/>
            <p:cNvSpPr>
              <a:spLocks noChangeShapeType="1"/>
            </p:cNvSpPr>
            <p:nvPr/>
          </p:nvSpPr>
          <p:spPr bwMode="auto">
            <a:xfrm>
              <a:off x="1562" y="3116"/>
              <a:ext cx="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4" name="Line 222"/>
            <p:cNvSpPr>
              <a:spLocks noChangeShapeType="1"/>
            </p:cNvSpPr>
            <p:nvPr/>
          </p:nvSpPr>
          <p:spPr bwMode="auto">
            <a:xfrm>
              <a:off x="4299" y="3120"/>
              <a:ext cx="9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5" name="Line 122"/>
            <p:cNvSpPr>
              <a:spLocks noChangeShapeType="1"/>
            </p:cNvSpPr>
            <p:nvPr/>
          </p:nvSpPr>
          <p:spPr bwMode="auto">
            <a:xfrm>
              <a:off x="4401" y="3120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3" name="AutoShape 221"/>
            <p:cNvSpPr>
              <a:spLocks noChangeArrowheads="1"/>
            </p:cNvSpPr>
            <p:nvPr/>
          </p:nvSpPr>
          <p:spPr bwMode="auto">
            <a:xfrm>
              <a:off x="4375" y="3093"/>
              <a:ext cx="53" cy="55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  <p:pic>
        <p:nvPicPr>
          <p:cNvPr id="197" name="Picture 1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291" y="113071"/>
            <a:ext cx="6836435" cy="121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56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Modification for </a:t>
            </a:r>
            <a:r>
              <a:rPr lang="en-US" altLang="zh-CN" sz="4400" b="1" dirty="0" err="1">
                <a:solidFill>
                  <a:srgbClr val="0000FF"/>
                </a:solidFill>
              </a:rPr>
              <a:t>lw</a:t>
            </a:r>
            <a:r>
              <a:rPr lang="en-US" altLang="zh-CN" sz="4400" b="1" dirty="0">
                <a:solidFill>
                  <a:srgbClr val="0000FF"/>
                </a:solidFill>
              </a:rPr>
              <a:t>/</a:t>
            </a:r>
            <a:r>
              <a:rPr lang="en-US" altLang="zh-CN" sz="4400" b="1" dirty="0" err="1">
                <a:solidFill>
                  <a:srgbClr val="0000FF"/>
                </a:solidFill>
              </a:rPr>
              <a:t>sw</a:t>
            </a:r>
            <a:r>
              <a:rPr lang="en-US" altLang="zh-CN" sz="4400" b="1" dirty="0">
                <a:solidFill>
                  <a:srgbClr val="0000FF"/>
                </a:solidFill>
              </a:rPr>
              <a:t>(4)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342900" indent="-342900"/>
            <a:r>
              <a:rPr lang="en-US" altLang="zh-CN" sz="2600" dirty="0">
                <a:ea typeface="宋体" pitchFamily="2" charset="-122"/>
              </a:rPr>
              <a:t>Example instruction: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lw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 $t0, –4($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sp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)</a:t>
            </a:r>
            <a:r>
              <a:rPr lang="en-US" altLang="zh-CN" sz="2600" dirty="0">
                <a:ea typeface="宋体" pitchFamily="2" charset="-122"/>
              </a:rPr>
              <a:t>.</a:t>
            </a:r>
          </a:p>
          <a:p>
            <a:pPr marL="342900" indent="-342900" defTabSz="914400"/>
            <a:r>
              <a:rPr lang="en-US" altLang="zh-CN" sz="2600" dirty="0">
                <a:ea typeface="宋体" pitchFamily="2" charset="-122"/>
              </a:rPr>
              <a:t>Destination register of </a:t>
            </a:r>
            <a:r>
              <a:rPr lang="en-US" altLang="zh-CN" sz="2600" dirty="0" err="1">
                <a:ea typeface="宋体" pitchFamily="2" charset="-122"/>
              </a:rPr>
              <a:t>lw</a:t>
            </a:r>
            <a:r>
              <a:rPr lang="en-US" altLang="zh-CN" sz="2600" dirty="0">
                <a:ea typeface="宋体" pitchFamily="2" charset="-122"/>
              </a:rPr>
              <a:t> is in </a:t>
            </a:r>
            <a:r>
              <a:rPr lang="en-US" altLang="zh-CN" sz="2600" i="1" dirty="0" err="1">
                <a:solidFill>
                  <a:srgbClr val="3333FF"/>
                </a:solidFill>
                <a:ea typeface="宋体" pitchFamily="2" charset="-122"/>
              </a:rPr>
              <a:t>rt</a:t>
            </a:r>
            <a:r>
              <a:rPr lang="en-US" altLang="zh-CN" sz="2600" dirty="0">
                <a:ea typeface="宋体" pitchFamily="2" charset="-122"/>
              </a:rPr>
              <a:t> ; destination register for instructions like add is 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rd</a:t>
            </a:r>
            <a:r>
              <a:rPr lang="en-US" altLang="zh-CN" sz="2600" dirty="0">
                <a:ea typeface="宋体" pitchFamily="2" charset="-122"/>
              </a:rPr>
              <a:t>.</a:t>
            </a:r>
          </a:p>
          <a:p>
            <a:pPr marL="0" indent="0" defTabSz="914400">
              <a:buNone/>
            </a:pPr>
            <a:r>
              <a:rPr lang="en-US" altLang="zh-CN" sz="2600" dirty="0">
                <a:ea typeface="宋体" pitchFamily="2" charset="-122"/>
              </a:rPr>
              <a:t>     -- Another mux controlled by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RegDst</a:t>
            </a:r>
            <a:r>
              <a:rPr lang="en-US" altLang="zh-CN" sz="2600" dirty="0">
                <a:ea typeface="宋体" pitchFamily="2" charset="-122"/>
              </a:rPr>
              <a:t> is needed to select the destination register from either </a:t>
            </a:r>
            <a:r>
              <a:rPr lang="en-US" altLang="zh-CN" sz="2600" dirty="0" err="1">
                <a:ea typeface="宋体" pitchFamily="2" charset="-122"/>
              </a:rPr>
              <a:t>rt</a:t>
            </a:r>
            <a:r>
              <a:rPr lang="en-US" altLang="zh-CN" sz="2600" dirty="0">
                <a:ea typeface="宋体" pitchFamily="2" charset="-122"/>
              </a:rPr>
              <a:t> or rd.</a:t>
            </a:r>
          </a:p>
        </p:txBody>
      </p:sp>
      <p:grpSp>
        <p:nvGrpSpPr>
          <p:cNvPr id="197" name="Group 244"/>
          <p:cNvGrpSpPr>
            <a:grpSpLocks/>
          </p:cNvGrpSpPr>
          <p:nvPr/>
        </p:nvGrpSpPr>
        <p:grpSpPr bwMode="auto">
          <a:xfrm>
            <a:off x="35496" y="3358976"/>
            <a:ext cx="9063038" cy="3454400"/>
            <a:chOff x="336" y="2208"/>
            <a:chExt cx="5709" cy="2176"/>
          </a:xfrm>
        </p:grpSpPr>
        <p:sp>
          <p:nvSpPr>
            <p:cNvPr id="198" name="Line 242"/>
            <p:cNvSpPr>
              <a:spLocks noChangeShapeType="1"/>
            </p:cNvSpPr>
            <p:nvPr/>
          </p:nvSpPr>
          <p:spPr bwMode="auto">
            <a:xfrm>
              <a:off x="1280" y="2588"/>
              <a:ext cx="8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9" name="Line 241"/>
            <p:cNvSpPr>
              <a:spLocks noChangeShapeType="1"/>
            </p:cNvSpPr>
            <p:nvPr/>
          </p:nvSpPr>
          <p:spPr bwMode="auto">
            <a:xfrm>
              <a:off x="1286" y="3462"/>
              <a:ext cx="0" cy="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0" name="Line 190"/>
            <p:cNvSpPr>
              <a:spLocks noChangeShapeType="1"/>
            </p:cNvSpPr>
            <p:nvPr/>
          </p:nvSpPr>
          <p:spPr bwMode="auto">
            <a:xfrm>
              <a:off x="1556" y="2860"/>
              <a:ext cx="5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1" name="Line 143"/>
            <p:cNvSpPr>
              <a:spLocks noChangeShapeType="1"/>
            </p:cNvSpPr>
            <p:nvPr/>
          </p:nvSpPr>
          <p:spPr bwMode="auto">
            <a:xfrm>
              <a:off x="5405" y="2752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2" name="Line 144"/>
            <p:cNvSpPr>
              <a:spLocks noChangeShapeType="1"/>
            </p:cNvSpPr>
            <p:nvPr/>
          </p:nvSpPr>
          <p:spPr bwMode="auto">
            <a:xfrm>
              <a:off x="4368" y="3024"/>
              <a:ext cx="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3" name="Line 145"/>
            <p:cNvSpPr>
              <a:spLocks noChangeShapeType="1"/>
            </p:cNvSpPr>
            <p:nvPr/>
          </p:nvSpPr>
          <p:spPr bwMode="auto">
            <a:xfrm>
              <a:off x="4395" y="2752"/>
              <a:ext cx="2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4" name="Line 146"/>
            <p:cNvSpPr>
              <a:spLocks noChangeShapeType="1"/>
            </p:cNvSpPr>
            <p:nvPr/>
          </p:nvSpPr>
          <p:spPr bwMode="auto">
            <a:xfrm flipV="1">
              <a:off x="5501" y="3188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5" name="Line 147"/>
            <p:cNvSpPr>
              <a:spLocks noChangeShapeType="1"/>
            </p:cNvSpPr>
            <p:nvPr/>
          </p:nvSpPr>
          <p:spPr bwMode="auto">
            <a:xfrm>
              <a:off x="4401" y="2752"/>
              <a:ext cx="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6" name="Line 148"/>
            <p:cNvSpPr>
              <a:spLocks noChangeShapeType="1"/>
            </p:cNvSpPr>
            <p:nvPr/>
          </p:nvSpPr>
          <p:spPr bwMode="auto">
            <a:xfrm>
              <a:off x="4392" y="3840"/>
              <a:ext cx="11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7" name="Line 149"/>
            <p:cNvSpPr>
              <a:spLocks noChangeShapeType="1"/>
            </p:cNvSpPr>
            <p:nvPr/>
          </p:nvSpPr>
          <p:spPr bwMode="auto">
            <a:xfrm flipV="1">
              <a:off x="5510" y="3188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8" name="Line 150"/>
            <p:cNvSpPr>
              <a:spLocks noChangeShapeType="1"/>
            </p:cNvSpPr>
            <p:nvPr/>
          </p:nvSpPr>
          <p:spPr bwMode="auto">
            <a:xfrm>
              <a:off x="5836" y="2970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9" name="Line 151"/>
            <p:cNvSpPr>
              <a:spLocks noChangeShapeType="1"/>
            </p:cNvSpPr>
            <p:nvPr/>
          </p:nvSpPr>
          <p:spPr bwMode="auto">
            <a:xfrm>
              <a:off x="5985" y="2970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0" name="Line 152"/>
            <p:cNvSpPr>
              <a:spLocks noChangeShapeType="1"/>
            </p:cNvSpPr>
            <p:nvPr/>
          </p:nvSpPr>
          <p:spPr bwMode="auto">
            <a:xfrm flipH="1">
              <a:off x="1973" y="4384"/>
              <a:ext cx="40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1" name="Line 153"/>
            <p:cNvSpPr>
              <a:spLocks noChangeShapeType="1"/>
            </p:cNvSpPr>
            <p:nvPr/>
          </p:nvSpPr>
          <p:spPr bwMode="auto">
            <a:xfrm flipV="1">
              <a:off x="1982" y="3405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2" name="Line 154"/>
            <p:cNvSpPr>
              <a:spLocks noChangeShapeType="1"/>
            </p:cNvSpPr>
            <p:nvPr/>
          </p:nvSpPr>
          <p:spPr bwMode="auto">
            <a:xfrm>
              <a:off x="1973" y="3405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3" name="Text Box 155"/>
            <p:cNvSpPr txBox="1">
              <a:spLocks noChangeArrowheads="1"/>
            </p:cNvSpPr>
            <p:nvPr/>
          </p:nvSpPr>
          <p:spPr bwMode="auto">
            <a:xfrm>
              <a:off x="4613" y="2644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214" name="Text Box 156"/>
            <p:cNvSpPr txBox="1">
              <a:spLocks noChangeArrowheads="1"/>
            </p:cNvSpPr>
            <p:nvPr/>
          </p:nvSpPr>
          <p:spPr bwMode="auto">
            <a:xfrm>
              <a:off x="4613" y="2916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215" name="Text Box 157"/>
            <p:cNvSpPr txBox="1">
              <a:spLocks noChangeArrowheads="1"/>
            </p:cNvSpPr>
            <p:nvPr/>
          </p:nvSpPr>
          <p:spPr bwMode="auto">
            <a:xfrm>
              <a:off x="4613" y="3188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216" name="Text Box 158"/>
            <p:cNvSpPr txBox="1">
              <a:spLocks noChangeArrowheads="1"/>
            </p:cNvSpPr>
            <p:nvPr/>
          </p:nvSpPr>
          <p:spPr bwMode="auto">
            <a:xfrm>
              <a:off x="4929" y="3133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217" name="Text Box 159"/>
            <p:cNvSpPr txBox="1">
              <a:spLocks noChangeArrowheads="1"/>
            </p:cNvSpPr>
            <p:nvPr/>
          </p:nvSpPr>
          <p:spPr bwMode="auto">
            <a:xfrm>
              <a:off x="5085" y="2644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218" name="Rectangle 160"/>
            <p:cNvSpPr>
              <a:spLocks noChangeArrowheads="1"/>
            </p:cNvSpPr>
            <p:nvPr/>
          </p:nvSpPr>
          <p:spPr bwMode="auto">
            <a:xfrm>
              <a:off x="4613" y="2644"/>
              <a:ext cx="791" cy="8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9" name="Line 161"/>
            <p:cNvSpPr>
              <a:spLocks noChangeShapeType="1"/>
            </p:cNvSpPr>
            <p:nvPr/>
          </p:nvSpPr>
          <p:spPr bwMode="auto">
            <a:xfrm>
              <a:off x="4982" y="253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0" name="Text Box 162"/>
            <p:cNvSpPr txBox="1">
              <a:spLocks noChangeArrowheads="1"/>
            </p:cNvSpPr>
            <p:nvPr/>
          </p:nvSpPr>
          <p:spPr bwMode="auto">
            <a:xfrm>
              <a:off x="4718" y="2372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221" name="Line 163"/>
            <p:cNvSpPr>
              <a:spLocks noChangeShapeType="1"/>
            </p:cNvSpPr>
            <p:nvPr/>
          </p:nvSpPr>
          <p:spPr bwMode="auto">
            <a:xfrm>
              <a:off x="4982" y="3459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2" name="Text Box 164"/>
            <p:cNvSpPr txBox="1">
              <a:spLocks noChangeArrowheads="1"/>
            </p:cNvSpPr>
            <p:nvPr/>
          </p:nvSpPr>
          <p:spPr bwMode="auto">
            <a:xfrm>
              <a:off x="4718" y="3568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223" name="Text Box 165"/>
            <p:cNvSpPr txBox="1">
              <a:spLocks noChangeArrowheads="1"/>
            </p:cNvSpPr>
            <p:nvPr/>
          </p:nvSpPr>
          <p:spPr bwMode="auto">
            <a:xfrm>
              <a:off x="5654" y="2652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</p:txBody>
        </p:sp>
        <p:sp>
          <p:nvSpPr>
            <p:cNvPr id="224" name="AutoShape 166"/>
            <p:cNvSpPr>
              <a:spLocks noChangeArrowheads="1"/>
            </p:cNvSpPr>
            <p:nvPr/>
          </p:nvSpPr>
          <p:spPr bwMode="auto">
            <a:xfrm>
              <a:off x="5676" y="2644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5" name="Text Box 167"/>
            <p:cNvSpPr txBox="1">
              <a:spLocks noChangeArrowheads="1"/>
            </p:cNvSpPr>
            <p:nvPr/>
          </p:nvSpPr>
          <p:spPr bwMode="auto">
            <a:xfrm>
              <a:off x="5457" y="2364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MemToReg</a:t>
              </a:r>
            </a:p>
          </p:txBody>
        </p:sp>
        <p:sp>
          <p:nvSpPr>
            <p:cNvPr id="226" name="Line 168"/>
            <p:cNvSpPr>
              <a:spLocks noChangeShapeType="1"/>
            </p:cNvSpPr>
            <p:nvPr/>
          </p:nvSpPr>
          <p:spPr bwMode="auto">
            <a:xfrm>
              <a:off x="5758" y="253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7" name="Line 169"/>
            <p:cNvSpPr>
              <a:spLocks noChangeShapeType="1"/>
            </p:cNvSpPr>
            <p:nvPr/>
          </p:nvSpPr>
          <p:spPr bwMode="auto">
            <a:xfrm flipV="1">
              <a:off x="3187" y="2970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8" name="Line 170"/>
            <p:cNvSpPr>
              <a:spLocks noChangeShapeType="1"/>
            </p:cNvSpPr>
            <p:nvPr/>
          </p:nvSpPr>
          <p:spPr bwMode="auto">
            <a:xfrm flipH="1" flipV="1">
              <a:off x="4296" y="3288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9" name="Line 171"/>
            <p:cNvSpPr>
              <a:spLocks noChangeShapeType="1"/>
            </p:cNvSpPr>
            <p:nvPr/>
          </p:nvSpPr>
          <p:spPr bwMode="auto">
            <a:xfrm flipH="1">
              <a:off x="3178" y="3840"/>
              <a:ext cx="11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0" name="Line 172"/>
            <p:cNvSpPr>
              <a:spLocks noChangeShapeType="1"/>
            </p:cNvSpPr>
            <p:nvPr/>
          </p:nvSpPr>
          <p:spPr bwMode="auto">
            <a:xfrm>
              <a:off x="4296" y="3297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1" name="Line 173"/>
            <p:cNvSpPr>
              <a:spLocks noChangeShapeType="1"/>
            </p:cNvSpPr>
            <p:nvPr/>
          </p:nvSpPr>
          <p:spPr bwMode="auto">
            <a:xfrm>
              <a:off x="3081" y="2970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2" name="AutoShape 174"/>
            <p:cNvSpPr>
              <a:spLocks noChangeArrowheads="1"/>
            </p:cNvSpPr>
            <p:nvPr/>
          </p:nvSpPr>
          <p:spPr bwMode="auto">
            <a:xfrm>
              <a:off x="3160" y="2941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3" name="Text Box 175"/>
            <p:cNvSpPr txBox="1">
              <a:spLocks noChangeArrowheads="1"/>
            </p:cNvSpPr>
            <p:nvPr/>
          </p:nvSpPr>
          <p:spPr bwMode="auto">
            <a:xfrm>
              <a:off x="336" y="2426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234" name="Text Box 176"/>
            <p:cNvSpPr txBox="1">
              <a:spLocks noChangeArrowheads="1"/>
            </p:cNvSpPr>
            <p:nvPr/>
          </p:nvSpPr>
          <p:spPr bwMode="auto">
            <a:xfrm>
              <a:off x="474" y="2807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235" name="Text Box 177"/>
            <p:cNvSpPr txBox="1">
              <a:spLocks noChangeArrowheads="1"/>
            </p:cNvSpPr>
            <p:nvPr/>
          </p:nvSpPr>
          <p:spPr bwMode="auto">
            <a:xfrm>
              <a:off x="651" y="2426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236" name="Rectangle 178"/>
            <p:cNvSpPr>
              <a:spLocks noChangeArrowheads="1"/>
            </p:cNvSpPr>
            <p:nvPr/>
          </p:nvSpPr>
          <p:spPr bwMode="auto">
            <a:xfrm>
              <a:off x="336" y="2426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7" name="Line 179"/>
            <p:cNvSpPr>
              <a:spLocks noChangeShapeType="1"/>
            </p:cNvSpPr>
            <p:nvPr/>
          </p:nvSpPr>
          <p:spPr bwMode="auto">
            <a:xfrm>
              <a:off x="528" y="2208"/>
              <a:ext cx="0" cy="2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8" name="Line 180"/>
            <p:cNvSpPr>
              <a:spLocks noChangeShapeType="1"/>
            </p:cNvSpPr>
            <p:nvPr/>
          </p:nvSpPr>
          <p:spPr bwMode="auto">
            <a:xfrm>
              <a:off x="1879" y="3188"/>
              <a:ext cx="26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9" name="Line 181"/>
            <p:cNvSpPr>
              <a:spLocks noChangeShapeType="1"/>
            </p:cNvSpPr>
            <p:nvPr/>
          </p:nvSpPr>
          <p:spPr bwMode="auto">
            <a:xfrm>
              <a:off x="1286" y="2589"/>
              <a:ext cx="0" cy="26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0" name="Line 182"/>
            <p:cNvSpPr>
              <a:spLocks noChangeShapeType="1"/>
            </p:cNvSpPr>
            <p:nvPr/>
          </p:nvSpPr>
          <p:spPr bwMode="auto">
            <a:xfrm>
              <a:off x="1286" y="4004"/>
              <a:ext cx="14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1" name="Text Box 183"/>
            <p:cNvSpPr txBox="1">
              <a:spLocks noChangeArrowheads="1"/>
            </p:cNvSpPr>
            <p:nvPr/>
          </p:nvSpPr>
          <p:spPr bwMode="auto">
            <a:xfrm>
              <a:off x="1286" y="3840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[15 - 0]</a:t>
              </a:r>
            </a:p>
          </p:txBody>
        </p:sp>
        <p:sp>
          <p:nvSpPr>
            <p:cNvPr id="242" name="Text Box 186"/>
            <p:cNvSpPr txBox="1">
              <a:spLocks noChangeArrowheads="1"/>
            </p:cNvSpPr>
            <p:nvPr/>
          </p:nvSpPr>
          <p:spPr bwMode="auto">
            <a:xfrm>
              <a:off x="1287" y="2426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I [25 - 21]</a:t>
              </a:r>
            </a:p>
          </p:txBody>
        </p:sp>
        <p:sp>
          <p:nvSpPr>
            <p:cNvPr id="243" name="AutoShape 187"/>
            <p:cNvSpPr>
              <a:spLocks noChangeArrowheads="1"/>
            </p:cNvSpPr>
            <p:nvPr/>
          </p:nvSpPr>
          <p:spPr bwMode="auto">
            <a:xfrm>
              <a:off x="1260" y="2562"/>
              <a:ext cx="52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4" name="Text Box 189"/>
            <p:cNvSpPr txBox="1">
              <a:spLocks noChangeArrowheads="1"/>
            </p:cNvSpPr>
            <p:nvPr/>
          </p:nvSpPr>
          <p:spPr bwMode="auto">
            <a:xfrm>
              <a:off x="1286" y="2698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I [20 - 16]</a:t>
              </a:r>
            </a:p>
          </p:txBody>
        </p:sp>
        <p:sp>
          <p:nvSpPr>
            <p:cNvPr id="245" name="AutoShape 191"/>
            <p:cNvSpPr>
              <a:spLocks noChangeArrowheads="1"/>
            </p:cNvSpPr>
            <p:nvPr/>
          </p:nvSpPr>
          <p:spPr bwMode="auto">
            <a:xfrm>
              <a:off x="1258" y="2832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6" name="Line 192"/>
            <p:cNvSpPr>
              <a:spLocks noChangeShapeType="1"/>
            </p:cNvSpPr>
            <p:nvPr/>
          </p:nvSpPr>
          <p:spPr bwMode="auto">
            <a:xfrm>
              <a:off x="1286" y="3460"/>
              <a:ext cx="4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7" name="Text Box 193"/>
            <p:cNvSpPr txBox="1">
              <a:spLocks noChangeArrowheads="1"/>
            </p:cNvSpPr>
            <p:nvPr/>
          </p:nvSpPr>
          <p:spPr bwMode="auto">
            <a:xfrm>
              <a:off x="1271" y="3302"/>
              <a:ext cx="5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defPPr>
                <a:defRPr lang="zh-CN"/>
              </a:defPPr>
              <a:lvl1pPr defTabSz="1019175">
                <a:defRPr sz="1100">
                  <a:latin typeface="Arial" pitchFamily="34" charset="0"/>
                  <a:ea typeface="宋体" pitchFamily="2" charset="-122"/>
                </a:defRPr>
              </a:lvl1pPr>
              <a:lvl2pPr marL="509588" defTabSz="1019175">
                <a:defRPr sz="2400">
                  <a:latin typeface="Times New Roman" pitchFamily="18" charset="0"/>
                </a:defRPr>
              </a:lvl2pPr>
              <a:lvl3pPr marL="1019175" defTabSz="1019175">
                <a:defRPr sz="2400">
                  <a:latin typeface="Times New Roman" pitchFamily="18" charset="0"/>
                </a:defRPr>
              </a:lvl3pPr>
              <a:lvl4pPr marL="1528763" defTabSz="1019175">
                <a:defRPr sz="2400">
                  <a:latin typeface="Times New Roman" pitchFamily="18" charset="0"/>
                </a:defRPr>
              </a:lvl4pPr>
              <a:lvl5pPr marL="2038350" defTabSz="1019175">
                <a:defRPr sz="2400"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9pPr>
            </a:lstStyle>
            <a:p>
              <a:r>
                <a:rPr lang="en-US" altLang="zh-CN" dirty="0"/>
                <a:t>I [15 - 11]</a:t>
              </a:r>
            </a:p>
          </p:txBody>
        </p:sp>
        <p:sp>
          <p:nvSpPr>
            <p:cNvPr id="248" name="AutoShape 194"/>
            <p:cNvSpPr>
              <a:spLocks noChangeArrowheads="1"/>
            </p:cNvSpPr>
            <p:nvPr/>
          </p:nvSpPr>
          <p:spPr bwMode="auto">
            <a:xfrm>
              <a:off x="1260" y="343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9" name="Text Box 195"/>
            <p:cNvSpPr txBox="1">
              <a:spLocks noChangeArrowheads="1"/>
            </p:cNvSpPr>
            <p:nvPr/>
          </p:nvSpPr>
          <p:spPr bwMode="auto">
            <a:xfrm>
              <a:off x="1697" y="2924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250" name="AutoShape 196"/>
            <p:cNvSpPr>
              <a:spLocks noChangeArrowheads="1"/>
            </p:cNvSpPr>
            <p:nvPr/>
          </p:nvSpPr>
          <p:spPr bwMode="auto">
            <a:xfrm>
              <a:off x="1716" y="2916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1" name="Line 197"/>
            <p:cNvSpPr>
              <a:spLocks noChangeShapeType="1"/>
            </p:cNvSpPr>
            <p:nvPr/>
          </p:nvSpPr>
          <p:spPr bwMode="auto">
            <a:xfrm>
              <a:off x="1794" y="3571"/>
              <a:ext cx="0" cy="1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2" name="Text Box 198"/>
            <p:cNvSpPr txBox="1">
              <a:spLocks noChangeArrowheads="1"/>
            </p:cNvSpPr>
            <p:nvPr/>
          </p:nvSpPr>
          <p:spPr bwMode="auto">
            <a:xfrm>
              <a:off x="1571" y="3677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 err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RegDst</a:t>
              </a:r>
              <a:endParaRPr lang="en-US" altLang="zh-CN" sz="1100" dirty="0">
                <a:solidFill>
                  <a:srgbClr val="FF0000"/>
                </a:solidFill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253" name="Text Box 199"/>
            <p:cNvSpPr txBox="1">
              <a:spLocks noChangeArrowheads="1"/>
            </p:cNvSpPr>
            <p:nvPr/>
          </p:nvSpPr>
          <p:spPr bwMode="auto">
            <a:xfrm>
              <a:off x="2131" y="2480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1</a:t>
              </a:r>
            </a:p>
          </p:txBody>
        </p:sp>
        <p:sp>
          <p:nvSpPr>
            <p:cNvPr id="254" name="Text Box 200"/>
            <p:cNvSpPr txBox="1">
              <a:spLocks noChangeArrowheads="1"/>
            </p:cNvSpPr>
            <p:nvPr/>
          </p:nvSpPr>
          <p:spPr bwMode="auto">
            <a:xfrm>
              <a:off x="2142" y="2764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2</a:t>
              </a:r>
            </a:p>
          </p:txBody>
        </p:sp>
        <p:sp>
          <p:nvSpPr>
            <p:cNvPr id="255" name="Text Box 201"/>
            <p:cNvSpPr txBox="1">
              <a:spLocks noChangeArrowheads="1"/>
            </p:cNvSpPr>
            <p:nvPr/>
          </p:nvSpPr>
          <p:spPr bwMode="auto">
            <a:xfrm>
              <a:off x="2142" y="3036"/>
              <a:ext cx="425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register</a:t>
              </a:r>
            </a:p>
          </p:txBody>
        </p:sp>
        <p:sp>
          <p:nvSpPr>
            <p:cNvPr id="256" name="Text Box 202"/>
            <p:cNvSpPr txBox="1">
              <a:spLocks noChangeArrowheads="1"/>
            </p:cNvSpPr>
            <p:nvPr/>
          </p:nvSpPr>
          <p:spPr bwMode="auto">
            <a:xfrm>
              <a:off x="2142" y="3308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257" name="Text Box 203"/>
            <p:cNvSpPr txBox="1">
              <a:spLocks noChangeArrowheads="1"/>
            </p:cNvSpPr>
            <p:nvPr/>
          </p:nvSpPr>
          <p:spPr bwMode="auto">
            <a:xfrm>
              <a:off x="2709" y="2861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2</a:t>
              </a:r>
            </a:p>
          </p:txBody>
        </p:sp>
        <p:sp>
          <p:nvSpPr>
            <p:cNvPr id="258" name="Text Box 204"/>
            <p:cNvSpPr txBox="1">
              <a:spLocks noChangeArrowheads="1"/>
            </p:cNvSpPr>
            <p:nvPr/>
          </p:nvSpPr>
          <p:spPr bwMode="auto">
            <a:xfrm>
              <a:off x="2720" y="2492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1</a:t>
              </a:r>
            </a:p>
          </p:txBody>
        </p:sp>
        <p:sp>
          <p:nvSpPr>
            <p:cNvPr id="259" name="Text Box 205"/>
            <p:cNvSpPr txBox="1">
              <a:spLocks noChangeArrowheads="1"/>
            </p:cNvSpPr>
            <p:nvPr/>
          </p:nvSpPr>
          <p:spPr bwMode="auto">
            <a:xfrm>
              <a:off x="2553" y="3242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Registers</a:t>
              </a:r>
            </a:p>
          </p:txBody>
        </p:sp>
        <p:sp>
          <p:nvSpPr>
            <p:cNvPr id="260" name="Rectangle 206"/>
            <p:cNvSpPr>
              <a:spLocks noChangeArrowheads="1"/>
            </p:cNvSpPr>
            <p:nvPr/>
          </p:nvSpPr>
          <p:spPr bwMode="auto">
            <a:xfrm>
              <a:off x="2142" y="2492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1" name="Line 207"/>
            <p:cNvSpPr>
              <a:spLocks noChangeShapeType="1"/>
            </p:cNvSpPr>
            <p:nvPr/>
          </p:nvSpPr>
          <p:spPr bwMode="auto">
            <a:xfrm>
              <a:off x="2606" y="2380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2" name="Text Box 208"/>
            <p:cNvSpPr txBox="1">
              <a:spLocks noChangeArrowheads="1"/>
            </p:cNvSpPr>
            <p:nvPr/>
          </p:nvSpPr>
          <p:spPr bwMode="auto">
            <a:xfrm>
              <a:off x="2395" y="2208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RegWrite</a:t>
              </a:r>
            </a:p>
          </p:txBody>
        </p:sp>
        <p:sp>
          <p:nvSpPr>
            <p:cNvPr id="263" name="Text Box 209"/>
            <p:cNvSpPr txBox="1">
              <a:spLocks noChangeArrowheads="1"/>
            </p:cNvSpPr>
            <p:nvPr/>
          </p:nvSpPr>
          <p:spPr bwMode="auto">
            <a:xfrm>
              <a:off x="2705" y="3841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extend</a:t>
              </a:r>
            </a:p>
          </p:txBody>
        </p:sp>
        <p:sp>
          <p:nvSpPr>
            <p:cNvPr id="264" name="Oval 210"/>
            <p:cNvSpPr>
              <a:spLocks noChangeArrowheads="1"/>
            </p:cNvSpPr>
            <p:nvPr/>
          </p:nvSpPr>
          <p:spPr bwMode="auto">
            <a:xfrm>
              <a:off x="2755" y="3732"/>
              <a:ext cx="316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5" name="Line 211"/>
            <p:cNvSpPr>
              <a:spLocks noChangeShapeType="1"/>
            </p:cNvSpPr>
            <p:nvPr/>
          </p:nvSpPr>
          <p:spPr bwMode="auto">
            <a:xfrm>
              <a:off x="3081" y="2643"/>
              <a:ext cx="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6" name="Line 212"/>
            <p:cNvSpPr>
              <a:spLocks noChangeShapeType="1"/>
            </p:cNvSpPr>
            <p:nvPr/>
          </p:nvSpPr>
          <p:spPr bwMode="auto">
            <a:xfrm>
              <a:off x="3283" y="3405"/>
              <a:ext cx="1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7" name="Line 213"/>
            <p:cNvSpPr>
              <a:spLocks noChangeShapeType="1"/>
            </p:cNvSpPr>
            <p:nvPr/>
          </p:nvSpPr>
          <p:spPr bwMode="auto">
            <a:xfrm>
              <a:off x="3292" y="3405"/>
              <a:ext cx="0" cy="5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8" name="Line 214"/>
            <p:cNvSpPr>
              <a:spLocks noChangeShapeType="1"/>
            </p:cNvSpPr>
            <p:nvPr/>
          </p:nvSpPr>
          <p:spPr bwMode="auto">
            <a:xfrm flipH="1">
              <a:off x="3075" y="4004"/>
              <a:ext cx="2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9" name="Text Box 215"/>
            <p:cNvSpPr txBox="1">
              <a:spLocks noChangeArrowheads="1"/>
            </p:cNvSpPr>
            <p:nvPr/>
          </p:nvSpPr>
          <p:spPr bwMode="auto">
            <a:xfrm>
              <a:off x="3439" y="2869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270" name="AutoShape 216"/>
            <p:cNvSpPr>
              <a:spLocks noChangeArrowheads="1"/>
            </p:cNvSpPr>
            <p:nvPr/>
          </p:nvSpPr>
          <p:spPr bwMode="auto">
            <a:xfrm>
              <a:off x="3459" y="2861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1" name="Line 217"/>
            <p:cNvSpPr>
              <a:spLocks noChangeShapeType="1"/>
            </p:cNvSpPr>
            <p:nvPr/>
          </p:nvSpPr>
          <p:spPr bwMode="auto">
            <a:xfrm>
              <a:off x="3541" y="3514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2" name="Text Box 218"/>
            <p:cNvSpPr txBox="1">
              <a:spLocks noChangeArrowheads="1"/>
            </p:cNvSpPr>
            <p:nvPr/>
          </p:nvSpPr>
          <p:spPr bwMode="auto">
            <a:xfrm>
              <a:off x="3345" y="3623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ALUSrc</a:t>
              </a:r>
            </a:p>
          </p:txBody>
        </p:sp>
        <p:sp>
          <p:nvSpPr>
            <p:cNvPr id="273" name="Line 220"/>
            <p:cNvSpPr>
              <a:spLocks noChangeShapeType="1"/>
            </p:cNvSpPr>
            <p:nvPr/>
          </p:nvSpPr>
          <p:spPr bwMode="auto">
            <a:xfrm>
              <a:off x="3768" y="2480"/>
              <a:ext cx="0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4" name="Line 221"/>
            <p:cNvSpPr>
              <a:spLocks noChangeShapeType="1"/>
            </p:cNvSpPr>
            <p:nvPr/>
          </p:nvSpPr>
          <p:spPr bwMode="auto">
            <a:xfrm>
              <a:off x="3768" y="3024"/>
              <a:ext cx="0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5" name="Line 222"/>
            <p:cNvSpPr>
              <a:spLocks noChangeShapeType="1"/>
            </p:cNvSpPr>
            <p:nvPr/>
          </p:nvSpPr>
          <p:spPr bwMode="auto">
            <a:xfrm>
              <a:off x="3768" y="2806"/>
              <a:ext cx="158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6" name="Line 223"/>
            <p:cNvSpPr>
              <a:spLocks noChangeShapeType="1"/>
            </p:cNvSpPr>
            <p:nvPr/>
          </p:nvSpPr>
          <p:spPr bwMode="auto">
            <a:xfrm flipV="1">
              <a:off x="3768" y="2915"/>
              <a:ext cx="158" cy="1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7" name="Line 224"/>
            <p:cNvSpPr>
              <a:spLocks noChangeShapeType="1"/>
            </p:cNvSpPr>
            <p:nvPr/>
          </p:nvSpPr>
          <p:spPr bwMode="auto">
            <a:xfrm>
              <a:off x="3768" y="2480"/>
              <a:ext cx="527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8" name="Line 225"/>
            <p:cNvSpPr>
              <a:spLocks noChangeShapeType="1"/>
            </p:cNvSpPr>
            <p:nvPr/>
          </p:nvSpPr>
          <p:spPr bwMode="auto">
            <a:xfrm>
              <a:off x="4295" y="2752"/>
              <a:ext cx="0" cy="3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9" name="Line 226"/>
            <p:cNvSpPr>
              <a:spLocks noChangeShapeType="1"/>
            </p:cNvSpPr>
            <p:nvPr/>
          </p:nvSpPr>
          <p:spPr bwMode="auto">
            <a:xfrm flipV="1">
              <a:off x="3768" y="3078"/>
              <a:ext cx="527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0" name="Text Box 227"/>
            <p:cNvSpPr txBox="1">
              <a:spLocks noChangeArrowheads="1"/>
            </p:cNvSpPr>
            <p:nvPr/>
          </p:nvSpPr>
          <p:spPr bwMode="auto">
            <a:xfrm>
              <a:off x="3924" y="2915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Result</a:t>
              </a:r>
            </a:p>
          </p:txBody>
        </p:sp>
        <p:sp>
          <p:nvSpPr>
            <p:cNvPr id="281" name="Text Box 228"/>
            <p:cNvSpPr txBox="1">
              <a:spLocks noChangeArrowheads="1"/>
            </p:cNvSpPr>
            <p:nvPr/>
          </p:nvSpPr>
          <p:spPr bwMode="auto">
            <a:xfrm>
              <a:off x="3978" y="2752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Zero</a:t>
              </a:r>
            </a:p>
          </p:txBody>
        </p:sp>
        <p:sp>
          <p:nvSpPr>
            <p:cNvPr id="282" name="Text Box 229"/>
            <p:cNvSpPr txBox="1">
              <a:spLocks noChangeArrowheads="1"/>
            </p:cNvSpPr>
            <p:nvPr/>
          </p:nvSpPr>
          <p:spPr bwMode="auto">
            <a:xfrm>
              <a:off x="3768" y="2643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ALU</a:t>
              </a:r>
            </a:p>
          </p:txBody>
        </p:sp>
        <p:sp>
          <p:nvSpPr>
            <p:cNvPr id="283" name="Line 230"/>
            <p:cNvSpPr>
              <a:spLocks noChangeShapeType="1"/>
            </p:cNvSpPr>
            <p:nvPr/>
          </p:nvSpPr>
          <p:spPr bwMode="auto">
            <a:xfrm>
              <a:off x="4084" y="3187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4" name="Text Box 231"/>
            <p:cNvSpPr txBox="1">
              <a:spLocks noChangeArrowheads="1"/>
            </p:cNvSpPr>
            <p:nvPr/>
          </p:nvSpPr>
          <p:spPr bwMode="auto">
            <a:xfrm>
              <a:off x="3873" y="3296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ALUOp</a:t>
              </a:r>
            </a:p>
          </p:txBody>
        </p:sp>
        <p:sp>
          <p:nvSpPr>
            <p:cNvPr id="285" name="Line 232"/>
            <p:cNvSpPr>
              <a:spLocks noChangeShapeType="1"/>
            </p:cNvSpPr>
            <p:nvPr/>
          </p:nvSpPr>
          <p:spPr bwMode="auto">
            <a:xfrm>
              <a:off x="3615" y="3188"/>
              <a:ext cx="1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6" name="Line 233"/>
            <p:cNvSpPr>
              <a:spLocks noChangeShapeType="1"/>
            </p:cNvSpPr>
            <p:nvPr/>
          </p:nvSpPr>
          <p:spPr bwMode="auto">
            <a:xfrm flipV="1">
              <a:off x="1562" y="2857"/>
              <a:ext cx="0" cy="16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7" name="Line 235"/>
            <p:cNvSpPr>
              <a:spLocks noChangeShapeType="1"/>
            </p:cNvSpPr>
            <p:nvPr/>
          </p:nvSpPr>
          <p:spPr bwMode="auto">
            <a:xfrm>
              <a:off x="1562" y="3020"/>
              <a:ext cx="155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8" name="AutoShape 236"/>
            <p:cNvSpPr>
              <a:spLocks noChangeArrowheads="1"/>
            </p:cNvSpPr>
            <p:nvPr/>
          </p:nvSpPr>
          <p:spPr bwMode="auto">
            <a:xfrm>
              <a:off x="4375" y="2997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9" name="Line 237"/>
            <p:cNvSpPr>
              <a:spLocks noChangeShapeType="1"/>
            </p:cNvSpPr>
            <p:nvPr/>
          </p:nvSpPr>
          <p:spPr bwMode="auto">
            <a:xfrm>
              <a:off x="4299" y="3024"/>
              <a:ext cx="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0" name="Line 238"/>
            <p:cNvSpPr>
              <a:spLocks noChangeShapeType="1"/>
            </p:cNvSpPr>
            <p:nvPr/>
          </p:nvSpPr>
          <p:spPr bwMode="auto">
            <a:xfrm>
              <a:off x="4401" y="3024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1" name="Line 239"/>
            <p:cNvSpPr>
              <a:spLocks noChangeShapeType="1"/>
            </p:cNvSpPr>
            <p:nvPr/>
          </p:nvSpPr>
          <p:spPr bwMode="auto">
            <a:xfrm>
              <a:off x="1287" y="2859"/>
              <a:ext cx="27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2" name="AutoShape 234"/>
            <p:cNvSpPr>
              <a:spLocks noChangeArrowheads="1"/>
            </p:cNvSpPr>
            <p:nvPr/>
          </p:nvSpPr>
          <p:spPr bwMode="auto">
            <a:xfrm>
              <a:off x="1537" y="2834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3" name="Line 243"/>
            <p:cNvSpPr>
              <a:spLocks noChangeShapeType="1"/>
            </p:cNvSpPr>
            <p:nvPr/>
          </p:nvSpPr>
          <p:spPr bwMode="auto">
            <a:xfrm>
              <a:off x="1187" y="2588"/>
              <a:ext cx="9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102" name="Line 241"/>
          <p:cNvSpPr>
            <a:spLocks noChangeShapeType="1"/>
          </p:cNvSpPr>
          <p:nvPr/>
        </p:nvSpPr>
        <p:spPr bwMode="auto">
          <a:xfrm>
            <a:off x="1542034" y="4442081"/>
            <a:ext cx="0" cy="860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pic>
        <p:nvPicPr>
          <p:cNvPr id="103" name="Picture 10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291" y="113071"/>
            <a:ext cx="6836435" cy="121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172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Offset for branch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661248"/>
          </a:xfrm>
        </p:spPr>
        <p:txBody>
          <a:bodyPr>
            <a:normAutofit fontScale="92500" lnSpcReduction="10000"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ea typeface="宋体" pitchFamily="2" charset="-122"/>
              </a:rPr>
              <a:t>Constant in branch instructions  is not an address but an </a:t>
            </a:r>
            <a:r>
              <a:rPr lang="en-US" altLang="zh-CN" sz="2800" i="1" dirty="0">
                <a:ea typeface="宋体" pitchFamily="2" charset="-122"/>
              </a:rPr>
              <a:t>instruction</a:t>
            </a:r>
            <a:r>
              <a:rPr lang="en-US" altLang="zh-CN" sz="2800" dirty="0">
                <a:ea typeface="宋体" pitchFamily="2" charset="-122"/>
              </a:rPr>
              <a:t> </a:t>
            </a:r>
            <a:r>
              <a:rPr lang="en-US" altLang="zh-CN" sz="2800" i="1" dirty="0">
                <a:ea typeface="宋体" pitchFamily="2" charset="-122"/>
              </a:rPr>
              <a:t>offset</a:t>
            </a:r>
            <a:r>
              <a:rPr lang="en-US" altLang="zh-CN" sz="2800" dirty="0">
                <a:ea typeface="宋体" pitchFamily="2" charset="-122"/>
              </a:rPr>
              <a:t> from the current program counter to the desired address.</a:t>
            </a:r>
          </a:p>
          <a:p>
            <a:pPr marL="342900" indent="-342900" defTabSz="914400">
              <a:buFont typeface="Wingdings" pitchFamily="2" charset="2"/>
              <a:buNone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ea typeface="宋体" pitchFamily="2" charset="-122"/>
              </a:rPr>
              <a:t>	</a:t>
            </a:r>
            <a:r>
              <a:rPr lang="en-US" altLang="zh-CN" sz="2800" dirty="0">
                <a:solidFill>
                  <a:schemeClr val="accent2"/>
                </a:solidFill>
                <a:ea typeface="宋体" pitchFamily="2" charset="-122"/>
              </a:rPr>
              <a:t>	</a:t>
            </a:r>
            <a:r>
              <a:rPr lang="en-US" altLang="zh-CN" sz="2800" dirty="0" err="1">
                <a:solidFill>
                  <a:srgbClr val="3333FF"/>
                </a:solidFill>
                <a:ea typeface="宋体" pitchFamily="2" charset="-122"/>
              </a:rPr>
              <a:t>beq</a:t>
            </a:r>
            <a:r>
              <a:rPr lang="en-US" altLang="zh-CN" sz="2800" dirty="0">
                <a:solidFill>
                  <a:srgbClr val="3333FF"/>
                </a:solidFill>
                <a:ea typeface="宋体" pitchFamily="2" charset="-122"/>
              </a:rPr>
              <a:t>	</a:t>
            </a:r>
            <a:r>
              <a:rPr lang="en-US" altLang="zh-CN" sz="2800" dirty="0">
                <a:solidFill>
                  <a:srgbClr val="FF00FF"/>
                </a:solidFill>
                <a:ea typeface="宋体" pitchFamily="2" charset="-122"/>
              </a:rPr>
              <a:t>$at</a:t>
            </a:r>
            <a:r>
              <a:rPr lang="en-US" altLang="zh-CN" sz="2800" dirty="0">
                <a:ea typeface="宋体" pitchFamily="2" charset="-122"/>
              </a:rPr>
              <a:t>,</a:t>
            </a:r>
            <a:r>
              <a:rPr lang="en-US" altLang="zh-CN" sz="2800" dirty="0">
                <a:solidFill>
                  <a:srgbClr val="3333FF"/>
                </a:solidFill>
                <a:ea typeface="宋体" pitchFamily="2" charset="-122"/>
              </a:rPr>
              <a:t> </a:t>
            </a:r>
            <a:r>
              <a:rPr lang="en-US" altLang="zh-CN" sz="2800" dirty="0">
                <a:solidFill>
                  <a:srgbClr val="00CC00"/>
                </a:solidFill>
                <a:ea typeface="宋体" pitchFamily="2" charset="-122"/>
              </a:rPr>
              <a:t>$0</a:t>
            </a:r>
            <a:r>
              <a:rPr lang="en-US" altLang="zh-CN" sz="2800" dirty="0">
                <a:ea typeface="宋体" pitchFamily="2" charset="-122"/>
              </a:rPr>
              <a:t>,</a:t>
            </a:r>
            <a:r>
              <a:rPr lang="en-US" altLang="zh-CN" sz="2800" dirty="0">
                <a:solidFill>
                  <a:srgbClr val="3333FF"/>
                </a:solidFill>
                <a:ea typeface="宋体" pitchFamily="2" charset="-122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ea typeface="宋体" pitchFamily="2" charset="-122"/>
              </a:rPr>
              <a:t>L</a:t>
            </a:r>
            <a:endParaRPr lang="en-US" altLang="zh-CN" sz="2800" dirty="0">
              <a:solidFill>
                <a:schemeClr val="accent2"/>
              </a:solidFill>
              <a:ea typeface="宋体" pitchFamily="2" charset="-122"/>
            </a:endParaRPr>
          </a:p>
          <a:p>
            <a:pPr marL="342900" indent="-342900" defTabSz="914400">
              <a:spcBef>
                <a:spcPct val="0"/>
              </a:spcBef>
              <a:buFont typeface="Wingdings" pitchFamily="2" charset="2"/>
              <a:buNone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ea typeface="宋体" pitchFamily="2" charset="-122"/>
              </a:rPr>
              <a:t>		add	$v1, $v0, $0</a:t>
            </a:r>
          </a:p>
          <a:p>
            <a:pPr marL="342900" indent="-342900" defTabSz="914400">
              <a:spcBef>
                <a:spcPct val="0"/>
              </a:spcBef>
              <a:buFont typeface="Wingdings" pitchFamily="2" charset="2"/>
              <a:buNone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ea typeface="宋体" pitchFamily="2" charset="-122"/>
              </a:rPr>
              <a:t>		add	$v1, $v1, $v1</a:t>
            </a:r>
          </a:p>
          <a:p>
            <a:pPr marL="342900" indent="-342900" defTabSz="914400">
              <a:spcBef>
                <a:spcPct val="0"/>
              </a:spcBef>
              <a:buFont typeface="Wingdings" pitchFamily="2" charset="2"/>
              <a:buNone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solidFill>
                  <a:schemeClr val="accent2"/>
                </a:solidFill>
                <a:ea typeface="宋体" pitchFamily="2" charset="-122"/>
              </a:rPr>
              <a:t>		</a:t>
            </a:r>
            <a:r>
              <a:rPr lang="en-US" altLang="zh-CN" sz="2800" dirty="0">
                <a:ea typeface="宋体" pitchFamily="2" charset="-122"/>
              </a:rPr>
              <a:t>j	Somewhere</a:t>
            </a:r>
          </a:p>
          <a:p>
            <a:pPr marL="342900" indent="-342900" defTabSz="914400">
              <a:spcBef>
                <a:spcPct val="0"/>
              </a:spcBef>
              <a:buFont typeface="Wingdings" pitchFamily="2" charset="2"/>
              <a:buNone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ea typeface="宋体" pitchFamily="2" charset="-122"/>
              </a:rPr>
              <a:t>	         L: add	$v1, $v0, $v0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ea typeface="宋体" pitchFamily="2" charset="-122"/>
              </a:rPr>
              <a:t>Target address L is three </a:t>
            </a:r>
            <a:r>
              <a:rPr lang="en-US" altLang="zh-CN" sz="2800" i="1" dirty="0">
                <a:ea typeface="宋体" pitchFamily="2" charset="-122"/>
              </a:rPr>
              <a:t>instructions</a:t>
            </a:r>
            <a:r>
              <a:rPr lang="en-US" altLang="zh-CN" sz="2800" dirty="0">
                <a:ea typeface="宋体" pitchFamily="2" charset="-122"/>
              </a:rPr>
              <a:t> past the </a:t>
            </a:r>
            <a:r>
              <a:rPr lang="en-US" altLang="zh-CN" sz="2800" dirty="0" err="1">
                <a:solidFill>
                  <a:srgbClr val="3333FF"/>
                </a:solidFill>
                <a:ea typeface="宋体" pitchFamily="2" charset="-122"/>
              </a:rPr>
              <a:t>beq</a:t>
            </a:r>
            <a:endParaRPr lang="en-US" altLang="zh-CN" sz="2800" dirty="0">
              <a:solidFill>
                <a:srgbClr val="3333FF"/>
              </a:solidFill>
              <a:ea typeface="宋体" pitchFamily="2" charset="-122"/>
            </a:endParaRPr>
          </a:p>
          <a:p>
            <a:pPr marL="0" indent="0" defTabSz="914400">
              <a:buNone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solidFill>
                  <a:srgbClr val="3333FF"/>
                </a:solidFill>
                <a:ea typeface="宋体" pitchFamily="2" charset="-122"/>
              </a:rPr>
              <a:t>       </a:t>
            </a:r>
            <a:r>
              <a:rPr lang="en-US" altLang="zh-CN" sz="2800" dirty="0">
                <a:ea typeface="宋体" pitchFamily="2" charset="-122"/>
              </a:rPr>
              <a:t>-- address field  is 0000 0000 0000 0011.</a:t>
            </a:r>
          </a:p>
          <a:p>
            <a:pPr marL="342900" indent="-342900" defTabSz="914400">
              <a:tabLst>
                <a:tab pos="2743200" algn="l"/>
                <a:tab pos="3425825" algn="l"/>
                <a:tab pos="4119563" algn="l"/>
              </a:tabLst>
            </a:pPr>
            <a:endParaRPr lang="en-US" altLang="zh-CN" sz="2800" dirty="0">
              <a:ea typeface="宋体" pitchFamily="2" charset="-122"/>
            </a:endParaRPr>
          </a:p>
          <a:p>
            <a:pPr marL="342900" indent="-342900" defTabSz="914400">
              <a:tabLst>
                <a:tab pos="2743200" algn="l"/>
                <a:tab pos="3425825" algn="l"/>
                <a:tab pos="4119563" algn="l"/>
              </a:tabLst>
            </a:pPr>
            <a:endParaRPr lang="en-US" altLang="zh-CN" sz="2800" dirty="0">
              <a:ea typeface="宋体" pitchFamily="2" charset="-122"/>
            </a:endParaRPr>
          </a:p>
          <a:p>
            <a:pPr marL="0" indent="0" defTabSz="914400">
              <a:buNone/>
              <a:tabLst>
                <a:tab pos="2743200" algn="l"/>
                <a:tab pos="3425825" algn="l"/>
                <a:tab pos="4119563" algn="l"/>
              </a:tabLst>
            </a:pPr>
            <a:endParaRPr lang="en-US" altLang="zh-CN" sz="2800" dirty="0">
              <a:ea typeface="宋体" pitchFamily="2" charset="-122"/>
            </a:endParaRPr>
          </a:p>
          <a:p>
            <a:pPr marL="0" indent="0" defTabSz="914400">
              <a:buNone/>
              <a:tabLst>
                <a:tab pos="2743200" algn="l"/>
                <a:tab pos="3425825" algn="l"/>
                <a:tab pos="4119563" algn="l"/>
              </a:tabLst>
            </a:pPr>
            <a:r>
              <a:rPr lang="en-US" altLang="zh-CN" sz="2800" dirty="0">
                <a:ea typeface="宋体" pitchFamily="2" charset="-122"/>
              </a:rPr>
              <a:t>      -- Actual memory offset is 4*3=12 bytes.</a:t>
            </a: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graphicFrame>
        <p:nvGraphicFramePr>
          <p:cNvPr id="4" name="Group 6"/>
          <p:cNvGraphicFramePr>
            <a:graphicFrameLocks noGrp="1"/>
          </p:cNvGraphicFramePr>
          <p:nvPr>
            <p:extLst/>
          </p:nvPr>
        </p:nvGraphicFramePr>
        <p:xfrm>
          <a:off x="1600200" y="5228808"/>
          <a:ext cx="6781800" cy="792480"/>
        </p:xfrm>
        <a:graphic>
          <a:graphicData uri="http://schemas.openxmlformats.org/drawingml/2006/table">
            <a:tbl>
              <a:tblPr/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000100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00001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00000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0000 0000 0000 0011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op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rs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rt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address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219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Executing branch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Step1. </a:t>
            </a:r>
            <a:r>
              <a:rPr lang="en-US" altLang="zh-CN" sz="2600" dirty="0">
                <a:ea typeface="宋体" pitchFamily="2" charset="-122"/>
              </a:rPr>
              <a:t>Fetch the instruction, e.g.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beq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 $at, $0, offset</a:t>
            </a:r>
            <a:r>
              <a:rPr lang="en-US" altLang="zh-CN" sz="2600" dirty="0">
                <a:ea typeface="宋体" pitchFamily="2" charset="-122"/>
              </a:rPr>
              <a:t>, from IM</a:t>
            </a:r>
            <a:r>
              <a:rPr lang="en-US" altLang="zh-CN" sz="2600" dirty="0"/>
              <a:t>.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Step2. </a:t>
            </a:r>
            <a:r>
              <a:rPr lang="en-US" altLang="zh-CN" sz="2600" dirty="0">
                <a:ea typeface="宋体" pitchFamily="2" charset="-122"/>
              </a:rPr>
              <a:t>Read the source registers, 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$at</a:t>
            </a:r>
            <a:r>
              <a:rPr lang="en-US" altLang="zh-CN" sz="2600" dirty="0">
                <a:ea typeface="宋体" pitchFamily="2" charset="-122"/>
              </a:rPr>
              <a:t> and 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$0</a:t>
            </a:r>
            <a:r>
              <a:rPr lang="en-US" altLang="zh-CN" sz="2600" dirty="0">
                <a:ea typeface="宋体" pitchFamily="2" charset="-122"/>
              </a:rPr>
              <a:t>, from the register file</a:t>
            </a:r>
            <a:r>
              <a:rPr lang="en-US" altLang="zh-CN" sz="2600" dirty="0"/>
              <a:t>. 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Step3. Compare the values in 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$at</a:t>
            </a:r>
            <a:r>
              <a:rPr lang="en-US" altLang="zh-CN" sz="2600" dirty="0">
                <a:ea typeface="宋体" pitchFamily="2" charset="-122"/>
              </a:rPr>
              <a:t> and 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$0 </a:t>
            </a:r>
            <a:r>
              <a:rPr lang="en-US" altLang="zh-CN" sz="2600" dirty="0"/>
              <a:t>by subtracting them in ALU</a:t>
            </a:r>
          </a:p>
          <a:p>
            <a:pPr>
              <a:buFont typeface="Wingdings" panose="05000000000000000000" pitchFamily="2" charset="2"/>
              <a:buChar char="l"/>
            </a:pPr>
            <a:endParaRPr lang="en-US" altLang="zh-CN" sz="26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Step4.  </a:t>
            </a:r>
            <a:r>
              <a:rPr lang="en-US" altLang="zh-CN" sz="2600" dirty="0">
                <a:ea typeface="宋体" pitchFamily="2" charset="-122"/>
              </a:rPr>
              <a:t>If the subtraction result is 0, PC is loaded with the target address as 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PC + 4 + (offset x 4)</a:t>
            </a:r>
            <a:r>
              <a:rPr lang="en-US" altLang="zh-CN" sz="2600" dirty="0">
                <a:ea typeface="宋体" pitchFamily="2" charset="-122"/>
              </a:rPr>
              <a:t>; otherwise PC is incremented to 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PC + 4</a:t>
            </a:r>
            <a:r>
              <a:rPr lang="en-US" altLang="zh-CN" sz="2600" dirty="0">
                <a:ea typeface="宋体" pitchFamily="2" charset="-122"/>
              </a:rPr>
              <a:t> to fetch the next instruction sequentially.</a:t>
            </a: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17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Modification for branch instructions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4" name="Group 329"/>
          <p:cNvGrpSpPr>
            <a:grpSpLocks/>
          </p:cNvGrpSpPr>
          <p:nvPr/>
        </p:nvGrpSpPr>
        <p:grpSpPr bwMode="auto">
          <a:xfrm>
            <a:off x="45466" y="1491382"/>
            <a:ext cx="9063038" cy="5033962"/>
            <a:chOff x="336" y="1261"/>
            <a:chExt cx="5709" cy="3171"/>
          </a:xfrm>
        </p:grpSpPr>
        <p:sp>
          <p:nvSpPr>
            <p:cNvPr id="5" name="Line 219"/>
            <p:cNvSpPr>
              <a:spLocks noChangeShapeType="1"/>
            </p:cNvSpPr>
            <p:nvPr/>
          </p:nvSpPr>
          <p:spPr bwMode="auto">
            <a:xfrm>
              <a:off x="1901" y="1696"/>
              <a:ext cx="195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Text Box 189"/>
            <p:cNvSpPr txBox="1">
              <a:spLocks noChangeArrowheads="1"/>
            </p:cNvSpPr>
            <p:nvPr/>
          </p:nvSpPr>
          <p:spPr bwMode="auto">
            <a:xfrm>
              <a:off x="1227" y="1776"/>
              <a:ext cx="17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4</a:t>
              </a:r>
            </a:p>
          </p:txBody>
        </p:sp>
        <p:sp>
          <p:nvSpPr>
            <p:cNvPr id="7" name="Text Box 190"/>
            <p:cNvSpPr txBox="1">
              <a:spLocks noChangeArrowheads="1"/>
            </p:cNvSpPr>
            <p:nvPr/>
          </p:nvSpPr>
          <p:spPr bwMode="auto">
            <a:xfrm>
              <a:off x="3369" y="1933"/>
              <a:ext cx="33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Shift</a:t>
              </a:r>
            </a:p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left 2</a:t>
              </a:r>
            </a:p>
          </p:txBody>
        </p:sp>
        <p:sp>
          <p:nvSpPr>
            <p:cNvPr id="8" name="Oval 191"/>
            <p:cNvSpPr>
              <a:spLocks noChangeArrowheads="1"/>
            </p:cNvSpPr>
            <p:nvPr/>
          </p:nvSpPr>
          <p:spPr bwMode="auto">
            <a:xfrm>
              <a:off x="3379" y="1805"/>
              <a:ext cx="317" cy="544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Text Box 192"/>
            <p:cNvSpPr txBox="1">
              <a:spLocks noChangeArrowheads="1"/>
            </p:cNvSpPr>
            <p:nvPr/>
          </p:nvSpPr>
          <p:spPr bwMode="auto">
            <a:xfrm>
              <a:off x="408" y="1770"/>
              <a:ext cx="251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PC</a:t>
              </a:r>
            </a:p>
          </p:txBody>
        </p:sp>
        <p:sp>
          <p:nvSpPr>
            <p:cNvPr id="10" name="Rectangle 193"/>
            <p:cNvSpPr>
              <a:spLocks noChangeArrowheads="1"/>
            </p:cNvSpPr>
            <p:nvPr/>
          </p:nvSpPr>
          <p:spPr bwMode="auto">
            <a:xfrm>
              <a:off x="423" y="1642"/>
              <a:ext cx="211" cy="4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1" name="Group 194"/>
            <p:cNvGrpSpPr>
              <a:grpSpLocks/>
            </p:cNvGrpSpPr>
            <p:nvPr/>
          </p:nvGrpSpPr>
          <p:grpSpPr bwMode="auto">
            <a:xfrm>
              <a:off x="3854" y="1587"/>
              <a:ext cx="370" cy="653"/>
              <a:chOff x="3854" y="1251"/>
              <a:chExt cx="370" cy="653"/>
            </a:xfrm>
          </p:grpSpPr>
          <p:sp>
            <p:nvSpPr>
              <p:cNvPr id="136" name="Line 195"/>
              <p:cNvSpPr>
                <a:spLocks noChangeShapeType="1"/>
              </p:cNvSpPr>
              <p:nvPr/>
            </p:nvSpPr>
            <p:spPr bwMode="auto">
              <a:xfrm>
                <a:off x="3854" y="1251"/>
                <a:ext cx="0" cy="27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7" name="Line 196"/>
              <p:cNvSpPr>
                <a:spLocks noChangeShapeType="1"/>
              </p:cNvSpPr>
              <p:nvPr/>
            </p:nvSpPr>
            <p:spPr bwMode="auto">
              <a:xfrm>
                <a:off x="3854" y="1632"/>
                <a:ext cx="0" cy="27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8" name="Line 197"/>
              <p:cNvSpPr>
                <a:spLocks noChangeShapeType="1"/>
              </p:cNvSpPr>
              <p:nvPr/>
            </p:nvSpPr>
            <p:spPr bwMode="auto">
              <a:xfrm>
                <a:off x="3854" y="1523"/>
                <a:ext cx="106" cy="55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9" name="Line 198"/>
              <p:cNvSpPr>
                <a:spLocks noChangeShapeType="1"/>
              </p:cNvSpPr>
              <p:nvPr/>
            </p:nvSpPr>
            <p:spPr bwMode="auto">
              <a:xfrm flipV="1">
                <a:off x="3854" y="1578"/>
                <a:ext cx="106" cy="54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0" name="Line 199"/>
              <p:cNvSpPr>
                <a:spLocks noChangeShapeType="1"/>
              </p:cNvSpPr>
              <p:nvPr/>
            </p:nvSpPr>
            <p:spPr bwMode="auto">
              <a:xfrm>
                <a:off x="3854" y="1251"/>
                <a:ext cx="370" cy="21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1" name="Line 200"/>
              <p:cNvSpPr>
                <a:spLocks noChangeShapeType="1"/>
              </p:cNvSpPr>
              <p:nvPr/>
            </p:nvSpPr>
            <p:spPr bwMode="auto">
              <a:xfrm>
                <a:off x="4224" y="1469"/>
                <a:ext cx="0" cy="21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2" name="Line 201"/>
              <p:cNvSpPr>
                <a:spLocks noChangeShapeType="1"/>
              </p:cNvSpPr>
              <p:nvPr/>
            </p:nvSpPr>
            <p:spPr bwMode="auto">
              <a:xfrm flipV="1">
                <a:off x="3854" y="1686"/>
                <a:ext cx="370" cy="218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2" name="Text Box 202"/>
            <p:cNvSpPr txBox="1">
              <a:spLocks noChangeArrowheads="1"/>
            </p:cNvSpPr>
            <p:nvPr/>
          </p:nvSpPr>
          <p:spPr bwMode="auto">
            <a:xfrm>
              <a:off x="3941" y="1824"/>
              <a:ext cx="30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Add</a:t>
              </a:r>
            </a:p>
          </p:txBody>
        </p:sp>
        <p:sp>
          <p:nvSpPr>
            <p:cNvPr id="13" name="Line 203"/>
            <p:cNvSpPr>
              <a:spLocks noChangeShapeType="1"/>
            </p:cNvSpPr>
            <p:nvPr/>
          </p:nvSpPr>
          <p:spPr bwMode="auto">
            <a:xfrm>
              <a:off x="3696" y="2077"/>
              <a:ext cx="15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204"/>
            <p:cNvSpPr>
              <a:spLocks noChangeShapeType="1"/>
            </p:cNvSpPr>
            <p:nvPr/>
          </p:nvSpPr>
          <p:spPr bwMode="auto">
            <a:xfrm>
              <a:off x="4224" y="1914"/>
              <a:ext cx="16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205"/>
            <p:cNvSpPr>
              <a:spLocks noChangeShapeType="1"/>
            </p:cNvSpPr>
            <p:nvPr/>
          </p:nvSpPr>
          <p:spPr bwMode="auto">
            <a:xfrm>
              <a:off x="1532" y="1370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206"/>
            <p:cNvSpPr>
              <a:spLocks noChangeShapeType="1"/>
            </p:cNvSpPr>
            <p:nvPr/>
          </p:nvSpPr>
          <p:spPr bwMode="auto">
            <a:xfrm>
              <a:off x="1532" y="1751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207"/>
            <p:cNvSpPr>
              <a:spLocks noChangeShapeType="1"/>
            </p:cNvSpPr>
            <p:nvPr/>
          </p:nvSpPr>
          <p:spPr bwMode="auto">
            <a:xfrm>
              <a:off x="1532" y="1642"/>
              <a:ext cx="105" cy="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208"/>
            <p:cNvSpPr>
              <a:spLocks noChangeShapeType="1"/>
            </p:cNvSpPr>
            <p:nvPr/>
          </p:nvSpPr>
          <p:spPr bwMode="auto">
            <a:xfrm flipV="1">
              <a:off x="1532" y="1697"/>
              <a:ext cx="105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209"/>
            <p:cNvSpPr>
              <a:spLocks noChangeShapeType="1"/>
            </p:cNvSpPr>
            <p:nvPr/>
          </p:nvSpPr>
          <p:spPr bwMode="auto">
            <a:xfrm>
              <a:off x="1532" y="1370"/>
              <a:ext cx="369" cy="2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210"/>
            <p:cNvSpPr>
              <a:spLocks noChangeShapeType="1"/>
            </p:cNvSpPr>
            <p:nvPr/>
          </p:nvSpPr>
          <p:spPr bwMode="auto">
            <a:xfrm>
              <a:off x="1901" y="1588"/>
              <a:ext cx="0" cy="2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11"/>
            <p:cNvSpPr>
              <a:spLocks noChangeShapeType="1"/>
            </p:cNvSpPr>
            <p:nvPr/>
          </p:nvSpPr>
          <p:spPr bwMode="auto">
            <a:xfrm flipV="1">
              <a:off x="1532" y="1805"/>
              <a:ext cx="369" cy="2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Text Box 212"/>
            <p:cNvSpPr txBox="1">
              <a:spLocks noChangeArrowheads="1"/>
            </p:cNvSpPr>
            <p:nvPr/>
          </p:nvSpPr>
          <p:spPr bwMode="auto">
            <a:xfrm>
              <a:off x="1610" y="1610"/>
              <a:ext cx="30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Add</a:t>
              </a:r>
            </a:p>
          </p:txBody>
        </p:sp>
        <p:sp>
          <p:nvSpPr>
            <p:cNvPr id="23" name="Line 213"/>
            <p:cNvSpPr>
              <a:spLocks noChangeShapeType="1"/>
            </p:cNvSpPr>
            <p:nvPr/>
          </p:nvSpPr>
          <p:spPr bwMode="auto">
            <a:xfrm>
              <a:off x="529" y="1261"/>
              <a:ext cx="0" cy="38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Line 214"/>
            <p:cNvSpPr>
              <a:spLocks noChangeShapeType="1"/>
            </p:cNvSpPr>
            <p:nvPr/>
          </p:nvSpPr>
          <p:spPr bwMode="auto">
            <a:xfrm>
              <a:off x="4550" y="1696"/>
              <a:ext cx="15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Line 215"/>
            <p:cNvSpPr>
              <a:spLocks noChangeShapeType="1"/>
            </p:cNvSpPr>
            <p:nvPr/>
          </p:nvSpPr>
          <p:spPr bwMode="auto">
            <a:xfrm flipV="1">
              <a:off x="4699" y="1261"/>
              <a:ext cx="0" cy="43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Line 216"/>
            <p:cNvSpPr>
              <a:spLocks noChangeShapeType="1"/>
            </p:cNvSpPr>
            <p:nvPr/>
          </p:nvSpPr>
          <p:spPr bwMode="auto">
            <a:xfrm flipH="1">
              <a:off x="520" y="1261"/>
              <a:ext cx="418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Line 217"/>
            <p:cNvSpPr>
              <a:spLocks noChangeShapeType="1"/>
            </p:cNvSpPr>
            <p:nvPr/>
          </p:nvSpPr>
          <p:spPr bwMode="auto">
            <a:xfrm>
              <a:off x="1373" y="1860"/>
              <a:ext cx="15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Line 218"/>
            <p:cNvSpPr>
              <a:spLocks noChangeShapeType="1"/>
            </p:cNvSpPr>
            <p:nvPr/>
          </p:nvSpPr>
          <p:spPr bwMode="auto">
            <a:xfrm>
              <a:off x="3528" y="1454"/>
              <a:ext cx="86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Line 220"/>
            <p:cNvSpPr>
              <a:spLocks noChangeShapeType="1"/>
            </p:cNvSpPr>
            <p:nvPr/>
          </p:nvSpPr>
          <p:spPr bwMode="auto">
            <a:xfrm flipV="1">
              <a:off x="3537" y="1448"/>
              <a:ext cx="0" cy="2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0" name="AutoShape 221"/>
            <p:cNvSpPr>
              <a:spLocks noChangeArrowheads="1"/>
            </p:cNvSpPr>
            <p:nvPr/>
          </p:nvSpPr>
          <p:spPr bwMode="auto">
            <a:xfrm>
              <a:off x="3508" y="1667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222"/>
            <p:cNvSpPr>
              <a:spLocks noChangeShapeType="1"/>
            </p:cNvSpPr>
            <p:nvPr/>
          </p:nvSpPr>
          <p:spPr bwMode="auto">
            <a:xfrm>
              <a:off x="528" y="2077"/>
              <a:ext cx="0" cy="3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223"/>
            <p:cNvSpPr>
              <a:spLocks noChangeShapeType="1"/>
            </p:cNvSpPr>
            <p:nvPr/>
          </p:nvSpPr>
          <p:spPr bwMode="auto">
            <a:xfrm>
              <a:off x="836" y="1533"/>
              <a:ext cx="6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224"/>
            <p:cNvSpPr>
              <a:spLocks noChangeShapeType="1"/>
            </p:cNvSpPr>
            <p:nvPr/>
          </p:nvSpPr>
          <p:spPr bwMode="auto">
            <a:xfrm>
              <a:off x="845" y="1533"/>
              <a:ext cx="0" cy="6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225"/>
            <p:cNvSpPr>
              <a:spLocks noChangeShapeType="1"/>
            </p:cNvSpPr>
            <p:nvPr/>
          </p:nvSpPr>
          <p:spPr bwMode="auto">
            <a:xfrm flipH="1">
              <a:off x="528" y="2186"/>
              <a:ext cx="3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AutoShape 226"/>
            <p:cNvSpPr>
              <a:spLocks noChangeArrowheads="1"/>
            </p:cNvSpPr>
            <p:nvPr/>
          </p:nvSpPr>
          <p:spPr bwMode="auto">
            <a:xfrm>
              <a:off x="502" y="2160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Text Box 227"/>
            <p:cNvSpPr txBox="1">
              <a:spLocks noChangeArrowheads="1"/>
            </p:cNvSpPr>
            <p:nvPr/>
          </p:nvSpPr>
          <p:spPr bwMode="auto">
            <a:xfrm>
              <a:off x="4374" y="1378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37" name="AutoShape 228"/>
            <p:cNvSpPr>
              <a:spLocks noChangeArrowheads="1"/>
            </p:cNvSpPr>
            <p:nvPr/>
          </p:nvSpPr>
          <p:spPr bwMode="auto">
            <a:xfrm>
              <a:off x="4391" y="1370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8" name="Line 229"/>
            <p:cNvSpPr>
              <a:spLocks noChangeShapeType="1"/>
            </p:cNvSpPr>
            <p:nvPr/>
          </p:nvSpPr>
          <p:spPr bwMode="auto">
            <a:xfrm>
              <a:off x="4472" y="2028"/>
              <a:ext cx="0" cy="1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9" name="Text Box 230"/>
            <p:cNvSpPr txBox="1">
              <a:spLocks noChangeArrowheads="1"/>
            </p:cNvSpPr>
            <p:nvPr/>
          </p:nvSpPr>
          <p:spPr bwMode="auto">
            <a:xfrm>
              <a:off x="4277" y="2132"/>
              <a:ext cx="383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PCSrc</a:t>
              </a:r>
            </a:p>
          </p:txBody>
        </p:sp>
        <p:sp>
          <p:nvSpPr>
            <p:cNvPr id="40" name="Line 231"/>
            <p:cNvSpPr>
              <a:spLocks noChangeShapeType="1"/>
            </p:cNvSpPr>
            <p:nvPr/>
          </p:nvSpPr>
          <p:spPr bwMode="auto">
            <a:xfrm>
              <a:off x="3280" y="2077"/>
              <a:ext cx="99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232"/>
            <p:cNvSpPr>
              <a:spLocks noChangeShapeType="1"/>
            </p:cNvSpPr>
            <p:nvPr/>
          </p:nvSpPr>
          <p:spPr bwMode="auto">
            <a:xfrm>
              <a:off x="5405" y="2800"/>
              <a:ext cx="27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233"/>
            <p:cNvSpPr>
              <a:spLocks noChangeShapeType="1"/>
            </p:cNvSpPr>
            <p:nvPr/>
          </p:nvSpPr>
          <p:spPr bwMode="auto">
            <a:xfrm>
              <a:off x="4368" y="3072"/>
              <a:ext cx="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234"/>
            <p:cNvSpPr>
              <a:spLocks noChangeShapeType="1"/>
            </p:cNvSpPr>
            <p:nvPr/>
          </p:nvSpPr>
          <p:spPr bwMode="auto">
            <a:xfrm>
              <a:off x="4395" y="2800"/>
              <a:ext cx="2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Line 235"/>
            <p:cNvSpPr>
              <a:spLocks noChangeShapeType="1"/>
            </p:cNvSpPr>
            <p:nvPr/>
          </p:nvSpPr>
          <p:spPr bwMode="auto">
            <a:xfrm flipV="1">
              <a:off x="5501" y="3236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236"/>
            <p:cNvSpPr>
              <a:spLocks noChangeShapeType="1"/>
            </p:cNvSpPr>
            <p:nvPr/>
          </p:nvSpPr>
          <p:spPr bwMode="auto">
            <a:xfrm>
              <a:off x="4401" y="2791"/>
              <a:ext cx="0" cy="2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Line 237"/>
            <p:cNvSpPr>
              <a:spLocks noChangeShapeType="1"/>
            </p:cNvSpPr>
            <p:nvPr/>
          </p:nvSpPr>
          <p:spPr bwMode="auto">
            <a:xfrm>
              <a:off x="4392" y="3888"/>
              <a:ext cx="11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7" name="Line 238"/>
            <p:cNvSpPr>
              <a:spLocks noChangeShapeType="1"/>
            </p:cNvSpPr>
            <p:nvPr/>
          </p:nvSpPr>
          <p:spPr bwMode="auto">
            <a:xfrm flipV="1">
              <a:off x="5510" y="3236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Line 239"/>
            <p:cNvSpPr>
              <a:spLocks noChangeShapeType="1"/>
            </p:cNvSpPr>
            <p:nvPr/>
          </p:nvSpPr>
          <p:spPr bwMode="auto">
            <a:xfrm>
              <a:off x="5836" y="3018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9" name="Line 240"/>
            <p:cNvSpPr>
              <a:spLocks noChangeShapeType="1"/>
            </p:cNvSpPr>
            <p:nvPr/>
          </p:nvSpPr>
          <p:spPr bwMode="auto">
            <a:xfrm>
              <a:off x="5985" y="3018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Line 241"/>
            <p:cNvSpPr>
              <a:spLocks noChangeShapeType="1"/>
            </p:cNvSpPr>
            <p:nvPr/>
          </p:nvSpPr>
          <p:spPr bwMode="auto">
            <a:xfrm flipH="1">
              <a:off x="1973" y="4432"/>
              <a:ext cx="40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242"/>
            <p:cNvSpPr>
              <a:spLocks noChangeShapeType="1"/>
            </p:cNvSpPr>
            <p:nvPr/>
          </p:nvSpPr>
          <p:spPr bwMode="auto">
            <a:xfrm flipV="1">
              <a:off x="1982" y="3453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Line 243"/>
            <p:cNvSpPr>
              <a:spLocks noChangeShapeType="1"/>
            </p:cNvSpPr>
            <p:nvPr/>
          </p:nvSpPr>
          <p:spPr bwMode="auto">
            <a:xfrm>
              <a:off x="1973" y="3453"/>
              <a:ext cx="1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3" name="Text Box 244"/>
            <p:cNvSpPr txBox="1">
              <a:spLocks noChangeArrowheads="1"/>
            </p:cNvSpPr>
            <p:nvPr/>
          </p:nvSpPr>
          <p:spPr bwMode="auto">
            <a:xfrm>
              <a:off x="4613" y="2692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54" name="Text Box 245"/>
            <p:cNvSpPr txBox="1">
              <a:spLocks noChangeArrowheads="1"/>
            </p:cNvSpPr>
            <p:nvPr/>
          </p:nvSpPr>
          <p:spPr bwMode="auto">
            <a:xfrm>
              <a:off x="4613" y="2964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55" name="Text Box 246"/>
            <p:cNvSpPr txBox="1">
              <a:spLocks noChangeArrowheads="1"/>
            </p:cNvSpPr>
            <p:nvPr/>
          </p:nvSpPr>
          <p:spPr bwMode="auto">
            <a:xfrm>
              <a:off x="4613" y="3236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56" name="Text Box 247"/>
            <p:cNvSpPr txBox="1">
              <a:spLocks noChangeArrowheads="1"/>
            </p:cNvSpPr>
            <p:nvPr/>
          </p:nvSpPr>
          <p:spPr bwMode="auto">
            <a:xfrm>
              <a:off x="4929" y="3181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57" name="Text Box 248"/>
            <p:cNvSpPr txBox="1">
              <a:spLocks noChangeArrowheads="1"/>
            </p:cNvSpPr>
            <p:nvPr/>
          </p:nvSpPr>
          <p:spPr bwMode="auto">
            <a:xfrm>
              <a:off x="5085" y="2692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58" name="Rectangle 249"/>
            <p:cNvSpPr>
              <a:spLocks noChangeArrowheads="1"/>
            </p:cNvSpPr>
            <p:nvPr/>
          </p:nvSpPr>
          <p:spPr bwMode="auto">
            <a:xfrm>
              <a:off x="4613" y="2692"/>
              <a:ext cx="791" cy="8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9" name="Line 250"/>
            <p:cNvSpPr>
              <a:spLocks noChangeShapeType="1"/>
            </p:cNvSpPr>
            <p:nvPr/>
          </p:nvSpPr>
          <p:spPr bwMode="auto">
            <a:xfrm>
              <a:off x="4982" y="2583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0" name="Text Box 251"/>
            <p:cNvSpPr txBox="1">
              <a:spLocks noChangeArrowheads="1"/>
            </p:cNvSpPr>
            <p:nvPr/>
          </p:nvSpPr>
          <p:spPr bwMode="auto">
            <a:xfrm>
              <a:off x="4718" y="2420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61" name="Line 252"/>
            <p:cNvSpPr>
              <a:spLocks noChangeShapeType="1"/>
            </p:cNvSpPr>
            <p:nvPr/>
          </p:nvSpPr>
          <p:spPr bwMode="auto">
            <a:xfrm>
              <a:off x="4982" y="3507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2" name="Text Box 253"/>
            <p:cNvSpPr txBox="1">
              <a:spLocks noChangeArrowheads="1"/>
            </p:cNvSpPr>
            <p:nvPr/>
          </p:nvSpPr>
          <p:spPr bwMode="auto">
            <a:xfrm>
              <a:off x="4718" y="3616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63" name="Text Box 254"/>
            <p:cNvSpPr txBox="1">
              <a:spLocks noChangeArrowheads="1"/>
            </p:cNvSpPr>
            <p:nvPr/>
          </p:nvSpPr>
          <p:spPr bwMode="auto">
            <a:xfrm>
              <a:off x="5654" y="2700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</p:txBody>
        </p:sp>
        <p:sp>
          <p:nvSpPr>
            <p:cNvPr id="64" name="AutoShape 255"/>
            <p:cNvSpPr>
              <a:spLocks noChangeArrowheads="1"/>
            </p:cNvSpPr>
            <p:nvPr/>
          </p:nvSpPr>
          <p:spPr bwMode="auto">
            <a:xfrm>
              <a:off x="5676" y="2692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5" name="Text Box 256"/>
            <p:cNvSpPr txBox="1">
              <a:spLocks noChangeArrowheads="1"/>
            </p:cNvSpPr>
            <p:nvPr/>
          </p:nvSpPr>
          <p:spPr bwMode="auto">
            <a:xfrm>
              <a:off x="5457" y="2412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MemToReg</a:t>
              </a:r>
            </a:p>
          </p:txBody>
        </p:sp>
        <p:sp>
          <p:nvSpPr>
            <p:cNvPr id="66" name="Line 257"/>
            <p:cNvSpPr>
              <a:spLocks noChangeShapeType="1"/>
            </p:cNvSpPr>
            <p:nvPr/>
          </p:nvSpPr>
          <p:spPr bwMode="auto">
            <a:xfrm>
              <a:off x="5758" y="2583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Line 258"/>
            <p:cNvSpPr>
              <a:spLocks noChangeShapeType="1"/>
            </p:cNvSpPr>
            <p:nvPr/>
          </p:nvSpPr>
          <p:spPr bwMode="auto">
            <a:xfrm flipV="1">
              <a:off x="3187" y="3018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8" name="Line 259"/>
            <p:cNvSpPr>
              <a:spLocks noChangeShapeType="1"/>
            </p:cNvSpPr>
            <p:nvPr/>
          </p:nvSpPr>
          <p:spPr bwMode="auto">
            <a:xfrm flipH="1" flipV="1">
              <a:off x="4296" y="3336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9" name="Line 260"/>
            <p:cNvSpPr>
              <a:spLocks noChangeShapeType="1"/>
            </p:cNvSpPr>
            <p:nvPr/>
          </p:nvSpPr>
          <p:spPr bwMode="auto">
            <a:xfrm flipH="1">
              <a:off x="3178" y="3888"/>
              <a:ext cx="11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Line 261"/>
            <p:cNvSpPr>
              <a:spLocks noChangeShapeType="1"/>
            </p:cNvSpPr>
            <p:nvPr/>
          </p:nvSpPr>
          <p:spPr bwMode="auto">
            <a:xfrm>
              <a:off x="4296" y="3345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Line 262"/>
            <p:cNvSpPr>
              <a:spLocks noChangeShapeType="1"/>
            </p:cNvSpPr>
            <p:nvPr/>
          </p:nvSpPr>
          <p:spPr bwMode="auto">
            <a:xfrm>
              <a:off x="3081" y="3018"/>
              <a:ext cx="3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AutoShape 263"/>
            <p:cNvSpPr>
              <a:spLocks noChangeArrowheads="1"/>
            </p:cNvSpPr>
            <p:nvPr/>
          </p:nvSpPr>
          <p:spPr bwMode="auto">
            <a:xfrm>
              <a:off x="3160" y="2989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Text Box 264"/>
            <p:cNvSpPr txBox="1">
              <a:spLocks noChangeArrowheads="1"/>
            </p:cNvSpPr>
            <p:nvPr/>
          </p:nvSpPr>
          <p:spPr bwMode="auto">
            <a:xfrm>
              <a:off x="336" y="2474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74" name="Text Box 265"/>
            <p:cNvSpPr txBox="1">
              <a:spLocks noChangeArrowheads="1"/>
            </p:cNvSpPr>
            <p:nvPr/>
          </p:nvSpPr>
          <p:spPr bwMode="auto">
            <a:xfrm>
              <a:off x="474" y="2855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75" name="Text Box 266"/>
            <p:cNvSpPr txBox="1">
              <a:spLocks noChangeArrowheads="1"/>
            </p:cNvSpPr>
            <p:nvPr/>
          </p:nvSpPr>
          <p:spPr bwMode="auto">
            <a:xfrm>
              <a:off x="651" y="2474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76" name="Rectangle 267"/>
            <p:cNvSpPr>
              <a:spLocks noChangeArrowheads="1"/>
            </p:cNvSpPr>
            <p:nvPr/>
          </p:nvSpPr>
          <p:spPr bwMode="auto">
            <a:xfrm>
              <a:off x="336" y="2474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7" name="Line 268"/>
            <p:cNvSpPr>
              <a:spLocks noChangeShapeType="1"/>
            </p:cNvSpPr>
            <p:nvPr/>
          </p:nvSpPr>
          <p:spPr bwMode="auto">
            <a:xfrm>
              <a:off x="1879" y="3236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8" name="Line 269"/>
            <p:cNvSpPr>
              <a:spLocks noChangeShapeType="1"/>
            </p:cNvSpPr>
            <p:nvPr/>
          </p:nvSpPr>
          <p:spPr bwMode="auto">
            <a:xfrm>
              <a:off x="1286" y="2637"/>
              <a:ext cx="0" cy="14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9" name="Line 270"/>
            <p:cNvSpPr>
              <a:spLocks noChangeShapeType="1"/>
            </p:cNvSpPr>
            <p:nvPr/>
          </p:nvSpPr>
          <p:spPr bwMode="auto">
            <a:xfrm>
              <a:off x="1286" y="4052"/>
              <a:ext cx="14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0" name="Text Box 271"/>
            <p:cNvSpPr txBox="1">
              <a:spLocks noChangeArrowheads="1"/>
            </p:cNvSpPr>
            <p:nvPr/>
          </p:nvSpPr>
          <p:spPr bwMode="auto">
            <a:xfrm>
              <a:off x="1262" y="3888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[15 - 0]</a:t>
              </a:r>
            </a:p>
          </p:txBody>
        </p:sp>
        <p:sp>
          <p:nvSpPr>
            <p:cNvPr id="81" name="Line 272"/>
            <p:cNvSpPr>
              <a:spLocks noChangeShapeType="1"/>
            </p:cNvSpPr>
            <p:nvPr/>
          </p:nvSpPr>
          <p:spPr bwMode="auto">
            <a:xfrm flipV="1">
              <a:off x="1181" y="2636"/>
              <a:ext cx="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Text Box 273"/>
            <p:cNvSpPr txBox="1">
              <a:spLocks noChangeArrowheads="1"/>
            </p:cNvSpPr>
            <p:nvPr/>
          </p:nvSpPr>
          <p:spPr bwMode="auto">
            <a:xfrm>
              <a:off x="1262" y="2474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[25 - 21]</a:t>
              </a:r>
            </a:p>
          </p:txBody>
        </p:sp>
        <p:sp>
          <p:nvSpPr>
            <p:cNvPr id="83" name="AutoShape 274"/>
            <p:cNvSpPr>
              <a:spLocks noChangeArrowheads="1"/>
            </p:cNvSpPr>
            <p:nvPr/>
          </p:nvSpPr>
          <p:spPr bwMode="auto">
            <a:xfrm>
              <a:off x="1260" y="2610"/>
              <a:ext cx="52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Text Box 275"/>
            <p:cNvSpPr txBox="1">
              <a:spLocks noChangeArrowheads="1"/>
            </p:cNvSpPr>
            <p:nvPr/>
          </p:nvSpPr>
          <p:spPr bwMode="auto">
            <a:xfrm>
              <a:off x="1262" y="2746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[20 - 16]</a:t>
              </a:r>
            </a:p>
          </p:txBody>
        </p:sp>
        <p:sp>
          <p:nvSpPr>
            <p:cNvPr id="85" name="Line 276"/>
            <p:cNvSpPr>
              <a:spLocks noChangeShapeType="1"/>
            </p:cNvSpPr>
            <p:nvPr/>
          </p:nvSpPr>
          <p:spPr bwMode="auto">
            <a:xfrm>
              <a:off x="1286" y="2908"/>
              <a:ext cx="8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AutoShape 277"/>
            <p:cNvSpPr>
              <a:spLocks noChangeArrowheads="1"/>
            </p:cNvSpPr>
            <p:nvPr/>
          </p:nvSpPr>
          <p:spPr bwMode="auto">
            <a:xfrm>
              <a:off x="1258" y="2880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278"/>
            <p:cNvSpPr>
              <a:spLocks noChangeShapeType="1"/>
            </p:cNvSpPr>
            <p:nvPr/>
          </p:nvSpPr>
          <p:spPr bwMode="auto">
            <a:xfrm>
              <a:off x="1286" y="3508"/>
              <a:ext cx="4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Text Box 279"/>
            <p:cNvSpPr txBox="1">
              <a:spLocks noChangeArrowheads="1"/>
            </p:cNvSpPr>
            <p:nvPr/>
          </p:nvSpPr>
          <p:spPr bwMode="auto">
            <a:xfrm>
              <a:off x="1262" y="3344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[15 - 11]</a:t>
              </a:r>
            </a:p>
          </p:txBody>
        </p:sp>
        <p:sp>
          <p:nvSpPr>
            <p:cNvPr id="89" name="AutoShape 280"/>
            <p:cNvSpPr>
              <a:spLocks noChangeArrowheads="1"/>
            </p:cNvSpPr>
            <p:nvPr/>
          </p:nvSpPr>
          <p:spPr bwMode="auto">
            <a:xfrm>
              <a:off x="1260" y="3482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Text Box 281"/>
            <p:cNvSpPr txBox="1">
              <a:spLocks noChangeArrowheads="1"/>
            </p:cNvSpPr>
            <p:nvPr/>
          </p:nvSpPr>
          <p:spPr bwMode="auto">
            <a:xfrm>
              <a:off x="1697" y="2972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91" name="AutoShape 282"/>
            <p:cNvSpPr>
              <a:spLocks noChangeArrowheads="1"/>
            </p:cNvSpPr>
            <p:nvPr/>
          </p:nvSpPr>
          <p:spPr bwMode="auto">
            <a:xfrm>
              <a:off x="1716" y="2964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283"/>
            <p:cNvSpPr>
              <a:spLocks noChangeShapeType="1"/>
            </p:cNvSpPr>
            <p:nvPr/>
          </p:nvSpPr>
          <p:spPr bwMode="auto">
            <a:xfrm>
              <a:off x="1794" y="3619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3" name="Text Box 284"/>
            <p:cNvSpPr txBox="1">
              <a:spLocks noChangeArrowheads="1"/>
            </p:cNvSpPr>
            <p:nvPr/>
          </p:nvSpPr>
          <p:spPr bwMode="auto">
            <a:xfrm>
              <a:off x="1571" y="3725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RegDst</a:t>
              </a:r>
            </a:p>
          </p:txBody>
        </p:sp>
        <p:sp>
          <p:nvSpPr>
            <p:cNvPr id="94" name="Text Box 285"/>
            <p:cNvSpPr txBox="1">
              <a:spLocks noChangeArrowheads="1"/>
            </p:cNvSpPr>
            <p:nvPr/>
          </p:nvSpPr>
          <p:spPr bwMode="auto">
            <a:xfrm>
              <a:off x="2131" y="2528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1</a:t>
              </a:r>
            </a:p>
          </p:txBody>
        </p:sp>
        <p:sp>
          <p:nvSpPr>
            <p:cNvPr id="95" name="Text Box 286"/>
            <p:cNvSpPr txBox="1">
              <a:spLocks noChangeArrowheads="1"/>
            </p:cNvSpPr>
            <p:nvPr/>
          </p:nvSpPr>
          <p:spPr bwMode="auto">
            <a:xfrm>
              <a:off x="2142" y="2812"/>
              <a:ext cx="49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 2</a:t>
              </a:r>
            </a:p>
          </p:txBody>
        </p:sp>
        <p:sp>
          <p:nvSpPr>
            <p:cNvPr id="96" name="Text Box 287"/>
            <p:cNvSpPr txBox="1">
              <a:spLocks noChangeArrowheads="1"/>
            </p:cNvSpPr>
            <p:nvPr/>
          </p:nvSpPr>
          <p:spPr bwMode="auto">
            <a:xfrm>
              <a:off x="2142" y="3084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register</a:t>
              </a:r>
            </a:p>
          </p:txBody>
        </p:sp>
        <p:sp>
          <p:nvSpPr>
            <p:cNvPr id="97" name="Text Box 288"/>
            <p:cNvSpPr txBox="1">
              <a:spLocks noChangeArrowheads="1"/>
            </p:cNvSpPr>
            <p:nvPr/>
          </p:nvSpPr>
          <p:spPr bwMode="auto">
            <a:xfrm>
              <a:off x="2142" y="3356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98" name="Text Box 289"/>
            <p:cNvSpPr txBox="1">
              <a:spLocks noChangeArrowheads="1"/>
            </p:cNvSpPr>
            <p:nvPr/>
          </p:nvSpPr>
          <p:spPr bwMode="auto">
            <a:xfrm>
              <a:off x="2709" y="2909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2</a:t>
              </a:r>
            </a:p>
          </p:txBody>
        </p:sp>
        <p:sp>
          <p:nvSpPr>
            <p:cNvPr id="99" name="Text Box 290"/>
            <p:cNvSpPr txBox="1">
              <a:spLocks noChangeArrowheads="1"/>
            </p:cNvSpPr>
            <p:nvPr/>
          </p:nvSpPr>
          <p:spPr bwMode="auto">
            <a:xfrm>
              <a:off x="2720" y="2540"/>
              <a:ext cx="37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 1</a:t>
              </a:r>
            </a:p>
          </p:txBody>
        </p:sp>
        <p:sp>
          <p:nvSpPr>
            <p:cNvPr id="100" name="Text Box 291"/>
            <p:cNvSpPr txBox="1">
              <a:spLocks noChangeArrowheads="1"/>
            </p:cNvSpPr>
            <p:nvPr/>
          </p:nvSpPr>
          <p:spPr bwMode="auto">
            <a:xfrm>
              <a:off x="2553" y="3290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Registers</a:t>
              </a:r>
            </a:p>
          </p:txBody>
        </p:sp>
        <p:sp>
          <p:nvSpPr>
            <p:cNvPr id="101" name="Rectangle 292"/>
            <p:cNvSpPr>
              <a:spLocks noChangeArrowheads="1"/>
            </p:cNvSpPr>
            <p:nvPr/>
          </p:nvSpPr>
          <p:spPr bwMode="auto">
            <a:xfrm>
              <a:off x="2142" y="2540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2" name="Line 293"/>
            <p:cNvSpPr>
              <a:spLocks noChangeShapeType="1"/>
            </p:cNvSpPr>
            <p:nvPr/>
          </p:nvSpPr>
          <p:spPr bwMode="auto">
            <a:xfrm>
              <a:off x="2606" y="2428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3" name="Text Box 294"/>
            <p:cNvSpPr txBox="1">
              <a:spLocks noChangeArrowheads="1"/>
            </p:cNvSpPr>
            <p:nvPr/>
          </p:nvSpPr>
          <p:spPr bwMode="auto">
            <a:xfrm>
              <a:off x="2395" y="2256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RegWrite</a:t>
              </a:r>
            </a:p>
          </p:txBody>
        </p:sp>
        <p:sp>
          <p:nvSpPr>
            <p:cNvPr id="104" name="Text Box 295"/>
            <p:cNvSpPr txBox="1">
              <a:spLocks noChangeArrowheads="1"/>
            </p:cNvSpPr>
            <p:nvPr/>
          </p:nvSpPr>
          <p:spPr bwMode="auto">
            <a:xfrm>
              <a:off x="2705" y="3889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Sign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extend</a:t>
              </a:r>
            </a:p>
          </p:txBody>
        </p:sp>
        <p:sp>
          <p:nvSpPr>
            <p:cNvPr id="105" name="Oval 296"/>
            <p:cNvSpPr>
              <a:spLocks noChangeArrowheads="1"/>
            </p:cNvSpPr>
            <p:nvPr/>
          </p:nvSpPr>
          <p:spPr bwMode="auto">
            <a:xfrm>
              <a:off x="2755" y="3780"/>
              <a:ext cx="316" cy="5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6" name="Line 297"/>
            <p:cNvSpPr>
              <a:spLocks noChangeShapeType="1"/>
            </p:cNvSpPr>
            <p:nvPr/>
          </p:nvSpPr>
          <p:spPr bwMode="auto">
            <a:xfrm>
              <a:off x="3081" y="2691"/>
              <a:ext cx="68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7" name="Line 298"/>
            <p:cNvSpPr>
              <a:spLocks noChangeShapeType="1"/>
            </p:cNvSpPr>
            <p:nvPr/>
          </p:nvSpPr>
          <p:spPr bwMode="auto">
            <a:xfrm>
              <a:off x="3283" y="3453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8" name="Line 299"/>
            <p:cNvSpPr>
              <a:spLocks noChangeShapeType="1"/>
            </p:cNvSpPr>
            <p:nvPr/>
          </p:nvSpPr>
          <p:spPr bwMode="auto">
            <a:xfrm>
              <a:off x="3292" y="3453"/>
              <a:ext cx="0" cy="59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9" name="Line 300"/>
            <p:cNvSpPr>
              <a:spLocks noChangeShapeType="1"/>
            </p:cNvSpPr>
            <p:nvPr/>
          </p:nvSpPr>
          <p:spPr bwMode="auto">
            <a:xfrm flipH="1">
              <a:off x="3075" y="4052"/>
              <a:ext cx="22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0" name="Text Box 301"/>
            <p:cNvSpPr txBox="1">
              <a:spLocks noChangeArrowheads="1"/>
            </p:cNvSpPr>
            <p:nvPr/>
          </p:nvSpPr>
          <p:spPr bwMode="auto">
            <a:xfrm>
              <a:off x="3439" y="2917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111" name="AutoShape 302"/>
            <p:cNvSpPr>
              <a:spLocks noChangeArrowheads="1"/>
            </p:cNvSpPr>
            <p:nvPr/>
          </p:nvSpPr>
          <p:spPr bwMode="auto">
            <a:xfrm>
              <a:off x="3459" y="2909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2" name="Line 303"/>
            <p:cNvSpPr>
              <a:spLocks noChangeShapeType="1"/>
            </p:cNvSpPr>
            <p:nvPr/>
          </p:nvSpPr>
          <p:spPr bwMode="auto">
            <a:xfrm>
              <a:off x="3541" y="3562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3" name="Text Box 304"/>
            <p:cNvSpPr txBox="1">
              <a:spLocks noChangeArrowheads="1"/>
            </p:cNvSpPr>
            <p:nvPr/>
          </p:nvSpPr>
          <p:spPr bwMode="auto">
            <a:xfrm>
              <a:off x="3345" y="3671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ALUSrc</a:t>
              </a:r>
            </a:p>
          </p:txBody>
        </p:sp>
        <p:grpSp>
          <p:nvGrpSpPr>
            <p:cNvPr id="114" name="Group 305"/>
            <p:cNvGrpSpPr>
              <a:grpSpLocks/>
            </p:cNvGrpSpPr>
            <p:nvPr/>
          </p:nvGrpSpPr>
          <p:grpSpPr bwMode="auto">
            <a:xfrm>
              <a:off x="3768" y="2528"/>
              <a:ext cx="527" cy="870"/>
              <a:chOff x="3168" y="2736"/>
              <a:chExt cx="480" cy="768"/>
            </a:xfrm>
          </p:grpSpPr>
          <p:sp>
            <p:nvSpPr>
              <p:cNvPr id="129" name="Line 306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0" name="Line 307"/>
              <p:cNvSpPr>
                <a:spLocks noChangeShapeType="1"/>
              </p:cNvSpPr>
              <p:nvPr/>
            </p:nvSpPr>
            <p:spPr bwMode="auto">
              <a:xfrm>
                <a:off x="3168" y="32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1" name="Line 308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2" name="Line 309"/>
              <p:cNvSpPr>
                <a:spLocks noChangeShapeType="1"/>
              </p:cNvSpPr>
              <p:nvPr/>
            </p:nvSpPr>
            <p:spPr bwMode="auto">
              <a:xfrm flipV="1">
                <a:off x="3168" y="312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3" name="Line 310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4" name="Line 311"/>
              <p:cNvSpPr>
                <a:spLocks noChangeShapeType="1"/>
              </p:cNvSpPr>
              <p:nvPr/>
            </p:nvSpPr>
            <p:spPr bwMode="auto">
              <a:xfrm>
                <a:off x="3648" y="29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35" name="Line 312"/>
              <p:cNvSpPr>
                <a:spLocks noChangeShapeType="1"/>
              </p:cNvSpPr>
              <p:nvPr/>
            </p:nvSpPr>
            <p:spPr bwMode="auto">
              <a:xfrm flipV="1">
                <a:off x="3168" y="3264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115" name="Text Box 313"/>
            <p:cNvSpPr txBox="1">
              <a:spLocks noChangeArrowheads="1"/>
            </p:cNvSpPr>
            <p:nvPr/>
          </p:nvSpPr>
          <p:spPr bwMode="auto">
            <a:xfrm>
              <a:off x="3924" y="2963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Result</a:t>
              </a:r>
            </a:p>
          </p:txBody>
        </p:sp>
        <p:sp>
          <p:nvSpPr>
            <p:cNvPr id="116" name="Text Box 314"/>
            <p:cNvSpPr txBox="1">
              <a:spLocks noChangeArrowheads="1"/>
            </p:cNvSpPr>
            <p:nvPr/>
          </p:nvSpPr>
          <p:spPr bwMode="auto">
            <a:xfrm>
              <a:off x="3978" y="2800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Zero</a:t>
              </a:r>
            </a:p>
          </p:txBody>
        </p:sp>
        <p:sp>
          <p:nvSpPr>
            <p:cNvPr id="117" name="Text Box 315"/>
            <p:cNvSpPr txBox="1">
              <a:spLocks noChangeArrowheads="1"/>
            </p:cNvSpPr>
            <p:nvPr/>
          </p:nvSpPr>
          <p:spPr bwMode="auto">
            <a:xfrm>
              <a:off x="3768" y="2691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ALU</a:t>
              </a:r>
            </a:p>
          </p:txBody>
        </p:sp>
        <p:sp>
          <p:nvSpPr>
            <p:cNvPr id="118" name="Line 316"/>
            <p:cNvSpPr>
              <a:spLocks noChangeShapeType="1"/>
            </p:cNvSpPr>
            <p:nvPr/>
          </p:nvSpPr>
          <p:spPr bwMode="auto">
            <a:xfrm>
              <a:off x="4084" y="323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9" name="Text Box 317"/>
            <p:cNvSpPr txBox="1">
              <a:spLocks noChangeArrowheads="1"/>
            </p:cNvSpPr>
            <p:nvPr/>
          </p:nvSpPr>
          <p:spPr bwMode="auto">
            <a:xfrm>
              <a:off x="3873" y="3344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ALUOp</a:t>
              </a:r>
            </a:p>
          </p:txBody>
        </p:sp>
        <p:sp>
          <p:nvSpPr>
            <p:cNvPr id="120" name="Line 318"/>
            <p:cNvSpPr>
              <a:spLocks noChangeShapeType="1"/>
            </p:cNvSpPr>
            <p:nvPr/>
          </p:nvSpPr>
          <p:spPr bwMode="auto">
            <a:xfrm>
              <a:off x="3615" y="3236"/>
              <a:ext cx="15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1" name="Line 319"/>
            <p:cNvSpPr>
              <a:spLocks noChangeShapeType="1"/>
            </p:cNvSpPr>
            <p:nvPr/>
          </p:nvSpPr>
          <p:spPr bwMode="auto">
            <a:xfrm flipV="1">
              <a:off x="1562" y="2905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2" name="AutoShape 320"/>
            <p:cNvSpPr>
              <a:spLocks noChangeArrowheads="1"/>
            </p:cNvSpPr>
            <p:nvPr/>
          </p:nvSpPr>
          <p:spPr bwMode="auto">
            <a:xfrm>
              <a:off x="1537" y="2882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3" name="Line 321"/>
            <p:cNvSpPr>
              <a:spLocks noChangeShapeType="1"/>
            </p:cNvSpPr>
            <p:nvPr/>
          </p:nvSpPr>
          <p:spPr bwMode="auto">
            <a:xfrm>
              <a:off x="1562" y="3068"/>
              <a:ext cx="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4" name="AutoShape 322"/>
            <p:cNvSpPr>
              <a:spLocks noChangeArrowheads="1"/>
            </p:cNvSpPr>
            <p:nvPr/>
          </p:nvSpPr>
          <p:spPr bwMode="auto">
            <a:xfrm>
              <a:off x="4375" y="3045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5" name="Line 323"/>
            <p:cNvSpPr>
              <a:spLocks noChangeShapeType="1"/>
            </p:cNvSpPr>
            <p:nvPr/>
          </p:nvSpPr>
          <p:spPr bwMode="auto">
            <a:xfrm>
              <a:off x="4299" y="3072"/>
              <a:ext cx="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6" name="Line 324"/>
            <p:cNvSpPr>
              <a:spLocks noChangeShapeType="1"/>
            </p:cNvSpPr>
            <p:nvPr/>
          </p:nvSpPr>
          <p:spPr bwMode="auto">
            <a:xfrm>
              <a:off x="4401" y="3072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7" name="AutoShape 325"/>
            <p:cNvSpPr>
              <a:spLocks noChangeArrowheads="1"/>
            </p:cNvSpPr>
            <p:nvPr/>
          </p:nvSpPr>
          <p:spPr bwMode="auto">
            <a:xfrm>
              <a:off x="3265" y="3425"/>
              <a:ext cx="53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8" name="Line 326"/>
            <p:cNvSpPr>
              <a:spLocks noChangeShapeType="1"/>
            </p:cNvSpPr>
            <p:nvPr/>
          </p:nvSpPr>
          <p:spPr bwMode="auto">
            <a:xfrm>
              <a:off x="3287" y="2068"/>
              <a:ext cx="4" cy="139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44" name="Slide Number Placeholder 1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  <p:pic>
        <p:nvPicPr>
          <p:cNvPr id="145" name="Picture 1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29783"/>
            <a:ext cx="7319994" cy="11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4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5" descr="f04-11-P3744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341438"/>
            <a:ext cx="7504112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400" b="1" dirty="0">
                <a:solidFill>
                  <a:srgbClr val="0000FF"/>
                </a:solidFill>
              </a:rPr>
              <a:t>Full </a:t>
            </a:r>
            <a:r>
              <a:rPr lang="en-US" altLang="en-US" sz="4400" b="1" dirty="0" err="1">
                <a:solidFill>
                  <a:srgbClr val="0000FF"/>
                </a:solidFill>
              </a:rPr>
              <a:t>Datapath</a:t>
            </a:r>
            <a:endParaRPr lang="en-AU" altLang="en-US" sz="4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98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400" b="1" dirty="0">
                <a:solidFill>
                  <a:srgbClr val="0000FF"/>
                </a:solidFill>
              </a:rPr>
              <a:t>Building a </a:t>
            </a:r>
            <a:r>
              <a:rPr lang="en-US" altLang="en-US" sz="4400" b="1" dirty="0" err="1">
                <a:solidFill>
                  <a:srgbClr val="0000FF"/>
                </a:solidFill>
              </a:rPr>
              <a:t>Datapath</a:t>
            </a:r>
            <a:endParaRPr lang="en-AU" altLang="en-US" sz="4400" b="1" dirty="0">
              <a:solidFill>
                <a:srgbClr val="0000FF"/>
              </a:solidFill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Datapath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Elements that process data and addresses</a:t>
            </a:r>
            <a:br>
              <a:rPr lang="en-US" altLang="en-US" dirty="0" smtClean="0"/>
            </a:br>
            <a:r>
              <a:rPr lang="en-US" altLang="en-US" dirty="0" smtClean="0"/>
              <a:t>in the CPU</a:t>
            </a:r>
          </a:p>
          <a:p>
            <a:pPr lvl="2" eaLnBrk="1" hangingPunct="1"/>
            <a:r>
              <a:rPr lang="en-US" altLang="en-US" dirty="0" smtClean="0"/>
              <a:t>Registers, ALUs, mux’s, memories, …</a:t>
            </a:r>
          </a:p>
          <a:p>
            <a:pPr eaLnBrk="1" hangingPunct="1"/>
            <a:r>
              <a:rPr lang="en-US" altLang="en-US" dirty="0" smtClean="0"/>
              <a:t>We will build a MIPS </a:t>
            </a:r>
            <a:r>
              <a:rPr lang="en-US" altLang="en-US" dirty="0" err="1" smtClean="0"/>
              <a:t>datapath</a:t>
            </a:r>
            <a:r>
              <a:rPr lang="en-US" altLang="en-US" dirty="0" smtClean="0"/>
              <a:t> incrementally</a:t>
            </a:r>
          </a:p>
          <a:p>
            <a:pPr lvl="1" eaLnBrk="1" hangingPunct="1"/>
            <a:r>
              <a:rPr lang="en-US" altLang="en-US" dirty="0" smtClean="0"/>
              <a:t>Refining the overview design</a:t>
            </a:r>
            <a:endParaRPr lang="en-AU" altLang="en-US" dirty="0" smtClean="0"/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 rot="5400000">
            <a:off x="7617619" y="1159669"/>
            <a:ext cx="2686050" cy="3667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altLang="en-US" sz="1800">
                <a:solidFill>
                  <a:schemeClr val="folHlink"/>
                </a:solidFill>
              </a:rPr>
              <a:t>§4.3 Building a Datapath</a:t>
            </a:r>
          </a:p>
        </p:txBody>
      </p:sp>
    </p:spTree>
    <p:extLst>
      <p:ext uri="{BB962C8B-B14F-4D97-AF65-F5344CB8AC3E}">
        <p14:creationId xmlns:p14="http://schemas.microsoft.com/office/powerpoint/2010/main" val="407050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R-type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pitchFamily="2" charset="-122"/>
              </a:rPr>
              <a:t>Register-to-register instructions: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op: </a:t>
            </a:r>
            <a:r>
              <a:rPr lang="en-US" altLang="zh-CN" sz="3200" dirty="0" err="1">
                <a:ea typeface="宋体" pitchFamily="2" charset="-122"/>
              </a:rPr>
              <a:t>opcode</a:t>
            </a:r>
            <a:endParaRPr lang="en-US" altLang="zh-CN" sz="3200" dirty="0">
              <a:ea typeface="宋体" pitchFamily="2" charset="-122"/>
            </a:endParaRP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</a:t>
            </a:r>
            <a:r>
              <a:rPr lang="en-US" altLang="zh-CN" sz="3200" dirty="0" err="1">
                <a:ea typeface="宋体" pitchFamily="2" charset="-122"/>
              </a:rPr>
              <a:t>func</a:t>
            </a:r>
            <a:r>
              <a:rPr lang="en-US" altLang="zh-CN" sz="3200" dirty="0">
                <a:ea typeface="宋体" pitchFamily="2" charset="-122"/>
              </a:rPr>
              <a:t>: specifies a particular arithmetic operation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</a:t>
            </a:r>
            <a:r>
              <a:rPr lang="en-US" altLang="zh-CN" sz="3200" dirty="0" err="1">
                <a:ea typeface="宋体" pitchFamily="2" charset="-122"/>
              </a:rPr>
              <a:t>rs</a:t>
            </a:r>
            <a:r>
              <a:rPr lang="en-US" altLang="zh-CN" sz="3200" dirty="0">
                <a:ea typeface="宋体" pitchFamily="2" charset="-122"/>
              </a:rPr>
              <a:t>, </a:t>
            </a:r>
            <a:r>
              <a:rPr lang="en-US" altLang="zh-CN" sz="3200" dirty="0" err="1">
                <a:ea typeface="宋体" pitchFamily="2" charset="-122"/>
              </a:rPr>
              <a:t>rt</a:t>
            </a:r>
            <a:r>
              <a:rPr lang="en-US" altLang="zh-CN" sz="3200" dirty="0">
                <a:ea typeface="宋体" pitchFamily="2" charset="-122"/>
              </a:rPr>
              <a:t> and </a:t>
            </a:r>
            <a:r>
              <a:rPr lang="en-US" altLang="zh-CN" sz="3200" dirty="0" err="1">
                <a:ea typeface="宋体" pitchFamily="2" charset="-122"/>
              </a:rPr>
              <a:t>rd</a:t>
            </a:r>
            <a:r>
              <a:rPr lang="en-US" altLang="zh-CN" sz="3200" dirty="0">
                <a:ea typeface="宋体" pitchFamily="2" charset="-122"/>
              </a:rPr>
              <a:t>:  source and destination registers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</a:t>
            </a:r>
            <a:r>
              <a:rPr lang="en-US" altLang="zh-CN" sz="3200" dirty="0" err="1">
                <a:ea typeface="宋体" pitchFamily="2" charset="-122"/>
              </a:rPr>
              <a:t>shamt</a:t>
            </a:r>
            <a:r>
              <a:rPr lang="en-US" altLang="zh-CN" sz="3200" dirty="0">
                <a:ea typeface="宋体" pitchFamily="2" charset="-122"/>
              </a:rPr>
              <a:t>: shift</a:t>
            </a:r>
          </a:p>
          <a:p>
            <a:pPr marL="342900" indent="-342900" defTabSz="914400"/>
            <a:endParaRPr lang="en-US" altLang="zh-CN" dirty="0">
              <a:ea typeface="宋体" pitchFamily="2" charset="-122"/>
            </a:endParaRPr>
          </a:p>
          <a:p>
            <a:pPr marL="342900" indent="-342900" defTabSz="914400"/>
            <a:endParaRPr lang="en-US" altLang="zh-CN" dirty="0">
              <a:ea typeface="宋体" pitchFamily="2" charset="-122"/>
            </a:endParaRPr>
          </a:p>
          <a:p>
            <a:pPr marL="342900" indent="-342900" defTabSz="914400"/>
            <a:endParaRPr lang="en-US" altLang="zh-CN" dirty="0">
              <a:ea typeface="宋体" pitchFamily="2" charset="-122"/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graphicFrame>
        <p:nvGraphicFramePr>
          <p:cNvPr id="4" name="Group 6"/>
          <p:cNvGraphicFramePr>
            <a:graphicFrameLocks noGrp="1"/>
          </p:cNvGraphicFramePr>
          <p:nvPr>
            <p:extLst/>
          </p:nvPr>
        </p:nvGraphicFramePr>
        <p:xfrm>
          <a:off x="1475656" y="5300816"/>
          <a:ext cx="6781800" cy="792480"/>
        </p:xfrm>
        <a:graphic>
          <a:graphicData uri="http://schemas.openxmlformats.org/drawingml/2006/table">
            <a:tbl>
              <a:tblPr/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op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rs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rt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shamt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func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6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6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093296"/>
            <a:ext cx="7501355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60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Fetching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4536504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Instructions are stored in Instructions Memory(IM)</a:t>
            </a:r>
          </a:p>
          <a:p>
            <a:pPr marL="82296" indent="0">
              <a:buNone/>
            </a:pPr>
            <a:r>
              <a:rPr lang="en-US" altLang="zh-CN" sz="2600" dirty="0"/>
              <a:t>     -- Assume IM cannot be written or changed during running.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Program Counter (PC) register holds the address of current instruction.</a:t>
            </a:r>
          </a:p>
          <a:p>
            <a:pPr marL="82296" indent="0">
              <a:buNone/>
            </a:pPr>
            <a:r>
              <a:rPr lang="en-US" altLang="zh-CN" sz="2600" dirty="0"/>
              <a:t>     -- MIPS instructions are 32 bits (4bytes)</a:t>
            </a:r>
          </a:p>
          <a:p>
            <a:pPr marL="82296" indent="0">
              <a:buNone/>
            </a:pPr>
            <a:r>
              <a:rPr lang="en-US" altLang="zh-CN" sz="2600" dirty="0"/>
              <a:t>     -- MIPS memory is byte addressable</a:t>
            </a:r>
          </a:p>
          <a:p>
            <a:pPr marL="82296" indent="0">
              <a:buNone/>
            </a:pPr>
            <a:r>
              <a:rPr lang="en-US" altLang="zh-CN" sz="2600" dirty="0"/>
              <a:t>     -- PC should be incremented by 32/8=4</a:t>
            </a:r>
          </a:p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5580112" y="1761232"/>
            <a:ext cx="3384376" cy="4764112"/>
            <a:chOff x="4224" y="816"/>
            <a:chExt cx="1699" cy="2231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4224" y="2231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355" y="2619"/>
              <a:ext cx="58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4539" y="2231"/>
              <a:ext cx="53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4224" y="2231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4258" y="1540"/>
              <a:ext cx="251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PC</a:t>
              </a: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277" y="1415"/>
              <a:ext cx="211" cy="4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>
              <a:off x="5386" y="979"/>
              <a:ext cx="389" cy="653"/>
              <a:chOff x="3792" y="576"/>
              <a:chExt cx="354" cy="576"/>
            </a:xfrm>
          </p:grpSpPr>
          <p:grpSp>
            <p:nvGrpSpPr>
              <p:cNvPr id="25" name="Group 15"/>
              <p:cNvGrpSpPr>
                <a:grpSpLocks/>
              </p:cNvGrpSpPr>
              <p:nvPr/>
            </p:nvGrpSpPr>
            <p:grpSpPr bwMode="auto">
              <a:xfrm>
                <a:off x="3792" y="576"/>
                <a:ext cx="336" cy="576"/>
                <a:chOff x="3792" y="576"/>
                <a:chExt cx="336" cy="576"/>
              </a:xfrm>
            </p:grpSpPr>
            <p:sp>
              <p:nvSpPr>
                <p:cNvPr id="27" name="Line 16"/>
                <p:cNvSpPr>
                  <a:spLocks noChangeShapeType="1"/>
                </p:cNvSpPr>
                <p:nvPr/>
              </p:nvSpPr>
              <p:spPr bwMode="auto">
                <a:xfrm>
                  <a:off x="3792" y="576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8" name="Line 17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9" name="Line 18"/>
                <p:cNvSpPr>
                  <a:spLocks noChangeShapeType="1"/>
                </p:cNvSpPr>
                <p:nvPr/>
              </p:nvSpPr>
              <p:spPr bwMode="auto">
                <a:xfrm>
                  <a:off x="3792" y="816"/>
                  <a:ext cx="96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792" y="864"/>
                  <a:ext cx="96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" name="Line 20"/>
                <p:cNvSpPr>
                  <a:spLocks noChangeShapeType="1"/>
                </p:cNvSpPr>
                <p:nvPr/>
              </p:nvSpPr>
              <p:spPr bwMode="auto">
                <a:xfrm>
                  <a:off x="3792" y="576"/>
                  <a:ext cx="336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2" name="Line 21"/>
                <p:cNvSpPr>
                  <a:spLocks noChangeShapeType="1"/>
                </p:cNvSpPr>
                <p:nvPr/>
              </p:nvSpPr>
              <p:spPr bwMode="auto">
                <a:xfrm>
                  <a:off x="4128" y="76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3792" y="960"/>
                  <a:ext cx="336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3874" y="782"/>
                <a:ext cx="272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b="1" dirty="0">
                    <a:latin typeface="Arial" pitchFamily="34" charset="0"/>
                    <a:ea typeface="宋体" pitchFamily="2" charset="-122"/>
                  </a:rPr>
                  <a:t>Add</a:t>
                </a:r>
              </a:p>
            </p:txBody>
          </p:sp>
        </p:grp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>
              <a:off x="4383" y="816"/>
              <a:ext cx="0" cy="5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>
              <a:off x="5756" y="1306"/>
              <a:ext cx="1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27"/>
            <p:cNvSpPr>
              <a:spLocks noChangeShapeType="1"/>
            </p:cNvSpPr>
            <p:nvPr/>
          </p:nvSpPr>
          <p:spPr bwMode="auto">
            <a:xfrm flipV="1">
              <a:off x="5914" y="816"/>
              <a:ext cx="0" cy="4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28"/>
            <p:cNvSpPr>
              <a:spLocks noChangeShapeType="1"/>
            </p:cNvSpPr>
            <p:nvPr/>
          </p:nvSpPr>
          <p:spPr bwMode="auto">
            <a:xfrm flipH="1">
              <a:off x="4374" y="816"/>
              <a:ext cx="154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6" name="Group 29"/>
            <p:cNvGrpSpPr>
              <a:grpSpLocks/>
            </p:cNvGrpSpPr>
            <p:nvPr/>
          </p:nvGrpSpPr>
          <p:grpSpPr bwMode="auto">
            <a:xfrm>
              <a:off x="5092" y="1385"/>
              <a:ext cx="294" cy="170"/>
              <a:chOff x="1173" y="1126"/>
              <a:chExt cx="267" cy="150"/>
            </a:xfrm>
          </p:grpSpPr>
          <p:sp>
            <p:nvSpPr>
              <p:cNvPr id="23" name="Line 30"/>
              <p:cNvSpPr>
                <a:spLocks noChangeShapeType="1"/>
              </p:cNvSpPr>
              <p:nvPr/>
            </p:nvSpPr>
            <p:spPr bwMode="auto">
              <a:xfrm>
                <a:off x="1296" y="120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4" name="Text Box 31"/>
              <p:cNvSpPr txBox="1">
                <a:spLocks noChangeArrowheads="1"/>
              </p:cNvSpPr>
              <p:nvPr/>
            </p:nvSpPr>
            <p:spPr bwMode="auto">
              <a:xfrm>
                <a:off x="1173" y="1126"/>
                <a:ext cx="16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4</a:t>
                </a:r>
              </a:p>
            </p:txBody>
          </p:sp>
        </p:grpSp>
        <p:sp>
          <p:nvSpPr>
            <p:cNvPr id="17" name="Line 33"/>
            <p:cNvSpPr>
              <a:spLocks noChangeShapeType="1"/>
            </p:cNvSpPr>
            <p:nvPr/>
          </p:nvSpPr>
          <p:spPr bwMode="auto">
            <a:xfrm>
              <a:off x="4383" y="1850"/>
              <a:ext cx="0" cy="3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34"/>
            <p:cNvSpPr>
              <a:spLocks noChangeShapeType="1"/>
            </p:cNvSpPr>
            <p:nvPr/>
          </p:nvSpPr>
          <p:spPr bwMode="auto">
            <a:xfrm>
              <a:off x="4700" y="1143"/>
              <a:ext cx="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35"/>
            <p:cNvSpPr>
              <a:spLocks noChangeShapeType="1"/>
            </p:cNvSpPr>
            <p:nvPr/>
          </p:nvSpPr>
          <p:spPr bwMode="auto">
            <a:xfrm>
              <a:off x="4700" y="1134"/>
              <a:ext cx="0" cy="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36"/>
            <p:cNvSpPr>
              <a:spLocks noChangeShapeType="1"/>
            </p:cNvSpPr>
            <p:nvPr/>
          </p:nvSpPr>
          <p:spPr bwMode="auto">
            <a:xfrm flipH="1">
              <a:off x="4383" y="1959"/>
              <a:ext cx="3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AutoShape 37"/>
            <p:cNvSpPr>
              <a:spLocks noChangeArrowheads="1"/>
            </p:cNvSpPr>
            <p:nvPr/>
          </p:nvSpPr>
          <p:spPr bwMode="auto">
            <a:xfrm>
              <a:off x="4358" y="1933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auto">
            <a:xfrm>
              <a:off x="5069" y="2340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043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Executing R-type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Step1. Read an instruction from IM.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Step2. Specify source registers using </a:t>
            </a:r>
            <a:r>
              <a:rPr lang="en-US" altLang="zh-CN" sz="2600" dirty="0" err="1">
                <a:solidFill>
                  <a:srgbClr val="FF0000"/>
                </a:solidFill>
              </a:rPr>
              <a:t>rs</a:t>
            </a:r>
            <a:r>
              <a:rPr lang="en-US" altLang="zh-CN" sz="2600" dirty="0"/>
              <a:t> and </a:t>
            </a:r>
            <a:r>
              <a:rPr lang="en-US" altLang="zh-CN" sz="2600" dirty="0">
                <a:solidFill>
                  <a:srgbClr val="FF0000"/>
                </a:solidFill>
              </a:rPr>
              <a:t>rt</a:t>
            </a:r>
            <a:r>
              <a:rPr lang="en-US" altLang="zh-CN" sz="2600" dirty="0"/>
              <a:t>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Step3. ALU performs desired operations.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Step4. Store output of ALU to designation register (specified by </a:t>
            </a:r>
            <a:r>
              <a:rPr lang="en-US" altLang="zh-CN" sz="2600" dirty="0" err="1">
                <a:solidFill>
                  <a:schemeClr val="accent1"/>
                </a:solidFill>
              </a:rPr>
              <a:t>rd</a:t>
            </a:r>
            <a:r>
              <a:rPr lang="en-US" altLang="zh-CN" sz="2600" dirty="0"/>
              <a:t>).</a:t>
            </a:r>
          </a:p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54" name="组合 53"/>
          <p:cNvGrpSpPr/>
          <p:nvPr/>
        </p:nvGrpSpPr>
        <p:grpSpPr>
          <a:xfrm>
            <a:off x="2281950" y="3548616"/>
            <a:ext cx="5525252" cy="2288381"/>
            <a:chOff x="1610276" y="3919537"/>
            <a:chExt cx="6035675" cy="2605088"/>
          </a:xfrm>
        </p:grpSpPr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1610276" y="4351337"/>
              <a:ext cx="700088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5" name="Text Box 8"/>
            <p:cNvSpPr txBox="1">
              <a:spLocks noChangeArrowheads="1"/>
            </p:cNvSpPr>
            <p:nvPr/>
          </p:nvSpPr>
          <p:spPr bwMode="auto">
            <a:xfrm>
              <a:off x="1818239" y="4956175"/>
              <a:ext cx="923925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2110339" y="4351337"/>
              <a:ext cx="846137" cy="438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1610276" y="4351337"/>
              <a:ext cx="1341438" cy="1295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1945239" y="4005262"/>
              <a:ext cx="0" cy="34607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9" name="Group 130"/>
            <p:cNvGrpSpPr>
              <a:grpSpLocks/>
            </p:cNvGrpSpPr>
            <p:nvPr/>
          </p:nvGrpSpPr>
          <p:grpSpPr bwMode="auto">
            <a:xfrm>
              <a:off x="3958189" y="3919537"/>
              <a:ext cx="1525587" cy="2184400"/>
              <a:chOff x="2727" y="2112"/>
              <a:chExt cx="961" cy="1376"/>
            </a:xfrm>
          </p:grpSpPr>
          <p:grpSp>
            <p:nvGrpSpPr>
              <p:cNvPr id="10" name="Group 14"/>
              <p:cNvGrpSpPr>
                <a:grpSpLocks/>
              </p:cNvGrpSpPr>
              <p:nvPr/>
            </p:nvGrpSpPr>
            <p:grpSpPr bwMode="auto">
              <a:xfrm>
                <a:off x="2727" y="2384"/>
                <a:ext cx="961" cy="1104"/>
                <a:chOff x="2112" y="1920"/>
                <a:chExt cx="874" cy="974"/>
              </a:xfrm>
            </p:grpSpPr>
            <p:sp>
              <p:nvSpPr>
                <p:cNvPr id="13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112" y="1920"/>
                  <a:ext cx="449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register 1</a:t>
                  </a:r>
                </a:p>
              </p:txBody>
            </p:sp>
            <p:sp>
              <p:nvSpPr>
                <p:cNvPr id="14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2122" y="2171"/>
                  <a:ext cx="449" cy="2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 dirty="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r>
                    <a:rPr lang="en-US" altLang="zh-CN" sz="1100" dirty="0">
                      <a:latin typeface="Arial" pitchFamily="34" charset="0"/>
                      <a:ea typeface="宋体" pitchFamily="2" charset="-122"/>
                    </a:rPr>
                    <a:t>register 2</a:t>
                  </a:r>
                </a:p>
              </p:txBody>
            </p:sp>
            <p:sp>
              <p:nvSpPr>
                <p:cNvPr id="15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122" y="2411"/>
                  <a:ext cx="383" cy="2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Write</a:t>
                  </a:r>
                </a:p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register</a:t>
                  </a:r>
                </a:p>
              </p:txBody>
            </p:sp>
            <p:sp>
              <p:nvSpPr>
                <p:cNvPr id="16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122" y="2651"/>
                  <a:ext cx="303" cy="2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Write</a:t>
                  </a:r>
                </a:p>
                <a:p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data</a:t>
                  </a:r>
                </a:p>
              </p:txBody>
            </p:sp>
            <p:sp>
              <p:nvSpPr>
                <p:cNvPr id="17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638" y="2256"/>
                  <a:ext cx="338" cy="2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data 2</a:t>
                  </a:r>
                </a:p>
              </p:txBody>
            </p:sp>
            <p:sp>
              <p:nvSpPr>
                <p:cNvPr id="18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648" y="1931"/>
                  <a:ext cx="338" cy="2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Read</a:t>
                  </a:r>
                </a:p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data 1</a:t>
                  </a:r>
                </a:p>
              </p:txBody>
            </p:sp>
            <p:sp>
              <p:nvSpPr>
                <p:cNvPr id="19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2496" y="2592"/>
                  <a:ext cx="481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Registers</a:t>
                  </a:r>
                </a:p>
              </p:txBody>
            </p:sp>
            <p:sp>
              <p:nvSpPr>
                <p:cNvPr id="20" name="Rectangle 22"/>
                <p:cNvSpPr>
                  <a:spLocks noChangeArrowheads="1"/>
                </p:cNvSpPr>
                <p:nvPr/>
              </p:nvSpPr>
              <p:spPr bwMode="auto">
                <a:xfrm>
                  <a:off x="2122" y="1931"/>
                  <a:ext cx="854" cy="96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11" name="Line 23"/>
              <p:cNvSpPr>
                <a:spLocks noChangeShapeType="1"/>
              </p:cNvSpPr>
              <p:nvPr/>
            </p:nvSpPr>
            <p:spPr bwMode="auto">
              <a:xfrm>
                <a:off x="3202" y="2275"/>
                <a:ext cx="0" cy="115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2" name="Text Box 24"/>
              <p:cNvSpPr txBox="1">
                <a:spLocks noChangeArrowheads="1"/>
              </p:cNvSpPr>
              <p:nvPr/>
            </p:nvSpPr>
            <p:spPr bwMode="auto">
              <a:xfrm>
                <a:off x="2991" y="2112"/>
                <a:ext cx="495" cy="17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RegWrite</a:t>
                </a:r>
              </a:p>
            </p:txBody>
          </p:sp>
        </p:grp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3119989" y="4610100"/>
              <a:ext cx="0" cy="863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2951714" y="4610100"/>
              <a:ext cx="10064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Text Box 29"/>
            <p:cNvSpPr txBox="1">
              <a:spLocks noChangeArrowheads="1"/>
            </p:cNvSpPr>
            <p:nvPr/>
          </p:nvSpPr>
          <p:spPr bwMode="auto">
            <a:xfrm>
              <a:off x="3119989" y="4351337"/>
              <a:ext cx="788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[25 - 21]</a:t>
              </a:r>
            </a:p>
          </p:txBody>
        </p:sp>
        <p:sp>
          <p:nvSpPr>
            <p:cNvPr id="24" name="AutoShape 30"/>
            <p:cNvSpPr>
              <a:spLocks noChangeArrowheads="1"/>
            </p:cNvSpPr>
            <p:nvPr/>
          </p:nvSpPr>
          <p:spPr bwMode="auto">
            <a:xfrm>
              <a:off x="3077126" y="4567237"/>
              <a:ext cx="84138" cy="8572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3119989" y="4783137"/>
              <a:ext cx="788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I [20 - 16]</a:t>
              </a:r>
            </a:p>
          </p:txBody>
        </p:sp>
        <p:sp>
          <p:nvSpPr>
            <p:cNvPr id="26" name="Line 33"/>
            <p:cNvSpPr>
              <a:spLocks noChangeShapeType="1"/>
            </p:cNvSpPr>
            <p:nvPr/>
          </p:nvSpPr>
          <p:spPr bwMode="auto">
            <a:xfrm>
              <a:off x="3119989" y="5041900"/>
              <a:ext cx="838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7" name="AutoShape 34"/>
            <p:cNvSpPr>
              <a:spLocks noChangeArrowheads="1"/>
            </p:cNvSpPr>
            <p:nvPr/>
          </p:nvSpPr>
          <p:spPr bwMode="auto">
            <a:xfrm>
              <a:off x="3075539" y="4995862"/>
              <a:ext cx="84137" cy="8572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8" name="Line 36"/>
            <p:cNvSpPr>
              <a:spLocks noChangeShapeType="1"/>
            </p:cNvSpPr>
            <p:nvPr/>
          </p:nvSpPr>
          <p:spPr bwMode="auto">
            <a:xfrm>
              <a:off x="3119989" y="5473700"/>
              <a:ext cx="838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Text Box 37"/>
            <p:cNvSpPr txBox="1">
              <a:spLocks noChangeArrowheads="1"/>
            </p:cNvSpPr>
            <p:nvPr/>
          </p:nvSpPr>
          <p:spPr bwMode="auto">
            <a:xfrm>
              <a:off x="3119989" y="5214937"/>
              <a:ext cx="788987" cy="269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 [15 - 11]</a:t>
              </a:r>
            </a:p>
          </p:txBody>
        </p:sp>
        <p:sp>
          <p:nvSpPr>
            <p:cNvPr id="30" name="AutoShape 38"/>
            <p:cNvSpPr>
              <a:spLocks noChangeArrowheads="1"/>
            </p:cNvSpPr>
            <p:nvPr/>
          </p:nvSpPr>
          <p:spPr bwMode="auto">
            <a:xfrm>
              <a:off x="3075539" y="5432425"/>
              <a:ext cx="84137" cy="8572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1" name="Group 129"/>
            <p:cNvGrpSpPr>
              <a:grpSpLocks/>
            </p:cNvGrpSpPr>
            <p:nvPr/>
          </p:nvGrpSpPr>
          <p:grpSpPr bwMode="auto">
            <a:xfrm>
              <a:off x="3705776" y="4941887"/>
              <a:ext cx="3940175" cy="1582738"/>
              <a:chOff x="2568" y="2756"/>
              <a:chExt cx="2482" cy="997"/>
            </a:xfrm>
          </p:grpSpPr>
          <p:sp>
            <p:nvSpPr>
              <p:cNvPr id="32" name="Line 41"/>
              <p:cNvSpPr>
                <a:spLocks noChangeShapeType="1"/>
              </p:cNvSpPr>
              <p:nvPr/>
            </p:nvSpPr>
            <p:spPr bwMode="auto">
              <a:xfrm>
                <a:off x="4892" y="2765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3" name="Line 42"/>
              <p:cNvSpPr>
                <a:spLocks noChangeShapeType="1"/>
              </p:cNvSpPr>
              <p:nvPr/>
            </p:nvSpPr>
            <p:spPr bwMode="auto">
              <a:xfrm>
                <a:off x="5050" y="2756"/>
                <a:ext cx="0" cy="99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4" name="Line 43"/>
              <p:cNvSpPr>
                <a:spLocks noChangeShapeType="1"/>
              </p:cNvSpPr>
              <p:nvPr/>
            </p:nvSpPr>
            <p:spPr bwMode="auto">
              <a:xfrm flipH="1">
                <a:off x="2568" y="3744"/>
                <a:ext cx="248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5" name="Line 44"/>
              <p:cNvSpPr>
                <a:spLocks noChangeShapeType="1"/>
              </p:cNvSpPr>
              <p:nvPr/>
            </p:nvSpPr>
            <p:spPr bwMode="auto">
              <a:xfrm flipV="1">
                <a:off x="2568" y="3354"/>
                <a:ext cx="0" cy="39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36" name="Line 45"/>
              <p:cNvSpPr>
                <a:spLocks noChangeShapeType="1"/>
              </p:cNvSpPr>
              <p:nvPr/>
            </p:nvSpPr>
            <p:spPr bwMode="auto">
              <a:xfrm>
                <a:off x="2568" y="3363"/>
                <a:ext cx="15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37" name="Line 46"/>
            <p:cNvSpPr>
              <a:spLocks noChangeShapeType="1"/>
            </p:cNvSpPr>
            <p:nvPr/>
          </p:nvSpPr>
          <p:spPr bwMode="auto">
            <a:xfrm>
              <a:off x="5466314" y="4524375"/>
              <a:ext cx="10890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38" name="Group 47"/>
            <p:cNvGrpSpPr>
              <a:grpSpLocks/>
            </p:cNvGrpSpPr>
            <p:nvPr/>
          </p:nvGrpSpPr>
          <p:grpSpPr bwMode="auto">
            <a:xfrm>
              <a:off x="6555339" y="4178300"/>
              <a:ext cx="849312" cy="1565275"/>
              <a:chOff x="3456" y="1920"/>
              <a:chExt cx="486" cy="870"/>
            </a:xfrm>
          </p:grpSpPr>
          <p:grpSp>
            <p:nvGrpSpPr>
              <p:cNvPr id="39" name="Group 48"/>
              <p:cNvGrpSpPr>
                <a:grpSpLocks/>
              </p:cNvGrpSpPr>
              <p:nvPr/>
            </p:nvGrpSpPr>
            <p:grpSpPr bwMode="auto">
              <a:xfrm>
                <a:off x="3456" y="1920"/>
                <a:ext cx="486" cy="768"/>
                <a:chOff x="3024" y="1920"/>
                <a:chExt cx="486" cy="768"/>
              </a:xfrm>
            </p:grpSpPr>
            <p:grpSp>
              <p:nvGrpSpPr>
                <p:cNvPr id="42" name="Group 49"/>
                <p:cNvGrpSpPr>
                  <a:grpSpLocks/>
                </p:cNvGrpSpPr>
                <p:nvPr/>
              </p:nvGrpSpPr>
              <p:grpSpPr bwMode="auto">
                <a:xfrm>
                  <a:off x="3024" y="1920"/>
                  <a:ext cx="480" cy="768"/>
                  <a:chOff x="3168" y="2736"/>
                  <a:chExt cx="480" cy="768"/>
                </a:xfrm>
              </p:grpSpPr>
              <p:sp>
                <p:nvSpPr>
                  <p:cNvPr id="46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47" name="Line 51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21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3024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49" name="Line 5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120"/>
                    <a:ext cx="144" cy="9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0" name="Line 54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2736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1" name="Line 55"/>
                  <p:cNvSpPr>
                    <a:spLocks noChangeShapeType="1"/>
                  </p:cNvSpPr>
                  <p:nvPr/>
                </p:nvSpPr>
                <p:spPr bwMode="auto">
                  <a:xfrm>
                    <a:off x="3648" y="2976"/>
                    <a:ext cx="0" cy="28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Line 5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168" y="3264"/>
                    <a:ext cx="480" cy="24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63500" dir="8587806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43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167" y="2304"/>
                  <a:ext cx="343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Result</a:t>
                  </a:r>
                </a:p>
              </p:txBody>
            </p:sp>
            <p:sp>
              <p:nvSpPr>
                <p:cNvPr id="44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3216" y="2160"/>
                  <a:ext cx="280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algn="r"/>
                  <a:r>
                    <a:rPr lang="en-US" altLang="zh-CN" sz="1100">
                      <a:latin typeface="Arial" pitchFamily="34" charset="0"/>
                      <a:ea typeface="宋体" pitchFamily="2" charset="-122"/>
                    </a:rPr>
                    <a:t>Zero</a:t>
                  </a:r>
                </a:p>
              </p:txBody>
            </p:sp>
            <p:sp>
              <p:nvSpPr>
                <p:cNvPr id="45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024" y="2064"/>
                  <a:ext cx="282" cy="15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lIns="101882" tIns="50941" rIns="101882" bIns="50941">
                  <a:spAutoFit/>
                </a:bodyPr>
                <a:lstStyle>
                  <a:lvl1pPr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509588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019175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528763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38350" defTabSz="1019175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4955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527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099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67150" defTabSz="1019175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zh-CN" sz="1100" b="1">
                      <a:latin typeface="Arial" pitchFamily="34" charset="0"/>
                      <a:ea typeface="宋体" pitchFamily="2" charset="-122"/>
                    </a:rPr>
                    <a:t>ALU</a:t>
                  </a:r>
                </a:p>
              </p:txBody>
            </p:sp>
          </p:grpSp>
          <p:sp>
            <p:nvSpPr>
              <p:cNvPr id="40" name="Line 60"/>
              <p:cNvSpPr>
                <a:spLocks noChangeShapeType="1"/>
              </p:cNvSpPr>
              <p:nvPr/>
            </p:nvSpPr>
            <p:spPr bwMode="auto">
              <a:xfrm>
                <a:off x="3744" y="2544"/>
                <a:ext cx="0" cy="96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41" name="Text Box 61"/>
              <p:cNvSpPr txBox="1">
                <a:spLocks noChangeArrowheads="1"/>
              </p:cNvSpPr>
              <p:nvPr/>
            </p:nvSpPr>
            <p:spPr bwMode="auto">
              <a:xfrm>
                <a:off x="3552" y="2640"/>
                <a:ext cx="379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ALUOp</a:t>
                </a:r>
              </a:p>
            </p:txBody>
          </p:sp>
        </p:grpSp>
        <p:sp>
          <p:nvSpPr>
            <p:cNvPr id="53" name="Line 62"/>
            <p:cNvSpPr>
              <a:spLocks noChangeShapeType="1"/>
            </p:cNvSpPr>
            <p:nvPr/>
          </p:nvSpPr>
          <p:spPr bwMode="auto">
            <a:xfrm>
              <a:off x="5466314" y="5214937"/>
              <a:ext cx="10890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aphicFrame>
        <p:nvGraphicFramePr>
          <p:cNvPr id="55" name="Group 128"/>
          <p:cNvGraphicFramePr>
            <a:graphicFrameLocks noGrp="1"/>
          </p:cNvGraphicFramePr>
          <p:nvPr>
            <p:extLst/>
          </p:nvPr>
        </p:nvGraphicFramePr>
        <p:xfrm>
          <a:off x="1540550" y="6021288"/>
          <a:ext cx="6781800" cy="761048"/>
        </p:xfrm>
        <a:graphic>
          <a:graphicData uri="http://schemas.openxmlformats.org/drawingml/2006/table">
            <a:tbl>
              <a:tblPr/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op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rs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rt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shamt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func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630238" marR="0" lvl="0" indent="-630238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31	26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30238" marR="0" lvl="0" indent="-630238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lain" startAt="25"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21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30238" marR="0" lvl="0" indent="-630238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lain" startAt="20"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682625" marR="0" lvl="0" indent="-682625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lain" startAt="15"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11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746125" marR="0" lvl="0" indent="-746125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AutoNum type="arabicPlain" startAt="10"/>
                        <a:tabLst/>
                      </a:pPr>
                      <a:r>
                        <a:rPr kumimoji="0" lang="en-US" altLang="zh-CN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6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862013" marR="0" lvl="0" indent="-862013" algn="l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	0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256" y="445707"/>
            <a:ext cx="8842248" cy="67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419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I-type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571500" indent="-571500" defTabSz="914400">
              <a:buFont typeface="Wingdings" panose="05000000000000000000" pitchFamily="2" charset="2"/>
              <a:buChar char="l"/>
            </a:pPr>
            <a:r>
              <a:rPr lang="en-US" altLang="zh-CN" sz="2800" dirty="0">
                <a:ea typeface="宋体" pitchFamily="2" charset="-122"/>
              </a:rPr>
              <a:t>I-type instructions:  </a:t>
            </a:r>
            <a:r>
              <a:rPr lang="en-US" altLang="zh-CN" sz="2800" dirty="0" err="1">
                <a:ea typeface="宋体" pitchFamily="2" charset="-122"/>
              </a:rPr>
              <a:t>lw</a:t>
            </a:r>
            <a:r>
              <a:rPr lang="en-US" altLang="zh-CN" sz="2800" dirty="0">
                <a:ea typeface="宋体" pitchFamily="2" charset="-122"/>
              </a:rPr>
              <a:t>, </a:t>
            </a:r>
            <a:r>
              <a:rPr lang="en-US" altLang="zh-CN" sz="2800" dirty="0" err="1">
                <a:ea typeface="宋体" pitchFamily="2" charset="-122"/>
              </a:rPr>
              <a:t>sw</a:t>
            </a:r>
            <a:r>
              <a:rPr lang="en-US" altLang="zh-CN" sz="2800" dirty="0">
                <a:ea typeface="宋体" pitchFamily="2" charset="-122"/>
              </a:rPr>
              <a:t> and </a:t>
            </a:r>
            <a:r>
              <a:rPr lang="en-US" altLang="zh-CN" sz="2800" dirty="0" err="1">
                <a:ea typeface="宋体" pitchFamily="2" charset="-122"/>
              </a:rPr>
              <a:t>beq</a:t>
            </a:r>
            <a:r>
              <a:rPr lang="en-US" altLang="zh-CN" sz="2800" dirty="0">
                <a:ea typeface="宋体" pitchFamily="2" charset="-122"/>
              </a:rPr>
              <a:t> etc.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dirty="0">
                <a:ea typeface="宋体" pitchFamily="2" charset="-122"/>
              </a:rPr>
              <a:t> -- </a:t>
            </a:r>
            <a:r>
              <a:rPr lang="en-US" altLang="zh-CN" dirty="0" err="1">
                <a:ea typeface="宋体" pitchFamily="2" charset="-122"/>
              </a:rPr>
              <a:t>rt</a:t>
            </a:r>
            <a:r>
              <a:rPr lang="en-US" altLang="zh-CN" dirty="0">
                <a:ea typeface="宋体" pitchFamily="2" charset="-122"/>
              </a:rPr>
              <a:t>: destination for </a:t>
            </a:r>
            <a:r>
              <a:rPr lang="en-US" altLang="zh-CN" dirty="0" err="1">
                <a:ea typeface="宋体" pitchFamily="2" charset="-122"/>
              </a:rPr>
              <a:t>lw</a:t>
            </a:r>
            <a:r>
              <a:rPr lang="en-US" altLang="zh-CN" dirty="0">
                <a:ea typeface="宋体" pitchFamily="2" charset="-122"/>
              </a:rPr>
              <a:t>,  source for </a:t>
            </a:r>
            <a:r>
              <a:rPr lang="en-US" altLang="zh-CN" dirty="0" err="1">
                <a:ea typeface="宋体" pitchFamily="2" charset="-122"/>
              </a:rPr>
              <a:t>beq</a:t>
            </a:r>
            <a:r>
              <a:rPr lang="en-US" altLang="zh-CN" dirty="0">
                <a:ea typeface="宋体" pitchFamily="2" charset="-122"/>
              </a:rPr>
              <a:t> and sw.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dirty="0">
                <a:ea typeface="宋体" pitchFamily="2" charset="-122"/>
              </a:rPr>
              <a:t> -- address :16-bit signed constant.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endParaRPr lang="en-US" altLang="zh-CN" dirty="0">
              <a:ea typeface="宋体" pitchFamily="2" charset="-122"/>
            </a:endParaRPr>
          </a:p>
          <a:p>
            <a:pPr marL="342900" indent="-342900" defTabSz="914400">
              <a:buFont typeface="Wingdings" pitchFamily="2" charset="2"/>
              <a:buNone/>
            </a:pPr>
            <a:r>
              <a:rPr lang="en-US" altLang="zh-CN" sz="2800" dirty="0">
                <a:ea typeface="宋体" pitchFamily="2" charset="-122"/>
              </a:rPr>
              <a:t>	</a:t>
            </a:r>
          </a:p>
          <a:p>
            <a:pPr marL="342900" indent="-342900" algn="ctr" defTabSz="914400">
              <a:buFont typeface="Wingdings" pitchFamily="2" charset="2"/>
              <a:buNone/>
            </a:pPr>
            <a:r>
              <a:rPr lang="en-US" altLang="zh-CN" sz="2800" dirty="0" err="1">
                <a:solidFill>
                  <a:srgbClr val="3333FF"/>
                </a:solidFill>
                <a:ea typeface="宋体" pitchFamily="2" charset="-122"/>
              </a:rPr>
              <a:t>lw</a:t>
            </a:r>
            <a:r>
              <a:rPr lang="en-US" altLang="zh-CN" sz="2800" dirty="0">
                <a:ea typeface="宋体" pitchFamily="2" charset="-122"/>
              </a:rPr>
              <a:t>	 </a:t>
            </a:r>
            <a:r>
              <a:rPr lang="en-US" altLang="zh-CN" sz="2800" dirty="0">
                <a:solidFill>
                  <a:srgbClr val="00CC00"/>
                </a:solidFill>
                <a:ea typeface="宋体" pitchFamily="2" charset="-122"/>
              </a:rPr>
              <a:t>$t0</a:t>
            </a:r>
            <a:r>
              <a:rPr lang="en-US" altLang="zh-CN" sz="2800" dirty="0">
                <a:ea typeface="宋体" pitchFamily="2" charset="-122"/>
              </a:rPr>
              <a:t>, </a:t>
            </a:r>
            <a:r>
              <a:rPr lang="en-US" altLang="zh-CN" sz="2800" dirty="0">
                <a:solidFill>
                  <a:srgbClr val="FF0000"/>
                </a:solidFill>
                <a:ea typeface="宋体" pitchFamily="2" charset="-122"/>
              </a:rPr>
              <a:t>–4</a:t>
            </a:r>
            <a:r>
              <a:rPr lang="en-US" altLang="zh-CN" sz="2800" dirty="0">
                <a:ea typeface="宋体" pitchFamily="2" charset="-122"/>
              </a:rPr>
              <a:t>(</a:t>
            </a:r>
            <a:r>
              <a:rPr lang="en-US" altLang="zh-CN" sz="2800" dirty="0">
                <a:solidFill>
                  <a:srgbClr val="FF00FF"/>
                </a:solidFill>
                <a:ea typeface="宋体" pitchFamily="2" charset="-122"/>
              </a:rPr>
              <a:t>$</a:t>
            </a:r>
            <a:r>
              <a:rPr lang="en-US" altLang="zh-CN" sz="2800" dirty="0" err="1">
                <a:solidFill>
                  <a:srgbClr val="FF00FF"/>
                </a:solidFill>
                <a:ea typeface="宋体" pitchFamily="2" charset="-122"/>
              </a:rPr>
              <a:t>sp</a:t>
            </a:r>
            <a:r>
              <a:rPr lang="en-US" altLang="zh-CN" sz="2800" dirty="0">
                <a:ea typeface="宋体" pitchFamily="2" charset="-122"/>
              </a:rPr>
              <a:t>)</a:t>
            </a:r>
          </a:p>
          <a:p>
            <a:pPr marL="342900" indent="-342900" defTabSz="914400">
              <a:buFont typeface="Wingdings" pitchFamily="2" charset="2"/>
              <a:buNone/>
            </a:pPr>
            <a:endParaRPr lang="en-US" altLang="zh-CN" sz="2800" dirty="0">
              <a:ea typeface="宋体" pitchFamily="2" charset="-122"/>
            </a:endParaRPr>
          </a:p>
          <a:p>
            <a:pPr marL="342900" indent="-342900" defTabSz="914400">
              <a:buFont typeface="Wingdings" pitchFamily="2" charset="2"/>
              <a:buNone/>
            </a:pPr>
            <a:r>
              <a:rPr lang="en-US" altLang="zh-CN" sz="2800" dirty="0" smtClean="0">
                <a:ea typeface="宋体" pitchFamily="2" charset="-122"/>
              </a:rPr>
              <a:t>	</a:t>
            </a:r>
          </a:p>
          <a:p>
            <a:pPr marL="342900" indent="-342900" algn="ctr" defTabSz="914400">
              <a:buFont typeface="Wingdings" pitchFamily="2" charset="2"/>
              <a:buNone/>
            </a:pPr>
            <a:r>
              <a:rPr lang="en-US" altLang="zh-CN" sz="2800" dirty="0" smtClean="0">
                <a:solidFill>
                  <a:srgbClr val="3333FF"/>
                </a:solidFill>
                <a:ea typeface="宋体" pitchFamily="2" charset="-122"/>
              </a:rPr>
              <a:t>   </a:t>
            </a:r>
            <a:r>
              <a:rPr lang="en-US" altLang="zh-CN" sz="2800" dirty="0" err="1">
                <a:solidFill>
                  <a:srgbClr val="3333FF"/>
                </a:solidFill>
                <a:ea typeface="宋体" pitchFamily="2" charset="-122"/>
              </a:rPr>
              <a:t>sw</a:t>
            </a:r>
            <a:r>
              <a:rPr lang="en-US" altLang="zh-CN" sz="2800" dirty="0">
                <a:ea typeface="宋体" pitchFamily="2" charset="-122"/>
              </a:rPr>
              <a:t>	</a:t>
            </a:r>
            <a:r>
              <a:rPr lang="en-US" altLang="zh-CN" sz="2800" dirty="0">
                <a:solidFill>
                  <a:srgbClr val="00CC00"/>
                </a:solidFill>
                <a:ea typeface="宋体" pitchFamily="2" charset="-122"/>
              </a:rPr>
              <a:t>$a0</a:t>
            </a:r>
            <a:r>
              <a:rPr lang="en-US" altLang="zh-CN" sz="2800" dirty="0">
                <a:ea typeface="宋体" pitchFamily="2" charset="-122"/>
              </a:rPr>
              <a:t>, </a:t>
            </a:r>
            <a:r>
              <a:rPr lang="en-US" altLang="zh-CN" sz="2800" dirty="0">
                <a:solidFill>
                  <a:srgbClr val="FF0000"/>
                </a:solidFill>
                <a:ea typeface="宋体" pitchFamily="2" charset="-122"/>
              </a:rPr>
              <a:t>16</a:t>
            </a:r>
            <a:r>
              <a:rPr lang="en-US" altLang="zh-CN" sz="2800" dirty="0">
                <a:ea typeface="宋体" pitchFamily="2" charset="-122"/>
              </a:rPr>
              <a:t>(</a:t>
            </a:r>
            <a:r>
              <a:rPr lang="en-US" altLang="zh-CN" sz="2800" dirty="0">
                <a:solidFill>
                  <a:srgbClr val="FF00FF"/>
                </a:solidFill>
                <a:ea typeface="宋体" pitchFamily="2" charset="-122"/>
              </a:rPr>
              <a:t>$</a:t>
            </a:r>
            <a:r>
              <a:rPr lang="en-US" altLang="zh-CN" sz="2800" dirty="0" err="1">
                <a:solidFill>
                  <a:srgbClr val="FF00FF"/>
                </a:solidFill>
                <a:ea typeface="宋体" pitchFamily="2" charset="-122"/>
              </a:rPr>
              <a:t>sp</a:t>
            </a:r>
            <a:r>
              <a:rPr lang="en-US" altLang="zh-CN" sz="2800" dirty="0">
                <a:ea typeface="宋体" pitchFamily="2" charset="-122"/>
              </a:rPr>
              <a:t>)</a:t>
            </a:r>
          </a:p>
          <a:p>
            <a:pPr marL="342900" indent="-342900" defTabSz="914400">
              <a:buFont typeface="Wingdings" pitchFamily="2" charset="2"/>
              <a:buNone/>
            </a:pPr>
            <a:endParaRPr lang="en-US" altLang="zh-CN" sz="2800" dirty="0">
              <a:ea typeface="宋体" pitchFamily="2" charset="-122"/>
            </a:endParaRPr>
          </a:p>
          <a:p>
            <a:pPr marL="342900" indent="-342900" defTabSz="914400">
              <a:buFont typeface="Wingdings" pitchFamily="2" charset="2"/>
              <a:buNone/>
            </a:pPr>
            <a:endParaRPr lang="en-US" altLang="zh-CN" sz="3100" dirty="0">
              <a:ea typeface="宋体" pitchFamily="2" charset="-122"/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graphicFrame>
        <p:nvGraphicFramePr>
          <p:cNvPr id="4" name="Group 7"/>
          <p:cNvGraphicFramePr>
            <a:graphicFrameLocks noGrp="1"/>
          </p:cNvGraphicFramePr>
          <p:nvPr>
            <p:extLst/>
          </p:nvPr>
        </p:nvGraphicFramePr>
        <p:xfrm>
          <a:off x="1691680" y="2780928"/>
          <a:ext cx="6480721" cy="811648"/>
        </p:xfrm>
        <a:graphic>
          <a:graphicData uri="http://schemas.openxmlformats.org/drawingml/2006/table">
            <a:tbl>
              <a:tblPr/>
              <a:tblGrid>
                <a:gridCol w="1067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7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79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767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5408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op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rs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rt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address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72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6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16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Group 85"/>
          <p:cNvGraphicFramePr>
            <a:graphicFrameLocks noGrp="1"/>
          </p:cNvGraphicFramePr>
          <p:nvPr>
            <p:extLst/>
          </p:nvPr>
        </p:nvGraphicFramePr>
        <p:xfrm>
          <a:off x="1940768" y="4437112"/>
          <a:ext cx="5943600" cy="39624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100011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11101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01000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1111 1111 1111 1100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Group 86"/>
          <p:cNvGraphicFramePr>
            <a:graphicFrameLocks noGrp="1"/>
          </p:cNvGraphicFramePr>
          <p:nvPr>
            <p:extLst/>
          </p:nvPr>
        </p:nvGraphicFramePr>
        <p:xfrm>
          <a:off x="1907704" y="5985088"/>
          <a:ext cx="5943600" cy="39624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101011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11101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00100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0000 0000 0001 0000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3333FF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5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Data Memory for I-type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342900" indent="-342900" defTabSz="914400"/>
            <a:r>
              <a:rPr lang="en-US" altLang="zh-CN" sz="2800" dirty="0">
                <a:ea typeface="宋体" pitchFamily="2" charset="-122"/>
              </a:rPr>
              <a:t>I-type instruction needs to access data memory</a:t>
            </a:r>
          </a:p>
          <a:p>
            <a:pPr marL="342900" indent="-342900" defTabSz="914400"/>
            <a:r>
              <a:rPr lang="en-US" altLang="zh-CN" sz="2800" dirty="0">
                <a:ea typeface="宋体" pitchFamily="2" charset="-122"/>
              </a:rPr>
              <a:t>Two control signals (1 for enable):</a:t>
            </a:r>
          </a:p>
          <a:p>
            <a:pPr marL="0" indent="0" defTabSz="914400">
              <a:buNone/>
            </a:pPr>
            <a:r>
              <a:rPr lang="en-US" altLang="zh-CN" sz="2800" dirty="0">
                <a:ea typeface="宋体" pitchFamily="2" charset="-122"/>
              </a:rPr>
              <a:t>     -- </a:t>
            </a:r>
            <a:r>
              <a:rPr lang="en-US" altLang="zh-CN" sz="2800" dirty="0" err="1">
                <a:solidFill>
                  <a:srgbClr val="3333FF"/>
                </a:solidFill>
                <a:ea typeface="宋体" pitchFamily="2" charset="-122"/>
              </a:rPr>
              <a:t>MemRead</a:t>
            </a:r>
            <a:r>
              <a:rPr lang="en-US" altLang="zh-CN" sz="2800" dirty="0">
                <a:ea typeface="宋体" pitchFamily="2" charset="-122"/>
              </a:rPr>
              <a:t>: read data from memory</a:t>
            </a:r>
          </a:p>
          <a:p>
            <a:pPr marL="0" indent="0" defTabSz="914400">
              <a:buNone/>
            </a:pPr>
            <a:r>
              <a:rPr lang="en-US" altLang="zh-CN" sz="2800" dirty="0">
                <a:solidFill>
                  <a:srgbClr val="3333FF"/>
                </a:solidFill>
                <a:ea typeface="宋体" pitchFamily="2" charset="-122"/>
              </a:rPr>
              <a:t>     </a:t>
            </a:r>
            <a:r>
              <a:rPr lang="en-US" altLang="zh-CN" sz="2800" dirty="0">
                <a:ea typeface="宋体" pitchFamily="2" charset="-122"/>
              </a:rPr>
              <a:t>--</a:t>
            </a:r>
            <a:r>
              <a:rPr lang="en-US" altLang="zh-CN" sz="2800" dirty="0">
                <a:solidFill>
                  <a:srgbClr val="3333FF"/>
                </a:solidFill>
                <a:ea typeface="宋体" pitchFamily="2" charset="-122"/>
              </a:rPr>
              <a:t> </a:t>
            </a:r>
            <a:r>
              <a:rPr lang="en-US" altLang="zh-CN" sz="2800" dirty="0" err="1">
                <a:solidFill>
                  <a:srgbClr val="3333FF"/>
                </a:solidFill>
                <a:ea typeface="宋体" pitchFamily="2" charset="-122"/>
              </a:rPr>
              <a:t>MemWrite</a:t>
            </a:r>
            <a:r>
              <a:rPr lang="en-US" altLang="zh-CN" sz="2800" dirty="0">
                <a:ea typeface="宋体" pitchFamily="2" charset="-122"/>
              </a:rPr>
              <a:t>: write data to memory </a:t>
            </a:r>
          </a:p>
          <a:p>
            <a:pPr marL="342900" indent="-342900" defTabSz="914400"/>
            <a:r>
              <a:rPr lang="en-US" altLang="zh-CN" sz="2800" dirty="0">
                <a:ea typeface="宋体" pitchFamily="2" charset="-122"/>
              </a:rPr>
              <a:t> 32-bit width for address bus and data bus</a:t>
            </a:r>
          </a:p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2843808" y="3861048"/>
            <a:ext cx="3384376" cy="2782222"/>
            <a:chOff x="4656" y="722"/>
            <a:chExt cx="1320" cy="1475"/>
          </a:xfrm>
        </p:grpSpPr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4920" y="1046"/>
              <a:ext cx="812" cy="820"/>
              <a:chOff x="4176" y="2064"/>
              <a:chExt cx="738" cy="723"/>
            </a:xfrm>
          </p:grpSpPr>
          <p:sp>
            <p:nvSpPr>
              <p:cNvPr id="17" name="Text Box 14"/>
              <p:cNvSpPr txBox="1">
                <a:spLocks noChangeArrowheads="1"/>
              </p:cNvSpPr>
              <p:nvPr/>
            </p:nvSpPr>
            <p:spPr bwMode="auto">
              <a:xfrm>
                <a:off x="4176" y="2064"/>
                <a:ext cx="401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dirty="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 dirty="0">
                    <a:latin typeface="Arial" pitchFamily="34" charset="0"/>
                    <a:ea typeface="宋体" pitchFamily="2" charset="-122"/>
                  </a:rPr>
                  <a:t>address</a:t>
                </a:r>
              </a:p>
            </p:txBody>
          </p:sp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>
                <a:off x="4176" y="2304"/>
                <a:ext cx="401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address</a:t>
                </a:r>
              </a:p>
            </p:txBody>
          </p:sp>
          <p:sp>
            <p:nvSpPr>
              <p:cNvPr id="19" name="Text Box 16"/>
              <p:cNvSpPr txBox="1">
                <a:spLocks noChangeArrowheads="1"/>
              </p:cNvSpPr>
              <p:nvPr/>
            </p:nvSpPr>
            <p:spPr bwMode="auto">
              <a:xfrm>
                <a:off x="4176" y="2544"/>
                <a:ext cx="30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20" name="Text Box 17"/>
              <p:cNvSpPr txBox="1">
                <a:spLocks noChangeArrowheads="1"/>
              </p:cNvSpPr>
              <p:nvPr/>
            </p:nvSpPr>
            <p:spPr bwMode="auto">
              <a:xfrm>
                <a:off x="4464" y="2496"/>
                <a:ext cx="427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 b="1" dirty="0">
                    <a:latin typeface="Arial" pitchFamily="34" charset="0"/>
                    <a:ea typeface="宋体" pitchFamily="2" charset="-122"/>
                  </a:rPr>
                  <a:t>Data</a:t>
                </a:r>
              </a:p>
              <a:p>
                <a:pPr algn="ctr"/>
                <a:r>
                  <a:rPr lang="en-US" altLang="zh-CN" sz="1100" b="1" dirty="0">
                    <a:latin typeface="Arial" pitchFamily="34" charset="0"/>
                    <a:ea typeface="宋体" pitchFamily="2" charset="-122"/>
                  </a:rPr>
                  <a:t>memory</a:t>
                </a:r>
              </a:p>
            </p:txBody>
          </p:sp>
          <p:sp>
            <p:nvSpPr>
              <p:cNvPr id="21" name="Text Box 18"/>
              <p:cNvSpPr txBox="1">
                <a:spLocks noChangeArrowheads="1"/>
              </p:cNvSpPr>
              <p:nvPr/>
            </p:nvSpPr>
            <p:spPr bwMode="auto">
              <a:xfrm>
                <a:off x="4607" y="2064"/>
                <a:ext cx="307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22" name="Rectangle 19"/>
              <p:cNvSpPr>
                <a:spLocks noChangeArrowheads="1"/>
              </p:cNvSpPr>
              <p:nvPr/>
            </p:nvSpPr>
            <p:spPr bwMode="auto">
              <a:xfrm>
                <a:off x="4176" y="2064"/>
                <a:ext cx="720" cy="72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7" name="Line 20"/>
            <p:cNvSpPr>
              <a:spLocks noChangeShapeType="1"/>
            </p:cNvSpPr>
            <p:nvPr/>
          </p:nvSpPr>
          <p:spPr bwMode="auto">
            <a:xfrm>
              <a:off x="4656" y="1176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21"/>
            <p:cNvSpPr>
              <a:spLocks noChangeShapeType="1"/>
            </p:cNvSpPr>
            <p:nvPr/>
          </p:nvSpPr>
          <p:spPr bwMode="auto">
            <a:xfrm>
              <a:off x="4656" y="1448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22"/>
            <p:cNvSpPr>
              <a:spLocks noChangeShapeType="1"/>
            </p:cNvSpPr>
            <p:nvPr/>
          </p:nvSpPr>
          <p:spPr bwMode="auto">
            <a:xfrm>
              <a:off x="4656" y="1720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23"/>
            <p:cNvSpPr>
              <a:spLocks noChangeShapeType="1"/>
            </p:cNvSpPr>
            <p:nvPr/>
          </p:nvSpPr>
          <p:spPr bwMode="auto">
            <a:xfrm>
              <a:off x="5712" y="1176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1" name="Group 24"/>
            <p:cNvGrpSpPr>
              <a:grpSpLocks/>
            </p:cNvGrpSpPr>
            <p:nvPr/>
          </p:nvGrpSpPr>
          <p:grpSpPr bwMode="auto">
            <a:xfrm>
              <a:off x="5026" y="722"/>
              <a:ext cx="529" cy="324"/>
              <a:chOff x="3504" y="1298"/>
              <a:chExt cx="481" cy="286"/>
            </a:xfrm>
          </p:grpSpPr>
          <p:sp>
            <p:nvSpPr>
              <p:cNvPr id="15" name="Line 25"/>
              <p:cNvSpPr>
                <a:spLocks noChangeShapeType="1"/>
              </p:cNvSpPr>
              <p:nvPr/>
            </p:nvSpPr>
            <p:spPr bwMode="auto">
              <a:xfrm>
                <a:off x="3744" y="1440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6" name="Text Box 26"/>
              <p:cNvSpPr txBox="1">
                <a:spLocks noChangeArrowheads="1"/>
              </p:cNvSpPr>
              <p:nvPr/>
            </p:nvSpPr>
            <p:spPr bwMode="auto">
              <a:xfrm>
                <a:off x="3504" y="1298"/>
                <a:ext cx="48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MemWrite</a:t>
                </a:r>
              </a:p>
            </p:txBody>
          </p:sp>
        </p:grpSp>
        <p:grpSp>
          <p:nvGrpSpPr>
            <p:cNvPr id="12" name="Group 27"/>
            <p:cNvGrpSpPr>
              <a:grpSpLocks/>
            </p:cNvGrpSpPr>
            <p:nvPr/>
          </p:nvGrpSpPr>
          <p:grpSpPr bwMode="auto">
            <a:xfrm>
              <a:off x="5023" y="1863"/>
              <a:ext cx="534" cy="334"/>
              <a:chOff x="3502" y="2304"/>
              <a:chExt cx="485" cy="295"/>
            </a:xfrm>
          </p:grpSpPr>
          <p:sp>
            <p:nvSpPr>
              <p:cNvPr id="13" name="Line 28"/>
              <p:cNvSpPr>
                <a:spLocks noChangeShapeType="1"/>
              </p:cNvSpPr>
              <p:nvPr/>
            </p:nvSpPr>
            <p:spPr bwMode="auto">
              <a:xfrm>
                <a:off x="3744" y="230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" name="Text Box 29"/>
              <p:cNvSpPr txBox="1">
                <a:spLocks noChangeArrowheads="1"/>
              </p:cNvSpPr>
              <p:nvPr/>
            </p:nvSpPr>
            <p:spPr bwMode="auto">
              <a:xfrm>
                <a:off x="3502" y="2449"/>
                <a:ext cx="485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MemRead</a:t>
                </a:r>
              </a:p>
            </p:txBody>
          </p:sp>
        </p:grp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377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Modification for </a:t>
            </a:r>
            <a:r>
              <a:rPr lang="en-US" altLang="zh-CN" sz="4400" b="1" dirty="0" err="1">
                <a:solidFill>
                  <a:srgbClr val="0000FF"/>
                </a:solidFill>
              </a:rPr>
              <a:t>lw</a:t>
            </a:r>
            <a:r>
              <a:rPr lang="en-US" altLang="zh-CN" sz="4400" b="1" dirty="0">
                <a:solidFill>
                  <a:srgbClr val="0000FF"/>
                </a:solidFill>
              </a:rPr>
              <a:t>/</a:t>
            </a:r>
            <a:r>
              <a:rPr lang="en-US" altLang="zh-CN" sz="4400" b="1" dirty="0" err="1">
                <a:solidFill>
                  <a:srgbClr val="0000FF"/>
                </a:solidFill>
              </a:rPr>
              <a:t>sw</a:t>
            </a:r>
            <a:r>
              <a:rPr lang="en-US" altLang="zh-CN" sz="4400" b="1" dirty="0">
                <a:solidFill>
                  <a:srgbClr val="0000FF"/>
                </a:solidFill>
              </a:rPr>
              <a:t>(1)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pitchFamily="2" charset="-122"/>
              </a:rPr>
              <a:t>Because  R-type and I-type are executed on the same hardware, some modification is required.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ea typeface="宋体" pitchFamily="2" charset="-122"/>
              </a:rPr>
              <a:t>Example instruction: 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lw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 $t0, –4($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sp</a:t>
            </a: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)</a:t>
            </a:r>
            <a:r>
              <a:rPr lang="en-US" altLang="zh-CN" sz="2600" dirty="0">
                <a:ea typeface="宋体" pitchFamily="2" charset="-122"/>
              </a:rPr>
              <a:t>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sz="2600" dirty="0">
                <a:solidFill>
                  <a:srgbClr val="3333FF"/>
                </a:solidFill>
                <a:ea typeface="宋体" pitchFamily="2" charset="-122"/>
              </a:rPr>
              <a:t>$</a:t>
            </a:r>
            <a:r>
              <a:rPr lang="en-US" altLang="zh-CN" sz="2600" dirty="0" err="1">
                <a:solidFill>
                  <a:srgbClr val="3333FF"/>
                </a:solidFill>
                <a:ea typeface="宋体" pitchFamily="2" charset="-122"/>
              </a:rPr>
              <a:t>sp</a:t>
            </a:r>
            <a:r>
              <a:rPr lang="en-US" altLang="zh-CN" sz="2600" dirty="0">
                <a:ea typeface="宋体" pitchFamily="2" charset="-122"/>
              </a:rPr>
              <a:t> (32-bit) is added to -4 (16-bit) </a:t>
            </a:r>
          </a:p>
          <a:p>
            <a:pPr marL="0" indent="0">
              <a:buNone/>
            </a:pPr>
            <a:r>
              <a:rPr lang="en-US" altLang="zh-CN" sz="2600" dirty="0">
                <a:ea typeface="宋体" pitchFamily="2" charset="-122"/>
              </a:rPr>
              <a:t>     --  a sign-extension block is required</a:t>
            </a:r>
          </a:p>
        </p:txBody>
      </p:sp>
      <p:grpSp>
        <p:nvGrpSpPr>
          <p:cNvPr id="4" name="Group 221"/>
          <p:cNvGrpSpPr>
            <a:grpSpLocks/>
          </p:cNvGrpSpPr>
          <p:nvPr/>
        </p:nvGrpSpPr>
        <p:grpSpPr bwMode="auto">
          <a:xfrm>
            <a:off x="35496" y="3358976"/>
            <a:ext cx="9063038" cy="3454400"/>
            <a:chOff x="336" y="2208"/>
            <a:chExt cx="5709" cy="2176"/>
          </a:xfrm>
        </p:grpSpPr>
        <p:sp>
          <p:nvSpPr>
            <p:cNvPr id="5" name="Line 120"/>
            <p:cNvSpPr>
              <a:spLocks noChangeShapeType="1"/>
            </p:cNvSpPr>
            <p:nvPr/>
          </p:nvSpPr>
          <p:spPr bwMode="auto">
            <a:xfrm>
              <a:off x="5405" y="2752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" name="Line 121"/>
            <p:cNvSpPr>
              <a:spLocks noChangeShapeType="1"/>
            </p:cNvSpPr>
            <p:nvPr/>
          </p:nvSpPr>
          <p:spPr bwMode="auto">
            <a:xfrm>
              <a:off x="4368" y="3024"/>
              <a:ext cx="2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" name="Line 122"/>
            <p:cNvSpPr>
              <a:spLocks noChangeShapeType="1"/>
            </p:cNvSpPr>
            <p:nvPr/>
          </p:nvSpPr>
          <p:spPr bwMode="auto">
            <a:xfrm>
              <a:off x="4395" y="2752"/>
              <a:ext cx="2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123"/>
            <p:cNvSpPr>
              <a:spLocks noChangeShapeType="1"/>
            </p:cNvSpPr>
            <p:nvPr/>
          </p:nvSpPr>
          <p:spPr bwMode="auto">
            <a:xfrm flipV="1">
              <a:off x="5501" y="3188"/>
              <a:ext cx="17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124"/>
            <p:cNvSpPr>
              <a:spLocks noChangeShapeType="1"/>
            </p:cNvSpPr>
            <p:nvPr/>
          </p:nvSpPr>
          <p:spPr bwMode="auto">
            <a:xfrm>
              <a:off x="4401" y="2752"/>
              <a:ext cx="0" cy="2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125"/>
            <p:cNvSpPr>
              <a:spLocks noChangeShapeType="1"/>
            </p:cNvSpPr>
            <p:nvPr/>
          </p:nvSpPr>
          <p:spPr bwMode="auto">
            <a:xfrm>
              <a:off x="4392" y="3840"/>
              <a:ext cx="11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126"/>
            <p:cNvSpPr>
              <a:spLocks noChangeShapeType="1"/>
            </p:cNvSpPr>
            <p:nvPr/>
          </p:nvSpPr>
          <p:spPr bwMode="auto">
            <a:xfrm flipV="1">
              <a:off x="5510" y="3188"/>
              <a:ext cx="0" cy="6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27"/>
            <p:cNvSpPr>
              <a:spLocks noChangeShapeType="1"/>
            </p:cNvSpPr>
            <p:nvPr/>
          </p:nvSpPr>
          <p:spPr bwMode="auto">
            <a:xfrm>
              <a:off x="5836" y="2970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128"/>
            <p:cNvSpPr>
              <a:spLocks noChangeShapeType="1"/>
            </p:cNvSpPr>
            <p:nvPr/>
          </p:nvSpPr>
          <p:spPr bwMode="auto">
            <a:xfrm>
              <a:off x="5985" y="2970"/>
              <a:ext cx="0" cy="14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129"/>
            <p:cNvSpPr>
              <a:spLocks noChangeShapeType="1"/>
            </p:cNvSpPr>
            <p:nvPr/>
          </p:nvSpPr>
          <p:spPr bwMode="auto">
            <a:xfrm flipH="1">
              <a:off x="1973" y="4384"/>
              <a:ext cx="402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130"/>
            <p:cNvSpPr>
              <a:spLocks noChangeShapeType="1"/>
            </p:cNvSpPr>
            <p:nvPr/>
          </p:nvSpPr>
          <p:spPr bwMode="auto">
            <a:xfrm flipV="1">
              <a:off x="1982" y="3405"/>
              <a:ext cx="0" cy="97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Line 131"/>
            <p:cNvSpPr>
              <a:spLocks noChangeShapeType="1"/>
            </p:cNvSpPr>
            <p:nvPr/>
          </p:nvSpPr>
          <p:spPr bwMode="auto">
            <a:xfrm>
              <a:off x="1973" y="3405"/>
              <a:ext cx="15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Text Box 132"/>
            <p:cNvSpPr txBox="1">
              <a:spLocks noChangeArrowheads="1"/>
            </p:cNvSpPr>
            <p:nvPr/>
          </p:nvSpPr>
          <p:spPr bwMode="auto">
            <a:xfrm>
              <a:off x="4613" y="2644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8" name="Text Box 133"/>
            <p:cNvSpPr txBox="1">
              <a:spLocks noChangeArrowheads="1"/>
            </p:cNvSpPr>
            <p:nvPr/>
          </p:nvSpPr>
          <p:spPr bwMode="auto">
            <a:xfrm>
              <a:off x="4613" y="2916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19" name="Text Box 134"/>
            <p:cNvSpPr txBox="1">
              <a:spLocks noChangeArrowheads="1"/>
            </p:cNvSpPr>
            <p:nvPr/>
          </p:nvSpPr>
          <p:spPr bwMode="auto">
            <a:xfrm>
              <a:off x="4613" y="3188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20" name="Text Box 135"/>
            <p:cNvSpPr txBox="1">
              <a:spLocks noChangeArrowheads="1"/>
            </p:cNvSpPr>
            <p:nvPr/>
          </p:nvSpPr>
          <p:spPr bwMode="auto">
            <a:xfrm>
              <a:off x="4929" y="3133"/>
              <a:ext cx="470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Data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21" name="Text Box 136"/>
            <p:cNvSpPr txBox="1">
              <a:spLocks noChangeArrowheads="1"/>
            </p:cNvSpPr>
            <p:nvPr/>
          </p:nvSpPr>
          <p:spPr bwMode="auto">
            <a:xfrm>
              <a:off x="5085" y="2644"/>
              <a:ext cx="339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22" name="Rectangle 137"/>
            <p:cNvSpPr>
              <a:spLocks noChangeArrowheads="1"/>
            </p:cNvSpPr>
            <p:nvPr/>
          </p:nvSpPr>
          <p:spPr bwMode="auto">
            <a:xfrm>
              <a:off x="4613" y="2644"/>
              <a:ext cx="791" cy="81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3" name="Line 138"/>
            <p:cNvSpPr>
              <a:spLocks noChangeShapeType="1"/>
            </p:cNvSpPr>
            <p:nvPr/>
          </p:nvSpPr>
          <p:spPr bwMode="auto">
            <a:xfrm>
              <a:off x="4982" y="253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Text Box 139"/>
            <p:cNvSpPr txBox="1">
              <a:spLocks noChangeArrowheads="1"/>
            </p:cNvSpPr>
            <p:nvPr/>
          </p:nvSpPr>
          <p:spPr bwMode="auto">
            <a:xfrm>
              <a:off x="4718" y="2372"/>
              <a:ext cx="52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MemWrite</a:t>
              </a:r>
            </a:p>
          </p:txBody>
        </p:sp>
        <p:sp>
          <p:nvSpPr>
            <p:cNvPr id="25" name="Line 140"/>
            <p:cNvSpPr>
              <a:spLocks noChangeShapeType="1"/>
            </p:cNvSpPr>
            <p:nvPr/>
          </p:nvSpPr>
          <p:spPr bwMode="auto">
            <a:xfrm>
              <a:off x="4982" y="3459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6" name="Text Box 141"/>
            <p:cNvSpPr txBox="1">
              <a:spLocks noChangeArrowheads="1"/>
            </p:cNvSpPr>
            <p:nvPr/>
          </p:nvSpPr>
          <p:spPr bwMode="auto">
            <a:xfrm>
              <a:off x="4718" y="3568"/>
              <a:ext cx="534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MemRead</a:t>
              </a:r>
            </a:p>
          </p:txBody>
        </p:sp>
        <p:sp>
          <p:nvSpPr>
            <p:cNvPr id="27" name="Text Box 142"/>
            <p:cNvSpPr txBox="1">
              <a:spLocks noChangeArrowheads="1"/>
            </p:cNvSpPr>
            <p:nvPr/>
          </p:nvSpPr>
          <p:spPr bwMode="auto">
            <a:xfrm>
              <a:off x="5654" y="2652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</p:txBody>
        </p:sp>
        <p:sp>
          <p:nvSpPr>
            <p:cNvPr id="28" name="AutoShape 143"/>
            <p:cNvSpPr>
              <a:spLocks noChangeArrowheads="1"/>
            </p:cNvSpPr>
            <p:nvPr/>
          </p:nvSpPr>
          <p:spPr bwMode="auto">
            <a:xfrm>
              <a:off x="5676" y="2644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9" name="Text Box 144"/>
            <p:cNvSpPr txBox="1">
              <a:spLocks noChangeArrowheads="1"/>
            </p:cNvSpPr>
            <p:nvPr/>
          </p:nvSpPr>
          <p:spPr bwMode="auto">
            <a:xfrm>
              <a:off x="5457" y="2364"/>
              <a:ext cx="58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MemToReg</a:t>
              </a:r>
            </a:p>
          </p:txBody>
        </p:sp>
        <p:sp>
          <p:nvSpPr>
            <p:cNvPr id="30" name="Line 145"/>
            <p:cNvSpPr>
              <a:spLocks noChangeShapeType="1"/>
            </p:cNvSpPr>
            <p:nvPr/>
          </p:nvSpPr>
          <p:spPr bwMode="auto">
            <a:xfrm>
              <a:off x="5758" y="2535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1" name="Line 146"/>
            <p:cNvSpPr>
              <a:spLocks noChangeShapeType="1"/>
            </p:cNvSpPr>
            <p:nvPr/>
          </p:nvSpPr>
          <p:spPr bwMode="auto">
            <a:xfrm flipV="1">
              <a:off x="3187" y="2970"/>
              <a:ext cx="0" cy="8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2" name="Line 147"/>
            <p:cNvSpPr>
              <a:spLocks noChangeShapeType="1"/>
            </p:cNvSpPr>
            <p:nvPr/>
          </p:nvSpPr>
          <p:spPr bwMode="auto">
            <a:xfrm flipH="1" flipV="1">
              <a:off x="4296" y="3288"/>
              <a:ext cx="0" cy="5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3" name="Line 148"/>
            <p:cNvSpPr>
              <a:spLocks noChangeShapeType="1"/>
            </p:cNvSpPr>
            <p:nvPr/>
          </p:nvSpPr>
          <p:spPr bwMode="auto">
            <a:xfrm flipH="1">
              <a:off x="3178" y="3840"/>
              <a:ext cx="111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4" name="Line 149"/>
            <p:cNvSpPr>
              <a:spLocks noChangeShapeType="1"/>
            </p:cNvSpPr>
            <p:nvPr/>
          </p:nvSpPr>
          <p:spPr bwMode="auto">
            <a:xfrm>
              <a:off x="4296" y="3297"/>
              <a:ext cx="31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5" name="Line 150"/>
            <p:cNvSpPr>
              <a:spLocks noChangeShapeType="1"/>
            </p:cNvSpPr>
            <p:nvPr/>
          </p:nvSpPr>
          <p:spPr bwMode="auto">
            <a:xfrm>
              <a:off x="3081" y="2970"/>
              <a:ext cx="37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36" name="Text Box 152"/>
            <p:cNvSpPr txBox="1">
              <a:spLocks noChangeArrowheads="1"/>
            </p:cNvSpPr>
            <p:nvPr/>
          </p:nvSpPr>
          <p:spPr bwMode="auto">
            <a:xfrm>
              <a:off x="336" y="2426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37" name="Text Box 153"/>
            <p:cNvSpPr txBox="1">
              <a:spLocks noChangeArrowheads="1"/>
            </p:cNvSpPr>
            <p:nvPr/>
          </p:nvSpPr>
          <p:spPr bwMode="auto">
            <a:xfrm>
              <a:off x="474" y="2807"/>
              <a:ext cx="58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38" name="Text Box 154"/>
            <p:cNvSpPr txBox="1">
              <a:spLocks noChangeArrowheads="1"/>
            </p:cNvSpPr>
            <p:nvPr/>
          </p:nvSpPr>
          <p:spPr bwMode="auto">
            <a:xfrm>
              <a:off x="651" y="2426"/>
              <a:ext cx="5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39" name="Rectangle 155"/>
            <p:cNvSpPr>
              <a:spLocks noChangeArrowheads="1"/>
            </p:cNvSpPr>
            <p:nvPr/>
          </p:nvSpPr>
          <p:spPr bwMode="auto">
            <a:xfrm>
              <a:off x="336" y="2426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156"/>
            <p:cNvSpPr>
              <a:spLocks noChangeShapeType="1"/>
            </p:cNvSpPr>
            <p:nvPr/>
          </p:nvSpPr>
          <p:spPr bwMode="auto">
            <a:xfrm>
              <a:off x="528" y="2208"/>
              <a:ext cx="0" cy="2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157"/>
            <p:cNvSpPr>
              <a:spLocks noChangeShapeType="1"/>
            </p:cNvSpPr>
            <p:nvPr/>
          </p:nvSpPr>
          <p:spPr bwMode="auto">
            <a:xfrm>
              <a:off x="1879" y="3188"/>
              <a:ext cx="26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158"/>
            <p:cNvSpPr>
              <a:spLocks noChangeShapeType="1"/>
            </p:cNvSpPr>
            <p:nvPr/>
          </p:nvSpPr>
          <p:spPr bwMode="auto">
            <a:xfrm>
              <a:off x="1286" y="2589"/>
              <a:ext cx="0" cy="141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3" name="Line 159"/>
            <p:cNvSpPr>
              <a:spLocks noChangeShapeType="1"/>
            </p:cNvSpPr>
            <p:nvPr/>
          </p:nvSpPr>
          <p:spPr bwMode="auto">
            <a:xfrm>
              <a:off x="1286" y="4004"/>
              <a:ext cx="147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4" name="Text Box 160"/>
            <p:cNvSpPr txBox="1">
              <a:spLocks noChangeArrowheads="1"/>
            </p:cNvSpPr>
            <p:nvPr/>
          </p:nvSpPr>
          <p:spPr bwMode="auto">
            <a:xfrm>
              <a:off x="1286" y="3840"/>
              <a:ext cx="44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I [15 - 0]</a:t>
              </a:r>
            </a:p>
          </p:txBody>
        </p:sp>
        <p:sp>
          <p:nvSpPr>
            <p:cNvPr id="45" name="Line 162"/>
            <p:cNvSpPr>
              <a:spLocks noChangeShapeType="1"/>
            </p:cNvSpPr>
            <p:nvPr/>
          </p:nvSpPr>
          <p:spPr bwMode="auto">
            <a:xfrm>
              <a:off x="1280" y="2588"/>
              <a:ext cx="851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6" name="Text Box 163"/>
            <p:cNvSpPr txBox="1">
              <a:spLocks noChangeArrowheads="1"/>
            </p:cNvSpPr>
            <p:nvPr/>
          </p:nvSpPr>
          <p:spPr bwMode="auto">
            <a:xfrm>
              <a:off x="1287" y="2426"/>
              <a:ext cx="5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I [25 - 21]</a:t>
              </a:r>
            </a:p>
          </p:txBody>
        </p:sp>
        <p:sp>
          <p:nvSpPr>
            <p:cNvPr id="47" name="AutoShape 164"/>
            <p:cNvSpPr>
              <a:spLocks noChangeArrowheads="1"/>
            </p:cNvSpPr>
            <p:nvPr/>
          </p:nvSpPr>
          <p:spPr bwMode="auto">
            <a:xfrm>
              <a:off x="1260" y="2562"/>
              <a:ext cx="52" cy="54"/>
            </a:xfrm>
            <a:prstGeom prst="octagon">
              <a:avLst>
                <a:gd name="adj" fmla="val 29287"/>
              </a:avLst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8" name="Text Box 166"/>
            <p:cNvSpPr txBox="1">
              <a:spLocks noChangeArrowheads="1"/>
            </p:cNvSpPr>
            <p:nvPr/>
          </p:nvSpPr>
          <p:spPr bwMode="auto">
            <a:xfrm>
              <a:off x="1286" y="2698"/>
              <a:ext cx="5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defPPr>
                <a:defRPr lang="zh-CN"/>
              </a:defPPr>
              <a:lvl1pPr defTabSz="1019175">
                <a:defRPr sz="1100">
                  <a:latin typeface="Arial" pitchFamily="34" charset="0"/>
                  <a:ea typeface="宋体" pitchFamily="2" charset="-122"/>
                </a:defRPr>
              </a:lvl1pPr>
              <a:lvl2pPr marL="509588" defTabSz="1019175">
                <a:defRPr sz="2400">
                  <a:latin typeface="Times New Roman" pitchFamily="18" charset="0"/>
                </a:defRPr>
              </a:lvl2pPr>
              <a:lvl3pPr marL="1019175" defTabSz="1019175">
                <a:defRPr sz="2400">
                  <a:latin typeface="Times New Roman" pitchFamily="18" charset="0"/>
                </a:defRPr>
              </a:lvl3pPr>
              <a:lvl4pPr marL="1528763" defTabSz="1019175">
                <a:defRPr sz="2400">
                  <a:latin typeface="Times New Roman" pitchFamily="18" charset="0"/>
                </a:defRPr>
              </a:lvl4pPr>
              <a:lvl5pPr marL="2038350" defTabSz="1019175">
                <a:defRPr sz="2400"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9pPr>
            </a:lstStyle>
            <a:p>
              <a:r>
                <a:rPr lang="en-US" altLang="zh-CN" dirty="0"/>
                <a:t>I [20 - 16]</a:t>
              </a:r>
            </a:p>
          </p:txBody>
        </p:sp>
        <p:sp>
          <p:nvSpPr>
            <p:cNvPr id="49" name="Line 167"/>
            <p:cNvSpPr>
              <a:spLocks noChangeShapeType="1"/>
            </p:cNvSpPr>
            <p:nvPr/>
          </p:nvSpPr>
          <p:spPr bwMode="auto">
            <a:xfrm>
              <a:off x="1286" y="2860"/>
              <a:ext cx="84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0" name="AutoShape 168"/>
            <p:cNvSpPr>
              <a:spLocks noChangeArrowheads="1"/>
            </p:cNvSpPr>
            <p:nvPr/>
          </p:nvSpPr>
          <p:spPr bwMode="auto">
            <a:xfrm>
              <a:off x="1258" y="2832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1" name="Line 169"/>
            <p:cNvSpPr>
              <a:spLocks noChangeShapeType="1"/>
            </p:cNvSpPr>
            <p:nvPr/>
          </p:nvSpPr>
          <p:spPr bwMode="auto">
            <a:xfrm>
              <a:off x="1286" y="3460"/>
              <a:ext cx="4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2" name="Text Box 170"/>
            <p:cNvSpPr txBox="1">
              <a:spLocks noChangeArrowheads="1"/>
            </p:cNvSpPr>
            <p:nvPr/>
          </p:nvSpPr>
          <p:spPr bwMode="auto">
            <a:xfrm>
              <a:off x="1271" y="3296"/>
              <a:ext cx="49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I [15 - 11]</a:t>
              </a:r>
            </a:p>
          </p:txBody>
        </p:sp>
        <p:sp>
          <p:nvSpPr>
            <p:cNvPr id="53" name="AutoShape 171"/>
            <p:cNvSpPr>
              <a:spLocks noChangeArrowheads="1"/>
            </p:cNvSpPr>
            <p:nvPr/>
          </p:nvSpPr>
          <p:spPr bwMode="auto">
            <a:xfrm>
              <a:off x="1260" y="343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4" name="Text Box 172"/>
            <p:cNvSpPr txBox="1">
              <a:spLocks noChangeArrowheads="1"/>
            </p:cNvSpPr>
            <p:nvPr/>
          </p:nvSpPr>
          <p:spPr bwMode="auto">
            <a:xfrm>
              <a:off x="1697" y="2924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55" name="AutoShape 173"/>
            <p:cNvSpPr>
              <a:spLocks noChangeArrowheads="1"/>
            </p:cNvSpPr>
            <p:nvPr/>
          </p:nvSpPr>
          <p:spPr bwMode="auto">
            <a:xfrm>
              <a:off x="1716" y="2916"/>
              <a:ext cx="159" cy="652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6" name="Line 174"/>
            <p:cNvSpPr>
              <a:spLocks noChangeShapeType="1"/>
            </p:cNvSpPr>
            <p:nvPr/>
          </p:nvSpPr>
          <p:spPr bwMode="auto">
            <a:xfrm>
              <a:off x="1794" y="3571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57" name="Text Box 175"/>
            <p:cNvSpPr txBox="1">
              <a:spLocks noChangeArrowheads="1"/>
            </p:cNvSpPr>
            <p:nvPr/>
          </p:nvSpPr>
          <p:spPr bwMode="auto">
            <a:xfrm>
              <a:off x="1571" y="3677"/>
              <a:ext cx="42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RegDst</a:t>
              </a:r>
            </a:p>
          </p:txBody>
        </p:sp>
        <p:sp>
          <p:nvSpPr>
            <p:cNvPr id="58" name="Text Box 176"/>
            <p:cNvSpPr txBox="1">
              <a:spLocks noChangeArrowheads="1"/>
            </p:cNvSpPr>
            <p:nvPr/>
          </p:nvSpPr>
          <p:spPr bwMode="auto">
            <a:xfrm>
              <a:off x="2131" y="2480"/>
              <a:ext cx="499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register 1</a:t>
              </a:r>
            </a:p>
          </p:txBody>
        </p:sp>
        <p:sp>
          <p:nvSpPr>
            <p:cNvPr id="59" name="Text Box 177"/>
            <p:cNvSpPr txBox="1">
              <a:spLocks noChangeArrowheads="1"/>
            </p:cNvSpPr>
            <p:nvPr/>
          </p:nvSpPr>
          <p:spPr bwMode="auto">
            <a:xfrm>
              <a:off x="2142" y="2764"/>
              <a:ext cx="499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defPPr>
                <a:defRPr lang="zh-CN"/>
              </a:defPPr>
              <a:lvl1pPr defTabSz="1019175">
                <a:defRPr sz="1100">
                  <a:latin typeface="Arial" pitchFamily="34" charset="0"/>
                  <a:ea typeface="宋体" pitchFamily="2" charset="-122"/>
                </a:defRPr>
              </a:lvl1pPr>
              <a:lvl2pPr marL="509588" defTabSz="1019175">
                <a:defRPr sz="2400">
                  <a:latin typeface="Times New Roman" pitchFamily="18" charset="0"/>
                </a:defRPr>
              </a:lvl2pPr>
              <a:lvl3pPr marL="1019175" defTabSz="1019175">
                <a:defRPr sz="2400">
                  <a:latin typeface="Times New Roman" pitchFamily="18" charset="0"/>
                </a:defRPr>
              </a:lvl3pPr>
              <a:lvl4pPr marL="1528763" defTabSz="1019175">
                <a:defRPr sz="2400">
                  <a:latin typeface="Times New Roman" pitchFamily="18" charset="0"/>
                </a:defRPr>
              </a:lvl4pPr>
              <a:lvl5pPr marL="2038350" defTabSz="1019175">
                <a:defRPr sz="2400"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9pPr>
            </a:lstStyle>
            <a:p>
              <a:r>
                <a:rPr lang="en-US" altLang="zh-CN" dirty="0"/>
                <a:t>Read</a:t>
              </a:r>
            </a:p>
            <a:p>
              <a:r>
                <a:rPr lang="en-US" altLang="zh-CN" dirty="0"/>
                <a:t>register 2</a:t>
              </a:r>
            </a:p>
          </p:txBody>
        </p:sp>
        <p:sp>
          <p:nvSpPr>
            <p:cNvPr id="60" name="Text Box 178"/>
            <p:cNvSpPr txBox="1">
              <a:spLocks noChangeArrowheads="1"/>
            </p:cNvSpPr>
            <p:nvPr/>
          </p:nvSpPr>
          <p:spPr bwMode="auto">
            <a:xfrm>
              <a:off x="2142" y="3036"/>
              <a:ext cx="42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 dirty="0">
                  <a:latin typeface="Arial" pitchFamily="34" charset="0"/>
                  <a:ea typeface="宋体" pitchFamily="2" charset="-122"/>
                </a:rPr>
                <a:t>register</a:t>
              </a:r>
            </a:p>
          </p:txBody>
        </p:sp>
        <p:sp>
          <p:nvSpPr>
            <p:cNvPr id="61" name="Text Box 179"/>
            <p:cNvSpPr txBox="1">
              <a:spLocks noChangeArrowheads="1"/>
            </p:cNvSpPr>
            <p:nvPr/>
          </p:nvSpPr>
          <p:spPr bwMode="auto">
            <a:xfrm>
              <a:off x="2142" y="3308"/>
              <a:ext cx="33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Write</a:t>
              </a:r>
            </a:p>
            <a:p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data</a:t>
              </a:r>
            </a:p>
          </p:txBody>
        </p:sp>
        <p:sp>
          <p:nvSpPr>
            <p:cNvPr id="62" name="Text Box 180"/>
            <p:cNvSpPr txBox="1">
              <a:spLocks noChangeArrowheads="1"/>
            </p:cNvSpPr>
            <p:nvPr/>
          </p:nvSpPr>
          <p:spPr bwMode="auto">
            <a:xfrm>
              <a:off x="2705" y="2861"/>
              <a:ext cx="376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defPPr>
                <a:defRPr lang="zh-CN"/>
              </a:defPPr>
              <a:lvl1pPr algn="r" defTabSz="1019175">
                <a:defRPr sz="1100">
                  <a:latin typeface="Arial" pitchFamily="34" charset="0"/>
                  <a:ea typeface="宋体" pitchFamily="2" charset="-122"/>
                </a:defRPr>
              </a:lvl1pPr>
              <a:lvl2pPr marL="509588" defTabSz="1019175">
                <a:defRPr sz="2400">
                  <a:latin typeface="Times New Roman" pitchFamily="18" charset="0"/>
                </a:defRPr>
              </a:lvl2pPr>
              <a:lvl3pPr marL="1019175" defTabSz="1019175">
                <a:defRPr sz="2400">
                  <a:latin typeface="Times New Roman" pitchFamily="18" charset="0"/>
                </a:defRPr>
              </a:lvl3pPr>
              <a:lvl4pPr marL="1528763" defTabSz="1019175">
                <a:defRPr sz="2400">
                  <a:latin typeface="Times New Roman" pitchFamily="18" charset="0"/>
                </a:defRPr>
              </a:lvl4pPr>
              <a:lvl5pPr marL="2038350" defTabSz="1019175">
                <a:defRPr sz="2400"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latin typeface="Times New Roman" pitchFamily="18" charset="0"/>
                </a:defRPr>
              </a:lvl9pPr>
            </a:lstStyle>
            <a:p>
              <a:r>
                <a:rPr lang="en-US" altLang="zh-CN" dirty="0"/>
                <a:t>Read</a:t>
              </a:r>
            </a:p>
            <a:p>
              <a:r>
                <a:rPr lang="en-US" altLang="zh-CN" dirty="0"/>
                <a:t>data 2</a:t>
              </a:r>
            </a:p>
          </p:txBody>
        </p:sp>
        <p:sp>
          <p:nvSpPr>
            <p:cNvPr id="63" name="Text Box 181"/>
            <p:cNvSpPr txBox="1">
              <a:spLocks noChangeArrowheads="1"/>
            </p:cNvSpPr>
            <p:nvPr/>
          </p:nvSpPr>
          <p:spPr bwMode="auto">
            <a:xfrm>
              <a:off x="2716" y="2492"/>
              <a:ext cx="376" cy="2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pPr algn="r"/>
              <a:r>
                <a:rPr lang="en-US" altLang="zh-CN" sz="1100" dirty="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data 1</a:t>
              </a:r>
            </a:p>
          </p:txBody>
        </p:sp>
        <p:sp>
          <p:nvSpPr>
            <p:cNvPr id="64" name="Text Box 182"/>
            <p:cNvSpPr txBox="1">
              <a:spLocks noChangeArrowheads="1"/>
            </p:cNvSpPr>
            <p:nvPr/>
          </p:nvSpPr>
          <p:spPr bwMode="auto">
            <a:xfrm>
              <a:off x="2553" y="3242"/>
              <a:ext cx="52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Registers</a:t>
              </a:r>
            </a:p>
          </p:txBody>
        </p:sp>
        <p:sp>
          <p:nvSpPr>
            <p:cNvPr id="65" name="Rectangle 183"/>
            <p:cNvSpPr>
              <a:spLocks noChangeArrowheads="1"/>
            </p:cNvSpPr>
            <p:nvPr/>
          </p:nvSpPr>
          <p:spPr bwMode="auto">
            <a:xfrm>
              <a:off x="2142" y="2492"/>
              <a:ext cx="939" cy="108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6" name="Line 184"/>
            <p:cNvSpPr>
              <a:spLocks noChangeShapeType="1"/>
            </p:cNvSpPr>
            <p:nvPr/>
          </p:nvSpPr>
          <p:spPr bwMode="auto">
            <a:xfrm>
              <a:off x="2606" y="2380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67" name="Text Box 185"/>
            <p:cNvSpPr txBox="1">
              <a:spLocks noChangeArrowheads="1"/>
            </p:cNvSpPr>
            <p:nvPr/>
          </p:nvSpPr>
          <p:spPr bwMode="auto">
            <a:xfrm>
              <a:off x="2395" y="2208"/>
              <a:ext cx="495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RegWrite</a:t>
              </a:r>
            </a:p>
          </p:txBody>
        </p:sp>
        <p:sp>
          <p:nvSpPr>
            <p:cNvPr id="68" name="Text Box 186"/>
            <p:cNvSpPr txBox="1">
              <a:spLocks noChangeArrowheads="1"/>
            </p:cNvSpPr>
            <p:nvPr/>
          </p:nvSpPr>
          <p:spPr bwMode="auto">
            <a:xfrm>
              <a:off x="2705" y="3841"/>
              <a:ext cx="41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Sign</a:t>
              </a:r>
            </a:p>
            <a:p>
              <a:pPr algn="ctr"/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extend</a:t>
              </a:r>
            </a:p>
          </p:txBody>
        </p:sp>
        <p:sp>
          <p:nvSpPr>
            <p:cNvPr id="69" name="Oval 187"/>
            <p:cNvSpPr>
              <a:spLocks noChangeArrowheads="1"/>
            </p:cNvSpPr>
            <p:nvPr/>
          </p:nvSpPr>
          <p:spPr bwMode="auto">
            <a:xfrm>
              <a:off x="2755" y="3732"/>
              <a:ext cx="316" cy="544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0" name="Line 188"/>
            <p:cNvSpPr>
              <a:spLocks noChangeShapeType="1"/>
            </p:cNvSpPr>
            <p:nvPr/>
          </p:nvSpPr>
          <p:spPr bwMode="auto">
            <a:xfrm>
              <a:off x="3081" y="2643"/>
              <a:ext cx="687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1" name="Line 189"/>
            <p:cNvSpPr>
              <a:spLocks noChangeShapeType="1"/>
            </p:cNvSpPr>
            <p:nvPr/>
          </p:nvSpPr>
          <p:spPr bwMode="auto">
            <a:xfrm>
              <a:off x="3283" y="3405"/>
              <a:ext cx="168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2" name="Line 191"/>
            <p:cNvSpPr>
              <a:spLocks noChangeShapeType="1"/>
            </p:cNvSpPr>
            <p:nvPr/>
          </p:nvSpPr>
          <p:spPr bwMode="auto">
            <a:xfrm flipH="1">
              <a:off x="3075" y="4004"/>
              <a:ext cx="22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3" name="Text Box 192"/>
            <p:cNvSpPr txBox="1">
              <a:spLocks noChangeArrowheads="1"/>
            </p:cNvSpPr>
            <p:nvPr/>
          </p:nvSpPr>
          <p:spPr bwMode="auto">
            <a:xfrm>
              <a:off x="3439" y="2869"/>
              <a:ext cx="201" cy="6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0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M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u</a:t>
              </a:r>
            </a:p>
            <a:p>
              <a:pPr algn="ctr">
                <a:lnSpc>
                  <a:spcPct val="90000"/>
                </a:lnSpc>
              </a:pPr>
              <a:r>
                <a:rPr lang="en-US" altLang="zh-CN" sz="1100" b="1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x</a:t>
              </a:r>
            </a:p>
            <a:p>
              <a:pPr algn="ctr">
                <a:spcBef>
                  <a:spcPct val="30000"/>
                </a:spcBef>
              </a:pPr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1</a:t>
              </a:r>
            </a:p>
          </p:txBody>
        </p:sp>
        <p:sp>
          <p:nvSpPr>
            <p:cNvPr id="74" name="AutoShape 193"/>
            <p:cNvSpPr>
              <a:spLocks noChangeArrowheads="1"/>
            </p:cNvSpPr>
            <p:nvPr/>
          </p:nvSpPr>
          <p:spPr bwMode="auto">
            <a:xfrm>
              <a:off x="3459" y="2861"/>
              <a:ext cx="158" cy="653"/>
            </a:xfrm>
            <a:prstGeom prst="roundRect">
              <a:avLst>
                <a:gd name="adj" fmla="val 50000"/>
              </a:avLst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5" name="Line 194"/>
            <p:cNvSpPr>
              <a:spLocks noChangeShapeType="1"/>
            </p:cNvSpPr>
            <p:nvPr/>
          </p:nvSpPr>
          <p:spPr bwMode="auto">
            <a:xfrm>
              <a:off x="3541" y="3514"/>
              <a:ext cx="0" cy="109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76" name="Text Box 195"/>
            <p:cNvSpPr txBox="1">
              <a:spLocks noChangeArrowheads="1"/>
            </p:cNvSpPr>
            <p:nvPr/>
          </p:nvSpPr>
          <p:spPr bwMode="auto">
            <a:xfrm>
              <a:off x="3345" y="3623"/>
              <a:ext cx="432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FF0000"/>
                  </a:solidFill>
                  <a:latin typeface="Arial" pitchFamily="34" charset="0"/>
                  <a:ea typeface="宋体" pitchFamily="2" charset="-122"/>
                </a:rPr>
                <a:t>ALUSrc</a:t>
              </a:r>
            </a:p>
          </p:txBody>
        </p:sp>
        <p:grpSp>
          <p:nvGrpSpPr>
            <p:cNvPr id="77" name="Group 196"/>
            <p:cNvGrpSpPr>
              <a:grpSpLocks/>
            </p:cNvGrpSpPr>
            <p:nvPr/>
          </p:nvGrpSpPr>
          <p:grpSpPr bwMode="auto">
            <a:xfrm>
              <a:off x="3768" y="2480"/>
              <a:ext cx="527" cy="870"/>
              <a:chOff x="3168" y="2736"/>
              <a:chExt cx="480" cy="768"/>
            </a:xfrm>
          </p:grpSpPr>
          <p:sp>
            <p:nvSpPr>
              <p:cNvPr id="93" name="Line 197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4" name="Line 198"/>
              <p:cNvSpPr>
                <a:spLocks noChangeShapeType="1"/>
              </p:cNvSpPr>
              <p:nvPr/>
            </p:nvSpPr>
            <p:spPr bwMode="auto">
              <a:xfrm>
                <a:off x="3168" y="321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5" name="Line 199"/>
              <p:cNvSpPr>
                <a:spLocks noChangeShapeType="1"/>
              </p:cNvSpPr>
              <p:nvPr/>
            </p:nvSpPr>
            <p:spPr bwMode="auto">
              <a:xfrm>
                <a:off x="3168" y="302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6" name="Line 200"/>
              <p:cNvSpPr>
                <a:spLocks noChangeShapeType="1"/>
              </p:cNvSpPr>
              <p:nvPr/>
            </p:nvSpPr>
            <p:spPr bwMode="auto">
              <a:xfrm flipV="1">
                <a:off x="3168" y="3120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7" name="Line 201"/>
              <p:cNvSpPr>
                <a:spLocks noChangeShapeType="1"/>
              </p:cNvSpPr>
              <p:nvPr/>
            </p:nvSpPr>
            <p:spPr bwMode="auto">
              <a:xfrm>
                <a:off x="3168" y="2736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8" name="Line 202"/>
              <p:cNvSpPr>
                <a:spLocks noChangeShapeType="1"/>
              </p:cNvSpPr>
              <p:nvPr/>
            </p:nvSpPr>
            <p:spPr bwMode="auto">
              <a:xfrm>
                <a:off x="3648" y="2976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99" name="Line 203"/>
              <p:cNvSpPr>
                <a:spLocks noChangeShapeType="1"/>
              </p:cNvSpPr>
              <p:nvPr/>
            </p:nvSpPr>
            <p:spPr bwMode="auto">
              <a:xfrm flipV="1">
                <a:off x="3168" y="3264"/>
                <a:ext cx="48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sp>
          <p:nvSpPr>
            <p:cNvPr id="78" name="Text Box 204"/>
            <p:cNvSpPr txBox="1">
              <a:spLocks noChangeArrowheads="1"/>
            </p:cNvSpPr>
            <p:nvPr/>
          </p:nvSpPr>
          <p:spPr bwMode="auto">
            <a:xfrm>
              <a:off x="3924" y="2915"/>
              <a:ext cx="378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solidFill>
                    <a:schemeClr val="tx2"/>
                  </a:solidFill>
                  <a:latin typeface="Arial" pitchFamily="34" charset="0"/>
                  <a:ea typeface="宋体" pitchFamily="2" charset="-122"/>
                </a:rPr>
                <a:t>Result</a:t>
              </a:r>
            </a:p>
          </p:txBody>
        </p:sp>
        <p:sp>
          <p:nvSpPr>
            <p:cNvPr id="79" name="Text Box 205"/>
            <p:cNvSpPr txBox="1">
              <a:spLocks noChangeArrowheads="1"/>
            </p:cNvSpPr>
            <p:nvPr/>
          </p:nvSpPr>
          <p:spPr bwMode="auto">
            <a:xfrm>
              <a:off x="3978" y="2752"/>
              <a:ext cx="309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Zero</a:t>
              </a:r>
            </a:p>
          </p:txBody>
        </p:sp>
        <p:sp>
          <p:nvSpPr>
            <p:cNvPr id="80" name="Text Box 206"/>
            <p:cNvSpPr txBox="1">
              <a:spLocks noChangeArrowheads="1"/>
            </p:cNvSpPr>
            <p:nvPr/>
          </p:nvSpPr>
          <p:spPr bwMode="auto">
            <a:xfrm>
              <a:off x="3768" y="2643"/>
              <a:ext cx="310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ALU</a:t>
              </a:r>
            </a:p>
          </p:txBody>
        </p:sp>
        <p:sp>
          <p:nvSpPr>
            <p:cNvPr id="81" name="Line 207"/>
            <p:cNvSpPr>
              <a:spLocks noChangeShapeType="1"/>
            </p:cNvSpPr>
            <p:nvPr/>
          </p:nvSpPr>
          <p:spPr bwMode="auto">
            <a:xfrm>
              <a:off x="4084" y="3187"/>
              <a:ext cx="0" cy="109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2" name="Text Box 208"/>
            <p:cNvSpPr txBox="1">
              <a:spLocks noChangeArrowheads="1"/>
            </p:cNvSpPr>
            <p:nvPr/>
          </p:nvSpPr>
          <p:spPr bwMode="auto">
            <a:xfrm>
              <a:off x="3873" y="3296"/>
              <a:ext cx="417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solidFill>
                    <a:srgbClr val="3333FF"/>
                  </a:solidFill>
                  <a:latin typeface="Arial" pitchFamily="34" charset="0"/>
                  <a:ea typeface="宋体" pitchFamily="2" charset="-122"/>
                </a:rPr>
                <a:t>ALUOp</a:t>
              </a:r>
            </a:p>
          </p:txBody>
        </p:sp>
        <p:sp>
          <p:nvSpPr>
            <p:cNvPr id="83" name="Line 209"/>
            <p:cNvSpPr>
              <a:spLocks noChangeShapeType="1"/>
            </p:cNvSpPr>
            <p:nvPr/>
          </p:nvSpPr>
          <p:spPr bwMode="auto">
            <a:xfrm>
              <a:off x="3615" y="3188"/>
              <a:ext cx="15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4" name="Line 210"/>
            <p:cNvSpPr>
              <a:spLocks noChangeShapeType="1"/>
            </p:cNvSpPr>
            <p:nvPr/>
          </p:nvSpPr>
          <p:spPr bwMode="auto">
            <a:xfrm flipV="1">
              <a:off x="1562" y="2857"/>
              <a:ext cx="0" cy="1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5" name="AutoShape 211"/>
            <p:cNvSpPr>
              <a:spLocks noChangeArrowheads="1"/>
            </p:cNvSpPr>
            <p:nvPr/>
          </p:nvSpPr>
          <p:spPr bwMode="auto">
            <a:xfrm>
              <a:off x="1537" y="2834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6" name="Line 212"/>
            <p:cNvSpPr>
              <a:spLocks noChangeShapeType="1"/>
            </p:cNvSpPr>
            <p:nvPr/>
          </p:nvSpPr>
          <p:spPr bwMode="auto">
            <a:xfrm>
              <a:off x="1562" y="3020"/>
              <a:ext cx="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7" name="Line 214"/>
            <p:cNvSpPr>
              <a:spLocks noChangeShapeType="1"/>
            </p:cNvSpPr>
            <p:nvPr/>
          </p:nvSpPr>
          <p:spPr bwMode="auto">
            <a:xfrm>
              <a:off x="4299" y="3024"/>
              <a:ext cx="9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8" name="Line 215"/>
            <p:cNvSpPr>
              <a:spLocks noChangeShapeType="1"/>
            </p:cNvSpPr>
            <p:nvPr/>
          </p:nvSpPr>
          <p:spPr bwMode="auto">
            <a:xfrm>
              <a:off x="4401" y="3024"/>
              <a:ext cx="0" cy="8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9" name="AutoShape 213"/>
            <p:cNvSpPr>
              <a:spLocks noChangeArrowheads="1"/>
            </p:cNvSpPr>
            <p:nvPr/>
          </p:nvSpPr>
          <p:spPr bwMode="auto">
            <a:xfrm>
              <a:off x="4375" y="2997"/>
              <a:ext cx="53" cy="55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0" name="Line 190"/>
            <p:cNvSpPr>
              <a:spLocks noChangeShapeType="1"/>
            </p:cNvSpPr>
            <p:nvPr/>
          </p:nvSpPr>
          <p:spPr bwMode="auto">
            <a:xfrm>
              <a:off x="3292" y="3405"/>
              <a:ext cx="0" cy="59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1" name="AutoShape 151"/>
            <p:cNvSpPr>
              <a:spLocks noChangeArrowheads="1"/>
            </p:cNvSpPr>
            <p:nvPr/>
          </p:nvSpPr>
          <p:spPr bwMode="auto">
            <a:xfrm>
              <a:off x="3160" y="2941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2" name="Line 217"/>
            <p:cNvSpPr>
              <a:spLocks noChangeShapeType="1"/>
            </p:cNvSpPr>
            <p:nvPr/>
          </p:nvSpPr>
          <p:spPr bwMode="auto">
            <a:xfrm>
              <a:off x="1187" y="2588"/>
              <a:ext cx="98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01" name="Slide Number Placeholder 10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  <p:pic>
        <p:nvPicPr>
          <p:cNvPr id="100" name="Picture 9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291" y="113071"/>
            <a:ext cx="6836435" cy="121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34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32837" y="260648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rgbClr val="0000FF"/>
                </a:solidFill>
              </a:rPr>
              <a:t>Sign-Extension Shortcut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53271" y="721704"/>
            <a:ext cx="8171256" cy="580364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endParaRPr lang="en-US" sz="2600" dirty="0" smtClean="0"/>
          </a:p>
          <a:p>
            <a:r>
              <a:rPr lang="en-US" sz="3000" dirty="0"/>
              <a:t>H</a:t>
            </a:r>
            <a:r>
              <a:rPr lang="en-US" sz="3000" dirty="0" smtClean="0"/>
              <a:t>ow </a:t>
            </a:r>
            <a:r>
              <a:rPr lang="en-US" sz="3000" dirty="0"/>
              <a:t>to convert a binary number represented in </a:t>
            </a:r>
            <a:r>
              <a:rPr lang="en-US" sz="3000" i="1" dirty="0"/>
              <a:t>n </a:t>
            </a:r>
            <a:r>
              <a:rPr lang="en-US" sz="3000" dirty="0" smtClean="0"/>
              <a:t>bits to </a:t>
            </a:r>
            <a:r>
              <a:rPr lang="en-US" sz="3000" dirty="0"/>
              <a:t>a number represented with more than </a:t>
            </a:r>
            <a:r>
              <a:rPr lang="en-US" sz="3000" i="1" dirty="0"/>
              <a:t>n </a:t>
            </a:r>
            <a:r>
              <a:rPr lang="en-US" sz="3000" dirty="0" smtClean="0"/>
              <a:t>bits: </a:t>
            </a:r>
          </a:p>
          <a:p>
            <a:endParaRPr lang="en-US" sz="3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 smtClean="0"/>
              <a:t>To </a:t>
            </a:r>
            <a:r>
              <a:rPr lang="en-US" sz="3000" dirty="0"/>
              <a:t>add the </a:t>
            </a:r>
            <a:r>
              <a:rPr lang="en-US" sz="3000" dirty="0" smtClean="0"/>
              <a:t>16-bit number to </a:t>
            </a:r>
            <a:r>
              <a:rPr lang="en-US" sz="3000" dirty="0"/>
              <a:t>a 32-bit register, </a:t>
            </a:r>
            <a:r>
              <a:rPr lang="en-US" sz="3000" dirty="0" smtClean="0"/>
              <a:t> the   </a:t>
            </a:r>
          </a:p>
          <a:p>
            <a:pPr marL="82296" indent="0">
              <a:buNone/>
            </a:pPr>
            <a:r>
              <a:rPr lang="en-US" sz="3000" dirty="0" smtClean="0"/>
              <a:t>   computer must </a:t>
            </a:r>
            <a:r>
              <a:rPr lang="en-US" sz="3000" dirty="0"/>
              <a:t>convert that </a:t>
            </a:r>
            <a:r>
              <a:rPr lang="en-US" sz="3000" dirty="0" smtClean="0"/>
              <a:t>16-bit </a:t>
            </a:r>
            <a:r>
              <a:rPr lang="en-US" sz="3000" dirty="0"/>
              <a:t>number to </a:t>
            </a:r>
            <a:r>
              <a:rPr lang="en-US" sz="3000" dirty="0" smtClean="0"/>
              <a:t>its  </a:t>
            </a:r>
          </a:p>
          <a:p>
            <a:pPr marL="82296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32-bit equivalent.</a:t>
            </a:r>
          </a:p>
          <a:p>
            <a:pPr marL="82296" indent="0">
              <a:buNone/>
            </a:pPr>
            <a:endParaRPr lang="en-US" sz="3000" dirty="0"/>
          </a:p>
          <a:p>
            <a:pPr>
              <a:buFont typeface="Courier New" panose="02070309020205020404" pitchFamily="49" charset="0"/>
              <a:buChar char="o"/>
            </a:pPr>
            <a:r>
              <a:rPr lang="en-US" sz="3000" dirty="0" smtClean="0"/>
              <a:t>Take </a:t>
            </a:r>
            <a:r>
              <a:rPr lang="en-US" sz="3000" dirty="0"/>
              <a:t>the most </a:t>
            </a:r>
            <a:r>
              <a:rPr lang="en-US" sz="3000" dirty="0" smtClean="0"/>
              <a:t>significant bit from </a:t>
            </a:r>
            <a:r>
              <a:rPr lang="en-US" sz="3000" dirty="0"/>
              <a:t>the smaller quantity—the sign bit—and replicate it to </a:t>
            </a:r>
            <a:r>
              <a:rPr lang="en-US" sz="3000" dirty="0" smtClean="0"/>
              <a:t>fill </a:t>
            </a:r>
            <a:r>
              <a:rPr lang="en-US" sz="3000" dirty="0"/>
              <a:t>the new bits of </a:t>
            </a:r>
            <a:r>
              <a:rPr lang="en-US" sz="3000" dirty="0" smtClean="0"/>
              <a:t>the larger </a:t>
            </a:r>
            <a:r>
              <a:rPr lang="en-US" sz="3000" dirty="0"/>
              <a:t>quantity. </a:t>
            </a:r>
            <a:r>
              <a:rPr lang="en-US" sz="3000" dirty="0" smtClean="0"/>
              <a:t> The </a:t>
            </a:r>
            <a:r>
              <a:rPr lang="en-US" sz="3000" dirty="0"/>
              <a:t>old </a:t>
            </a:r>
            <a:r>
              <a:rPr lang="en-US" sz="3000" dirty="0" err="1"/>
              <a:t>nonsign</a:t>
            </a:r>
            <a:r>
              <a:rPr lang="en-US" sz="3000" dirty="0"/>
              <a:t> bits are simply copied into the right portion of </a:t>
            </a:r>
            <a:r>
              <a:rPr lang="en-US" sz="3000" dirty="0" smtClean="0"/>
              <a:t>the new </a:t>
            </a:r>
            <a:r>
              <a:rPr lang="en-US" sz="3000" dirty="0"/>
              <a:t>word.</a:t>
            </a:r>
            <a:endParaRPr lang="en-US" sz="3000" dirty="0" smtClean="0"/>
          </a:p>
          <a:p>
            <a:pPr marL="82296" indent="0">
              <a:buNone/>
            </a:pPr>
            <a:endParaRPr lang="en-US" sz="2800" dirty="0" smtClean="0"/>
          </a:p>
          <a:p>
            <a:pPr marL="82296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</a:t>
            </a:r>
            <a:endParaRPr lang="en-US" dirty="0"/>
          </a:p>
          <a:p>
            <a:pPr marL="82296" indent="0">
              <a:buNone/>
            </a:pPr>
            <a:endParaRPr lang="en-US" altLang="en-US" dirty="0"/>
          </a:p>
          <a:p>
            <a:pPr lvl="1"/>
            <a:endParaRPr lang="en-US" altLang="en-US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14CC72-AD22-ED43-8956-C97E7C5C6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3301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6083</TotalTime>
  <Words>1311</Words>
  <Application>Microsoft Office PowerPoint</Application>
  <PresentationFormat>On-screen Show (4:3)</PresentationFormat>
  <Paragraphs>542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1" baseType="lpstr">
      <vt:lpstr>Malgun Gothic</vt:lpstr>
      <vt:lpstr>华文中宋</vt:lpstr>
      <vt:lpstr>宋体</vt:lpstr>
      <vt:lpstr>Arial</vt:lpstr>
      <vt:lpstr>Calibri</vt:lpstr>
      <vt:lpstr>Courier New</vt:lpstr>
      <vt:lpstr>Gadugi</vt:lpstr>
      <vt:lpstr>Gill Sans MT</vt:lpstr>
      <vt:lpstr>Times New Roman</vt:lpstr>
      <vt:lpstr>Trebuchet MS</vt:lpstr>
      <vt:lpstr>Verdana</vt:lpstr>
      <vt:lpstr>Wingdings</vt:lpstr>
      <vt:lpstr>Wingdings 2</vt:lpstr>
      <vt:lpstr>夏至</vt:lpstr>
      <vt:lpstr>CSE 341 Computer Organization  Lecture 14 Processor : Single-Cycle Implementation 3 </vt:lpstr>
      <vt:lpstr>Building a Datapath</vt:lpstr>
      <vt:lpstr>Review of R-type Instruction</vt:lpstr>
      <vt:lpstr>Fetching Instruction</vt:lpstr>
      <vt:lpstr>Executing R-type instruction</vt:lpstr>
      <vt:lpstr>Review of I-type Instruction</vt:lpstr>
      <vt:lpstr>Data Memory for I-type</vt:lpstr>
      <vt:lpstr>Modification for lw/sw(1)</vt:lpstr>
      <vt:lpstr>Sign-Extension Shortcut</vt:lpstr>
      <vt:lpstr>PowerPoint Presentation</vt:lpstr>
      <vt:lpstr>Modification for lw/sw(2)</vt:lpstr>
      <vt:lpstr>Modification for lw/sw(3)</vt:lpstr>
      <vt:lpstr>Modification for lw/sw(4)</vt:lpstr>
      <vt:lpstr>Offset for branch instruction</vt:lpstr>
      <vt:lpstr>Executing branch instruction</vt:lpstr>
      <vt:lpstr>Modification for branch instructions</vt:lpstr>
      <vt:lpstr>Full Datapath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381</cp:revision>
  <dcterms:created xsi:type="dcterms:W3CDTF">2015-08-13T19:09:57Z</dcterms:created>
  <dcterms:modified xsi:type="dcterms:W3CDTF">2020-03-25T20:45:57Z</dcterms:modified>
</cp:coreProperties>
</file>