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548" r:id="rId3"/>
    <p:sldId id="547" r:id="rId4"/>
    <p:sldId id="549" r:id="rId5"/>
    <p:sldId id="536" r:id="rId6"/>
    <p:sldId id="537" r:id="rId7"/>
    <p:sldId id="538" r:id="rId8"/>
    <p:sldId id="539" r:id="rId9"/>
    <p:sldId id="540" r:id="rId10"/>
    <p:sldId id="550" r:id="rId11"/>
    <p:sldId id="553" r:id="rId12"/>
    <p:sldId id="554" r:id="rId13"/>
    <p:sldId id="55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1214" autoAdjust="0"/>
  </p:normalViewPr>
  <p:slideViewPr>
    <p:cSldViewPr>
      <p:cViewPr varScale="1">
        <p:scale>
          <a:sx n="84" d="100"/>
          <a:sy n="84" d="100"/>
        </p:scale>
        <p:origin x="239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39DD-BD07-4294-899C-6984A743A82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E867-FC16-4B03-8338-38893AF6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F86C6-7FF6-44DE-BD13-025FFD6C6F17}" type="datetime3">
              <a:rPr lang="en-AU" altLang="en-US" sz="1300" smtClean="0">
                <a:latin typeface="Times New Roman" panose="02020603050405020304" pitchFamily="18" charset="0"/>
              </a:rPr>
              <a:pPr/>
              <a:t>26 March,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67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67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04772-3943-464D-A6CC-A121285B7417}" type="slidenum">
              <a:rPr lang="en-AU" altLang="en-US" sz="1300">
                <a:latin typeface="Times New Roman" panose="02020603050405020304" pitchFamily="18" charset="0"/>
              </a:rPr>
              <a:pPr/>
              <a:t>3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67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898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2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4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05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8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4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39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5CF920-9AAC-4E43-BAD2-C2C5A45BB74C}" type="datetime3">
              <a:rPr lang="en-AU" altLang="en-US" sz="1300" smtClean="0">
                <a:latin typeface="Times New Roman" panose="02020603050405020304" pitchFamily="18" charset="0"/>
              </a:rPr>
              <a:pPr/>
              <a:t>26 March,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9B2DBA-FE02-4DBD-8532-3C381BAE762C}" type="slidenum">
              <a:rPr lang="en-AU" altLang="en-US" sz="1300">
                <a:latin typeface="Times New Roman" panose="02020603050405020304" pitchFamily="18" charset="0"/>
              </a:rPr>
              <a:pPr/>
              <a:t>11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4436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4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235C-EA39-4DD3-A95B-42739109DE86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94-90E6-48E7-AF99-CC3F52A7AB2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AF8-AA03-40DD-A1A3-7A99ED75F061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550-B63F-456A-851D-ECDF8A9488D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CBBB-7005-437D-8A1E-EC7924BFCE1A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5253-205E-48EC-9C22-36746B5331D3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E409-B538-4514-8BEF-08A435241EF0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E06C-586A-4277-920E-514B24C43273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E926-337E-41E0-B1C6-3C6DF08716E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A33-5F22-4611-8394-50209FE1C092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CD0A-0D70-4190-B6BC-C247C9AE7E1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AE399E-07DA-4EAA-8C90-1EA0122E88CC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15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Single-Cycle Implementation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J-type Format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J-type format: </a:t>
            </a:r>
            <a:r>
              <a:rPr lang="en-US" altLang="zh-CN" dirty="0">
                <a:solidFill>
                  <a:srgbClr val="FF0000"/>
                </a:solidFill>
              </a:rPr>
              <a:t>jump</a:t>
            </a:r>
            <a:r>
              <a:rPr lang="en-US" altLang="zh-CN" dirty="0"/>
              <a:t> instruction.</a:t>
            </a:r>
          </a:p>
          <a:p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en-US" altLang="zh-CN" dirty="0"/>
              <a:t>Unlike </a:t>
            </a:r>
            <a:r>
              <a:rPr lang="en-US" altLang="zh-CN" dirty="0">
                <a:solidFill>
                  <a:srgbClr val="00B050"/>
                </a:solidFill>
              </a:rPr>
              <a:t>branch</a:t>
            </a:r>
            <a:r>
              <a:rPr lang="en-US" altLang="zh-CN" dirty="0"/>
              <a:t> instruction, the last field of </a:t>
            </a:r>
            <a:r>
              <a:rPr lang="en-US" altLang="zh-CN" dirty="0">
                <a:solidFill>
                  <a:srgbClr val="FF0000"/>
                </a:solidFill>
              </a:rPr>
              <a:t>jump</a:t>
            </a:r>
            <a:r>
              <a:rPr lang="en-US" altLang="zh-CN" dirty="0"/>
              <a:t> instruction contains a </a:t>
            </a:r>
            <a:r>
              <a:rPr lang="en-US" altLang="zh-CN" b="1" dirty="0"/>
              <a:t>word address </a:t>
            </a:r>
            <a:r>
              <a:rPr lang="en-US" altLang="zh-CN" dirty="0"/>
              <a:t>instead of offset.</a:t>
            </a:r>
          </a:p>
          <a:p>
            <a:r>
              <a:rPr lang="en-US" altLang="zh-CN" dirty="0"/>
              <a:t>A 26-bit address field allows jump to any address from 0 to 2</a:t>
            </a:r>
            <a:r>
              <a:rPr lang="en-US" altLang="zh-CN" baseline="30000" dirty="0"/>
              <a:t>28</a:t>
            </a:r>
            <a:r>
              <a:rPr lang="en-US" altLang="zh-CN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62674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4283968" y="5721824"/>
            <a:ext cx="1944216" cy="819880"/>
          </a:xfrm>
          <a:prstGeom prst="wedgeRoundRectCallout">
            <a:avLst>
              <a:gd name="adj1" fmla="val -27406"/>
              <a:gd name="adj2" fmla="val -9273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Byte Address !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043515" y="5721824"/>
            <a:ext cx="1800200" cy="819880"/>
          </a:xfrm>
          <a:prstGeom prst="wedgeRoundRectCallout">
            <a:avLst>
              <a:gd name="adj1" fmla="val 4616"/>
              <a:gd name="adj2" fmla="val -1477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Word </a:t>
            </a:r>
            <a:r>
              <a:rPr lang="en-US" altLang="zh-CN" dirty="0">
                <a:solidFill>
                  <a:srgbClr val="FF0000"/>
                </a:solidFill>
              </a:rPr>
              <a:t>Address ! </a:t>
            </a:r>
          </a:p>
        </p:txBody>
      </p:sp>
    </p:spTree>
    <p:extLst>
      <p:ext uri="{BB962C8B-B14F-4D97-AF65-F5344CB8AC3E}">
        <p14:creationId xmlns:p14="http://schemas.microsoft.com/office/powerpoint/2010/main" val="15840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altLang="en-US" sz="4400" b="1" dirty="0">
                <a:solidFill>
                  <a:srgbClr val="0000FF"/>
                </a:solidFill>
              </a:rPr>
              <a:t>Implementing Jumps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349500"/>
            <a:ext cx="8270875" cy="3887788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Jump uses word address</a:t>
            </a:r>
          </a:p>
          <a:p>
            <a:pPr eaLnBrk="1" hangingPunct="1"/>
            <a:r>
              <a:rPr lang="en-AU" altLang="en-US" dirty="0" smtClean="0"/>
              <a:t>Update PC with concatenation of</a:t>
            </a:r>
          </a:p>
          <a:p>
            <a:pPr lvl="1" eaLnBrk="1" hangingPunct="1"/>
            <a:r>
              <a:rPr lang="en-AU" altLang="en-US" dirty="0" smtClean="0"/>
              <a:t>Top 4 bits of old PC</a:t>
            </a:r>
          </a:p>
          <a:p>
            <a:pPr lvl="1" eaLnBrk="1" hangingPunct="1"/>
            <a:r>
              <a:rPr lang="en-AU" altLang="en-US" dirty="0" smtClean="0"/>
              <a:t>26-bit jump address</a:t>
            </a:r>
          </a:p>
          <a:p>
            <a:pPr lvl="1" eaLnBrk="1" hangingPunct="1"/>
            <a:r>
              <a:rPr lang="en-AU" altLang="en-US" dirty="0" smtClean="0"/>
              <a:t>00</a:t>
            </a:r>
          </a:p>
          <a:p>
            <a:pPr eaLnBrk="1" hangingPunct="1"/>
            <a:r>
              <a:rPr lang="en-AU" altLang="en-US" dirty="0" smtClean="0"/>
              <a:t>Need an extra control signal decoded from opcode</a:t>
            </a:r>
          </a:p>
        </p:txBody>
      </p:sp>
      <p:grpSp>
        <p:nvGrpSpPr>
          <p:cNvPr id="30725" name="Group 14"/>
          <p:cNvGrpSpPr>
            <a:grpSpLocks/>
          </p:cNvGrpSpPr>
          <p:nvPr/>
        </p:nvGrpSpPr>
        <p:grpSpPr bwMode="auto">
          <a:xfrm>
            <a:off x="2122537" y="1412875"/>
            <a:ext cx="6913563" cy="773113"/>
            <a:chOff x="1156" y="890"/>
            <a:chExt cx="4355" cy="487"/>
          </a:xfrm>
        </p:grpSpPr>
        <p:sp>
          <p:nvSpPr>
            <p:cNvPr id="30727" name="Text Box 5"/>
            <p:cNvSpPr txBox="1">
              <a:spLocks noChangeArrowheads="1"/>
            </p:cNvSpPr>
            <p:nvPr/>
          </p:nvSpPr>
          <p:spPr bwMode="auto">
            <a:xfrm>
              <a:off x="1156" y="890"/>
              <a:ext cx="817" cy="2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 dirty="0"/>
                <a:t>000010</a:t>
              </a:r>
              <a:endParaRPr lang="en-AU" altLang="en-US" sz="2000" dirty="0"/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1973" y="890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/>
                <a:t>address</a:t>
              </a:r>
              <a:endParaRPr lang="en-AU" altLang="en-US" sz="2000" dirty="0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1332" y="1165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31:26</a:t>
              </a:r>
              <a:endParaRPr lang="en-AU" altLang="en-US"/>
            </a:p>
          </p:txBody>
        </p:sp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3560" y="1165"/>
              <a:ext cx="4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25:0</a:t>
              </a:r>
              <a:endParaRPr lang="en-AU" altLang="en-US"/>
            </a:p>
          </p:txBody>
        </p:sp>
      </p:grp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098600" y="1489075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/>
              <a:t>Jump</a:t>
            </a:r>
            <a:endParaRPr lang="en-AU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0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>
                <a:solidFill>
                  <a:srgbClr val="0000FF"/>
                </a:solidFill>
              </a:rPr>
              <a:t>Pseudodirect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Addressing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356992"/>
            <a:ext cx="7403356" cy="198227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10592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jump address is the </a:t>
            </a:r>
            <a:r>
              <a:rPr lang="en-US" dirty="0">
                <a:solidFill>
                  <a:srgbClr val="FF0000"/>
                </a:solidFill>
              </a:rPr>
              <a:t>26</a:t>
            </a:r>
            <a:r>
              <a:rPr lang="en-US" dirty="0"/>
              <a:t> bits of </a:t>
            </a:r>
            <a:r>
              <a:rPr lang="en-US" dirty="0" smtClean="0"/>
              <a:t>the instruction </a:t>
            </a:r>
            <a:r>
              <a:rPr lang="en-US" dirty="0"/>
              <a:t>concatenated with the </a:t>
            </a:r>
            <a:r>
              <a:rPr lang="en-US" dirty="0" smtClean="0"/>
              <a:t>upper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bits of the </a:t>
            </a:r>
            <a:r>
              <a:rPr lang="en-US" dirty="0" smtClean="0"/>
              <a:t>PC, followed by 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77630" y="5391548"/>
            <a:ext cx="39360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PC31...PC28 AD26...AD01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7D2727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7D2727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616" y="4627422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001 0000 0000 0000 0000 0000 0000 0000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35608" y="3824364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0000 0000 0000 0000 0000 0000 11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64088" y="5877852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1001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0000 0000 0000 0000 0000 0000 1100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418654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Jump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6" name="Picture 6" descr="f04-24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00162"/>
            <a:ext cx="6680200" cy="524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71600" y="23892"/>
            <a:ext cx="7937500" cy="773113"/>
            <a:chOff x="1098600" y="332656"/>
            <a:chExt cx="7937500" cy="773113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2122537" y="332656"/>
              <a:ext cx="6913563" cy="773113"/>
              <a:chOff x="1156" y="890"/>
              <a:chExt cx="4355" cy="487"/>
            </a:xfrm>
          </p:grpSpPr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1156" y="890"/>
                <a:ext cx="817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2000" dirty="0"/>
                  <a:t>000010</a:t>
                </a:r>
                <a:endParaRPr lang="en-AU" altLang="en-US" sz="2000" dirty="0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973" y="890"/>
                <a:ext cx="3538" cy="26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000" dirty="0"/>
                  <a:t>address</a:t>
                </a:r>
                <a:endParaRPr lang="en-AU" altLang="en-US" sz="2000" dirty="0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332" y="1165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31:26</a:t>
                </a:r>
                <a:endParaRPr lang="en-AU" altLang="en-US"/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3560" y="1165"/>
                <a:ext cx="41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25:0</a:t>
                </a:r>
                <a:endParaRPr lang="en-AU" altLang="en-US"/>
              </a:p>
            </p:txBody>
          </p:sp>
        </p:grp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098600" y="408856"/>
              <a:ext cx="742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 dirty="0"/>
                <a:t>Jump</a:t>
              </a:r>
              <a:endParaRPr lang="en-AU" alt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10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Unit Design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Right now we have not considered how to generate control signal.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control unit is responsible for setting all the control signals</a:t>
            </a:r>
          </a:p>
          <a:p>
            <a:pPr marL="82296" indent="0">
              <a:buNone/>
            </a:pPr>
            <a:r>
              <a:rPr lang="en-US" altLang="zh-CN" sz="2800" dirty="0"/>
              <a:t>   -- Its input is the 32-bit instruction word</a:t>
            </a:r>
          </a:p>
          <a:p>
            <a:pPr marL="82296" indent="0">
              <a:buNone/>
            </a:pPr>
            <a:r>
              <a:rPr lang="en-US" altLang="zh-CN" sz="2800" dirty="0"/>
              <a:t>   -- Its outputs are the control signals for data path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Most of the control signals can be generated from </a:t>
            </a:r>
            <a:r>
              <a:rPr lang="en-US" altLang="zh-CN" sz="2800" dirty="0">
                <a:solidFill>
                  <a:srgbClr val="00B050"/>
                </a:solidFill>
              </a:rPr>
              <a:t>op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/>
              <a:t>field in the binary encoding instruction.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Next we show the generating mechanism of control signals for different types of instructions.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f04-17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08" y="1196975"/>
            <a:ext cx="668020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AU" altLang="en-US" sz="4400" b="1" dirty="0" err="1">
                <a:solidFill>
                  <a:srgbClr val="0000FF"/>
                </a:solidFill>
              </a:rPr>
              <a:t>Datapath</a:t>
            </a:r>
            <a:r>
              <a:rPr lang="en-AU" altLang="en-US" sz="4400" b="1" dirty="0">
                <a:solidFill>
                  <a:srgbClr val="0000FF"/>
                </a:solidFill>
              </a:rPr>
              <a:t> With Control</a:t>
            </a:r>
          </a:p>
        </p:txBody>
      </p:sp>
    </p:spTree>
    <p:extLst>
      <p:ext uri="{BB962C8B-B14F-4D97-AF65-F5344CB8AC3E}">
        <p14:creationId xmlns:p14="http://schemas.microsoft.com/office/powerpoint/2010/main" val="1455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27384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Virtual Control </a:t>
            </a:r>
            <a:r>
              <a:rPr lang="en-US" altLang="zh-CN" sz="4400" b="1" dirty="0">
                <a:solidFill>
                  <a:srgbClr val="0000FF"/>
                </a:solidFill>
              </a:rPr>
              <a:t>Unit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 smtClean="0"/>
              <a:t>Combine two control units into a virtual control unit. </a:t>
            </a:r>
          </a:p>
          <a:p>
            <a:pPr marL="402336" lvl="1" indent="0">
              <a:buNone/>
            </a:pPr>
            <a:r>
              <a:rPr lang="en-US" altLang="zh-CN" sz="2600" dirty="0" smtClean="0"/>
              <a:t>--needs </a:t>
            </a:r>
            <a:r>
              <a:rPr lang="en-US" altLang="zh-CN" sz="2600" dirty="0"/>
              <a:t>13 bits of </a:t>
            </a:r>
            <a:r>
              <a:rPr lang="en-US" altLang="zh-CN" sz="2600" dirty="0" smtClean="0"/>
              <a:t>inputs.</a:t>
            </a:r>
          </a:p>
          <a:p>
            <a:pPr marL="402336" lvl="1" indent="0">
              <a:buNone/>
            </a:pPr>
            <a:r>
              <a:rPr lang="en-US" altLang="zh-CN" sz="2600" dirty="0" smtClean="0"/>
              <a:t>--6 </a:t>
            </a:r>
            <a:r>
              <a:rPr lang="en-US" altLang="zh-CN" sz="2600" dirty="0"/>
              <a:t>bits from </a:t>
            </a:r>
            <a:r>
              <a:rPr lang="en-US" altLang="zh-CN" sz="2600" dirty="0">
                <a:solidFill>
                  <a:srgbClr val="0000FF"/>
                </a:solidFill>
              </a:rPr>
              <a:t>op</a:t>
            </a:r>
            <a:r>
              <a:rPr lang="en-US" altLang="zh-CN" sz="2600" dirty="0"/>
              <a:t> field, 6 bits from </a:t>
            </a:r>
            <a:r>
              <a:rPr lang="en-US" altLang="zh-CN" sz="2600" dirty="0" err="1">
                <a:solidFill>
                  <a:srgbClr val="0000FF"/>
                </a:solidFill>
              </a:rPr>
              <a:t>func</a:t>
            </a:r>
            <a:r>
              <a:rPr lang="en-US" altLang="zh-CN" sz="2600" dirty="0"/>
              <a:t> field, 1 bit from </a:t>
            </a:r>
            <a:r>
              <a:rPr lang="en-US" altLang="zh-CN" sz="2600" dirty="0">
                <a:solidFill>
                  <a:srgbClr val="0000FF"/>
                </a:solidFill>
              </a:rPr>
              <a:t>zero</a:t>
            </a:r>
            <a:r>
              <a:rPr lang="en-US" altLang="zh-CN" sz="2600" dirty="0"/>
              <a:t> output of the ALU.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Control unit has 10 bits of output (including the control signal for jump)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A little different from textbook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380" y="3861048"/>
            <a:ext cx="6107972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5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R-type Instruction 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pitchFamily="2" charset="-122"/>
              </a:rPr>
              <a:t>R-type instructions include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add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sub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and</a:t>
            </a:r>
            <a:r>
              <a:rPr lang="en-US" altLang="zh-CN" sz="2800" dirty="0">
                <a:ea typeface="宋体" pitchFamily="2" charset="-122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ea typeface="宋体" pitchFamily="2" charset="-122"/>
              </a:rPr>
              <a:t>or</a:t>
            </a:r>
            <a:r>
              <a:rPr lang="en-US" altLang="zh-CN" sz="2800" dirty="0">
                <a:ea typeface="宋体" pitchFamily="2" charset="-122"/>
              </a:rPr>
              <a:t>, and </a:t>
            </a:r>
            <a:r>
              <a:rPr lang="en-US" altLang="zh-CN" sz="2800" dirty="0" err="1">
                <a:solidFill>
                  <a:srgbClr val="FF0000"/>
                </a:solidFill>
                <a:ea typeface="宋体" pitchFamily="2" charset="-122"/>
              </a:rPr>
              <a:t>slt</a:t>
            </a:r>
            <a:r>
              <a:rPr lang="en-US" altLang="zh-CN" sz="2800" dirty="0">
                <a:ea typeface="宋体" pitchFamily="2" charset="-122"/>
              </a:rPr>
              <a:t>.</a:t>
            </a:r>
            <a:endParaRPr lang="en-US" altLang="zh-CN" sz="2800" dirty="0">
              <a:solidFill>
                <a:srgbClr val="008000"/>
              </a:solidFill>
              <a:ea typeface="宋体" pitchFamily="2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err="1">
                <a:solidFill>
                  <a:srgbClr val="3333FF"/>
                </a:solidFill>
                <a:ea typeface="宋体" pitchFamily="2" charset="-122"/>
              </a:rPr>
              <a:t>ALUOp</a:t>
            </a:r>
            <a:r>
              <a:rPr lang="en-US" altLang="zh-CN" sz="2800" dirty="0">
                <a:ea typeface="宋体" pitchFamily="2" charset="-122"/>
              </a:rPr>
              <a:t> is determined by instruction’s </a:t>
            </a:r>
            <a:r>
              <a:rPr lang="en-US" altLang="zh-CN" sz="2800" dirty="0" err="1">
                <a:solidFill>
                  <a:srgbClr val="00B050"/>
                </a:solidFill>
                <a:ea typeface="宋体" pitchFamily="2" charset="-122"/>
              </a:rPr>
              <a:t>func</a:t>
            </a:r>
            <a:r>
              <a:rPr lang="en-US" altLang="zh-CN" sz="2800" dirty="0">
                <a:ea typeface="宋体" pitchFamily="2" charset="-122"/>
              </a:rPr>
              <a:t> field.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2994"/>
            <a:ext cx="8100392" cy="467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8" y="381153"/>
            <a:ext cx="9133454" cy="70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1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r>
              <a:rPr lang="en-US" altLang="zh-CN" sz="4400" b="1" dirty="0">
                <a:solidFill>
                  <a:srgbClr val="0000FF"/>
                </a:solidFill>
              </a:rPr>
              <a:t> Instruction 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Example load instruction is </a:t>
            </a:r>
            <a:r>
              <a:rPr lang="en-US" altLang="zh-CN" sz="2800" dirty="0" err="1">
                <a:solidFill>
                  <a:srgbClr val="00B050"/>
                </a:solidFill>
              </a:rPr>
              <a:t>lw</a:t>
            </a:r>
            <a:r>
              <a:rPr lang="en-US" altLang="zh-CN" sz="2800" dirty="0">
                <a:solidFill>
                  <a:srgbClr val="00B050"/>
                </a:solidFill>
              </a:rPr>
              <a:t> $t0, –4($</a:t>
            </a:r>
            <a:r>
              <a:rPr lang="en-US" altLang="zh-CN" sz="2800" dirty="0" err="1">
                <a:solidFill>
                  <a:srgbClr val="00B050"/>
                </a:solidFill>
              </a:rPr>
              <a:t>sp</a:t>
            </a:r>
            <a:r>
              <a:rPr lang="en-US" altLang="zh-CN" sz="2800" dirty="0">
                <a:solidFill>
                  <a:srgbClr val="00B050"/>
                </a:solidFill>
              </a:rPr>
              <a:t>)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 err="1">
                <a:solidFill>
                  <a:srgbClr val="0000FF"/>
                </a:solidFill>
              </a:rPr>
              <a:t>ALUOp</a:t>
            </a:r>
            <a:r>
              <a:rPr lang="en-US" altLang="zh-CN" sz="2800" dirty="0"/>
              <a:t> is 010 (add) to compute the address</a:t>
            </a:r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63328"/>
            <a:ext cx="7848872" cy="447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3291" y="44624"/>
            <a:ext cx="6836435" cy="12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err="1">
                <a:solidFill>
                  <a:srgbClr val="0000FF"/>
                </a:solidFill>
              </a:rPr>
              <a:t>sw</a:t>
            </a:r>
            <a:r>
              <a:rPr lang="en-US" altLang="zh-CN" sz="4400" b="1" dirty="0">
                <a:solidFill>
                  <a:srgbClr val="0000FF"/>
                </a:solidFill>
              </a:rPr>
              <a:t> Instruction 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Example store instruction: </a:t>
            </a:r>
            <a:r>
              <a:rPr lang="en-US" altLang="zh-CN" sz="2800" dirty="0" err="1">
                <a:solidFill>
                  <a:srgbClr val="00B050"/>
                </a:solidFill>
              </a:rPr>
              <a:t>sw</a:t>
            </a:r>
            <a:r>
              <a:rPr lang="en-US" altLang="zh-CN" sz="2800" dirty="0">
                <a:solidFill>
                  <a:srgbClr val="00B050"/>
                </a:solidFill>
              </a:rPr>
              <a:t> $a0, 16($</a:t>
            </a:r>
            <a:r>
              <a:rPr lang="en-US" altLang="zh-CN" sz="2800" dirty="0" err="1">
                <a:solidFill>
                  <a:srgbClr val="00B050"/>
                </a:solidFill>
              </a:rPr>
              <a:t>sp</a:t>
            </a:r>
            <a:r>
              <a:rPr lang="en-US" altLang="zh-CN" sz="2800" dirty="0">
                <a:solidFill>
                  <a:srgbClr val="00B05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 err="1">
                <a:solidFill>
                  <a:srgbClr val="0000FF"/>
                </a:solidFill>
              </a:rPr>
              <a:t>ALUOp</a:t>
            </a:r>
            <a:r>
              <a:rPr lang="en-US" altLang="zh-CN" sz="2800" dirty="0"/>
              <a:t> is 010 (add) to compute the address</a:t>
            </a:r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894048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744" y="179475"/>
            <a:ext cx="58197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err="1">
                <a:solidFill>
                  <a:srgbClr val="0000FF"/>
                </a:solidFill>
              </a:rPr>
              <a:t>beq</a:t>
            </a:r>
            <a:r>
              <a:rPr lang="en-US" altLang="zh-CN" sz="4400" b="1" dirty="0">
                <a:solidFill>
                  <a:srgbClr val="0000FF"/>
                </a:solidFill>
              </a:rPr>
              <a:t> Instruction 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Example branch instruction: </a:t>
            </a:r>
            <a:r>
              <a:rPr lang="en-US" altLang="zh-CN" sz="2800" dirty="0" err="1">
                <a:solidFill>
                  <a:srgbClr val="00B050"/>
                </a:solidFill>
              </a:rPr>
              <a:t>beq</a:t>
            </a:r>
            <a:r>
              <a:rPr lang="en-US" altLang="zh-CN" sz="2800" dirty="0">
                <a:solidFill>
                  <a:srgbClr val="00B050"/>
                </a:solidFill>
              </a:rPr>
              <a:t> $at, $0, offset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 err="1">
                <a:solidFill>
                  <a:srgbClr val="0000FF"/>
                </a:solidFill>
              </a:rPr>
              <a:t>ALUOp</a:t>
            </a:r>
            <a:r>
              <a:rPr lang="en-US" altLang="zh-CN" sz="2800" dirty="0"/>
              <a:t> is 110 (subtract), to test for equality</a:t>
            </a:r>
            <a:endParaRPr lang="en-US" altLang="zh-CN" dirty="0"/>
          </a:p>
        </p:txBody>
      </p:sp>
      <p:grpSp>
        <p:nvGrpSpPr>
          <p:cNvPr id="4" name="Group 449"/>
          <p:cNvGrpSpPr>
            <a:grpSpLocks/>
          </p:cNvGrpSpPr>
          <p:nvPr/>
        </p:nvGrpSpPr>
        <p:grpSpPr bwMode="auto">
          <a:xfrm>
            <a:off x="827584" y="2273126"/>
            <a:ext cx="8269287" cy="4540250"/>
            <a:chOff x="336" y="1008"/>
            <a:chExt cx="5709" cy="3171"/>
          </a:xfrm>
        </p:grpSpPr>
        <p:sp>
          <p:nvSpPr>
            <p:cNvPr id="5" name="Text Box 450"/>
            <p:cNvSpPr txBox="1">
              <a:spLocks noChangeArrowheads="1"/>
            </p:cNvSpPr>
            <p:nvPr/>
          </p:nvSpPr>
          <p:spPr bwMode="auto">
            <a:xfrm>
              <a:off x="1227" y="1523"/>
              <a:ext cx="17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6" name="Text Box 451"/>
            <p:cNvSpPr txBox="1">
              <a:spLocks noChangeArrowheads="1"/>
            </p:cNvSpPr>
            <p:nvPr/>
          </p:nvSpPr>
          <p:spPr bwMode="auto">
            <a:xfrm>
              <a:off x="3369" y="1680"/>
              <a:ext cx="33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Shift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left 2</a:t>
              </a:r>
            </a:p>
          </p:txBody>
        </p:sp>
        <p:sp>
          <p:nvSpPr>
            <p:cNvPr id="7" name="Oval 452"/>
            <p:cNvSpPr>
              <a:spLocks noChangeArrowheads="1"/>
            </p:cNvSpPr>
            <p:nvPr/>
          </p:nvSpPr>
          <p:spPr bwMode="auto">
            <a:xfrm>
              <a:off x="3379" y="1552"/>
              <a:ext cx="317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453"/>
            <p:cNvSpPr txBox="1">
              <a:spLocks noChangeArrowheads="1"/>
            </p:cNvSpPr>
            <p:nvPr/>
          </p:nvSpPr>
          <p:spPr bwMode="auto">
            <a:xfrm>
              <a:off x="408" y="1517"/>
              <a:ext cx="25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PC</a:t>
              </a:r>
            </a:p>
          </p:txBody>
        </p:sp>
        <p:sp>
          <p:nvSpPr>
            <p:cNvPr id="9" name="Rectangle 454"/>
            <p:cNvSpPr>
              <a:spLocks noChangeArrowheads="1"/>
            </p:cNvSpPr>
            <p:nvPr/>
          </p:nvSpPr>
          <p:spPr bwMode="auto">
            <a:xfrm>
              <a:off x="423" y="1389"/>
              <a:ext cx="211" cy="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455"/>
            <p:cNvSpPr>
              <a:spLocks noChangeShapeType="1"/>
            </p:cNvSpPr>
            <p:nvPr/>
          </p:nvSpPr>
          <p:spPr bwMode="auto">
            <a:xfrm>
              <a:off x="3854" y="133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456"/>
            <p:cNvSpPr>
              <a:spLocks noChangeShapeType="1"/>
            </p:cNvSpPr>
            <p:nvPr/>
          </p:nvSpPr>
          <p:spPr bwMode="auto">
            <a:xfrm>
              <a:off x="3854" y="171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457"/>
            <p:cNvSpPr>
              <a:spLocks noChangeShapeType="1"/>
            </p:cNvSpPr>
            <p:nvPr/>
          </p:nvSpPr>
          <p:spPr bwMode="auto">
            <a:xfrm>
              <a:off x="3854" y="1606"/>
              <a:ext cx="106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458"/>
            <p:cNvSpPr>
              <a:spLocks noChangeShapeType="1"/>
            </p:cNvSpPr>
            <p:nvPr/>
          </p:nvSpPr>
          <p:spPr bwMode="auto">
            <a:xfrm flipV="1">
              <a:off x="3854" y="1661"/>
              <a:ext cx="106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459"/>
            <p:cNvSpPr>
              <a:spLocks noChangeShapeType="1"/>
            </p:cNvSpPr>
            <p:nvPr/>
          </p:nvSpPr>
          <p:spPr bwMode="auto">
            <a:xfrm>
              <a:off x="3854" y="1334"/>
              <a:ext cx="37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460"/>
            <p:cNvSpPr>
              <a:spLocks noChangeShapeType="1"/>
            </p:cNvSpPr>
            <p:nvPr/>
          </p:nvSpPr>
          <p:spPr bwMode="auto">
            <a:xfrm>
              <a:off x="4224" y="1552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461"/>
            <p:cNvSpPr>
              <a:spLocks noChangeShapeType="1"/>
            </p:cNvSpPr>
            <p:nvPr/>
          </p:nvSpPr>
          <p:spPr bwMode="auto">
            <a:xfrm flipV="1">
              <a:off x="3854" y="1769"/>
              <a:ext cx="37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462"/>
            <p:cNvSpPr txBox="1">
              <a:spLocks noChangeArrowheads="1"/>
            </p:cNvSpPr>
            <p:nvPr/>
          </p:nvSpPr>
          <p:spPr bwMode="auto">
            <a:xfrm>
              <a:off x="3941" y="1571"/>
              <a:ext cx="30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Add</a:t>
              </a:r>
            </a:p>
          </p:txBody>
        </p:sp>
        <p:sp>
          <p:nvSpPr>
            <p:cNvPr id="18" name="Line 463"/>
            <p:cNvSpPr>
              <a:spLocks noChangeShapeType="1"/>
            </p:cNvSpPr>
            <p:nvPr/>
          </p:nvSpPr>
          <p:spPr bwMode="auto">
            <a:xfrm>
              <a:off x="3696" y="182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464"/>
            <p:cNvSpPr>
              <a:spLocks noChangeShapeType="1"/>
            </p:cNvSpPr>
            <p:nvPr/>
          </p:nvSpPr>
          <p:spPr bwMode="auto">
            <a:xfrm>
              <a:off x="4224" y="1661"/>
              <a:ext cx="1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465"/>
            <p:cNvSpPr>
              <a:spLocks noChangeShapeType="1"/>
            </p:cNvSpPr>
            <p:nvPr/>
          </p:nvSpPr>
          <p:spPr bwMode="auto">
            <a:xfrm>
              <a:off x="1532" y="111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466"/>
            <p:cNvSpPr>
              <a:spLocks noChangeShapeType="1"/>
            </p:cNvSpPr>
            <p:nvPr/>
          </p:nvSpPr>
          <p:spPr bwMode="auto">
            <a:xfrm>
              <a:off x="1532" y="149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467"/>
            <p:cNvSpPr>
              <a:spLocks noChangeShapeType="1"/>
            </p:cNvSpPr>
            <p:nvPr/>
          </p:nvSpPr>
          <p:spPr bwMode="auto">
            <a:xfrm>
              <a:off x="1532" y="1389"/>
              <a:ext cx="105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468"/>
            <p:cNvSpPr>
              <a:spLocks noChangeShapeType="1"/>
            </p:cNvSpPr>
            <p:nvPr/>
          </p:nvSpPr>
          <p:spPr bwMode="auto">
            <a:xfrm flipV="1">
              <a:off x="1532" y="1444"/>
              <a:ext cx="105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469"/>
            <p:cNvSpPr>
              <a:spLocks noChangeShapeType="1"/>
            </p:cNvSpPr>
            <p:nvPr/>
          </p:nvSpPr>
          <p:spPr bwMode="auto">
            <a:xfrm>
              <a:off x="1532" y="1117"/>
              <a:ext cx="369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470"/>
            <p:cNvSpPr>
              <a:spLocks noChangeShapeType="1"/>
            </p:cNvSpPr>
            <p:nvPr/>
          </p:nvSpPr>
          <p:spPr bwMode="auto">
            <a:xfrm>
              <a:off x="1901" y="1335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471"/>
            <p:cNvSpPr>
              <a:spLocks noChangeShapeType="1"/>
            </p:cNvSpPr>
            <p:nvPr/>
          </p:nvSpPr>
          <p:spPr bwMode="auto">
            <a:xfrm flipV="1">
              <a:off x="1532" y="1552"/>
              <a:ext cx="369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472"/>
            <p:cNvSpPr txBox="1">
              <a:spLocks noChangeArrowheads="1"/>
            </p:cNvSpPr>
            <p:nvPr/>
          </p:nvSpPr>
          <p:spPr bwMode="auto">
            <a:xfrm>
              <a:off x="1610" y="1357"/>
              <a:ext cx="30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Add</a:t>
              </a:r>
            </a:p>
          </p:txBody>
        </p:sp>
        <p:sp>
          <p:nvSpPr>
            <p:cNvPr id="28" name="Line 473"/>
            <p:cNvSpPr>
              <a:spLocks noChangeShapeType="1"/>
            </p:cNvSpPr>
            <p:nvPr/>
          </p:nvSpPr>
          <p:spPr bwMode="auto">
            <a:xfrm>
              <a:off x="529" y="1008"/>
              <a:ext cx="0" cy="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474"/>
            <p:cNvSpPr>
              <a:spLocks noChangeShapeType="1"/>
            </p:cNvSpPr>
            <p:nvPr/>
          </p:nvSpPr>
          <p:spPr bwMode="auto">
            <a:xfrm>
              <a:off x="4550" y="1443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475"/>
            <p:cNvSpPr>
              <a:spLocks noChangeShapeType="1"/>
            </p:cNvSpPr>
            <p:nvPr/>
          </p:nvSpPr>
          <p:spPr bwMode="auto">
            <a:xfrm flipV="1">
              <a:off x="4699" y="1008"/>
              <a:ext cx="0" cy="4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476"/>
            <p:cNvSpPr>
              <a:spLocks noChangeShapeType="1"/>
            </p:cNvSpPr>
            <p:nvPr/>
          </p:nvSpPr>
          <p:spPr bwMode="auto">
            <a:xfrm flipH="1">
              <a:off x="520" y="1008"/>
              <a:ext cx="4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477"/>
            <p:cNvSpPr>
              <a:spLocks noChangeShapeType="1"/>
            </p:cNvSpPr>
            <p:nvPr/>
          </p:nvSpPr>
          <p:spPr bwMode="auto">
            <a:xfrm>
              <a:off x="1373" y="1607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478"/>
            <p:cNvSpPr>
              <a:spLocks noChangeShapeType="1"/>
            </p:cNvSpPr>
            <p:nvPr/>
          </p:nvSpPr>
          <p:spPr bwMode="auto">
            <a:xfrm>
              <a:off x="3528" y="1201"/>
              <a:ext cx="8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479"/>
            <p:cNvSpPr>
              <a:spLocks noChangeShapeType="1"/>
            </p:cNvSpPr>
            <p:nvPr/>
          </p:nvSpPr>
          <p:spPr bwMode="auto">
            <a:xfrm>
              <a:off x="1901" y="1443"/>
              <a:ext cx="19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480"/>
            <p:cNvSpPr>
              <a:spLocks noChangeShapeType="1"/>
            </p:cNvSpPr>
            <p:nvPr/>
          </p:nvSpPr>
          <p:spPr bwMode="auto">
            <a:xfrm flipV="1">
              <a:off x="3537" y="1195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AutoShape 481"/>
            <p:cNvSpPr>
              <a:spLocks noChangeArrowheads="1"/>
            </p:cNvSpPr>
            <p:nvPr/>
          </p:nvSpPr>
          <p:spPr bwMode="auto">
            <a:xfrm>
              <a:off x="3508" y="141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482"/>
            <p:cNvSpPr>
              <a:spLocks noChangeShapeType="1"/>
            </p:cNvSpPr>
            <p:nvPr/>
          </p:nvSpPr>
          <p:spPr bwMode="auto">
            <a:xfrm>
              <a:off x="528" y="1824"/>
              <a:ext cx="0" cy="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483"/>
            <p:cNvSpPr>
              <a:spLocks noChangeShapeType="1"/>
            </p:cNvSpPr>
            <p:nvPr/>
          </p:nvSpPr>
          <p:spPr bwMode="auto">
            <a:xfrm>
              <a:off x="836" y="1280"/>
              <a:ext cx="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484"/>
            <p:cNvSpPr>
              <a:spLocks noChangeShapeType="1"/>
            </p:cNvSpPr>
            <p:nvPr/>
          </p:nvSpPr>
          <p:spPr bwMode="auto">
            <a:xfrm>
              <a:off x="845" y="1280"/>
              <a:ext cx="0" cy="6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485"/>
            <p:cNvSpPr>
              <a:spLocks noChangeShapeType="1"/>
            </p:cNvSpPr>
            <p:nvPr/>
          </p:nvSpPr>
          <p:spPr bwMode="auto">
            <a:xfrm flipH="1">
              <a:off x="528" y="1933"/>
              <a:ext cx="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AutoShape 486"/>
            <p:cNvSpPr>
              <a:spLocks noChangeArrowheads="1"/>
            </p:cNvSpPr>
            <p:nvPr/>
          </p:nvSpPr>
          <p:spPr bwMode="auto">
            <a:xfrm>
              <a:off x="502" y="1907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Text Box 487"/>
            <p:cNvSpPr txBox="1">
              <a:spLocks noChangeArrowheads="1"/>
            </p:cNvSpPr>
            <p:nvPr/>
          </p:nvSpPr>
          <p:spPr bwMode="auto">
            <a:xfrm>
              <a:off x="4374" y="1125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43" name="AutoShape 488"/>
            <p:cNvSpPr>
              <a:spLocks noChangeArrowheads="1"/>
            </p:cNvSpPr>
            <p:nvPr/>
          </p:nvSpPr>
          <p:spPr bwMode="auto">
            <a:xfrm>
              <a:off x="4391" y="1117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89"/>
            <p:cNvSpPr>
              <a:spLocks noChangeShapeType="1"/>
            </p:cNvSpPr>
            <p:nvPr/>
          </p:nvSpPr>
          <p:spPr bwMode="auto">
            <a:xfrm>
              <a:off x="4472" y="177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Text Box 490"/>
            <p:cNvSpPr txBox="1">
              <a:spLocks noChangeArrowheads="1"/>
            </p:cNvSpPr>
            <p:nvPr/>
          </p:nvSpPr>
          <p:spPr bwMode="auto">
            <a:xfrm>
              <a:off x="4277" y="1879"/>
              <a:ext cx="383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PCSrc</a:t>
              </a:r>
            </a:p>
          </p:txBody>
        </p:sp>
        <p:sp>
          <p:nvSpPr>
            <p:cNvPr id="46" name="Line 491"/>
            <p:cNvSpPr>
              <a:spLocks noChangeShapeType="1"/>
            </p:cNvSpPr>
            <p:nvPr/>
          </p:nvSpPr>
          <p:spPr bwMode="auto">
            <a:xfrm>
              <a:off x="3289" y="1815"/>
              <a:ext cx="2" cy="13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92"/>
            <p:cNvSpPr>
              <a:spLocks noChangeShapeType="1"/>
            </p:cNvSpPr>
            <p:nvPr/>
          </p:nvSpPr>
          <p:spPr bwMode="auto">
            <a:xfrm>
              <a:off x="3280" y="1824"/>
              <a:ext cx="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93"/>
            <p:cNvSpPr>
              <a:spLocks noChangeShapeType="1"/>
            </p:cNvSpPr>
            <p:nvPr/>
          </p:nvSpPr>
          <p:spPr bwMode="auto">
            <a:xfrm>
              <a:off x="5405" y="2547"/>
              <a:ext cx="2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494"/>
            <p:cNvSpPr>
              <a:spLocks noChangeShapeType="1"/>
            </p:cNvSpPr>
            <p:nvPr/>
          </p:nvSpPr>
          <p:spPr bwMode="auto">
            <a:xfrm>
              <a:off x="4368" y="2819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495"/>
            <p:cNvSpPr>
              <a:spLocks noChangeShapeType="1"/>
            </p:cNvSpPr>
            <p:nvPr/>
          </p:nvSpPr>
          <p:spPr bwMode="auto">
            <a:xfrm>
              <a:off x="4395" y="2547"/>
              <a:ext cx="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496"/>
            <p:cNvSpPr>
              <a:spLocks noChangeShapeType="1"/>
            </p:cNvSpPr>
            <p:nvPr/>
          </p:nvSpPr>
          <p:spPr bwMode="auto">
            <a:xfrm flipV="1">
              <a:off x="5501" y="2983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497"/>
            <p:cNvSpPr>
              <a:spLocks noChangeShapeType="1"/>
            </p:cNvSpPr>
            <p:nvPr/>
          </p:nvSpPr>
          <p:spPr bwMode="auto">
            <a:xfrm>
              <a:off x="4401" y="2538"/>
              <a:ext cx="0" cy="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498"/>
            <p:cNvSpPr>
              <a:spLocks noChangeShapeType="1"/>
            </p:cNvSpPr>
            <p:nvPr/>
          </p:nvSpPr>
          <p:spPr bwMode="auto">
            <a:xfrm>
              <a:off x="4392" y="3635"/>
              <a:ext cx="1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499"/>
            <p:cNvSpPr>
              <a:spLocks noChangeShapeType="1"/>
            </p:cNvSpPr>
            <p:nvPr/>
          </p:nvSpPr>
          <p:spPr bwMode="auto">
            <a:xfrm flipV="1">
              <a:off x="5510" y="2983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00"/>
            <p:cNvSpPr>
              <a:spLocks noChangeShapeType="1"/>
            </p:cNvSpPr>
            <p:nvPr/>
          </p:nvSpPr>
          <p:spPr bwMode="auto">
            <a:xfrm>
              <a:off x="5836" y="2765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01"/>
            <p:cNvSpPr>
              <a:spLocks noChangeShapeType="1"/>
            </p:cNvSpPr>
            <p:nvPr/>
          </p:nvSpPr>
          <p:spPr bwMode="auto">
            <a:xfrm>
              <a:off x="5985" y="2765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02"/>
            <p:cNvSpPr>
              <a:spLocks noChangeShapeType="1"/>
            </p:cNvSpPr>
            <p:nvPr/>
          </p:nvSpPr>
          <p:spPr bwMode="auto">
            <a:xfrm flipH="1">
              <a:off x="1973" y="4179"/>
              <a:ext cx="40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03"/>
            <p:cNvSpPr>
              <a:spLocks noChangeShapeType="1"/>
            </p:cNvSpPr>
            <p:nvPr/>
          </p:nvSpPr>
          <p:spPr bwMode="auto">
            <a:xfrm flipV="1">
              <a:off x="1982" y="3200"/>
              <a:ext cx="0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504"/>
            <p:cNvSpPr>
              <a:spLocks noChangeShapeType="1"/>
            </p:cNvSpPr>
            <p:nvPr/>
          </p:nvSpPr>
          <p:spPr bwMode="auto">
            <a:xfrm>
              <a:off x="1973" y="3200"/>
              <a:ext cx="1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505"/>
            <p:cNvSpPr txBox="1">
              <a:spLocks noChangeArrowheads="1"/>
            </p:cNvSpPr>
            <p:nvPr/>
          </p:nvSpPr>
          <p:spPr bwMode="auto">
            <a:xfrm>
              <a:off x="4613" y="2439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61" name="Text Box 506"/>
            <p:cNvSpPr txBox="1">
              <a:spLocks noChangeArrowheads="1"/>
            </p:cNvSpPr>
            <p:nvPr/>
          </p:nvSpPr>
          <p:spPr bwMode="auto">
            <a:xfrm>
              <a:off x="4613" y="2711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62" name="Text Box 507"/>
            <p:cNvSpPr txBox="1">
              <a:spLocks noChangeArrowheads="1"/>
            </p:cNvSpPr>
            <p:nvPr/>
          </p:nvSpPr>
          <p:spPr bwMode="auto">
            <a:xfrm>
              <a:off x="4613" y="2983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63" name="Text Box 508"/>
            <p:cNvSpPr txBox="1">
              <a:spLocks noChangeArrowheads="1"/>
            </p:cNvSpPr>
            <p:nvPr/>
          </p:nvSpPr>
          <p:spPr bwMode="auto">
            <a:xfrm>
              <a:off x="4929" y="2928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64" name="Text Box 509"/>
            <p:cNvSpPr txBox="1">
              <a:spLocks noChangeArrowheads="1"/>
            </p:cNvSpPr>
            <p:nvPr/>
          </p:nvSpPr>
          <p:spPr bwMode="auto">
            <a:xfrm>
              <a:off x="5085" y="2439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65" name="Rectangle 510"/>
            <p:cNvSpPr>
              <a:spLocks noChangeArrowheads="1"/>
            </p:cNvSpPr>
            <p:nvPr/>
          </p:nvSpPr>
          <p:spPr bwMode="auto">
            <a:xfrm>
              <a:off x="4613" y="2439"/>
              <a:ext cx="791" cy="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511"/>
            <p:cNvSpPr>
              <a:spLocks noChangeShapeType="1"/>
            </p:cNvSpPr>
            <p:nvPr/>
          </p:nvSpPr>
          <p:spPr bwMode="auto">
            <a:xfrm>
              <a:off x="4982" y="233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512"/>
            <p:cNvSpPr txBox="1">
              <a:spLocks noChangeArrowheads="1"/>
            </p:cNvSpPr>
            <p:nvPr/>
          </p:nvSpPr>
          <p:spPr bwMode="auto">
            <a:xfrm>
              <a:off x="4718" y="2167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68" name="Line 513"/>
            <p:cNvSpPr>
              <a:spLocks noChangeShapeType="1"/>
            </p:cNvSpPr>
            <p:nvPr/>
          </p:nvSpPr>
          <p:spPr bwMode="auto">
            <a:xfrm>
              <a:off x="4982" y="3254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Text Box 514"/>
            <p:cNvSpPr txBox="1">
              <a:spLocks noChangeArrowheads="1"/>
            </p:cNvSpPr>
            <p:nvPr/>
          </p:nvSpPr>
          <p:spPr bwMode="auto">
            <a:xfrm>
              <a:off x="4718" y="3363"/>
              <a:ext cx="53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70" name="Text Box 515"/>
            <p:cNvSpPr txBox="1">
              <a:spLocks noChangeArrowheads="1"/>
            </p:cNvSpPr>
            <p:nvPr/>
          </p:nvSpPr>
          <p:spPr bwMode="auto">
            <a:xfrm>
              <a:off x="5654" y="2447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71" name="AutoShape 516"/>
            <p:cNvSpPr>
              <a:spLocks noChangeArrowheads="1"/>
            </p:cNvSpPr>
            <p:nvPr/>
          </p:nvSpPr>
          <p:spPr bwMode="auto">
            <a:xfrm>
              <a:off x="5676" y="2439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Text Box 517"/>
            <p:cNvSpPr txBox="1">
              <a:spLocks noChangeArrowheads="1"/>
            </p:cNvSpPr>
            <p:nvPr/>
          </p:nvSpPr>
          <p:spPr bwMode="auto">
            <a:xfrm>
              <a:off x="5457" y="2159"/>
              <a:ext cx="5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MemToReg</a:t>
              </a:r>
            </a:p>
          </p:txBody>
        </p:sp>
        <p:sp>
          <p:nvSpPr>
            <p:cNvPr id="73" name="Line 518"/>
            <p:cNvSpPr>
              <a:spLocks noChangeShapeType="1"/>
            </p:cNvSpPr>
            <p:nvPr/>
          </p:nvSpPr>
          <p:spPr bwMode="auto">
            <a:xfrm>
              <a:off x="5758" y="2330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Line 519"/>
            <p:cNvSpPr>
              <a:spLocks noChangeShapeType="1"/>
            </p:cNvSpPr>
            <p:nvPr/>
          </p:nvSpPr>
          <p:spPr bwMode="auto">
            <a:xfrm flipV="1">
              <a:off x="3187" y="2765"/>
              <a:ext cx="0" cy="8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520"/>
            <p:cNvSpPr>
              <a:spLocks noChangeShapeType="1"/>
            </p:cNvSpPr>
            <p:nvPr/>
          </p:nvSpPr>
          <p:spPr bwMode="auto">
            <a:xfrm flipH="1" flipV="1">
              <a:off x="4296" y="3083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521"/>
            <p:cNvSpPr>
              <a:spLocks noChangeShapeType="1"/>
            </p:cNvSpPr>
            <p:nvPr/>
          </p:nvSpPr>
          <p:spPr bwMode="auto">
            <a:xfrm flipH="1">
              <a:off x="3178" y="3635"/>
              <a:ext cx="1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522"/>
            <p:cNvSpPr>
              <a:spLocks noChangeShapeType="1"/>
            </p:cNvSpPr>
            <p:nvPr/>
          </p:nvSpPr>
          <p:spPr bwMode="auto">
            <a:xfrm>
              <a:off x="4296" y="309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523"/>
            <p:cNvSpPr>
              <a:spLocks noChangeShapeType="1"/>
            </p:cNvSpPr>
            <p:nvPr/>
          </p:nvSpPr>
          <p:spPr bwMode="auto">
            <a:xfrm>
              <a:off x="3081" y="2765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AutoShape 524"/>
            <p:cNvSpPr>
              <a:spLocks noChangeArrowheads="1"/>
            </p:cNvSpPr>
            <p:nvPr/>
          </p:nvSpPr>
          <p:spPr bwMode="auto">
            <a:xfrm>
              <a:off x="3160" y="2736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Text Box 525"/>
            <p:cNvSpPr txBox="1">
              <a:spLocks noChangeArrowheads="1"/>
            </p:cNvSpPr>
            <p:nvPr/>
          </p:nvSpPr>
          <p:spPr bwMode="auto">
            <a:xfrm>
              <a:off x="336" y="2221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81" name="Text Box 526"/>
            <p:cNvSpPr txBox="1">
              <a:spLocks noChangeArrowheads="1"/>
            </p:cNvSpPr>
            <p:nvPr/>
          </p:nvSpPr>
          <p:spPr bwMode="auto">
            <a:xfrm>
              <a:off x="474" y="2602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82" name="Text Box 527"/>
            <p:cNvSpPr txBox="1">
              <a:spLocks noChangeArrowheads="1"/>
            </p:cNvSpPr>
            <p:nvPr/>
          </p:nvSpPr>
          <p:spPr bwMode="auto">
            <a:xfrm>
              <a:off x="651" y="2221"/>
              <a:ext cx="5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83" name="Rectangle 528"/>
            <p:cNvSpPr>
              <a:spLocks noChangeArrowheads="1"/>
            </p:cNvSpPr>
            <p:nvPr/>
          </p:nvSpPr>
          <p:spPr bwMode="auto">
            <a:xfrm>
              <a:off x="336" y="2221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529"/>
            <p:cNvSpPr>
              <a:spLocks noChangeShapeType="1"/>
            </p:cNvSpPr>
            <p:nvPr/>
          </p:nvSpPr>
          <p:spPr bwMode="auto">
            <a:xfrm>
              <a:off x="1879" y="2983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Line 530"/>
            <p:cNvSpPr>
              <a:spLocks noChangeShapeType="1"/>
            </p:cNvSpPr>
            <p:nvPr/>
          </p:nvSpPr>
          <p:spPr bwMode="auto">
            <a:xfrm>
              <a:off x="1286" y="2384"/>
              <a:ext cx="0" cy="1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531"/>
            <p:cNvSpPr>
              <a:spLocks noChangeShapeType="1"/>
            </p:cNvSpPr>
            <p:nvPr/>
          </p:nvSpPr>
          <p:spPr bwMode="auto">
            <a:xfrm>
              <a:off x="1286" y="3799"/>
              <a:ext cx="1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Text Box 532"/>
            <p:cNvSpPr txBox="1">
              <a:spLocks noChangeArrowheads="1"/>
            </p:cNvSpPr>
            <p:nvPr/>
          </p:nvSpPr>
          <p:spPr bwMode="auto">
            <a:xfrm>
              <a:off x="1262" y="3635"/>
              <a:ext cx="44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[15 - 0]</a:t>
              </a:r>
            </a:p>
          </p:txBody>
        </p:sp>
        <p:sp>
          <p:nvSpPr>
            <p:cNvPr id="88" name="Line 533"/>
            <p:cNvSpPr>
              <a:spLocks noChangeShapeType="1"/>
            </p:cNvSpPr>
            <p:nvPr/>
          </p:nvSpPr>
          <p:spPr bwMode="auto">
            <a:xfrm flipV="1">
              <a:off x="1181" y="2383"/>
              <a:ext cx="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Text Box 534"/>
            <p:cNvSpPr txBox="1">
              <a:spLocks noChangeArrowheads="1"/>
            </p:cNvSpPr>
            <p:nvPr/>
          </p:nvSpPr>
          <p:spPr bwMode="auto">
            <a:xfrm>
              <a:off x="1262" y="2221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[25 - 21]</a:t>
              </a:r>
            </a:p>
          </p:txBody>
        </p:sp>
        <p:sp>
          <p:nvSpPr>
            <p:cNvPr id="90" name="AutoShape 535"/>
            <p:cNvSpPr>
              <a:spLocks noChangeArrowheads="1"/>
            </p:cNvSpPr>
            <p:nvPr/>
          </p:nvSpPr>
          <p:spPr bwMode="auto">
            <a:xfrm>
              <a:off x="1260" y="2357"/>
              <a:ext cx="52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Text Box 536"/>
            <p:cNvSpPr txBox="1">
              <a:spLocks noChangeArrowheads="1"/>
            </p:cNvSpPr>
            <p:nvPr/>
          </p:nvSpPr>
          <p:spPr bwMode="auto">
            <a:xfrm>
              <a:off x="1262" y="2493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[20 - 16]</a:t>
              </a:r>
            </a:p>
          </p:txBody>
        </p:sp>
        <p:sp>
          <p:nvSpPr>
            <p:cNvPr id="92" name="Line 537"/>
            <p:cNvSpPr>
              <a:spLocks noChangeShapeType="1"/>
            </p:cNvSpPr>
            <p:nvPr/>
          </p:nvSpPr>
          <p:spPr bwMode="auto">
            <a:xfrm>
              <a:off x="1286" y="2655"/>
              <a:ext cx="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AutoShape 538"/>
            <p:cNvSpPr>
              <a:spLocks noChangeArrowheads="1"/>
            </p:cNvSpPr>
            <p:nvPr/>
          </p:nvSpPr>
          <p:spPr bwMode="auto">
            <a:xfrm>
              <a:off x="1258" y="2627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539"/>
            <p:cNvSpPr>
              <a:spLocks noChangeShapeType="1"/>
            </p:cNvSpPr>
            <p:nvPr/>
          </p:nvSpPr>
          <p:spPr bwMode="auto">
            <a:xfrm>
              <a:off x="1286" y="3255"/>
              <a:ext cx="4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Text Box 540"/>
            <p:cNvSpPr txBox="1">
              <a:spLocks noChangeArrowheads="1"/>
            </p:cNvSpPr>
            <p:nvPr/>
          </p:nvSpPr>
          <p:spPr bwMode="auto">
            <a:xfrm>
              <a:off x="1262" y="3091"/>
              <a:ext cx="49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 [15 - 11]</a:t>
              </a:r>
            </a:p>
          </p:txBody>
        </p:sp>
        <p:sp>
          <p:nvSpPr>
            <p:cNvPr id="96" name="AutoShape 541"/>
            <p:cNvSpPr>
              <a:spLocks noChangeArrowheads="1"/>
            </p:cNvSpPr>
            <p:nvPr/>
          </p:nvSpPr>
          <p:spPr bwMode="auto">
            <a:xfrm>
              <a:off x="1260" y="322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Text Box 542"/>
            <p:cNvSpPr txBox="1">
              <a:spLocks noChangeArrowheads="1"/>
            </p:cNvSpPr>
            <p:nvPr/>
          </p:nvSpPr>
          <p:spPr bwMode="auto">
            <a:xfrm>
              <a:off x="1697" y="2719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98" name="AutoShape 543"/>
            <p:cNvSpPr>
              <a:spLocks noChangeArrowheads="1"/>
            </p:cNvSpPr>
            <p:nvPr/>
          </p:nvSpPr>
          <p:spPr bwMode="auto">
            <a:xfrm>
              <a:off x="1716" y="2711"/>
              <a:ext cx="159" cy="652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544"/>
            <p:cNvSpPr>
              <a:spLocks noChangeShapeType="1"/>
            </p:cNvSpPr>
            <p:nvPr/>
          </p:nvSpPr>
          <p:spPr bwMode="auto">
            <a:xfrm>
              <a:off x="1794" y="3366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Text Box 545"/>
            <p:cNvSpPr txBox="1">
              <a:spLocks noChangeArrowheads="1"/>
            </p:cNvSpPr>
            <p:nvPr/>
          </p:nvSpPr>
          <p:spPr bwMode="auto">
            <a:xfrm>
              <a:off x="1571" y="3472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RegDst</a:t>
              </a:r>
            </a:p>
          </p:txBody>
        </p:sp>
        <p:sp>
          <p:nvSpPr>
            <p:cNvPr id="101" name="Text Box 546"/>
            <p:cNvSpPr txBox="1">
              <a:spLocks noChangeArrowheads="1"/>
            </p:cNvSpPr>
            <p:nvPr/>
          </p:nvSpPr>
          <p:spPr bwMode="auto">
            <a:xfrm>
              <a:off x="2131" y="2275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102" name="Text Box 547"/>
            <p:cNvSpPr txBox="1">
              <a:spLocks noChangeArrowheads="1"/>
            </p:cNvSpPr>
            <p:nvPr/>
          </p:nvSpPr>
          <p:spPr bwMode="auto">
            <a:xfrm>
              <a:off x="2142" y="2559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2</a:t>
              </a:r>
            </a:p>
          </p:txBody>
        </p:sp>
        <p:sp>
          <p:nvSpPr>
            <p:cNvPr id="103" name="Text Box 548"/>
            <p:cNvSpPr txBox="1">
              <a:spLocks noChangeArrowheads="1"/>
            </p:cNvSpPr>
            <p:nvPr/>
          </p:nvSpPr>
          <p:spPr bwMode="auto">
            <a:xfrm>
              <a:off x="2142" y="2831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104" name="Text Box 549"/>
            <p:cNvSpPr txBox="1">
              <a:spLocks noChangeArrowheads="1"/>
            </p:cNvSpPr>
            <p:nvPr/>
          </p:nvSpPr>
          <p:spPr bwMode="auto">
            <a:xfrm>
              <a:off x="2142" y="3103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05" name="Text Box 550"/>
            <p:cNvSpPr txBox="1">
              <a:spLocks noChangeArrowheads="1"/>
            </p:cNvSpPr>
            <p:nvPr/>
          </p:nvSpPr>
          <p:spPr bwMode="auto">
            <a:xfrm>
              <a:off x="2709" y="2656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2</a:t>
              </a:r>
            </a:p>
          </p:txBody>
        </p:sp>
        <p:sp>
          <p:nvSpPr>
            <p:cNvPr id="106" name="Text Box 551"/>
            <p:cNvSpPr txBox="1">
              <a:spLocks noChangeArrowheads="1"/>
            </p:cNvSpPr>
            <p:nvPr/>
          </p:nvSpPr>
          <p:spPr bwMode="auto">
            <a:xfrm>
              <a:off x="2720" y="2287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107" name="Text Box 552"/>
            <p:cNvSpPr txBox="1">
              <a:spLocks noChangeArrowheads="1"/>
            </p:cNvSpPr>
            <p:nvPr/>
          </p:nvSpPr>
          <p:spPr bwMode="auto">
            <a:xfrm>
              <a:off x="2553" y="3037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108" name="Rectangle 553"/>
            <p:cNvSpPr>
              <a:spLocks noChangeArrowheads="1"/>
            </p:cNvSpPr>
            <p:nvPr/>
          </p:nvSpPr>
          <p:spPr bwMode="auto">
            <a:xfrm>
              <a:off x="2142" y="2287"/>
              <a:ext cx="939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554"/>
            <p:cNvSpPr>
              <a:spLocks noChangeShapeType="1"/>
            </p:cNvSpPr>
            <p:nvPr/>
          </p:nvSpPr>
          <p:spPr bwMode="auto">
            <a:xfrm>
              <a:off x="2606" y="2175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Text Box 555"/>
            <p:cNvSpPr txBox="1">
              <a:spLocks noChangeArrowheads="1"/>
            </p:cNvSpPr>
            <p:nvPr/>
          </p:nvSpPr>
          <p:spPr bwMode="auto">
            <a:xfrm>
              <a:off x="2395" y="2003"/>
              <a:ext cx="49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  <p:sp>
          <p:nvSpPr>
            <p:cNvPr id="111" name="Text Box 556"/>
            <p:cNvSpPr txBox="1">
              <a:spLocks noChangeArrowheads="1"/>
            </p:cNvSpPr>
            <p:nvPr/>
          </p:nvSpPr>
          <p:spPr bwMode="auto">
            <a:xfrm>
              <a:off x="2705" y="3636"/>
              <a:ext cx="41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Sign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extend</a:t>
              </a:r>
            </a:p>
          </p:txBody>
        </p:sp>
        <p:sp>
          <p:nvSpPr>
            <p:cNvPr id="112" name="Oval 557"/>
            <p:cNvSpPr>
              <a:spLocks noChangeArrowheads="1"/>
            </p:cNvSpPr>
            <p:nvPr/>
          </p:nvSpPr>
          <p:spPr bwMode="auto">
            <a:xfrm>
              <a:off x="2755" y="3527"/>
              <a:ext cx="316" cy="5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558"/>
            <p:cNvSpPr>
              <a:spLocks noChangeShapeType="1"/>
            </p:cNvSpPr>
            <p:nvPr/>
          </p:nvSpPr>
          <p:spPr bwMode="auto">
            <a:xfrm>
              <a:off x="3081" y="2438"/>
              <a:ext cx="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559"/>
            <p:cNvSpPr>
              <a:spLocks noChangeShapeType="1"/>
            </p:cNvSpPr>
            <p:nvPr/>
          </p:nvSpPr>
          <p:spPr bwMode="auto">
            <a:xfrm>
              <a:off x="3283" y="3200"/>
              <a:ext cx="1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560"/>
            <p:cNvSpPr>
              <a:spLocks noChangeShapeType="1"/>
            </p:cNvSpPr>
            <p:nvPr/>
          </p:nvSpPr>
          <p:spPr bwMode="auto">
            <a:xfrm>
              <a:off x="3292" y="3200"/>
              <a:ext cx="0" cy="5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6" name="Line 561"/>
            <p:cNvSpPr>
              <a:spLocks noChangeShapeType="1"/>
            </p:cNvSpPr>
            <p:nvPr/>
          </p:nvSpPr>
          <p:spPr bwMode="auto">
            <a:xfrm flipH="1">
              <a:off x="3075" y="3799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" name="Text Box 562"/>
            <p:cNvSpPr txBox="1">
              <a:spLocks noChangeArrowheads="1"/>
            </p:cNvSpPr>
            <p:nvPr/>
          </p:nvSpPr>
          <p:spPr bwMode="auto">
            <a:xfrm>
              <a:off x="3439" y="2664"/>
              <a:ext cx="201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18" name="AutoShape 563"/>
            <p:cNvSpPr>
              <a:spLocks noChangeArrowheads="1"/>
            </p:cNvSpPr>
            <p:nvPr/>
          </p:nvSpPr>
          <p:spPr bwMode="auto">
            <a:xfrm>
              <a:off x="3459" y="2656"/>
              <a:ext cx="158" cy="653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Line 564"/>
            <p:cNvSpPr>
              <a:spLocks noChangeShapeType="1"/>
            </p:cNvSpPr>
            <p:nvPr/>
          </p:nvSpPr>
          <p:spPr bwMode="auto">
            <a:xfrm>
              <a:off x="3541" y="3309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Text Box 565"/>
            <p:cNvSpPr txBox="1">
              <a:spLocks noChangeArrowheads="1"/>
            </p:cNvSpPr>
            <p:nvPr/>
          </p:nvSpPr>
          <p:spPr bwMode="auto">
            <a:xfrm>
              <a:off x="3345" y="3418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ALUSrc</a:t>
              </a:r>
            </a:p>
          </p:txBody>
        </p:sp>
        <p:grpSp>
          <p:nvGrpSpPr>
            <p:cNvPr id="121" name="Group 566"/>
            <p:cNvGrpSpPr>
              <a:grpSpLocks/>
            </p:cNvGrpSpPr>
            <p:nvPr/>
          </p:nvGrpSpPr>
          <p:grpSpPr bwMode="auto">
            <a:xfrm>
              <a:off x="3768" y="2275"/>
              <a:ext cx="527" cy="870"/>
              <a:chOff x="3168" y="2736"/>
              <a:chExt cx="480" cy="768"/>
            </a:xfrm>
          </p:grpSpPr>
          <p:sp>
            <p:nvSpPr>
              <p:cNvPr id="135" name="Line 567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56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Line 569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8" name="Line 570"/>
              <p:cNvSpPr>
                <a:spLocks noChangeShapeType="1"/>
              </p:cNvSpPr>
              <p:nvPr/>
            </p:nvSpPr>
            <p:spPr bwMode="auto">
              <a:xfrm flipV="1">
                <a:off x="3168" y="312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" name="Line 571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" name="Line 572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" name="Line 573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2" name="Text Box 574"/>
            <p:cNvSpPr txBox="1">
              <a:spLocks noChangeArrowheads="1"/>
            </p:cNvSpPr>
            <p:nvPr/>
          </p:nvSpPr>
          <p:spPr bwMode="auto">
            <a:xfrm>
              <a:off x="3924" y="2710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solidFill>
                    <a:schemeClr val="tx2"/>
                  </a:solidFill>
                  <a:latin typeface="Arial" pitchFamily="34" charset="0"/>
                  <a:ea typeface="宋体" pitchFamily="2" charset="-122"/>
                </a:rPr>
                <a:t>Result</a:t>
              </a:r>
            </a:p>
          </p:txBody>
        </p:sp>
        <p:sp>
          <p:nvSpPr>
            <p:cNvPr id="123" name="Text Box 575"/>
            <p:cNvSpPr txBox="1">
              <a:spLocks noChangeArrowheads="1"/>
            </p:cNvSpPr>
            <p:nvPr/>
          </p:nvSpPr>
          <p:spPr bwMode="auto">
            <a:xfrm>
              <a:off x="3978" y="2547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Zero</a:t>
              </a:r>
            </a:p>
          </p:txBody>
        </p:sp>
        <p:sp>
          <p:nvSpPr>
            <p:cNvPr id="124" name="Text Box 576"/>
            <p:cNvSpPr txBox="1">
              <a:spLocks noChangeArrowheads="1"/>
            </p:cNvSpPr>
            <p:nvPr/>
          </p:nvSpPr>
          <p:spPr bwMode="auto">
            <a:xfrm>
              <a:off x="3768" y="2438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ALU</a:t>
              </a:r>
            </a:p>
          </p:txBody>
        </p:sp>
        <p:sp>
          <p:nvSpPr>
            <p:cNvPr id="125" name="Line 577"/>
            <p:cNvSpPr>
              <a:spLocks noChangeShapeType="1"/>
            </p:cNvSpPr>
            <p:nvPr/>
          </p:nvSpPr>
          <p:spPr bwMode="auto">
            <a:xfrm>
              <a:off x="4084" y="2982"/>
              <a:ext cx="0" cy="10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Text Box 578"/>
            <p:cNvSpPr txBox="1">
              <a:spLocks noChangeArrowheads="1"/>
            </p:cNvSpPr>
            <p:nvPr/>
          </p:nvSpPr>
          <p:spPr bwMode="auto">
            <a:xfrm>
              <a:off x="3873" y="3091"/>
              <a:ext cx="41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ALUOp</a:t>
              </a:r>
            </a:p>
          </p:txBody>
        </p:sp>
        <p:sp>
          <p:nvSpPr>
            <p:cNvPr id="127" name="Line 579"/>
            <p:cNvSpPr>
              <a:spLocks noChangeShapeType="1"/>
            </p:cNvSpPr>
            <p:nvPr/>
          </p:nvSpPr>
          <p:spPr bwMode="auto">
            <a:xfrm>
              <a:off x="3615" y="2983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580"/>
            <p:cNvSpPr>
              <a:spLocks noChangeShapeType="1"/>
            </p:cNvSpPr>
            <p:nvPr/>
          </p:nvSpPr>
          <p:spPr bwMode="auto">
            <a:xfrm flipV="1">
              <a:off x="1562" y="2652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AutoShape 581"/>
            <p:cNvSpPr>
              <a:spLocks noChangeArrowheads="1"/>
            </p:cNvSpPr>
            <p:nvPr/>
          </p:nvSpPr>
          <p:spPr bwMode="auto">
            <a:xfrm>
              <a:off x="1537" y="262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582"/>
            <p:cNvSpPr>
              <a:spLocks noChangeShapeType="1"/>
            </p:cNvSpPr>
            <p:nvPr/>
          </p:nvSpPr>
          <p:spPr bwMode="auto">
            <a:xfrm>
              <a:off x="1562" y="2815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AutoShape 583"/>
            <p:cNvSpPr>
              <a:spLocks noChangeArrowheads="1"/>
            </p:cNvSpPr>
            <p:nvPr/>
          </p:nvSpPr>
          <p:spPr bwMode="auto">
            <a:xfrm>
              <a:off x="4375" y="2792"/>
              <a:ext cx="53" cy="5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584"/>
            <p:cNvSpPr>
              <a:spLocks noChangeShapeType="1"/>
            </p:cNvSpPr>
            <p:nvPr/>
          </p:nvSpPr>
          <p:spPr bwMode="auto">
            <a:xfrm>
              <a:off x="4299" y="2819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585"/>
            <p:cNvSpPr>
              <a:spLocks noChangeShapeType="1"/>
            </p:cNvSpPr>
            <p:nvPr/>
          </p:nvSpPr>
          <p:spPr bwMode="auto">
            <a:xfrm>
              <a:off x="4401" y="2819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AutoShape 586"/>
            <p:cNvSpPr>
              <a:spLocks noChangeArrowheads="1"/>
            </p:cNvSpPr>
            <p:nvPr/>
          </p:nvSpPr>
          <p:spPr bwMode="auto">
            <a:xfrm>
              <a:off x="3265" y="317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2" name="Text Box 168"/>
          <p:cNvSpPr txBox="1">
            <a:spLocks noChangeArrowheads="1"/>
          </p:cNvSpPr>
          <p:nvPr/>
        </p:nvSpPr>
        <p:spPr bwMode="auto">
          <a:xfrm>
            <a:off x="7348790" y="2465066"/>
            <a:ext cx="1843088" cy="84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34" charset="0"/>
                <a:ea typeface="宋体" pitchFamily="2" charset="-122"/>
              </a:rPr>
              <a:t>ALU’s Zero output indicates the equality</a:t>
            </a:r>
          </a:p>
        </p:txBody>
      </p:sp>
      <p:sp>
        <p:nvSpPr>
          <p:cNvPr id="143" name="Line 169"/>
          <p:cNvSpPr>
            <a:spLocks noChangeShapeType="1"/>
          </p:cNvSpPr>
          <p:nvPr/>
        </p:nvSpPr>
        <p:spPr bwMode="auto">
          <a:xfrm flipH="1">
            <a:off x="6349218" y="3322639"/>
            <a:ext cx="1312224" cy="126857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" name="Slide Number Placeholder 1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853" y="99966"/>
            <a:ext cx="66484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2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Signal Table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r>
              <a:rPr lang="en-US" altLang="zh-CN" sz="2800" dirty="0" err="1">
                <a:solidFill>
                  <a:srgbClr val="0000FF"/>
                </a:solidFill>
              </a:rPr>
              <a:t>ALUOp</a:t>
            </a:r>
            <a:r>
              <a:rPr lang="en-US" altLang="zh-CN" sz="2800" dirty="0"/>
              <a:t> for R-type instructions depends on the instructions’ </a:t>
            </a:r>
            <a:r>
              <a:rPr lang="en-US" altLang="zh-CN" sz="2800" dirty="0" err="1"/>
              <a:t>func</a:t>
            </a:r>
            <a:r>
              <a:rPr lang="en-US" altLang="zh-CN" sz="2800" dirty="0"/>
              <a:t> field.</a:t>
            </a:r>
          </a:p>
          <a:p>
            <a:r>
              <a:rPr lang="en-US" altLang="zh-CN" sz="2800" dirty="0" err="1">
                <a:solidFill>
                  <a:srgbClr val="0000FF"/>
                </a:solidFill>
              </a:rPr>
              <a:t>PCSrc</a:t>
            </a:r>
            <a:r>
              <a:rPr lang="en-US" altLang="zh-CN" sz="2800" dirty="0"/>
              <a:t> should be set as 1 when the instruction is </a:t>
            </a:r>
            <a:r>
              <a:rPr lang="en-US" altLang="zh-CN" sz="2800" dirty="0" err="1"/>
              <a:t>beq</a:t>
            </a:r>
            <a:r>
              <a:rPr lang="en-US" altLang="zh-CN" sz="2800" dirty="0"/>
              <a:t> and the zero output of ALU is 1.</a:t>
            </a:r>
            <a:endParaRPr lang="en-US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5" y="3212976"/>
            <a:ext cx="876884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3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6211</TotalTime>
  <Words>605</Words>
  <Application>Microsoft Office PowerPoint</Application>
  <PresentationFormat>On-screen Show (4:3)</PresentationFormat>
  <Paragraphs>171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inherit</vt:lpstr>
      <vt:lpstr>Malgun Gothic</vt:lpstr>
      <vt:lpstr>华文中宋</vt:lpstr>
      <vt:lpstr>宋体</vt:lpstr>
      <vt:lpstr>Arial</vt:lpstr>
      <vt:lpstr>Calibri</vt:lpstr>
      <vt:lpstr>Gadugi</vt:lpstr>
      <vt:lpstr>Gill Sans MT</vt:lpstr>
      <vt:lpstr>Times New Roman</vt:lpstr>
      <vt:lpstr>Trebuchet MS</vt:lpstr>
      <vt:lpstr>Verdana</vt:lpstr>
      <vt:lpstr>Wingdings</vt:lpstr>
      <vt:lpstr>Wingdings 2</vt:lpstr>
      <vt:lpstr>夏至</vt:lpstr>
      <vt:lpstr>CSE 341 Computer Organization  Lecture 15 Processor : Single-Cycle Implementation 4 </vt:lpstr>
      <vt:lpstr>Control Unit Design</vt:lpstr>
      <vt:lpstr>Datapath With Control</vt:lpstr>
      <vt:lpstr>Virtual Control Unit</vt:lpstr>
      <vt:lpstr>R-type Instruction Path</vt:lpstr>
      <vt:lpstr>lw Instruction Path</vt:lpstr>
      <vt:lpstr>sw Instruction Path</vt:lpstr>
      <vt:lpstr>beq Instruction Path</vt:lpstr>
      <vt:lpstr>Control Signal Table</vt:lpstr>
      <vt:lpstr>J-type Format</vt:lpstr>
      <vt:lpstr>Implementing Jumps</vt:lpstr>
      <vt:lpstr>Pseudodirect Addressing</vt:lpstr>
      <vt:lpstr>Jump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385</cp:revision>
  <dcterms:created xsi:type="dcterms:W3CDTF">2015-08-13T19:09:57Z</dcterms:created>
  <dcterms:modified xsi:type="dcterms:W3CDTF">2020-03-26T21:36:58Z</dcterms:modified>
</cp:coreProperties>
</file>