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548" r:id="rId3"/>
    <p:sldId id="547" r:id="rId4"/>
    <p:sldId id="549" r:id="rId5"/>
    <p:sldId id="536" r:id="rId6"/>
    <p:sldId id="537" r:id="rId7"/>
    <p:sldId id="538" r:id="rId8"/>
    <p:sldId id="539" r:id="rId9"/>
    <p:sldId id="540" r:id="rId10"/>
    <p:sldId id="550" r:id="rId11"/>
    <p:sldId id="553" r:id="rId12"/>
    <p:sldId id="554" r:id="rId13"/>
    <p:sldId id="552" r:id="rId1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78B4"/>
    <a:srgbClr val="0000FF"/>
    <a:srgbClr val="16B49A"/>
    <a:srgbClr val="54D1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61214" autoAdjust="0"/>
  </p:normalViewPr>
  <p:slideViewPr>
    <p:cSldViewPr>
      <p:cViewPr varScale="1">
        <p:scale>
          <a:sx n="84" d="100"/>
          <a:sy n="84" d="100"/>
        </p:scale>
        <p:origin x="2394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4E39DD-BD07-4294-899C-6984A743A82A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4DE867-FC16-4B03-8338-38893AF6F1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086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z="1300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6DF86C6-7FF6-44DE-BD13-025FFD6C6F17}" type="datetime3">
              <a:rPr lang="en-AU" altLang="en-US" sz="1300" smtClean="0">
                <a:latin typeface="Times New Roman" panose="02020603050405020304" pitchFamily="18" charset="0"/>
              </a:rPr>
              <a:pPr/>
              <a:t>26 March, 2020</a:t>
            </a:fld>
            <a:endParaRPr lang="en-AU" altLang="en-US" sz="1300" smtClean="0">
              <a:latin typeface="Times New Roman" panose="02020603050405020304" pitchFamily="18" charset="0"/>
            </a:endParaRPr>
          </a:p>
        </p:txBody>
      </p:sp>
      <p:sp>
        <p:nvSpPr>
          <p:cNvPr id="16794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z="1300" smtClean="0">
                <a:latin typeface="Times New Roman" panose="02020603050405020304" pitchFamily="18" charset="0"/>
              </a:rPr>
              <a:t>Chapter 4 — The Processor</a:t>
            </a:r>
          </a:p>
        </p:txBody>
      </p:sp>
      <p:sp>
        <p:nvSpPr>
          <p:cNvPr id="1679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DF04772-3943-464D-A6CC-A121285B7417}" type="slidenum">
              <a:rPr lang="en-AU" altLang="en-US" sz="1300">
                <a:latin typeface="Times New Roman" panose="02020603050405020304" pitchFamily="18" charset="0"/>
              </a:rPr>
              <a:pPr/>
              <a:t>3</a:t>
            </a:fld>
            <a:endParaRPr lang="en-AU" altLang="en-US" sz="1300">
              <a:latin typeface="Times New Roman" panose="02020603050405020304" pitchFamily="18" charset="0"/>
            </a:endParaRPr>
          </a:p>
        </p:txBody>
      </p:sp>
      <p:sp>
        <p:nvSpPr>
          <p:cNvPr id="1679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79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389834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4DE867-FC16-4B03-8338-38893AF6F11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7230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4DE867-FC16-4B03-8338-38893AF6F11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1940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4DE867-FC16-4B03-8338-38893AF6F11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166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4DE867-FC16-4B03-8338-38893AF6F11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9056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4DE867-FC16-4B03-8338-38893AF6F11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0987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4DE867-FC16-4B03-8338-38893AF6F11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2141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17C6A-CEE5-4F49-96BA-4CD38510036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1393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z="1300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D5CF920-9AAC-4E43-BAD2-C2C5A45BB74C}" type="datetime3">
              <a:rPr lang="en-AU" altLang="en-US" sz="1300" smtClean="0">
                <a:latin typeface="Times New Roman" panose="02020603050405020304" pitchFamily="18" charset="0"/>
              </a:rPr>
              <a:pPr/>
              <a:t>26 March, 2020</a:t>
            </a:fld>
            <a:endParaRPr lang="en-AU" altLang="en-US" sz="1300" smtClean="0">
              <a:latin typeface="Times New Roman" panose="02020603050405020304" pitchFamily="18" charset="0"/>
            </a:endParaRPr>
          </a:p>
        </p:txBody>
      </p:sp>
      <p:sp>
        <p:nvSpPr>
          <p:cNvPr id="17203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z="1300" smtClean="0">
                <a:latin typeface="Times New Roman" panose="02020603050405020304" pitchFamily="18" charset="0"/>
              </a:rPr>
              <a:t>Chapter 4 — The Processor</a:t>
            </a:r>
          </a:p>
        </p:txBody>
      </p:sp>
      <p:sp>
        <p:nvSpPr>
          <p:cNvPr id="1720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C9B2DBA-FE02-4DBD-8532-3C381BAE762C}" type="slidenum">
              <a:rPr lang="en-AU" altLang="en-US" sz="1300">
                <a:latin typeface="Times New Roman" panose="02020603050405020304" pitchFamily="18" charset="0"/>
              </a:rPr>
              <a:pPr/>
              <a:t>11</a:t>
            </a:fld>
            <a:endParaRPr lang="en-AU" altLang="en-US" sz="1300">
              <a:latin typeface="Times New Roman" panose="02020603050405020304" pitchFamily="18" charset="0"/>
            </a:endParaRPr>
          </a:p>
        </p:txBody>
      </p:sp>
      <p:sp>
        <p:nvSpPr>
          <p:cNvPr id="1720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20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9944368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/>
            <a:endParaRPr 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17C6A-CEE5-4F49-96BA-4CD38510036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047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标题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22" name="副标题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CN" altLang="en-US"/>
              <a:t>单击此处编辑母版副标题样式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4235C-EA39-4DD3-A95B-42739109DE86}" type="datetime1">
              <a:rPr lang="zh-CN" altLang="en-US" smtClean="0"/>
              <a:t>2020/3/26</a:t>
            </a:fld>
            <a:endParaRPr lang="zh-CN" altLang="en-US"/>
          </a:p>
        </p:txBody>
      </p:sp>
      <p:sp>
        <p:nvSpPr>
          <p:cNvPr id="20" name="页脚占位符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3F394-90E6-48E7-AF99-CC3F52A7AB28}" type="datetime1">
              <a:rPr lang="zh-CN" altLang="en-US" smtClean="0"/>
              <a:t>2020/3/26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46AF8-AA03-40DD-A1A3-7A99ED75F061}" type="datetime1">
              <a:rPr lang="zh-CN" altLang="en-US" smtClean="0"/>
              <a:t>2020/3/26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7C550-B63F-456A-851D-ECDF8A9488DD}" type="datetime1">
              <a:rPr lang="zh-CN" altLang="en-US" smtClean="0"/>
              <a:t>2020/3/26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8CBBB-7005-437D-8A1E-EC7924BFCE1A}" type="datetime1">
              <a:rPr lang="zh-CN" altLang="en-US" smtClean="0"/>
              <a:t>2020/3/26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25253-205E-48EC-9C22-36746B5331D3}" type="datetime1">
              <a:rPr lang="zh-CN" altLang="en-US" smtClean="0"/>
              <a:t>2020/3/26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8E409-B538-4514-8BEF-08A435241EF0}" type="datetime1">
              <a:rPr lang="zh-CN" altLang="en-US" smtClean="0"/>
              <a:t>2020/3/26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7E06C-586A-4277-920E-514B24C43273}" type="datetime1">
              <a:rPr lang="zh-CN" altLang="en-US" smtClean="0"/>
              <a:t>2020/3/26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E926-337E-41E0-B1C6-3C6DF08716ED}" type="datetime1">
              <a:rPr lang="zh-CN" altLang="en-US" smtClean="0"/>
              <a:t>2020/3/26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E5A33-5F22-4611-8394-50209FE1C092}" type="datetime1">
              <a:rPr lang="zh-CN" altLang="en-US" smtClean="0"/>
              <a:t>2020/3/26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2CD0A-0D70-4190-B6BC-C247C9AE7E18}" type="datetime1">
              <a:rPr lang="zh-CN" altLang="en-US" smtClean="0"/>
              <a:t>2020/3/26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CN" altLang="en-US"/>
              <a:t>单击图标添加图片</a:t>
            </a:r>
            <a:endParaRPr kumimoji="0" lang="en-US" dirty="0"/>
          </a:p>
        </p:txBody>
      </p:sp>
      <p:sp>
        <p:nvSpPr>
          <p:cNvPr id="9" name="流程图: 过程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流程图: 过程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饼形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同心圆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标题占位符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9" name="文本占位符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  <a:p>
            <a:pPr lvl="1" eaLnBrk="1" latinLnBrk="0" hangingPunct="1"/>
            <a:r>
              <a:rPr kumimoji="0" lang="zh-CN" altLang="en-US"/>
              <a:t>第二级</a:t>
            </a:r>
          </a:p>
          <a:p>
            <a:pPr lvl="2" eaLnBrk="1" latinLnBrk="0" hangingPunct="1"/>
            <a:r>
              <a:rPr kumimoji="0" lang="zh-CN" altLang="en-US"/>
              <a:t>第三级</a:t>
            </a:r>
          </a:p>
          <a:p>
            <a:pPr lvl="3" eaLnBrk="1" latinLnBrk="0" hangingPunct="1"/>
            <a:r>
              <a:rPr kumimoji="0" lang="zh-CN" altLang="en-US"/>
              <a:t>第四级</a:t>
            </a:r>
          </a:p>
          <a:p>
            <a:pPr lvl="4" eaLnBrk="1" latinLnBrk="0" hangingPunct="1"/>
            <a:r>
              <a:rPr kumimoji="0" lang="zh-CN" altLang="en-US"/>
              <a:t>第五级</a:t>
            </a:r>
            <a:endParaRPr kumimoji="0" lang="en-US"/>
          </a:p>
        </p:txBody>
      </p:sp>
      <p:sp>
        <p:nvSpPr>
          <p:cNvPr id="24" name="日期占位符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2AE399E-07DA-4EAA-8C90-1EA0122E88CC}" type="datetime1">
              <a:rPr lang="zh-CN" altLang="en-US" smtClean="0"/>
              <a:t>2020/3/26</a:t>
            </a:fld>
            <a:endParaRPr lang="zh-CN" alt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22" name="灯片编号占位符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1844824"/>
            <a:ext cx="8964488" cy="2232248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CN" sz="4800" b="1" dirty="0">
                <a:latin typeface="Gadugi" panose="020B0502040204020203" pitchFamily="34" charset="0"/>
                <a:ea typeface="Malgun Gothic" panose="020B0503020000020004" pitchFamily="34" charset="-127"/>
              </a:rPr>
              <a:t>CSE 341</a:t>
            </a:r>
            <a:br>
              <a:rPr lang="en-US" altLang="zh-CN" sz="4800" b="1" dirty="0"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4800" b="1" dirty="0">
                <a:solidFill>
                  <a:srgbClr val="0000FF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Computer Organization</a:t>
            </a:r>
            <a:br>
              <a:rPr lang="en-US" altLang="zh-CN" sz="4800" b="1" dirty="0">
                <a:solidFill>
                  <a:srgbClr val="0000FF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3100" b="1" i="1" dirty="0">
                <a:solidFill>
                  <a:schemeClr val="tx1"/>
                </a:solidFill>
              </a:rPr>
              <a:t/>
            </a:r>
            <a:br>
              <a:rPr lang="en-US" altLang="zh-CN" sz="3100" b="1" i="1" dirty="0">
                <a:solidFill>
                  <a:schemeClr val="tx1"/>
                </a:solidFill>
              </a:rPr>
            </a:b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Lecture </a:t>
            </a:r>
            <a:r>
              <a:rPr lang="en-US" altLang="zh-CN" sz="3600" b="1" dirty="0" smtClean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15</a:t>
            </a: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/>
            </a:r>
            <a:b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Processor : Single-Cycle Implementation </a:t>
            </a: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4</a:t>
            </a: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/>
            </a:r>
            <a:b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endParaRPr lang="zh-CN" altLang="en-US" sz="3600" b="1" dirty="0">
              <a:solidFill>
                <a:srgbClr val="FF0000"/>
              </a:solidFill>
              <a:latin typeface="Gadugi" panose="020B0502040204020203" pitchFamily="34" charset="0"/>
              <a:ea typeface="Malgun Gothic" panose="020B0503020000020004" pitchFamily="34" charset="-127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03648" y="3933056"/>
            <a:ext cx="6400800" cy="2448272"/>
          </a:xfrm>
        </p:spPr>
        <p:txBody>
          <a:bodyPr>
            <a:normAutofit fontScale="77500" lnSpcReduction="20000"/>
          </a:bodyPr>
          <a:lstStyle/>
          <a:p>
            <a:endParaRPr lang="en-US" altLang="zh-CN" dirty="0"/>
          </a:p>
          <a:p>
            <a:pPr algn="ctr"/>
            <a:r>
              <a:rPr lang="en-US" altLang="zh-CN" sz="5100" b="1" i="1" dirty="0">
                <a:solidFill>
                  <a:schemeClr val="accent1"/>
                </a:solidFill>
              </a:rPr>
              <a:t>Prof. </a:t>
            </a:r>
            <a:r>
              <a:rPr lang="en-US" altLang="zh-CN" sz="5100" b="1" i="1" dirty="0" smtClean="0">
                <a:solidFill>
                  <a:schemeClr val="accent1"/>
                </a:solidFill>
              </a:rPr>
              <a:t>Lu Su</a:t>
            </a:r>
            <a:endParaRPr lang="en-US" altLang="zh-CN" sz="5100" b="1" i="1" dirty="0">
              <a:solidFill>
                <a:schemeClr val="accent1"/>
              </a:solidFill>
            </a:endParaRPr>
          </a:p>
          <a:p>
            <a:pPr algn="ctr"/>
            <a:r>
              <a:rPr lang="en-US" altLang="zh-CN" sz="4400" b="1" i="1" dirty="0">
                <a:solidFill>
                  <a:schemeClr val="tx1"/>
                </a:solidFill>
              </a:rPr>
              <a:t>Compute Science &amp; Engineering</a:t>
            </a:r>
          </a:p>
          <a:p>
            <a:pPr algn="ctr"/>
            <a:endParaRPr lang="en-US" altLang="zh-CN" sz="4400" b="1" i="1" dirty="0">
              <a:solidFill>
                <a:schemeClr val="tx1"/>
              </a:solidFill>
            </a:endParaRPr>
          </a:p>
          <a:p>
            <a:pPr algn="ctr"/>
            <a:r>
              <a:rPr lang="en-US" altLang="zh-CN" sz="2100" b="1" i="1" dirty="0">
                <a:solidFill>
                  <a:schemeClr val="tx1"/>
                </a:solidFill>
              </a:rPr>
              <a:t>Slides adapted from </a:t>
            </a:r>
            <a:r>
              <a:rPr lang="en-US" altLang="zh-CN" sz="2100" b="1" i="1" dirty="0" err="1"/>
              <a:t>Raheel</a:t>
            </a:r>
            <a:r>
              <a:rPr lang="en-US" altLang="zh-CN" sz="2100" b="1" i="1" dirty="0"/>
              <a:t> Ahmad, </a:t>
            </a:r>
            <a:r>
              <a:rPr lang="en-US" altLang="zh-CN" sz="2100" b="1" i="1" dirty="0">
                <a:solidFill>
                  <a:schemeClr val="tx1"/>
                </a:solidFill>
              </a:rPr>
              <a:t>Luis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Ceze</a:t>
            </a:r>
            <a:r>
              <a:rPr lang="en-US" altLang="zh-CN" sz="2100" b="1" i="1" dirty="0">
                <a:solidFill>
                  <a:schemeClr val="tx1"/>
                </a:solidFill>
              </a:rPr>
              <a:t> , </a:t>
            </a:r>
            <a:r>
              <a:rPr lang="en-US" altLang="zh-CN" sz="2100" b="1" i="1" dirty="0" err="1"/>
              <a:t>Sangyeun</a:t>
            </a:r>
            <a:r>
              <a:rPr lang="en-US" altLang="zh-CN" sz="2100" b="1" i="1" dirty="0"/>
              <a:t> Cho,</a:t>
            </a:r>
          </a:p>
          <a:p>
            <a:pPr algn="ctr"/>
            <a:r>
              <a:rPr lang="en-US" altLang="zh-CN" sz="2100" b="1" i="1" dirty="0">
                <a:solidFill>
                  <a:schemeClr val="tx1"/>
                </a:solidFill>
              </a:rPr>
              <a:t> Howard Huang, Bruce Kim,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Josep</a:t>
            </a:r>
            <a:r>
              <a:rPr lang="en-US" altLang="zh-CN" sz="2100" b="1" i="1" dirty="0">
                <a:solidFill>
                  <a:schemeClr val="tx1"/>
                </a:solidFill>
              </a:rPr>
              <a:t>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Torrellas</a:t>
            </a:r>
            <a:r>
              <a:rPr lang="en-US" altLang="zh-CN" sz="2100" b="1" i="1" dirty="0">
                <a:solidFill>
                  <a:schemeClr val="tx1"/>
                </a:solidFill>
              </a:rPr>
              <a:t>, Bo Yuan, and Craig Zilles</a:t>
            </a:r>
            <a:endParaRPr lang="zh-CN" altLang="en-US" sz="2100" b="1" i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4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J-type Format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184576"/>
          </a:xfrm>
        </p:spPr>
        <p:txBody>
          <a:bodyPr>
            <a:normAutofit/>
          </a:bodyPr>
          <a:lstStyle/>
          <a:p>
            <a:r>
              <a:rPr lang="en-US" altLang="zh-CN" dirty="0"/>
              <a:t>J-type format: </a:t>
            </a:r>
            <a:r>
              <a:rPr lang="en-US" altLang="zh-CN" dirty="0">
                <a:solidFill>
                  <a:srgbClr val="FF0000"/>
                </a:solidFill>
              </a:rPr>
              <a:t>jump</a:t>
            </a:r>
            <a:r>
              <a:rPr lang="en-US" altLang="zh-CN" dirty="0"/>
              <a:t> instruction.</a:t>
            </a:r>
          </a:p>
          <a:p>
            <a:endParaRPr lang="en-US" altLang="zh-CN" dirty="0">
              <a:solidFill>
                <a:srgbClr val="FF0000"/>
              </a:solidFill>
            </a:endParaRPr>
          </a:p>
          <a:p>
            <a:endParaRPr lang="en-US" altLang="zh-CN" dirty="0"/>
          </a:p>
          <a:p>
            <a:r>
              <a:rPr lang="en-US" altLang="zh-CN" dirty="0"/>
              <a:t>Unlike </a:t>
            </a:r>
            <a:r>
              <a:rPr lang="en-US" altLang="zh-CN" dirty="0">
                <a:solidFill>
                  <a:srgbClr val="00B050"/>
                </a:solidFill>
              </a:rPr>
              <a:t>branch</a:t>
            </a:r>
            <a:r>
              <a:rPr lang="en-US" altLang="zh-CN" dirty="0"/>
              <a:t> instruction, the last field of </a:t>
            </a:r>
            <a:r>
              <a:rPr lang="en-US" altLang="zh-CN" dirty="0">
                <a:solidFill>
                  <a:srgbClr val="FF0000"/>
                </a:solidFill>
              </a:rPr>
              <a:t>jump</a:t>
            </a:r>
            <a:r>
              <a:rPr lang="en-US" altLang="zh-CN" dirty="0"/>
              <a:t> instruction contains a </a:t>
            </a:r>
            <a:r>
              <a:rPr lang="en-US" altLang="zh-CN" b="1" dirty="0"/>
              <a:t>word address </a:t>
            </a:r>
            <a:r>
              <a:rPr lang="en-US" altLang="zh-CN" dirty="0"/>
              <a:t>instead of offset.</a:t>
            </a:r>
          </a:p>
          <a:p>
            <a:r>
              <a:rPr lang="en-US" altLang="zh-CN" dirty="0"/>
              <a:t>A 26-bit address field allows jump to any address from 0 to 2</a:t>
            </a:r>
            <a:r>
              <a:rPr lang="en-US" altLang="zh-CN" baseline="30000" dirty="0"/>
              <a:t>28</a:t>
            </a:r>
            <a:r>
              <a:rPr lang="en-US" altLang="zh-CN" dirty="0"/>
              <a:t>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060848"/>
            <a:ext cx="6267450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10</a:t>
            </a:fld>
            <a:endParaRPr lang="zh-CN" altLang="en-US"/>
          </a:p>
        </p:txBody>
      </p:sp>
      <p:sp>
        <p:nvSpPr>
          <p:cNvPr id="6" name="Rounded Rectangular Callout 5"/>
          <p:cNvSpPr/>
          <p:nvPr/>
        </p:nvSpPr>
        <p:spPr>
          <a:xfrm>
            <a:off x="4283968" y="5721824"/>
            <a:ext cx="1944216" cy="819880"/>
          </a:xfrm>
          <a:prstGeom prst="wedgeRoundRectCallout">
            <a:avLst>
              <a:gd name="adj1" fmla="val -27406"/>
              <a:gd name="adj2" fmla="val -92739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rgbClr val="FF0000"/>
                </a:solidFill>
              </a:rPr>
              <a:t>Byte Address ! </a:t>
            </a:r>
          </a:p>
        </p:txBody>
      </p:sp>
      <p:sp>
        <p:nvSpPr>
          <p:cNvPr id="7" name="Rounded Rectangular Callout 6"/>
          <p:cNvSpPr/>
          <p:nvPr/>
        </p:nvSpPr>
        <p:spPr>
          <a:xfrm>
            <a:off x="1043515" y="5721824"/>
            <a:ext cx="1800200" cy="819880"/>
          </a:xfrm>
          <a:prstGeom prst="wedgeRoundRectCallout">
            <a:avLst>
              <a:gd name="adj1" fmla="val 4616"/>
              <a:gd name="adj2" fmla="val -147718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rgbClr val="FF0000"/>
                </a:solidFill>
              </a:rPr>
              <a:t>Word </a:t>
            </a:r>
            <a:r>
              <a:rPr lang="en-US" altLang="zh-CN" dirty="0">
                <a:solidFill>
                  <a:srgbClr val="FF0000"/>
                </a:solidFill>
              </a:rPr>
              <a:t>Address ! </a:t>
            </a:r>
          </a:p>
        </p:txBody>
      </p:sp>
    </p:spTree>
    <p:extLst>
      <p:ext uri="{BB962C8B-B14F-4D97-AF65-F5344CB8AC3E}">
        <p14:creationId xmlns:p14="http://schemas.microsoft.com/office/powerpoint/2010/main" val="1584071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AU" altLang="en-US" sz="4400" b="1" dirty="0">
                <a:solidFill>
                  <a:srgbClr val="0000FF"/>
                </a:solidFill>
              </a:rPr>
              <a:t>Implementing Jumps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600" y="2349500"/>
            <a:ext cx="8270875" cy="3887788"/>
          </a:xfrm>
        </p:spPr>
        <p:txBody>
          <a:bodyPr/>
          <a:lstStyle/>
          <a:p>
            <a:pPr eaLnBrk="1" hangingPunct="1"/>
            <a:r>
              <a:rPr lang="en-AU" altLang="en-US" dirty="0" smtClean="0"/>
              <a:t>Jump uses word address</a:t>
            </a:r>
          </a:p>
          <a:p>
            <a:pPr eaLnBrk="1" hangingPunct="1"/>
            <a:r>
              <a:rPr lang="en-AU" altLang="en-US" dirty="0" smtClean="0"/>
              <a:t>Update PC with concatenation of</a:t>
            </a:r>
          </a:p>
          <a:p>
            <a:pPr lvl="1" eaLnBrk="1" hangingPunct="1"/>
            <a:r>
              <a:rPr lang="en-AU" altLang="en-US" dirty="0" smtClean="0"/>
              <a:t>Top 4 bits of old PC</a:t>
            </a:r>
          </a:p>
          <a:p>
            <a:pPr lvl="1" eaLnBrk="1" hangingPunct="1"/>
            <a:r>
              <a:rPr lang="en-AU" altLang="en-US" dirty="0" smtClean="0"/>
              <a:t>26-bit jump address</a:t>
            </a:r>
          </a:p>
          <a:p>
            <a:pPr lvl="1" eaLnBrk="1" hangingPunct="1"/>
            <a:r>
              <a:rPr lang="en-AU" altLang="en-US" dirty="0" smtClean="0"/>
              <a:t>00</a:t>
            </a:r>
          </a:p>
          <a:p>
            <a:pPr eaLnBrk="1" hangingPunct="1"/>
            <a:r>
              <a:rPr lang="en-AU" altLang="en-US" dirty="0" smtClean="0"/>
              <a:t>Need an extra control signal decoded from opcode</a:t>
            </a:r>
          </a:p>
        </p:txBody>
      </p:sp>
      <p:grpSp>
        <p:nvGrpSpPr>
          <p:cNvPr id="30725" name="Group 14"/>
          <p:cNvGrpSpPr>
            <a:grpSpLocks/>
          </p:cNvGrpSpPr>
          <p:nvPr/>
        </p:nvGrpSpPr>
        <p:grpSpPr bwMode="auto">
          <a:xfrm>
            <a:off x="2122537" y="1412875"/>
            <a:ext cx="6913563" cy="773113"/>
            <a:chOff x="1156" y="890"/>
            <a:chExt cx="4355" cy="487"/>
          </a:xfrm>
        </p:grpSpPr>
        <p:sp>
          <p:nvSpPr>
            <p:cNvPr id="30727" name="Text Box 5"/>
            <p:cNvSpPr txBox="1">
              <a:spLocks noChangeArrowheads="1"/>
            </p:cNvSpPr>
            <p:nvPr/>
          </p:nvSpPr>
          <p:spPr bwMode="auto">
            <a:xfrm>
              <a:off x="1156" y="890"/>
              <a:ext cx="817" cy="25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CN" sz="2000" dirty="0"/>
                <a:t>000010</a:t>
              </a:r>
              <a:endParaRPr lang="en-AU" altLang="en-US" sz="2000" dirty="0"/>
            </a:p>
          </p:txBody>
        </p:sp>
        <p:sp>
          <p:nvSpPr>
            <p:cNvPr id="30728" name="Text Box 8"/>
            <p:cNvSpPr txBox="1">
              <a:spLocks noChangeArrowheads="1"/>
            </p:cNvSpPr>
            <p:nvPr/>
          </p:nvSpPr>
          <p:spPr bwMode="auto">
            <a:xfrm>
              <a:off x="1973" y="890"/>
              <a:ext cx="3538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000" dirty="0"/>
                <a:t>address</a:t>
              </a:r>
              <a:endParaRPr lang="en-AU" altLang="en-US" sz="2000" dirty="0"/>
            </a:p>
          </p:txBody>
        </p:sp>
        <p:sp>
          <p:nvSpPr>
            <p:cNvPr id="30729" name="Text Box 9"/>
            <p:cNvSpPr txBox="1">
              <a:spLocks noChangeArrowheads="1"/>
            </p:cNvSpPr>
            <p:nvPr/>
          </p:nvSpPr>
          <p:spPr bwMode="auto">
            <a:xfrm>
              <a:off x="1332" y="1165"/>
              <a:ext cx="43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/>
                <a:t>31:26</a:t>
              </a:r>
              <a:endParaRPr lang="en-AU" altLang="en-US"/>
            </a:p>
          </p:txBody>
        </p:sp>
        <p:sp>
          <p:nvSpPr>
            <p:cNvPr id="30730" name="Text Box 12"/>
            <p:cNvSpPr txBox="1">
              <a:spLocks noChangeArrowheads="1"/>
            </p:cNvSpPr>
            <p:nvPr/>
          </p:nvSpPr>
          <p:spPr bwMode="auto">
            <a:xfrm>
              <a:off x="3560" y="1165"/>
              <a:ext cx="41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/>
                <a:t>25:0</a:t>
              </a:r>
              <a:endParaRPr lang="en-AU" altLang="en-US"/>
            </a:p>
          </p:txBody>
        </p:sp>
      </p:grpSp>
      <p:sp>
        <p:nvSpPr>
          <p:cNvPr id="30726" name="Text Box 13"/>
          <p:cNvSpPr txBox="1">
            <a:spLocks noChangeArrowheads="1"/>
          </p:cNvSpPr>
          <p:nvPr/>
        </p:nvSpPr>
        <p:spPr bwMode="auto">
          <a:xfrm>
            <a:off x="1098600" y="1489075"/>
            <a:ext cx="742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altLang="en-US" sz="1800" dirty="0"/>
              <a:t>Jump</a:t>
            </a:r>
            <a:endParaRPr lang="en-AU" altLang="en-US" sz="1800" dirty="0"/>
          </a:p>
        </p:txBody>
      </p:sp>
    </p:spTree>
    <p:extLst>
      <p:ext uri="{BB962C8B-B14F-4D97-AF65-F5344CB8AC3E}">
        <p14:creationId xmlns:p14="http://schemas.microsoft.com/office/powerpoint/2010/main" val="160338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 err="1">
                <a:solidFill>
                  <a:srgbClr val="0000FF"/>
                </a:solidFill>
              </a:rPr>
              <a:t>Pseudodirect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smtClean="0">
                <a:solidFill>
                  <a:srgbClr val="0000FF"/>
                </a:solidFill>
              </a:rPr>
              <a:t>Addressing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12</a:t>
            </a:fld>
            <a:endParaRPr lang="zh-CN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1640" y="3356992"/>
            <a:ext cx="7403356" cy="1982272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435608" y="1628800"/>
            <a:ext cx="7498080" cy="1059268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The </a:t>
            </a:r>
            <a:r>
              <a:rPr lang="en-US" dirty="0"/>
              <a:t>jump address is the </a:t>
            </a:r>
            <a:r>
              <a:rPr lang="en-US" dirty="0">
                <a:solidFill>
                  <a:srgbClr val="FF0000"/>
                </a:solidFill>
              </a:rPr>
              <a:t>26</a:t>
            </a:r>
            <a:r>
              <a:rPr lang="en-US" dirty="0"/>
              <a:t> bits of </a:t>
            </a:r>
            <a:r>
              <a:rPr lang="en-US" dirty="0" smtClean="0"/>
              <a:t>the instruction </a:t>
            </a:r>
            <a:r>
              <a:rPr lang="en-US" dirty="0"/>
              <a:t>concatenated with the </a:t>
            </a:r>
            <a:r>
              <a:rPr lang="en-US" dirty="0" smtClean="0"/>
              <a:t>upper </a:t>
            </a:r>
            <a:r>
              <a:rPr lang="en-US" dirty="0" smtClean="0">
                <a:solidFill>
                  <a:srgbClr val="FF0000"/>
                </a:solidFill>
              </a:rPr>
              <a:t>4</a:t>
            </a:r>
            <a:r>
              <a:rPr lang="en-US" dirty="0" smtClean="0"/>
              <a:t> </a:t>
            </a:r>
            <a:r>
              <a:rPr lang="en-US" dirty="0"/>
              <a:t>bits of the </a:t>
            </a:r>
            <a:r>
              <a:rPr lang="en-US" dirty="0" smtClean="0"/>
              <a:t>PC, followed by </a:t>
            </a:r>
            <a:r>
              <a:rPr lang="en-US" dirty="0" smtClean="0">
                <a:solidFill>
                  <a:srgbClr val="FF0000"/>
                </a:solidFill>
              </a:rPr>
              <a:t>00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077630" y="5391548"/>
            <a:ext cx="393601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303336"/>
                </a:solidFill>
                <a:effectLst/>
                <a:latin typeface="Times New Roman" panose="02020603050405020304" pitchFamily="18" charset="0"/>
                <a:ea typeface="inherit"/>
                <a:cs typeface="Times New Roman" panose="02020603050405020304" pitchFamily="18" charset="0"/>
              </a:rPr>
              <a:t>PC31...PC28 AD26...AD01 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7D2727"/>
                </a:solidFill>
                <a:effectLst/>
                <a:latin typeface="Times New Roman" panose="02020603050405020304" pitchFamily="18" charset="0"/>
                <a:ea typeface="inherit"/>
                <a:cs typeface="Times New Roman" panose="02020603050405020304" pitchFamily="18" charset="0"/>
              </a:rPr>
              <a:t>0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303336"/>
                </a:solidFill>
                <a:effectLst/>
                <a:latin typeface="Times New Roman" panose="02020603050405020304" pitchFamily="18" charset="0"/>
                <a:ea typeface="inheri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7D2727"/>
                </a:solidFill>
                <a:effectLst/>
                <a:latin typeface="Times New Roman" panose="02020603050405020304" pitchFamily="18" charset="0"/>
                <a:ea typeface="inherit"/>
                <a:cs typeface="Times New Roman" panose="02020603050405020304" pitchFamily="18" charset="0"/>
              </a:rPr>
              <a:t>0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115616" y="4627422"/>
            <a:ext cx="345638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 dirty="0">
                <a:solidFill>
                  <a:srgbClr val="FF0000"/>
                </a:solidFill>
                <a:latin typeface="Times New Roman" panose="02020603050405020304" pitchFamily="18" charset="0"/>
                <a:ea typeface="inherit"/>
                <a:cs typeface="Times New Roman" panose="02020603050405020304" pitchFamily="18" charset="0"/>
              </a:rPr>
              <a:t>1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inherit"/>
                <a:cs typeface="Times New Roman" panose="02020603050405020304" pitchFamily="18" charset="0"/>
              </a:rPr>
              <a:t>001 0000 0000 0000 0000 0000 0000 0000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435608" y="3824364"/>
            <a:ext cx="345638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inherit"/>
                <a:cs typeface="Times New Roman" panose="02020603050405020304" pitchFamily="18" charset="0"/>
              </a:rPr>
              <a:t>0000 0000 0000 0000 0000 0000 11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5364088" y="5877852"/>
            <a:ext cx="345638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rgbClr val="FF0000"/>
                </a:solidFill>
                <a:latin typeface="Times New Roman" panose="02020603050405020304" pitchFamily="18" charset="0"/>
                <a:ea typeface="inherit"/>
                <a:cs typeface="Times New Roman" panose="02020603050405020304" pitchFamily="18" charset="0"/>
              </a:rPr>
              <a:t>1001 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inherit"/>
                <a:cs typeface="Times New Roman" panose="02020603050405020304" pitchFamily="18" charset="0"/>
              </a:rPr>
              <a:t>0000 0000 0000 0000 0000 0000 1100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003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418654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Jump instructions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13</a:t>
            </a:fld>
            <a:endParaRPr lang="zh-CN" altLang="en-US"/>
          </a:p>
        </p:txBody>
      </p:sp>
      <p:pic>
        <p:nvPicPr>
          <p:cNvPr id="6" name="Picture 6" descr="f04-24-P37449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300162"/>
            <a:ext cx="6680200" cy="524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971600" y="23892"/>
            <a:ext cx="7937500" cy="773113"/>
            <a:chOff x="1098600" y="332656"/>
            <a:chExt cx="7937500" cy="773113"/>
          </a:xfrm>
        </p:grpSpPr>
        <p:grpSp>
          <p:nvGrpSpPr>
            <p:cNvPr id="7" name="Group 14"/>
            <p:cNvGrpSpPr>
              <a:grpSpLocks/>
            </p:cNvGrpSpPr>
            <p:nvPr/>
          </p:nvGrpSpPr>
          <p:grpSpPr bwMode="auto">
            <a:xfrm>
              <a:off x="2122537" y="332656"/>
              <a:ext cx="6913563" cy="773113"/>
              <a:chOff x="1156" y="890"/>
              <a:chExt cx="4355" cy="487"/>
            </a:xfrm>
          </p:grpSpPr>
          <p:sp>
            <p:nvSpPr>
              <p:cNvPr id="8" name="Text Box 5"/>
              <p:cNvSpPr txBox="1">
                <a:spLocks noChangeArrowheads="1"/>
              </p:cNvSpPr>
              <p:nvPr/>
            </p:nvSpPr>
            <p:spPr bwMode="auto">
              <a:xfrm>
                <a:off x="1156" y="890"/>
                <a:ext cx="817" cy="252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zh-CN" sz="2000" dirty="0"/>
                  <a:t>000010</a:t>
                </a:r>
                <a:endParaRPr lang="en-AU" altLang="en-US" sz="2000" dirty="0"/>
              </a:p>
            </p:txBody>
          </p:sp>
          <p:sp>
            <p:nvSpPr>
              <p:cNvPr id="9" name="Text Box 8"/>
              <p:cNvSpPr txBox="1">
                <a:spLocks noChangeArrowheads="1"/>
              </p:cNvSpPr>
              <p:nvPr/>
            </p:nvSpPr>
            <p:spPr bwMode="auto">
              <a:xfrm>
                <a:off x="1973" y="890"/>
                <a:ext cx="3538" cy="262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en-US" sz="2000" dirty="0"/>
                  <a:t>address</a:t>
                </a:r>
                <a:endParaRPr lang="en-AU" altLang="en-US" sz="2000" dirty="0"/>
              </a:p>
            </p:txBody>
          </p:sp>
          <p:sp>
            <p:nvSpPr>
              <p:cNvPr id="10" name="Text Box 9"/>
              <p:cNvSpPr txBox="1">
                <a:spLocks noChangeArrowheads="1"/>
              </p:cNvSpPr>
              <p:nvPr/>
            </p:nvSpPr>
            <p:spPr bwMode="auto">
              <a:xfrm>
                <a:off x="1332" y="1165"/>
                <a:ext cx="436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en-US"/>
                  <a:t>31:26</a:t>
                </a:r>
                <a:endParaRPr lang="en-AU" altLang="en-US"/>
              </a:p>
            </p:txBody>
          </p:sp>
          <p:sp>
            <p:nvSpPr>
              <p:cNvPr id="11" name="Text Box 12"/>
              <p:cNvSpPr txBox="1">
                <a:spLocks noChangeArrowheads="1"/>
              </p:cNvSpPr>
              <p:nvPr/>
            </p:nvSpPr>
            <p:spPr bwMode="auto">
              <a:xfrm>
                <a:off x="3560" y="1165"/>
                <a:ext cx="411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en-US"/>
                  <a:t>25:0</a:t>
                </a:r>
                <a:endParaRPr lang="en-AU" altLang="en-US"/>
              </a:p>
            </p:txBody>
          </p:sp>
        </p:grpSp>
        <p:sp>
          <p:nvSpPr>
            <p:cNvPr id="12" name="Text Box 13"/>
            <p:cNvSpPr txBox="1">
              <a:spLocks noChangeArrowheads="1"/>
            </p:cNvSpPr>
            <p:nvPr/>
          </p:nvSpPr>
          <p:spPr bwMode="auto">
            <a:xfrm>
              <a:off x="1098600" y="408856"/>
              <a:ext cx="7429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n-US" altLang="en-US" sz="1800" dirty="0"/>
                <a:t>Jump</a:t>
              </a:r>
              <a:endParaRPr lang="en-AU" altLang="en-US" sz="1800" dirty="0"/>
            </a:p>
          </p:txBody>
        </p:sp>
      </p:grpSp>
    </p:spTree>
    <p:extLst>
      <p:ext uri="{BB962C8B-B14F-4D97-AF65-F5344CB8AC3E}">
        <p14:creationId xmlns:p14="http://schemas.microsoft.com/office/powerpoint/2010/main" val="801035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Control Unit Design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544616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Right now we have not considered how to generate control signal.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A control unit is responsible for setting all the control signals</a:t>
            </a:r>
          </a:p>
          <a:p>
            <a:pPr marL="82296" indent="0">
              <a:buNone/>
            </a:pPr>
            <a:r>
              <a:rPr lang="en-US" altLang="zh-CN" sz="2800" dirty="0"/>
              <a:t>   -- Its input is the 32-bit instruction word</a:t>
            </a:r>
          </a:p>
          <a:p>
            <a:pPr marL="82296" indent="0">
              <a:buNone/>
            </a:pPr>
            <a:r>
              <a:rPr lang="en-US" altLang="zh-CN" sz="2800" dirty="0"/>
              <a:t>   -- Its outputs are the control signals for data path</a:t>
            </a:r>
          </a:p>
          <a:p>
            <a:pPr marL="82296" indent="0">
              <a:buNone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Most of the control signals can be generated from </a:t>
            </a:r>
            <a:r>
              <a:rPr lang="en-US" altLang="zh-CN" sz="2800" dirty="0">
                <a:solidFill>
                  <a:srgbClr val="00B050"/>
                </a:solidFill>
              </a:rPr>
              <a:t>op</a:t>
            </a:r>
            <a:r>
              <a:rPr lang="en-US" altLang="zh-CN" sz="2800" dirty="0">
                <a:solidFill>
                  <a:srgbClr val="FF0000"/>
                </a:solidFill>
              </a:rPr>
              <a:t> </a:t>
            </a:r>
            <a:r>
              <a:rPr lang="en-US" altLang="zh-CN" sz="2800" dirty="0"/>
              <a:t>field in the binary encoding instruction.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Next we show the generating mechanism of control signals for different types of instructions.</a:t>
            </a:r>
            <a:endParaRPr lang="en-US" altLang="zh-C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0207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7" name="Picture 5" descr="f04-17-P37449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4208" y="1196975"/>
            <a:ext cx="6680200" cy="519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8" name="Rectangle 4"/>
          <p:cNvSpPr>
            <a:spLocks noGrp="1" noChangeArrowheads="1"/>
          </p:cNvSpPr>
          <p:nvPr>
            <p:ph type="title"/>
          </p:nvPr>
        </p:nvSpPr>
        <p:spPr>
          <a:xfrm>
            <a:off x="1435608" y="44624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n-AU" altLang="en-US" sz="4400" b="1" dirty="0" err="1">
                <a:solidFill>
                  <a:srgbClr val="0000FF"/>
                </a:solidFill>
              </a:rPr>
              <a:t>Datapath</a:t>
            </a:r>
            <a:r>
              <a:rPr lang="en-AU" altLang="en-US" sz="4400" b="1" dirty="0">
                <a:solidFill>
                  <a:srgbClr val="0000FF"/>
                </a:solidFill>
              </a:rPr>
              <a:t> With Control</a:t>
            </a:r>
          </a:p>
        </p:txBody>
      </p:sp>
    </p:spTree>
    <p:extLst>
      <p:ext uri="{BB962C8B-B14F-4D97-AF65-F5344CB8AC3E}">
        <p14:creationId xmlns:p14="http://schemas.microsoft.com/office/powerpoint/2010/main" val="145529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-27384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 smtClean="0">
                <a:solidFill>
                  <a:srgbClr val="0000FF"/>
                </a:solidFill>
              </a:rPr>
              <a:t>Virtual Control </a:t>
            </a:r>
            <a:r>
              <a:rPr lang="en-US" altLang="zh-CN" sz="4400" b="1" dirty="0">
                <a:solidFill>
                  <a:srgbClr val="0000FF"/>
                </a:solidFill>
              </a:rPr>
              <a:t>Unit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608" y="620688"/>
            <a:ext cx="7920880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600" dirty="0" smtClean="0"/>
              <a:t>Combine two control units into a virtual control unit. </a:t>
            </a:r>
          </a:p>
          <a:p>
            <a:pPr marL="402336" lvl="1" indent="0">
              <a:buNone/>
            </a:pPr>
            <a:r>
              <a:rPr lang="en-US" altLang="zh-CN" sz="2600" dirty="0" smtClean="0"/>
              <a:t>--needs </a:t>
            </a:r>
            <a:r>
              <a:rPr lang="en-US" altLang="zh-CN" sz="2600" dirty="0"/>
              <a:t>13 bits of </a:t>
            </a:r>
            <a:r>
              <a:rPr lang="en-US" altLang="zh-CN" sz="2600" dirty="0" smtClean="0"/>
              <a:t>inputs.</a:t>
            </a:r>
          </a:p>
          <a:p>
            <a:pPr marL="402336" lvl="1" indent="0">
              <a:buNone/>
            </a:pPr>
            <a:r>
              <a:rPr lang="en-US" altLang="zh-CN" sz="2600" dirty="0" smtClean="0"/>
              <a:t>--6 </a:t>
            </a:r>
            <a:r>
              <a:rPr lang="en-US" altLang="zh-CN" sz="2600" dirty="0"/>
              <a:t>bits from </a:t>
            </a:r>
            <a:r>
              <a:rPr lang="en-US" altLang="zh-CN" sz="2600" dirty="0">
                <a:solidFill>
                  <a:srgbClr val="0000FF"/>
                </a:solidFill>
              </a:rPr>
              <a:t>op</a:t>
            </a:r>
            <a:r>
              <a:rPr lang="en-US" altLang="zh-CN" sz="2600" dirty="0"/>
              <a:t> field, 6 bits from </a:t>
            </a:r>
            <a:r>
              <a:rPr lang="en-US" altLang="zh-CN" sz="2600" dirty="0" err="1">
                <a:solidFill>
                  <a:srgbClr val="0000FF"/>
                </a:solidFill>
              </a:rPr>
              <a:t>func</a:t>
            </a:r>
            <a:r>
              <a:rPr lang="en-US" altLang="zh-CN" sz="2600" dirty="0"/>
              <a:t> field, 1 bit from </a:t>
            </a:r>
            <a:r>
              <a:rPr lang="en-US" altLang="zh-CN" sz="2600" dirty="0">
                <a:solidFill>
                  <a:srgbClr val="0000FF"/>
                </a:solidFill>
              </a:rPr>
              <a:t>zero</a:t>
            </a:r>
            <a:r>
              <a:rPr lang="en-US" altLang="zh-CN" sz="2600" dirty="0"/>
              <a:t> output of the ALU.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600" dirty="0"/>
              <a:t>Control unit has 10 bits of output (including the control signal for jump)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600" dirty="0"/>
              <a:t>A little different from textbook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380" y="3861048"/>
            <a:ext cx="6107972" cy="29249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91507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R-type Instruction Path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544616"/>
          </a:xfrm>
        </p:spPr>
        <p:txBody>
          <a:bodyPr>
            <a:normAutofit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800" dirty="0">
                <a:ea typeface="宋体" pitchFamily="2" charset="-122"/>
              </a:rPr>
              <a:t>R-type instructions include </a:t>
            </a:r>
            <a:r>
              <a:rPr lang="en-US" altLang="zh-CN" sz="2800" dirty="0">
                <a:solidFill>
                  <a:srgbClr val="FF0000"/>
                </a:solidFill>
                <a:ea typeface="宋体" pitchFamily="2" charset="-122"/>
              </a:rPr>
              <a:t>add</a:t>
            </a:r>
            <a:r>
              <a:rPr lang="en-US" altLang="zh-CN" sz="2800" dirty="0">
                <a:ea typeface="宋体" pitchFamily="2" charset="-122"/>
              </a:rPr>
              <a:t>, </a:t>
            </a:r>
            <a:r>
              <a:rPr lang="en-US" altLang="zh-CN" sz="2800" dirty="0">
                <a:solidFill>
                  <a:srgbClr val="FF0000"/>
                </a:solidFill>
                <a:ea typeface="宋体" pitchFamily="2" charset="-122"/>
              </a:rPr>
              <a:t>sub</a:t>
            </a:r>
            <a:r>
              <a:rPr lang="en-US" altLang="zh-CN" sz="2800" dirty="0">
                <a:ea typeface="宋体" pitchFamily="2" charset="-122"/>
              </a:rPr>
              <a:t>, </a:t>
            </a:r>
            <a:r>
              <a:rPr lang="en-US" altLang="zh-CN" sz="2800" dirty="0">
                <a:solidFill>
                  <a:srgbClr val="FF0000"/>
                </a:solidFill>
                <a:ea typeface="宋体" pitchFamily="2" charset="-122"/>
              </a:rPr>
              <a:t>and</a:t>
            </a:r>
            <a:r>
              <a:rPr lang="en-US" altLang="zh-CN" sz="2800" dirty="0">
                <a:ea typeface="宋体" pitchFamily="2" charset="-122"/>
              </a:rPr>
              <a:t>, </a:t>
            </a:r>
            <a:r>
              <a:rPr lang="en-US" altLang="zh-CN" sz="2800" dirty="0">
                <a:solidFill>
                  <a:srgbClr val="FF0000"/>
                </a:solidFill>
                <a:ea typeface="宋体" pitchFamily="2" charset="-122"/>
              </a:rPr>
              <a:t>or</a:t>
            </a:r>
            <a:r>
              <a:rPr lang="en-US" altLang="zh-CN" sz="2800" dirty="0">
                <a:ea typeface="宋体" pitchFamily="2" charset="-122"/>
              </a:rPr>
              <a:t>, and </a:t>
            </a:r>
            <a:r>
              <a:rPr lang="en-US" altLang="zh-CN" sz="2800" dirty="0" err="1">
                <a:solidFill>
                  <a:srgbClr val="FF0000"/>
                </a:solidFill>
                <a:ea typeface="宋体" pitchFamily="2" charset="-122"/>
              </a:rPr>
              <a:t>slt</a:t>
            </a:r>
            <a:r>
              <a:rPr lang="en-US" altLang="zh-CN" sz="2800" dirty="0">
                <a:ea typeface="宋体" pitchFamily="2" charset="-122"/>
              </a:rPr>
              <a:t>.</a:t>
            </a:r>
            <a:endParaRPr lang="en-US" altLang="zh-CN" sz="2800" dirty="0">
              <a:solidFill>
                <a:srgbClr val="008000"/>
              </a:solidFill>
              <a:ea typeface="宋体" pitchFamily="2" charset="-122"/>
            </a:endParaRP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800" dirty="0" err="1">
                <a:solidFill>
                  <a:srgbClr val="3333FF"/>
                </a:solidFill>
                <a:ea typeface="宋体" pitchFamily="2" charset="-122"/>
              </a:rPr>
              <a:t>ALUOp</a:t>
            </a:r>
            <a:r>
              <a:rPr lang="en-US" altLang="zh-CN" sz="2800" dirty="0">
                <a:ea typeface="宋体" pitchFamily="2" charset="-122"/>
              </a:rPr>
              <a:t> is determined by instruction’s </a:t>
            </a:r>
            <a:r>
              <a:rPr lang="en-US" altLang="zh-CN" sz="2800" dirty="0" err="1">
                <a:solidFill>
                  <a:srgbClr val="00B050"/>
                </a:solidFill>
                <a:ea typeface="宋体" pitchFamily="2" charset="-122"/>
              </a:rPr>
              <a:t>func</a:t>
            </a:r>
            <a:r>
              <a:rPr lang="en-US" altLang="zh-CN" sz="2800" dirty="0">
                <a:ea typeface="宋体" pitchFamily="2" charset="-122"/>
              </a:rPr>
              <a:t> field.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142994"/>
            <a:ext cx="8100392" cy="46703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5</a:t>
            </a:fld>
            <a:endParaRPr lang="zh-CN" alt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58" y="381153"/>
            <a:ext cx="9133454" cy="70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9153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 err="1">
                <a:solidFill>
                  <a:srgbClr val="0000FF"/>
                </a:solidFill>
              </a:rPr>
              <a:t>lw</a:t>
            </a:r>
            <a:r>
              <a:rPr lang="en-US" altLang="zh-CN" sz="4400" b="1" dirty="0">
                <a:solidFill>
                  <a:srgbClr val="0000FF"/>
                </a:solidFill>
              </a:rPr>
              <a:t> Instruction Path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54461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en-US" altLang="zh-CN" sz="2800" dirty="0"/>
              <a:t>Example load instruction is </a:t>
            </a:r>
            <a:r>
              <a:rPr lang="en-US" altLang="zh-CN" sz="2800" dirty="0" err="1">
                <a:solidFill>
                  <a:srgbClr val="00B050"/>
                </a:solidFill>
              </a:rPr>
              <a:t>lw</a:t>
            </a:r>
            <a:r>
              <a:rPr lang="en-US" altLang="zh-CN" sz="2800" dirty="0">
                <a:solidFill>
                  <a:srgbClr val="00B050"/>
                </a:solidFill>
              </a:rPr>
              <a:t> $t0, –4($</a:t>
            </a:r>
            <a:r>
              <a:rPr lang="en-US" altLang="zh-CN" sz="2800" dirty="0" err="1">
                <a:solidFill>
                  <a:srgbClr val="00B050"/>
                </a:solidFill>
              </a:rPr>
              <a:t>sp</a:t>
            </a:r>
            <a:r>
              <a:rPr lang="en-US" altLang="zh-CN" sz="2800" dirty="0">
                <a:solidFill>
                  <a:srgbClr val="00B050"/>
                </a:solidFill>
              </a:rPr>
              <a:t>)</a:t>
            </a: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 err="1">
                <a:solidFill>
                  <a:srgbClr val="0000FF"/>
                </a:solidFill>
              </a:rPr>
              <a:t>ALUOp</a:t>
            </a:r>
            <a:r>
              <a:rPr lang="en-US" altLang="zh-CN" sz="2800" dirty="0"/>
              <a:t> is 010 (add) to compute the address</a:t>
            </a:r>
            <a:endParaRPr lang="en-US" altLang="zh-CN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263328"/>
            <a:ext cx="7848872" cy="4478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6</a:t>
            </a:fld>
            <a:endParaRPr lang="zh-CN" alt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43291" y="44624"/>
            <a:ext cx="6836435" cy="1218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592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 err="1">
                <a:solidFill>
                  <a:srgbClr val="0000FF"/>
                </a:solidFill>
              </a:rPr>
              <a:t>sw</a:t>
            </a:r>
            <a:r>
              <a:rPr lang="en-US" altLang="zh-CN" sz="4400" b="1" dirty="0">
                <a:solidFill>
                  <a:srgbClr val="0000FF"/>
                </a:solidFill>
              </a:rPr>
              <a:t> Instruction Path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54461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en-US" altLang="zh-CN" sz="2800" dirty="0"/>
              <a:t>Example store instruction: </a:t>
            </a:r>
            <a:r>
              <a:rPr lang="en-US" altLang="zh-CN" sz="2800" dirty="0" err="1">
                <a:solidFill>
                  <a:srgbClr val="00B050"/>
                </a:solidFill>
              </a:rPr>
              <a:t>sw</a:t>
            </a:r>
            <a:r>
              <a:rPr lang="en-US" altLang="zh-CN" sz="2800" dirty="0">
                <a:solidFill>
                  <a:srgbClr val="00B050"/>
                </a:solidFill>
              </a:rPr>
              <a:t> $a0, 16($</a:t>
            </a:r>
            <a:r>
              <a:rPr lang="en-US" altLang="zh-CN" sz="2800" dirty="0" err="1">
                <a:solidFill>
                  <a:srgbClr val="00B050"/>
                </a:solidFill>
              </a:rPr>
              <a:t>sp</a:t>
            </a:r>
            <a:r>
              <a:rPr lang="en-US" altLang="zh-CN" sz="2800" dirty="0">
                <a:solidFill>
                  <a:srgbClr val="00B050"/>
                </a:solidFill>
              </a:rPr>
              <a:t>)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 err="1">
                <a:solidFill>
                  <a:srgbClr val="0000FF"/>
                </a:solidFill>
              </a:rPr>
              <a:t>ALUOp</a:t>
            </a:r>
            <a:r>
              <a:rPr lang="en-US" altLang="zh-CN" sz="2800" dirty="0"/>
              <a:t> is 010 (add) to compute the address</a:t>
            </a:r>
            <a:endParaRPr lang="en-US" altLang="zh-CN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276872"/>
            <a:ext cx="7894048" cy="4509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7</a:t>
            </a:fld>
            <a:endParaRPr lang="zh-CN" alt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80744" y="179475"/>
            <a:ext cx="5819775" cy="1038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366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 err="1">
                <a:solidFill>
                  <a:srgbClr val="0000FF"/>
                </a:solidFill>
              </a:rPr>
              <a:t>beq</a:t>
            </a:r>
            <a:r>
              <a:rPr lang="en-US" altLang="zh-CN" sz="4400" b="1" dirty="0">
                <a:solidFill>
                  <a:srgbClr val="0000FF"/>
                </a:solidFill>
              </a:rPr>
              <a:t> Instruction Path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54461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en-US" altLang="zh-CN" sz="2800" dirty="0"/>
              <a:t>Example branch instruction: </a:t>
            </a:r>
            <a:r>
              <a:rPr lang="en-US" altLang="zh-CN" sz="2800" dirty="0" err="1">
                <a:solidFill>
                  <a:srgbClr val="00B050"/>
                </a:solidFill>
              </a:rPr>
              <a:t>beq</a:t>
            </a:r>
            <a:r>
              <a:rPr lang="en-US" altLang="zh-CN" sz="2800" dirty="0">
                <a:solidFill>
                  <a:srgbClr val="00B050"/>
                </a:solidFill>
              </a:rPr>
              <a:t> $at, $0, offset</a:t>
            </a: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 err="1">
                <a:solidFill>
                  <a:srgbClr val="0000FF"/>
                </a:solidFill>
              </a:rPr>
              <a:t>ALUOp</a:t>
            </a:r>
            <a:r>
              <a:rPr lang="en-US" altLang="zh-CN" sz="2800" dirty="0"/>
              <a:t> is 110 (subtract), to test for equality</a:t>
            </a:r>
            <a:endParaRPr lang="en-US" altLang="zh-CN" dirty="0"/>
          </a:p>
        </p:txBody>
      </p:sp>
      <p:grpSp>
        <p:nvGrpSpPr>
          <p:cNvPr id="4" name="Group 449"/>
          <p:cNvGrpSpPr>
            <a:grpSpLocks/>
          </p:cNvGrpSpPr>
          <p:nvPr/>
        </p:nvGrpSpPr>
        <p:grpSpPr bwMode="auto">
          <a:xfrm>
            <a:off x="827584" y="2273126"/>
            <a:ext cx="8269287" cy="4540250"/>
            <a:chOff x="336" y="1008"/>
            <a:chExt cx="5709" cy="3171"/>
          </a:xfrm>
        </p:grpSpPr>
        <p:sp>
          <p:nvSpPr>
            <p:cNvPr id="5" name="Text Box 450"/>
            <p:cNvSpPr txBox="1">
              <a:spLocks noChangeArrowheads="1"/>
            </p:cNvSpPr>
            <p:nvPr/>
          </p:nvSpPr>
          <p:spPr bwMode="auto">
            <a:xfrm>
              <a:off x="1227" y="1523"/>
              <a:ext cx="177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4</a:t>
              </a:r>
            </a:p>
          </p:txBody>
        </p:sp>
        <p:sp>
          <p:nvSpPr>
            <p:cNvPr id="6" name="Text Box 451"/>
            <p:cNvSpPr txBox="1">
              <a:spLocks noChangeArrowheads="1"/>
            </p:cNvSpPr>
            <p:nvPr/>
          </p:nvSpPr>
          <p:spPr bwMode="auto">
            <a:xfrm>
              <a:off x="3369" y="1680"/>
              <a:ext cx="332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Shift</a:t>
              </a:r>
            </a:p>
            <a:p>
              <a:pPr algn="ctr"/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left 2</a:t>
              </a:r>
            </a:p>
          </p:txBody>
        </p:sp>
        <p:sp>
          <p:nvSpPr>
            <p:cNvPr id="7" name="Oval 452"/>
            <p:cNvSpPr>
              <a:spLocks noChangeArrowheads="1"/>
            </p:cNvSpPr>
            <p:nvPr/>
          </p:nvSpPr>
          <p:spPr bwMode="auto">
            <a:xfrm>
              <a:off x="3379" y="1552"/>
              <a:ext cx="317" cy="5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" name="Text Box 453"/>
            <p:cNvSpPr txBox="1">
              <a:spLocks noChangeArrowheads="1"/>
            </p:cNvSpPr>
            <p:nvPr/>
          </p:nvSpPr>
          <p:spPr bwMode="auto">
            <a:xfrm>
              <a:off x="408" y="1517"/>
              <a:ext cx="251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PC</a:t>
              </a:r>
            </a:p>
          </p:txBody>
        </p:sp>
        <p:sp>
          <p:nvSpPr>
            <p:cNvPr id="9" name="Rectangle 454"/>
            <p:cNvSpPr>
              <a:spLocks noChangeArrowheads="1"/>
            </p:cNvSpPr>
            <p:nvPr/>
          </p:nvSpPr>
          <p:spPr bwMode="auto">
            <a:xfrm>
              <a:off x="423" y="1389"/>
              <a:ext cx="211" cy="4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" name="Line 455"/>
            <p:cNvSpPr>
              <a:spLocks noChangeShapeType="1"/>
            </p:cNvSpPr>
            <p:nvPr/>
          </p:nvSpPr>
          <p:spPr bwMode="auto">
            <a:xfrm>
              <a:off x="3854" y="1334"/>
              <a:ext cx="0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" name="Line 456"/>
            <p:cNvSpPr>
              <a:spLocks noChangeShapeType="1"/>
            </p:cNvSpPr>
            <p:nvPr/>
          </p:nvSpPr>
          <p:spPr bwMode="auto">
            <a:xfrm>
              <a:off x="3854" y="1715"/>
              <a:ext cx="0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" name="Line 457"/>
            <p:cNvSpPr>
              <a:spLocks noChangeShapeType="1"/>
            </p:cNvSpPr>
            <p:nvPr/>
          </p:nvSpPr>
          <p:spPr bwMode="auto">
            <a:xfrm>
              <a:off x="3854" y="1606"/>
              <a:ext cx="106" cy="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" name="Line 458"/>
            <p:cNvSpPr>
              <a:spLocks noChangeShapeType="1"/>
            </p:cNvSpPr>
            <p:nvPr/>
          </p:nvSpPr>
          <p:spPr bwMode="auto">
            <a:xfrm flipV="1">
              <a:off x="3854" y="1661"/>
              <a:ext cx="106" cy="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" name="Line 459"/>
            <p:cNvSpPr>
              <a:spLocks noChangeShapeType="1"/>
            </p:cNvSpPr>
            <p:nvPr/>
          </p:nvSpPr>
          <p:spPr bwMode="auto">
            <a:xfrm>
              <a:off x="3854" y="1334"/>
              <a:ext cx="370" cy="2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" name="Line 460"/>
            <p:cNvSpPr>
              <a:spLocks noChangeShapeType="1"/>
            </p:cNvSpPr>
            <p:nvPr/>
          </p:nvSpPr>
          <p:spPr bwMode="auto">
            <a:xfrm>
              <a:off x="4224" y="1552"/>
              <a:ext cx="0" cy="2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" name="Line 461"/>
            <p:cNvSpPr>
              <a:spLocks noChangeShapeType="1"/>
            </p:cNvSpPr>
            <p:nvPr/>
          </p:nvSpPr>
          <p:spPr bwMode="auto">
            <a:xfrm flipV="1">
              <a:off x="3854" y="1769"/>
              <a:ext cx="370" cy="2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" name="Text Box 462"/>
            <p:cNvSpPr txBox="1">
              <a:spLocks noChangeArrowheads="1"/>
            </p:cNvSpPr>
            <p:nvPr/>
          </p:nvSpPr>
          <p:spPr bwMode="auto">
            <a:xfrm>
              <a:off x="3941" y="1571"/>
              <a:ext cx="300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Add</a:t>
              </a:r>
            </a:p>
          </p:txBody>
        </p:sp>
        <p:sp>
          <p:nvSpPr>
            <p:cNvPr id="18" name="Line 463"/>
            <p:cNvSpPr>
              <a:spLocks noChangeShapeType="1"/>
            </p:cNvSpPr>
            <p:nvPr/>
          </p:nvSpPr>
          <p:spPr bwMode="auto">
            <a:xfrm>
              <a:off x="3696" y="1824"/>
              <a:ext cx="15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" name="Line 464"/>
            <p:cNvSpPr>
              <a:spLocks noChangeShapeType="1"/>
            </p:cNvSpPr>
            <p:nvPr/>
          </p:nvSpPr>
          <p:spPr bwMode="auto">
            <a:xfrm>
              <a:off x="4224" y="1661"/>
              <a:ext cx="1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" name="Line 465"/>
            <p:cNvSpPr>
              <a:spLocks noChangeShapeType="1"/>
            </p:cNvSpPr>
            <p:nvPr/>
          </p:nvSpPr>
          <p:spPr bwMode="auto">
            <a:xfrm>
              <a:off x="1532" y="1117"/>
              <a:ext cx="0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" name="Line 466"/>
            <p:cNvSpPr>
              <a:spLocks noChangeShapeType="1"/>
            </p:cNvSpPr>
            <p:nvPr/>
          </p:nvSpPr>
          <p:spPr bwMode="auto">
            <a:xfrm>
              <a:off x="1532" y="1498"/>
              <a:ext cx="0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" name="Line 467"/>
            <p:cNvSpPr>
              <a:spLocks noChangeShapeType="1"/>
            </p:cNvSpPr>
            <p:nvPr/>
          </p:nvSpPr>
          <p:spPr bwMode="auto">
            <a:xfrm>
              <a:off x="1532" y="1389"/>
              <a:ext cx="105" cy="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" name="Line 468"/>
            <p:cNvSpPr>
              <a:spLocks noChangeShapeType="1"/>
            </p:cNvSpPr>
            <p:nvPr/>
          </p:nvSpPr>
          <p:spPr bwMode="auto">
            <a:xfrm flipV="1">
              <a:off x="1532" y="1444"/>
              <a:ext cx="105" cy="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" name="Line 469"/>
            <p:cNvSpPr>
              <a:spLocks noChangeShapeType="1"/>
            </p:cNvSpPr>
            <p:nvPr/>
          </p:nvSpPr>
          <p:spPr bwMode="auto">
            <a:xfrm>
              <a:off x="1532" y="1117"/>
              <a:ext cx="369" cy="2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" name="Line 470"/>
            <p:cNvSpPr>
              <a:spLocks noChangeShapeType="1"/>
            </p:cNvSpPr>
            <p:nvPr/>
          </p:nvSpPr>
          <p:spPr bwMode="auto">
            <a:xfrm>
              <a:off x="1901" y="1335"/>
              <a:ext cx="0" cy="2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" name="Line 471"/>
            <p:cNvSpPr>
              <a:spLocks noChangeShapeType="1"/>
            </p:cNvSpPr>
            <p:nvPr/>
          </p:nvSpPr>
          <p:spPr bwMode="auto">
            <a:xfrm flipV="1">
              <a:off x="1532" y="1552"/>
              <a:ext cx="369" cy="2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7" name="Text Box 472"/>
            <p:cNvSpPr txBox="1">
              <a:spLocks noChangeArrowheads="1"/>
            </p:cNvSpPr>
            <p:nvPr/>
          </p:nvSpPr>
          <p:spPr bwMode="auto">
            <a:xfrm>
              <a:off x="1610" y="1357"/>
              <a:ext cx="300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Add</a:t>
              </a:r>
            </a:p>
          </p:txBody>
        </p:sp>
        <p:sp>
          <p:nvSpPr>
            <p:cNvPr id="28" name="Line 473"/>
            <p:cNvSpPr>
              <a:spLocks noChangeShapeType="1"/>
            </p:cNvSpPr>
            <p:nvPr/>
          </p:nvSpPr>
          <p:spPr bwMode="auto">
            <a:xfrm>
              <a:off x="529" y="1008"/>
              <a:ext cx="0" cy="38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" name="Line 474"/>
            <p:cNvSpPr>
              <a:spLocks noChangeShapeType="1"/>
            </p:cNvSpPr>
            <p:nvPr/>
          </p:nvSpPr>
          <p:spPr bwMode="auto">
            <a:xfrm>
              <a:off x="4550" y="1443"/>
              <a:ext cx="15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" name="Line 475"/>
            <p:cNvSpPr>
              <a:spLocks noChangeShapeType="1"/>
            </p:cNvSpPr>
            <p:nvPr/>
          </p:nvSpPr>
          <p:spPr bwMode="auto">
            <a:xfrm flipV="1">
              <a:off x="4699" y="1008"/>
              <a:ext cx="0" cy="43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" name="Line 476"/>
            <p:cNvSpPr>
              <a:spLocks noChangeShapeType="1"/>
            </p:cNvSpPr>
            <p:nvPr/>
          </p:nvSpPr>
          <p:spPr bwMode="auto">
            <a:xfrm flipH="1">
              <a:off x="520" y="1008"/>
              <a:ext cx="41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2" name="Line 477"/>
            <p:cNvSpPr>
              <a:spLocks noChangeShapeType="1"/>
            </p:cNvSpPr>
            <p:nvPr/>
          </p:nvSpPr>
          <p:spPr bwMode="auto">
            <a:xfrm>
              <a:off x="1373" y="1607"/>
              <a:ext cx="1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" name="Line 478"/>
            <p:cNvSpPr>
              <a:spLocks noChangeShapeType="1"/>
            </p:cNvSpPr>
            <p:nvPr/>
          </p:nvSpPr>
          <p:spPr bwMode="auto">
            <a:xfrm>
              <a:off x="3528" y="1201"/>
              <a:ext cx="86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4" name="Line 479"/>
            <p:cNvSpPr>
              <a:spLocks noChangeShapeType="1"/>
            </p:cNvSpPr>
            <p:nvPr/>
          </p:nvSpPr>
          <p:spPr bwMode="auto">
            <a:xfrm>
              <a:off x="1901" y="1443"/>
              <a:ext cx="195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5" name="Line 480"/>
            <p:cNvSpPr>
              <a:spLocks noChangeShapeType="1"/>
            </p:cNvSpPr>
            <p:nvPr/>
          </p:nvSpPr>
          <p:spPr bwMode="auto">
            <a:xfrm flipV="1">
              <a:off x="3537" y="1195"/>
              <a:ext cx="0" cy="2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6" name="AutoShape 481"/>
            <p:cNvSpPr>
              <a:spLocks noChangeArrowheads="1"/>
            </p:cNvSpPr>
            <p:nvPr/>
          </p:nvSpPr>
          <p:spPr bwMode="auto">
            <a:xfrm>
              <a:off x="3508" y="1414"/>
              <a:ext cx="53" cy="54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" name="Line 482"/>
            <p:cNvSpPr>
              <a:spLocks noChangeShapeType="1"/>
            </p:cNvSpPr>
            <p:nvPr/>
          </p:nvSpPr>
          <p:spPr bwMode="auto">
            <a:xfrm>
              <a:off x="528" y="1824"/>
              <a:ext cx="0" cy="39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8" name="Line 483"/>
            <p:cNvSpPr>
              <a:spLocks noChangeShapeType="1"/>
            </p:cNvSpPr>
            <p:nvPr/>
          </p:nvSpPr>
          <p:spPr bwMode="auto">
            <a:xfrm>
              <a:off x="836" y="1280"/>
              <a:ext cx="6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9" name="Line 484"/>
            <p:cNvSpPr>
              <a:spLocks noChangeShapeType="1"/>
            </p:cNvSpPr>
            <p:nvPr/>
          </p:nvSpPr>
          <p:spPr bwMode="auto">
            <a:xfrm>
              <a:off x="845" y="1280"/>
              <a:ext cx="0" cy="65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0" name="Line 485"/>
            <p:cNvSpPr>
              <a:spLocks noChangeShapeType="1"/>
            </p:cNvSpPr>
            <p:nvPr/>
          </p:nvSpPr>
          <p:spPr bwMode="auto">
            <a:xfrm flipH="1">
              <a:off x="528" y="1933"/>
              <a:ext cx="32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1" name="AutoShape 486"/>
            <p:cNvSpPr>
              <a:spLocks noChangeArrowheads="1"/>
            </p:cNvSpPr>
            <p:nvPr/>
          </p:nvSpPr>
          <p:spPr bwMode="auto">
            <a:xfrm>
              <a:off x="502" y="1907"/>
              <a:ext cx="53" cy="54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2" name="Text Box 487"/>
            <p:cNvSpPr txBox="1">
              <a:spLocks noChangeArrowheads="1"/>
            </p:cNvSpPr>
            <p:nvPr/>
          </p:nvSpPr>
          <p:spPr bwMode="auto">
            <a:xfrm>
              <a:off x="4374" y="1125"/>
              <a:ext cx="201" cy="6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0</a:t>
              </a:r>
            </a:p>
            <a:p>
              <a:pPr algn="ctr">
                <a:spcBef>
                  <a:spcPct val="30000"/>
                </a:spcBef>
              </a:pPr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M</a:t>
              </a:r>
            </a:p>
            <a:p>
              <a:pPr algn="ctr">
                <a:lnSpc>
                  <a:spcPct val="90000"/>
                </a:lnSpc>
              </a:pPr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u</a:t>
              </a:r>
            </a:p>
            <a:p>
              <a:pPr algn="ctr">
                <a:lnSpc>
                  <a:spcPct val="90000"/>
                </a:lnSpc>
              </a:pPr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x</a:t>
              </a:r>
            </a:p>
            <a:p>
              <a:pPr algn="ctr">
                <a:spcBef>
                  <a:spcPct val="30000"/>
                </a:spcBef>
              </a:pPr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1</a:t>
              </a:r>
            </a:p>
          </p:txBody>
        </p:sp>
        <p:sp>
          <p:nvSpPr>
            <p:cNvPr id="43" name="AutoShape 488"/>
            <p:cNvSpPr>
              <a:spLocks noChangeArrowheads="1"/>
            </p:cNvSpPr>
            <p:nvPr/>
          </p:nvSpPr>
          <p:spPr bwMode="auto">
            <a:xfrm>
              <a:off x="4391" y="1117"/>
              <a:ext cx="158" cy="653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4" name="Line 489"/>
            <p:cNvSpPr>
              <a:spLocks noChangeShapeType="1"/>
            </p:cNvSpPr>
            <p:nvPr/>
          </p:nvSpPr>
          <p:spPr bwMode="auto">
            <a:xfrm>
              <a:off x="4472" y="1775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5" name="Text Box 490"/>
            <p:cNvSpPr txBox="1">
              <a:spLocks noChangeArrowheads="1"/>
            </p:cNvSpPr>
            <p:nvPr/>
          </p:nvSpPr>
          <p:spPr bwMode="auto">
            <a:xfrm>
              <a:off x="4277" y="1879"/>
              <a:ext cx="383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PCSrc</a:t>
              </a:r>
            </a:p>
          </p:txBody>
        </p:sp>
        <p:sp>
          <p:nvSpPr>
            <p:cNvPr id="46" name="Line 491"/>
            <p:cNvSpPr>
              <a:spLocks noChangeShapeType="1"/>
            </p:cNvSpPr>
            <p:nvPr/>
          </p:nvSpPr>
          <p:spPr bwMode="auto">
            <a:xfrm>
              <a:off x="3289" y="1815"/>
              <a:ext cx="2" cy="139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" name="Line 492"/>
            <p:cNvSpPr>
              <a:spLocks noChangeShapeType="1"/>
            </p:cNvSpPr>
            <p:nvPr/>
          </p:nvSpPr>
          <p:spPr bwMode="auto">
            <a:xfrm>
              <a:off x="3280" y="1824"/>
              <a:ext cx="9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8" name="Line 493"/>
            <p:cNvSpPr>
              <a:spLocks noChangeShapeType="1"/>
            </p:cNvSpPr>
            <p:nvPr/>
          </p:nvSpPr>
          <p:spPr bwMode="auto">
            <a:xfrm>
              <a:off x="5405" y="2547"/>
              <a:ext cx="27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9" name="Line 494"/>
            <p:cNvSpPr>
              <a:spLocks noChangeShapeType="1"/>
            </p:cNvSpPr>
            <p:nvPr/>
          </p:nvSpPr>
          <p:spPr bwMode="auto">
            <a:xfrm>
              <a:off x="4368" y="2819"/>
              <a:ext cx="24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0" name="Line 495"/>
            <p:cNvSpPr>
              <a:spLocks noChangeShapeType="1"/>
            </p:cNvSpPr>
            <p:nvPr/>
          </p:nvSpPr>
          <p:spPr bwMode="auto">
            <a:xfrm>
              <a:off x="4395" y="2547"/>
              <a:ext cx="21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1" name="Line 496"/>
            <p:cNvSpPr>
              <a:spLocks noChangeShapeType="1"/>
            </p:cNvSpPr>
            <p:nvPr/>
          </p:nvSpPr>
          <p:spPr bwMode="auto">
            <a:xfrm flipV="1">
              <a:off x="5501" y="2983"/>
              <a:ext cx="17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2" name="Line 497"/>
            <p:cNvSpPr>
              <a:spLocks noChangeShapeType="1"/>
            </p:cNvSpPr>
            <p:nvPr/>
          </p:nvSpPr>
          <p:spPr bwMode="auto">
            <a:xfrm>
              <a:off x="4401" y="2538"/>
              <a:ext cx="0" cy="28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3" name="Line 498"/>
            <p:cNvSpPr>
              <a:spLocks noChangeShapeType="1"/>
            </p:cNvSpPr>
            <p:nvPr/>
          </p:nvSpPr>
          <p:spPr bwMode="auto">
            <a:xfrm>
              <a:off x="4392" y="3635"/>
              <a:ext cx="112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" name="Line 499"/>
            <p:cNvSpPr>
              <a:spLocks noChangeShapeType="1"/>
            </p:cNvSpPr>
            <p:nvPr/>
          </p:nvSpPr>
          <p:spPr bwMode="auto">
            <a:xfrm flipV="1">
              <a:off x="5510" y="2983"/>
              <a:ext cx="0" cy="6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5" name="Line 500"/>
            <p:cNvSpPr>
              <a:spLocks noChangeShapeType="1"/>
            </p:cNvSpPr>
            <p:nvPr/>
          </p:nvSpPr>
          <p:spPr bwMode="auto">
            <a:xfrm>
              <a:off x="5836" y="2765"/>
              <a:ext cx="15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6" name="Line 501"/>
            <p:cNvSpPr>
              <a:spLocks noChangeShapeType="1"/>
            </p:cNvSpPr>
            <p:nvPr/>
          </p:nvSpPr>
          <p:spPr bwMode="auto">
            <a:xfrm>
              <a:off x="5985" y="2765"/>
              <a:ext cx="0" cy="141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7" name="Line 502"/>
            <p:cNvSpPr>
              <a:spLocks noChangeShapeType="1"/>
            </p:cNvSpPr>
            <p:nvPr/>
          </p:nvSpPr>
          <p:spPr bwMode="auto">
            <a:xfrm flipH="1">
              <a:off x="1973" y="4179"/>
              <a:ext cx="402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8" name="Line 503"/>
            <p:cNvSpPr>
              <a:spLocks noChangeShapeType="1"/>
            </p:cNvSpPr>
            <p:nvPr/>
          </p:nvSpPr>
          <p:spPr bwMode="auto">
            <a:xfrm flipV="1">
              <a:off x="1982" y="3200"/>
              <a:ext cx="0" cy="97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9" name="Line 504"/>
            <p:cNvSpPr>
              <a:spLocks noChangeShapeType="1"/>
            </p:cNvSpPr>
            <p:nvPr/>
          </p:nvSpPr>
          <p:spPr bwMode="auto">
            <a:xfrm>
              <a:off x="1973" y="3200"/>
              <a:ext cx="17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0" name="Text Box 505"/>
            <p:cNvSpPr txBox="1">
              <a:spLocks noChangeArrowheads="1"/>
            </p:cNvSpPr>
            <p:nvPr/>
          </p:nvSpPr>
          <p:spPr bwMode="auto">
            <a:xfrm>
              <a:off x="4613" y="2439"/>
              <a:ext cx="441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Read</a:t>
              </a:r>
            </a:p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address</a:t>
              </a:r>
            </a:p>
          </p:txBody>
        </p:sp>
        <p:sp>
          <p:nvSpPr>
            <p:cNvPr id="61" name="Text Box 506"/>
            <p:cNvSpPr txBox="1">
              <a:spLocks noChangeArrowheads="1"/>
            </p:cNvSpPr>
            <p:nvPr/>
          </p:nvSpPr>
          <p:spPr bwMode="auto">
            <a:xfrm>
              <a:off x="4613" y="2711"/>
              <a:ext cx="441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Write</a:t>
              </a:r>
            </a:p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address</a:t>
              </a:r>
            </a:p>
          </p:txBody>
        </p:sp>
        <p:sp>
          <p:nvSpPr>
            <p:cNvPr id="62" name="Text Box 507"/>
            <p:cNvSpPr txBox="1">
              <a:spLocks noChangeArrowheads="1"/>
            </p:cNvSpPr>
            <p:nvPr/>
          </p:nvSpPr>
          <p:spPr bwMode="auto">
            <a:xfrm>
              <a:off x="4613" y="2983"/>
              <a:ext cx="333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Write</a:t>
              </a:r>
            </a:p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data</a:t>
              </a:r>
            </a:p>
          </p:txBody>
        </p:sp>
        <p:sp>
          <p:nvSpPr>
            <p:cNvPr id="63" name="Text Box 508"/>
            <p:cNvSpPr txBox="1">
              <a:spLocks noChangeArrowheads="1"/>
            </p:cNvSpPr>
            <p:nvPr/>
          </p:nvSpPr>
          <p:spPr bwMode="auto">
            <a:xfrm>
              <a:off x="4929" y="2928"/>
              <a:ext cx="470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Data</a:t>
              </a:r>
            </a:p>
            <a:p>
              <a:pPr algn="ctr"/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memory</a:t>
              </a:r>
            </a:p>
          </p:txBody>
        </p:sp>
        <p:sp>
          <p:nvSpPr>
            <p:cNvPr id="64" name="Text Box 509"/>
            <p:cNvSpPr txBox="1">
              <a:spLocks noChangeArrowheads="1"/>
            </p:cNvSpPr>
            <p:nvPr/>
          </p:nvSpPr>
          <p:spPr bwMode="auto">
            <a:xfrm>
              <a:off x="5085" y="2439"/>
              <a:ext cx="339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zh-CN" sz="1100">
                  <a:solidFill>
                    <a:schemeClr val="tx2"/>
                  </a:solidFill>
                  <a:latin typeface="Arial" pitchFamily="34" charset="0"/>
                  <a:ea typeface="宋体" pitchFamily="2" charset="-122"/>
                </a:rPr>
                <a:t>Read</a:t>
              </a:r>
            </a:p>
            <a:p>
              <a:pPr algn="r"/>
              <a:r>
                <a:rPr lang="en-US" altLang="zh-CN" sz="1100">
                  <a:solidFill>
                    <a:schemeClr val="tx2"/>
                  </a:solidFill>
                  <a:latin typeface="Arial" pitchFamily="34" charset="0"/>
                  <a:ea typeface="宋体" pitchFamily="2" charset="-122"/>
                </a:rPr>
                <a:t>data</a:t>
              </a:r>
            </a:p>
          </p:txBody>
        </p:sp>
        <p:sp>
          <p:nvSpPr>
            <p:cNvPr id="65" name="Rectangle 510"/>
            <p:cNvSpPr>
              <a:spLocks noChangeArrowheads="1"/>
            </p:cNvSpPr>
            <p:nvPr/>
          </p:nvSpPr>
          <p:spPr bwMode="auto">
            <a:xfrm>
              <a:off x="4613" y="2439"/>
              <a:ext cx="791" cy="81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6" name="Line 511"/>
            <p:cNvSpPr>
              <a:spLocks noChangeShapeType="1"/>
            </p:cNvSpPr>
            <p:nvPr/>
          </p:nvSpPr>
          <p:spPr bwMode="auto">
            <a:xfrm>
              <a:off x="4982" y="2330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7" name="Text Box 512"/>
            <p:cNvSpPr txBox="1">
              <a:spLocks noChangeArrowheads="1"/>
            </p:cNvSpPr>
            <p:nvPr/>
          </p:nvSpPr>
          <p:spPr bwMode="auto">
            <a:xfrm>
              <a:off x="4718" y="2167"/>
              <a:ext cx="52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MemWrite</a:t>
              </a:r>
            </a:p>
          </p:txBody>
        </p:sp>
        <p:sp>
          <p:nvSpPr>
            <p:cNvPr id="68" name="Line 513"/>
            <p:cNvSpPr>
              <a:spLocks noChangeShapeType="1"/>
            </p:cNvSpPr>
            <p:nvPr/>
          </p:nvSpPr>
          <p:spPr bwMode="auto">
            <a:xfrm>
              <a:off x="4982" y="3254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9" name="Text Box 514"/>
            <p:cNvSpPr txBox="1">
              <a:spLocks noChangeArrowheads="1"/>
            </p:cNvSpPr>
            <p:nvPr/>
          </p:nvSpPr>
          <p:spPr bwMode="auto">
            <a:xfrm>
              <a:off x="4718" y="3363"/>
              <a:ext cx="534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MemRead</a:t>
              </a:r>
            </a:p>
          </p:txBody>
        </p:sp>
        <p:sp>
          <p:nvSpPr>
            <p:cNvPr id="70" name="Text Box 515"/>
            <p:cNvSpPr txBox="1">
              <a:spLocks noChangeArrowheads="1"/>
            </p:cNvSpPr>
            <p:nvPr/>
          </p:nvSpPr>
          <p:spPr bwMode="auto">
            <a:xfrm>
              <a:off x="5654" y="2447"/>
              <a:ext cx="201" cy="6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zh-CN" sz="1100">
                  <a:solidFill>
                    <a:schemeClr val="tx2"/>
                  </a:solidFill>
                  <a:latin typeface="Arial" pitchFamily="34" charset="0"/>
                  <a:ea typeface="宋体" pitchFamily="2" charset="-122"/>
                </a:rPr>
                <a:t>1</a:t>
              </a:r>
            </a:p>
            <a:p>
              <a:pPr algn="ctr">
                <a:spcBef>
                  <a:spcPct val="30000"/>
                </a:spcBef>
              </a:pPr>
              <a:r>
                <a:rPr lang="en-US" altLang="zh-CN" sz="1100" b="1">
                  <a:solidFill>
                    <a:schemeClr val="tx2"/>
                  </a:solidFill>
                  <a:latin typeface="Arial" pitchFamily="34" charset="0"/>
                  <a:ea typeface="宋体" pitchFamily="2" charset="-122"/>
                </a:rPr>
                <a:t>M</a:t>
              </a:r>
            </a:p>
            <a:p>
              <a:pPr algn="ctr">
                <a:lnSpc>
                  <a:spcPct val="90000"/>
                </a:lnSpc>
              </a:pPr>
              <a:r>
                <a:rPr lang="en-US" altLang="zh-CN" sz="1100" b="1">
                  <a:solidFill>
                    <a:schemeClr val="tx2"/>
                  </a:solidFill>
                  <a:latin typeface="Arial" pitchFamily="34" charset="0"/>
                  <a:ea typeface="宋体" pitchFamily="2" charset="-122"/>
                </a:rPr>
                <a:t>u</a:t>
              </a:r>
            </a:p>
            <a:p>
              <a:pPr algn="ctr">
                <a:lnSpc>
                  <a:spcPct val="90000"/>
                </a:lnSpc>
              </a:pPr>
              <a:r>
                <a:rPr lang="en-US" altLang="zh-CN" sz="1100" b="1">
                  <a:solidFill>
                    <a:schemeClr val="tx2"/>
                  </a:solidFill>
                  <a:latin typeface="Arial" pitchFamily="34" charset="0"/>
                  <a:ea typeface="宋体" pitchFamily="2" charset="-122"/>
                </a:rPr>
                <a:t>x</a:t>
              </a:r>
            </a:p>
            <a:p>
              <a:pPr algn="ctr">
                <a:spcBef>
                  <a:spcPct val="30000"/>
                </a:spcBef>
              </a:pPr>
              <a:r>
                <a:rPr lang="en-US" altLang="zh-CN" sz="1100">
                  <a:solidFill>
                    <a:schemeClr val="tx2"/>
                  </a:solidFill>
                  <a:latin typeface="Arial" pitchFamily="34" charset="0"/>
                  <a:ea typeface="宋体" pitchFamily="2" charset="-122"/>
                </a:rPr>
                <a:t>0</a:t>
              </a:r>
            </a:p>
          </p:txBody>
        </p:sp>
        <p:sp>
          <p:nvSpPr>
            <p:cNvPr id="71" name="AutoShape 516"/>
            <p:cNvSpPr>
              <a:spLocks noChangeArrowheads="1"/>
            </p:cNvSpPr>
            <p:nvPr/>
          </p:nvSpPr>
          <p:spPr bwMode="auto">
            <a:xfrm>
              <a:off x="5676" y="2439"/>
              <a:ext cx="159" cy="652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2" name="Text Box 517"/>
            <p:cNvSpPr txBox="1">
              <a:spLocks noChangeArrowheads="1"/>
            </p:cNvSpPr>
            <p:nvPr/>
          </p:nvSpPr>
          <p:spPr bwMode="auto">
            <a:xfrm>
              <a:off x="5457" y="2159"/>
              <a:ext cx="58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MemToReg</a:t>
              </a:r>
            </a:p>
          </p:txBody>
        </p:sp>
        <p:sp>
          <p:nvSpPr>
            <p:cNvPr id="73" name="Line 518"/>
            <p:cNvSpPr>
              <a:spLocks noChangeShapeType="1"/>
            </p:cNvSpPr>
            <p:nvPr/>
          </p:nvSpPr>
          <p:spPr bwMode="auto">
            <a:xfrm>
              <a:off x="5758" y="2330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4" name="Line 519"/>
            <p:cNvSpPr>
              <a:spLocks noChangeShapeType="1"/>
            </p:cNvSpPr>
            <p:nvPr/>
          </p:nvSpPr>
          <p:spPr bwMode="auto">
            <a:xfrm flipV="1">
              <a:off x="3187" y="2765"/>
              <a:ext cx="0" cy="8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5" name="Line 520"/>
            <p:cNvSpPr>
              <a:spLocks noChangeShapeType="1"/>
            </p:cNvSpPr>
            <p:nvPr/>
          </p:nvSpPr>
          <p:spPr bwMode="auto">
            <a:xfrm flipH="1" flipV="1">
              <a:off x="4296" y="3083"/>
              <a:ext cx="0" cy="56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6" name="Line 521"/>
            <p:cNvSpPr>
              <a:spLocks noChangeShapeType="1"/>
            </p:cNvSpPr>
            <p:nvPr/>
          </p:nvSpPr>
          <p:spPr bwMode="auto">
            <a:xfrm flipH="1">
              <a:off x="3178" y="3635"/>
              <a:ext cx="111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7" name="Line 522"/>
            <p:cNvSpPr>
              <a:spLocks noChangeShapeType="1"/>
            </p:cNvSpPr>
            <p:nvPr/>
          </p:nvSpPr>
          <p:spPr bwMode="auto">
            <a:xfrm>
              <a:off x="4296" y="3092"/>
              <a:ext cx="31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8" name="Line 523"/>
            <p:cNvSpPr>
              <a:spLocks noChangeShapeType="1"/>
            </p:cNvSpPr>
            <p:nvPr/>
          </p:nvSpPr>
          <p:spPr bwMode="auto">
            <a:xfrm>
              <a:off x="3081" y="2765"/>
              <a:ext cx="3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9" name="AutoShape 524"/>
            <p:cNvSpPr>
              <a:spLocks noChangeArrowheads="1"/>
            </p:cNvSpPr>
            <p:nvPr/>
          </p:nvSpPr>
          <p:spPr bwMode="auto">
            <a:xfrm>
              <a:off x="3160" y="2736"/>
              <a:ext cx="53" cy="54"/>
            </a:xfrm>
            <a:prstGeom prst="octagon">
              <a:avLst>
                <a:gd name="adj" fmla="val 29287"/>
              </a:avLst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0" name="Text Box 525"/>
            <p:cNvSpPr txBox="1">
              <a:spLocks noChangeArrowheads="1"/>
            </p:cNvSpPr>
            <p:nvPr/>
          </p:nvSpPr>
          <p:spPr bwMode="auto">
            <a:xfrm>
              <a:off x="336" y="2221"/>
              <a:ext cx="441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Read</a:t>
              </a:r>
            </a:p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address</a:t>
              </a:r>
            </a:p>
          </p:txBody>
        </p:sp>
        <p:sp>
          <p:nvSpPr>
            <p:cNvPr id="81" name="Text Box 526"/>
            <p:cNvSpPr txBox="1">
              <a:spLocks noChangeArrowheads="1"/>
            </p:cNvSpPr>
            <p:nvPr/>
          </p:nvSpPr>
          <p:spPr bwMode="auto">
            <a:xfrm>
              <a:off x="474" y="2602"/>
              <a:ext cx="582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Instruction</a:t>
              </a:r>
            </a:p>
            <a:p>
              <a:pPr algn="ctr"/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memory</a:t>
              </a:r>
            </a:p>
          </p:txBody>
        </p:sp>
        <p:sp>
          <p:nvSpPr>
            <p:cNvPr id="82" name="Text Box 527"/>
            <p:cNvSpPr txBox="1">
              <a:spLocks noChangeArrowheads="1"/>
            </p:cNvSpPr>
            <p:nvPr/>
          </p:nvSpPr>
          <p:spPr bwMode="auto">
            <a:xfrm>
              <a:off x="651" y="2221"/>
              <a:ext cx="533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Instruction</a:t>
              </a:r>
            </a:p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[31-0]</a:t>
              </a:r>
            </a:p>
          </p:txBody>
        </p:sp>
        <p:sp>
          <p:nvSpPr>
            <p:cNvPr id="83" name="Rectangle 528"/>
            <p:cNvSpPr>
              <a:spLocks noChangeArrowheads="1"/>
            </p:cNvSpPr>
            <p:nvPr/>
          </p:nvSpPr>
          <p:spPr bwMode="auto">
            <a:xfrm>
              <a:off x="336" y="2221"/>
              <a:ext cx="845" cy="81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4" name="Line 529"/>
            <p:cNvSpPr>
              <a:spLocks noChangeShapeType="1"/>
            </p:cNvSpPr>
            <p:nvPr/>
          </p:nvSpPr>
          <p:spPr bwMode="auto">
            <a:xfrm>
              <a:off x="1879" y="2983"/>
              <a:ext cx="2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5" name="Line 530"/>
            <p:cNvSpPr>
              <a:spLocks noChangeShapeType="1"/>
            </p:cNvSpPr>
            <p:nvPr/>
          </p:nvSpPr>
          <p:spPr bwMode="auto">
            <a:xfrm>
              <a:off x="1286" y="2384"/>
              <a:ext cx="0" cy="14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6" name="Line 531"/>
            <p:cNvSpPr>
              <a:spLocks noChangeShapeType="1"/>
            </p:cNvSpPr>
            <p:nvPr/>
          </p:nvSpPr>
          <p:spPr bwMode="auto">
            <a:xfrm>
              <a:off x="1286" y="3799"/>
              <a:ext cx="147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7" name="Text Box 532"/>
            <p:cNvSpPr txBox="1">
              <a:spLocks noChangeArrowheads="1"/>
            </p:cNvSpPr>
            <p:nvPr/>
          </p:nvSpPr>
          <p:spPr bwMode="auto">
            <a:xfrm>
              <a:off x="1262" y="3635"/>
              <a:ext cx="44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I [15 - 0]</a:t>
              </a:r>
            </a:p>
          </p:txBody>
        </p:sp>
        <p:sp>
          <p:nvSpPr>
            <p:cNvPr id="88" name="Line 533"/>
            <p:cNvSpPr>
              <a:spLocks noChangeShapeType="1"/>
            </p:cNvSpPr>
            <p:nvPr/>
          </p:nvSpPr>
          <p:spPr bwMode="auto">
            <a:xfrm flipV="1">
              <a:off x="1181" y="2383"/>
              <a:ext cx="96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9" name="Text Box 534"/>
            <p:cNvSpPr txBox="1">
              <a:spLocks noChangeArrowheads="1"/>
            </p:cNvSpPr>
            <p:nvPr/>
          </p:nvSpPr>
          <p:spPr bwMode="auto">
            <a:xfrm>
              <a:off x="1262" y="2221"/>
              <a:ext cx="497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I [25 - 21]</a:t>
              </a:r>
            </a:p>
          </p:txBody>
        </p:sp>
        <p:sp>
          <p:nvSpPr>
            <p:cNvPr id="90" name="AutoShape 535"/>
            <p:cNvSpPr>
              <a:spLocks noChangeArrowheads="1"/>
            </p:cNvSpPr>
            <p:nvPr/>
          </p:nvSpPr>
          <p:spPr bwMode="auto">
            <a:xfrm>
              <a:off x="1260" y="2357"/>
              <a:ext cx="52" cy="54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1" name="Text Box 536"/>
            <p:cNvSpPr txBox="1">
              <a:spLocks noChangeArrowheads="1"/>
            </p:cNvSpPr>
            <p:nvPr/>
          </p:nvSpPr>
          <p:spPr bwMode="auto">
            <a:xfrm>
              <a:off x="1262" y="2493"/>
              <a:ext cx="497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I [20 - 16]</a:t>
              </a:r>
            </a:p>
          </p:txBody>
        </p:sp>
        <p:sp>
          <p:nvSpPr>
            <p:cNvPr id="92" name="Line 537"/>
            <p:cNvSpPr>
              <a:spLocks noChangeShapeType="1"/>
            </p:cNvSpPr>
            <p:nvPr/>
          </p:nvSpPr>
          <p:spPr bwMode="auto">
            <a:xfrm>
              <a:off x="1286" y="2655"/>
              <a:ext cx="85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3" name="AutoShape 538"/>
            <p:cNvSpPr>
              <a:spLocks noChangeArrowheads="1"/>
            </p:cNvSpPr>
            <p:nvPr/>
          </p:nvSpPr>
          <p:spPr bwMode="auto">
            <a:xfrm>
              <a:off x="1258" y="2627"/>
              <a:ext cx="53" cy="54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4" name="Line 539"/>
            <p:cNvSpPr>
              <a:spLocks noChangeShapeType="1"/>
            </p:cNvSpPr>
            <p:nvPr/>
          </p:nvSpPr>
          <p:spPr bwMode="auto">
            <a:xfrm>
              <a:off x="1286" y="3255"/>
              <a:ext cx="42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5" name="Text Box 540"/>
            <p:cNvSpPr txBox="1">
              <a:spLocks noChangeArrowheads="1"/>
            </p:cNvSpPr>
            <p:nvPr/>
          </p:nvSpPr>
          <p:spPr bwMode="auto">
            <a:xfrm>
              <a:off x="1262" y="3091"/>
              <a:ext cx="497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I [15 - 11]</a:t>
              </a:r>
            </a:p>
          </p:txBody>
        </p:sp>
        <p:sp>
          <p:nvSpPr>
            <p:cNvPr id="96" name="AutoShape 541"/>
            <p:cNvSpPr>
              <a:spLocks noChangeArrowheads="1"/>
            </p:cNvSpPr>
            <p:nvPr/>
          </p:nvSpPr>
          <p:spPr bwMode="auto">
            <a:xfrm>
              <a:off x="1260" y="3229"/>
              <a:ext cx="53" cy="54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7" name="Text Box 542"/>
            <p:cNvSpPr txBox="1">
              <a:spLocks noChangeArrowheads="1"/>
            </p:cNvSpPr>
            <p:nvPr/>
          </p:nvSpPr>
          <p:spPr bwMode="auto">
            <a:xfrm>
              <a:off x="1697" y="2719"/>
              <a:ext cx="201" cy="6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0</a:t>
              </a:r>
            </a:p>
            <a:p>
              <a:pPr algn="ctr">
                <a:spcBef>
                  <a:spcPct val="30000"/>
                </a:spcBef>
              </a:pPr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M</a:t>
              </a:r>
            </a:p>
            <a:p>
              <a:pPr algn="ctr">
                <a:lnSpc>
                  <a:spcPct val="90000"/>
                </a:lnSpc>
              </a:pPr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u</a:t>
              </a:r>
            </a:p>
            <a:p>
              <a:pPr algn="ctr">
                <a:lnSpc>
                  <a:spcPct val="90000"/>
                </a:lnSpc>
              </a:pPr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x</a:t>
              </a:r>
            </a:p>
            <a:p>
              <a:pPr algn="ctr">
                <a:spcBef>
                  <a:spcPct val="30000"/>
                </a:spcBef>
              </a:pPr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1</a:t>
              </a:r>
            </a:p>
          </p:txBody>
        </p:sp>
        <p:sp>
          <p:nvSpPr>
            <p:cNvPr id="98" name="AutoShape 543"/>
            <p:cNvSpPr>
              <a:spLocks noChangeArrowheads="1"/>
            </p:cNvSpPr>
            <p:nvPr/>
          </p:nvSpPr>
          <p:spPr bwMode="auto">
            <a:xfrm>
              <a:off x="1716" y="2711"/>
              <a:ext cx="159" cy="652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9" name="Line 544"/>
            <p:cNvSpPr>
              <a:spLocks noChangeShapeType="1"/>
            </p:cNvSpPr>
            <p:nvPr/>
          </p:nvSpPr>
          <p:spPr bwMode="auto">
            <a:xfrm>
              <a:off x="1794" y="3366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0" name="Text Box 545"/>
            <p:cNvSpPr txBox="1">
              <a:spLocks noChangeArrowheads="1"/>
            </p:cNvSpPr>
            <p:nvPr/>
          </p:nvSpPr>
          <p:spPr bwMode="auto">
            <a:xfrm>
              <a:off x="1571" y="3472"/>
              <a:ext cx="422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RegDst</a:t>
              </a:r>
            </a:p>
          </p:txBody>
        </p:sp>
        <p:sp>
          <p:nvSpPr>
            <p:cNvPr id="101" name="Text Box 546"/>
            <p:cNvSpPr txBox="1">
              <a:spLocks noChangeArrowheads="1"/>
            </p:cNvSpPr>
            <p:nvPr/>
          </p:nvSpPr>
          <p:spPr bwMode="auto">
            <a:xfrm>
              <a:off x="2131" y="2275"/>
              <a:ext cx="494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Read</a:t>
              </a:r>
            </a:p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register 1</a:t>
              </a:r>
            </a:p>
          </p:txBody>
        </p:sp>
        <p:sp>
          <p:nvSpPr>
            <p:cNvPr id="102" name="Text Box 547"/>
            <p:cNvSpPr txBox="1">
              <a:spLocks noChangeArrowheads="1"/>
            </p:cNvSpPr>
            <p:nvPr/>
          </p:nvSpPr>
          <p:spPr bwMode="auto">
            <a:xfrm>
              <a:off x="2142" y="2559"/>
              <a:ext cx="494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Read</a:t>
              </a:r>
            </a:p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register 2</a:t>
              </a:r>
            </a:p>
          </p:txBody>
        </p:sp>
        <p:sp>
          <p:nvSpPr>
            <p:cNvPr id="103" name="Text Box 548"/>
            <p:cNvSpPr txBox="1">
              <a:spLocks noChangeArrowheads="1"/>
            </p:cNvSpPr>
            <p:nvPr/>
          </p:nvSpPr>
          <p:spPr bwMode="auto">
            <a:xfrm>
              <a:off x="2142" y="2831"/>
              <a:ext cx="421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Write</a:t>
              </a:r>
            </a:p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register</a:t>
              </a:r>
            </a:p>
          </p:txBody>
        </p:sp>
        <p:sp>
          <p:nvSpPr>
            <p:cNvPr id="104" name="Text Box 549"/>
            <p:cNvSpPr txBox="1">
              <a:spLocks noChangeArrowheads="1"/>
            </p:cNvSpPr>
            <p:nvPr/>
          </p:nvSpPr>
          <p:spPr bwMode="auto">
            <a:xfrm>
              <a:off x="2142" y="3103"/>
              <a:ext cx="333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chemeClr val="tx2"/>
                  </a:solidFill>
                  <a:latin typeface="Arial" pitchFamily="34" charset="0"/>
                  <a:ea typeface="宋体" pitchFamily="2" charset="-122"/>
                </a:rPr>
                <a:t>Write</a:t>
              </a:r>
            </a:p>
            <a:p>
              <a:r>
                <a:rPr lang="en-US" altLang="zh-CN" sz="1100">
                  <a:solidFill>
                    <a:schemeClr val="tx2"/>
                  </a:solidFill>
                  <a:latin typeface="Arial" pitchFamily="34" charset="0"/>
                  <a:ea typeface="宋体" pitchFamily="2" charset="-122"/>
                </a:rPr>
                <a:t>data</a:t>
              </a:r>
            </a:p>
          </p:txBody>
        </p:sp>
        <p:sp>
          <p:nvSpPr>
            <p:cNvPr id="105" name="Text Box 550"/>
            <p:cNvSpPr txBox="1">
              <a:spLocks noChangeArrowheads="1"/>
            </p:cNvSpPr>
            <p:nvPr/>
          </p:nvSpPr>
          <p:spPr bwMode="auto">
            <a:xfrm>
              <a:off x="2709" y="2656"/>
              <a:ext cx="372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Read</a:t>
              </a:r>
            </a:p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data 2</a:t>
              </a:r>
            </a:p>
          </p:txBody>
        </p:sp>
        <p:sp>
          <p:nvSpPr>
            <p:cNvPr id="106" name="Text Box 551"/>
            <p:cNvSpPr txBox="1">
              <a:spLocks noChangeArrowheads="1"/>
            </p:cNvSpPr>
            <p:nvPr/>
          </p:nvSpPr>
          <p:spPr bwMode="auto">
            <a:xfrm>
              <a:off x="2720" y="2287"/>
              <a:ext cx="372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Read</a:t>
              </a:r>
            </a:p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data 1</a:t>
              </a:r>
            </a:p>
          </p:txBody>
        </p:sp>
        <p:sp>
          <p:nvSpPr>
            <p:cNvPr id="107" name="Text Box 552"/>
            <p:cNvSpPr txBox="1">
              <a:spLocks noChangeArrowheads="1"/>
            </p:cNvSpPr>
            <p:nvPr/>
          </p:nvSpPr>
          <p:spPr bwMode="auto">
            <a:xfrm>
              <a:off x="2553" y="3037"/>
              <a:ext cx="529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Registers</a:t>
              </a:r>
            </a:p>
          </p:txBody>
        </p:sp>
        <p:sp>
          <p:nvSpPr>
            <p:cNvPr id="108" name="Rectangle 553"/>
            <p:cNvSpPr>
              <a:spLocks noChangeArrowheads="1"/>
            </p:cNvSpPr>
            <p:nvPr/>
          </p:nvSpPr>
          <p:spPr bwMode="auto">
            <a:xfrm>
              <a:off x="2142" y="2287"/>
              <a:ext cx="939" cy="10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9" name="Line 554"/>
            <p:cNvSpPr>
              <a:spLocks noChangeShapeType="1"/>
            </p:cNvSpPr>
            <p:nvPr/>
          </p:nvSpPr>
          <p:spPr bwMode="auto">
            <a:xfrm>
              <a:off x="2606" y="2175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0" name="Text Box 555"/>
            <p:cNvSpPr txBox="1">
              <a:spLocks noChangeArrowheads="1"/>
            </p:cNvSpPr>
            <p:nvPr/>
          </p:nvSpPr>
          <p:spPr bwMode="auto">
            <a:xfrm>
              <a:off x="2395" y="2003"/>
              <a:ext cx="495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RegWrite</a:t>
              </a:r>
            </a:p>
          </p:txBody>
        </p:sp>
        <p:sp>
          <p:nvSpPr>
            <p:cNvPr id="111" name="Text Box 556"/>
            <p:cNvSpPr txBox="1">
              <a:spLocks noChangeArrowheads="1"/>
            </p:cNvSpPr>
            <p:nvPr/>
          </p:nvSpPr>
          <p:spPr bwMode="auto">
            <a:xfrm>
              <a:off x="2705" y="3636"/>
              <a:ext cx="412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Sign</a:t>
              </a:r>
            </a:p>
            <a:p>
              <a:pPr algn="ctr"/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extend</a:t>
              </a:r>
            </a:p>
          </p:txBody>
        </p:sp>
        <p:sp>
          <p:nvSpPr>
            <p:cNvPr id="112" name="Oval 557"/>
            <p:cNvSpPr>
              <a:spLocks noChangeArrowheads="1"/>
            </p:cNvSpPr>
            <p:nvPr/>
          </p:nvSpPr>
          <p:spPr bwMode="auto">
            <a:xfrm>
              <a:off x="2755" y="3527"/>
              <a:ext cx="316" cy="5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3" name="Line 558"/>
            <p:cNvSpPr>
              <a:spLocks noChangeShapeType="1"/>
            </p:cNvSpPr>
            <p:nvPr/>
          </p:nvSpPr>
          <p:spPr bwMode="auto">
            <a:xfrm>
              <a:off x="3081" y="2438"/>
              <a:ext cx="68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4" name="Line 559"/>
            <p:cNvSpPr>
              <a:spLocks noChangeShapeType="1"/>
            </p:cNvSpPr>
            <p:nvPr/>
          </p:nvSpPr>
          <p:spPr bwMode="auto">
            <a:xfrm>
              <a:off x="3283" y="3200"/>
              <a:ext cx="17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5" name="Line 560"/>
            <p:cNvSpPr>
              <a:spLocks noChangeShapeType="1"/>
            </p:cNvSpPr>
            <p:nvPr/>
          </p:nvSpPr>
          <p:spPr bwMode="auto">
            <a:xfrm>
              <a:off x="3292" y="3200"/>
              <a:ext cx="0" cy="5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6" name="Line 561"/>
            <p:cNvSpPr>
              <a:spLocks noChangeShapeType="1"/>
            </p:cNvSpPr>
            <p:nvPr/>
          </p:nvSpPr>
          <p:spPr bwMode="auto">
            <a:xfrm flipH="1">
              <a:off x="3075" y="3799"/>
              <a:ext cx="22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7" name="Text Box 562"/>
            <p:cNvSpPr txBox="1">
              <a:spLocks noChangeArrowheads="1"/>
            </p:cNvSpPr>
            <p:nvPr/>
          </p:nvSpPr>
          <p:spPr bwMode="auto">
            <a:xfrm>
              <a:off x="3439" y="2664"/>
              <a:ext cx="201" cy="6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0</a:t>
              </a:r>
            </a:p>
            <a:p>
              <a:pPr algn="ctr">
                <a:spcBef>
                  <a:spcPct val="30000"/>
                </a:spcBef>
              </a:pPr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M</a:t>
              </a:r>
            </a:p>
            <a:p>
              <a:pPr algn="ctr">
                <a:lnSpc>
                  <a:spcPct val="90000"/>
                </a:lnSpc>
              </a:pPr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u</a:t>
              </a:r>
            </a:p>
            <a:p>
              <a:pPr algn="ctr">
                <a:lnSpc>
                  <a:spcPct val="90000"/>
                </a:lnSpc>
              </a:pPr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x</a:t>
              </a:r>
            </a:p>
            <a:p>
              <a:pPr algn="ctr">
                <a:spcBef>
                  <a:spcPct val="30000"/>
                </a:spcBef>
              </a:pPr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1</a:t>
              </a:r>
            </a:p>
          </p:txBody>
        </p:sp>
        <p:sp>
          <p:nvSpPr>
            <p:cNvPr id="118" name="AutoShape 563"/>
            <p:cNvSpPr>
              <a:spLocks noChangeArrowheads="1"/>
            </p:cNvSpPr>
            <p:nvPr/>
          </p:nvSpPr>
          <p:spPr bwMode="auto">
            <a:xfrm>
              <a:off x="3459" y="2656"/>
              <a:ext cx="158" cy="653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9" name="Line 564"/>
            <p:cNvSpPr>
              <a:spLocks noChangeShapeType="1"/>
            </p:cNvSpPr>
            <p:nvPr/>
          </p:nvSpPr>
          <p:spPr bwMode="auto">
            <a:xfrm>
              <a:off x="3541" y="3309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0" name="Text Box 565"/>
            <p:cNvSpPr txBox="1">
              <a:spLocks noChangeArrowheads="1"/>
            </p:cNvSpPr>
            <p:nvPr/>
          </p:nvSpPr>
          <p:spPr bwMode="auto">
            <a:xfrm>
              <a:off x="3345" y="3418"/>
              <a:ext cx="432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ALUSrc</a:t>
              </a:r>
            </a:p>
          </p:txBody>
        </p:sp>
        <p:grpSp>
          <p:nvGrpSpPr>
            <p:cNvPr id="121" name="Group 566"/>
            <p:cNvGrpSpPr>
              <a:grpSpLocks/>
            </p:cNvGrpSpPr>
            <p:nvPr/>
          </p:nvGrpSpPr>
          <p:grpSpPr bwMode="auto">
            <a:xfrm>
              <a:off x="3768" y="2275"/>
              <a:ext cx="527" cy="870"/>
              <a:chOff x="3168" y="2736"/>
              <a:chExt cx="480" cy="768"/>
            </a:xfrm>
          </p:grpSpPr>
          <p:sp>
            <p:nvSpPr>
              <p:cNvPr id="135" name="Line 567"/>
              <p:cNvSpPr>
                <a:spLocks noChangeShapeType="1"/>
              </p:cNvSpPr>
              <p:nvPr/>
            </p:nvSpPr>
            <p:spPr bwMode="auto">
              <a:xfrm>
                <a:off x="3168" y="273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36" name="Line 568"/>
              <p:cNvSpPr>
                <a:spLocks noChangeShapeType="1"/>
              </p:cNvSpPr>
              <p:nvPr/>
            </p:nvSpPr>
            <p:spPr bwMode="auto">
              <a:xfrm>
                <a:off x="3168" y="321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37" name="Line 569"/>
              <p:cNvSpPr>
                <a:spLocks noChangeShapeType="1"/>
              </p:cNvSpPr>
              <p:nvPr/>
            </p:nvSpPr>
            <p:spPr bwMode="auto">
              <a:xfrm>
                <a:off x="3168" y="3024"/>
                <a:ext cx="144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38" name="Line 570"/>
              <p:cNvSpPr>
                <a:spLocks noChangeShapeType="1"/>
              </p:cNvSpPr>
              <p:nvPr/>
            </p:nvSpPr>
            <p:spPr bwMode="auto">
              <a:xfrm flipV="1">
                <a:off x="3168" y="3120"/>
                <a:ext cx="144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39" name="Line 571"/>
              <p:cNvSpPr>
                <a:spLocks noChangeShapeType="1"/>
              </p:cNvSpPr>
              <p:nvPr/>
            </p:nvSpPr>
            <p:spPr bwMode="auto">
              <a:xfrm>
                <a:off x="3168" y="2736"/>
                <a:ext cx="48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40" name="Line 572"/>
              <p:cNvSpPr>
                <a:spLocks noChangeShapeType="1"/>
              </p:cNvSpPr>
              <p:nvPr/>
            </p:nvSpPr>
            <p:spPr bwMode="auto">
              <a:xfrm>
                <a:off x="3648" y="29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41" name="Line 573"/>
              <p:cNvSpPr>
                <a:spLocks noChangeShapeType="1"/>
              </p:cNvSpPr>
              <p:nvPr/>
            </p:nvSpPr>
            <p:spPr bwMode="auto">
              <a:xfrm flipV="1">
                <a:off x="3168" y="3264"/>
                <a:ext cx="48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122" name="Text Box 574"/>
            <p:cNvSpPr txBox="1">
              <a:spLocks noChangeArrowheads="1"/>
            </p:cNvSpPr>
            <p:nvPr/>
          </p:nvSpPr>
          <p:spPr bwMode="auto">
            <a:xfrm>
              <a:off x="3924" y="2710"/>
              <a:ext cx="37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zh-CN" sz="1100">
                  <a:solidFill>
                    <a:schemeClr val="tx2"/>
                  </a:solidFill>
                  <a:latin typeface="Arial" pitchFamily="34" charset="0"/>
                  <a:ea typeface="宋体" pitchFamily="2" charset="-122"/>
                </a:rPr>
                <a:t>Result</a:t>
              </a:r>
            </a:p>
          </p:txBody>
        </p:sp>
        <p:sp>
          <p:nvSpPr>
            <p:cNvPr id="123" name="Text Box 575"/>
            <p:cNvSpPr txBox="1">
              <a:spLocks noChangeArrowheads="1"/>
            </p:cNvSpPr>
            <p:nvPr/>
          </p:nvSpPr>
          <p:spPr bwMode="auto">
            <a:xfrm>
              <a:off x="3978" y="2547"/>
              <a:ext cx="309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Zero</a:t>
              </a:r>
            </a:p>
          </p:txBody>
        </p:sp>
        <p:sp>
          <p:nvSpPr>
            <p:cNvPr id="124" name="Text Box 576"/>
            <p:cNvSpPr txBox="1">
              <a:spLocks noChangeArrowheads="1"/>
            </p:cNvSpPr>
            <p:nvPr/>
          </p:nvSpPr>
          <p:spPr bwMode="auto">
            <a:xfrm>
              <a:off x="3768" y="2438"/>
              <a:ext cx="310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ALU</a:t>
              </a:r>
            </a:p>
          </p:txBody>
        </p:sp>
        <p:sp>
          <p:nvSpPr>
            <p:cNvPr id="125" name="Line 577"/>
            <p:cNvSpPr>
              <a:spLocks noChangeShapeType="1"/>
            </p:cNvSpPr>
            <p:nvPr/>
          </p:nvSpPr>
          <p:spPr bwMode="auto">
            <a:xfrm>
              <a:off x="4084" y="2982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6" name="Text Box 578"/>
            <p:cNvSpPr txBox="1">
              <a:spLocks noChangeArrowheads="1"/>
            </p:cNvSpPr>
            <p:nvPr/>
          </p:nvSpPr>
          <p:spPr bwMode="auto">
            <a:xfrm>
              <a:off x="3873" y="3091"/>
              <a:ext cx="417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ALUOp</a:t>
              </a:r>
            </a:p>
          </p:txBody>
        </p:sp>
        <p:sp>
          <p:nvSpPr>
            <p:cNvPr id="127" name="Line 579"/>
            <p:cNvSpPr>
              <a:spLocks noChangeShapeType="1"/>
            </p:cNvSpPr>
            <p:nvPr/>
          </p:nvSpPr>
          <p:spPr bwMode="auto">
            <a:xfrm>
              <a:off x="3615" y="2983"/>
              <a:ext cx="15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8" name="Line 580"/>
            <p:cNvSpPr>
              <a:spLocks noChangeShapeType="1"/>
            </p:cNvSpPr>
            <p:nvPr/>
          </p:nvSpPr>
          <p:spPr bwMode="auto">
            <a:xfrm flipV="1">
              <a:off x="1562" y="2652"/>
              <a:ext cx="0" cy="1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9" name="AutoShape 581"/>
            <p:cNvSpPr>
              <a:spLocks noChangeArrowheads="1"/>
            </p:cNvSpPr>
            <p:nvPr/>
          </p:nvSpPr>
          <p:spPr bwMode="auto">
            <a:xfrm>
              <a:off x="1537" y="2629"/>
              <a:ext cx="53" cy="54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0" name="Line 582"/>
            <p:cNvSpPr>
              <a:spLocks noChangeShapeType="1"/>
            </p:cNvSpPr>
            <p:nvPr/>
          </p:nvSpPr>
          <p:spPr bwMode="auto">
            <a:xfrm>
              <a:off x="1562" y="2815"/>
              <a:ext cx="15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1" name="AutoShape 583"/>
            <p:cNvSpPr>
              <a:spLocks noChangeArrowheads="1"/>
            </p:cNvSpPr>
            <p:nvPr/>
          </p:nvSpPr>
          <p:spPr bwMode="auto">
            <a:xfrm>
              <a:off x="4375" y="2792"/>
              <a:ext cx="53" cy="55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2" name="Line 584"/>
            <p:cNvSpPr>
              <a:spLocks noChangeShapeType="1"/>
            </p:cNvSpPr>
            <p:nvPr/>
          </p:nvSpPr>
          <p:spPr bwMode="auto">
            <a:xfrm>
              <a:off x="4299" y="2819"/>
              <a:ext cx="9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3" name="Line 585"/>
            <p:cNvSpPr>
              <a:spLocks noChangeShapeType="1"/>
            </p:cNvSpPr>
            <p:nvPr/>
          </p:nvSpPr>
          <p:spPr bwMode="auto">
            <a:xfrm>
              <a:off x="4401" y="2819"/>
              <a:ext cx="0" cy="8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4" name="AutoShape 586"/>
            <p:cNvSpPr>
              <a:spLocks noChangeArrowheads="1"/>
            </p:cNvSpPr>
            <p:nvPr/>
          </p:nvSpPr>
          <p:spPr bwMode="auto">
            <a:xfrm>
              <a:off x="3265" y="3172"/>
              <a:ext cx="53" cy="54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142" name="Text Box 168"/>
          <p:cNvSpPr txBox="1">
            <a:spLocks noChangeArrowheads="1"/>
          </p:cNvSpPr>
          <p:nvPr/>
        </p:nvSpPr>
        <p:spPr bwMode="auto">
          <a:xfrm>
            <a:off x="7348790" y="2465066"/>
            <a:ext cx="1843088" cy="841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zh-CN" sz="1600" dirty="0">
                <a:solidFill>
                  <a:srgbClr val="FF0000"/>
                </a:solidFill>
                <a:latin typeface="Trebuchet MS" pitchFamily="34" charset="0"/>
                <a:ea typeface="宋体" pitchFamily="2" charset="-122"/>
              </a:rPr>
              <a:t>ALU’s Zero output indicates the equality</a:t>
            </a:r>
          </a:p>
        </p:txBody>
      </p:sp>
      <p:sp>
        <p:nvSpPr>
          <p:cNvPr id="143" name="Line 169"/>
          <p:cNvSpPr>
            <a:spLocks noChangeShapeType="1"/>
          </p:cNvSpPr>
          <p:nvPr/>
        </p:nvSpPr>
        <p:spPr bwMode="auto">
          <a:xfrm flipH="1">
            <a:off x="6349218" y="3322639"/>
            <a:ext cx="1312224" cy="1268577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5" name="Slide Number Placeholder 14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8</a:t>
            </a:fld>
            <a:endParaRPr lang="zh-CN" altLang="en-US"/>
          </a:p>
        </p:txBody>
      </p:sp>
      <p:pic>
        <p:nvPicPr>
          <p:cNvPr id="144" name="Picture 14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4853" y="99966"/>
            <a:ext cx="6648450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7926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Control Signal Table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544616"/>
          </a:xfrm>
        </p:spPr>
        <p:txBody>
          <a:bodyPr>
            <a:normAutofit/>
          </a:bodyPr>
          <a:lstStyle/>
          <a:p>
            <a:r>
              <a:rPr lang="en-US" altLang="zh-CN" sz="2800" dirty="0" err="1">
                <a:solidFill>
                  <a:srgbClr val="0000FF"/>
                </a:solidFill>
              </a:rPr>
              <a:t>ALUOp</a:t>
            </a:r>
            <a:r>
              <a:rPr lang="en-US" altLang="zh-CN" sz="2800" dirty="0"/>
              <a:t> for R-type instructions depends on the instructions’ </a:t>
            </a:r>
            <a:r>
              <a:rPr lang="en-US" altLang="zh-CN" sz="2800" dirty="0" err="1"/>
              <a:t>func</a:t>
            </a:r>
            <a:r>
              <a:rPr lang="en-US" altLang="zh-CN" sz="2800" dirty="0"/>
              <a:t> field.</a:t>
            </a:r>
          </a:p>
          <a:p>
            <a:r>
              <a:rPr lang="en-US" altLang="zh-CN" sz="2800" dirty="0" err="1">
                <a:solidFill>
                  <a:srgbClr val="0000FF"/>
                </a:solidFill>
              </a:rPr>
              <a:t>PCSrc</a:t>
            </a:r>
            <a:r>
              <a:rPr lang="en-US" altLang="zh-CN" sz="2800" dirty="0"/>
              <a:t> should be set as 1 when the instruction is </a:t>
            </a:r>
            <a:r>
              <a:rPr lang="en-US" altLang="zh-CN" sz="2800" dirty="0" err="1"/>
              <a:t>beq</a:t>
            </a:r>
            <a:r>
              <a:rPr lang="en-US" altLang="zh-CN" sz="2800" dirty="0"/>
              <a:t> and the zero output of ALU is 1.</a:t>
            </a:r>
            <a:endParaRPr lang="en-US" altLang="zh-CN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655" y="3212976"/>
            <a:ext cx="8768841" cy="3312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98394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6211</TotalTime>
  <Words>605</Words>
  <Application>Microsoft Office PowerPoint</Application>
  <PresentationFormat>On-screen Show (4:3)</PresentationFormat>
  <Paragraphs>171</Paragraphs>
  <Slides>13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7" baseType="lpstr">
      <vt:lpstr>inherit</vt:lpstr>
      <vt:lpstr>Malgun Gothic</vt:lpstr>
      <vt:lpstr>华文中宋</vt:lpstr>
      <vt:lpstr>宋体</vt:lpstr>
      <vt:lpstr>Arial</vt:lpstr>
      <vt:lpstr>Calibri</vt:lpstr>
      <vt:lpstr>Gadugi</vt:lpstr>
      <vt:lpstr>Gill Sans MT</vt:lpstr>
      <vt:lpstr>Times New Roman</vt:lpstr>
      <vt:lpstr>Trebuchet MS</vt:lpstr>
      <vt:lpstr>Verdana</vt:lpstr>
      <vt:lpstr>Wingdings</vt:lpstr>
      <vt:lpstr>Wingdings 2</vt:lpstr>
      <vt:lpstr>夏至</vt:lpstr>
      <vt:lpstr>CSE 341 Computer Organization  Lecture 15 Processor : Single-Cycle Implementation 4 </vt:lpstr>
      <vt:lpstr>Control Unit Design</vt:lpstr>
      <vt:lpstr>Datapath With Control</vt:lpstr>
      <vt:lpstr>Virtual Control Unit</vt:lpstr>
      <vt:lpstr>R-type Instruction Path</vt:lpstr>
      <vt:lpstr>lw Instruction Path</vt:lpstr>
      <vt:lpstr>sw Instruction Path</vt:lpstr>
      <vt:lpstr>beq Instruction Path</vt:lpstr>
      <vt:lpstr>Control Signal Table</vt:lpstr>
      <vt:lpstr>J-type Format</vt:lpstr>
      <vt:lpstr>Implementing Jumps</vt:lpstr>
      <vt:lpstr>Pseudodirect Addressing</vt:lpstr>
      <vt:lpstr>Jump instructions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 344  Digital Computer Systems</dc:title>
  <dc:creator>manmenghou</dc:creator>
  <cp:lastModifiedBy>Lu Su</cp:lastModifiedBy>
  <cp:revision>385</cp:revision>
  <dcterms:created xsi:type="dcterms:W3CDTF">2015-08-13T19:09:57Z</dcterms:created>
  <dcterms:modified xsi:type="dcterms:W3CDTF">2020-03-26T21:36:58Z</dcterms:modified>
</cp:coreProperties>
</file>