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569" r:id="rId3"/>
    <p:sldId id="570" r:id="rId4"/>
    <p:sldId id="530" r:id="rId5"/>
    <p:sldId id="528" r:id="rId6"/>
    <p:sldId id="529" r:id="rId7"/>
    <p:sldId id="557" r:id="rId8"/>
    <p:sldId id="558" r:id="rId9"/>
    <p:sldId id="559" r:id="rId10"/>
    <p:sldId id="560" r:id="rId11"/>
    <p:sldId id="561" r:id="rId12"/>
    <p:sldId id="562" r:id="rId13"/>
    <p:sldId id="563" r:id="rId14"/>
    <p:sldId id="564" r:id="rId15"/>
    <p:sldId id="565" r:id="rId16"/>
    <p:sldId id="566" r:id="rId17"/>
    <p:sldId id="567" r:id="rId18"/>
    <p:sldId id="568" r:id="rId19"/>
    <p:sldId id="571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68859" autoAdjust="0"/>
  </p:normalViewPr>
  <p:slideViewPr>
    <p:cSldViewPr>
      <p:cViewPr varScale="1">
        <p:scale>
          <a:sx n="94" d="100"/>
          <a:sy n="94" d="100"/>
        </p:scale>
        <p:origin x="20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39DD-BD07-4294-899C-6984A743A82A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E867-FC16-4B03-8338-38893AF6F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2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20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DC837B-CEE0-439F-B414-34CDAC46A0D0}" type="datetime3">
              <a:rPr lang="en-AU" altLang="en-US" sz="1300" smtClean="0">
                <a:latin typeface="Times New Roman" panose="02020603050405020304" pitchFamily="18" charset="0"/>
              </a:rPr>
              <a:pPr/>
              <a:t>2 April,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54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54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773D46-FF2D-4C91-92D2-58A1215F2CDB}" type="slidenum">
              <a:rPr lang="en-AU" altLang="en-US" sz="1300">
                <a:latin typeface="Times New Roman" panose="02020603050405020304" pitchFamily="18" charset="0"/>
              </a:rPr>
              <a:pPr/>
              <a:t>4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54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658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6C8577-3668-4C23-8103-3BE3F3DB5C4C}" type="datetime3">
              <a:rPr lang="en-AU" altLang="en-US" sz="1300" smtClean="0">
                <a:latin typeface="Times New Roman" panose="02020603050405020304" pitchFamily="18" charset="0"/>
              </a:rPr>
              <a:pPr/>
              <a:t>2 April,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52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52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F6719C-953A-49E7-A08B-98D53D6268A5}" type="slidenum">
              <a:rPr lang="en-AU" altLang="en-US" sz="1300">
                <a:latin typeface="Times New Roman" panose="02020603050405020304" pitchFamily="18" charset="0"/>
              </a:rPr>
              <a:pPr/>
              <a:t>5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52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1893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EC805E-C869-4FF1-9689-896346C63A88}" type="datetime3">
              <a:rPr lang="en-AU" altLang="en-US" sz="1300" smtClean="0">
                <a:latin typeface="Times New Roman" panose="02020603050405020304" pitchFamily="18" charset="0"/>
              </a:rPr>
              <a:pPr/>
              <a:t>2 April,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53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53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88A14F-41F1-48B2-89B1-331B102A3545}" type="slidenum">
              <a:rPr lang="en-AU" altLang="en-US" sz="1300">
                <a:latin typeface="Times New Roman" panose="02020603050405020304" pitchFamily="18" charset="0"/>
              </a:rPr>
              <a:pPr/>
              <a:t>6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53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6065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39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06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67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31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235C-EA39-4DD3-A95B-42739109DE86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394-90E6-48E7-AF99-CC3F52A7AB28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6AF8-AA03-40DD-A1A3-7A99ED75F061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550-B63F-456A-851D-ECDF8A9488DD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BBB-7005-437D-8A1E-EC7924BFCE1A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5253-205E-48EC-9C22-36746B5331D3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E409-B538-4514-8BEF-08A435241EF0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E06C-586A-4277-920E-514B24C43273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E926-337E-41E0-B1C6-3C6DF08716ED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5A33-5F22-4611-8394-50209FE1C092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2CD0A-0D70-4190-B6BC-C247C9AE7E18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AE399E-07DA-4EAA-8C90-1EA0122E88CC}" type="datetime1">
              <a:rPr lang="zh-CN" altLang="en-US" smtClean="0"/>
              <a:t>2020/4/2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16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: Multi-Cycle Implementation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Bad timing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With the similar assumption for each operation, </a:t>
            </a:r>
            <a:r>
              <a:rPr lang="en-US" altLang="zh-CN" sz="2600" dirty="0" err="1">
                <a:solidFill>
                  <a:srgbClr val="00B050"/>
                </a:solidFill>
              </a:rPr>
              <a:t>sw</a:t>
            </a:r>
            <a:r>
              <a:rPr lang="en-US" altLang="zh-CN" sz="2600" dirty="0"/>
              <a:t> instruction needs 7ns, and </a:t>
            </a:r>
            <a:r>
              <a:rPr lang="en-US" altLang="zh-CN" sz="2600" dirty="0" err="1">
                <a:solidFill>
                  <a:srgbClr val="00B050"/>
                </a:solidFill>
              </a:rPr>
              <a:t>beq</a:t>
            </a:r>
            <a:r>
              <a:rPr lang="en-US" altLang="zh-CN" sz="2600" dirty="0"/>
              <a:t> needs 5ns.</a:t>
            </a:r>
          </a:p>
          <a:p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The above assumption is very optimistic. In real word, the required time is much longer :</a:t>
            </a:r>
          </a:p>
          <a:p>
            <a:pPr marL="82296" indent="0">
              <a:buNone/>
            </a:pPr>
            <a:r>
              <a:rPr lang="en-US" altLang="zh-CN" sz="2600" dirty="0"/>
              <a:t>    -- Main memory accesses on modern machines &gt;50ns</a:t>
            </a:r>
          </a:p>
          <a:p>
            <a:pPr marL="82296" indent="0">
              <a:buNone/>
            </a:pPr>
            <a:r>
              <a:rPr lang="en-US" altLang="zh-CN" sz="2600" dirty="0"/>
              <a:t>    -- For comparison, ALU on the Pentium4 takes ~0.3ns</a:t>
            </a:r>
          </a:p>
          <a:p>
            <a:pPr marL="82296" indent="0">
              <a:buNone/>
            </a:pPr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Since loads/stores includes 2 memory accesses, a modern single-cycle implementation would be less than &lt;10Mhz for clock rate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26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General 5 Stages for 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268760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general, 5 stages are required for executing an instruction:</a:t>
            </a:r>
          </a:p>
          <a:p>
            <a:pPr marL="82296" indent="0">
              <a:buNone/>
            </a:pPr>
            <a:r>
              <a:rPr lang="en-US" altLang="zh-CN" sz="2800" dirty="0"/>
              <a:t>   --Stage1. Instruction fetch and PC increment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--Stage2. Reading sources from the register file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--Stage3. Performing an ALU computation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--Stage4. Reading or writing (data) memory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--Stage5. Storing data back to the register file</a:t>
            </a: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9967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Multi-cycle Strategy 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Multi-cycle strategy:</a:t>
            </a:r>
          </a:p>
          <a:p>
            <a:pPr marL="82296" indent="0">
              <a:buNone/>
            </a:pPr>
            <a:r>
              <a:rPr lang="en-US" altLang="zh-CN" sz="2600" dirty="0"/>
              <a:t>  -- Each stage takes one clock cycle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  -- Multiple cycles are need to execute each instructions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  -- The cycle time is much lower</a:t>
            </a:r>
          </a:p>
          <a:p>
            <a:pPr marL="82296" indent="0">
              <a:buNone/>
            </a:pPr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Applying multi-cycle to the prior example</a:t>
            </a:r>
          </a:p>
          <a:p>
            <a:pPr marL="82296" indent="0">
              <a:buNone/>
            </a:pPr>
            <a:r>
              <a:rPr lang="en-US" altLang="zh-CN" sz="2600" dirty="0"/>
              <a:t>  -- Each stage needs at most 2ns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  -- 2ns cycle time corresponds to a 500MHz clock rate</a:t>
            </a:r>
          </a:p>
          <a:p>
            <a:pPr marL="0" indent="0">
              <a:buNone/>
            </a:pP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17380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Cost benefit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Multi-cycle strategy can lead to some extra </a:t>
            </a:r>
            <a:r>
              <a:rPr lang="en-US" altLang="zh-CN" sz="2600"/>
              <a:t>hardware saving from </a:t>
            </a:r>
            <a:r>
              <a:rPr lang="en-US" altLang="zh-CN" sz="2600" dirty="0"/>
              <a:t>the single-cycle data-path</a:t>
            </a:r>
          </a:p>
          <a:p>
            <a:pPr marL="82296" indent="0">
              <a:buNone/>
            </a:pPr>
            <a:r>
              <a:rPr lang="en-US" altLang="zh-CN" sz="2600" dirty="0"/>
              <a:t>   -- In single-cycle implementation, the functional unit cannot be shared in the same cycle</a:t>
            </a:r>
          </a:p>
          <a:p>
            <a:pPr marL="82296" indent="0">
              <a:buNone/>
            </a:pPr>
            <a:r>
              <a:rPr lang="en-US" altLang="zh-CN" sz="2600" dirty="0"/>
              <a:t>   -- In multi-cycle implementation, some functional units are be reused.</a:t>
            </a:r>
          </a:p>
          <a:p>
            <a:pPr marL="82296" indent="0">
              <a:buNone/>
            </a:pPr>
            <a:endParaRPr lang="en-US" altLang="zh-CN" sz="2600" dirty="0"/>
          </a:p>
          <a:p>
            <a:pPr marL="82296" indent="0">
              <a:buNone/>
            </a:pPr>
            <a:r>
              <a:rPr lang="en-US" altLang="zh-CN" sz="2600" dirty="0"/>
              <a:t>Resource sharing: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ALU can replace the functions of adders</a:t>
            </a:r>
          </a:p>
          <a:p>
            <a:pPr marL="82296" indent="0">
              <a:buNone/>
            </a:pPr>
            <a:r>
              <a:rPr lang="en-US" altLang="zh-CN" sz="2600" dirty="0"/>
              <a:t>   -- ALU inherently has the addition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Two memories can be merged</a:t>
            </a:r>
          </a:p>
          <a:p>
            <a:pPr marL="82296" indent="0">
              <a:buNone/>
            </a:pPr>
            <a:r>
              <a:rPr lang="en-US" altLang="zh-CN" sz="2600" dirty="0"/>
              <a:t>   -- Data memory and Instruction memory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9503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Original single-cycle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5496" y="1916832"/>
            <a:ext cx="9012936" cy="4536504"/>
            <a:chOff x="237" y="816"/>
            <a:chExt cx="5242" cy="278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37" y="816"/>
              <a:ext cx="5242" cy="2784"/>
              <a:chOff x="285" y="816"/>
              <a:chExt cx="5242" cy="2784"/>
            </a:xfrm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285" y="1872"/>
                <a:ext cx="826" cy="720"/>
                <a:chOff x="525" y="1920"/>
                <a:chExt cx="826" cy="720"/>
              </a:xfrm>
            </p:grpSpPr>
            <p:sp>
              <p:nvSpPr>
                <p:cNvPr id="1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25" y="1920"/>
                  <a:ext cx="471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address</a:t>
                  </a:r>
                </a:p>
              </p:txBody>
            </p:sp>
            <p:sp>
              <p:nvSpPr>
                <p:cNvPr id="1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20" y="2256"/>
                  <a:ext cx="530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memory</a:t>
                  </a:r>
                </a:p>
              </p:txBody>
            </p:sp>
            <p:sp>
              <p:nvSpPr>
                <p:cNvPr id="18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84" y="1920"/>
                  <a:ext cx="567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[31-0]</a:t>
                  </a:r>
                </a:p>
              </p:txBody>
            </p:sp>
            <p:sp>
              <p:nvSpPr>
                <p:cNvPr id="181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1920"/>
                  <a:ext cx="768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" name="Group 10"/>
              <p:cNvGrpSpPr>
                <a:grpSpLocks/>
              </p:cNvGrpSpPr>
              <p:nvPr/>
            </p:nvGrpSpPr>
            <p:grpSpPr bwMode="auto">
              <a:xfrm>
                <a:off x="1824" y="1817"/>
                <a:ext cx="3703" cy="1783"/>
                <a:chOff x="1824" y="1817"/>
                <a:chExt cx="3703" cy="1783"/>
              </a:xfrm>
            </p:grpSpPr>
            <p:sp>
              <p:nvSpPr>
                <p:cNvPr id="138" name="Line 11"/>
                <p:cNvSpPr>
                  <a:spLocks noChangeShapeType="1"/>
                </p:cNvSpPr>
                <p:nvPr/>
              </p:nvSpPr>
              <p:spPr bwMode="auto">
                <a:xfrm>
                  <a:off x="4944" y="216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39" name="Group 12"/>
                <p:cNvGrpSpPr>
                  <a:grpSpLocks/>
                </p:cNvGrpSpPr>
                <p:nvPr/>
              </p:nvGrpSpPr>
              <p:grpSpPr bwMode="auto">
                <a:xfrm>
                  <a:off x="3936" y="2160"/>
                  <a:ext cx="1248" cy="960"/>
                  <a:chOff x="3936" y="2160"/>
                  <a:chExt cx="1248" cy="960"/>
                </a:xfrm>
              </p:grpSpPr>
              <p:sp>
                <p:nvSpPr>
                  <p:cNvPr id="17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40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3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040" y="2544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0" cy="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6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0" y="2544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7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4005" y="237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0" name="Group 20"/>
                <p:cNvGrpSpPr>
                  <a:grpSpLocks/>
                </p:cNvGrpSpPr>
                <p:nvPr/>
              </p:nvGrpSpPr>
              <p:grpSpPr bwMode="auto">
                <a:xfrm>
                  <a:off x="1824" y="2352"/>
                  <a:ext cx="3648" cy="1248"/>
                  <a:chOff x="1824" y="2352"/>
                  <a:chExt cx="3648" cy="1248"/>
                </a:xfrm>
              </p:grpSpPr>
              <p:sp>
                <p:nvSpPr>
                  <p:cNvPr id="16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328" y="2352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5472" y="2352"/>
                    <a:ext cx="0" cy="12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8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24" y="3600"/>
                    <a:ext cx="364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24" y="2736"/>
                    <a:ext cx="0" cy="86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1" name="Group 26"/>
                <p:cNvGrpSpPr>
                  <a:grpSpLocks/>
                </p:cNvGrpSpPr>
                <p:nvPr/>
              </p:nvGrpSpPr>
              <p:grpSpPr bwMode="auto">
                <a:xfrm>
                  <a:off x="4224" y="1824"/>
                  <a:ext cx="738" cy="1206"/>
                  <a:chOff x="4224" y="1824"/>
                  <a:chExt cx="738" cy="1206"/>
                </a:xfrm>
              </p:grpSpPr>
              <p:grpSp>
                <p:nvGrpSpPr>
                  <p:cNvPr id="15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224" y="2064"/>
                    <a:ext cx="738" cy="723"/>
                    <a:chOff x="4176" y="2064"/>
                    <a:chExt cx="738" cy="723"/>
                  </a:xfrm>
                </p:grpSpPr>
                <p:sp>
                  <p:nvSpPr>
                    <p:cNvPr id="16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1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30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2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544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7" y="2495"/>
                      <a:ext cx="427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memory</a:t>
                      </a:r>
                    </a:p>
                  </p:txBody>
                </p:sp>
                <p:sp>
                  <p:nvSpPr>
                    <p:cNvPr id="16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7" y="2064"/>
                      <a:ext cx="307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5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720" cy="72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7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1" y="1824"/>
                    <a:ext cx="481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MemWrite</a:t>
                    </a:r>
                  </a:p>
                </p:txBody>
              </p:sp>
              <p:sp>
                <p:nvSpPr>
                  <p:cNvPr id="15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278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9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2880"/>
                    <a:ext cx="486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MemRead</a:t>
                    </a:r>
                  </a:p>
                </p:txBody>
              </p:sp>
            </p:grpSp>
            <p:grpSp>
              <p:nvGrpSpPr>
                <p:cNvPr id="142" name="Group 38"/>
                <p:cNvGrpSpPr>
                  <a:grpSpLocks/>
                </p:cNvGrpSpPr>
                <p:nvPr/>
              </p:nvGrpSpPr>
              <p:grpSpPr bwMode="auto">
                <a:xfrm>
                  <a:off x="4992" y="1817"/>
                  <a:ext cx="535" cy="823"/>
                  <a:chOff x="4992" y="1817"/>
                  <a:chExt cx="535" cy="823"/>
                </a:xfrm>
              </p:grpSpPr>
              <p:grpSp>
                <p:nvGrpSpPr>
                  <p:cNvPr id="15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5184" y="2064"/>
                    <a:ext cx="183" cy="576"/>
                    <a:chOff x="1776" y="425"/>
                    <a:chExt cx="183" cy="576"/>
                  </a:xfrm>
                </p:grpSpPr>
                <p:sp>
                  <p:nvSpPr>
                    <p:cNvPr id="153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p:txBody>
                </p:sp>
                <p:sp>
                  <p:nvSpPr>
                    <p:cNvPr id="154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1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17"/>
                    <a:ext cx="535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MemToReg</a:t>
                    </a:r>
                  </a:p>
                </p:txBody>
              </p:sp>
              <p:sp>
                <p:nvSpPr>
                  <p:cNvPr id="152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52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3" name="Group 44"/>
                <p:cNvGrpSpPr>
                  <a:grpSpLocks/>
                </p:cNvGrpSpPr>
                <p:nvPr/>
              </p:nvGrpSpPr>
              <p:grpSpPr bwMode="auto">
                <a:xfrm>
                  <a:off x="2832" y="2326"/>
                  <a:ext cx="1392" cy="794"/>
                  <a:chOff x="2832" y="2326"/>
                  <a:chExt cx="1392" cy="794"/>
                </a:xfrm>
              </p:grpSpPr>
              <p:sp>
                <p:nvSpPr>
                  <p:cNvPr id="14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28" y="2352"/>
                    <a:ext cx="0" cy="76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5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2352"/>
                    <a:ext cx="3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6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36" y="2640"/>
                    <a:ext cx="0" cy="48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7" name="Line 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8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64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9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2909" y="232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3" name="Group 51"/>
              <p:cNvGrpSpPr>
                <a:grpSpLocks/>
              </p:cNvGrpSpPr>
              <p:nvPr/>
            </p:nvGrpSpPr>
            <p:grpSpPr bwMode="auto">
              <a:xfrm>
                <a:off x="432" y="816"/>
                <a:ext cx="3888" cy="1056"/>
                <a:chOff x="432" y="816"/>
                <a:chExt cx="3888" cy="1056"/>
              </a:xfrm>
            </p:grpSpPr>
            <p:sp>
              <p:nvSpPr>
                <p:cNvPr id="8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52" y="1200"/>
                  <a:ext cx="161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zh-CN" sz="1100">
                    <a:latin typeface="Arial" pitchFamily="34" charset="0"/>
                    <a:ea typeface="宋体" pitchFamily="2" charset="-122"/>
                  </a:endParaRPr>
                </a:p>
                <a:p>
                  <a:pPr>
                    <a:lnSpc>
                      <a:spcPct val="8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4</a:t>
                  </a:r>
                </a:p>
              </p:txBody>
            </p:sp>
            <p:grpSp>
              <p:nvGrpSpPr>
                <p:cNvPr id="87" name="Group 53"/>
                <p:cNvGrpSpPr>
                  <a:grpSpLocks/>
                </p:cNvGrpSpPr>
                <p:nvPr/>
              </p:nvGrpSpPr>
              <p:grpSpPr bwMode="auto">
                <a:xfrm>
                  <a:off x="3120" y="1296"/>
                  <a:ext cx="303" cy="480"/>
                  <a:chOff x="3120" y="864"/>
                  <a:chExt cx="303" cy="480"/>
                </a:xfrm>
              </p:grpSpPr>
              <p:sp>
                <p:nvSpPr>
                  <p:cNvPr id="136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1" y="980"/>
                    <a:ext cx="30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Shift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left 2</a:t>
                    </a:r>
                  </a:p>
                </p:txBody>
              </p:sp>
              <p:sp>
                <p:nvSpPr>
                  <p:cNvPr id="137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8" name="Group 56"/>
                <p:cNvGrpSpPr>
                  <a:grpSpLocks/>
                </p:cNvGrpSpPr>
                <p:nvPr/>
              </p:nvGrpSpPr>
              <p:grpSpPr bwMode="auto">
                <a:xfrm>
                  <a:off x="432" y="1152"/>
                  <a:ext cx="229" cy="384"/>
                  <a:chOff x="192" y="1872"/>
                  <a:chExt cx="229" cy="384"/>
                </a:xfrm>
              </p:grpSpPr>
              <p:sp>
                <p:nvSpPr>
                  <p:cNvPr id="134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" y="1982"/>
                    <a:ext cx="227" cy="15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PC</a:t>
                    </a:r>
                  </a:p>
                </p:txBody>
              </p:sp>
              <p:sp>
                <p:nvSpPr>
                  <p:cNvPr id="13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1872"/>
                    <a:ext cx="192" cy="3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9" name="Group 59"/>
                <p:cNvGrpSpPr>
                  <a:grpSpLocks/>
                </p:cNvGrpSpPr>
                <p:nvPr/>
              </p:nvGrpSpPr>
              <p:grpSpPr bwMode="auto">
                <a:xfrm>
                  <a:off x="3552" y="1104"/>
                  <a:ext cx="352" cy="576"/>
                  <a:chOff x="3792" y="576"/>
                  <a:chExt cx="352" cy="576"/>
                </a:xfrm>
              </p:grpSpPr>
              <p:grpSp>
                <p:nvGrpSpPr>
                  <p:cNvPr id="125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2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8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9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0" name="Line 6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2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2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2" y="782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sp>
              <p:nvSpPr>
                <p:cNvPr id="90" name="Line 69"/>
                <p:cNvSpPr>
                  <a:spLocks noChangeShapeType="1"/>
                </p:cNvSpPr>
                <p:nvPr/>
              </p:nvSpPr>
              <p:spPr bwMode="auto">
                <a:xfrm>
                  <a:off x="3408" y="1536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91" name="Line 70"/>
                <p:cNvSpPr>
                  <a:spLocks noChangeShapeType="1"/>
                </p:cNvSpPr>
                <p:nvPr/>
              </p:nvSpPr>
              <p:spPr bwMode="auto">
                <a:xfrm>
                  <a:off x="3888" y="13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2" name="Group 71"/>
                <p:cNvGrpSpPr>
                  <a:grpSpLocks/>
                </p:cNvGrpSpPr>
                <p:nvPr/>
              </p:nvGrpSpPr>
              <p:grpSpPr bwMode="auto">
                <a:xfrm>
                  <a:off x="1440" y="912"/>
                  <a:ext cx="354" cy="576"/>
                  <a:chOff x="3792" y="576"/>
                  <a:chExt cx="354" cy="576"/>
                </a:xfrm>
              </p:grpSpPr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18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0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1" name="Line 7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2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3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4" name="Line 7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7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4" y="784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grpSp>
              <p:nvGrpSpPr>
                <p:cNvPr id="93" name="Group 81"/>
                <p:cNvGrpSpPr>
                  <a:grpSpLocks/>
                </p:cNvGrpSpPr>
                <p:nvPr/>
              </p:nvGrpSpPr>
              <p:grpSpPr bwMode="auto">
                <a:xfrm>
                  <a:off x="528" y="816"/>
                  <a:ext cx="3792" cy="384"/>
                  <a:chOff x="528" y="816"/>
                  <a:chExt cx="3792" cy="384"/>
                </a:xfrm>
              </p:grpSpPr>
              <p:sp>
                <p:nvSpPr>
                  <p:cNvPr id="112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81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3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1200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0" y="816"/>
                    <a:ext cx="0" cy="38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5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816"/>
                    <a:ext cx="37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4" name="Line 86"/>
                <p:cNvSpPr>
                  <a:spLocks noChangeShapeType="1"/>
                </p:cNvSpPr>
                <p:nvPr/>
              </p:nvSpPr>
              <p:spPr bwMode="auto">
                <a:xfrm>
                  <a:off x="1296" y="134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5" name="Group 87"/>
                <p:cNvGrpSpPr>
                  <a:grpSpLocks/>
                </p:cNvGrpSpPr>
                <p:nvPr/>
              </p:nvGrpSpPr>
              <p:grpSpPr bwMode="auto">
                <a:xfrm>
                  <a:off x="1776" y="960"/>
                  <a:ext cx="2256" cy="262"/>
                  <a:chOff x="1776" y="960"/>
                  <a:chExt cx="2256" cy="262"/>
                </a:xfrm>
              </p:grpSpPr>
              <p:sp>
                <p:nvSpPr>
                  <p:cNvPr id="108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960"/>
                    <a:ext cx="7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1200"/>
                    <a:ext cx="177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4" y="960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1" name="AutoShape 91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1174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6" name="Group 92"/>
                <p:cNvGrpSpPr>
                  <a:grpSpLocks/>
                </p:cNvGrpSpPr>
                <p:nvPr/>
              </p:nvGrpSpPr>
              <p:grpSpPr bwMode="auto">
                <a:xfrm>
                  <a:off x="507" y="1056"/>
                  <a:ext cx="933" cy="816"/>
                  <a:chOff x="507" y="1056"/>
                  <a:chExt cx="933" cy="816"/>
                </a:xfrm>
              </p:grpSpPr>
              <p:sp>
                <p:nvSpPr>
                  <p:cNvPr id="103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153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4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6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1632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507" y="1609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7" name="Group 98"/>
                <p:cNvGrpSpPr>
                  <a:grpSpLocks/>
                </p:cNvGrpSpPr>
                <p:nvPr/>
              </p:nvGrpSpPr>
              <p:grpSpPr bwMode="auto">
                <a:xfrm>
                  <a:off x="3936" y="912"/>
                  <a:ext cx="348" cy="823"/>
                  <a:chOff x="3936" y="912"/>
                  <a:chExt cx="348" cy="823"/>
                </a:xfrm>
              </p:grpSpPr>
              <p:grpSp>
                <p:nvGrpSpPr>
                  <p:cNvPr id="98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032" y="912"/>
                    <a:ext cx="182" cy="576"/>
                    <a:chOff x="1776" y="425"/>
                    <a:chExt cx="182" cy="576"/>
                  </a:xfrm>
                </p:grpSpPr>
                <p:sp>
                  <p:nvSpPr>
                    <p:cNvPr id="101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2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102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4108" y="1495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0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1585"/>
                    <a:ext cx="348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PCSrc</a:t>
                    </a:r>
                  </a:p>
                </p:txBody>
              </p:sp>
            </p:grpSp>
          </p:grpSp>
          <p:grpSp>
            <p:nvGrpSpPr>
              <p:cNvPr id="14" name="Group 104"/>
              <p:cNvGrpSpPr>
                <a:grpSpLocks/>
              </p:cNvGrpSpPr>
              <p:nvPr/>
            </p:nvGrpSpPr>
            <p:grpSpPr bwMode="auto">
              <a:xfrm>
                <a:off x="2497" y="1536"/>
                <a:ext cx="1445" cy="1968"/>
                <a:chOff x="2497" y="1536"/>
                <a:chExt cx="1445" cy="1968"/>
              </a:xfrm>
            </p:grpSpPr>
            <p:grpSp>
              <p:nvGrpSpPr>
                <p:cNvPr id="55" name="Group 105"/>
                <p:cNvGrpSpPr>
                  <a:grpSpLocks/>
                </p:cNvGrpSpPr>
                <p:nvPr/>
              </p:nvGrpSpPr>
              <p:grpSpPr bwMode="auto">
                <a:xfrm>
                  <a:off x="2497" y="3024"/>
                  <a:ext cx="374" cy="480"/>
                  <a:chOff x="2506" y="2976"/>
                  <a:chExt cx="374" cy="480"/>
                </a:xfrm>
              </p:grpSpPr>
              <p:sp>
                <p:nvSpPr>
                  <p:cNvPr id="84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06" y="3072"/>
                    <a:ext cx="374" cy="24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Sign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extend</a:t>
                    </a:r>
                  </a:p>
                </p:txBody>
              </p:sp>
              <p:sp>
                <p:nvSpPr>
                  <p:cNvPr id="8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544" y="2976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6" name="Line 108"/>
                <p:cNvSpPr>
                  <a:spLocks noChangeShapeType="1"/>
                </p:cNvSpPr>
                <p:nvPr/>
              </p:nvSpPr>
              <p:spPr bwMode="auto">
                <a:xfrm>
                  <a:off x="2832" y="2064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57" name="Group 109"/>
                <p:cNvGrpSpPr>
                  <a:grpSpLocks/>
                </p:cNvGrpSpPr>
                <p:nvPr/>
              </p:nvGrpSpPr>
              <p:grpSpPr bwMode="auto">
                <a:xfrm>
                  <a:off x="2832" y="1536"/>
                  <a:ext cx="336" cy="1728"/>
                  <a:chOff x="2832" y="1536"/>
                  <a:chExt cx="336" cy="1728"/>
                </a:xfrm>
              </p:grpSpPr>
              <p:sp>
                <p:nvSpPr>
                  <p:cNvPr id="79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0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0" cy="172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1" name="Line 1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32" y="3264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2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3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999" y="2713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" name="Group 115"/>
                <p:cNvGrpSpPr>
                  <a:grpSpLocks/>
                </p:cNvGrpSpPr>
                <p:nvPr/>
              </p:nvGrpSpPr>
              <p:grpSpPr bwMode="auto">
                <a:xfrm>
                  <a:off x="3072" y="2256"/>
                  <a:ext cx="392" cy="822"/>
                  <a:chOff x="3072" y="2256"/>
                  <a:chExt cx="392" cy="822"/>
                </a:xfrm>
              </p:grpSpPr>
              <p:grpSp>
                <p:nvGrpSpPr>
                  <p:cNvPr id="74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3172" y="2256"/>
                    <a:ext cx="183" cy="576"/>
                    <a:chOff x="3117" y="2304"/>
                    <a:chExt cx="183" cy="576"/>
                  </a:xfrm>
                </p:grpSpPr>
                <p:sp>
                  <p:nvSpPr>
                    <p:cNvPr id="77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17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78" name="AutoShap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3250" y="2832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6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928"/>
                    <a:ext cx="39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ALUSrc</a:t>
                    </a:r>
                  </a:p>
                </p:txBody>
              </p:sp>
            </p:grpSp>
            <p:grpSp>
              <p:nvGrpSpPr>
                <p:cNvPr id="59" name="Group 121"/>
                <p:cNvGrpSpPr>
                  <a:grpSpLocks/>
                </p:cNvGrpSpPr>
                <p:nvPr/>
              </p:nvGrpSpPr>
              <p:grpSpPr bwMode="auto">
                <a:xfrm>
                  <a:off x="3456" y="1920"/>
                  <a:ext cx="486" cy="870"/>
                  <a:chOff x="3456" y="1920"/>
                  <a:chExt cx="486" cy="870"/>
                </a:xfrm>
              </p:grpSpPr>
              <p:grpSp>
                <p:nvGrpSpPr>
                  <p:cNvPr id="60" name="Group 122"/>
                  <p:cNvGrpSpPr>
                    <a:grpSpLocks/>
                  </p:cNvGrpSpPr>
                  <p:nvPr/>
                </p:nvGrpSpPr>
                <p:grpSpPr bwMode="auto">
                  <a:xfrm>
                    <a:off x="3456" y="1920"/>
                    <a:ext cx="486" cy="768"/>
                    <a:chOff x="3024" y="1920"/>
                    <a:chExt cx="486" cy="768"/>
                  </a:xfrm>
                </p:grpSpPr>
                <p:grpSp>
                  <p:nvGrpSpPr>
                    <p:cNvPr id="63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1920"/>
                      <a:ext cx="480" cy="768"/>
                      <a:chOff x="3168" y="2736"/>
                      <a:chExt cx="480" cy="768"/>
                    </a:xfrm>
                  </p:grpSpPr>
                  <p:sp>
                    <p:nvSpPr>
                      <p:cNvPr id="67" name="Line 1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8" name="Line 1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21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9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024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0" name="Line 12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120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1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1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48" y="297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1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264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64" name="Text Box 1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2304"/>
                      <a:ext cx="342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Result</a:t>
                      </a:r>
                    </a:p>
                  </p:txBody>
                </p:sp>
                <p:sp>
                  <p:nvSpPr>
                    <p:cNvPr id="65" name="Text Box 1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22" y="2160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Zero</a:t>
                      </a:r>
                    </a:p>
                  </p:txBody>
                </p:sp>
                <p:sp>
                  <p:nvSpPr>
                    <p:cNvPr id="66" name="Text Box 1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24" y="2064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ALU</a:t>
                      </a:r>
                    </a:p>
                  </p:txBody>
                </p:sp>
              </p:grpSp>
              <p:sp>
                <p:nvSpPr>
                  <p:cNvPr id="61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54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62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640"/>
                    <a:ext cx="38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ALUOp</a:t>
                    </a:r>
                  </a:p>
                </p:txBody>
              </p:sp>
            </p:grpSp>
          </p:grpSp>
          <p:grpSp>
            <p:nvGrpSpPr>
              <p:cNvPr id="15" name="Group 136"/>
              <p:cNvGrpSpPr>
                <a:grpSpLocks/>
              </p:cNvGrpSpPr>
              <p:nvPr/>
            </p:nvGrpSpPr>
            <p:grpSpPr bwMode="auto">
              <a:xfrm>
                <a:off x="1104" y="1680"/>
                <a:ext cx="1742" cy="1590"/>
                <a:chOff x="1104" y="1680"/>
                <a:chExt cx="1742" cy="1590"/>
              </a:xfrm>
            </p:grpSpPr>
            <p:sp>
              <p:nvSpPr>
                <p:cNvPr id="16" name="Line 137"/>
                <p:cNvSpPr>
                  <a:spLocks noChangeShapeType="1"/>
                </p:cNvSpPr>
                <p:nvPr/>
              </p:nvSpPr>
              <p:spPr bwMode="auto">
                <a:xfrm>
                  <a:off x="1728" y="254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138"/>
                <p:cNvGrpSpPr>
                  <a:grpSpLocks/>
                </p:cNvGrpSpPr>
                <p:nvPr/>
              </p:nvGrpSpPr>
              <p:grpSpPr bwMode="auto">
                <a:xfrm>
                  <a:off x="1104" y="1872"/>
                  <a:ext cx="1440" cy="1398"/>
                  <a:chOff x="1104" y="1872"/>
                  <a:chExt cx="1440" cy="1398"/>
                </a:xfrm>
              </p:grpSpPr>
              <p:sp>
                <p:nvSpPr>
                  <p:cNvPr id="36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16"/>
                    <a:ext cx="0" cy="12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7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200" y="3120"/>
                    <a:ext cx="1344" cy="150"/>
                    <a:chOff x="1200" y="3120"/>
                    <a:chExt cx="1344" cy="150"/>
                  </a:xfrm>
                </p:grpSpPr>
                <p:sp>
                  <p:nvSpPr>
                    <p:cNvPr id="53" name="Line 1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00" y="3264"/>
                      <a:ext cx="13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Text Box 1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1" y="3120"/>
                      <a:ext cx="410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I [15 - 0]</a:t>
                      </a:r>
                    </a:p>
                  </p:txBody>
                </p:sp>
              </p:grpSp>
              <p:grpSp>
                <p:nvGrpSpPr>
                  <p:cNvPr id="38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1104" y="1872"/>
                    <a:ext cx="864" cy="168"/>
                    <a:chOff x="1104" y="1872"/>
                    <a:chExt cx="864" cy="168"/>
                  </a:xfrm>
                </p:grpSpPr>
                <p:grpSp>
                  <p:nvGrpSpPr>
                    <p:cNvPr id="49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" y="1872"/>
                      <a:ext cx="864" cy="150"/>
                      <a:chOff x="1104" y="1872"/>
                      <a:chExt cx="864" cy="150"/>
                    </a:xfrm>
                  </p:grpSpPr>
                  <p:sp>
                    <p:nvSpPr>
                      <p:cNvPr id="51" name="Line 1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04" y="2016"/>
                        <a:ext cx="86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2" name="Text Box 14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187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[25 - 21]</a:t>
                        </a:r>
                      </a:p>
                    </p:txBody>
                  </p:sp>
                </p:grpSp>
                <p:sp>
                  <p:nvSpPr>
                    <p:cNvPr id="50" name="AutoShape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1" y="1992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9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1180" y="2112"/>
                    <a:ext cx="788" cy="166"/>
                    <a:chOff x="1180" y="2112"/>
                    <a:chExt cx="788" cy="166"/>
                  </a:xfrm>
                </p:grpSpPr>
                <p:grpSp>
                  <p:nvGrpSpPr>
                    <p:cNvPr id="45" name="Group 1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00" y="2112"/>
                      <a:ext cx="768" cy="150"/>
                      <a:chOff x="1200" y="2112"/>
                      <a:chExt cx="768" cy="150"/>
                    </a:xfrm>
                  </p:grpSpPr>
                  <p:sp>
                    <p:nvSpPr>
                      <p:cNvPr id="47" name="Text Box 1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211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[20 - 16]</a:t>
                        </a:r>
                      </a:p>
                    </p:txBody>
                  </p:sp>
                  <p:sp>
                    <p:nvSpPr>
                      <p:cNvPr id="48" name="Line 1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256"/>
                        <a:ext cx="76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46" name="AutoShap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2230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1179" y="2640"/>
                    <a:ext cx="466" cy="169"/>
                    <a:chOff x="1179" y="2640"/>
                    <a:chExt cx="466" cy="169"/>
                  </a:xfrm>
                </p:grpSpPr>
                <p:grpSp>
                  <p:nvGrpSpPr>
                    <p:cNvPr id="41" name="Group 1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91" y="2640"/>
                      <a:ext cx="454" cy="150"/>
                      <a:chOff x="1191" y="2640"/>
                      <a:chExt cx="454" cy="150"/>
                    </a:xfrm>
                  </p:grpSpPr>
                  <p:sp>
                    <p:nvSpPr>
                      <p:cNvPr id="43" name="Line 1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784"/>
                        <a:ext cx="38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4" name="Text Box 1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91" y="2640"/>
                        <a:ext cx="454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[15 - 11]</a:t>
                        </a:r>
                      </a:p>
                    </p:txBody>
                  </p:sp>
                </p:grpSp>
                <p:sp>
                  <p:nvSpPr>
                    <p:cNvPr id="42" name="AutoShap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761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8" name="Group 158"/>
                <p:cNvGrpSpPr>
                  <a:grpSpLocks/>
                </p:cNvGrpSpPr>
                <p:nvPr/>
              </p:nvGrpSpPr>
              <p:grpSpPr bwMode="auto">
                <a:xfrm>
                  <a:off x="1441" y="2304"/>
                  <a:ext cx="383" cy="821"/>
                  <a:chOff x="1441" y="2304"/>
                  <a:chExt cx="383" cy="821"/>
                </a:xfrm>
              </p:grpSpPr>
              <p:grpSp>
                <p:nvGrpSpPr>
                  <p:cNvPr id="31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1584" y="2304"/>
                    <a:ext cx="183" cy="576"/>
                    <a:chOff x="1673" y="2304"/>
                    <a:chExt cx="183" cy="576"/>
                  </a:xfrm>
                </p:grpSpPr>
                <p:sp>
                  <p:nvSpPr>
                    <p:cNvPr id="34" name="Text Box 1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73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35" name="AutoShap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1659" y="2880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1" y="2975"/>
                    <a:ext cx="383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RegDst</a:t>
                    </a:r>
                  </a:p>
                </p:txBody>
              </p:sp>
            </p:grpSp>
            <p:grpSp>
              <p:nvGrpSpPr>
                <p:cNvPr id="19" name="Group 164"/>
                <p:cNvGrpSpPr>
                  <a:grpSpLocks/>
                </p:cNvGrpSpPr>
                <p:nvPr/>
              </p:nvGrpSpPr>
              <p:grpSpPr bwMode="auto">
                <a:xfrm>
                  <a:off x="1968" y="1680"/>
                  <a:ext cx="878" cy="1214"/>
                  <a:chOff x="1968" y="1680"/>
                  <a:chExt cx="878" cy="1214"/>
                </a:xfrm>
              </p:grpSpPr>
              <p:grpSp>
                <p:nvGrpSpPr>
                  <p:cNvPr id="20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1968" y="1920"/>
                    <a:ext cx="878" cy="974"/>
                    <a:chOff x="2112" y="1920"/>
                    <a:chExt cx="878" cy="974"/>
                  </a:xfrm>
                </p:grpSpPr>
                <p:sp>
                  <p:nvSpPr>
                    <p:cNvPr id="23" name="Text Box 1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92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1</a:t>
                      </a:r>
                    </a:p>
                  </p:txBody>
                </p:sp>
                <p:sp>
                  <p:nvSpPr>
                    <p:cNvPr id="24" name="Text Box 16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17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2</a:t>
                      </a:r>
                    </a:p>
                  </p:txBody>
                </p:sp>
                <p:sp>
                  <p:nvSpPr>
                    <p:cNvPr id="25" name="Text Box 16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411"/>
                      <a:ext cx="38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</a:t>
                      </a:r>
                    </a:p>
                  </p:txBody>
                </p:sp>
                <p:sp>
                  <p:nvSpPr>
                    <p:cNvPr id="26" name="Text Box 1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651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27" name="Text Box 17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41" y="2256"/>
                      <a:ext cx="339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2</a:t>
                      </a:r>
                    </a:p>
                  </p:txBody>
                </p:sp>
                <p:sp>
                  <p:nvSpPr>
                    <p:cNvPr id="28" name="Text Box 1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1" y="1930"/>
                      <a:ext cx="339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1</a:t>
                      </a:r>
                    </a:p>
                  </p:txBody>
                </p:sp>
                <p:sp>
                  <p:nvSpPr>
                    <p:cNvPr id="29" name="Text Box 1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5" y="2592"/>
                      <a:ext cx="4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Registers</a:t>
                      </a:r>
                    </a:p>
                  </p:txBody>
                </p:sp>
                <p:sp>
                  <p:nvSpPr>
                    <p:cNvPr id="30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2" y="1931"/>
                      <a:ext cx="854" cy="96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182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Text Box 1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680"/>
                    <a:ext cx="45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RegWrite</a:t>
                    </a:r>
                  </a:p>
                </p:txBody>
              </p:sp>
            </p:grpSp>
          </p:grpSp>
        </p:grpSp>
        <p:sp>
          <p:nvSpPr>
            <p:cNvPr id="6" name="Line 176"/>
            <p:cNvSpPr>
              <a:spLocks noChangeShapeType="1"/>
            </p:cNvSpPr>
            <p:nvPr/>
          </p:nvSpPr>
          <p:spPr bwMode="auto">
            <a:xfrm>
              <a:off x="3264" y="25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177"/>
            <p:cNvGrpSpPr>
              <a:grpSpLocks/>
            </p:cNvGrpSpPr>
            <p:nvPr/>
          </p:nvGrpSpPr>
          <p:grpSpPr bwMode="auto">
            <a:xfrm>
              <a:off x="1385" y="2242"/>
              <a:ext cx="161" cy="167"/>
              <a:chOff x="1423" y="2233"/>
              <a:chExt cx="161" cy="167"/>
            </a:xfrm>
          </p:grpSpPr>
          <p:sp>
            <p:nvSpPr>
              <p:cNvPr id="8" name="Line 178"/>
              <p:cNvSpPr>
                <a:spLocks noChangeShapeType="1"/>
              </p:cNvSpPr>
              <p:nvPr/>
            </p:nvSpPr>
            <p:spPr bwMode="auto">
              <a:xfrm flipV="1">
                <a:off x="1440" y="225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AutoShape 179"/>
              <p:cNvSpPr>
                <a:spLocks noChangeArrowheads="1"/>
              </p:cNvSpPr>
              <p:nvPr/>
            </p:nvSpPr>
            <p:spPr bwMode="auto">
              <a:xfrm>
                <a:off x="1423" y="22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180"/>
              <p:cNvSpPr>
                <a:spLocks noChangeShapeType="1"/>
              </p:cNvSpPr>
              <p:nvPr/>
            </p:nvSpPr>
            <p:spPr bwMode="auto">
              <a:xfrm>
                <a:off x="1440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87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New multi-cycle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92888" cy="56612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669926" y="2514600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08838" y="2774950"/>
            <a:ext cx="838200" cy="1381125"/>
            <a:chOff x="3168" y="2736"/>
            <a:chExt cx="480" cy="768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3168" y="2736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168" y="3216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168" y="3024"/>
              <a:ext cx="144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V="1">
              <a:off x="3168" y="3120"/>
              <a:ext cx="144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168" y="2736"/>
              <a:ext cx="48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3648" y="2976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3168" y="3264"/>
              <a:ext cx="48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458076" y="3465513"/>
            <a:ext cx="5984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Result</a:t>
            </a:r>
            <a:endParaRPr lang="en-US" altLang="zh-CN" sz="110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543801" y="3206750"/>
            <a:ext cx="49053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Zero</a:t>
            </a:r>
            <a:endParaRPr lang="en-US" altLang="zh-CN" sz="110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208838" y="3033713"/>
            <a:ext cx="49053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ALU</a:t>
            </a:r>
            <a:endParaRPr lang="en-US" altLang="zh-CN" sz="1100" b="1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7710488" y="3897313"/>
            <a:ext cx="0" cy="1730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7375526" y="4070350"/>
            <a:ext cx="661987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ALUOp</a:t>
            </a:r>
            <a:endParaRPr lang="en-US" altLang="zh-CN" sz="1100">
              <a:solidFill>
                <a:srgbClr val="3333FF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705601" y="2355850"/>
            <a:ext cx="31908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0</a:t>
            </a:r>
          </a:p>
          <a:p>
            <a:pPr>
              <a:spcBef>
                <a:spcPct val="30000"/>
              </a:spcBef>
            </a:pPr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M</a:t>
            </a:r>
          </a:p>
          <a:p>
            <a:pPr>
              <a:lnSpc>
                <a:spcPct val="90000"/>
              </a:lnSpc>
            </a:pPr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u</a:t>
            </a:r>
          </a:p>
          <a:p>
            <a:pPr>
              <a:lnSpc>
                <a:spcPct val="90000"/>
              </a:lnSpc>
            </a:pPr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x</a:t>
            </a:r>
          </a:p>
          <a:p>
            <a:pPr>
              <a:spcBef>
                <a:spcPct val="30000"/>
              </a:spcBef>
            </a:pPr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718301" y="2343150"/>
            <a:ext cx="250825" cy="1035050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6850063" y="2170113"/>
            <a:ext cx="0" cy="1730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453188" y="1911350"/>
            <a:ext cx="7778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ALUSrcA</a:t>
            </a:r>
            <a:endParaRPr lang="en-US" altLang="zh-CN" sz="1100">
              <a:solidFill>
                <a:srgbClr val="3333FF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" name="AutoShape 21"/>
          <p:cNvSpPr>
            <a:spLocks noChangeArrowheads="1"/>
          </p:cNvSpPr>
          <p:nvPr/>
        </p:nvSpPr>
        <p:spPr bwMode="auto">
          <a:xfrm>
            <a:off x="6705601" y="3638550"/>
            <a:ext cx="250825" cy="1035050"/>
          </a:xfrm>
          <a:prstGeom prst="roundRect">
            <a:avLst>
              <a:gd name="adj" fmla="val 441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6686551" y="3638550"/>
            <a:ext cx="20320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0</a:t>
            </a:r>
          </a:p>
          <a:p>
            <a:pPr>
              <a:lnSpc>
                <a:spcPct val="130000"/>
              </a:lnSpc>
            </a:pPr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1</a:t>
            </a:r>
          </a:p>
          <a:p>
            <a:pPr>
              <a:lnSpc>
                <a:spcPct val="130000"/>
              </a:lnSpc>
            </a:pPr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2</a:t>
            </a:r>
          </a:p>
          <a:p>
            <a:pPr>
              <a:lnSpc>
                <a:spcPct val="130000"/>
              </a:lnSpc>
            </a:pPr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6848476" y="4673600"/>
            <a:ext cx="0" cy="1730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6537326" y="4846638"/>
            <a:ext cx="77787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ALUSrcB</a:t>
            </a:r>
          </a:p>
        </p:txBody>
      </p: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4357688" y="2946400"/>
            <a:ext cx="1343025" cy="1754188"/>
            <a:chOff x="1872" y="1872"/>
            <a:chExt cx="769" cy="975"/>
          </a:xfrm>
        </p:grpSpPr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872" y="1872"/>
              <a:ext cx="450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1882" y="2123"/>
              <a:ext cx="450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2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1882" y="2363"/>
              <a:ext cx="383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882" y="2603"/>
              <a:ext cx="303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2302" y="2208"/>
              <a:ext cx="339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2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2302" y="1872"/>
              <a:ext cx="339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2160" y="2640"/>
              <a:ext cx="481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882" y="1883"/>
              <a:ext cx="758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6" name="Group 34"/>
          <p:cNvGrpSpPr>
            <a:grpSpLocks/>
          </p:cNvGrpSpPr>
          <p:nvPr/>
        </p:nvGrpSpPr>
        <p:grpSpPr bwMode="auto">
          <a:xfrm>
            <a:off x="4610101" y="2514600"/>
            <a:ext cx="785812" cy="431800"/>
            <a:chOff x="2016" y="1632"/>
            <a:chExt cx="450" cy="240"/>
          </a:xfrm>
        </p:grpSpPr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2256" y="1776"/>
              <a:ext cx="0" cy="96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2016" y="1632"/>
              <a:ext cx="450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</p:grp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4608513" y="5192713"/>
            <a:ext cx="6540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Sign</a:t>
            </a:r>
          </a:p>
          <a:p>
            <a:pPr algn="ctr"/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extend</a:t>
            </a:r>
          </a:p>
        </p:txBody>
      </p:sp>
      <p:sp>
        <p:nvSpPr>
          <p:cNvPr id="40" name="Oval 38"/>
          <p:cNvSpPr>
            <a:spLocks noChangeArrowheads="1"/>
          </p:cNvSpPr>
          <p:nvPr/>
        </p:nvSpPr>
        <p:spPr bwMode="auto">
          <a:xfrm>
            <a:off x="4678363" y="5019675"/>
            <a:ext cx="503238" cy="863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5535613" y="5227638"/>
            <a:ext cx="528638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Shift</a:t>
            </a:r>
          </a:p>
          <a:p>
            <a:pPr algn="ctr"/>
            <a:r>
              <a:rPr lang="en-US" altLang="zh-CN" sz="1100" b="1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left 2</a:t>
            </a:r>
          </a:p>
        </p:txBody>
      </p:sp>
      <p:sp>
        <p:nvSpPr>
          <p:cNvPr id="42" name="Oval 40"/>
          <p:cNvSpPr>
            <a:spLocks noChangeArrowheads="1"/>
          </p:cNvSpPr>
          <p:nvPr/>
        </p:nvSpPr>
        <p:spPr bwMode="auto">
          <a:xfrm>
            <a:off x="5532438" y="5019675"/>
            <a:ext cx="501650" cy="863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503238" y="1824038"/>
            <a:ext cx="396875" cy="431800"/>
            <a:chOff x="192" y="1248"/>
            <a:chExt cx="228" cy="240"/>
          </a:xfrm>
        </p:grpSpPr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192" y="1296"/>
              <a:ext cx="22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PC</a:t>
              </a: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192" y="1248"/>
              <a:ext cx="192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8047038" y="3638550"/>
            <a:ext cx="419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8466138" y="363855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>
            <a:off x="6956426" y="3033713"/>
            <a:ext cx="2524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>
            <a:off x="6956426" y="3897313"/>
            <a:ext cx="2524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5951538" y="3897313"/>
            <a:ext cx="2809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zh-CN" sz="1100">
                <a:latin typeface="Arial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5699126" y="3810000"/>
            <a:ext cx="10064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6202363" y="4070350"/>
            <a:ext cx="5032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>
            <a:off x="5699126" y="3206750"/>
            <a:ext cx="10064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6202363" y="4502150"/>
            <a:ext cx="5032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>
            <a:off x="5867401" y="4241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6034088" y="5451475"/>
            <a:ext cx="1682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6202363" y="4502150"/>
            <a:ext cx="0" cy="94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5867401" y="4241800"/>
            <a:ext cx="0" cy="6048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5280026" y="5451475"/>
            <a:ext cx="2524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5280026" y="4846638"/>
            <a:ext cx="5873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Line 59"/>
          <p:cNvSpPr>
            <a:spLocks noChangeShapeType="1"/>
          </p:cNvSpPr>
          <p:nvPr/>
        </p:nvSpPr>
        <p:spPr bwMode="auto">
          <a:xfrm>
            <a:off x="5280026" y="4846638"/>
            <a:ext cx="0" cy="6048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Line 60"/>
          <p:cNvSpPr>
            <a:spLocks noChangeShapeType="1"/>
          </p:cNvSpPr>
          <p:nvPr/>
        </p:nvSpPr>
        <p:spPr bwMode="auto">
          <a:xfrm>
            <a:off x="3519488" y="3551238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>
            <a:off x="3436938" y="3119438"/>
            <a:ext cx="920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4106863" y="4502150"/>
            <a:ext cx="250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>
            <a:off x="3938588" y="5365750"/>
            <a:ext cx="168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Line 64"/>
          <p:cNvSpPr>
            <a:spLocks noChangeShapeType="1"/>
          </p:cNvSpPr>
          <p:nvPr/>
        </p:nvSpPr>
        <p:spPr bwMode="auto">
          <a:xfrm>
            <a:off x="4106863" y="4502150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7" name="Line 65"/>
          <p:cNvSpPr>
            <a:spLocks noChangeShapeType="1"/>
          </p:cNvSpPr>
          <p:nvPr/>
        </p:nvSpPr>
        <p:spPr bwMode="auto">
          <a:xfrm>
            <a:off x="4022726" y="4070350"/>
            <a:ext cx="334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Line 66"/>
          <p:cNvSpPr>
            <a:spLocks noChangeShapeType="1"/>
          </p:cNvSpPr>
          <p:nvPr/>
        </p:nvSpPr>
        <p:spPr bwMode="auto">
          <a:xfrm>
            <a:off x="2262188" y="5710238"/>
            <a:ext cx="14255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>
            <a:off x="3436938" y="622935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Line 68"/>
          <p:cNvSpPr>
            <a:spLocks noChangeShapeType="1"/>
          </p:cNvSpPr>
          <p:nvPr/>
        </p:nvSpPr>
        <p:spPr bwMode="auto">
          <a:xfrm>
            <a:off x="3436938" y="5019675"/>
            <a:ext cx="250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Line 69"/>
          <p:cNvSpPr>
            <a:spLocks noChangeShapeType="1"/>
          </p:cNvSpPr>
          <p:nvPr/>
        </p:nvSpPr>
        <p:spPr bwMode="auto">
          <a:xfrm>
            <a:off x="3436938" y="5019675"/>
            <a:ext cx="0" cy="1209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2" name="Line 70"/>
          <p:cNvSpPr>
            <a:spLocks noChangeShapeType="1"/>
          </p:cNvSpPr>
          <p:nvPr/>
        </p:nvSpPr>
        <p:spPr bwMode="auto">
          <a:xfrm>
            <a:off x="2262188" y="4587875"/>
            <a:ext cx="1509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" name="Line 71"/>
          <p:cNvSpPr>
            <a:spLocks noChangeShapeType="1"/>
          </p:cNvSpPr>
          <p:nvPr/>
        </p:nvSpPr>
        <p:spPr bwMode="auto">
          <a:xfrm>
            <a:off x="4357688" y="5451475"/>
            <a:ext cx="336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Line 72"/>
          <p:cNvSpPr>
            <a:spLocks noChangeShapeType="1"/>
          </p:cNvSpPr>
          <p:nvPr/>
        </p:nvSpPr>
        <p:spPr bwMode="auto">
          <a:xfrm flipV="1">
            <a:off x="4357688" y="4760913"/>
            <a:ext cx="0" cy="690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Line 73"/>
          <p:cNvSpPr>
            <a:spLocks noChangeShapeType="1"/>
          </p:cNvSpPr>
          <p:nvPr/>
        </p:nvSpPr>
        <p:spPr bwMode="auto">
          <a:xfrm flipH="1">
            <a:off x="2262188" y="4760913"/>
            <a:ext cx="2095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" name="Line 74"/>
          <p:cNvSpPr>
            <a:spLocks noChangeShapeType="1"/>
          </p:cNvSpPr>
          <p:nvPr/>
        </p:nvSpPr>
        <p:spPr bwMode="auto">
          <a:xfrm>
            <a:off x="2262188" y="4414838"/>
            <a:ext cx="1257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Line 75"/>
          <p:cNvSpPr>
            <a:spLocks noChangeShapeType="1"/>
          </p:cNvSpPr>
          <p:nvPr/>
        </p:nvSpPr>
        <p:spPr bwMode="auto">
          <a:xfrm flipV="1">
            <a:off x="3519488" y="35512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76"/>
          <p:cNvSpPr>
            <a:spLocks noChangeShapeType="1"/>
          </p:cNvSpPr>
          <p:nvPr/>
        </p:nvSpPr>
        <p:spPr bwMode="auto">
          <a:xfrm>
            <a:off x="3519488" y="3810000"/>
            <a:ext cx="252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Line 77"/>
          <p:cNvSpPr>
            <a:spLocks noChangeShapeType="1"/>
          </p:cNvSpPr>
          <p:nvPr/>
        </p:nvSpPr>
        <p:spPr bwMode="auto">
          <a:xfrm>
            <a:off x="2262188" y="4241800"/>
            <a:ext cx="1174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Line 78"/>
          <p:cNvSpPr>
            <a:spLocks noChangeShapeType="1"/>
          </p:cNvSpPr>
          <p:nvPr/>
        </p:nvSpPr>
        <p:spPr bwMode="auto">
          <a:xfrm flipV="1">
            <a:off x="3436938" y="3119438"/>
            <a:ext cx="0" cy="1122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Line 79"/>
          <p:cNvSpPr>
            <a:spLocks noChangeShapeType="1"/>
          </p:cNvSpPr>
          <p:nvPr/>
        </p:nvSpPr>
        <p:spPr bwMode="auto">
          <a:xfrm>
            <a:off x="2262188" y="4070350"/>
            <a:ext cx="0" cy="1639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" name="Line 80"/>
          <p:cNvSpPr>
            <a:spLocks noChangeShapeType="1"/>
          </p:cNvSpPr>
          <p:nvPr/>
        </p:nvSpPr>
        <p:spPr bwMode="auto">
          <a:xfrm>
            <a:off x="669926" y="2514600"/>
            <a:ext cx="60356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3" name="Line 81"/>
          <p:cNvSpPr>
            <a:spLocks noChangeShapeType="1"/>
          </p:cNvSpPr>
          <p:nvPr/>
        </p:nvSpPr>
        <p:spPr bwMode="auto">
          <a:xfrm>
            <a:off x="669926" y="2255838"/>
            <a:ext cx="0" cy="2587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4" name="Line 82"/>
          <p:cNvSpPr>
            <a:spLocks noChangeShapeType="1"/>
          </p:cNvSpPr>
          <p:nvPr/>
        </p:nvSpPr>
        <p:spPr bwMode="auto">
          <a:xfrm>
            <a:off x="669926" y="2946400"/>
            <a:ext cx="2524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5" name="Line 83"/>
          <p:cNvSpPr>
            <a:spLocks noChangeShapeType="1"/>
          </p:cNvSpPr>
          <p:nvPr/>
        </p:nvSpPr>
        <p:spPr bwMode="auto">
          <a:xfrm>
            <a:off x="1173163" y="2946400"/>
            <a:ext cx="250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6" name="Line 84"/>
          <p:cNvSpPr>
            <a:spLocks noChangeShapeType="1"/>
          </p:cNvSpPr>
          <p:nvPr/>
        </p:nvSpPr>
        <p:spPr bwMode="auto">
          <a:xfrm>
            <a:off x="6370638" y="3810000"/>
            <a:ext cx="0" cy="2246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7" name="Line 85"/>
          <p:cNvSpPr>
            <a:spLocks noChangeShapeType="1"/>
          </p:cNvSpPr>
          <p:nvPr/>
        </p:nvSpPr>
        <p:spPr bwMode="auto">
          <a:xfrm>
            <a:off x="1173163" y="6056313"/>
            <a:ext cx="5197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8" name="Line 86"/>
          <p:cNvSpPr>
            <a:spLocks noChangeShapeType="1"/>
          </p:cNvSpPr>
          <p:nvPr/>
        </p:nvSpPr>
        <p:spPr bwMode="auto">
          <a:xfrm>
            <a:off x="1173163" y="3897313"/>
            <a:ext cx="0" cy="2159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" name="Line 87"/>
          <p:cNvSpPr>
            <a:spLocks noChangeShapeType="1"/>
          </p:cNvSpPr>
          <p:nvPr/>
        </p:nvSpPr>
        <p:spPr bwMode="auto">
          <a:xfrm>
            <a:off x="1173163" y="3897313"/>
            <a:ext cx="250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" name="Line 88"/>
          <p:cNvSpPr>
            <a:spLocks noChangeShapeType="1"/>
          </p:cNvSpPr>
          <p:nvPr/>
        </p:nvSpPr>
        <p:spPr bwMode="auto">
          <a:xfrm>
            <a:off x="8466138" y="1479550"/>
            <a:ext cx="0" cy="2159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1" name="Line 89"/>
          <p:cNvSpPr>
            <a:spLocks noChangeShapeType="1"/>
          </p:cNvSpPr>
          <p:nvPr/>
        </p:nvSpPr>
        <p:spPr bwMode="auto">
          <a:xfrm>
            <a:off x="585788" y="1479550"/>
            <a:ext cx="0" cy="34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" name="Line 90"/>
          <p:cNvSpPr>
            <a:spLocks noChangeShapeType="1"/>
          </p:cNvSpPr>
          <p:nvPr/>
        </p:nvSpPr>
        <p:spPr bwMode="auto">
          <a:xfrm>
            <a:off x="585788" y="1479550"/>
            <a:ext cx="7880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" name="Line 91"/>
          <p:cNvSpPr>
            <a:spLocks noChangeShapeType="1"/>
          </p:cNvSpPr>
          <p:nvPr/>
        </p:nvSpPr>
        <p:spPr bwMode="auto">
          <a:xfrm>
            <a:off x="669926" y="6229350"/>
            <a:ext cx="27670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4" name="Line 92"/>
          <p:cNvSpPr>
            <a:spLocks noChangeShapeType="1"/>
          </p:cNvSpPr>
          <p:nvPr/>
        </p:nvSpPr>
        <p:spPr bwMode="auto">
          <a:xfrm>
            <a:off x="669926" y="3638550"/>
            <a:ext cx="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5" name="Line 93"/>
          <p:cNvSpPr>
            <a:spLocks noChangeShapeType="1"/>
          </p:cNvSpPr>
          <p:nvPr/>
        </p:nvSpPr>
        <p:spPr bwMode="auto">
          <a:xfrm>
            <a:off x="669926" y="3638550"/>
            <a:ext cx="2524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96" name="Group 94"/>
          <p:cNvGrpSpPr>
            <a:grpSpLocks/>
          </p:cNvGrpSpPr>
          <p:nvPr/>
        </p:nvGrpSpPr>
        <p:grpSpPr bwMode="auto">
          <a:xfrm>
            <a:off x="3519488" y="2514600"/>
            <a:ext cx="746125" cy="2159000"/>
            <a:chOff x="1920" y="1632"/>
            <a:chExt cx="427" cy="1200"/>
          </a:xfrm>
        </p:grpSpPr>
        <p:grpSp>
          <p:nvGrpSpPr>
            <p:cNvPr id="97" name="Group 95"/>
            <p:cNvGrpSpPr>
              <a:grpSpLocks/>
            </p:cNvGrpSpPr>
            <p:nvPr/>
          </p:nvGrpSpPr>
          <p:grpSpPr bwMode="auto">
            <a:xfrm>
              <a:off x="2064" y="2256"/>
              <a:ext cx="183" cy="576"/>
              <a:chOff x="3113" y="2304"/>
              <a:chExt cx="183" cy="576"/>
            </a:xfrm>
          </p:grpSpPr>
          <p:sp>
            <p:nvSpPr>
              <p:cNvPr id="100" name="Text Box 96"/>
              <p:cNvSpPr txBox="1">
                <a:spLocks noChangeArrowheads="1"/>
              </p:cNvSpPr>
              <p:nvPr/>
            </p:nvSpPr>
            <p:spPr bwMode="auto">
              <a:xfrm>
                <a:off x="3113" y="2311"/>
                <a:ext cx="183" cy="5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101" name="AutoShape 97"/>
              <p:cNvSpPr>
                <a:spLocks noChangeArrowheads="1"/>
              </p:cNvSpPr>
              <p:nvPr/>
            </p:nvSpPr>
            <p:spPr bwMode="auto">
              <a:xfrm>
                <a:off x="3120" y="2304"/>
                <a:ext cx="144" cy="57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98" name="Line 98"/>
            <p:cNvSpPr>
              <a:spLocks noChangeShapeType="1"/>
            </p:cNvSpPr>
            <p:nvPr/>
          </p:nvSpPr>
          <p:spPr bwMode="auto">
            <a:xfrm>
              <a:off x="2139" y="1783"/>
              <a:ext cx="0" cy="48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Text Box 99"/>
            <p:cNvSpPr txBox="1">
              <a:spLocks noChangeArrowheads="1"/>
            </p:cNvSpPr>
            <p:nvPr/>
          </p:nvSpPr>
          <p:spPr bwMode="auto">
            <a:xfrm>
              <a:off x="1920" y="1632"/>
              <a:ext cx="42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  RegDst</a:t>
              </a:r>
            </a:p>
          </p:txBody>
        </p:sp>
      </p:grpSp>
      <p:grpSp>
        <p:nvGrpSpPr>
          <p:cNvPr id="102" name="Group 100"/>
          <p:cNvGrpSpPr>
            <a:grpSpLocks/>
          </p:cNvGrpSpPr>
          <p:nvPr/>
        </p:nvGrpSpPr>
        <p:grpSpPr bwMode="auto">
          <a:xfrm>
            <a:off x="3268663" y="4846638"/>
            <a:ext cx="1011238" cy="1824037"/>
            <a:chOff x="1776" y="2928"/>
            <a:chExt cx="579" cy="1014"/>
          </a:xfrm>
        </p:grpSpPr>
        <p:grpSp>
          <p:nvGrpSpPr>
            <p:cNvPr id="103" name="Group 101"/>
            <p:cNvGrpSpPr>
              <a:grpSpLocks/>
            </p:cNvGrpSpPr>
            <p:nvPr/>
          </p:nvGrpSpPr>
          <p:grpSpPr bwMode="auto">
            <a:xfrm>
              <a:off x="2016" y="2928"/>
              <a:ext cx="183" cy="576"/>
              <a:chOff x="3113" y="2304"/>
              <a:chExt cx="183" cy="576"/>
            </a:xfrm>
          </p:grpSpPr>
          <p:sp>
            <p:nvSpPr>
              <p:cNvPr id="106" name="Text Box 102"/>
              <p:cNvSpPr txBox="1">
                <a:spLocks noChangeArrowheads="1"/>
              </p:cNvSpPr>
              <p:nvPr/>
            </p:nvSpPr>
            <p:spPr bwMode="auto">
              <a:xfrm>
                <a:off x="3113" y="2311"/>
                <a:ext cx="183" cy="5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107" name="AutoShape 103"/>
              <p:cNvSpPr>
                <a:spLocks noChangeArrowheads="1"/>
              </p:cNvSpPr>
              <p:nvPr/>
            </p:nvSpPr>
            <p:spPr bwMode="auto">
              <a:xfrm>
                <a:off x="3120" y="2304"/>
                <a:ext cx="144" cy="57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04" name="Line 104"/>
            <p:cNvSpPr>
              <a:spLocks noChangeShapeType="1"/>
            </p:cNvSpPr>
            <p:nvPr/>
          </p:nvSpPr>
          <p:spPr bwMode="auto">
            <a:xfrm>
              <a:off x="2099" y="3504"/>
              <a:ext cx="0" cy="28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Text Box 105"/>
            <p:cNvSpPr txBox="1">
              <a:spLocks noChangeArrowheads="1"/>
            </p:cNvSpPr>
            <p:nvPr/>
          </p:nvSpPr>
          <p:spPr bwMode="auto">
            <a:xfrm>
              <a:off x="1776" y="3792"/>
              <a:ext cx="579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  MemToReg</a:t>
              </a:r>
            </a:p>
          </p:txBody>
        </p:sp>
      </p:grpSp>
      <p:grpSp>
        <p:nvGrpSpPr>
          <p:cNvPr id="108" name="Group 106"/>
          <p:cNvGrpSpPr>
            <a:grpSpLocks/>
          </p:cNvGrpSpPr>
          <p:nvPr/>
        </p:nvGrpSpPr>
        <p:grpSpPr bwMode="auto">
          <a:xfrm>
            <a:off x="838201" y="2082800"/>
            <a:ext cx="466725" cy="1727200"/>
            <a:chOff x="384" y="1392"/>
            <a:chExt cx="267" cy="960"/>
          </a:xfrm>
        </p:grpSpPr>
        <p:grpSp>
          <p:nvGrpSpPr>
            <p:cNvPr id="109" name="Group 107"/>
            <p:cNvGrpSpPr>
              <a:grpSpLocks/>
            </p:cNvGrpSpPr>
            <p:nvPr/>
          </p:nvGrpSpPr>
          <p:grpSpPr bwMode="auto">
            <a:xfrm>
              <a:off x="432" y="1776"/>
              <a:ext cx="183" cy="576"/>
              <a:chOff x="3113" y="2304"/>
              <a:chExt cx="183" cy="576"/>
            </a:xfrm>
          </p:grpSpPr>
          <p:sp>
            <p:nvSpPr>
              <p:cNvPr id="112" name="Text Box 108"/>
              <p:cNvSpPr txBox="1">
                <a:spLocks noChangeArrowheads="1"/>
              </p:cNvSpPr>
              <p:nvPr/>
            </p:nvSpPr>
            <p:spPr bwMode="auto">
              <a:xfrm>
                <a:off x="3113" y="2311"/>
                <a:ext cx="183" cy="5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0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u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x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113" name="AutoShape 109"/>
              <p:cNvSpPr>
                <a:spLocks noChangeArrowheads="1"/>
              </p:cNvSpPr>
              <p:nvPr/>
            </p:nvSpPr>
            <p:spPr bwMode="auto">
              <a:xfrm>
                <a:off x="3120" y="2304"/>
                <a:ext cx="144" cy="576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10" name="Line 110"/>
            <p:cNvSpPr>
              <a:spLocks noChangeShapeType="1"/>
            </p:cNvSpPr>
            <p:nvPr/>
          </p:nvSpPr>
          <p:spPr bwMode="auto">
            <a:xfrm>
              <a:off x="514" y="1536"/>
              <a:ext cx="0" cy="24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Text Box 111"/>
            <p:cNvSpPr txBox="1">
              <a:spLocks noChangeArrowheads="1"/>
            </p:cNvSpPr>
            <p:nvPr/>
          </p:nvSpPr>
          <p:spPr bwMode="auto">
            <a:xfrm>
              <a:off x="384" y="1392"/>
              <a:ext cx="26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IorD</a:t>
              </a:r>
            </a:p>
          </p:txBody>
        </p:sp>
      </p:grpSp>
      <p:grpSp>
        <p:nvGrpSpPr>
          <p:cNvPr id="114" name="Group 112"/>
          <p:cNvGrpSpPr>
            <a:grpSpLocks/>
          </p:cNvGrpSpPr>
          <p:nvPr/>
        </p:nvGrpSpPr>
        <p:grpSpPr bwMode="auto">
          <a:xfrm>
            <a:off x="1423988" y="2774950"/>
            <a:ext cx="1019175" cy="1301750"/>
            <a:chOff x="384" y="2208"/>
            <a:chExt cx="583" cy="724"/>
          </a:xfrm>
        </p:grpSpPr>
        <p:sp>
          <p:nvSpPr>
            <p:cNvPr id="115" name="Text Box 113"/>
            <p:cNvSpPr txBox="1">
              <a:spLocks noChangeArrowheads="1"/>
            </p:cNvSpPr>
            <p:nvPr/>
          </p:nvSpPr>
          <p:spPr bwMode="auto">
            <a:xfrm>
              <a:off x="384" y="2208"/>
              <a:ext cx="409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16" name="Text Box 114"/>
            <p:cNvSpPr txBox="1">
              <a:spLocks noChangeArrowheads="1"/>
            </p:cNvSpPr>
            <p:nvPr/>
          </p:nvSpPr>
          <p:spPr bwMode="auto">
            <a:xfrm>
              <a:off x="480" y="2448"/>
              <a:ext cx="422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117" name="Text Box 115"/>
            <p:cNvSpPr txBox="1">
              <a:spLocks noChangeArrowheads="1"/>
            </p:cNvSpPr>
            <p:nvPr/>
          </p:nvSpPr>
          <p:spPr bwMode="auto">
            <a:xfrm>
              <a:off x="673" y="2688"/>
              <a:ext cx="294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Mem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384" y="2208"/>
              <a:ext cx="576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9" name="Text Box 117"/>
            <p:cNvSpPr txBox="1">
              <a:spLocks noChangeArrowheads="1"/>
            </p:cNvSpPr>
            <p:nvPr/>
          </p:nvSpPr>
          <p:spPr bwMode="auto">
            <a:xfrm>
              <a:off x="384" y="2688"/>
              <a:ext cx="302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</p:grpSp>
      <p:sp>
        <p:nvSpPr>
          <p:cNvPr id="120" name="Line 118"/>
          <p:cNvSpPr>
            <a:spLocks noChangeShapeType="1"/>
          </p:cNvSpPr>
          <p:nvPr/>
        </p:nvSpPr>
        <p:spPr bwMode="auto">
          <a:xfrm>
            <a:off x="1927226" y="2343150"/>
            <a:ext cx="0" cy="43180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1" name="Line 119"/>
          <p:cNvSpPr>
            <a:spLocks noChangeShapeType="1"/>
          </p:cNvSpPr>
          <p:nvPr/>
        </p:nvSpPr>
        <p:spPr bwMode="auto">
          <a:xfrm>
            <a:off x="1927226" y="4070350"/>
            <a:ext cx="0" cy="17145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2" name="Text Box 120"/>
          <p:cNvSpPr txBox="1">
            <a:spLocks noChangeArrowheads="1"/>
          </p:cNvSpPr>
          <p:nvPr/>
        </p:nvSpPr>
        <p:spPr bwMode="auto">
          <a:xfrm>
            <a:off x="1508126" y="2082800"/>
            <a:ext cx="8477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3333FF"/>
                </a:solidFill>
                <a:latin typeface="Arial" pitchFamily="34" charset="0"/>
                <a:ea typeface="宋体" pitchFamily="2" charset="-122"/>
              </a:rPr>
              <a:t>MemRead</a:t>
            </a:r>
          </a:p>
        </p:txBody>
      </p:sp>
      <p:sp>
        <p:nvSpPr>
          <p:cNvPr id="123" name="Text Box 121"/>
          <p:cNvSpPr txBox="1">
            <a:spLocks noChangeArrowheads="1"/>
          </p:cNvSpPr>
          <p:nvPr/>
        </p:nvSpPr>
        <p:spPr bwMode="auto">
          <a:xfrm>
            <a:off x="1423988" y="4241800"/>
            <a:ext cx="839788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3333FF"/>
                </a:solidFill>
                <a:latin typeface="Arial" pitchFamily="34" charset="0"/>
                <a:ea typeface="宋体" pitchFamily="2" charset="-122"/>
              </a:rPr>
              <a:t>MemWrite</a:t>
            </a:r>
          </a:p>
        </p:txBody>
      </p:sp>
      <p:sp>
        <p:nvSpPr>
          <p:cNvPr id="124" name="Text Box 122"/>
          <p:cNvSpPr txBox="1">
            <a:spLocks noChangeArrowheads="1"/>
          </p:cNvSpPr>
          <p:nvPr/>
        </p:nvSpPr>
        <p:spPr bwMode="auto">
          <a:xfrm>
            <a:off x="419101" y="1047750"/>
            <a:ext cx="7239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100">
                <a:solidFill>
                  <a:srgbClr val="3333FF"/>
                </a:solidFill>
                <a:latin typeface="Arial" pitchFamily="34" charset="0"/>
                <a:ea typeface="宋体" pitchFamily="2" charset="-122"/>
              </a:rPr>
              <a:t>PCWrite</a:t>
            </a:r>
          </a:p>
        </p:txBody>
      </p:sp>
      <p:sp>
        <p:nvSpPr>
          <p:cNvPr id="125" name="Line 123"/>
          <p:cNvSpPr>
            <a:spLocks noChangeShapeType="1"/>
          </p:cNvSpPr>
          <p:nvPr/>
        </p:nvSpPr>
        <p:spPr bwMode="auto">
          <a:xfrm>
            <a:off x="754063" y="1306513"/>
            <a:ext cx="0" cy="517525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6" name="Oval 124"/>
          <p:cNvSpPr>
            <a:spLocks noChangeArrowheads="1"/>
          </p:cNvSpPr>
          <p:nvPr/>
        </p:nvSpPr>
        <p:spPr bwMode="auto">
          <a:xfrm>
            <a:off x="3389313" y="6175375"/>
            <a:ext cx="84138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7" name="Oval 125"/>
          <p:cNvSpPr>
            <a:spLocks noChangeArrowheads="1"/>
          </p:cNvSpPr>
          <p:nvPr/>
        </p:nvSpPr>
        <p:spPr bwMode="auto">
          <a:xfrm>
            <a:off x="5241926" y="5395913"/>
            <a:ext cx="84137" cy="857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8" name="Oval 126"/>
          <p:cNvSpPr>
            <a:spLocks noChangeArrowheads="1"/>
          </p:cNvSpPr>
          <p:nvPr/>
        </p:nvSpPr>
        <p:spPr bwMode="auto">
          <a:xfrm>
            <a:off x="6324601" y="3756025"/>
            <a:ext cx="84137" cy="873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9" name="Oval 127"/>
          <p:cNvSpPr>
            <a:spLocks noChangeArrowheads="1"/>
          </p:cNvSpPr>
          <p:nvPr/>
        </p:nvSpPr>
        <p:spPr bwMode="auto">
          <a:xfrm>
            <a:off x="8424863" y="3597275"/>
            <a:ext cx="84138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0" name="Oval 128"/>
          <p:cNvSpPr>
            <a:spLocks noChangeArrowheads="1"/>
          </p:cNvSpPr>
          <p:nvPr/>
        </p:nvSpPr>
        <p:spPr bwMode="auto">
          <a:xfrm>
            <a:off x="625476" y="2471738"/>
            <a:ext cx="82550" cy="8731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1" name="Oval 129"/>
          <p:cNvSpPr>
            <a:spLocks noChangeArrowheads="1"/>
          </p:cNvSpPr>
          <p:nvPr/>
        </p:nvSpPr>
        <p:spPr bwMode="auto">
          <a:xfrm>
            <a:off x="2214563" y="4718050"/>
            <a:ext cx="82550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2" name="Oval 130"/>
          <p:cNvSpPr>
            <a:spLocks noChangeArrowheads="1"/>
          </p:cNvSpPr>
          <p:nvPr/>
        </p:nvSpPr>
        <p:spPr bwMode="auto">
          <a:xfrm>
            <a:off x="2214563" y="4543425"/>
            <a:ext cx="82550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/>
          <a:lstStyle/>
          <a:p>
            <a:pPr algn="ctr" defTabSz="1019175"/>
            <a:endParaRPr lang="zh-CN" altLang="zh-CN" sz="2700">
              <a:latin typeface="Times New Roman" pitchFamily="18" charset="0"/>
            </a:endParaRPr>
          </a:p>
        </p:txBody>
      </p:sp>
      <p:sp>
        <p:nvSpPr>
          <p:cNvPr id="133" name="Oval 131"/>
          <p:cNvSpPr>
            <a:spLocks noChangeArrowheads="1"/>
          </p:cNvSpPr>
          <p:nvPr/>
        </p:nvSpPr>
        <p:spPr bwMode="auto">
          <a:xfrm>
            <a:off x="2214563" y="4367213"/>
            <a:ext cx="82550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4" name="Oval 132"/>
          <p:cNvSpPr>
            <a:spLocks noChangeArrowheads="1"/>
          </p:cNvSpPr>
          <p:nvPr/>
        </p:nvSpPr>
        <p:spPr bwMode="auto">
          <a:xfrm>
            <a:off x="2217738" y="4191000"/>
            <a:ext cx="84138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5" name="Oval 133"/>
          <p:cNvSpPr>
            <a:spLocks noChangeArrowheads="1"/>
          </p:cNvSpPr>
          <p:nvPr/>
        </p:nvSpPr>
        <p:spPr bwMode="auto">
          <a:xfrm>
            <a:off x="3482976" y="3756025"/>
            <a:ext cx="84137" cy="873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6" name="Line 134"/>
          <p:cNvSpPr>
            <a:spLocks noChangeShapeType="1"/>
          </p:cNvSpPr>
          <p:nvPr/>
        </p:nvSpPr>
        <p:spPr bwMode="auto">
          <a:xfrm>
            <a:off x="5195888" y="5451475"/>
            <a:ext cx="841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39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Unified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94494" y="1209675"/>
            <a:ext cx="8081962" cy="5622925"/>
            <a:chOff x="192" y="624"/>
            <a:chExt cx="4628" cy="3126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4560" y="2064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080" y="1584"/>
              <a:ext cx="486" cy="870"/>
              <a:chOff x="3744" y="1776"/>
              <a:chExt cx="486" cy="870"/>
            </a:xfrm>
          </p:grpSpPr>
          <p:grpSp>
            <p:nvGrpSpPr>
              <p:cNvPr id="127" name="Group 6"/>
              <p:cNvGrpSpPr>
                <a:grpSpLocks/>
              </p:cNvGrpSpPr>
              <p:nvPr/>
            </p:nvGrpSpPr>
            <p:grpSpPr bwMode="auto">
              <a:xfrm>
                <a:off x="3744" y="1776"/>
                <a:ext cx="486" cy="768"/>
                <a:chOff x="3024" y="1920"/>
                <a:chExt cx="486" cy="768"/>
              </a:xfrm>
            </p:grpSpPr>
            <p:grpSp>
              <p:nvGrpSpPr>
                <p:cNvPr id="130" name="Group 7"/>
                <p:cNvGrpSpPr>
                  <a:grpSpLocks/>
                </p:cNvGrpSpPr>
                <p:nvPr/>
              </p:nvGrpSpPr>
              <p:grpSpPr bwMode="auto">
                <a:xfrm>
                  <a:off x="3024" y="1920"/>
                  <a:ext cx="480" cy="768"/>
                  <a:chOff x="3168" y="2736"/>
                  <a:chExt cx="480" cy="768"/>
                </a:xfrm>
              </p:grpSpPr>
              <p:sp>
                <p:nvSpPr>
                  <p:cNvPr id="134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5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21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024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7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120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29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0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264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168" y="2304"/>
                  <a:ext cx="342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Result</a:t>
                  </a:r>
                </a:p>
              </p:txBody>
            </p:sp>
            <p:sp>
              <p:nvSpPr>
                <p:cNvPr id="13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219" y="2160"/>
                  <a:ext cx="281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Zero</a:t>
                  </a:r>
                </a:p>
              </p:txBody>
            </p:sp>
            <p:sp>
              <p:nvSpPr>
                <p:cNvPr id="13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024" y="2064"/>
                  <a:ext cx="281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ALU</a:t>
                  </a:r>
                </a:p>
              </p:txBody>
            </p:sp>
          </p:grpSp>
          <p:sp>
            <p:nvSpPr>
              <p:cNvPr id="128" name="Line 18"/>
              <p:cNvSpPr>
                <a:spLocks noChangeShapeType="1"/>
              </p:cNvSpPr>
              <p:nvPr/>
            </p:nvSpPr>
            <p:spPr bwMode="auto">
              <a:xfrm>
                <a:off x="4032" y="2400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9" name="Text Box 19"/>
              <p:cNvSpPr txBox="1">
                <a:spLocks noChangeArrowheads="1"/>
              </p:cNvSpPr>
              <p:nvPr/>
            </p:nvSpPr>
            <p:spPr bwMode="auto">
              <a:xfrm>
                <a:off x="3840" y="2496"/>
                <a:ext cx="3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ALUOp</a:t>
                </a:r>
              </a:p>
            </p:txBody>
          </p:sp>
        </p:grp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3648" y="1104"/>
              <a:ext cx="446" cy="816"/>
              <a:chOff x="3216" y="1248"/>
              <a:chExt cx="446" cy="816"/>
            </a:xfrm>
          </p:grpSpPr>
          <p:grpSp>
            <p:nvGrpSpPr>
              <p:cNvPr id="122" name="Group 21"/>
              <p:cNvGrpSpPr>
                <a:grpSpLocks/>
              </p:cNvGrpSpPr>
              <p:nvPr/>
            </p:nvGrpSpPr>
            <p:grpSpPr bwMode="auto">
              <a:xfrm>
                <a:off x="3360" y="1488"/>
                <a:ext cx="183" cy="576"/>
                <a:chOff x="3113" y="2304"/>
                <a:chExt cx="183" cy="576"/>
              </a:xfrm>
            </p:grpSpPr>
            <p:sp>
              <p:nvSpPr>
                <p:cNvPr id="1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26" name="AutoShape 23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23" name="Line 24"/>
              <p:cNvSpPr>
                <a:spLocks noChangeShapeType="1"/>
              </p:cNvSpPr>
              <p:nvPr/>
            </p:nvSpPr>
            <p:spPr bwMode="auto">
              <a:xfrm>
                <a:off x="3443" y="1392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4" name="Text Box 25"/>
              <p:cNvSpPr txBox="1">
                <a:spLocks noChangeArrowheads="1"/>
              </p:cNvSpPr>
              <p:nvPr/>
            </p:nvSpPr>
            <p:spPr bwMode="auto">
              <a:xfrm>
                <a:off x="3216" y="124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ALUSrcA</a:t>
                </a: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3696" y="2064"/>
              <a:ext cx="446" cy="822"/>
              <a:chOff x="3600" y="2256"/>
              <a:chExt cx="446" cy="822"/>
            </a:xfrm>
          </p:grpSpPr>
          <p:grpSp>
            <p:nvGrpSpPr>
              <p:cNvPr id="117" name="Group 27"/>
              <p:cNvGrpSpPr>
                <a:grpSpLocks/>
              </p:cNvGrpSpPr>
              <p:nvPr/>
            </p:nvGrpSpPr>
            <p:grpSpPr bwMode="auto">
              <a:xfrm>
                <a:off x="3686" y="2256"/>
                <a:ext cx="154" cy="576"/>
                <a:chOff x="3686" y="2256"/>
                <a:chExt cx="154" cy="576"/>
              </a:xfrm>
            </p:grpSpPr>
            <p:sp>
              <p:nvSpPr>
                <p:cNvPr id="120" name="AutoShape 28"/>
                <p:cNvSpPr>
                  <a:spLocks noChangeArrowheads="1"/>
                </p:cNvSpPr>
                <p:nvPr/>
              </p:nvSpPr>
              <p:spPr bwMode="auto">
                <a:xfrm>
                  <a:off x="3696" y="2256"/>
                  <a:ext cx="144" cy="576"/>
                </a:xfrm>
                <a:prstGeom prst="roundRect">
                  <a:avLst>
                    <a:gd name="adj" fmla="val 44167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686" y="2256"/>
                  <a:ext cx="116" cy="5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2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3</a:t>
                  </a:r>
                </a:p>
              </p:txBody>
            </p:sp>
          </p:grpSp>
          <p:sp>
            <p:nvSpPr>
              <p:cNvPr id="118" name="Line 30"/>
              <p:cNvSpPr>
                <a:spLocks noChangeShapeType="1"/>
              </p:cNvSpPr>
              <p:nvPr/>
            </p:nvSpPr>
            <p:spPr bwMode="auto">
              <a:xfrm>
                <a:off x="3778" y="2832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9" name="Text Box 31"/>
              <p:cNvSpPr txBox="1">
                <a:spLocks noChangeArrowheads="1"/>
              </p:cNvSpPr>
              <p:nvPr/>
            </p:nvSpPr>
            <p:spPr bwMode="auto">
              <a:xfrm>
                <a:off x="3600" y="292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ALUSrcB</a:t>
                </a:r>
              </a:p>
            </p:txBody>
          </p:sp>
        </p:grpSp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2448" y="1680"/>
              <a:ext cx="769" cy="975"/>
              <a:chOff x="1872" y="1872"/>
              <a:chExt cx="769" cy="975"/>
            </a:xfrm>
          </p:grpSpPr>
          <p:sp>
            <p:nvSpPr>
              <p:cNvPr id="109" name="Text Box 33"/>
              <p:cNvSpPr txBox="1">
                <a:spLocks noChangeArrowheads="1"/>
              </p:cNvSpPr>
              <p:nvPr/>
            </p:nvSpPr>
            <p:spPr bwMode="auto">
              <a:xfrm>
                <a:off x="1872" y="1872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1</a:t>
                </a:r>
              </a:p>
            </p:txBody>
          </p:sp>
          <p:sp>
            <p:nvSpPr>
              <p:cNvPr id="110" name="Text Box 34"/>
              <p:cNvSpPr txBox="1">
                <a:spLocks noChangeArrowheads="1"/>
              </p:cNvSpPr>
              <p:nvPr/>
            </p:nvSpPr>
            <p:spPr bwMode="auto">
              <a:xfrm>
                <a:off x="1882" y="2123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2</a:t>
                </a:r>
              </a:p>
            </p:txBody>
          </p:sp>
          <p:sp>
            <p:nvSpPr>
              <p:cNvPr id="111" name="Text Box 35"/>
              <p:cNvSpPr txBox="1">
                <a:spLocks noChangeArrowheads="1"/>
              </p:cNvSpPr>
              <p:nvPr/>
            </p:nvSpPr>
            <p:spPr bwMode="auto">
              <a:xfrm>
                <a:off x="1882" y="2363"/>
                <a:ext cx="3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112" name="Text Box 36"/>
              <p:cNvSpPr txBox="1">
                <a:spLocks noChangeArrowheads="1"/>
              </p:cNvSpPr>
              <p:nvPr/>
            </p:nvSpPr>
            <p:spPr bwMode="auto">
              <a:xfrm>
                <a:off x="1882" y="2603"/>
                <a:ext cx="30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113" name="Text Box 37"/>
              <p:cNvSpPr txBox="1">
                <a:spLocks noChangeArrowheads="1"/>
              </p:cNvSpPr>
              <p:nvPr/>
            </p:nvSpPr>
            <p:spPr bwMode="auto">
              <a:xfrm>
                <a:off x="2302" y="2208"/>
                <a:ext cx="339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2</a:t>
                </a:r>
              </a:p>
            </p:txBody>
          </p:sp>
          <p:sp>
            <p:nvSpPr>
              <p:cNvPr id="114" name="Text Box 38"/>
              <p:cNvSpPr txBox="1">
                <a:spLocks noChangeArrowheads="1"/>
              </p:cNvSpPr>
              <p:nvPr/>
            </p:nvSpPr>
            <p:spPr bwMode="auto">
              <a:xfrm>
                <a:off x="2302" y="1872"/>
                <a:ext cx="33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1</a:t>
                </a:r>
              </a:p>
            </p:txBody>
          </p:sp>
          <p:sp>
            <p:nvSpPr>
              <p:cNvPr id="115" name="Text Box 39"/>
              <p:cNvSpPr txBox="1">
                <a:spLocks noChangeArrowheads="1"/>
              </p:cNvSpPr>
              <p:nvPr/>
            </p:nvSpPr>
            <p:spPr bwMode="auto">
              <a:xfrm>
                <a:off x="2160" y="2640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Registers</a:t>
                </a:r>
              </a:p>
            </p:txBody>
          </p:sp>
          <p:sp>
            <p:nvSpPr>
              <p:cNvPr id="116" name="Rectangle 40"/>
              <p:cNvSpPr>
                <a:spLocks noChangeArrowheads="1"/>
              </p:cNvSpPr>
              <p:nvPr/>
            </p:nvSpPr>
            <p:spPr bwMode="auto">
              <a:xfrm>
                <a:off x="1882" y="1883"/>
                <a:ext cx="758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0" name="Group 41"/>
            <p:cNvGrpSpPr>
              <a:grpSpLocks/>
            </p:cNvGrpSpPr>
            <p:nvPr/>
          </p:nvGrpSpPr>
          <p:grpSpPr bwMode="auto">
            <a:xfrm>
              <a:off x="2592" y="1440"/>
              <a:ext cx="450" cy="240"/>
              <a:chOff x="2016" y="1632"/>
              <a:chExt cx="450" cy="240"/>
            </a:xfrm>
          </p:grpSpPr>
          <p:sp>
            <p:nvSpPr>
              <p:cNvPr id="107" name="Line 42"/>
              <p:cNvSpPr>
                <a:spLocks noChangeShapeType="1"/>
              </p:cNvSpPr>
              <p:nvPr/>
            </p:nvSpPr>
            <p:spPr bwMode="auto">
              <a:xfrm>
                <a:off x="2256" y="1776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8" name="Text Box 43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45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RegWrite</a:t>
                </a:r>
              </a:p>
            </p:txBody>
          </p:sp>
        </p:grpSp>
        <p:grpSp>
          <p:nvGrpSpPr>
            <p:cNvPr id="11" name="Group 44"/>
            <p:cNvGrpSpPr>
              <a:grpSpLocks/>
            </p:cNvGrpSpPr>
            <p:nvPr/>
          </p:nvGrpSpPr>
          <p:grpSpPr bwMode="auto">
            <a:xfrm>
              <a:off x="2592" y="2832"/>
              <a:ext cx="374" cy="480"/>
              <a:chOff x="2505" y="2976"/>
              <a:chExt cx="374" cy="480"/>
            </a:xfrm>
          </p:grpSpPr>
          <p:sp>
            <p:nvSpPr>
              <p:cNvPr id="105" name="Text Box 45"/>
              <p:cNvSpPr txBox="1">
                <a:spLocks noChangeArrowheads="1"/>
              </p:cNvSpPr>
              <p:nvPr/>
            </p:nvSpPr>
            <p:spPr bwMode="auto">
              <a:xfrm>
                <a:off x="2505" y="3072"/>
                <a:ext cx="3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extend</a:t>
                </a:r>
              </a:p>
            </p:txBody>
          </p:sp>
          <p:sp>
            <p:nvSpPr>
              <p:cNvPr id="106" name="Oval 46"/>
              <p:cNvSpPr>
                <a:spLocks noChangeArrowheads="1"/>
              </p:cNvSpPr>
              <p:nvPr/>
            </p:nvSpPr>
            <p:spPr bwMode="auto">
              <a:xfrm>
                <a:off x="2544" y="2976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2" name="Group 47"/>
            <p:cNvGrpSpPr>
              <a:grpSpLocks/>
            </p:cNvGrpSpPr>
            <p:nvPr/>
          </p:nvGrpSpPr>
          <p:grpSpPr bwMode="auto">
            <a:xfrm>
              <a:off x="3120" y="2832"/>
              <a:ext cx="305" cy="480"/>
              <a:chOff x="3120" y="864"/>
              <a:chExt cx="305" cy="480"/>
            </a:xfrm>
          </p:grpSpPr>
          <p:sp>
            <p:nvSpPr>
              <p:cNvPr id="103" name="Text Box 48"/>
              <p:cNvSpPr txBox="1">
                <a:spLocks noChangeArrowheads="1"/>
              </p:cNvSpPr>
              <p:nvPr/>
            </p:nvSpPr>
            <p:spPr bwMode="auto">
              <a:xfrm>
                <a:off x="3122" y="979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Shift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left 2</a:t>
                </a:r>
              </a:p>
            </p:txBody>
          </p:sp>
          <p:sp>
            <p:nvSpPr>
              <p:cNvPr id="104" name="Oval 49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3" name="Group 50"/>
            <p:cNvGrpSpPr>
              <a:grpSpLocks/>
            </p:cNvGrpSpPr>
            <p:nvPr/>
          </p:nvGrpSpPr>
          <p:grpSpPr bwMode="auto">
            <a:xfrm>
              <a:off x="240" y="1056"/>
              <a:ext cx="227" cy="240"/>
              <a:chOff x="192" y="1248"/>
              <a:chExt cx="227" cy="240"/>
            </a:xfrm>
          </p:grpSpPr>
          <p:sp>
            <p:nvSpPr>
              <p:cNvPr id="101" name="Text Box 51"/>
              <p:cNvSpPr txBox="1">
                <a:spLocks noChangeArrowheads="1"/>
              </p:cNvSpPr>
              <p:nvPr/>
            </p:nvSpPr>
            <p:spPr bwMode="auto">
              <a:xfrm>
                <a:off x="192" y="1295"/>
                <a:ext cx="22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PC</a:t>
                </a:r>
              </a:p>
            </p:txBody>
          </p:sp>
          <p:sp>
            <p:nvSpPr>
              <p:cNvPr id="102" name="Rectangle 52"/>
              <p:cNvSpPr>
                <a:spLocks noChangeArrowheads="1"/>
              </p:cNvSpPr>
              <p:nvPr/>
            </p:nvSpPr>
            <p:spPr bwMode="auto">
              <a:xfrm>
                <a:off x="192" y="1248"/>
                <a:ext cx="192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4" name="Line 53"/>
            <p:cNvSpPr>
              <a:spLocks noChangeShapeType="1"/>
            </p:cNvSpPr>
            <p:nvPr/>
          </p:nvSpPr>
          <p:spPr bwMode="auto">
            <a:xfrm>
              <a:off x="4800" y="2064"/>
              <a:ext cx="0" cy="14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54"/>
            <p:cNvSpPr>
              <a:spLocks noChangeShapeType="1"/>
            </p:cNvSpPr>
            <p:nvPr/>
          </p:nvSpPr>
          <p:spPr bwMode="auto">
            <a:xfrm>
              <a:off x="3936" y="172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55"/>
            <p:cNvSpPr>
              <a:spLocks noChangeShapeType="1"/>
            </p:cNvSpPr>
            <p:nvPr/>
          </p:nvSpPr>
          <p:spPr bwMode="auto">
            <a:xfrm>
              <a:off x="3936" y="220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Text Box 56"/>
            <p:cNvSpPr txBox="1">
              <a:spLocks noChangeArrowheads="1"/>
            </p:cNvSpPr>
            <p:nvPr/>
          </p:nvSpPr>
          <p:spPr bwMode="auto">
            <a:xfrm>
              <a:off x="3360" y="2208"/>
              <a:ext cx="161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4</a:t>
              </a:r>
            </a:p>
          </p:txBody>
        </p:sp>
        <p:sp>
          <p:nvSpPr>
            <p:cNvPr id="18" name="Line 57"/>
            <p:cNvSpPr>
              <a:spLocks noChangeShapeType="1"/>
            </p:cNvSpPr>
            <p:nvPr/>
          </p:nvSpPr>
          <p:spPr bwMode="auto">
            <a:xfrm>
              <a:off x="3216" y="2160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58"/>
            <p:cNvSpPr>
              <a:spLocks noChangeShapeType="1"/>
            </p:cNvSpPr>
            <p:nvPr/>
          </p:nvSpPr>
          <p:spPr bwMode="auto">
            <a:xfrm>
              <a:off x="3504" y="23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59"/>
            <p:cNvSpPr>
              <a:spLocks noChangeShapeType="1"/>
            </p:cNvSpPr>
            <p:nvPr/>
          </p:nvSpPr>
          <p:spPr bwMode="auto">
            <a:xfrm>
              <a:off x="3216" y="1824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60"/>
            <p:cNvSpPr>
              <a:spLocks noChangeShapeType="1"/>
            </p:cNvSpPr>
            <p:nvPr/>
          </p:nvSpPr>
          <p:spPr bwMode="auto">
            <a:xfrm>
              <a:off x="3504" y="254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61"/>
            <p:cNvSpPr>
              <a:spLocks noChangeShapeType="1"/>
            </p:cNvSpPr>
            <p:nvPr/>
          </p:nvSpPr>
          <p:spPr bwMode="auto">
            <a:xfrm>
              <a:off x="3312" y="2400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62"/>
            <p:cNvSpPr>
              <a:spLocks noChangeShapeType="1"/>
            </p:cNvSpPr>
            <p:nvPr/>
          </p:nvSpPr>
          <p:spPr bwMode="auto">
            <a:xfrm>
              <a:off x="3408" y="3072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63"/>
            <p:cNvSpPr>
              <a:spLocks noChangeShapeType="1"/>
            </p:cNvSpPr>
            <p:nvPr/>
          </p:nvSpPr>
          <p:spPr bwMode="auto">
            <a:xfrm>
              <a:off x="3504" y="2544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64"/>
            <p:cNvSpPr>
              <a:spLocks noChangeShapeType="1"/>
            </p:cNvSpPr>
            <p:nvPr/>
          </p:nvSpPr>
          <p:spPr bwMode="auto">
            <a:xfrm>
              <a:off x="3312" y="2400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65"/>
            <p:cNvSpPr>
              <a:spLocks noChangeShapeType="1"/>
            </p:cNvSpPr>
            <p:nvPr/>
          </p:nvSpPr>
          <p:spPr bwMode="auto">
            <a:xfrm>
              <a:off x="2928" y="307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66"/>
            <p:cNvSpPr>
              <a:spLocks noChangeShapeType="1"/>
            </p:cNvSpPr>
            <p:nvPr/>
          </p:nvSpPr>
          <p:spPr bwMode="auto">
            <a:xfrm>
              <a:off x="2976" y="273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67"/>
            <p:cNvSpPr>
              <a:spLocks noChangeShapeType="1"/>
            </p:cNvSpPr>
            <p:nvPr/>
          </p:nvSpPr>
          <p:spPr bwMode="auto">
            <a:xfrm>
              <a:off x="2976" y="2736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68"/>
            <p:cNvSpPr>
              <a:spLocks noChangeShapeType="1"/>
            </p:cNvSpPr>
            <p:nvPr/>
          </p:nvSpPr>
          <p:spPr bwMode="auto">
            <a:xfrm>
              <a:off x="1968" y="201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69"/>
            <p:cNvSpPr>
              <a:spLocks noChangeShapeType="1"/>
            </p:cNvSpPr>
            <p:nvPr/>
          </p:nvSpPr>
          <p:spPr bwMode="auto">
            <a:xfrm>
              <a:off x="1920" y="177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70"/>
            <p:cNvSpPr>
              <a:spLocks noChangeShapeType="1"/>
            </p:cNvSpPr>
            <p:nvPr/>
          </p:nvSpPr>
          <p:spPr bwMode="auto">
            <a:xfrm>
              <a:off x="2304" y="25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71"/>
            <p:cNvSpPr>
              <a:spLocks noChangeShapeType="1"/>
            </p:cNvSpPr>
            <p:nvPr/>
          </p:nvSpPr>
          <p:spPr bwMode="auto">
            <a:xfrm>
              <a:off x="2208" y="302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72"/>
            <p:cNvSpPr>
              <a:spLocks noChangeShapeType="1"/>
            </p:cNvSpPr>
            <p:nvPr/>
          </p:nvSpPr>
          <p:spPr bwMode="auto">
            <a:xfrm>
              <a:off x="2304" y="2544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73"/>
            <p:cNvSpPr>
              <a:spLocks noChangeShapeType="1"/>
            </p:cNvSpPr>
            <p:nvPr/>
          </p:nvSpPr>
          <p:spPr bwMode="auto">
            <a:xfrm>
              <a:off x="2256" y="230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Line 74"/>
            <p:cNvSpPr>
              <a:spLocks noChangeShapeType="1"/>
            </p:cNvSpPr>
            <p:nvPr/>
          </p:nvSpPr>
          <p:spPr bwMode="auto">
            <a:xfrm>
              <a:off x="1248" y="3216"/>
              <a:ext cx="8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Line 75"/>
            <p:cNvSpPr>
              <a:spLocks noChangeShapeType="1"/>
            </p:cNvSpPr>
            <p:nvPr/>
          </p:nvSpPr>
          <p:spPr bwMode="auto">
            <a:xfrm>
              <a:off x="1920" y="3504"/>
              <a:ext cx="28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76"/>
            <p:cNvSpPr>
              <a:spLocks noChangeShapeType="1"/>
            </p:cNvSpPr>
            <p:nvPr/>
          </p:nvSpPr>
          <p:spPr bwMode="auto">
            <a:xfrm>
              <a:off x="1920" y="283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77"/>
            <p:cNvSpPr>
              <a:spLocks noChangeShapeType="1"/>
            </p:cNvSpPr>
            <p:nvPr/>
          </p:nvSpPr>
          <p:spPr bwMode="auto">
            <a:xfrm>
              <a:off x="1920" y="2832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78"/>
            <p:cNvSpPr>
              <a:spLocks noChangeShapeType="1"/>
            </p:cNvSpPr>
            <p:nvPr/>
          </p:nvSpPr>
          <p:spPr bwMode="auto">
            <a:xfrm>
              <a:off x="1248" y="259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79"/>
            <p:cNvSpPr>
              <a:spLocks noChangeShapeType="1"/>
            </p:cNvSpPr>
            <p:nvPr/>
          </p:nvSpPr>
          <p:spPr bwMode="auto">
            <a:xfrm>
              <a:off x="2448" y="30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80"/>
            <p:cNvSpPr>
              <a:spLocks noChangeShapeType="1"/>
            </p:cNvSpPr>
            <p:nvPr/>
          </p:nvSpPr>
          <p:spPr bwMode="auto">
            <a:xfrm flipV="1">
              <a:off x="2448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81"/>
            <p:cNvSpPr>
              <a:spLocks noChangeShapeType="1"/>
            </p:cNvSpPr>
            <p:nvPr/>
          </p:nvSpPr>
          <p:spPr bwMode="auto">
            <a:xfrm flipH="1">
              <a:off x="1248" y="268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82"/>
            <p:cNvSpPr>
              <a:spLocks noChangeShapeType="1"/>
            </p:cNvSpPr>
            <p:nvPr/>
          </p:nvSpPr>
          <p:spPr bwMode="auto">
            <a:xfrm>
              <a:off x="1248" y="249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83"/>
            <p:cNvSpPr>
              <a:spLocks noChangeShapeType="1"/>
            </p:cNvSpPr>
            <p:nvPr/>
          </p:nvSpPr>
          <p:spPr bwMode="auto">
            <a:xfrm flipV="1">
              <a:off x="1968" y="2016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84"/>
            <p:cNvSpPr>
              <a:spLocks noChangeShapeType="1"/>
            </p:cNvSpPr>
            <p:nvPr/>
          </p:nvSpPr>
          <p:spPr bwMode="auto">
            <a:xfrm>
              <a:off x="1968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85"/>
            <p:cNvSpPr>
              <a:spLocks noChangeShapeType="1"/>
            </p:cNvSpPr>
            <p:nvPr/>
          </p:nvSpPr>
          <p:spPr bwMode="auto">
            <a:xfrm>
              <a:off x="1248" y="240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86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87"/>
            <p:cNvSpPr>
              <a:spLocks noChangeShapeType="1"/>
            </p:cNvSpPr>
            <p:nvPr/>
          </p:nvSpPr>
          <p:spPr bwMode="auto">
            <a:xfrm>
              <a:off x="1248" y="2304"/>
              <a:ext cx="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88"/>
            <p:cNvSpPr>
              <a:spLocks noChangeShapeType="1"/>
            </p:cNvSpPr>
            <p:nvPr/>
          </p:nvSpPr>
          <p:spPr bwMode="auto">
            <a:xfrm>
              <a:off x="336" y="1440"/>
              <a:ext cx="34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Line 89"/>
            <p:cNvSpPr>
              <a:spLocks noChangeShapeType="1"/>
            </p:cNvSpPr>
            <p:nvPr/>
          </p:nvSpPr>
          <p:spPr bwMode="auto">
            <a:xfrm>
              <a:off x="336" y="1296"/>
              <a:ext cx="0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90"/>
            <p:cNvSpPr>
              <a:spLocks noChangeShapeType="1"/>
            </p:cNvSpPr>
            <p:nvPr/>
          </p:nvSpPr>
          <p:spPr bwMode="auto">
            <a:xfrm>
              <a:off x="336" y="168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91"/>
            <p:cNvSpPr>
              <a:spLocks noChangeShapeType="1"/>
            </p:cNvSpPr>
            <p:nvPr/>
          </p:nvSpPr>
          <p:spPr bwMode="auto">
            <a:xfrm>
              <a:off x="624" y="1680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Line 92"/>
            <p:cNvSpPr>
              <a:spLocks noChangeShapeType="1"/>
            </p:cNvSpPr>
            <p:nvPr/>
          </p:nvSpPr>
          <p:spPr bwMode="auto">
            <a:xfrm>
              <a:off x="3600" y="2160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93"/>
            <p:cNvSpPr>
              <a:spLocks noChangeShapeType="1"/>
            </p:cNvSpPr>
            <p:nvPr/>
          </p:nvSpPr>
          <p:spPr bwMode="auto">
            <a:xfrm>
              <a:off x="624" y="3408"/>
              <a:ext cx="29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94"/>
            <p:cNvSpPr>
              <a:spLocks noChangeShapeType="1"/>
            </p:cNvSpPr>
            <p:nvPr/>
          </p:nvSpPr>
          <p:spPr bwMode="auto">
            <a:xfrm>
              <a:off x="624" y="2208"/>
              <a:ext cx="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95"/>
            <p:cNvSpPr>
              <a:spLocks noChangeShapeType="1"/>
            </p:cNvSpPr>
            <p:nvPr/>
          </p:nvSpPr>
          <p:spPr bwMode="auto">
            <a:xfrm>
              <a:off x="624" y="220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96"/>
            <p:cNvSpPr>
              <a:spLocks noChangeShapeType="1"/>
            </p:cNvSpPr>
            <p:nvPr/>
          </p:nvSpPr>
          <p:spPr bwMode="auto">
            <a:xfrm>
              <a:off x="4800" y="864"/>
              <a:ext cx="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97"/>
            <p:cNvSpPr>
              <a:spLocks noChangeShapeType="1"/>
            </p:cNvSpPr>
            <p:nvPr/>
          </p:nvSpPr>
          <p:spPr bwMode="auto">
            <a:xfrm>
              <a:off x="288" y="86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98"/>
            <p:cNvSpPr>
              <a:spLocks noChangeShapeType="1"/>
            </p:cNvSpPr>
            <p:nvPr/>
          </p:nvSpPr>
          <p:spPr bwMode="auto">
            <a:xfrm>
              <a:off x="288" y="864"/>
              <a:ext cx="4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Line 99"/>
            <p:cNvSpPr>
              <a:spLocks noChangeShapeType="1"/>
            </p:cNvSpPr>
            <p:nvPr/>
          </p:nvSpPr>
          <p:spPr bwMode="auto">
            <a:xfrm>
              <a:off x="336" y="3504"/>
              <a:ext cx="15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Line 100"/>
            <p:cNvSpPr>
              <a:spLocks noChangeShapeType="1"/>
            </p:cNvSpPr>
            <p:nvPr/>
          </p:nvSpPr>
          <p:spPr bwMode="auto">
            <a:xfrm>
              <a:off x="336" y="2064"/>
              <a:ext cx="0" cy="14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Line 101"/>
            <p:cNvSpPr>
              <a:spLocks noChangeShapeType="1"/>
            </p:cNvSpPr>
            <p:nvPr/>
          </p:nvSpPr>
          <p:spPr bwMode="auto">
            <a:xfrm>
              <a:off x="336" y="2064"/>
              <a:ext cx="1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63" name="Group 102"/>
            <p:cNvGrpSpPr>
              <a:grpSpLocks/>
            </p:cNvGrpSpPr>
            <p:nvPr/>
          </p:nvGrpSpPr>
          <p:grpSpPr bwMode="auto">
            <a:xfrm>
              <a:off x="1968" y="1440"/>
              <a:ext cx="428" cy="1200"/>
              <a:chOff x="1920" y="1632"/>
              <a:chExt cx="428" cy="1200"/>
            </a:xfrm>
          </p:grpSpPr>
          <p:grpSp>
            <p:nvGrpSpPr>
              <p:cNvPr id="96" name="Group 103"/>
              <p:cNvGrpSpPr>
                <a:grpSpLocks/>
              </p:cNvGrpSpPr>
              <p:nvPr/>
            </p:nvGrpSpPr>
            <p:grpSpPr bwMode="auto">
              <a:xfrm>
                <a:off x="2064" y="2256"/>
                <a:ext cx="183" cy="576"/>
                <a:chOff x="3113" y="2304"/>
                <a:chExt cx="183" cy="576"/>
              </a:xfrm>
            </p:grpSpPr>
            <p:sp>
              <p:nvSpPr>
                <p:cNvPr id="99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00" name="AutoShape 105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97" name="Line 106"/>
              <p:cNvSpPr>
                <a:spLocks noChangeShapeType="1"/>
              </p:cNvSpPr>
              <p:nvPr/>
            </p:nvSpPr>
            <p:spPr bwMode="auto">
              <a:xfrm>
                <a:off x="2139" y="1783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Text Box 107"/>
              <p:cNvSpPr txBox="1">
                <a:spLocks noChangeArrowheads="1"/>
              </p:cNvSpPr>
              <p:nvPr/>
            </p:nvSpPr>
            <p:spPr bwMode="auto">
              <a:xfrm>
                <a:off x="1920" y="1632"/>
                <a:ext cx="42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RegDst</a:t>
                </a:r>
              </a:p>
            </p:txBody>
          </p:sp>
        </p:grpSp>
        <p:grpSp>
          <p:nvGrpSpPr>
            <p:cNvPr id="64" name="Group 108"/>
            <p:cNvGrpSpPr>
              <a:grpSpLocks/>
            </p:cNvGrpSpPr>
            <p:nvPr/>
          </p:nvGrpSpPr>
          <p:grpSpPr bwMode="auto">
            <a:xfrm>
              <a:off x="1824" y="2736"/>
              <a:ext cx="579" cy="1014"/>
              <a:chOff x="1776" y="2928"/>
              <a:chExt cx="579" cy="1014"/>
            </a:xfrm>
          </p:grpSpPr>
          <p:grpSp>
            <p:nvGrpSpPr>
              <p:cNvPr id="91" name="Group 109"/>
              <p:cNvGrpSpPr>
                <a:grpSpLocks/>
              </p:cNvGrpSpPr>
              <p:nvPr/>
            </p:nvGrpSpPr>
            <p:grpSpPr bwMode="auto">
              <a:xfrm>
                <a:off x="2016" y="2928"/>
                <a:ext cx="182" cy="576"/>
                <a:chOff x="3113" y="2304"/>
                <a:chExt cx="182" cy="576"/>
              </a:xfrm>
            </p:grpSpPr>
            <p:sp>
              <p:nvSpPr>
                <p:cNvPr id="94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2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95" name="AutoShape 111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92" name="Line 112"/>
              <p:cNvSpPr>
                <a:spLocks noChangeShapeType="1"/>
              </p:cNvSpPr>
              <p:nvPr/>
            </p:nvSpPr>
            <p:spPr bwMode="auto">
              <a:xfrm>
                <a:off x="2099" y="350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Text Box 113"/>
              <p:cNvSpPr txBox="1">
                <a:spLocks noChangeArrowheads="1"/>
              </p:cNvSpPr>
              <p:nvPr/>
            </p:nvSpPr>
            <p:spPr bwMode="auto">
              <a:xfrm>
                <a:off x="1776" y="3792"/>
                <a:ext cx="5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MemToReg</a:t>
                </a:r>
              </a:p>
            </p:txBody>
          </p:sp>
        </p:grpSp>
        <p:sp>
          <p:nvSpPr>
            <p:cNvPr id="65" name="Text Box 114"/>
            <p:cNvSpPr txBox="1">
              <a:spLocks noChangeArrowheads="1"/>
            </p:cNvSpPr>
            <p:nvPr/>
          </p:nvSpPr>
          <p:spPr bwMode="auto">
            <a:xfrm>
              <a:off x="480" y="1591"/>
              <a:ext cx="183" cy="5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66" name="AutoShape 115"/>
            <p:cNvSpPr>
              <a:spLocks noChangeArrowheads="1"/>
            </p:cNvSpPr>
            <p:nvPr/>
          </p:nvSpPr>
          <p:spPr bwMode="auto">
            <a:xfrm>
              <a:off x="487" y="1584"/>
              <a:ext cx="144" cy="576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116"/>
            <p:cNvSpPr>
              <a:spLocks noChangeShapeType="1"/>
            </p:cNvSpPr>
            <p:nvPr/>
          </p:nvSpPr>
          <p:spPr bwMode="auto">
            <a:xfrm>
              <a:off x="562" y="1344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Text Box 117"/>
            <p:cNvSpPr txBox="1">
              <a:spLocks noChangeArrowheads="1"/>
            </p:cNvSpPr>
            <p:nvPr/>
          </p:nvSpPr>
          <p:spPr bwMode="auto">
            <a:xfrm>
              <a:off x="432" y="1200"/>
              <a:ext cx="267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IorD</a:t>
              </a:r>
              <a:endParaRPr lang="en-US" altLang="zh-CN" sz="1100">
                <a:solidFill>
                  <a:srgbClr val="3333FF"/>
                </a:solidFill>
                <a:latin typeface="Arial" pitchFamily="34" charset="0"/>
                <a:ea typeface="宋体" pitchFamily="2" charset="-122"/>
              </a:endParaRPr>
            </a:p>
          </p:txBody>
        </p:sp>
        <p:grpSp>
          <p:nvGrpSpPr>
            <p:cNvPr id="69" name="Group 118"/>
            <p:cNvGrpSpPr>
              <a:grpSpLocks/>
            </p:cNvGrpSpPr>
            <p:nvPr/>
          </p:nvGrpSpPr>
          <p:grpSpPr bwMode="auto">
            <a:xfrm>
              <a:off x="768" y="1584"/>
              <a:ext cx="583" cy="724"/>
              <a:chOff x="384" y="2208"/>
              <a:chExt cx="583" cy="724"/>
            </a:xfrm>
          </p:grpSpPr>
          <p:sp>
            <p:nvSpPr>
              <p:cNvPr id="86" name="Text Box 119"/>
              <p:cNvSpPr txBox="1">
                <a:spLocks noChangeArrowheads="1"/>
              </p:cNvSpPr>
              <p:nvPr/>
            </p:nvSpPr>
            <p:spPr bwMode="auto">
              <a:xfrm>
                <a:off x="384" y="2208"/>
                <a:ext cx="41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Address</a:t>
                </a:r>
              </a:p>
            </p:txBody>
          </p:sp>
          <p:sp>
            <p:nvSpPr>
              <p:cNvPr id="87" name="Text Box 120"/>
              <p:cNvSpPr txBox="1">
                <a:spLocks noChangeArrowheads="1"/>
              </p:cNvSpPr>
              <p:nvPr/>
            </p:nvSpPr>
            <p:spPr bwMode="auto">
              <a:xfrm>
                <a:off x="483" y="2448"/>
                <a:ext cx="423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Memory</a:t>
                </a:r>
              </a:p>
            </p:txBody>
          </p:sp>
          <p:sp>
            <p:nvSpPr>
              <p:cNvPr id="88" name="Text Box 121"/>
              <p:cNvSpPr txBox="1">
                <a:spLocks noChangeArrowheads="1"/>
              </p:cNvSpPr>
              <p:nvPr/>
            </p:nvSpPr>
            <p:spPr bwMode="auto">
              <a:xfrm>
                <a:off x="673" y="2688"/>
                <a:ext cx="29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Mem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89" name="Rectangle 122"/>
              <p:cNvSpPr>
                <a:spLocks noChangeArrowheads="1"/>
              </p:cNvSpPr>
              <p:nvPr/>
            </p:nvSpPr>
            <p:spPr bwMode="auto">
              <a:xfrm>
                <a:off x="384" y="2208"/>
                <a:ext cx="576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0" name="Text Box 123"/>
              <p:cNvSpPr txBox="1">
                <a:spLocks noChangeArrowheads="1"/>
              </p:cNvSpPr>
              <p:nvPr/>
            </p:nvSpPr>
            <p:spPr bwMode="auto">
              <a:xfrm>
                <a:off x="384" y="2688"/>
                <a:ext cx="30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</p:grpSp>
        <p:sp>
          <p:nvSpPr>
            <p:cNvPr id="70" name="Line 124"/>
            <p:cNvSpPr>
              <a:spLocks noChangeShapeType="1"/>
            </p:cNvSpPr>
            <p:nvPr/>
          </p:nvSpPr>
          <p:spPr bwMode="auto">
            <a:xfrm>
              <a:off x="1056" y="1344"/>
              <a:ext cx="0" cy="24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Line 125"/>
            <p:cNvSpPr>
              <a:spLocks noChangeShapeType="1"/>
            </p:cNvSpPr>
            <p:nvPr/>
          </p:nvSpPr>
          <p:spPr bwMode="auto">
            <a:xfrm>
              <a:off x="1056" y="2304"/>
              <a:ext cx="0" cy="96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Text Box 126"/>
            <p:cNvSpPr txBox="1">
              <a:spLocks noChangeArrowheads="1"/>
            </p:cNvSpPr>
            <p:nvPr/>
          </p:nvSpPr>
          <p:spPr bwMode="auto">
            <a:xfrm>
              <a:off x="816" y="1200"/>
              <a:ext cx="48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73" name="Text Box 127"/>
            <p:cNvSpPr txBox="1">
              <a:spLocks noChangeArrowheads="1"/>
            </p:cNvSpPr>
            <p:nvPr/>
          </p:nvSpPr>
          <p:spPr bwMode="auto">
            <a:xfrm>
              <a:off x="768" y="2400"/>
              <a:ext cx="481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74" name="Text Box 128"/>
            <p:cNvSpPr txBox="1">
              <a:spLocks noChangeArrowheads="1"/>
            </p:cNvSpPr>
            <p:nvPr/>
          </p:nvSpPr>
          <p:spPr bwMode="auto">
            <a:xfrm>
              <a:off x="192" y="624"/>
              <a:ext cx="415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PCWrite</a:t>
              </a:r>
            </a:p>
          </p:txBody>
        </p:sp>
        <p:sp>
          <p:nvSpPr>
            <p:cNvPr id="75" name="Line 129"/>
            <p:cNvSpPr>
              <a:spLocks noChangeShapeType="1"/>
            </p:cNvSpPr>
            <p:nvPr/>
          </p:nvSpPr>
          <p:spPr bwMode="auto">
            <a:xfrm>
              <a:off x="384" y="768"/>
              <a:ext cx="0" cy="28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Oval 130"/>
            <p:cNvSpPr>
              <a:spLocks noChangeArrowheads="1"/>
            </p:cNvSpPr>
            <p:nvPr/>
          </p:nvSpPr>
          <p:spPr bwMode="auto">
            <a:xfrm>
              <a:off x="2954" y="3041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Oval 131"/>
            <p:cNvSpPr>
              <a:spLocks noChangeArrowheads="1"/>
            </p:cNvSpPr>
            <p:nvPr/>
          </p:nvSpPr>
          <p:spPr bwMode="auto">
            <a:xfrm>
              <a:off x="3574" y="213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Oval 132"/>
            <p:cNvSpPr>
              <a:spLocks noChangeArrowheads="1"/>
            </p:cNvSpPr>
            <p:nvPr/>
          </p:nvSpPr>
          <p:spPr bwMode="auto">
            <a:xfrm>
              <a:off x="4772" y="203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Oval 133"/>
            <p:cNvSpPr>
              <a:spLocks noChangeArrowheads="1"/>
            </p:cNvSpPr>
            <p:nvPr/>
          </p:nvSpPr>
          <p:spPr bwMode="auto">
            <a:xfrm>
              <a:off x="310" y="141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Oval 134"/>
            <p:cNvSpPr>
              <a:spLocks noChangeArrowheads="1"/>
            </p:cNvSpPr>
            <p:nvPr/>
          </p:nvSpPr>
          <p:spPr bwMode="auto">
            <a:xfrm>
              <a:off x="1220" y="266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Oval 135"/>
            <p:cNvSpPr>
              <a:spLocks noChangeArrowheads="1"/>
            </p:cNvSpPr>
            <p:nvPr/>
          </p:nvSpPr>
          <p:spPr bwMode="auto">
            <a:xfrm>
              <a:off x="1896" y="3471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Oval 136"/>
            <p:cNvSpPr>
              <a:spLocks noChangeArrowheads="1"/>
            </p:cNvSpPr>
            <p:nvPr/>
          </p:nvSpPr>
          <p:spPr bwMode="auto">
            <a:xfrm>
              <a:off x="1226" y="256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2700">
                <a:latin typeface="Times New Roman" pitchFamily="18" charset="0"/>
              </a:endParaRPr>
            </a:p>
          </p:txBody>
        </p:sp>
        <p:sp>
          <p:nvSpPr>
            <p:cNvPr id="83" name="Oval 137"/>
            <p:cNvSpPr>
              <a:spLocks noChangeArrowheads="1"/>
            </p:cNvSpPr>
            <p:nvPr/>
          </p:nvSpPr>
          <p:spPr bwMode="auto">
            <a:xfrm>
              <a:off x="1226" y="2463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Oval 138"/>
            <p:cNvSpPr>
              <a:spLocks noChangeArrowheads="1"/>
            </p:cNvSpPr>
            <p:nvPr/>
          </p:nvSpPr>
          <p:spPr bwMode="auto">
            <a:xfrm>
              <a:off x="1225" y="2365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Oval 139"/>
            <p:cNvSpPr>
              <a:spLocks noChangeArrowheads="1"/>
            </p:cNvSpPr>
            <p:nvPr/>
          </p:nvSpPr>
          <p:spPr bwMode="auto">
            <a:xfrm>
              <a:off x="1947" y="213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091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Use of Intermediate registers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7096" y="1292713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pitchFamily="2" charset="-122"/>
              </a:rPr>
              <a:t>Some outputs of a functional unit in multi-cycle design need to be used in later cycle, for example: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-- The instruction word fetched in stage 1 determines the destination of the register write in stage 5</a:t>
            </a:r>
          </a:p>
          <a:p>
            <a:pPr marL="457200" lvl="1" indent="0" defTabSz="914400">
              <a:buNone/>
            </a:pPr>
            <a:endParaRPr lang="en-US" altLang="zh-CN" sz="2400" dirty="0">
              <a:ea typeface="宋体" pitchFamily="2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pitchFamily="2" charset="-122"/>
              </a:rPr>
              <a:t>These outputs need to be stored in intermediate registers 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the instruction read in stage 1 in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Instruction register</a:t>
            </a:r>
            <a:endParaRPr lang="en-US" altLang="zh-CN" sz="2400" dirty="0">
              <a:ea typeface="宋体" pitchFamily="2" charset="-122"/>
            </a:endParaRP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Register file outputs from stage 2 in registers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A </a:t>
            </a:r>
            <a:r>
              <a:rPr lang="en-US" altLang="zh-CN" sz="2400" dirty="0">
                <a:ea typeface="宋体" pitchFamily="2" charset="-122"/>
              </a:rPr>
              <a:t>and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B</a:t>
            </a:r>
          </a:p>
          <a:p>
            <a:pPr marL="0" indent="0" defTabSz="914400">
              <a:buNone/>
            </a:pP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     </a:t>
            </a:r>
            <a:r>
              <a:rPr lang="en-US" altLang="zh-CN" sz="2400" dirty="0">
                <a:ea typeface="宋体" pitchFamily="2" charset="-122"/>
              </a:rPr>
              <a:t>-- Save the ALU output in register </a:t>
            </a:r>
            <a:r>
              <a:rPr lang="en-US" altLang="zh-CN" sz="2400" dirty="0" err="1">
                <a:solidFill>
                  <a:srgbClr val="3333FF"/>
                </a:solidFill>
                <a:ea typeface="宋体" pitchFamily="2" charset="-122"/>
              </a:rPr>
              <a:t>ALUOut</a:t>
            </a:r>
            <a:endParaRPr lang="en-US" altLang="zh-CN" sz="2400" dirty="0">
              <a:ea typeface="宋体" pitchFamily="2" charset="-122"/>
            </a:endParaRP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the data fetched from memory in stage 4 in the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Memory data register(MDR)</a:t>
            </a: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20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The Final Multi-cycle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174" name="组合 173"/>
          <p:cNvGrpSpPr/>
          <p:nvPr/>
        </p:nvGrpSpPr>
        <p:grpSpPr>
          <a:xfrm>
            <a:off x="74210" y="1484784"/>
            <a:ext cx="9106302" cy="5353097"/>
            <a:chOff x="179512" y="1209675"/>
            <a:chExt cx="9556750" cy="5622925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8226549" y="3540125"/>
              <a:ext cx="503238" cy="4318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2700">
                <a:latin typeface="Times New Roman" pitchFamily="18" charset="0"/>
              </a:endParaRP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6969249" y="2936875"/>
              <a:ext cx="849313" cy="1563688"/>
              <a:chOff x="3744" y="1776"/>
              <a:chExt cx="486" cy="870"/>
            </a:xfrm>
          </p:grpSpPr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3744" y="1776"/>
                <a:ext cx="486" cy="768"/>
                <a:chOff x="3024" y="1920"/>
                <a:chExt cx="486" cy="768"/>
              </a:xfrm>
            </p:grpSpPr>
            <p:grpSp>
              <p:nvGrpSpPr>
                <p:cNvPr id="9" name="Group 6"/>
                <p:cNvGrpSpPr>
                  <a:grpSpLocks/>
                </p:cNvGrpSpPr>
                <p:nvPr/>
              </p:nvGrpSpPr>
              <p:grpSpPr bwMode="auto">
                <a:xfrm>
                  <a:off x="3024" y="1920"/>
                  <a:ext cx="480" cy="768"/>
                  <a:chOff x="3168" y="2736"/>
                  <a:chExt cx="480" cy="768"/>
                </a:xfrm>
              </p:grpSpPr>
              <p:sp>
                <p:nvSpPr>
                  <p:cNvPr id="13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21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024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120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29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264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168" y="2304"/>
                  <a:ext cx="342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Result</a:t>
                  </a:r>
                </a:p>
              </p:txBody>
            </p:sp>
            <p:sp>
              <p:nvSpPr>
                <p:cNvPr id="1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217" y="2160"/>
                  <a:ext cx="280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Zero</a:t>
                  </a:r>
                </a:p>
              </p:txBody>
            </p:sp>
            <p:sp>
              <p:nvSpPr>
                <p:cNvPr id="1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024" y="2064"/>
                  <a:ext cx="281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ALU</a:t>
                  </a:r>
                </a:p>
              </p:txBody>
            </p:sp>
          </p:grpSp>
          <p:sp>
            <p:nvSpPr>
              <p:cNvPr id="7" name="Line 17"/>
              <p:cNvSpPr>
                <a:spLocks noChangeShapeType="1"/>
              </p:cNvSpPr>
              <p:nvPr/>
            </p:nvSpPr>
            <p:spPr bwMode="auto">
              <a:xfrm>
                <a:off x="4032" y="2400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" name="Text Box 18"/>
              <p:cNvSpPr txBox="1">
                <a:spLocks noChangeArrowheads="1"/>
              </p:cNvSpPr>
              <p:nvPr/>
            </p:nvSpPr>
            <p:spPr bwMode="auto">
              <a:xfrm>
                <a:off x="3840" y="2496"/>
                <a:ext cx="3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ALUOp</a:t>
                </a:r>
              </a:p>
            </p:txBody>
          </p: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6215187" y="2073275"/>
              <a:ext cx="777875" cy="1466850"/>
              <a:chOff x="3216" y="1248"/>
              <a:chExt cx="446" cy="816"/>
            </a:xfrm>
          </p:grpSpPr>
          <p:grpSp>
            <p:nvGrpSpPr>
              <p:cNvPr id="21" name="Group 20"/>
              <p:cNvGrpSpPr>
                <a:grpSpLocks/>
              </p:cNvGrpSpPr>
              <p:nvPr/>
            </p:nvGrpSpPr>
            <p:grpSpPr bwMode="auto">
              <a:xfrm>
                <a:off x="3360" y="1488"/>
                <a:ext cx="183" cy="576"/>
                <a:chOff x="3113" y="2304"/>
                <a:chExt cx="183" cy="576"/>
              </a:xfrm>
            </p:grpSpPr>
            <p:sp>
              <p:nvSpPr>
                <p:cNvPr id="2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25" name="AutoShape 22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22" name="Line 23"/>
              <p:cNvSpPr>
                <a:spLocks noChangeShapeType="1"/>
              </p:cNvSpPr>
              <p:nvPr/>
            </p:nvSpPr>
            <p:spPr bwMode="auto">
              <a:xfrm>
                <a:off x="3443" y="1392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>
                <a:off x="3216" y="124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ALUSrcA</a:t>
                </a:r>
              </a:p>
            </p:txBody>
          </p:sp>
        </p:grp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6299324" y="3800475"/>
              <a:ext cx="777875" cy="1477963"/>
              <a:chOff x="3600" y="2256"/>
              <a:chExt cx="446" cy="822"/>
            </a:xfrm>
          </p:grpSpPr>
          <p:grpSp>
            <p:nvGrpSpPr>
              <p:cNvPr id="27" name="Group 26"/>
              <p:cNvGrpSpPr>
                <a:grpSpLocks/>
              </p:cNvGrpSpPr>
              <p:nvPr/>
            </p:nvGrpSpPr>
            <p:grpSpPr bwMode="auto">
              <a:xfrm>
                <a:off x="3686" y="2256"/>
                <a:ext cx="154" cy="576"/>
                <a:chOff x="3686" y="2256"/>
                <a:chExt cx="154" cy="576"/>
              </a:xfrm>
            </p:grpSpPr>
            <p:sp>
              <p:nvSpPr>
                <p:cNvPr id="30" name="AutoShape 27"/>
                <p:cNvSpPr>
                  <a:spLocks noChangeArrowheads="1"/>
                </p:cNvSpPr>
                <p:nvPr/>
              </p:nvSpPr>
              <p:spPr bwMode="auto">
                <a:xfrm>
                  <a:off x="3696" y="2256"/>
                  <a:ext cx="144" cy="576"/>
                </a:xfrm>
                <a:prstGeom prst="roundRect">
                  <a:avLst>
                    <a:gd name="adj" fmla="val 44167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686" y="2256"/>
                  <a:ext cx="116" cy="5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2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3</a:t>
                  </a:r>
                </a:p>
              </p:txBody>
            </p:sp>
          </p:grpSp>
          <p:sp>
            <p:nvSpPr>
              <p:cNvPr id="28" name="Line 29"/>
              <p:cNvSpPr>
                <a:spLocks noChangeShapeType="1"/>
              </p:cNvSpPr>
              <p:nvPr/>
            </p:nvSpPr>
            <p:spPr bwMode="auto">
              <a:xfrm>
                <a:off x="3778" y="2832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" name="Text Box 30"/>
              <p:cNvSpPr txBox="1">
                <a:spLocks noChangeArrowheads="1"/>
              </p:cNvSpPr>
              <p:nvPr/>
            </p:nvSpPr>
            <p:spPr bwMode="auto">
              <a:xfrm>
                <a:off x="3600" y="292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ALUSrcB</a:t>
                </a:r>
              </a:p>
            </p:txBody>
          </p:sp>
        </p:grpSp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4119687" y="3108325"/>
              <a:ext cx="1343025" cy="1754188"/>
              <a:chOff x="1872" y="1872"/>
              <a:chExt cx="769" cy="975"/>
            </a:xfrm>
          </p:grpSpPr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872" y="1872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1</a:t>
                </a:r>
              </a:p>
            </p:txBody>
          </p:sp>
          <p:sp>
            <p:nvSpPr>
              <p:cNvPr id="34" name="Text Box 33"/>
              <p:cNvSpPr txBox="1">
                <a:spLocks noChangeArrowheads="1"/>
              </p:cNvSpPr>
              <p:nvPr/>
            </p:nvSpPr>
            <p:spPr bwMode="auto">
              <a:xfrm>
                <a:off x="1882" y="2123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2</a:t>
                </a:r>
              </a:p>
            </p:txBody>
          </p:sp>
          <p:sp>
            <p:nvSpPr>
              <p:cNvPr id="35" name="Text Box 34"/>
              <p:cNvSpPr txBox="1">
                <a:spLocks noChangeArrowheads="1"/>
              </p:cNvSpPr>
              <p:nvPr/>
            </p:nvSpPr>
            <p:spPr bwMode="auto">
              <a:xfrm>
                <a:off x="1882" y="2363"/>
                <a:ext cx="3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36" name="Text Box 35"/>
              <p:cNvSpPr txBox="1">
                <a:spLocks noChangeArrowheads="1"/>
              </p:cNvSpPr>
              <p:nvPr/>
            </p:nvSpPr>
            <p:spPr bwMode="auto">
              <a:xfrm>
                <a:off x="1882" y="2603"/>
                <a:ext cx="30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37" name="Text Box 36"/>
              <p:cNvSpPr txBox="1">
                <a:spLocks noChangeArrowheads="1"/>
              </p:cNvSpPr>
              <p:nvPr/>
            </p:nvSpPr>
            <p:spPr bwMode="auto">
              <a:xfrm>
                <a:off x="2302" y="2208"/>
                <a:ext cx="33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2</a:t>
                </a:r>
              </a:p>
            </p:txBody>
          </p:sp>
          <p:sp>
            <p:nvSpPr>
              <p:cNvPr id="38" name="Text Box 37"/>
              <p:cNvSpPr txBox="1">
                <a:spLocks noChangeArrowheads="1"/>
              </p:cNvSpPr>
              <p:nvPr/>
            </p:nvSpPr>
            <p:spPr bwMode="auto">
              <a:xfrm>
                <a:off x="2302" y="1872"/>
                <a:ext cx="33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1</a:t>
                </a:r>
              </a:p>
            </p:txBody>
          </p:sp>
          <p:sp>
            <p:nvSpPr>
              <p:cNvPr id="39" name="Text Box 38"/>
              <p:cNvSpPr txBox="1">
                <a:spLocks noChangeArrowheads="1"/>
              </p:cNvSpPr>
              <p:nvPr/>
            </p:nvSpPr>
            <p:spPr bwMode="auto">
              <a:xfrm>
                <a:off x="2160" y="2640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Registers</a:t>
                </a:r>
              </a:p>
            </p:txBody>
          </p:sp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1882" y="1883"/>
                <a:ext cx="758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4370512" y="2676525"/>
              <a:ext cx="785812" cy="431800"/>
              <a:chOff x="2016" y="1632"/>
              <a:chExt cx="450" cy="240"/>
            </a:xfrm>
          </p:grpSpPr>
          <p:sp>
            <p:nvSpPr>
              <p:cNvPr id="42" name="Line 41"/>
              <p:cNvSpPr>
                <a:spLocks noChangeShapeType="1"/>
              </p:cNvSpPr>
              <p:nvPr/>
            </p:nvSpPr>
            <p:spPr bwMode="auto">
              <a:xfrm>
                <a:off x="2256" y="1776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" name="Text Box 42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45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RegWrite</a:t>
                </a:r>
              </a:p>
            </p:txBody>
          </p:sp>
        </p:grp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1185987" y="3281363"/>
              <a:ext cx="1017587" cy="1301750"/>
              <a:chOff x="384" y="2208"/>
              <a:chExt cx="583" cy="723"/>
            </a:xfrm>
          </p:grpSpPr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384" y="2208"/>
                <a:ext cx="41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Address</a:t>
                </a:r>
              </a:p>
            </p:txBody>
          </p:sp>
          <p:sp>
            <p:nvSpPr>
              <p:cNvPr id="46" name="Text Box 45"/>
              <p:cNvSpPr txBox="1">
                <a:spLocks noChangeArrowheads="1"/>
              </p:cNvSpPr>
              <p:nvPr/>
            </p:nvSpPr>
            <p:spPr bwMode="auto">
              <a:xfrm>
                <a:off x="480" y="2448"/>
                <a:ext cx="423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Memory</a:t>
                </a:r>
              </a:p>
            </p:txBody>
          </p:sp>
          <p:sp>
            <p:nvSpPr>
              <p:cNvPr id="47" name="Text Box 46"/>
              <p:cNvSpPr txBox="1">
                <a:spLocks noChangeArrowheads="1"/>
              </p:cNvSpPr>
              <p:nvPr/>
            </p:nvSpPr>
            <p:spPr bwMode="auto">
              <a:xfrm>
                <a:off x="672" y="2688"/>
                <a:ext cx="295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Mem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48" name="Rectangle 47"/>
              <p:cNvSpPr>
                <a:spLocks noChangeArrowheads="1"/>
              </p:cNvSpPr>
              <p:nvPr/>
            </p:nvSpPr>
            <p:spPr bwMode="auto">
              <a:xfrm>
                <a:off x="384" y="2208"/>
                <a:ext cx="576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384" y="2688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</p:grpSp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4370512" y="5181600"/>
              <a:ext cx="654050" cy="863600"/>
              <a:chOff x="2505" y="2976"/>
              <a:chExt cx="374" cy="480"/>
            </a:xfrm>
          </p:grpSpPr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505" y="3072"/>
                <a:ext cx="3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extend</a:t>
                </a:r>
              </a:p>
            </p:txBody>
          </p:sp>
          <p:sp>
            <p:nvSpPr>
              <p:cNvPr id="52" name="Oval 51"/>
              <p:cNvSpPr>
                <a:spLocks noChangeArrowheads="1"/>
              </p:cNvSpPr>
              <p:nvPr/>
            </p:nvSpPr>
            <p:spPr bwMode="auto">
              <a:xfrm>
                <a:off x="2544" y="2976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5292849" y="5181600"/>
              <a:ext cx="531813" cy="863600"/>
              <a:chOff x="3120" y="864"/>
              <a:chExt cx="305" cy="480"/>
            </a:xfrm>
          </p:grpSpPr>
          <p:sp>
            <p:nvSpPr>
              <p:cNvPr id="54" name="Text Box 53"/>
              <p:cNvSpPr txBox="1">
                <a:spLocks noChangeArrowheads="1"/>
              </p:cNvSpPr>
              <p:nvPr/>
            </p:nvSpPr>
            <p:spPr bwMode="auto">
              <a:xfrm>
                <a:off x="3122" y="980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Shift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left 2</a:t>
                </a:r>
              </a:p>
            </p:txBody>
          </p:sp>
          <p:sp>
            <p:nvSpPr>
              <p:cNvPr id="55" name="Oval 5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6" name="Group 55"/>
            <p:cNvGrpSpPr>
              <a:grpSpLocks/>
            </p:cNvGrpSpPr>
            <p:nvPr/>
          </p:nvGrpSpPr>
          <p:grpSpPr bwMode="auto">
            <a:xfrm>
              <a:off x="8896474" y="2936875"/>
              <a:ext cx="839788" cy="1390650"/>
              <a:chOff x="3840" y="336"/>
              <a:chExt cx="481" cy="774"/>
            </a:xfrm>
          </p:grpSpPr>
          <p:grpSp>
            <p:nvGrpSpPr>
              <p:cNvPr id="57" name="Group 56"/>
              <p:cNvGrpSpPr>
                <a:grpSpLocks/>
              </p:cNvGrpSpPr>
              <p:nvPr/>
            </p:nvGrpSpPr>
            <p:grpSpPr bwMode="auto">
              <a:xfrm>
                <a:off x="3984" y="336"/>
                <a:ext cx="182" cy="576"/>
                <a:chOff x="3113" y="2304"/>
                <a:chExt cx="182" cy="576"/>
              </a:xfrm>
            </p:grpSpPr>
            <p:sp>
              <p:nvSpPr>
                <p:cNvPr id="60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2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61" name="AutoShape 58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58" name="Line 59"/>
              <p:cNvSpPr>
                <a:spLocks noChangeShapeType="1"/>
              </p:cNvSpPr>
              <p:nvPr/>
            </p:nvSpPr>
            <p:spPr bwMode="auto">
              <a:xfrm>
                <a:off x="4066" y="905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Text Box 60"/>
              <p:cNvSpPr txBox="1">
                <a:spLocks noChangeArrowheads="1"/>
              </p:cNvSpPr>
              <p:nvPr/>
            </p:nvSpPr>
            <p:spPr bwMode="auto">
              <a:xfrm>
                <a:off x="3840" y="960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PCSource</a:t>
                </a:r>
              </a:p>
            </p:txBody>
          </p:sp>
        </p:grpSp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263649" y="1985963"/>
              <a:ext cx="396875" cy="431800"/>
              <a:chOff x="192" y="1248"/>
              <a:chExt cx="227" cy="240"/>
            </a:xfrm>
          </p:grpSpPr>
          <p:sp>
            <p:nvSpPr>
              <p:cNvPr id="63" name="Text Box 62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22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PC</a:t>
                </a:r>
              </a:p>
            </p:txBody>
          </p:sp>
          <p:sp>
            <p:nvSpPr>
              <p:cNvPr id="64" name="Rectangle 63"/>
              <p:cNvSpPr>
                <a:spLocks noChangeArrowheads="1"/>
              </p:cNvSpPr>
              <p:nvPr/>
            </p:nvSpPr>
            <p:spPr bwMode="auto">
              <a:xfrm>
                <a:off x="192" y="1248"/>
                <a:ext cx="192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5" name="Group 64"/>
            <p:cNvGrpSpPr>
              <a:grpSpLocks/>
            </p:cNvGrpSpPr>
            <p:nvPr/>
          </p:nvGrpSpPr>
          <p:grpSpPr bwMode="auto">
            <a:xfrm>
              <a:off x="5711949" y="3108325"/>
              <a:ext cx="296863" cy="431800"/>
              <a:chOff x="3360" y="1728"/>
              <a:chExt cx="170" cy="240"/>
            </a:xfrm>
          </p:grpSpPr>
          <p:sp>
            <p:nvSpPr>
              <p:cNvPr id="66" name="Text Box 65"/>
              <p:cNvSpPr txBox="1">
                <a:spLocks noChangeArrowheads="1"/>
              </p:cNvSpPr>
              <p:nvPr/>
            </p:nvSpPr>
            <p:spPr bwMode="auto">
              <a:xfrm>
                <a:off x="3360" y="1776"/>
                <a:ext cx="17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A</a:t>
                </a: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3374" y="1728"/>
                <a:ext cx="144" cy="2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8729787" y="3800475"/>
              <a:ext cx="419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Line 68"/>
            <p:cNvSpPr>
              <a:spLocks noChangeShapeType="1"/>
            </p:cNvSpPr>
            <p:nvPr/>
          </p:nvSpPr>
          <p:spPr bwMode="auto">
            <a:xfrm>
              <a:off x="7975724" y="38004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7807449" y="3800475"/>
              <a:ext cx="1682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>
              <a:off x="7975724" y="3108325"/>
              <a:ext cx="0" cy="692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7975724" y="3108325"/>
              <a:ext cx="1173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Line 72"/>
            <p:cNvSpPr>
              <a:spLocks noChangeShapeType="1"/>
            </p:cNvSpPr>
            <p:nvPr/>
          </p:nvSpPr>
          <p:spPr bwMode="auto">
            <a:xfrm>
              <a:off x="8896474" y="3800475"/>
              <a:ext cx="0" cy="2590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6718424" y="3195638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>
              <a:off x="6718424" y="4059238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75"/>
            <p:cNvSpPr txBox="1">
              <a:spLocks noChangeArrowheads="1"/>
            </p:cNvSpPr>
            <p:nvPr/>
          </p:nvSpPr>
          <p:spPr bwMode="auto">
            <a:xfrm>
              <a:off x="5711949" y="4059238"/>
              <a:ext cx="280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4</a:t>
              </a:r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>
              <a:off x="5984999" y="3971925"/>
              <a:ext cx="4810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>
              <a:off x="5962774" y="4232275"/>
              <a:ext cx="503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>
              <a:off x="5461124" y="33686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5461124" y="397192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Line 80"/>
            <p:cNvSpPr>
              <a:spLocks noChangeShapeType="1"/>
            </p:cNvSpPr>
            <p:nvPr/>
          </p:nvSpPr>
          <p:spPr bwMode="auto">
            <a:xfrm>
              <a:off x="5984999" y="3362325"/>
              <a:ext cx="481013" cy="6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Line 81"/>
            <p:cNvSpPr>
              <a:spLocks noChangeShapeType="1"/>
            </p:cNvSpPr>
            <p:nvPr/>
          </p:nvSpPr>
          <p:spPr bwMode="auto">
            <a:xfrm>
              <a:off x="5962774" y="4664075"/>
              <a:ext cx="503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>
              <a:off x="5627812" y="4403725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83"/>
            <p:cNvSpPr>
              <a:spLocks noChangeShapeType="1"/>
            </p:cNvSpPr>
            <p:nvPr/>
          </p:nvSpPr>
          <p:spPr bwMode="auto">
            <a:xfrm>
              <a:off x="5796087" y="5613400"/>
              <a:ext cx="166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Line 84"/>
            <p:cNvSpPr>
              <a:spLocks noChangeShapeType="1"/>
            </p:cNvSpPr>
            <p:nvPr/>
          </p:nvSpPr>
          <p:spPr bwMode="auto">
            <a:xfrm>
              <a:off x="5962774" y="4664075"/>
              <a:ext cx="0" cy="9493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85"/>
            <p:cNvSpPr>
              <a:spLocks noChangeShapeType="1"/>
            </p:cNvSpPr>
            <p:nvPr/>
          </p:nvSpPr>
          <p:spPr bwMode="auto">
            <a:xfrm>
              <a:off x="5627812" y="4403725"/>
              <a:ext cx="0" cy="604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86"/>
            <p:cNvSpPr>
              <a:spLocks noChangeShapeType="1"/>
            </p:cNvSpPr>
            <p:nvPr/>
          </p:nvSpPr>
          <p:spPr bwMode="auto">
            <a:xfrm>
              <a:off x="4957887" y="5613400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87"/>
            <p:cNvSpPr>
              <a:spLocks noChangeShapeType="1"/>
            </p:cNvSpPr>
            <p:nvPr/>
          </p:nvSpPr>
          <p:spPr bwMode="auto">
            <a:xfrm>
              <a:off x="5042024" y="5008563"/>
              <a:ext cx="5857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88"/>
            <p:cNvSpPr>
              <a:spLocks noChangeShapeType="1"/>
            </p:cNvSpPr>
            <p:nvPr/>
          </p:nvSpPr>
          <p:spPr bwMode="auto">
            <a:xfrm>
              <a:off x="5042024" y="5008563"/>
              <a:ext cx="0" cy="604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89"/>
            <p:cNvSpPr>
              <a:spLocks noChangeShapeType="1"/>
            </p:cNvSpPr>
            <p:nvPr/>
          </p:nvSpPr>
          <p:spPr bwMode="auto">
            <a:xfrm>
              <a:off x="3281487" y="3713163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90"/>
            <p:cNvSpPr>
              <a:spLocks noChangeShapeType="1"/>
            </p:cNvSpPr>
            <p:nvPr/>
          </p:nvSpPr>
          <p:spPr bwMode="auto">
            <a:xfrm>
              <a:off x="3197349" y="3281363"/>
              <a:ext cx="922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91"/>
            <p:cNvSpPr>
              <a:spLocks noChangeShapeType="1"/>
            </p:cNvSpPr>
            <p:nvPr/>
          </p:nvSpPr>
          <p:spPr bwMode="auto">
            <a:xfrm>
              <a:off x="3867274" y="4664075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2"/>
            <p:cNvSpPr>
              <a:spLocks noChangeShapeType="1"/>
            </p:cNvSpPr>
            <p:nvPr/>
          </p:nvSpPr>
          <p:spPr bwMode="auto">
            <a:xfrm>
              <a:off x="3700587" y="5527675"/>
              <a:ext cx="166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93"/>
            <p:cNvSpPr>
              <a:spLocks noChangeShapeType="1"/>
            </p:cNvSpPr>
            <p:nvPr/>
          </p:nvSpPr>
          <p:spPr bwMode="auto">
            <a:xfrm>
              <a:off x="3867274" y="4664075"/>
              <a:ext cx="0" cy="863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Line 94"/>
            <p:cNvSpPr>
              <a:spLocks noChangeShapeType="1"/>
            </p:cNvSpPr>
            <p:nvPr/>
          </p:nvSpPr>
          <p:spPr bwMode="auto">
            <a:xfrm>
              <a:off x="3784724" y="4232275"/>
              <a:ext cx="334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96" name="Group 95"/>
            <p:cNvGrpSpPr>
              <a:grpSpLocks/>
            </p:cNvGrpSpPr>
            <p:nvPr/>
          </p:nvGrpSpPr>
          <p:grpSpPr bwMode="auto">
            <a:xfrm>
              <a:off x="2275012" y="4059238"/>
              <a:ext cx="847725" cy="1389062"/>
              <a:chOff x="1392" y="2256"/>
              <a:chExt cx="485" cy="772"/>
            </a:xfrm>
          </p:grpSpPr>
          <p:sp>
            <p:nvSpPr>
              <p:cNvPr id="97" name="Text Box 96"/>
              <p:cNvSpPr txBox="1">
                <a:spLocks noChangeArrowheads="1"/>
              </p:cNvSpPr>
              <p:nvPr/>
            </p:nvSpPr>
            <p:spPr bwMode="auto">
              <a:xfrm>
                <a:off x="1486" y="2256"/>
                <a:ext cx="365" cy="5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[31-26]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[25-21]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[20-16]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[15-11]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[15-0]</a:t>
                </a:r>
              </a:p>
            </p:txBody>
          </p:sp>
          <p:sp>
            <p:nvSpPr>
              <p:cNvPr id="98" name="Text Box 97"/>
              <p:cNvSpPr txBox="1">
                <a:spLocks noChangeArrowheads="1"/>
              </p:cNvSpPr>
              <p:nvPr/>
            </p:nvSpPr>
            <p:spPr bwMode="auto">
              <a:xfrm>
                <a:off x="1392" y="2784"/>
                <a:ext cx="48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Instruction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384" cy="768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00" name="Group 99"/>
            <p:cNvGrpSpPr>
              <a:grpSpLocks/>
            </p:cNvGrpSpPr>
            <p:nvPr/>
          </p:nvGrpSpPr>
          <p:grpSpPr bwMode="auto">
            <a:xfrm>
              <a:off x="2359149" y="5527675"/>
              <a:ext cx="708025" cy="606425"/>
              <a:chOff x="1440" y="3072"/>
              <a:chExt cx="405" cy="337"/>
            </a:xfrm>
          </p:grpSpPr>
          <p:sp>
            <p:nvSpPr>
              <p:cNvPr id="101" name="Text Box 100"/>
              <p:cNvSpPr txBox="1">
                <a:spLocks noChangeArrowheads="1"/>
              </p:cNvSpPr>
              <p:nvPr/>
            </p:nvSpPr>
            <p:spPr bwMode="auto">
              <a:xfrm>
                <a:off x="1440" y="3072"/>
                <a:ext cx="405" cy="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Memory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data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1440" y="3072"/>
                <a:ext cx="384" cy="336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03" name="Line 102"/>
            <p:cNvSpPr>
              <a:spLocks noChangeShapeType="1"/>
            </p:cNvSpPr>
            <p:nvPr/>
          </p:nvSpPr>
          <p:spPr bwMode="auto">
            <a:xfrm>
              <a:off x="3029074" y="5872163"/>
              <a:ext cx="419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03"/>
            <p:cNvSpPr>
              <a:spLocks noChangeShapeType="1"/>
            </p:cNvSpPr>
            <p:nvPr/>
          </p:nvSpPr>
          <p:spPr bwMode="auto">
            <a:xfrm>
              <a:off x="3197349" y="6391275"/>
              <a:ext cx="56991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04"/>
            <p:cNvSpPr>
              <a:spLocks noChangeShapeType="1"/>
            </p:cNvSpPr>
            <p:nvPr/>
          </p:nvSpPr>
          <p:spPr bwMode="auto">
            <a:xfrm>
              <a:off x="3197349" y="5181600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05"/>
            <p:cNvSpPr>
              <a:spLocks noChangeShapeType="1"/>
            </p:cNvSpPr>
            <p:nvPr/>
          </p:nvSpPr>
          <p:spPr bwMode="auto">
            <a:xfrm>
              <a:off x="3197349" y="5181600"/>
              <a:ext cx="0" cy="1209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06"/>
            <p:cNvSpPr>
              <a:spLocks noChangeShapeType="1"/>
            </p:cNvSpPr>
            <p:nvPr/>
          </p:nvSpPr>
          <p:spPr bwMode="auto">
            <a:xfrm>
              <a:off x="3029074" y="4749800"/>
              <a:ext cx="5032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07"/>
            <p:cNvSpPr>
              <a:spLocks noChangeShapeType="1"/>
            </p:cNvSpPr>
            <p:nvPr/>
          </p:nvSpPr>
          <p:spPr bwMode="auto">
            <a:xfrm>
              <a:off x="4119687" y="5613400"/>
              <a:ext cx="334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08"/>
            <p:cNvSpPr>
              <a:spLocks noChangeShapeType="1"/>
            </p:cNvSpPr>
            <p:nvPr/>
          </p:nvSpPr>
          <p:spPr bwMode="auto">
            <a:xfrm flipV="1">
              <a:off x="4119687" y="4922838"/>
              <a:ext cx="0" cy="690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109"/>
            <p:cNvSpPr>
              <a:spLocks noChangeShapeType="1"/>
            </p:cNvSpPr>
            <p:nvPr/>
          </p:nvSpPr>
          <p:spPr bwMode="auto">
            <a:xfrm flipH="1">
              <a:off x="3029074" y="4922838"/>
              <a:ext cx="10906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110"/>
            <p:cNvSpPr>
              <a:spLocks noChangeShapeType="1"/>
            </p:cNvSpPr>
            <p:nvPr/>
          </p:nvSpPr>
          <p:spPr bwMode="auto">
            <a:xfrm>
              <a:off x="3029074" y="4576763"/>
              <a:ext cx="2524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111"/>
            <p:cNvSpPr>
              <a:spLocks noChangeShapeType="1"/>
            </p:cNvSpPr>
            <p:nvPr/>
          </p:nvSpPr>
          <p:spPr bwMode="auto">
            <a:xfrm flipV="1">
              <a:off x="3281487" y="3713163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112"/>
            <p:cNvSpPr>
              <a:spLocks noChangeShapeType="1"/>
            </p:cNvSpPr>
            <p:nvPr/>
          </p:nvSpPr>
          <p:spPr bwMode="auto">
            <a:xfrm>
              <a:off x="3281487" y="3971925"/>
              <a:ext cx="2508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4" name="Line 113"/>
            <p:cNvSpPr>
              <a:spLocks noChangeShapeType="1"/>
            </p:cNvSpPr>
            <p:nvPr/>
          </p:nvSpPr>
          <p:spPr bwMode="auto">
            <a:xfrm>
              <a:off x="3029074" y="4403725"/>
              <a:ext cx="168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5" name="Line 114"/>
            <p:cNvSpPr>
              <a:spLocks noChangeShapeType="1"/>
            </p:cNvSpPr>
            <p:nvPr/>
          </p:nvSpPr>
          <p:spPr bwMode="auto">
            <a:xfrm flipV="1">
              <a:off x="3197349" y="3281363"/>
              <a:ext cx="0" cy="1122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6" name="Group 115"/>
            <p:cNvGrpSpPr>
              <a:grpSpLocks/>
            </p:cNvGrpSpPr>
            <p:nvPr/>
          </p:nvGrpSpPr>
          <p:grpSpPr bwMode="auto">
            <a:xfrm>
              <a:off x="2275012" y="3627438"/>
              <a:ext cx="746125" cy="431800"/>
              <a:chOff x="2016" y="1632"/>
              <a:chExt cx="427" cy="240"/>
            </a:xfrm>
          </p:grpSpPr>
          <p:sp>
            <p:nvSpPr>
              <p:cNvPr id="117" name="Line 116"/>
              <p:cNvSpPr>
                <a:spLocks noChangeShapeType="1"/>
              </p:cNvSpPr>
              <p:nvPr/>
            </p:nvSpPr>
            <p:spPr bwMode="auto">
              <a:xfrm>
                <a:off x="2256" y="1776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8" name="Text Box 117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42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IRWrite</a:t>
                </a:r>
              </a:p>
            </p:txBody>
          </p:sp>
        </p:grpSp>
        <p:sp>
          <p:nvSpPr>
            <p:cNvPr id="119" name="Line 118"/>
            <p:cNvSpPr>
              <a:spLocks noChangeShapeType="1"/>
            </p:cNvSpPr>
            <p:nvPr/>
          </p:nvSpPr>
          <p:spPr bwMode="auto">
            <a:xfrm>
              <a:off x="2024187" y="4835525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Line 119"/>
            <p:cNvSpPr>
              <a:spLocks noChangeShapeType="1"/>
            </p:cNvSpPr>
            <p:nvPr/>
          </p:nvSpPr>
          <p:spPr bwMode="auto">
            <a:xfrm>
              <a:off x="2024187" y="5872163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Line 120"/>
            <p:cNvSpPr>
              <a:spLocks noChangeShapeType="1"/>
            </p:cNvSpPr>
            <p:nvPr/>
          </p:nvSpPr>
          <p:spPr bwMode="auto">
            <a:xfrm>
              <a:off x="2024187" y="4576763"/>
              <a:ext cx="0" cy="1295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Line 121"/>
            <p:cNvSpPr>
              <a:spLocks noChangeShapeType="1"/>
            </p:cNvSpPr>
            <p:nvPr/>
          </p:nvSpPr>
          <p:spPr bwMode="auto">
            <a:xfrm>
              <a:off x="431924" y="2676525"/>
              <a:ext cx="60340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" name="Line 122"/>
            <p:cNvSpPr>
              <a:spLocks noChangeShapeType="1"/>
            </p:cNvSpPr>
            <p:nvPr/>
          </p:nvSpPr>
          <p:spPr bwMode="auto">
            <a:xfrm>
              <a:off x="431924" y="2417763"/>
              <a:ext cx="0" cy="6905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Line 123"/>
            <p:cNvSpPr>
              <a:spLocks noChangeShapeType="1"/>
            </p:cNvSpPr>
            <p:nvPr/>
          </p:nvSpPr>
          <p:spPr bwMode="auto">
            <a:xfrm>
              <a:off x="431924" y="310832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Line 124"/>
            <p:cNvSpPr>
              <a:spLocks noChangeShapeType="1"/>
            </p:cNvSpPr>
            <p:nvPr/>
          </p:nvSpPr>
          <p:spPr bwMode="auto">
            <a:xfrm>
              <a:off x="933574" y="3454400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6" name="Line 125"/>
            <p:cNvSpPr>
              <a:spLocks noChangeShapeType="1"/>
            </p:cNvSpPr>
            <p:nvPr/>
          </p:nvSpPr>
          <p:spPr bwMode="auto">
            <a:xfrm>
              <a:off x="6131049" y="3971925"/>
              <a:ext cx="0" cy="22463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Line 126"/>
            <p:cNvSpPr>
              <a:spLocks noChangeShapeType="1"/>
            </p:cNvSpPr>
            <p:nvPr/>
          </p:nvSpPr>
          <p:spPr bwMode="auto">
            <a:xfrm>
              <a:off x="933574" y="6218238"/>
              <a:ext cx="51974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127"/>
            <p:cNvSpPr>
              <a:spLocks noChangeShapeType="1"/>
            </p:cNvSpPr>
            <p:nvPr/>
          </p:nvSpPr>
          <p:spPr bwMode="auto">
            <a:xfrm>
              <a:off x="933574" y="4403725"/>
              <a:ext cx="0" cy="1814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128"/>
            <p:cNvSpPr>
              <a:spLocks noChangeShapeType="1"/>
            </p:cNvSpPr>
            <p:nvPr/>
          </p:nvSpPr>
          <p:spPr bwMode="auto">
            <a:xfrm>
              <a:off x="933574" y="4403725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129"/>
            <p:cNvSpPr>
              <a:spLocks noChangeShapeType="1"/>
            </p:cNvSpPr>
            <p:nvPr/>
          </p:nvSpPr>
          <p:spPr bwMode="auto">
            <a:xfrm>
              <a:off x="9399712" y="3454400"/>
              <a:ext cx="1682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130"/>
            <p:cNvSpPr>
              <a:spLocks noChangeShapeType="1"/>
            </p:cNvSpPr>
            <p:nvPr/>
          </p:nvSpPr>
          <p:spPr bwMode="auto">
            <a:xfrm>
              <a:off x="9567987" y="1641475"/>
              <a:ext cx="0" cy="1812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131"/>
            <p:cNvSpPr>
              <a:spLocks noChangeShapeType="1"/>
            </p:cNvSpPr>
            <p:nvPr/>
          </p:nvSpPr>
          <p:spPr bwMode="auto">
            <a:xfrm>
              <a:off x="347787" y="1641475"/>
              <a:ext cx="0" cy="344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132"/>
            <p:cNvSpPr>
              <a:spLocks noChangeShapeType="1"/>
            </p:cNvSpPr>
            <p:nvPr/>
          </p:nvSpPr>
          <p:spPr bwMode="auto">
            <a:xfrm>
              <a:off x="347787" y="1641475"/>
              <a:ext cx="922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Line 133"/>
            <p:cNvSpPr>
              <a:spLocks noChangeShapeType="1"/>
            </p:cNvSpPr>
            <p:nvPr/>
          </p:nvSpPr>
          <p:spPr bwMode="auto">
            <a:xfrm>
              <a:off x="431924" y="6391275"/>
              <a:ext cx="27654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5" name="Line 134"/>
            <p:cNvSpPr>
              <a:spLocks noChangeShapeType="1"/>
            </p:cNvSpPr>
            <p:nvPr/>
          </p:nvSpPr>
          <p:spPr bwMode="auto">
            <a:xfrm>
              <a:off x="431924" y="3800475"/>
              <a:ext cx="0" cy="2590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6" name="Line 135"/>
            <p:cNvSpPr>
              <a:spLocks noChangeShapeType="1"/>
            </p:cNvSpPr>
            <p:nvPr/>
          </p:nvSpPr>
          <p:spPr bwMode="auto">
            <a:xfrm>
              <a:off x="431924" y="38004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37" name="Group 136"/>
            <p:cNvGrpSpPr>
              <a:grpSpLocks/>
            </p:cNvGrpSpPr>
            <p:nvPr/>
          </p:nvGrpSpPr>
          <p:grpSpPr bwMode="auto">
            <a:xfrm>
              <a:off x="3281487" y="2676525"/>
              <a:ext cx="746125" cy="2159000"/>
              <a:chOff x="1920" y="1632"/>
              <a:chExt cx="428" cy="1200"/>
            </a:xfrm>
          </p:grpSpPr>
          <p:grpSp>
            <p:nvGrpSpPr>
              <p:cNvPr id="138" name="Group 137"/>
              <p:cNvGrpSpPr>
                <a:grpSpLocks/>
              </p:cNvGrpSpPr>
              <p:nvPr/>
            </p:nvGrpSpPr>
            <p:grpSpPr bwMode="auto">
              <a:xfrm>
                <a:off x="2064" y="2256"/>
                <a:ext cx="183" cy="576"/>
                <a:chOff x="3113" y="2304"/>
                <a:chExt cx="183" cy="576"/>
              </a:xfrm>
            </p:grpSpPr>
            <p:sp>
              <p:nvSpPr>
                <p:cNvPr id="141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42" name="AutoShape 139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39" name="Line 140"/>
              <p:cNvSpPr>
                <a:spLocks noChangeShapeType="1"/>
              </p:cNvSpPr>
              <p:nvPr/>
            </p:nvSpPr>
            <p:spPr bwMode="auto">
              <a:xfrm>
                <a:off x="2139" y="1783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0" name="Text Box 141"/>
              <p:cNvSpPr txBox="1">
                <a:spLocks noChangeArrowheads="1"/>
              </p:cNvSpPr>
              <p:nvPr/>
            </p:nvSpPr>
            <p:spPr bwMode="auto">
              <a:xfrm>
                <a:off x="1920" y="1632"/>
                <a:ext cx="42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RegDst</a:t>
                </a:r>
              </a:p>
            </p:txBody>
          </p:sp>
        </p:grpSp>
        <p:grpSp>
          <p:nvGrpSpPr>
            <p:cNvPr id="143" name="Group 142"/>
            <p:cNvGrpSpPr>
              <a:grpSpLocks/>
            </p:cNvGrpSpPr>
            <p:nvPr/>
          </p:nvGrpSpPr>
          <p:grpSpPr bwMode="auto">
            <a:xfrm>
              <a:off x="3029074" y="5008563"/>
              <a:ext cx="1011238" cy="1824037"/>
              <a:chOff x="1776" y="2928"/>
              <a:chExt cx="579" cy="1014"/>
            </a:xfrm>
          </p:grpSpPr>
          <p:grpSp>
            <p:nvGrpSpPr>
              <p:cNvPr id="144" name="Group 143"/>
              <p:cNvGrpSpPr>
                <a:grpSpLocks/>
              </p:cNvGrpSpPr>
              <p:nvPr/>
            </p:nvGrpSpPr>
            <p:grpSpPr bwMode="auto">
              <a:xfrm>
                <a:off x="2016" y="2928"/>
                <a:ext cx="183" cy="576"/>
                <a:chOff x="3113" y="2304"/>
                <a:chExt cx="183" cy="576"/>
              </a:xfrm>
            </p:grpSpPr>
            <p:sp>
              <p:nvSpPr>
                <p:cNvPr id="147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48" name="AutoShape 145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45" name="Line 146"/>
              <p:cNvSpPr>
                <a:spLocks noChangeShapeType="1"/>
              </p:cNvSpPr>
              <p:nvPr/>
            </p:nvSpPr>
            <p:spPr bwMode="auto">
              <a:xfrm>
                <a:off x="2099" y="350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6" name="Text Box 147"/>
              <p:cNvSpPr txBox="1">
                <a:spLocks noChangeArrowheads="1"/>
              </p:cNvSpPr>
              <p:nvPr/>
            </p:nvSpPr>
            <p:spPr bwMode="auto">
              <a:xfrm>
                <a:off x="1776" y="3792"/>
                <a:ext cx="5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MemToReg</a:t>
                </a:r>
              </a:p>
            </p:txBody>
          </p:sp>
        </p:grpSp>
        <p:grpSp>
          <p:nvGrpSpPr>
            <p:cNvPr id="149" name="Group 148"/>
            <p:cNvGrpSpPr>
              <a:grpSpLocks/>
            </p:cNvGrpSpPr>
            <p:nvPr/>
          </p:nvGrpSpPr>
          <p:grpSpPr bwMode="auto">
            <a:xfrm>
              <a:off x="598612" y="2244725"/>
              <a:ext cx="466725" cy="1727200"/>
              <a:chOff x="384" y="1392"/>
              <a:chExt cx="267" cy="960"/>
            </a:xfrm>
          </p:grpSpPr>
          <p:grpSp>
            <p:nvGrpSpPr>
              <p:cNvPr id="150" name="Group 149"/>
              <p:cNvGrpSpPr>
                <a:grpSpLocks/>
              </p:cNvGrpSpPr>
              <p:nvPr/>
            </p:nvGrpSpPr>
            <p:grpSpPr bwMode="auto">
              <a:xfrm>
                <a:off x="432" y="1776"/>
                <a:ext cx="183" cy="576"/>
                <a:chOff x="3113" y="2304"/>
                <a:chExt cx="183" cy="576"/>
              </a:xfrm>
            </p:grpSpPr>
            <p:sp>
              <p:nvSpPr>
                <p:cNvPr id="153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54" name="AutoShape 151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1" name="Line 152"/>
              <p:cNvSpPr>
                <a:spLocks noChangeShapeType="1"/>
              </p:cNvSpPr>
              <p:nvPr/>
            </p:nvSpPr>
            <p:spPr bwMode="auto">
              <a:xfrm>
                <a:off x="514" y="1536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Text Box 153"/>
              <p:cNvSpPr txBox="1">
                <a:spLocks noChangeArrowheads="1"/>
              </p:cNvSpPr>
              <p:nvPr/>
            </p:nvSpPr>
            <p:spPr bwMode="auto">
              <a:xfrm>
                <a:off x="384" y="1392"/>
                <a:ext cx="26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IorD</a:t>
                </a:r>
              </a:p>
            </p:txBody>
          </p:sp>
        </p:grpSp>
        <p:sp>
          <p:nvSpPr>
            <p:cNvPr id="155" name="Line 154"/>
            <p:cNvSpPr>
              <a:spLocks noChangeShapeType="1"/>
            </p:cNvSpPr>
            <p:nvPr/>
          </p:nvSpPr>
          <p:spPr bwMode="auto">
            <a:xfrm>
              <a:off x="1689224" y="3108325"/>
              <a:ext cx="0" cy="17303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6" name="Line 155"/>
            <p:cNvSpPr>
              <a:spLocks noChangeShapeType="1"/>
            </p:cNvSpPr>
            <p:nvPr/>
          </p:nvSpPr>
          <p:spPr bwMode="auto">
            <a:xfrm>
              <a:off x="1689224" y="4576763"/>
              <a:ext cx="0" cy="17303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Text Box 156"/>
            <p:cNvSpPr txBox="1">
              <a:spLocks noChangeArrowheads="1"/>
            </p:cNvSpPr>
            <p:nvPr/>
          </p:nvSpPr>
          <p:spPr bwMode="auto">
            <a:xfrm>
              <a:off x="1270124" y="2849563"/>
              <a:ext cx="8477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158" name="Text Box 157"/>
            <p:cNvSpPr txBox="1">
              <a:spLocks noChangeArrowheads="1"/>
            </p:cNvSpPr>
            <p:nvPr/>
          </p:nvSpPr>
          <p:spPr bwMode="auto">
            <a:xfrm>
              <a:off x="1185987" y="4749800"/>
              <a:ext cx="8397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159" name="Text Box 158"/>
            <p:cNvSpPr txBox="1">
              <a:spLocks noChangeArrowheads="1"/>
            </p:cNvSpPr>
            <p:nvPr/>
          </p:nvSpPr>
          <p:spPr bwMode="auto">
            <a:xfrm>
              <a:off x="179512" y="1209675"/>
              <a:ext cx="7239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PCWrite</a:t>
              </a:r>
            </a:p>
          </p:txBody>
        </p:sp>
        <p:sp>
          <p:nvSpPr>
            <p:cNvPr id="160" name="Line 159"/>
            <p:cNvSpPr>
              <a:spLocks noChangeShapeType="1"/>
            </p:cNvSpPr>
            <p:nvPr/>
          </p:nvSpPr>
          <p:spPr bwMode="auto">
            <a:xfrm>
              <a:off x="514474" y="1468438"/>
              <a:ext cx="0" cy="51752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Oval 160"/>
            <p:cNvSpPr>
              <a:spLocks noChangeArrowheads="1"/>
            </p:cNvSpPr>
            <p:nvPr/>
          </p:nvSpPr>
          <p:spPr bwMode="auto">
            <a:xfrm>
              <a:off x="3149724" y="6337300"/>
              <a:ext cx="84138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Oval 161"/>
            <p:cNvSpPr>
              <a:spLocks noChangeArrowheads="1"/>
            </p:cNvSpPr>
            <p:nvPr/>
          </p:nvSpPr>
          <p:spPr bwMode="auto">
            <a:xfrm>
              <a:off x="5002337" y="5557838"/>
              <a:ext cx="84137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" name="Oval 162"/>
            <p:cNvSpPr>
              <a:spLocks noChangeArrowheads="1"/>
            </p:cNvSpPr>
            <p:nvPr/>
          </p:nvSpPr>
          <p:spPr bwMode="auto">
            <a:xfrm>
              <a:off x="6085012" y="3917950"/>
              <a:ext cx="84137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" name="Oval 163"/>
            <p:cNvSpPr>
              <a:spLocks noChangeArrowheads="1"/>
            </p:cNvSpPr>
            <p:nvPr/>
          </p:nvSpPr>
          <p:spPr bwMode="auto">
            <a:xfrm>
              <a:off x="8855199" y="3752850"/>
              <a:ext cx="84138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Oval 164"/>
            <p:cNvSpPr>
              <a:spLocks noChangeArrowheads="1"/>
            </p:cNvSpPr>
            <p:nvPr/>
          </p:nvSpPr>
          <p:spPr bwMode="auto">
            <a:xfrm>
              <a:off x="7926512" y="3751263"/>
              <a:ext cx="84137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6" name="Oval 165"/>
            <p:cNvSpPr>
              <a:spLocks noChangeArrowheads="1"/>
            </p:cNvSpPr>
            <p:nvPr/>
          </p:nvSpPr>
          <p:spPr bwMode="auto">
            <a:xfrm>
              <a:off x="385887" y="2633663"/>
              <a:ext cx="84137" cy="873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Oval 166"/>
            <p:cNvSpPr>
              <a:spLocks noChangeArrowheads="1"/>
            </p:cNvSpPr>
            <p:nvPr/>
          </p:nvSpPr>
          <p:spPr bwMode="auto">
            <a:xfrm>
              <a:off x="1987674" y="4792663"/>
              <a:ext cx="84138" cy="873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8" name="Oval 167"/>
            <p:cNvSpPr>
              <a:spLocks noChangeArrowheads="1"/>
            </p:cNvSpPr>
            <p:nvPr/>
          </p:nvSpPr>
          <p:spPr bwMode="auto">
            <a:xfrm>
              <a:off x="3156074" y="6330950"/>
              <a:ext cx="82550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Oval 168"/>
            <p:cNvSpPr>
              <a:spLocks noChangeArrowheads="1"/>
            </p:cNvSpPr>
            <p:nvPr/>
          </p:nvSpPr>
          <p:spPr bwMode="auto">
            <a:xfrm>
              <a:off x="3233862" y="3917950"/>
              <a:ext cx="84137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Text Box 169"/>
            <p:cNvSpPr txBox="1">
              <a:spLocks noChangeArrowheads="1"/>
            </p:cNvSpPr>
            <p:nvPr/>
          </p:nvSpPr>
          <p:spPr bwMode="auto">
            <a:xfrm>
              <a:off x="8226549" y="3540125"/>
              <a:ext cx="474663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ALU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Out</a:t>
              </a:r>
            </a:p>
          </p:txBody>
        </p:sp>
        <p:grpSp>
          <p:nvGrpSpPr>
            <p:cNvPr id="171" name="Group 170"/>
            <p:cNvGrpSpPr>
              <a:grpSpLocks/>
            </p:cNvGrpSpPr>
            <p:nvPr/>
          </p:nvGrpSpPr>
          <p:grpSpPr bwMode="auto">
            <a:xfrm>
              <a:off x="5711949" y="3627438"/>
              <a:ext cx="296863" cy="431800"/>
              <a:chOff x="3360" y="2016"/>
              <a:chExt cx="170" cy="240"/>
            </a:xfrm>
          </p:grpSpPr>
          <p:sp>
            <p:nvSpPr>
              <p:cNvPr id="172" name="Text Box 171"/>
              <p:cNvSpPr txBox="1">
                <a:spLocks noChangeArrowheads="1"/>
              </p:cNvSpPr>
              <p:nvPr/>
            </p:nvSpPr>
            <p:spPr bwMode="auto">
              <a:xfrm>
                <a:off x="3360" y="2064"/>
                <a:ext cx="17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B</a:t>
                </a:r>
              </a:p>
            </p:txBody>
          </p:sp>
          <p:sp>
            <p:nvSpPr>
              <p:cNvPr id="173" name="Rectangle 172"/>
              <p:cNvSpPr>
                <a:spLocks noChangeArrowheads="1"/>
              </p:cNvSpPr>
              <p:nvPr/>
            </p:nvSpPr>
            <p:spPr bwMode="auto">
              <a:xfrm>
                <a:off x="3374" y="2016"/>
                <a:ext cx="144" cy="2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0415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General 5 Stages for 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268760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 general, 5 stages are required for executing an instruction:</a:t>
            </a:r>
          </a:p>
          <a:p>
            <a:pPr marL="82296" indent="0">
              <a:buNone/>
            </a:pPr>
            <a:r>
              <a:rPr lang="en-US" altLang="zh-CN" sz="2800" dirty="0"/>
              <a:t>   --Stage1. Instruction fetch and PC increment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--Stage2. Reading sources from the register file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--Stage3. Performing an ALU computation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--Stage4. Reading or writing (data) memory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r>
              <a:rPr lang="en-US" altLang="zh-CN" sz="2800" dirty="0"/>
              <a:t>   --Stage5. Storing data back to the register file</a:t>
            </a: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2901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255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C</a:t>
            </a:r>
            <a:r>
              <a:rPr lang="en-US" sz="4000" b="1" dirty="0" smtClean="0">
                <a:solidFill>
                  <a:srgbClr val="0000FF"/>
                </a:solidFill>
              </a:rPr>
              <a:t>lock </a:t>
            </a:r>
            <a:r>
              <a:rPr lang="en-US" sz="4000" b="1" dirty="0">
                <a:solidFill>
                  <a:srgbClr val="0000FF"/>
                </a:solidFill>
              </a:rPr>
              <a:t>C</a:t>
            </a:r>
            <a:r>
              <a:rPr lang="en-US" sz="4000" b="1" dirty="0" smtClean="0">
                <a:solidFill>
                  <a:srgbClr val="0000FF"/>
                </a:solidFill>
              </a:rPr>
              <a:t>ycles 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Almost all computers are constructed using a clock that determines when events </a:t>
            </a:r>
            <a:r>
              <a:rPr lang="en-US" dirty="0" smtClean="0"/>
              <a:t>take place </a:t>
            </a:r>
            <a:r>
              <a:rPr lang="en-US" dirty="0"/>
              <a:t>in the hardware.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discrete time intervals are called </a:t>
            </a:r>
            <a:r>
              <a:rPr lang="en-US" b="1" dirty="0"/>
              <a:t>clock cycles </a:t>
            </a:r>
            <a:r>
              <a:rPr lang="en-US" dirty="0"/>
              <a:t>(</a:t>
            </a:r>
            <a:r>
              <a:rPr lang="en-US" dirty="0" smtClean="0"/>
              <a:t>or </a:t>
            </a:r>
            <a:r>
              <a:rPr lang="en-US" b="1" dirty="0" smtClean="0"/>
              <a:t>ticks</a:t>
            </a:r>
            <a:r>
              <a:rPr lang="en-US" dirty="0"/>
              <a:t>, </a:t>
            </a:r>
            <a:r>
              <a:rPr lang="en-US" b="1" dirty="0"/>
              <a:t>clock ticks</a:t>
            </a:r>
            <a:r>
              <a:rPr lang="en-US" dirty="0"/>
              <a:t>, </a:t>
            </a:r>
            <a:r>
              <a:rPr lang="en-US" b="1" dirty="0"/>
              <a:t>clock periods</a:t>
            </a:r>
            <a:r>
              <a:rPr lang="en-US" dirty="0"/>
              <a:t>, </a:t>
            </a:r>
            <a:r>
              <a:rPr lang="en-US" b="1" dirty="0"/>
              <a:t>clocks</a:t>
            </a:r>
            <a:r>
              <a:rPr lang="en-US" dirty="0"/>
              <a:t>, </a:t>
            </a:r>
            <a:r>
              <a:rPr lang="en-US" b="1" dirty="0"/>
              <a:t>cycles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/>
              <a:t>Designers refer to the length of </a:t>
            </a:r>
            <a:r>
              <a:rPr lang="en-US" dirty="0" smtClean="0"/>
              <a:t>a </a:t>
            </a:r>
            <a:r>
              <a:rPr lang="en-US" b="1" dirty="0" smtClean="0"/>
              <a:t>clock </a:t>
            </a:r>
            <a:r>
              <a:rPr lang="en-US" b="1" dirty="0"/>
              <a:t>period </a:t>
            </a:r>
            <a:r>
              <a:rPr lang="en-US" dirty="0"/>
              <a:t>both as the time for a complete </a:t>
            </a:r>
            <a:r>
              <a:rPr lang="en-US" i="1" dirty="0">
                <a:solidFill>
                  <a:srgbClr val="FF0000"/>
                </a:solidFill>
              </a:rPr>
              <a:t>clock cycle </a:t>
            </a:r>
            <a:r>
              <a:rPr lang="en-US" dirty="0"/>
              <a:t>(e.g., 250 picoseconds, </a:t>
            </a:r>
            <a:r>
              <a:rPr lang="en-US" dirty="0" smtClean="0"/>
              <a:t>or 250 </a:t>
            </a:r>
            <a:r>
              <a:rPr lang="en-US" dirty="0" err="1"/>
              <a:t>ps</a:t>
            </a:r>
            <a:r>
              <a:rPr lang="en-US" dirty="0"/>
              <a:t>) and as the </a:t>
            </a:r>
            <a:r>
              <a:rPr lang="en-US" i="1" dirty="0">
                <a:solidFill>
                  <a:srgbClr val="FF0000"/>
                </a:solidFill>
              </a:rPr>
              <a:t>clock rate </a:t>
            </a:r>
            <a:r>
              <a:rPr lang="en-US" dirty="0"/>
              <a:t>(e.g., 4 gigahertz, or 4 GHz), which is the inverse of </a:t>
            </a:r>
            <a:r>
              <a:rPr lang="en-US" dirty="0" smtClean="0"/>
              <a:t>the clock </a:t>
            </a:r>
            <a:r>
              <a:rPr lang="en-US" dirty="0"/>
              <a:t>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954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/>
          <a:lstStyle/>
          <a:p>
            <a:pPr algn="ctr"/>
            <a:r>
              <a:rPr lang="en-US" altLang="en-US" sz="4000" b="1" dirty="0">
                <a:solidFill>
                  <a:srgbClr val="0000FF"/>
                </a:solidFill>
              </a:rPr>
              <a:t>Clocking Methodology</a:t>
            </a:r>
            <a:endParaRPr lang="en-AU" altLang="en-US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367161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Combinational logic transforms data during clock cycles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Between clock edges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S</a:t>
            </a:r>
            <a:r>
              <a:rPr lang="en-US" b="1" dirty="0" smtClean="0"/>
              <a:t>tate element: </a:t>
            </a:r>
            <a:r>
              <a:rPr lang="en-US" dirty="0" smtClean="0"/>
              <a:t>a memory element</a:t>
            </a:r>
            <a:r>
              <a:rPr lang="en-US" dirty="0"/>
              <a:t>, such as a </a:t>
            </a:r>
            <a:r>
              <a:rPr lang="en-US" dirty="0" smtClean="0"/>
              <a:t>register or </a:t>
            </a:r>
            <a:r>
              <a:rPr lang="en-US" dirty="0"/>
              <a:t>a memory</a:t>
            </a:r>
            <a:r>
              <a:rPr lang="en-US" dirty="0" smtClean="0"/>
              <a:t>.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Input from state elements, output to state element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Longest delay determines clock period</a:t>
            </a:r>
          </a:p>
          <a:p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clocking methodology </a:t>
            </a:r>
            <a:r>
              <a:rPr lang="en-US" dirty="0" smtClean="0"/>
              <a:t>defines </a:t>
            </a:r>
            <a:r>
              <a:rPr lang="en-US" dirty="0"/>
              <a:t>when signals can be read and when they can </a:t>
            </a:r>
            <a:r>
              <a:rPr lang="en-US" dirty="0" smtClean="0"/>
              <a:t>be written.</a:t>
            </a:r>
            <a:endParaRPr lang="en-AU" altLang="en-US" dirty="0" smtClean="0"/>
          </a:p>
        </p:txBody>
      </p:sp>
      <p:pic>
        <p:nvPicPr>
          <p:cNvPr id="13317" name="Picture 6" descr="f04-04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279355"/>
            <a:ext cx="28654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7" descr="f04-03-P37449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797" y="5244678"/>
            <a:ext cx="385127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58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Edge-Triggered Clocking</a:t>
            </a:r>
            <a:endParaRPr lang="en-AU" altLang="en-US" sz="4000" b="1" dirty="0">
              <a:solidFill>
                <a:srgbClr val="0000FF"/>
              </a:solidFill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7654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Register: stores data in a circuit</a:t>
            </a:r>
          </a:p>
          <a:p>
            <a:pPr lvl="1" eaLnBrk="1" hangingPunct="1"/>
            <a:r>
              <a:rPr lang="en-US" altLang="en-US" dirty="0" smtClean="0"/>
              <a:t>Uses a clock signal to determine when to update the stored value</a:t>
            </a:r>
          </a:p>
          <a:p>
            <a:pPr lvl="1" eaLnBrk="1" hangingPunct="1"/>
            <a:r>
              <a:rPr lang="en-US" altLang="en-US" dirty="0" smtClean="0"/>
              <a:t>Edge-triggered: update when </a:t>
            </a:r>
            <a:r>
              <a:rPr lang="en-US" altLang="en-US" dirty="0" err="1" smtClean="0"/>
              <a:t>Clk</a:t>
            </a:r>
            <a:r>
              <a:rPr lang="en-US" altLang="en-US" dirty="0" smtClean="0"/>
              <a:t> changes from 0 to 1</a:t>
            </a:r>
            <a:endParaRPr lang="en-AU" altLang="en-US" dirty="0" smtClean="0"/>
          </a:p>
        </p:txBody>
      </p:sp>
      <p:grpSp>
        <p:nvGrpSpPr>
          <p:cNvPr id="11269" name="Group 4"/>
          <p:cNvGrpSpPr>
            <a:grpSpLocks/>
          </p:cNvGrpSpPr>
          <p:nvPr/>
        </p:nvGrpSpPr>
        <p:grpSpPr bwMode="auto">
          <a:xfrm>
            <a:off x="1041102" y="4365625"/>
            <a:ext cx="2090738" cy="1223963"/>
            <a:chOff x="657" y="2296"/>
            <a:chExt cx="1317" cy="771"/>
          </a:xfrm>
        </p:grpSpPr>
        <p:sp>
          <p:nvSpPr>
            <p:cNvPr id="11300" name="Rectangle 5"/>
            <p:cNvSpPr>
              <a:spLocks noChangeArrowheads="1"/>
            </p:cNvSpPr>
            <p:nvPr/>
          </p:nvSpPr>
          <p:spPr bwMode="auto">
            <a:xfrm>
              <a:off x="1111" y="2296"/>
              <a:ext cx="499" cy="77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301" name="Line 6"/>
            <p:cNvSpPr>
              <a:spLocks noChangeShapeType="1"/>
            </p:cNvSpPr>
            <p:nvPr/>
          </p:nvSpPr>
          <p:spPr bwMode="auto">
            <a:xfrm>
              <a:off x="975" y="2478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Line 7"/>
            <p:cNvSpPr>
              <a:spLocks noChangeShapeType="1"/>
            </p:cNvSpPr>
            <p:nvPr/>
          </p:nvSpPr>
          <p:spPr bwMode="auto">
            <a:xfrm>
              <a:off x="975" y="2886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Line 8"/>
            <p:cNvSpPr>
              <a:spLocks noChangeShapeType="1"/>
            </p:cNvSpPr>
            <p:nvPr/>
          </p:nvSpPr>
          <p:spPr bwMode="auto">
            <a:xfrm>
              <a:off x="1610" y="2478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Text Box 9"/>
            <p:cNvSpPr txBox="1">
              <a:spLocks noChangeArrowheads="1"/>
            </p:cNvSpPr>
            <p:nvPr/>
          </p:nvSpPr>
          <p:spPr bwMode="auto">
            <a:xfrm>
              <a:off x="748" y="2345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D</a:t>
              </a:r>
              <a:endParaRPr lang="en-AU" altLang="en-US" sz="1800"/>
            </a:p>
          </p:txBody>
        </p:sp>
        <p:sp>
          <p:nvSpPr>
            <p:cNvPr id="11305" name="Text Box 10"/>
            <p:cNvSpPr txBox="1">
              <a:spLocks noChangeArrowheads="1"/>
            </p:cNvSpPr>
            <p:nvPr/>
          </p:nvSpPr>
          <p:spPr bwMode="auto">
            <a:xfrm>
              <a:off x="657" y="2753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Clk</a:t>
              </a:r>
              <a:endParaRPr lang="en-AU" altLang="en-US" sz="1800"/>
            </a:p>
          </p:txBody>
        </p:sp>
        <p:sp>
          <p:nvSpPr>
            <p:cNvPr id="11306" name="Text Box 11"/>
            <p:cNvSpPr txBox="1">
              <a:spLocks noChangeArrowheads="1"/>
            </p:cNvSpPr>
            <p:nvPr/>
          </p:nvSpPr>
          <p:spPr bwMode="auto">
            <a:xfrm>
              <a:off x="1746" y="2345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Q</a:t>
              </a:r>
              <a:endParaRPr lang="en-AU" altLang="en-US" sz="1800"/>
            </a:p>
          </p:txBody>
        </p:sp>
        <p:sp>
          <p:nvSpPr>
            <p:cNvPr id="11307" name="Line 12"/>
            <p:cNvSpPr>
              <a:spLocks noChangeShapeType="1"/>
            </p:cNvSpPr>
            <p:nvPr/>
          </p:nvSpPr>
          <p:spPr bwMode="auto">
            <a:xfrm>
              <a:off x="1111" y="2840"/>
              <a:ext cx="9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Line 13"/>
            <p:cNvSpPr>
              <a:spLocks noChangeShapeType="1"/>
            </p:cNvSpPr>
            <p:nvPr/>
          </p:nvSpPr>
          <p:spPr bwMode="auto">
            <a:xfrm flipV="1">
              <a:off x="1111" y="2886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0" name="Group 44"/>
          <p:cNvGrpSpPr>
            <a:grpSpLocks/>
          </p:cNvGrpSpPr>
          <p:nvPr/>
        </p:nvGrpSpPr>
        <p:grpSpPr bwMode="auto">
          <a:xfrm>
            <a:off x="3419475" y="4005263"/>
            <a:ext cx="4775200" cy="1800225"/>
            <a:chOff x="2154" y="2523"/>
            <a:chExt cx="3008" cy="1134"/>
          </a:xfrm>
        </p:grpSpPr>
        <p:sp>
          <p:nvSpPr>
            <p:cNvPr id="11271" name="Line 18"/>
            <p:cNvSpPr>
              <a:spLocks noChangeShapeType="1"/>
            </p:cNvSpPr>
            <p:nvPr/>
          </p:nvSpPr>
          <p:spPr bwMode="auto">
            <a:xfrm>
              <a:off x="2712" y="2614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19"/>
            <p:cNvSpPr>
              <a:spLocks noChangeShapeType="1"/>
            </p:cNvSpPr>
            <p:nvPr/>
          </p:nvSpPr>
          <p:spPr bwMode="auto">
            <a:xfrm>
              <a:off x="2712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20"/>
            <p:cNvSpPr>
              <a:spLocks noChangeShapeType="1"/>
            </p:cNvSpPr>
            <p:nvPr/>
          </p:nvSpPr>
          <p:spPr bwMode="auto">
            <a:xfrm>
              <a:off x="3256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21"/>
            <p:cNvSpPr>
              <a:spLocks noChangeShapeType="1"/>
            </p:cNvSpPr>
            <p:nvPr/>
          </p:nvSpPr>
          <p:spPr bwMode="auto">
            <a:xfrm>
              <a:off x="3256" y="2795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Line 22"/>
            <p:cNvSpPr>
              <a:spLocks noChangeShapeType="1"/>
            </p:cNvSpPr>
            <p:nvPr/>
          </p:nvSpPr>
          <p:spPr bwMode="auto">
            <a:xfrm>
              <a:off x="2531" y="2795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23"/>
            <p:cNvSpPr>
              <a:spLocks noChangeShapeType="1"/>
            </p:cNvSpPr>
            <p:nvPr/>
          </p:nvSpPr>
          <p:spPr bwMode="auto">
            <a:xfrm>
              <a:off x="3801" y="2614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24"/>
            <p:cNvSpPr>
              <a:spLocks noChangeShapeType="1"/>
            </p:cNvSpPr>
            <p:nvPr/>
          </p:nvSpPr>
          <p:spPr bwMode="auto">
            <a:xfrm>
              <a:off x="3801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25"/>
            <p:cNvSpPr>
              <a:spLocks noChangeShapeType="1"/>
            </p:cNvSpPr>
            <p:nvPr/>
          </p:nvSpPr>
          <p:spPr bwMode="auto">
            <a:xfrm>
              <a:off x="4345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26"/>
            <p:cNvSpPr>
              <a:spLocks noChangeShapeType="1"/>
            </p:cNvSpPr>
            <p:nvPr/>
          </p:nvSpPr>
          <p:spPr bwMode="auto">
            <a:xfrm>
              <a:off x="4345" y="2795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27"/>
            <p:cNvSpPr>
              <a:spLocks noChangeShapeType="1"/>
            </p:cNvSpPr>
            <p:nvPr/>
          </p:nvSpPr>
          <p:spPr bwMode="auto">
            <a:xfrm>
              <a:off x="4889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28"/>
            <p:cNvSpPr>
              <a:spLocks noChangeShapeType="1"/>
            </p:cNvSpPr>
            <p:nvPr/>
          </p:nvSpPr>
          <p:spPr bwMode="auto">
            <a:xfrm flipV="1">
              <a:off x="4890" y="2613"/>
              <a:ext cx="22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29"/>
            <p:cNvSpPr>
              <a:spLocks noChangeShapeType="1"/>
            </p:cNvSpPr>
            <p:nvPr/>
          </p:nvSpPr>
          <p:spPr bwMode="auto">
            <a:xfrm>
              <a:off x="2531" y="3657"/>
              <a:ext cx="26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30"/>
            <p:cNvSpPr>
              <a:spLocks noChangeShapeType="1"/>
            </p:cNvSpPr>
            <p:nvPr/>
          </p:nvSpPr>
          <p:spPr bwMode="auto">
            <a:xfrm flipV="1">
              <a:off x="2531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Text Box 31"/>
            <p:cNvSpPr txBox="1">
              <a:spLocks noChangeArrowheads="1"/>
            </p:cNvSpPr>
            <p:nvPr/>
          </p:nvSpPr>
          <p:spPr bwMode="auto">
            <a:xfrm>
              <a:off x="2154" y="2617"/>
              <a:ext cx="3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Clk</a:t>
              </a:r>
              <a:endParaRPr lang="en-AU" altLang="en-US"/>
            </a:p>
          </p:txBody>
        </p:sp>
        <p:sp>
          <p:nvSpPr>
            <p:cNvPr id="11285" name="Text Box 32"/>
            <p:cNvSpPr txBox="1">
              <a:spLocks noChangeArrowheads="1"/>
            </p:cNvSpPr>
            <p:nvPr/>
          </p:nvSpPr>
          <p:spPr bwMode="auto">
            <a:xfrm>
              <a:off x="2154" y="2949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D</a:t>
              </a:r>
              <a:endParaRPr lang="en-AU" altLang="en-US"/>
            </a:p>
          </p:txBody>
        </p:sp>
        <p:sp>
          <p:nvSpPr>
            <p:cNvPr id="11286" name="Text Box 33"/>
            <p:cNvSpPr txBox="1">
              <a:spLocks noChangeArrowheads="1"/>
            </p:cNvSpPr>
            <p:nvPr/>
          </p:nvSpPr>
          <p:spPr bwMode="auto">
            <a:xfrm>
              <a:off x="2154" y="3297"/>
              <a:ext cx="2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Q</a:t>
              </a:r>
              <a:endParaRPr lang="en-AU" altLang="en-US"/>
            </a:p>
          </p:txBody>
        </p:sp>
        <p:sp>
          <p:nvSpPr>
            <p:cNvPr id="11287" name="Freeform 34"/>
            <p:cNvSpPr>
              <a:spLocks/>
            </p:cNvSpPr>
            <p:nvPr/>
          </p:nvSpPr>
          <p:spPr bwMode="auto">
            <a:xfrm>
              <a:off x="2531" y="2976"/>
              <a:ext cx="635" cy="182"/>
            </a:xfrm>
            <a:custGeom>
              <a:avLst/>
              <a:gdLst>
                <a:gd name="T0" fmla="*/ 0 w 635"/>
                <a:gd name="T1" fmla="*/ 0 h 182"/>
                <a:gd name="T2" fmla="*/ 590 w 635"/>
                <a:gd name="T3" fmla="*/ 0 h 182"/>
                <a:gd name="T4" fmla="*/ 635 w 635"/>
                <a:gd name="T5" fmla="*/ 91 h 182"/>
                <a:gd name="T6" fmla="*/ 590 w 635"/>
                <a:gd name="T7" fmla="*/ 182 h 182"/>
                <a:gd name="T8" fmla="*/ 0 w 635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82"/>
                <a:gd name="T17" fmla="*/ 635 w 635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82">
                  <a:moveTo>
                    <a:pt x="0" y="0"/>
                  </a:moveTo>
                  <a:lnTo>
                    <a:pt x="590" y="0"/>
                  </a:lnTo>
                  <a:lnTo>
                    <a:pt x="635" y="91"/>
                  </a:lnTo>
                  <a:lnTo>
                    <a:pt x="590" y="182"/>
                  </a:lnTo>
                  <a:lnTo>
                    <a:pt x="0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35"/>
            <p:cNvSpPr>
              <a:spLocks/>
            </p:cNvSpPr>
            <p:nvPr/>
          </p:nvSpPr>
          <p:spPr bwMode="auto">
            <a:xfrm>
              <a:off x="3166" y="2976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36"/>
            <p:cNvSpPr>
              <a:spLocks/>
            </p:cNvSpPr>
            <p:nvPr/>
          </p:nvSpPr>
          <p:spPr bwMode="auto">
            <a:xfrm>
              <a:off x="3892" y="3339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37"/>
            <p:cNvSpPr>
              <a:spLocks/>
            </p:cNvSpPr>
            <p:nvPr/>
          </p:nvSpPr>
          <p:spPr bwMode="auto">
            <a:xfrm>
              <a:off x="2803" y="3339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38"/>
            <p:cNvSpPr>
              <a:spLocks/>
            </p:cNvSpPr>
            <p:nvPr/>
          </p:nvSpPr>
          <p:spPr bwMode="auto">
            <a:xfrm>
              <a:off x="2531" y="3340"/>
              <a:ext cx="272" cy="181"/>
            </a:xfrm>
            <a:custGeom>
              <a:avLst/>
              <a:gdLst>
                <a:gd name="T0" fmla="*/ 0 w 272"/>
                <a:gd name="T1" fmla="*/ 0 h 181"/>
                <a:gd name="T2" fmla="*/ 227 w 272"/>
                <a:gd name="T3" fmla="*/ 0 h 181"/>
                <a:gd name="T4" fmla="*/ 272 w 272"/>
                <a:gd name="T5" fmla="*/ 90 h 181"/>
                <a:gd name="T6" fmla="*/ 227 w 272"/>
                <a:gd name="T7" fmla="*/ 181 h 181"/>
                <a:gd name="T8" fmla="*/ 0 w 272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81"/>
                <a:gd name="T17" fmla="*/ 272 w 272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81">
                  <a:moveTo>
                    <a:pt x="0" y="0"/>
                  </a:moveTo>
                  <a:lnTo>
                    <a:pt x="227" y="0"/>
                  </a:lnTo>
                  <a:lnTo>
                    <a:pt x="272" y="90"/>
                  </a:lnTo>
                  <a:lnTo>
                    <a:pt x="227" y="181"/>
                  </a:lnTo>
                  <a:lnTo>
                    <a:pt x="0" y="181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39"/>
            <p:cNvSpPr>
              <a:spLocks/>
            </p:cNvSpPr>
            <p:nvPr/>
          </p:nvSpPr>
          <p:spPr bwMode="auto">
            <a:xfrm>
              <a:off x="2712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40"/>
            <p:cNvSpPr>
              <a:spLocks/>
            </p:cNvSpPr>
            <p:nvPr/>
          </p:nvSpPr>
          <p:spPr bwMode="auto">
            <a:xfrm>
              <a:off x="3801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41"/>
            <p:cNvSpPr>
              <a:spLocks/>
            </p:cNvSpPr>
            <p:nvPr/>
          </p:nvSpPr>
          <p:spPr bwMode="auto">
            <a:xfrm>
              <a:off x="4980" y="3339"/>
              <a:ext cx="136" cy="182"/>
            </a:xfrm>
            <a:custGeom>
              <a:avLst/>
              <a:gdLst>
                <a:gd name="T0" fmla="*/ 136 w 136"/>
                <a:gd name="T1" fmla="*/ 0 h 182"/>
                <a:gd name="T2" fmla="*/ 45 w 136"/>
                <a:gd name="T3" fmla="*/ 0 h 182"/>
                <a:gd name="T4" fmla="*/ 0 w 136"/>
                <a:gd name="T5" fmla="*/ 91 h 182"/>
                <a:gd name="T6" fmla="*/ 45 w 136"/>
                <a:gd name="T7" fmla="*/ 182 h 182"/>
                <a:gd name="T8" fmla="*/ 136 w 136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6"/>
                <a:gd name="T16" fmla="*/ 0 h 182"/>
                <a:gd name="T17" fmla="*/ 136 w 136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6" h="182">
                  <a:moveTo>
                    <a:pt x="136" y="0"/>
                  </a:moveTo>
                  <a:lnTo>
                    <a:pt x="45" y="0"/>
                  </a:lnTo>
                  <a:lnTo>
                    <a:pt x="0" y="91"/>
                  </a:lnTo>
                  <a:lnTo>
                    <a:pt x="45" y="182"/>
                  </a:lnTo>
                  <a:lnTo>
                    <a:pt x="136" y="182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42"/>
            <p:cNvSpPr>
              <a:spLocks/>
            </p:cNvSpPr>
            <p:nvPr/>
          </p:nvSpPr>
          <p:spPr bwMode="auto">
            <a:xfrm>
              <a:off x="4255" y="2976"/>
              <a:ext cx="862" cy="182"/>
            </a:xfrm>
            <a:custGeom>
              <a:avLst/>
              <a:gdLst>
                <a:gd name="T0" fmla="*/ 862 w 862"/>
                <a:gd name="T1" fmla="*/ 0 h 182"/>
                <a:gd name="T2" fmla="*/ 46 w 862"/>
                <a:gd name="T3" fmla="*/ 0 h 182"/>
                <a:gd name="T4" fmla="*/ 0 w 862"/>
                <a:gd name="T5" fmla="*/ 91 h 182"/>
                <a:gd name="T6" fmla="*/ 46 w 862"/>
                <a:gd name="T7" fmla="*/ 182 h 182"/>
                <a:gd name="T8" fmla="*/ 862 w 862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2"/>
                <a:gd name="T16" fmla="*/ 0 h 182"/>
                <a:gd name="T17" fmla="*/ 862 w 862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2" h="182">
                  <a:moveTo>
                    <a:pt x="862" y="0"/>
                  </a:moveTo>
                  <a:lnTo>
                    <a:pt x="46" y="0"/>
                  </a:lnTo>
                  <a:lnTo>
                    <a:pt x="0" y="91"/>
                  </a:lnTo>
                  <a:lnTo>
                    <a:pt x="46" y="182"/>
                  </a:lnTo>
                  <a:lnTo>
                    <a:pt x="862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43"/>
            <p:cNvSpPr>
              <a:spLocks/>
            </p:cNvSpPr>
            <p:nvPr/>
          </p:nvSpPr>
          <p:spPr bwMode="auto">
            <a:xfrm>
              <a:off x="4890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Line 15"/>
            <p:cNvSpPr>
              <a:spLocks noChangeShapeType="1"/>
            </p:cNvSpPr>
            <p:nvPr/>
          </p:nvSpPr>
          <p:spPr bwMode="auto">
            <a:xfrm>
              <a:off x="2712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Line 16"/>
            <p:cNvSpPr>
              <a:spLocks noChangeShapeType="1"/>
            </p:cNvSpPr>
            <p:nvPr/>
          </p:nvSpPr>
          <p:spPr bwMode="auto">
            <a:xfrm>
              <a:off x="3801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Line 17"/>
            <p:cNvSpPr>
              <a:spLocks noChangeShapeType="1"/>
            </p:cNvSpPr>
            <p:nvPr/>
          </p:nvSpPr>
          <p:spPr bwMode="auto">
            <a:xfrm>
              <a:off x="4889" y="2523"/>
              <a:ext cx="1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489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3034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Register with write control</a:t>
            </a:r>
          </a:p>
          <a:p>
            <a:pPr lvl="1" eaLnBrk="1" hangingPunct="1"/>
            <a:r>
              <a:rPr lang="en-US" altLang="en-US" dirty="0" smtClean="0"/>
              <a:t>Only updates on clock edge when write control input is 1</a:t>
            </a:r>
          </a:p>
          <a:p>
            <a:pPr lvl="1" eaLnBrk="1" hangingPunct="1"/>
            <a:r>
              <a:rPr lang="en-US" altLang="en-US" dirty="0" smtClean="0"/>
              <a:t>Used when stored value is required later</a:t>
            </a:r>
            <a:endParaRPr lang="en-AU" altLang="en-US" dirty="0" smtClean="0"/>
          </a:p>
        </p:txBody>
      </p:sp>
      <p:grpSp>
        <p:nvGrpSpPr>
          <p:cNvPr id="12293" name="Group 4"/>
          <p:cNvGrpSpPr>
            <a:grpSpLocks/>
          </p:cNvGrpSpPr>
          <p:nvPr/>
        </p:nvGrpSpPr>
        <p:grpSpPr bwMode="auto">
          <a:xfrm>
            <a:off x="969218" y="4365625"/>
            <a:ext cx="2306638" cy="1223963"/>
            <a:chOff x="340" y="2750"/>
            <a:chExt cx="1453" cy="771"/>
          </a:xfrm>
        </p:grpSpPr>
        <p:sp>
          <p:nvSpPr>
            <p:cNvPr id="12330" name="Rectangle 5"/>
            <p:cNvSpPr>
              <a:spLocks noChangeArrowheads="1"/>
            </p:cNvSpPr>
            <p:nvPr/>
          </p:nvSpPr>
          <p:spPr bwMode="auto">
            <a:xfrm>
              <a:off x="930" y="2750"/>
              <a:ext cx="499" cy="77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31" name="Line 6"/>
            <p:cNvSpPr>
              <a:spLocks noChangeShapeType="1"/>
            </p:cNvSpPr>
            <p:nvPr/>
          </p:nvSpPr>
          <p:spPr bwMode="auto">
            <a:xfrm>
              <a:off x="794" y="2932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Line 7"/>
            <p:cNvSpPr>
              <a:spLocks noChangeShapeType="1"/>
            </p:cNvSpPr>
            <p:nvPr/>
          </p:nvSpPr>
          <p:spPr bwMode="auto">
            <a:xfrm>
              <a:off x="794" y="334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Line 8"/>
            <p:cNvSpPr>
              <a:spLocks noChangeShapeType="1"/>
            </p:cNvSpPr>
            <p:nvPr/>
          </p:nvSpPr>
          <p:spPr bwMode="auto">
            <a:xfrm>
              <a:off x="1429" y="2932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Text Box 9"/>
            <p:cNvSpPr txBox="1">
              <a:spLocks noChangeArrowheads="1"/>
            </p:cNvSpPr>
            <p:nvPr/>
          </p:nvSpPr>
          <p:spPr bwMode="auto">
            <a:xfrm>
              <a:off x="567" y="279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D</a:t>
              </a:r>
              <a:endParaRPr lang="en-AU" altLang="en-US" sz="1800"/>
            </a:p>
          </p:txBody>
        </p:sp>
        <p:sp>
          <p:nvSpPr>
            <p:cNvPr id="12335" name="Text Box 10"/>
            <p:cNvSpPr txBox="1">
              <a:spLocks noChangeArrowheads="1"/>
            </p:cNvSpPr>
            <p:nvPr/>
          </p:nvSpPr>
          <p:spPr bwMode="auto">
            <a:xfrm>
              <a:off x="476" y="3207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Clk</a:t>
              </a:r>
              <a:endParaRPr lang="en-AU" altLang="en-US" sz="1800"/>
            </a:p>
          </p:txBody>
        </p:sp>
        <p:sp>
          <p:nvSpPr>
            <p:cNvPr id="12336" name="Text Box 11"/>
            <p:cNvSpPr txBox="1">
              <a:spLocks noChangeArrowheads="1"/>
            </p:cNvSpPr>
            <p:nvPr/>
          </p:nvSpPr>
          <p:spPr bwMode="auto">
            <a:xfrm>
              <a:off x="1565" y="279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Q</a:t>
              </a:r>
              <a:endParaRPr lang="en-AU" altLang="en-US" sz="1800"/>
            </a:p>
          </p:txBody>
        </p:sp>
        <p:sp>
          <p:nvSpPr>
            <p:cNvPr id="12337" name="Line 12"/>
            <p:cNvSpPr>
              <a:spLocks noChangeShapeType="1"/>
            </p:cNvSpPr>
            <p:nvPr/>
          </p:nvSpPr>
          <p:spPr bwMode="auto">
            <a:xfrm>
              <a:off x="930" y="3294"/>
              <a:ext cx="9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Line 13"/>
            <p:cNvSpPr>
              <a:spLocks noChangeShapeType="1"/>
            </p:cNvSpPr>
            <p:nvPr/>
          </p:nvSpPr>
          <p:spPr bwMode="auto">
            <a:xfrm flipV="1">
              <a:off x="930" y="3340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Line 14"/>
            <p:cNvSpPr>
              <a:spLocks noChangeShapeType="1"/>
            </p:cNvSpPr>
            <p:nvPr/>
          </p:nvSpPr>
          <p:spPr bwMode="auto">
            <a:xfrm>
              <a:off x="793" y="3154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Text Box 15"/>
            <p:cNvSpPr txBox="1">
              <a:spLocks noChangeArrowheads="1"/>
            </p:cNvSpPr>
            <p:nvPr/>
          </p:nvSpPr>
          <p:spPr bwMode="auto">
            <a:xfrm>
              <a:off x="340" y="3021"/>
              <a:ext cx="4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 sz="1800"/>
                <a:t>Write</a:t>
              </a:r>
              <a:endParaRPr lang="en-AU" altLang="en-US" sz="1800"/>
            </a:p>
          </p:txBody>
        </p:sp>
      </p:grpSp>
      <p:grpSp>
        <p:nvGrpSpPr>
          <p:cNvPr id="12294" name="Group 52"/>
          <p:cNvGrpSpPr>
            <a:grpSpLocks/>
          </p:cNvGrpSpPr>
          <p:nvPr/>
        </p:nvGrpSpPr>
        <p:grpSpPr bwMode="auto">
          <a:xfrm>
            <a:off x="3203575" y="3644900"/>
            <a:ext cx="4991100" cy="2376488"/>
            <a:chOff x="2004" y="2387"/>
            <a:chExt cx="3144" cy="1497"/>
          </a:xfrm>
        </p:grpSpPr>
        <p:sp>
          <p:nvSpPr>
            <p:cNvPr id="12295" name="Line 20"/>
            <p:cNvSpPr>
              <a:spLocks noChangeShapeType="1"/>
            </p:cNvSpPr>
            <p:nvPr/>
          </p:nvSpPr>
          <p:spPr bwMode="auto">
            <a:xfrm>
              <a:off x="2517" y="2840"/>
              <a:ext cx="8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Line 21"/>
            <p:cNvSpPr>
              <a:spLocks noChangeShapeType="1"/>
            </p:cNvSpPr>
            <p:nvPr/>
          </p:nvSpPr>
          <p:spPr bwMode="auto">
            <a:xfrm>
              <a:off x="3334" y="2840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Line 22"/>
            <p:cNvSpPr>
              <a:spLocks noChangeShapeType="1"/>
            </p:cNvSpPr>
            <p:nvPr/>
          </p:nvSpPr>
          <p:spPr bwMode="auto">
            <a:xfrm>
              <a:off x="3334" y="3022"/>
              <a:ext cx="12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23"/>
            <p:cNvSpPr>
              <a:spLocks noChangeShapeType="1"/>
            </p:cNvSpPr>
            <p:nvPr/>
          </p:nvSpPr>
          <p:spPr bwMode="auto">
            <a:xfrm>
              <a:off x="4558" y="2840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24"/>
            <p:cNvSpPr>
              <a:spLocks noChangeShapeType="1"/>
            </p:cNvSpPr>
            <p:nvPr/>
          </p:nvSpPr>
          <p:spPr bwMode="auto">
            <a:xfrm flipV="1">
              <a:off x="4558" y="2840"/>
              <a:ext cx="5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25"/>
            <p:cNvSpPr>
              <a:spLocks noChangeShapeType="1"/>
            </p:cNvSpPr>
            <p:nvPr/>
          </p:nvSpPr>
          <p:spPr bwMode="auto">
            <a:xfrm>
              <a:off x="2517" y="3884"/>
              <a:ext cx="26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Line 26"/>
            <p:cNvSpPr>
              <a:spLocks noChangeShapeType="1"/>
            </p:cNvSpPr>
            <p:nvPr/>
          </p:nvSpPr>
          <p:spPr bwMode="auto">
            <a:xfrm flipH="1" flipV="1">
              <a:off x="2503" y="2387"/>
              <a:ext cx="14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Text Box 27"/>
            <p:cNvSpPr txBox="1">
              <a:spLocks noChangeArrowheads="1"/>
            </p:cNvSpPr>
            <p:nvPr/>
          </p:nvSpPr>
          <p:spPr bwMode="auto">
            <a:xfrm>
              <a:off x="2004" y="2844"/>
              <a:ext cx="41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Write</a:t>
              </a:r>
              <a:endParaRPr lang="en-AU" altLang="en-US"/>
            </a:p>
          </p:txBody>
        </p:sp>
        <p:sp>
          <p:nvSpPr>
            <p:cNvPr id="12303" name="Text Box 28"/>
            <p:cNvSpPr txBox="1">
              <a:spLocks noChangeArrowheads="1"/>
            </p:cNvSpPr>
            <p:nvPr/>
          </p:nvSpPr>
          <p:spPr bwMode="auto">
            <a:xfrm>
              <a:off x="2140" y="3176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D</a:t>
              </a:r>
              <a:endParaRPr lang="en-AU" altLang="en-US"/>
            </a:p>
          </p:txBody>
        </p:sp>
        <p:sp>
          <p:nvSpPr>
            <p:cNvPr id="12304" name="Text Box 29"/>
            <p:cNvSpPr txBox="1">
              <a:spLocks noChangeArrowheads="1"/>
            </p:cNvSpPr>
            <p:nvPr/>
          </p:nvSpPr>
          <p:spPr bwMode="auto">
            <a:xfrm>
              <a:off x="2140" y="3524"/>
              <a:ext cx="2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Q</a:t>
              </a:r>
              <a:endParaRPr lang="en-AU" altLang="en-US"/>
            </a:p>
          </p:txBody>
        </p:sp>
        <p:sp>
          <p:nvSpPr>
            <p:cNvPr id="12305" name="Freeform 30"/>
            <p:cNvSpPr>
              <a:spLocks/>
            </p:cNvSpPr>
            <p:nvPr/>
          </p:nvSpPr>
          <p:spPr bwMode="auto">
            <a:xfrm>
              <a:off x="2517" y="3203"/>
              <a:ext cx="635" cy="182"/>
            </a:xfrm>
            <a:custGeom>
              <a:avLst/>
              <a:gdLst>
                <a:gd name="T0" fmla="*/ 0 w 635"/>
                <a:gd name="T1" fmla="*/ 0 h 182"/>
                <a:gd name="T2" fmla="*/ 590 w 635"/>
                <a:gd name="T3" fmla="*/ 0 h 182"/>
                <a:gd name="T4" fmla="*/ 635 w 635"/>
                <a:gd name="T5" fmla="*/ 91 h 182"/>
                <a:gd name="T6" fmla="*/ 590 w 635"/>
                <a:gd name="T7" fmla="*/ 182 h 182"/>
                <a:gd name="T8" fmla="*/ 0 w 635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82"/>
                <a:gd name="T17" fmla="*/ 635 w 635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82">
                  <a:moveTo>
                    <a:pt x="0" y="0"/>
                  </a:moveTo>
                  <a:lnTo>
                    <a:pt x="590" y="0"/>
                  </a:lnTo>
                  <a:lnTo>
                    <a:pt x="635" y="91"/>
                  </a:lnTo>
                  <a:lnTo>
                    <a:pt x="590" y="182"/>
                  </a:lnTo>
                  <a:lnTo>
                    <a:pt x="0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31"/>
            <p:cNvSpPr>
              <a:spLocks/>
            </p:cNvSpPr>
            <p:nvPr/>
          </p:nvSpPr>
          <p:spPr bwMode="auto">
            <a:xfrm>
              <a:off x="3152" y="3203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32"/>
            <p:cNvSpPr>
              <a:spLocks/>
            </p:cNvSpPr>
            <p:nvPr/>
          </p:nvSpPr>
          <p:spPr bwMode="auto">
            <a:xfrm>
              <a:off x="2517" y="3567"/>
              <a:ext cx="272" cy="181"/>
            </a:xfrm>
            <a:custGeom>
              <a:avLst/>
              <a:gdLst>
                <a:gd name="T0" fmla="*/ 0 w 272"/>
                <a:gd name="T1" fmla="*/ 0 h 181"/>
                <a:gd name="T2" fmla="*/ 227 w 272"/>
                <a:gd name="T3" fmla="*/ 0 h 181"/>
                <a:gd name="T4" fmla="*/ 272 w 272"/>
                <a:gd name="T5" fmla="*/ 90 h 181"/>
                <a:gd name="T6" fmla="*/ 227 w 272"/>
                <a:gd name="T7" fmla="*/ 181 h 181"/>
                <a:gd name="T8" fmla="*/ 0 w 272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81"/>
                <a:gd name="T17" fmla="*/ 272 w 272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81">
                  <a:moveTo>
                    <a:pt x="0" y="0"/>
                  </a:moveTo>
                  <a:lnTo>
                    <a:pt x="227" y="0"/>
                  </a:lnTo>
                  <a:lnTo>
                    <a:pt x="272" y="90"/>
                  </a:lnTo>
                  <a:lnTo>
                    <a:pt x="227" y="181"/>
                  </a:lnTo>
                  <a:lnTo>
                    <a:pt x="0" y="181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33"/>
            <p:cNvSpPr>
              <a:spLocks/>
            </p:cNvSpPr>
            <p:nvPr/>
          </p:nvSpPr>
          <p:spPr bwMode="auto">
            <a:xfrm>
              <a:off x="2698" y="3294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34"/>
            <p:cNvSpPr>
              <a:spLocks/>
            </p:cNvSpPr>
            <p:nvPr/>
          </p:nvSpPr>
          <p:spPr bwMode="auto">
            <a:xfrm>
              <a:off x="2699" y="2840"/>
              <a:ext cx="157" cy="688"/>
            </a:xfrm>
            <a:custGeom>
              <a:avLst/>
              <a:gdLst>
                <a:gd name="T0" fmla="*/ 0 w 157"/>
                <a:gd name="T1" fmla="*/ 0 h 688"/>
                <a:gd name="T2" fmla="*/ 45 w 157"/>
                <a:gd name="T3" fmla="*/ 190 h 688"/>
                <a:gd name="T4" fmla="*/ 137 w 157"/>
                <a:gd name="T5" fmla="*/ 158 h 688"/>
                <a:gd name="T6" fmla="*/ 157 w 157"/>
                <a:gd name="T7" fmla="*/ 688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7"/>
                <a:gd name="T13" fmla="*/ 0 h 688"/>
                <a:gd name="T14" fmla="*/ 157 w 157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7" h="688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8" y="75"/>
                    <a:pt x="137" y="158"/>
                  </a:cubicBezTo>
                  <a:cubicBezTo>
                    <a:pt x="156" y="241"/>
                    <a:pt x="153" y="578"/>
                    <a:pt x="157" y="688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35"/>
            <p:cNvSpPr>
              <a:spLocks/>
            </p:cNvSpPr>
            <p:nvPr/>
          </p:nvSpPr>
          <p:spPr bwMode="auto">
            <a:xfrm>
              <a:off x="4966" y="3566"/>
              <a:ext cx="136" cy="182"/>
            </a:xfrm>
            <a:custGeom>
              <a:avLst/>
              <a:gdLst>
                <a:gd name="T0" fmla="*/ 136 w 136"/>
                <a:gd name="T1" fmla="*/ 0 h 182"/>
                <a:gd name="T2" fmla="*/ 45 w 136"/>
                <a:gd name="T3" fmla="*/ 0 h 182"/>
                <a:gd name="T4" fmla="*/ 0 w 136"/>
                <a:gd name="T5" fmla="*/ 91 h 182"/>
                <a:gd name="T6" fmla="*/ 45 w 136"/>
                <a:gd name="T7" fmla="*/ 182 h 182"/>
                <a:gd name="T8" fmla="*/ 136 w 136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6"/>
                <a:gd name="T16" fmla="*/ 0 h 182"/>
                <a:gd name="T17" fmla="*/ 136 w 136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6" h="182">
                  <a:moveTo>
                    <a:pt x="136" y="0"/>
                  </a:moveTo>
                  <a:lnTo>
                    <a:pt x="45" y="0"/>
                  </a:lnTo>
                  <a:lnTo>
                    <a:pt x="0" y="91"/>
                  </a:lnTo>
                  <a:lnTo>
                    <a:pt x="45" y="182"/>
                  </a:lnTo>
                  <a:lnTo>
                    <a:pt x="136" y="182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36"/>
            <p:cNvSpPr>
              <a:spLocks/>
            </p:cNvSpPr>
            <p:nvPr/>
          </p:nvSpPr>
          <p:spPr bwMode="auto">
            <a:xfrm>
              <a:off x="4241" y="3203"/>
              <a:ext cx="862" cy="182"/>
            </a:xfrm>
            <a:custGeom>
              <a:avLst/>
              <a:gdLst>
                <a:gd name="T0" fmla="*/ 862 w 862"/>
                <a:gd name="T1" fmla="*/ 0 h 182"/>
                <a:gd name="T2" fmla="*/ 46 w 862"/>
                <a:gd name="T3" fmla="*/ 0 h 182"/>
                <a:gd name="T4" fmla="*/ 0 w 862"/>
                <a:gd name="T5" fmla="*/ 91 h 182"/>
                <a:gd name="T6" fmla="*/ 46 w 862"/>
                <a:gd name="T7" fmla="*/ 182 h 182"/>
                <a:gd name="T8" fmla="*/ 862 w 862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2"/>
                <a:gd name="T16" fmla="*/ 0 h 182"/>
                <a:gd name="T17" fmla="*/ 862 w 862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2" h="182">
                  <a:moveTo>
                    <a:pt x="862" y="0"/>
                  </a:moveTo>
                  <a:lnTo>
                    <a:pt x="46" y="0"/>
                  </a:lnTo>
                  <a:lnTo>
                    <a:pt x="0" y="91"/>
                  </a:lnTo>
                  <a:lnTo>
                    <a:pt x="46" y="182"/>
                  </a:lnTo>
                  <a:lnTo>
                    <a:pt x="862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37"/>
            <p:cNvSpPr>
              <a:spLocks noChangeShapeType="1"/>
            </p:cNvSpPr>
            <p:nvPr/>
          </p:nvSpPr>
          <p:spPr bwMode="auto">
            <a:xfrm>
              <a:off x="2698" y="2478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38"/>
            <p:cNvSpPr>
              <a:spLocks noChangeShapeType="1"/>
            </p:cNvSpPr>
            <p:nvPr/>
          </p:nvSpPr>
          <p:spPr bwMode="auto">
            <a:xfrm>
              <a:off x="2698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Line 39"/>
            <p:cNvSpPr>
              <a:spLocks noChangeShapeType="1"/>
            </p:cNvSpPr>
            <p:nvPr/>
          </p:nvSpPr>
          <p:spPr bwMode="auto">
            <a:xfrm>
              <a:off x="3242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40"/>
            <p:cNvSpPr>
              <a:spLocks noChangeShapeType="1"/>
            </p:cNvSpPr>
            <p:nvPr/>
          </p:nvSpPr>
          <p:spPr bwMode="auto">
            <a:xfrm>
              <a:off x="3242" y="2659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41"/>
            <p:cNvSpPr>
              <a:spLocks noChangeShapeType="1"/>
            </p:cNvSpPr>
            <p:nvPr/>
          </p:nvSpPr>
          <p:spPr bwMode="auto">
            <a:xfrm>
              <a:off x="2517" y="2659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Line 42"/>
            <p:cNvSpPr>
              <a:spLocks noChangeShapeType="1"/>
            </p:cNvSpPr>
            <p:nvPr/>
          </p:nvSpPr>
          <p:spPr bwMode="auto">
            <a:xfrm>
              <a:off x="3787" y="2478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43"/>
            <p:cNvSpPr>
              <a:spLocks noChangeShapeType="1"/>
            </p:cNvSpPr>
            <p:nvPr/>
          </p:nvSpPr>
          <p:spPr bwMode="auto">
            <a:xfrm>
              <a:off x="3787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Line 44"/>
            <p:cNvSpPr>
              <a:spLocks noChangeShapeType="1"/>
            </p:cNvSpPr>
            <p:nvPr/>
          </p:nvSpPr>
          <p:spPr bwMode="auto">
            <a:xfrm>
              <a:off x="4331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45"/>
            <p:cNvSpPr>
              <a:spLocks noChangeShapeType="1"/>
            </p:cNvSpPr>
            <p:nvPr/>
          </p:nvSpPr>
          <p:spPr bwMode="auto">
            <a:xfrm>
              <a:off x="4331" y="2659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Line 46"/>
            <p:cNvSpPr>
              <a:spLocks noChangeShapeType="1"/>
            </p:cNvSpPr>
            <p:nvPr/>
          </p:nvSpPr>
          <p:spPr bwMode="auto">
            <a:xfrm>
              <a:off x="4875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Line 47"/>
            <p:cNvSpPr>
              <a:spLocks noChangeShapeType="1"/>
            </p:cNvSpPr>
            <p:nvPr/>
          </p:nvSpPr>
          <p:spPr bwMode="auto">
            <a:xfrm flipV="1">
              <a:off x="4876" y="2477"/>
              <a:ext cx="22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Text Box 48"/>
            <p:cNvSpPr txBox="1">
              <a:spLocks noChangeArrowheads="1"/>
            </p:cNvSpPr>
            <p:nvPr/>
          </p:nvSpPr>
          <p:spPr bwMode="auto">
            <a:xfrm>
              <a:off x="2140" y="2481"/>
              <a:ext cx="3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n-US" altLang="en-US"/>
                <a:t>Clk</a:t>
              </a:r>
              <a:endParaRPr lang="en-AU" altLang="en-US"/>
            </a:p>
          </p:txBody>
        </p:sp>
        <p:sp>
          <p:nvSpPr>
            <p:cNvPr id="12324" name="Freeform 49"/>
            <p:cNvSpPr>
              <a:spLocks/>
            </p:cNvSpPr>
            <p:nvPr/>
          </p:nvSpPr>
          <p:spPr bwMode="auto">
            <a:xfrm>
              <a:off x="2789" y="3566"/>
              <a:ext cx="2178" cy="182"/>
            </a:xfrm>
            <a:custGeom>
              <a:avLst/>
              <a:gdLst>
                <a:gd name="T0" fmla="*/ 0 w 2178"/>
                <a:gd name="T1" fmla="*/ 91 h 182"/>
                <a:gd name="T2" fmla="*/ 46 w 2178"/>
                <a:gd name="T3" fmla="*/ 0 h 182"/>
                <a:gd name="T4" fmla="*/ 2132 w 2178"/>
                <a:gd name="T5" fmla="*/ 0 h 182"/>
                <a:gd name="T6" fmla="*/ 2178 w 2178"/>
                <a:gd name="T7" fmla="*/ 91 h 182"/>
                <a:gd name="T8" fmla="*/ 2132 w 2178"/>
                <a:gd name="T9" fmla="*/ 182 h 182"/>
                <a:gd name="T10" fmla="*/ 46 w 2178"/>
                <a:gd name="T11" fmla="*/ 182 h 182"/>
                <a:gd name="T12" fmla="*/ 0 w 2178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78"/>
                <a:gd name="T22" fmla="*/ 0 h 182"/>
                <a:gd name="T23" fmla="*/ 2178 w 2178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78" h="182">
                  <a:moveTo>
                    <a:pt x="0" y="91"/>
                  </a:moveTo>
                  <a:lnTo>
                    <a:pt x="46" y="0"/>
                  </a:lnTo>
                  <a:lnTo>
                    <a:pt x="2132" y="0"/>
                  </a:lnTo>
                  <a:lnTo>
                    <a:pt x="2178" y="91"/>
                  </a:lnTo>
                  <a:lnTo>
                    <a:pt x="2132" y="182"/>
                  </a:lnTo>
                  <a:lnTo>
                    <a:pt x="46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Freeform 50"/>
            <p:cNvSpPr>
              <a:spLocks/>
            </p:cNvSpPr>
            <p:nvPr/>
          </p:nvSpPr>
          <p:spPr bwMode="auto">
            <a:xfrm>
              <a:off x="4875" y="3294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Freeform 51"/>
            <p:cNvSpPr>
              <a:spLocks/>
            </p:cNvSpPr>
            <p:nvPr/>
          </p:nvSpPr>
          <p:spPr bwMode="auto">
            <a:xfrm>
              <a:off x="4876" y="2840"/>
              <a:ext cx="157" cy="688"/>
            </a:xfrm>
            <a:custGeom>
              <a:avLst/>
              <a:gdLst>
                <a:gd name="T0" fmla="*/ 0 w 157"/>
                <a:gd name="T1" fmla="*/ 0 h 688"/>
                <a:gd name="T2" fmla="*/ 45 w 157"/>
                <a:gd name="T3" fmla="*/ 190 h 688"/>
                <a:gd name="T4" fmla="*/ 137 w 157"/>
                <a:gd name="T5" fmla="*/ 158 h 688"/>
                <a:gd name="T6" fmla="*/ 157 w 157"/>
                <a:gd name="T7" fmla="*/ 688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7"/>
                <a:gd name="T13" fmla="*/ 0 h 688"/>
                <a:gd name="T14" fmla="*/ 157 w 157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7" h="688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8" y="75"/>
                    <a:pt x="137" y="158"/>
                  </a:cubicBezTo>
                  <a:cubicBezTo>
                    <a:pt x="156" y="241"/>
                    <a:pt x="153" y="578"/>
                    <a:pt x="157" y="688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Line 17"/>
            <p:cNvSpPr>
              <a:spLocks noChangeShapeType="1"/>
            </p:cNvSpPr>
            <p:nvPr/>
          </p:nvSpPr>
          <p:spPr bwMode="auto">
            <a:xfrm>
              <a:off x="2698" y="2387"/>
              <a:ext cx="0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Line 18"/>
            <p:cNvSpPr>
              <a:spLocks noChangeShapeType="1"/>
            </p:cNvSpPr>
            <p:nvPr/>
          </p:nvSpPr>
          <p:spPr bwMode="auto">
            <a:xfrm>
              <a:off x="3787" y="2387"/>
              <a:ext cx="0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19"/>
            <p:cNvSpPr>
              <a:spLocks noChangeShapeType="1"/>
            </p:cNvSpPr>
            <p:nvPr/>
          </p:nvSpPr>
          <p:spPr bwMode="auto">
            <a:xfrm>
              <a:off x="4875" y="2387"/>
              <a:ext cx="1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Edge-Triggered Clocking</a:t>
            </a:r>
            <a:endParaRPr lang="en-AU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Shortcoming of Single-cycle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Single-cycle processor has some shortcomings:</a:t>
            </a:r>
          </a:p>
          <a:p>
            <a:pPr marL="82296" indent="0">
              <a:buNone/>
            </a:pPr>
            <a:r>
              <a:rPr lang="en-US" altLang="zh-CN" sz="2600" dirty="0"/>
              <a:t>    --Faster instructions are held back by slower ones</a:t>
            </a:r>
          </a:p>
          <a:p>
            <a:pPr marL="82296" indent="0">
              <a:buNone/>
            </a:pPr>
            <a:r>
              <a:rPr lang="en-US" altLang="zh-CN" sz="2600" dirty="0"/>
              <a:t>    --Long clock cycle time</a:t>
            </a:r>
          </a:p>
          <a:p>
            <a:pPr marL="82296" indent="0">
              <a:buNone/>
            </a:pPr>
            <a:r>
              <a:rPr lang="en-US" altLang="zh-CN" sz="2600" dirty="0"/>
              <a:t>    --Duplicate hardware: Two adders</a:t>
            </a:r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88236" y="3140968"/>
            <a:ext cx="7338392" cy="3607398"/>
            <a:chOff x="237" y="816"/>
            <a:chExt cx="5242" cy="278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37" y="816"/>
              <a:ext cx="5242" cy="2784"/>
              <a:chOff x="285" y="816"/>
              <a:chExt cx="5242" cy="2784"/>
            </a:xfrm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285" y="1872"/>
                <a:ext cx="826" cy="720"/>
                <a:chOff x="525" y="1920"/>
                <a:chExt cx="826" cy="720"/>
              </a:xfrm>
            </p:grpSpPr>
            <p:sp>
              <p:nvSpPr>
                <p:cNvPr id="1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25" y="1920"/>
                  <a:ext cx="471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address</a:t>
                  </a:r>
                </a:p>
              </p:txBody>
            </p:sp>
            <p:sp>
              <p:nvSpPr>
                <p:cNvPr id="1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20" y="2256"/>
                  <a:ext cx="530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memory</a:t>
                  </a:r>
                </a:p>
              </p:txBody>
            </p:sp>
            <p:sp>
              <p:nvSpPr>
                <p:cNvPr id="18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84" y="1920"/>
                  <a:ext cx="567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[31-0]</a:t>
                  </a:r>
                </a:p>
              </p:txBody>
            </p:sp>
            <p:sp>
              <p:nvSpPr>
                <p:cNvPr id="181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1920"/>
                  <a:ext cx="768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" name="Group 10"/>
              <p:cNvGrpSpPr>
                <a:grpSpLocks/>
              </p:cNvGrpSpPr>
              <p:nvPr/>
            </p:nvGrpSpPr>
            <p:grpSpPr bwMode="auto">
              <a:xfrm>
                <a:off x="1824" y="1817"/>
                <a:ext cx="3703" cy="1783"/>
                <a:chOff x="1824" y="1817"/>
                <a:chExt cx="3703" cy="1783"/>
              </a:xfrm>
            </p:grpSpPr>
            <p:sp>
              <p:nvSpPr>
                <p:cNvPr id="138" name="Line 11"/>
                <p:cNvSpPr>
                  <a:spLocks noChangeShapeType="1"/>
                </p:cNvSpPr>
                <p:nvPr/>
              </p:nvSpPr>
              <p:spPr bwMode="auto">
                <a:xfrm>
                  <a:off x="4944" y="216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39" name="Group 12"/>
                <p:cNvGrpSpPr>
                  <a:grpSpLocks/>
                </p:cNvGrpSpPr>
                <p:nvPr/>
              </p:nvGrpSpPr>
              <p:grpSpPr bwMode="auto">
                <a:xfrm>
                  <a:off x="3936" y="2160"/>
                  <a:ext cx="1248" cy="960"/>
                  <a:chOff x="3936" y="2160"/>
                  <a:chExt cx="1248" cy="960"/>
                </a:xfrm>
              </p:grpSpPr>
              <p:sp>
                <p:nvSpPr>
                  <p:cNvPr id="17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40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3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040" y="2544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0" cy="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6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0" y="2544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7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4005" y="237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0" name="Group 20"/>
                <p:cNvGrpSpPr>
                  <a:grpSpLocks/>
                </p:cNvGrpSpPr>
                <p:nvPr/>
              </p:nvGrpSpPr>
              <p:grpSpPr bwMode="auto">
                <a:xfrm>
                  <a:off x="1824" y="2352"/>
                  <a:ext cx="3648" cy="1248"/>
                  <a:chOff x="1824" y="2352"/>
                  <a:chExt cx="3648" cy="1248"/>
                </a:xfrm>
              </p:grpSpPr>
              <p:sp>
                <p:nvSpPr>
                  <p:cNvPr id="16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328" y="2352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5472" y="2352"/>
                    <a:ext cx="0" cy="12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8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24" y="3600"/>
                    <a:ext cx="364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24" y="2736"/>
                    <a:ext cx="0" cy="86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1" name="Group 26"/>
                <p:cNvGrpSpPr>
                  <a:grpSpLocks/>
                </p:cNvGrpSpPr>
                <p:nvPr/>
              </p:nvGrpSpPr>
              <p:grpSpPr bwMode="auto">
                <a:xfrm>
                  <a:off x="4224" y="1824"/>
                  <a:ext cx="738" cy="1206"/>
                  <a:chOff x="4224" y="1824"/>
                  <a:chExt cx="738" cy="1206"/>
                </a:xfrm>
              </p:grpSpPr>
              <p:grpSp>
                <p:nvGrpSpPr>
                  <p:cNvPr id="15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224" y="2064"/>
                    <a:ext cx="738" cy="723"/>
                    <a:chOff x="4176" y="2064"/>
                    <a:chExt cx="738" cy="723"/>
                  </a:xfrm>
                </p:grpSpPr>
                <p:sp>
                  <p:nvSpPr>
                    <p:cNvPr id="16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1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30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2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544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7" y="2495"/>
                      <a:ext cx="427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memory</a:t>
                      </a:r>
                    </a:p>
                  </p:txBody>
                </p:sp>
                <p:sp>
                  <p:nvSpPr>
                    <p:cNvPr id="16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7" y="2064"/>
                      <a:ext cx="307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5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720" cy="72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7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1" y="1824"/>
                    <a:ext cx="481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MemWrite</a:t>
                    </a:r>
                  </a:p>
                </p:txBody>
              </p:sp>
              <p:sp>
                <p:nvSpPr>
                  <p:cNvPr id="15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278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9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2880"/>
                    <a:ext cx="486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MemRead</a:t>
                    </a:r>
                  </a:p>
                </p:txBody>
              </p:sp>
            </p:grpSp>
            <p:grpSp>
              <p:nvGrpSpPr>
                <p:cNvPr id="142" name="Group 38"/>
                <p:cNvGrpSpPr>
                  <a:grpSpLocks/>
                </p:cNvGrpSpPr>
                <p:nvPr/>
              </p:nvGrpSpPr>
              <p:grpSpPr bwMode="auto">
                <a:xfrm>
                  <a:off x="4992" y="1817"/>
                  <a:ext cx="535" cy="823"/>
                  <a:chOff x="4992" y="1817"/>
                  <a:chExt cx="535" cy="823"/>
                </a:xfrm>
              </p:grpSpPr>
              <p:grpSp>
                <p:nvGrpSpPr>
                  <p:cNvPr id="15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5184" y="2064"/>
                    <a:ext cx="183" cy="576"/>
                    <a:chOff x="1776" y="425"/>
                    <a:chExt cx="183" cy="576"/>
                  </a:xfrm>
                </p:grpSpPr>
                <p:sp>
                  <p:nvSpPr>
                    <p:cNvPr id="153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p:txBody>
                </p:sp>
                <p:sp>
                  <p:nvSpPr>
                    <p:cNvPr id="154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1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17"/>
                    <a:ext cx="535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MemToReg</a:t>
                    </a:r>
                  </a:p>
                </p:txBody>
              </p:sp>
              <p:sp>
                <p:nvSpPr>
                  <p:cNvPr id="152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52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3" name="Group 44"/>
                <p:cNvGrpSpPr>
                  <a:grpSpLocks/>
                </p:cNvGrpSpPr>
                <p:nvPr/>
              </p:nvGrpSpPr>
              <p:grpSpPr bwMode="auto">
                <a:xfrm>
                  <a:off x="2832" y="2326"/>
                  <a:ext cx="1392" cy="794"/>
                  <a:chOff x="2832" y="2326"/>
                  <a:chExt cx="1392" cy="794"/>
                </a:xfrm>
              </p:grpSpPr>
              <p:sp>
                <p:nvSpPr>
                  <p:cNvPr id="14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28" y="2352"/>
                    <a:ext cx="0" cy="76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5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2352"/>
                    <a:ext cx="3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6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36" y="2640"/>
                    <a:ext cx="0" cy="48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7" name="Line 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8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64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9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2909" y="232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3" name="Group 51"/>
              <p:cNvGrpSpPr>
                <a:grpSpLocks/>
              </p:cNvGrpSpPr>
              <p:nvPr/>
            </p:nvGrpSpPr>
            <p:grpSpPr bwMode="auto">
              <a:xfrm>
                <a:off x="432" y="816"/>
                <a:ext cx="3888" cy="1056"/>
                <a:chOff x="432" y="816"/>
                <a:chExt cx="3888" cy="1056"/>
              </a:xfrm>
            </p:grpSpPr>
            <p:sp>
              <p:nvSpPr>
                <p:cNvPr id="8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52" y="1200"/>
                  <a:ext cx="161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zh-CN" sz="1100">
                    <a:latin typeface="Arial" pitchFamily="34" charset="0"/>
                    <a:ea typeface="宋体" pitchFamily="2" charset="-122"/>
                  </a:endParaRPr>
                </a:p>
                <a:p>
                  <a:pPr>
                    <a:lnSpc>
                      <a:spcPct val="8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4</a:t>
                  </a:r>
                </a:p>
              </p:txBody>
            </p:sp>
            <p:grpSp>
              <p:nvGrpSpPr>
                <p:cNvPr id="87" name="Group 53"/>
                <p:cNvGrpSpPr>
                  <a:grpSpLocks/>
                </p:cNvGrpSpPr>
                <p:nvPr/>
              </p:nvGrpSpPr>
              <p:grpSpPr bwMode="auto">
                <a:xfrm>
                  <a:off x="3120" y="1296"/>
                  <a:ext cx="303" cy="480"/>
                  <a:chOff x="3120" y="864"/>
                  <a:chExt cx="303" cy="480"/>
                </a:xfrm>
              </p:grpSpPr>
              <p:sp>
                <p:nvSpPr>
                  <p:cNvPr id="136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1" y="980"/>
                    <a:ext cx="30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Shift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left 2</a:t>
                    </a:r>
                  </a:p>
                </p:txBody>
              </p:sp>
              <p:sp>
                <p:nvSpPr>
                  <p:cNvPr id="137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8" name="Group 56"/>
                <p:cNvGrpSpPr>
                  <a:grpSpLocks/>
                </p:cNvGrpSpPr>
                <p:nvPr/>
              </p:nvGrpSpPr>
              <p:grpSpPr bwMode="auto">
                <a:xfrm>
                  <a:off x="432" y="1152"/>
                  <a:ext cx="229" cy="384"/>
                  <a:chOff x="192" y="1872"/>
                  <a:chExt cx="229" cy="384"/>
                </a:xfrm>
              </p:grpSpPr>
              <p:sp>
                <p:nvSpPr>
                  <p:cNvPr id="134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" y="1982"/>
                    <a:ext cx="227" cy="15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PC</a:t>
                    </a:r>
                  </a:p>
                </p:txBody>
              </p:sp>
              <p:sp>
                <p:nvSpPr>
                  <p:cNvPr id="13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1872"/>
                    <a:ext cx="192" cy="3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9" name="Group 59"/>
                <p:cNvGrpSpPr>
                  <a:grpSpLocks/>
                </p:cNvGrpSpPr>
                <p:nvPr/>
              </p:nvGrpSpPr>
              <p:grpSpPr bwMode="auto">
                <a:xfrm>
                  <a:off x="3552" y="1104"/>
                  <a:ext cx="352" cy="576"/>
                  <a:chOff x="3792" y="576"/>
                  <a:chExt cx="352" cy="576"/>
                </a:xfrm>
              </p:grpSpPr>
              <p:grpSp>
                <p:nvGrpSpPr>
                  <p:cNvPr id="125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2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8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9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0" name="Line 6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2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2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2" y="782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sp>
              <p:nvSpPr>
                <p:cNvPr id="90" name="Line 69"/>
                <p:cNvSpPr>
                  <a:spLocks noChangeShapeType="1"/>
                </p:cNvSpPr>
                <p:nvPr/>
              </p:nvSpPr>
              <p:spPr bwMode="auto">
                <a:xfrm>
                  <a:off x="3408" y="1536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91" name="Line 70"/>
                <p:cNvSpPr>
                  <a:spLocks noChangeShapeType="1"/>
                </p:cNvSpPr>
                <p:nvPr/>
              </p:nvSpPr>
              <p:spPr bwMode="auto">
                <a:xfrm>
                  <a:off x="3888" y="13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2" name="Group 71"/>
                <p:cNvGrpSpPr>
                  <a:grpSpLocks/>
                </p:cNvGrpSpPr>
                <p:nvPr/>
              </p:nvGrpSpPr>
              <p:grpSpPr bwMode="auto">
                <a:xfrm>
                  <a:off x="1440" y="912"/>
                  <a:ext cx="354" cy="576"/>
                  <a:chOff x="3792" y="576"/>
                  <a:chExt cx="354" cy="576"/>
                </a:xfrm>
              </p:grpSpPr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18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0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1" name="Line 7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2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3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4" name="Line 7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7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4" y="784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grpSp>
              <p:nvGrpSpPr>
                <p:cNvPr id="93" name="Group 81"/>
                <p:cNvGrpSpPr>
                  <a:grpSpLocks/>
                </p:cNvGrpSpPr>
                <p:nvPr/>
              </p:nvGrpSpPr>
              <p:grpSpPr bwMode="auto">
                <a:xfrm>
                  <a:off x="528" y="816"/>
                  <a:ext cx="3792" cy="384"/>
                  <a:chOff x="528" y="816"/>
                  <a:chExt cx="3792" cy="384"/>
                </a:xfrm>
              </p:grpSpPr>
              <p:sp>
                <p:nvSpPr>
                  <p:cNvPr id="112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81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3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1200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0" y="816"/>
                    <a:ext cx="0" cy="38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5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816"/>
                    <a:ext cx="37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4" name="Line 86"/>
                <p:cNvSpPr>
                  <a:spLocks noChangeShapeType="1"/>
                </p:cNvSpPr>
                <p:nvPr/>
              </p:nvSpPr>
              <p:spPr bwMode="auto">
                <a:xfrm>
                  <a:off x="1296" y="134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5" name="Group 87"/>
                <p:cNvGrpSpPr>
                  <a:grpSpLocks/>
                </p:cNvGrpSpPr>
                <p:nvPr/>
              </p:nvGrpSpPr>
              <p:grpSpPr bwMode="auto">
                <a:xfrm>
                  <a:off x="1776" y="960"/>
                  <a:ext cx="2256" cy="262"/>
                  <a:chOff x="1776" y="960"/>
                  <a:chExt cx="2256" cy="262"/>
                </a:xfrm>
              </p:grpSpPr>
              <p:sp>
                <p:nvSpPr>
                  <p:cNvPr id="108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960"/>
                    <a:ext cx="7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1200"/>
                    <a:ext cx="177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4" y="960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1" name="AutoShape 91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1174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6" name="Group 92"/>
                <p:cNvGrpSpPr>
                  <a:grpSpLocks/>
                </p:cNvGrpSpPr>
                <p:nvPr/>
              </p:nvGrpSpPr>
              <p:grpSpPr bwMode="auto">
                <a:xfrm>
                  <a:off x="507" y="1056"/>
                  <a:ext cx="933" cy="816"/>
                  <a:chOff x="507" y="1056"/>
                  <a:chExt cx="933" cy="816"/>
                </a:xfrm>
              </p:grpSpPr>
              <p:sp>
                <p:nvSpPr>
                  <p:cNvPr id="103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153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4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6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1632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507" y="1609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7" name="Group 98"/>
                <p:cNvGrpSpPr>
                  <a:grpSpLocks/>
                </p:cNvGrpSpPr>
                <p:nvPr/>
              </p:nvGrpSpPr>
              <p:grpSpPr bwMode="auto">
                <a:xfrm>
                  <a:off x="3936" y="912"/>
                  <a:ext cx="348" cy="823"/>
                  <a:chOff x="3936" y="912"/>
                  <a:chExt cx="348" cy="823"/>
                </a:xfrm>
              </p:grpSpPr>
              <p:grpSp>
                <p:nvGrpSpPr>
                  <p:cNvPr id="98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032" y="912"/>
                    <a:ext cx="182" cy="576"/>
                    <a:chOff x="1776" y="425"/>
                    <a:chExt cx="182" cy="576"/>
                  </a:xfrm>
                </p:grpSpPr>
                <p:sp>
                  <p:nvSpPr>
                    <p:cNvPr id="101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2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102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4108" y="1495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0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1585"/>
                    <a:ext cx="348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PCSrc</a:t>
                    </a:r>
                  </a:p>
                </p:txBody>
              </p:sp>
            </p:grpSp>
          </p:grpSp>
          <p:grpSp>
            <p:nvGrpSpPr>
              <p:cNvPr id="14" name="Group 104"/>
              <p:cNvGrpSpPr>
                <a:grpSpLocks/>
              </p:cNvGrpSpPr>
              <p:nvPr/>
            </p:nvGrpSpPr>
            <p:grpSpPr bwMode="auto">
              <a:xfrm>
                <a:off x="2497" y="1536"/>
                <a:ext cx="1445" cy="1968"/>
                <a:chOff x="2497" y="1536"/>
                <a:chExt cx="1445" cy="1968"/>
              </a:xfrm>
            </p:grpSpPr>
            <p:grpSp>
              <p:nvGrpSpPr>
                <p:cNvPr id="55" name="Group 105"/>
                <p:cNvGrpSpPr>
                  <a:grpSpLocks/>
                </p:cNvGrpSpPr>
                <p:nvPr/>
              </p:nvGrpSpPr>
              <p:grpSpPr bwMode="auto">
                <a:xfrm>
                  <a:off x="2497" y="3024"/>
                  <a:ext cx="374" cy="480"/>
                  <a:chOff x="2506" y="2976"/>
                  <a:chExt cx="374" cy="480"/>
                </a:xfrm>
              </p:grpSpPr>
              <p:sp>
                <p:nvSpPr>
                  <p:cNvPr id="84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06" y="3072"/>
                    <a:ext cx="374" cy="24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Sign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extend</a:t>
                    </a:r>
                  </a:p>
                </p:txBody>
              </p:sp>
              <p:sp>
                <p:nvSpPr>
                  <p:cNvPr id="8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544" y="2976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6" name="Line 108"/>
                <p:cNvSpPr>
                  <a:spLocks noChangeShapeType="1"/>
                </p:cNvSpPr>
                <p:nvPr/>
              </p:nvSpPr>
              <p:spPr bwMode="auto">
                <a:xfrm>
                  <a:off x="2832" y="2064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57" name="Group 109"/>
                <p:cNvGrpSpPr>
                  <a:grpSpLocks/>
                </p:cNvGrpSpPr>
                <p:nvPr/>
              </p:nvGrpSpPr>
              <p:grpSpPr bwMode="auto">
                <a:xfrm>
                  <a:off x="2832" y="1536"/>
                  <a:ext cx="336" cy="1728"/>
                  <a:chOff x="2832" y="1536"/>
                  <a:chExt cx="336" cy="1728"/>
                </a:xfrm>
              </p:grpSpPr>
              <p:sp>
                <p:nvSpPr>
                  <p:cNvPr id="79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0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0" cy="172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1" name="Line 1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32" y="3264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2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3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999" y="2713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" name="Group 115"/>
                <p:cNvGrpSpPr>
                  <a:grpSpLocks/>
                </p:cNvGrpSpPr>
                <p:nvPr/>
              </p:nvGrpSpPr>
              <p:grpSpPr bwMode="auto">
                <a:xfrm>
                  <a:off x="3072" y="2256"/>
                  <a:ext cx="392" cy="822"/>
                  <a:chOff x="3072" y="2256"/>
                  <a:chExt cx="392" cy="822"/>
                </a:xfrm>
              </p:grpSpPr>
              <p:grpSp>
                <p:nvGrpSpPr>
                  <p:cNvPr id="74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3172" y="2256"/>
                    <a:ext cx="183" cy="576"/>
                    <a:chOff x="3117" y="2304"/>
                    <a:chExt cx="183" cy="576"/>
                  </a:xfrm>
                </p:grpSpPr>
                <p:sp>
                  <p:nvSpPr>
                    <p:cNvPr id="77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17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78" name="AutoShap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3250" y="2832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6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928"/>
                    <a:ext cx="39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ALUSrc</a:t>
                    </a:r>
                  </a:p>
                </p:txBody>
              </p:sp>
            </p:grpSp>
            <p:grpSp>
              <p:nvGrpSpPr>
                <p:cNvPr id="59" name="Group 121"/>
                <p:cNvGrpSpPr>
                  <a:grpSpLocks/>
                </p:cNvGrpSpPr>
                <p:nvPr/>
              </p:nvGrpSpPr>
              <p:grpSpPr bwMode="auto">
                <a:xfrm>
                  <a:off x="3456" y="1920"/>
                  <a:ext cx="486" cy="870"/>
                  <a:chOff x="3456" y="1920"/>
                  <a:chExt cx="486" cy="870"/>
                </a:xfrm>
              </p:grpSpPr>
              <p:grpSp>
                <p:nvGrpSpPr>
                  <p:cNvPr id="60" name="Group 122"/>
                  <p:cNvGrpSpPr>
                    <a:grpSpLocks/>
                  </p:cNvGrpSpPr>
                  <p:nvPr/>
                </p:nvGrpSpPr>
                <p:grpSpPr bwMode="auto">
                  <a:xfrm>
                    <a:off x="3456" y="1920"/>
                    <a:ext cx="486" cy="768"/>
                    <a:chOff x="3024" y="1920"/>
                    <a:chExt cx="486" cy="768"/>
                  </a:xfrm>
                </p:grpSpPr>
                <p:grpSp>
                  <p:nvGrpSpPr>
                    <p:cNvPr id="63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1920"/>
                      <a:ext cx="480" cy="768"/>
                      <a:chOff x="3168" y="2736"/>
                      <a:chExt cx="480" cy="768"/>
                    </a:xfrm>
                  </p:grpSpPr>
                  <p:sp>
                    <p:nvSpPr>
                      <p:cNvPr id="67" name="Line 1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8" name="Line 1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21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9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024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0" name="Line 12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120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1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1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48" y="297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1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264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64" name="Text Box 1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2304"/>
                      <a:ext cx="342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Result</a:t>
                      </a:r>
                    </a:p>
                  </p:txBody>
                </p:sp>
                <p:sp>
                  <p:nvSpPr>
                    <p:cNvPr id="65" name="Text Box 1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22" y="2160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Zero</a:t>
                      </a:r>
                    </a:p>
                  </p:txBody>
                </p:sp>
                <p:sp>
                  <p:nvSpPr>
                    <p:cNvPr id="66" name="Text Box 1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24" y="2064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ALU</a:t>
                      </a:r>
                    </a:p>
                  </p:txBody>
                </p:sp>
              </p:grpSp>
              <p:sp>
                <p:nvSpPr>
                  <p:cNvPr id="61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54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62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640"/>
                    <a:ext cx="38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ALUOp</a:t>
                    </a:r>
                  </a:p>
                </p:txBody>
              </p:sp>
            </p:grpSp>
          </p:grpSp>
          <p:grpSp>
            <p:nvGrpSpPr>
              <p:cNvPr id="15" name="Group 136"/>
              <p:cNvGrpSpPr>
                <a:grpSpLocks/>
              </p:cNvGrpSpPr>
              <p:nvPr/>
            </p:nvGrpSpPr>
            <p:grpSpPr bwMode="auto">
              <a:xfrm>
                <a:off x="1104" y="1680"/>
                <a:ext cx="1742" cy="1590"/>
                <a:chOff x="1104" y="1680"/>
                <a:chExt cx="1742" cy="1590"/>
              </a:xfrm>
            </p:grpSpPr>
            <p:sp>
              <p:nvSpPr>
                <p:cNvPr id="16" name="Line 137"/>
                <p:cNvSpPr>
                  <a:spLocks noChangeShapeType="1"/>
                </p:cNvSpPr>
                <p:nvPr/>
              </p:nvSpPr>
              <p:spPr bwMode="auto">
                <a:xfrm>
                  <a:off x="1728" y="254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138"/>
                <p:cNvGrpSpPr>
                  <a:grpSpLocks/>
                </p:cNvGrpSpPr>
                <p:nvPr/>
              </p:nvGrpSpPr>
              <p:grpSpPr bwMode="auto">
                <a:xfrm>
                  <a:off x="1104" y="1872"/>
                  <a:ext cx="1440" cy="1398"/>
                  <a:chOff x="1104" y="1872"/>
                  <a:chExt cx="1440" cy="1398"/>
                </a:xfrm>
              </p:grpSpPr>
              <p:sp>
                <p:nvSpPr>
                  <p:cNvPr id="36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16"/>
                    <a:ext cx="0" cy="12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7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200" y="3120"/>
                    <a:ext cx="1344" cy="150"/>
                    <a:chOff x="1200" y="3120"/>
                    <a:chExt cx="1344" cy="150"/>
                  </a:xfrm>
                </p:grpSpPr>
                <p:sp>
                  <p:nvSpPr>
                    <p:cNvPr id="53" name="Line 1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00" y="3264"/>
                      <a:ext cx="13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Text Box 1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1" y="3120"/>
                      <a:ext cx="410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I [15 - 0]</a:t>
                      </a:r>
                    </a:p>
                  </p:txBody>
                </p:sp>
              </p:grpSp>
              <p:grpSp>
                <p:nvGrpSpPr>
                  <p:cNvPr id="38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1104" y="1872"/>
                    <a:ext cx="864" cy="168"/>
                    <a:chOff x="1104" y="1872"/>
                    <a:chExt cx="864" cy="168"/>
                  </a:xfrm>
                </p:grpSpPr>
                <p:grpSp>
                  <p:nvGrpSpPr>
                    <p:cNvPr id="49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" y="1872"/>
                      <a:ext cx="864" cy="150"/>
                      <a:chOff x="1104" y="1872"/>
                      <a:chExt cx="864" cy="150"/>
                    </a:xfrm>
                  </p:grpSpPr>
                  <p:sp>
                    <p:nvSpPr>
                      <p:cNvPr id="51" name="Line 1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04" y="2016"/>
                        <a:ext cx="86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2" name="Text Box 14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187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[25 - 21]</a:t>
                        </a:r>
                      </a:p>
                    </p:txBody>
                  </p:sp>
                </p:grpSp>
                <p:sp>
                  <p:nvSpPr>
                    <p:cNvPr id="50" name="AutoShape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1" y="1992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9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1180" y="2112"/>
                    <a:ext cx="788" cy="166"/>
                    <a:chOff x="1180" y="2112"/>
                    <a:chExt cx="788" cy="166"/>
                  </a:xfrm>
                </p:grpSpPr>
                <p:grpSp>
                  <p:nvGrpSpPr>
                    <p:cNvPr id="45" name="Group 1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00" y="2112"/>
                      <a:ext cx="768" cy="150"/>
                      <a:chOff x="1200" y="2112"/>
                      <a:chExt cx="768" cy="150"/>
                    </a:xfrm>
                  </p:grpSpPr>
                  <p:sp>
                    <p:nvSpPr>
                      <p:cNvPr id="47" name="Text Box 1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211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[20 - 16]</a:t>
                        </a:r>
                      </a:p>
                    </p:txBody>
                  </p:sp>
                  <p:sp>
                    <p:nvSpPr>
                      <p:cNvPr id="48" name="Line 1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256"/>
                        <a:ext cx="76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46" name="AutoShap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2230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1179" y="2640"/>
                    <a:ext cx="466" cy="169"/>
                    <a:chOff x="1179" y="2640"/>
                    <a:chExt cx="466" cy="169"/>
                  </a:xfrm>
                </p:grpSpPr>
                <p:grpSp>
                  <p:nvGrpSpPr>
                    <p:cNvPr id="41" name="Group 1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91" y="2640"/>
                      <a:ext cx="454" cy="150"/>
                      <a:chOff x="1191" y="2640"/>
                      <a:chExt cx="454" cy="150"/>
                    </a:xfrm>
                  </p:grpSpPr>
                  <p:sp>
                    <p:nvSpPr>
                      <p:cNvPr id="43" name="Line 1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784"/>
                        <a:ext cx="38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4" name="Text Box 1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91" y="2640"/>
                        <a:ext cx="454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[15 - 11]</a:t>
                        </a:r>
                      </a:p>
                    </p:txBody>
                  </p:sp>
                </p:grpSp>
                <p:sp>
                  <p:nvSpPr>
                    <p:cNvPr id="42" name="AutoShap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761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8" name="Group 158"/>
                <p:cNvGrpSpPr>
                  <a:grpSpLocks/>
                </p:cNvGrpSpPr>
                <p:nvPr/>
              </p:nvGrpSpPr>
              <p:grpSpPr bwMode="auto">
                <a:xfrm>
                  <a:off x="1441" y="2304"/>
                  <a:ext cx="383" cy="821"/>
                  <a:chOff x="1441" y="2304"/>
                  <a:chExt cx="383" cy="821"/>
                </a:xfrm>
              </p:grpSpPr>
              <p:grpSp>
                <p:nvGrpSpPr>
                  <p:cNvPr id="31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1584" y="2304"/>
                    <a:ext cx="183" cy="576"/>
                    <a:chOff x="1673" y="2304"/>
                    <a:chExt cx="183" cy="576"/>
                  </a:xfrm>
                </p:grpSpPr>
                <p:sp>
                  <p:nvSpPr>
                    <p:cNvPr id="34" name="Text Box 1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73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35" name="AutoShap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1659" y="2880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1" y="2975"/>
                    <a:ext cx="383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RegDst</a:t>
                    </a:r>
                  </a:p>
                </p:txBody>
              </p:sp>
            </p:grpSp>
            <p:grpSp>
              <p:nvGrpSpPr>
                <p:cNvPr id="19" name="Group 164"/>
                <p:cNvGrpSpPr>
                  <a:grpSpLocks/>
                </p:cNvGrpSpPr>
                <p:nvPr/>
              </p:nvGrpSpPr>
              <p:grpSpPr bwMode="auto">
                <a:xfrm>
                  <a:off x="1968" y="1680"/>
                  <a:ext cx="878" cy="1214"/>
                  <a:chOff x="1968" y="1680"/>
                  <a:chExt cx="878" cy="1214"/>
                </a:xfrm>
              </p:grpSpPr>
              <p:grpSp>
                <p:nvGrpSpPr>
                  <p:cNvPr id="20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1968" y="1920"/>
                    <a:ext cx="878" cy="974"/>
                    <a:chOff x="2112" y="1920"/>
                    <a:chExt cx="878" cy="974"/>
                  </a:xfrm>
                </p:grpSpPr>
                <p:sp>
                  <p:nvSpPr>
                    <p:cNvPr id="23" name="Text Box 1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92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1</a:t>
                      </a:r>
                    </a:p>
                  </p:txBody>
                </p:sp>
                <p:sp>
                  <p:nvSpPr>
                    <p:cNvPr id="24" name="Text Box 16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17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2</a:t>
                      </a:r>
                    </a:p>
                  </p:txBody>
                </p:sp>
                <p:sp>
                  <p:nvSpPr>
                    <p:cNvPr id="25" name="Text Box 16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411"/>
                      <a:ext cx="38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</a:t>
                      </a:r>
                    </a:p>
                  </p:txBody>
                </p:sp>
                <p:sp>
                  <p:nvSpPr>
                    <p:cNvPr id="26" name="Text Box 1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651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27" name="Text Box 17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41" y="2256"/>
                      <a:ext cx="339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2</a:t>
                      </a:r>
                    </a:p>
                  </p:txBody>
                </p:sp>
                <p:sp>
                  <p:nvSpPr>
                    <p:cNvPr id="28" name="Text Box 1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1" y="1930"/>
                      <a:ext cx="339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1</a:t>
                      </a:r>
                    </a:p>
                  </p:txBody>
                </p:sp>
                <p:sp>
                  <p:nvSpPr>
                    <p:cNvPr id="29" name="Text Box 1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5" y="2592"/>
                      <a:ext cx="4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Registers</a:t>
                      </a:r>
                    </a:p>
                  </p:txBody>
                </p:sp>
                <p:sp>
                  <p:nvSpPr>
                    <p:cNvPr id="30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2" y="1931"/>
                      <a:ext cx="854" cy="96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182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Text Box 1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680"/>
                    <a:ext cx="45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RegWrite</a:t>
                    </a:r>
                  </a:p>
                </p:txBody>
              </p:sp>
            </p:grpSp>
          </p:grpSp>
        </p:grpSp>
        <p:sp>
          <p:nvSpPr>
            <p:cNvPr id="6" name="Line 176"/>
            <p:cNvSpPr>
              <a:spLocks noChangeShapeType="1"/>
            </p:cNvSpPr>
            <p:nvPr/>
          </p:nvSpPr>
          <p:spPr bwMode="auto">
            <a:xfrm>
              <a:off x="3264" y="25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177"/>
            <p:cNvGrpSpPr>
              <a:grpSpLocks/>
            </p:cNvGrpSpPr>
            <p:nvPr/>
          </p:nvGrpSpPr>
          <p:grpSpPr bwMode="auto">
            <a:xfrm>
              <a:off x="1385" y="2242"/>
              <a:ext cx="161" cy="167"/>
              <a:chOff x="1423" y="2233"/>
              <a:chExt cx="161" cy="167"/>
            </a:xfrm>
          </p:grpSpPr>
          <p:sp>
            <p:nvSpPr>
              <p:cNvPr id="8" name="Line 178"/>
              <p:cNvSpPr>
                <a:spLocks noChangeShapeType="1"/>
              </p:cNvSpPr>
              <p:nvPr/>
            </p:nvSpPr>
            <p:spPr bwMode="auto">
              <a:xfrm flipV="1">
                <a:off x="1440" y="225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AutoShape 179"/>
              <p:cNvSpPr>
                <a:spLocks noChangeArrowheads="1"/>
              </p:cNvSpPr>
              <p:nvPr/>
            </p:nvSpPr>
            <p:spPr bwMode="auto">
              <a:xfrm>
                <a:off x="1423" y="22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180"/>
              <p:cNvSpPr>
                <a:spLocks noChangeShapeType="1"/>
              </p:cNvSpPr>
              <p:nvPr/>
            </p:nvSpPr>
            <p:spPr bwMode="auto">
              <a:xfrm>
                <a:off x="1440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320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16632"/>
            <a:ext cx="7992888" cy="634082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Breakdown Example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620688"/>
            <a:ext cx="814906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200" dirty="0"/>
              <a:t>An example instruction </a:t>
            </a:r>
            <a:r>
              <a:rPr lang="en-US" altLang="zh-CN" sz="2200" dirty="0" err="1">
                <a:solidFill>
                  <a:srgbClr val="00B050"/>
                </a:solidFill>
              </a:rPr>
              <a:t>lw</a:t>
            </a:r>
            <a:r>
              <a:rPr lang="en-US" altLang="zh-CN" sz="2200" dirty="0">
                <a:solidFill>
                  <a:srgbClr val="00B050"/>
                </a:solidFill>
              </a:rPr>
              <a:t> $t0, –4($</a:t>
            </a:r>
            <a:r>
              <a:rPr lang="en-US" altLang="zh-CN" sz="2200" dirty="0" err="1">
                <a:solidFill>
                  <a:srgbClr val="00B050"/>
                </a:solidFill>
              </a:rPr>
              <a:t>sp</a:t>
            </a:r>
            <a:r>
              <a:rPr lang="en-US" altLang="zh-CN" sz="2200" dirty="0">
                <a:solidFill>
                  <a:srgbClr val="00B050"/>
                </a:solidFill>
              </a:rPr>
              <a:t>)</a:t>
            </a:r>
            <a:endParaRPr lang="en-US" altLang="zh-CN" sz="22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200" dirty="0"/>
              <a:t>5 steps for executing instruction includes (totally 8ns):</a:t>
            </a:r>
          </a:p>
          <a:p>
            <a:pPr marL="82296" indent="0">
              <a:buNone/>
            </a:pPr>
            <a:r>
              <a:rPr lang="en-US" altLang="zh-CN" sz="2200" dirty="0"/>
              <a:t>   </a:t>
            </a:r>
            <a:r>
              <a:rPr lang="en-US" altLang="zh-CN" sz="1800" dirty="0"/>
              <a:t>--Step1. reading the instruction memory  		2ns</a:t>
            </a:r>
          </a:p>
          <a:p>
            <a:pPr marL="82296" indent="0">
              <a:buNone/>
            </a:pPr>
            <a:r>
              <a:rPr lang="en-US" altLang="zh-CN" sz="1800" dirty="0"/>
              <a:t>   --Step2. reading the base register $</a:t>
            </a:r>
            <a:r>
              <a:rPr lang="en-US" altLang="zh-CN" sz="1800" dirty="0" err="1"/>
              <a:t>sp</a:t>
            </a:r>
            <a:r>
              <a:rPr lang="en-US" altLang="zh-CN" sz="1800" dirty="0"/>
              <a:t> 		1ns</a:t>
            </a:r>
          </a:p>
          <a:p>
            <a:pPr marL="82296" indent="0">
              <a:buNone/>
            </a:pPr>
            <a:r>
              <a:rPr lang="en-US" altLang="zh-CN" sz="1800" dirty="0"/>
              <a:t>   --Step3. computing memory address $sp-4 		2ns</a:t>
            </a:r>
          </a:p>
          <a:p>
            <a:pPr marL="82296" indent="0">
              <a:buNone/>
            </a:pPr>
            <a:r>
              <a:rPr lang="en-US" altLang="zh-CN" sz="1800" dirty="0"/>
              <a:t>   --Step4. reading the data memory 			2ns</a:t>
            </a:r>
          </a:p>
          <a:p>
            <a:pPr marL="82296" indent="0">
              <a:buNone/>
            </a:pPr>
            <a:r>
              <a:rPr lang="en-US" altLang="zh-CN" sz="1800" dirty="0"/>
              <a:t>   --Step5. storing data back to $t0 			1ns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043608" y="3212976"/>
            <a:ext cx="7992888" cy="3607398"/>
            <a:chOff x="237" y="816"/>
            <a:chExt cx="5242" cy="278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37" y="816"/>
              <a:ext cx="5242" cy="2784"/>
              <a:chOff x="285" y="816"/>
              <a:chExt cx="5242" cy="2784"/>
            </a:xfrm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285" y="1872"/>
                <a:ext cx="826" cy="720"/>
                <a:chOff x="525" y="1920"/>
                <a:chExt cx="826" cy="720"/>
              </a:xfrm>
            </p:grpSpPr>
            <p:sp>
              <p:nvSpPr>
                <p:cNvPr id="1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25" y="1920"/>
                  <a:ext cx="471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address</a:t>
                  </a:r>
                </a:p>
              </p:txBody>
            </p:sp>
            <p:sp>
              <p:nvSpPr>
                <p:cNvPr id="1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20" y="2256"/>
                  <a:ext cx="530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memory</a:t>
                  </a:r>
                </a:p>
              </p:txBody>
            </p:sp>
            <p:sp>
              <p:nvSpPr>
                <p:cNvPr id="18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84" y="1920"/>
                  <a:ext cx="567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[31-0]</a:t>
                  </a:r>
                </a:p>
              </p:txBody>
            </p:sp>
            <p:sp>
              <p:nvSpPr>
                <p:cNvPr id="181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1920"/>
                  <a:ext cx="768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" name="Group 10"/>
              <p:cNvGrpSpPr>
                <a:grpSpLocks/>
              </p:cNvGrpSpPr>
              <p:nvPr/>
            </p:nvGrpSpPr>
            <p:grpSpPr bwMode="auto">
              <a:xfrm>
                <a:off x="1824" y="1817"/>
                <a:ext cx="3703" cy="1783"/>
                <a:chOff x="1824" y="1817"/>
                <a:chExt cx="3703" cy="1783"/>
              </a:xfrm>
            </p:grpSpPr>
            <p:sp>
              <p:nvSpPr>
                <p:cNvPr id="138" name="Line 11"/>
                <p:cNvSpPr>
                  <a:spLocks noChangeShapeType="1"/>
                </p:cNvSpPr>
                <p:nvPr/>
              </p:nvSpPr>
              <p:spPr bwMode="auto">
                <a:xfrm>
                  <a:off x="4944" y="216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39" name="Group 12"/>
                <p:cNvGrpSpPr>
                  <a:grpSpLocks/>
                </p:cNvGrpSpPr>
                <p:nvPr/>
              </p:nvGrpSpPr>
              <p:grpSpPr bwMode="auto">
                <a:xfrm>
                  <a:off x="3936" y="2160"/>
                  <a:ext cx="1248" cy="960"/>
                  <a:chOff x="3936" y="2160"/>
                  <a:chExt cx="1248" cy="960"/>
                </a:xfrm>
              </p:grpSpPr>
              <p:sp>
                <p:nvSpPr>
                  <p:cNvPr id="17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40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3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040" y="2544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0" cy="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6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0" y="2544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7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4005" y="237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0" name="Group 20"/>
                <p:cNvGrpSpPr>
                  <a:grpSpLocks/>
                </p:cNvGrpSpPr>
                <p:nvPr/>
              </p:nvGrpSpPr>
              <p:grpSpPr bwMode="auto">
                <a:xfrm>
                  <a:off x="1824" y="2352"/>
                  <a:ext cx="3648" cy="1248"/>
                  <a:chOff x="1824" y="2352"/>
                  <a:chExt cx="3648" cy="1248"/>
                </a:xfrm>
              </p:grpSpPr>
              <p:sp>
                <p:nvSpPr>
                  <p:cNvPr id="16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328" y="2352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5472" y="2352"/>
                    <a:ext cx="0" cy="12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8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24" y="3600"/>
                    <a:ext cx="364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24" y="2736"/>
                    <a:ext cx="0" cy="86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1" name="Group 26"/>
                <p:cNvGrpSpPr>
                  <a:grpSpLocks/>
                </p:cNvGrpSpPr>
                <p:nvPr/>
              </p:nvGrpSpPr>
              <p:grpSpPr bwMode="auto">
                <a:xfrm>
                  <a:off x="4224" y="1824"/>
                  <a:ext cx="738" cy="1206"/>
                  <a:chOff x="4224" y="1824"/>
                  <a:chExt cx="738" cy="1206"/>
                </a:xfrm>
              </p:grpSpPr>
              <p:grpSp>
                <p:nvGrpSpPr>
                  <p:cNvPr id="15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224" y="2064"/>
                    <a:ext cx="738" cy="723"/>
                    <a:chOff x="4176" y="2064"/>
                    <a:chExt cx="738" cy="723"/>
                  </a:xfrm>
                </p:grpSpPr>
                <p:sp>
                  <p:nvSpPr>
                    <p:cNvPr id="16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1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30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2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544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7" y="2495"/>
                      <a:ext cx="427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memory</a:t>
                      </a:r>
                    </a:p>
                  </p:txBody>
                </p:sp>
                <p:sp>
                  <p:nvSpPr>
                    <p:cNvPr id="16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7" y="2064"/>
                      <a:ext cx="307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5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720" cy="72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7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1" y="1824"/>
                    <a:ext cx="481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MemWrite</a:t>
                    </a:r>
                  </a:p>
                </p:txBody>
              </p:sp>
              <p:sp>
                <p:nvSpPr>
                  <p:cNvPr id="15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278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9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2880"/>
                    <a:ext cx="486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MemRead</a:t>
                    </a:r>
                  </a:p>
                </p:txBody>
              </p:sp>
            </p:grpSp>
            <p:grpSp>
              <p:nvGrpSpPr>
                <p:cNvPr id="142" name="Group 38"/>
                <p:cNvGrpSpPr>
                  <a:grpSpLocks/>
                </p:cNvGrpSpPr>
                <p:nvPr/>
              </p:nvGrpSpPr>
              <p:grpSpPr bwMode="auto">
                <a:xfrm>
                  <a:off x="4992" y="1817"/>
                  <a:ext cx="535" cy="823"/>
                  <a:chOff x="4992" y="1817"/>
                  <a:chExt cx="535" cy="823"/>
                </a:xfrm>
              </p:grpSpPr>
              <p:grpSp>
                <p:nvGrpSpPr>
                  <p:cNvPr id="15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5184" y="2064"/>
                    <a:ext cx="183" cy="576"/>
                    <a:chOff x="1776" y="425"/>
                    <a:chExt cx="183" cy="576"/>
                  </a:xfrm>
                </p:grpSpPr>
                <p:sp>
                  <p:nvSpPr>
                    <p:cNvPr id="153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p:txBody>
                </p:sp>
                <p:sp>
                  <p:nvSpPr>
                    <p:cNvPr id="154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1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17"/>
                    <a:ext cx="535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MemToReg</a:t>
                    </a:r>
                  </a:p>
                </p:txBody>
              </p:sp>
              <p:sp>
                <p:nvSpPr>
                  <p:cNvPr id="152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52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3" name="Group 44"/>
                <p:cNvGrpSpPr>
                  <a:grpSpLocks/>
                </p:cNvGrpSpPr>
                <p:nvPr/>
              </p:nvGrpSpPr>
              <p:grpSpPr bwMode="auto">
                <a:xfrm>
                  <a:off x="2832" y="2326"/>
                  <a:ext cx="1392" cy="794"/>
                  <a:chOff x="2832" y="2326"/>
                  <a:chExt cx="1392" cy="794"/>
                </a:xfrm>
              </p:grpSpPr>
              <p:sp>
                <p:nvSpPr>
                  <p:cNvPr id="14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28" y="2352"/>
                    <a:ext cx="0" cy="76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5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2352"/>
                    <a:ext cx="3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6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36" y="2640"/>
                    <a:ext cx="0" cy="48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7" name="Line 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8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64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9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2909" y="232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3" name="Group 51"/>
              <p:cNvGrpSpPr>
                <a:grpSpLocks/>
              </p:cNvGrpSpPr>
              <p:nvPr/>
            </p:nvGrpSpPr>
            <p:grpSpPr bwMode="auto">
              <a:xfrm>
                <a:off x="432" y="816"/>
                <a:ext cx="3888" cy="1056"/>
                <a:chOff x="432" y="816"/>
                <a:chExt cx="3888" cy="1056"/>
              </a:xfrm>
            </p:grpSpPr>
            <p:sp>
              <p:nvSpPr>
                <p:cNvPr id="8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52" y="1200"/>
                  <a:ext cx="161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zh-CN" sz="1100">
                    <a:latin typeface="Arial" pitchFamily="34" charset="0"/>
                    <a:ea typeface="宋体" pitchFamily="2" charset="-122"/>
                  </a:endParaRPr>
                </a:p>
                <a:p>
                  <a:pPr>
                    <a:lnSpc>
                      <a:spcPct val="8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4</a:t>
                  </a:r>
                </a:p>
              </p:txBody>
            </p:sp>
            <p:grpSp>
              <p:nvGrpSpPr>
                <p:cNvPr id="87" name="Group 53"/>
                <p:cNvGrpSpPr>
                  <a:grpSpLocks/>
                </p:cNvGrpSpPr>
                <p:nvPr/>
              </p:nvGrpSpPr>
              <p:grpSpPr bwMode="auto">
                <a:xfrm>
                  <a:off x="3120" y="1296"/>
                  <a:ext cx="303" cy="480"/>
                  <a:chOff x="3120" y="864"/>
                  <a:chExt cx="303" cy="480"/>
                </a:xfrm>
              </p:grpSpPr>
              <p:sp>
                <p:nvSpPr>
                  <p:cNvPr id="136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1" y="980"/>
                    <a:ext cx="30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Shift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left 2</a:t>
                    </a:r>
                  </a:p>
                </p:txBody>
              </p:sp>
              <p:sp>
                <p:nvSpPr>
                  <p:cNvPr id="137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8" name="Group 56"/>
                <p:cNvGrpSpPr>
                  <a:grpSpLocks/>
                </p:cNvGrpSpPr>
                <p:nvPr/>
              </p:nvGrpSpPr>
              <p:grpSpPr bwMode="auto">
                <a:xfrm>
                  <a:off x="432" y="1152"/>
                  <a:ext cx="229" cy="384"/>
                  <a:chOff x="192" y="1872"/>
                  <a:chExt cx="229" cy="384"/>
                </a:xfrm>
              </p:grpSpPr>
              <p:sp>
                <p:nvSpPr>
                  <p:cNvPr id="134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" y="1982"/>
                    <a:ext cx="227" cy="15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PC</a:t>
                    </a:r>
                  </a:p>
                </p:txBody>
              </p:sp>
              <p:sp>
                <p:nvSpPr>
                  <p:cNvPr id="13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1872"/>
                    <a:ext cx="192" cy="3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9" name="Group 59"/>
                <p:cNvGrpSpPr>
                  <a:grpSpLocks/>
                </p:cNvGrpSpPr>
                <p:nvPr/>
              </p:nvGrpSpPr>
              <p:grpSpPr bwMode="auto">
                <a:xfrm>
                  <a:off x="3552" y="1104"/>
                  <a:ext cx="352" cy="576"/>
                  <a:chOff x="3792" y="576"/>
                  <a:chExt cx="352" cy="576"/>
                </a:xfrm>
              </p:grpSpPr>
              <p:grpSp>
                <p:nvGrpSpPr>
                  <p:cNvPr id="125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2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8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9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0" name="Line 6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2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2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2" y="782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sp>
              <p:nvSpPr>
                <p:cNvPr id="90" name="Line 69"/>
                <p:cNvSpPr>
                  <a:spLocks noChangeShapeType="1"/>
                </p:cNvSpPr>
                <p:nvPr/>
              </p:nvSpPr>
              <p:spPr bwMode="auto">
                <a:xfrm>
                  <a:off x="3408" y="1536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91" name="Line 70"/>
                <p:cNvSpPr>
                  <a:spLocks noChangeShapeType="1"/>
                </p:cNvSpPr>
                <p:nvPr/>
              </p:nvSpPr>
              <p:spPr bwMode="auto">
                <a:xfrm>
                  <a:off x="3888" y="13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2" name="Group 71"/>
                <p:cNvGrpSpPr>
                  <a:grpSpLocks/>
                </p:cNvGrpSpPr>
                <p:nvPr/>
              </p:nvGrpSpPr>
              <p:grpSpPr bwMode="auto">
                <a:xfrm>
                  <a:off x="1440" y="912"/>
                  <a:ext cx="354" cy="576"/>
                  <a:chOff x="3792" y="576"/>
                  <a:chExt cx="354" cy="576"/>
                </a:xfrm>
              </p:grpSpPr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18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0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1" name="Line 7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2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3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4" name="Line 7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7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4" y="784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grpSp>
              <p:nvGrpSpPr>
                <p:cNvPr id="93" name="Group 81"/>
                <p:cNvGrpSpPr>
                  <a:grpSpLocks/>
                </p:cNvGrpSpPr>
                <p:nvPr/>
              </p:nvGrpSpPr>
              <p:grpSpPr bwMode="auto">
                <a:xfrm>
                  <a:off x="528" y="816"/>
                  <a:ext cx="3792" cy="384"/>
                  <a:chOff x="528" y="816"/>
                  <a:chExt cx="3792" cy="384"/>
                </a:xfrm>
              </p:grpSpPr>
              <p:sp>
                <p:nvSpPr>
                  <p:cNvPr id="112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81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3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1200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0" y="816"/>
                    <a:ext cx="0" cy="38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5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816"/>
                    <a:ext cx="37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4" name="Line 86"/>
                <p:cNvSpPr>
                  <a:spLocks noChangeShapeType="1"/>
                </p:cNvSpPr>
                <p:nvPr/>
              </p:nvSpPr>
              <p:spPr bwMode="auto">
                <a:xfrm>
                  <a:off x="1296" y="134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5" name="Group 87"/>
                <p:cNvGrpSpPr>
                  <a:grpSpLocks/>
                </p:cNvGrpSpPr>
                <p:nvPr/>
              </p:nvGrpSpPr>
              <p:grpSpPr bwMode="auto">
                <a:xfrm>
                  <a:off x="1776" y="960"/>
                  <a:ext cx="2256" cy="262"/>
                  <a:chOff x="1776" y="960"/>
                  <a:chExt cx="2256" cy="262"/>
                </a:xfrm>
              </p:grpSpPr>
              <p:sp>
                <p:nvSpPr>
                  <p:cNvPr id="108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960"/>
                    <a:ext cx="7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1200"/>
                    <a:ext cx="177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4" y="960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1" name="AutoShape 91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1174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6" name="Group 92"/>
                <p:cNvGrpSpPr>
                  <a:grpSpLocks/>
                </p:cNvGrpSpPr>
                <p:nvPr/>
              </p:nvGrpSpPr>
              <p:grpSpPr bwMode="auto">
                <a:xfrm>
                  <a:off x="507" y="1056"/>
                  <a:ext cx="933" cy="816"/>
                  <a:chOff x="507" y="1056"/>
                  <a:chExt cx="933" cy="816"/>
                </a:xfrm>
              </p:grpSpPr>
              <p:sp>
                <p:nvSpPr>
                  <p:cNvPr id="103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153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4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6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1632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507" y="1609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7" name="Group 98"/>
                <p:cNvGrpSpPr>
                  <a:grpSpLocks/>
                </p:cNvGrpSpPr>
                <p:nvPr/>
              </p:nvGrpSpPr>
              <p:grpSpPr bwMode="auto">
                <a:xfrm>
                  <a:off x="3936" y="912"/>
                  <a:ext cx="348" cy="823"/>
                  <a:chOff x="3936" y="912"/>
                  <a:chExt cx="348" cy="823"/>
                </a:xfrm>
              </p:grpSpPr>
              <p:grpSp>
                <p:nvGrpSpPr>
                  <p:cNvPr id="98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032" y="912"/>
                    <a:ext cx="182" cy="576"/>
                    <a:chOff x="1776" y="425"/>
                    <a:chExt cx="182" cy="576"/>
                  </a:xfrm>
                </p:grpSpPr>
                <p:sp>
                  <p:nvSpPr>
                    <p:cNvPr id="101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2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102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4108" y="1495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0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1585"/>
                    <a:ext cx="348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PCSrc</a:t>
                    </a:r>
                  </a:p>
                </p:txBody>
              </p:sp>
            </p:grpSp>
          </p:grpSp>
          <p:grpSp>
            <p:nvGrpSpPr>
              <p:cNvPr id="14" name="Group 104"/>
              <p:cNvGrpSpPr>
                <a:grpSpLocks/>
              </p:cNvGrpSpPr>
              <p:nvPr/>
            </p:nvGrpSpPr>
            <p:grpSpPr bwMode="auto">
              <a:xfrm>
                <a:off x="2497" y="1536"/>
                <a:ext cx="1445" cy="1968"/>
                <a:chOff x="2497" y="1536"/>
                <a:chExt cx="1445" cy="1968"/>
              </a:xfrm>
            </p:grpSpPr>
            <p:grpSp>
              <p:nvGrpSpPr>
                <p:cNvPr id="55" name="Group 105"/>
                <p:cNvGrpSpPr>
                  <a:grpSpLocks/>
                </p:cNvGrpSpPr>
                <p:nvPr/>
              </p:nvGrpSpPr>
              <p:grpSpPr bwMode="auto">
                <a:xfrm>
                  <a:off x="2497" y="3024"/>
                  <a:ext cx="374" cy="480"/>
                  <a:chOff x="2506" y="2976"/>
                  <a:chExt cx="374" cy="480"/>
                </a:xfrm>
              </p:grpSpPr>
              <p:sp>
                <p:nvSpPr>
                  <p:cNvPr id="84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06" y="3072"/>
                    <a:ext cx="374" cy="24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Sign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extend</a:t>
                    </a:r>
                  </a:p>
                </p:txBody>
              </p:sp>
              <p:sp>
                <p:nvSpPr>
                  <p:cNvPr id="8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544" y="2976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6" name="Line 108"/>
                <p:cNvSpPr>
                  <a:spLocks noChangeShapeType="1"/>
                </p:cNvSpPr>
                <p:nvPr/>
              </p:nvSpPr>
              <p:spPr bwMode="auto">
                <a:xfrm>
                  <a:off x="2832" y="2064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57" name="Group 109"/>
                <p:cNvGrpSpPr>
                  <a:grpSpLocks/>
                </p:cNvGrpSpPr>
                <p:nvPr/>
              </p:nvGrpSpPr>
              <p:grpSpPr bwMode="auto">
                <a:xfrm>
                  <a:off x="2832" y="1536"/>
                  <a:ext cx="336" cy="1728"/>
                  <a:chOff x="2832" y="1536"/>
                  <a:chExt cx="336" cy="1728"/>
                </a:xfrm>
              </p:grpSpPr>
              <p:sp>
                <p:nvSpPr>
                  <p:cNvPr id="79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0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0" cy="172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1" name="Line 1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32" y="3264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2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3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999" y="2713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" name="Group 115"/>
                <p:cNvGrpSpPr>
                  <a:grpSpLocks/>
                </p:cNvGrpSpPr>
                <p:nvPr/>
              </p:nvGrpSpPr>
              <p:grpSpPr bwMode="auto">
                <a:xfrm>
                  <a:off x="3072" y="2256"/>
                  <a:ext cx="392" cy="822"/>
                  <a:chOff x="3072" y="2256"/>
                  <a:chExt cx="392" cy="822"/>
                </a:xfrm>
              </p:grpSpPr>
              <p:grpSp>
                <p:nvGrpSpPr>
                  <p:cNvPr id="74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3172" y="2256"/>
                    <a:ext cx="183" cy="576"/>
                    <a:chOff x="3117" y="2304"/>
                    <a:chExt cx="183" cy="576"/>
                  </a:xfrm>
                </p:grpSpPr>
                <p:sp>
                  <p:nvSpPr>
                    <p:cNvPr id="77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17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78" name="AutoShap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3250" y="2832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6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928"/>
                    <a:ext cx="39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ALUSrc</a:t>
                    </a:r>
                  </a:p>
                </p:txBody>
              </p:sp>
            </p:grpSp>
            <p:grpSp>
              <p:nvGrpSpPr>
                <p:cNvPr id="59" name="Group 121"/>
                <p:cNvGrpSpPr>
                  <a:grpSpLocks/>
                </p:cNvGrpSpPr>
                <p:nvPr/>
              </p:nvGrpSpPr>
              <p:grpSpPr bwMode="auto">
                <a:xfrm>
                  <a:off x="3456" y="1920"/>
                  <a:ext cx="486" cy="870"/>
                  <a:chOff x="3456" y="1920"/>
                  <a:chExt cx="486" cy="870"/>
                </a:xfrm>
              </p:grpSpPr>
              <p:grpSp>
                <p:nvGrpSpPr>
                  <p:cNvPr id="60" name="Group 122"/>
                  <p:cNvGrpSpPr>
                    <a:grpSpLocks/>
                  </p:cNvGrpSpPr>
                  <p:nvPr/>
                </p:nvGrpSpPr>
                <p:grpSpPr bwMode="auto">
                  <a:xfrm>
                    <a:off x="3456" y="1920"/>
                    <a:ext cx="486" cy="768"/>
                    <a:chOff x="3024" y="1920"/>
                    <a:chExt cx="486" cy="768"/>
                  </a:xfrm>
                </p:grpSpPr>
                <p:grpSp>
                  <p:nvGrpSpPr>
                    <p:cNvPr id="63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1920"/>
                      <a:ext cx="480" cy="768"/>
                      <a:chOff x="3168" y="2736"/>
                      <a:chExt cx="480" cy="768"/>
                    </a:xfrm>
                  </p:grpSpPr>
                  <p:sp>
                    <p:nvSpPr>
                      <p:cNvPr id="67" name="Line 1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8" name="Line 1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21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9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024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0" name="Line 12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120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1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1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48" y="297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1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264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64" name="Text Box 1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2304"/>
                      <a:ext cx="342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Result</a:t>
                      </a:r>
                    </a:p>
                  </p:txBody>
                </p:sp>
                <p:sp>
                  <p:nvSpPr>
                    <p:cNvPr id="65" name="Text Box 1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22" y="2160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Zero</a:t>
                      </a:r>
                    </a:p>
                  </p:txBody>
                </p:sp>
                <p:sp>
                  <p:nvSpPr>
                    <p:cNvPr id="66" name="Text Box 1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24" y="2064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ALU</a:t>
                      </a:r>
                    </a:p>
                  </p:txBody>
                </p:sp>
              </p:grpSp>
              <p:sp>
                <p:nvSpPr>
                  <p:cNvPr id="61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54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62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640"/>
                    <a:ext cx="38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ALUOp</a:t>
                    </a:r>
                  </a:p>
                </p:txBody>
              </p:sp>
            </p:grpSp>
          </p:grpSp>
          <p:grpSp>
            <p:nvGrpSpPr>
              <p:cNvPr id="15" name="Group 136"/>
              <p:cNvGrpSpPr>
                <a:grpSpLocks/>
              </p:cNvGrpSpPr>
              <p:nvPr/>
            </p:nvGrpSpPr>
            <p:grpSpPr bwMode="auto">
              <a:xfrm>
                <a:off x="1104" y="1680"/>
                <a:ext cx="1742" cy="1590"/>
                <a:chOff x="1104" y="1680"/>
                <a:chExt cx="1742" cy="1590"/>
              </a:xfrm>
            </p:grpSpPr>
            <p:sp>
              <p:nvSpPr>
                <p:cNvPr id="16" name="Line 137"/>
                <p:cNvSpPr>
                  <a:spLocks noChangeShapeType="1"/>
                </p:cNvSpPr>
                <p:nvPr/>
              </p:nvSpPr>
              <p:spPr bwMode="auto">
                <a:xfrm>
                  <a:off x="1728" y="254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138"/>
                <p:cNvGrpSpPr>
                  <a:grpSpLocks/>
                </p:cNvGrpSpPr>
                <p:nvPr/>
              </p:nvGrpSpPr>
              <p:grpSpPr bwMode="auto">
                <a:xfrm>
                  <a:off x="1104" y="1872"/>
                  <a:ext cx="1440" cy="1398"/>
                  <a:chOff x="1104" y="1872"/>
                  <a:chExt cx="1440" cy="1398"/>
                </a:xfrm>
              </p:grpSpPr>
              <p:sp>
                <p:nvSpPr>
                  <p:cNvPr id="36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16"/>
                    <a:ext cx="0" cy="12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7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200" y="3120"/>
                    <a:ext cx="1344" cy="150"/>
                    <a:chOff x="1200" y="3120"/>
                    <a:chExt cx="1344" cy="150"/>
                  </a:xfrm>
                </p:grpSpPr>
                <p:sp>
                  <p:nvSpPr>
                    <p:cNvPr id="53" name="Line 1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00" y="3264"/>
                      <a:ext cx="13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Text Box 1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1" y="3120"/>
                      <a:ext cx="410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I [15 - 0]</a:t>
                      </a:r>
                    </a:p>
                  </p:txBody>
                </p:sp>
              </p:grpSp>
              <p:grpSp>
                <p:nvGrpSpPr>
                  <p:cNvPr id="38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1104" y="1872"/>
                    <a:ext cx="864" cy="168"/>
                    <a:chOff x="1104" y="1872"/>
                    <a:chExt cx="864" cy="168"/>
                  </a:xfrm>
                </p:grpSpPr>
                <p:grpSp>
                  <p:nvGrpSpPr>
                    <p:cNvPr id="49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" y="1872"/>
                      <a:ext cx="864" cy="150"/>
                      <a:chOff x="1104" y="1872"/>
                      <a:chExt cx="864" cy="150"/>
                    </a:xfrm>
                  </p:grpSpPr>
                  <p:sp>
                    <p:nvSpPr>
                      <p:cNvPr id="51" name="Line 1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04" y="2016"/>
                        <a:ext cx="86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2" name="Text Box 14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187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[25 - 21]</a:t>
                        </a:r>
                      </a:p>
                    </p:txBody>
                  </p:sp>
                </p:grpSp>
                <p:sp>
                  <p:nvSpPr>
                    <p:cNvPr id="50" name="AutoShape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1" y="1992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9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1180" y="2112"/>
                    <a:ext cx="788" cy="166"/>
                    <a:chOff x="1180" y="2112"/>
                    <a:chExt cx="788" cy="166"/>
                  </a:xfrm>
                </p:grpSpPr>
                <p:grpSp>
                  <p:nvGrpSpPr>
                    <p:cNvPr id="45" name="Group 1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00" y="2112"/>
                      <a:ext cx="768" cy="150"/>
                      <a:chOff x="1200" y="2112"/>
                      <a:chExt cx="768" cy="150"/>
                    </a:xfrm>
                  </p:grpSpPr>
                  <p:sp>
                    <p:nvSpPr>
                      <p:cNvPr id="47" name="Text Box 1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211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[20 - 16]</a:t>
                        </a:r>
                      </a:p>
                    </p:txBody>
                  </p:sp>
                  <p:sp>
                    <p:nvSpPr>
                      <p:cNvPr id="48" name="Line 1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256"/>
                        <a:ext cx="76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46" name="AutoShap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2230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1179" y="2640"/>
                    <a:ext cx="466" cy="169"/>
                    <a:chOff x="1179" y="2640"/>
                    <a:chExt cx="466" cy="169"/>
                  </a:xfrm>
                </p:grpSpPr>
                <p:grpSp>
                  <p:nvGrpSpPr>
                    <p:cNvPr id="41" name="Group 1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91" y="2640"/>
                      <a:ext cx="454" cy="150"/>
                      <a:chOff x="1191" y="2640"/>
                      <a:chExt cx="454" cy="150"/>
                    </a:xfrm>
                  </p:grpSpPr>
                  <p:sp>
                    <p:nvSpPr>
                      <p:cNvPr id="43" name="Line 1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784"/>
                        <a:ext cx="38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4" name="Text Box 1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91" y="2640"/>
                        <a:ext cx="454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[15 - 11]</a:t>
                        </a:r>
                      </a:p>
                    </p:txBody>
                  </p:sp>
                </p:grpSp>
                <p:sp>
                  <p:nvSpPr>
                    <p:cNvPr id="42" name="AutoShap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761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8" name="Group 158"/>
                <p:cNvGrpSpPr>
                  <a:grpSpLocks/>
                </p:cNvGrpSpPr>
                <p:nvPr/>
              </p:nvGrpSpPr>
              <p:grpSpPr bwMode="auto">
                <a:xfrm>
                  <a:off x="1441" y="2304"/>
                  <a:ext cx="383" cy="821"/>
                  <a:chOff x="1441" y="2304"/>
                  <a:chExt cx="383" cy="821"/>
                </a:xfrm>
              </p:grpSpPr>
              <p:grpSp>
                <p:nvGrpSpPr>
                  <p:cNvPr id="31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1584" y="2304"/>
                    <a:ext cx="183" cy="576"/>
                    <a:chOff x="1673" y="2304"/>
                    <a:chExt cx="183" cy="576"/>
                  </a:xfrm>
                </p:grpSpPr>
                <p:sp>
                  <p:nvSpPr>
                    <p:cNvPr id="34" name="Text Box 1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73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35" name="AutoShap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1659" y="2880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1" y="2975"/>
                    <a:ext cx="383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RegDst</a:t>
                    </a:r>
                  </a:p>
                </p:txBody>
              </p:sp>
            </p:grpSp>
            <p:grpSp>
              <p:nvGrpSpPr>
                <p:cNvPr id="19" name="Group 164"/>
                <p:cNvGrpSpPr>
                  <a:grpSpLocks/>
                </p:cNvGrpSpPr>
                <p:nvPr/>
              </p:nvGrpSpPr>
              <p:grpSpPr bwMode="auto">
                <a:xfrm>
                  <a:off x="1968" y="1680"/>
                  <a:ext cx="878" cy="1214"/>
                  <a:chOff x="1968" y="1680"/>
                  <a:chExt cx="878" cy="1214"/>
                </a:xfrm>
              </p:grpSpPr>
              <p:grpSp>
                <p:nvGrpSpPr>
                  <p:cNvPr id="20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1968" y="1920"/>
                    <a:ext cx="878" cy="974"/>
                    <a:chOff x="2112" y="1920"/>
                    <a:chExt cx="878" cy="974"/>
                  </a:xfrm>
                </p:grpSpPr>
                <p:sp>
                  <p:nvSpPr>
                    <p:cNvPr id="23" name="Text Box 1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92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1</a:t>
                      </a:r>
                    </a:p>
                  </p:txBody>
                </p:sp>
                <p:sp>
                  <p:nvSpPr>
                    <p:cNvPr id="24" name="Text Box 16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17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2</a:t>
                      </a:r>
                    </a:p>
                  </p:txBody>
                </p:sp>
                <p:sp>
                  <p:nvSpPr>
                    <p:cNvPr id="25" name="Text Box 16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411"/>
                      <a:ext cx="38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</a:t>
                      </a:r>
                    </a:p>
                  </p:txBody>
                </p:sp>
                <p:sp>
                  <p:nvSpPr>
                    <p:cNvPr id="26" name="Text Box 1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651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27" name="Text Box 17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41" y="2256"/>
                      <a:ext cx="339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2</a:t>
                      </a:r>
                    </a:p>
                  </p:txBody>
                </p:sp>
                <p:sp>
                  <p:nvSpPr>
                    <p:cNvPr id="28" name="Text Box 1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1" y="1930"/>
                      <a:ext cx="339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1</a:t>
                      </a:r>
                    </a:p>
                  </p:txBody>
                </p:sp>
                <p:sp>
                  <p:nvSpPr>
                    <p:cNvPr id="29" name="Text Box 1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5" y="2592"/>
                      <a:ext cx="4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Registers</a:t>
                      </a:r>
                    </a:p>
                  </p:txBody>
                </p:sp>
                <p:sp>
                  <p:nvSpPr>
                    <p:cNvPr id="30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2" y="1931"/>
                      <a:ext cx="854" cy="96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182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Text Box 1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680"/>
                    <a:ext cx="45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RegWrite</a:t>
                    </a:r>
                  </a:p>
                </p:txBody>
              </p:sp>
            </p:grpSp>
          </p:grpSp>
        </p:grpSp>
        <p:sp>
          <p:nvSpPr>
            <p:cNvPr id="6" name="Line 176"/>
            <p:cNvSpPr>
              <a:spLocks noChangeShapeType="1"/>
            </p:cNvSpPr>
            <p:nvPr/>
          </p:nvSpPr>
          <p:spPr bwMode="auto">
            <a:xfrm>
              <a:off x="3264" y="25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177"/>
            <p:cNvGrpSpPr>
              <a:grpSpLocks/>
            </p:cNvGrpSpPr>
            <p:nvPr/>
          </p:nvGrpSpPr>
          <p:grpSpPr bwMode="auto">
            <a:xfrm>
              <a:off x="1385" y="2242"/>
              <a:ext cx="161" cy="167"/>
              <a:chOff x="1423" y="2233"/>
              <a:chExt cx="161" cy="167"/>
            </a:xfrm>
          </p:grpSpPr>
          <p:sp>
            <p:nvSpPr>
              <p:cNvPr id="8" name="Line 178"/>
              <p:cNvSpPr>
                <a:spLocks noChangeShapeType="1"/>
              </p:cNvSpPr>
              <p:nvPr/>
            </p:nvSpPr>
            <p:spPr bwMode="auto">
              <a:xfrm flipV="1">
                <a:off x="1440" y="225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AutoShape 179"/>
              <p:cNvSpPr>
                <a:spLocks noChangeArrowheads="1"/>
              </p:cNvSpPr>
              <p:nvPr/>
            </p:nvSpPr>
            <p:spPr bwMode="auto">
              <a:xfrm>
                <a:off x="1423" y="22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180"/>
              <p:cNvSpPr>
                <a:spLocks noChangeShapeType="1"/>
              </p:cNvSpPr>
              <p:nvPr/>
            </p:nvSpPr>
            <p:spPr bwMode="auto">
              <a:xfrm>
                <a:off x="1440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pic>
        <p:nvPicPr>
          <p:cNvPr id="182" name="Picture 1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119" y="2699"/>
            <a:ext cx="6082892" cy="108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89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44624"/>
            <a:ext cx="8352928" cy="634082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Breakdown Example for add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620688"/>
            <a:ext cx="814906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200" dirty="0"/>
              <a:t>Another example instruction </a:t>
            </a:r>
            <a:r>
              <a:rPr lang="en-US" altLang="zh-CN" sz="2200" dirty="0">
                <a:solidFill>
                  <a:srgbClr val="00B050"/>
                </a:solidFill>
              </a:rPr>
              <a:t>add $s4, $t1, $t2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200" dirty="0"/>
              <a:t>4 steps for executing instruction includes (totally 6ns):</a:t>
            </a:r>
          </a:p>
          <a:p>
            <a:pPr marL="82296" indent="0">
              <a:buNone/>
            </a:pPr>
            <a:r>
              <a:rPr lang="en-US" altLang="zh-CN" sz="1800" dirty="0"/>
              <a:t>   --Step1. reading the instruction memory  		2ns</a:t>
            </a:r>
          </a:p>
          <a:p>
            <a:pPr marL="82296" indent="0">
              <a:buNone/>
            </a:pPr>
            <a:r>
              <a:rPr lang="en-US" altLang="zh-CN" sz="1800" dirty="0"/>
              <a:t>   --Step2. reading the registers $t1 and $t2		1ns</a:t>
            </a:r>
          </a:p>
          <a:p>
            <a:pPr marL="82296" indent="0">
              <a:buNone/>
            </a:pPr>
            <a:r>
              <a:rPr lang="en-US" altLang="zh-CN" sz="1800" dirty="0"/>
              <a:t>   --Step3. computing $t1 + $t2			2ns</a:t>
            </a:r>
          </a:p>
          <a:p>
            <a:pPr marL="82296" indent="0">
              <a:buNone/>
            </a:pPr>
            <a:r>
              <a:rPr lang="en-US" altLang="zh-CN" sz="1800" dirty="0"/>
              <a:t>   --Step4. storing result into $s4 			1ns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71600" y="2917946"/>
            <a:ext cx="7992888" cy="3607398"/>
            <a:chOff x="237" y="816"/>
            <a:chExt cx="5242" cy="278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37" y="816"/>
              <a:ext cx="5242" cy="2784"/>
              <a:chOff x="285" y="816"/>
              <a:chExt cx="5242" cy="2784"/>
            </a:xfrm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285" y="1872"/>
                <a:ext cx="826" cy="720"/>
                <a:chOff x="525" y="1920"/>
                <a:chExt cx="826" cy="720"/>
              </a:xfrm>
            </p:grpSpPr>
            <p:sp>
              <p:nvSpPr>
                <p:cNvPr id="17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25" y="1920"/>
                  <a:ext cx="471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address</a:t>
                  </a:r>
                </a:p>
              </p:txBody>
            </p:sp>
            <p:sp>
              <p:nvSpPr>
                <p:cNvPr id="1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20" y="2256"/>
                  <a:ext cx="530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ctr"/>
                  <a:r>
                    <a:rPr lang="en-US" altLang="zh-CN" sz="1100" b="1" dirty="0">
                      <a:latin typeface="Arial" pitchFamily="34" charset="0"/>
                      <a:ea typeface="宋体" pitchFamily="2" charset="-122"/>
                    </a:rPr>
                    <a:t>memory</a:t>
                  </a:r>
                </a:p>
              </p:txBody>
            </p:sp>
            <p:sp>
              <p:nvSpPr>
                <p:cNvPr id="18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84" y="1920"/>
                  <a:ext cx="567" cy="3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Instruction</a:t>
                  </a:r>
                </a:p>
                <a:p>
                  <a:pPr algn="r"/>
                  <a:r>
                    <a:rPr lang="en-US" altLang="zh-CN" sz="1000" dirty="0">
                      <a:latin typeface="Arial" pitchFamily="34" charset="0"/>
                      <a:ea typeface="宋体" pitchFamily="2" charset="-122"/>
                    </a:rPr>
                    <a:t>[31-0]</a:t>
                  </a:r>
                </a:p>
              </p:txBody>
            </p:sp>
            <p:sp>
              <p:nvSpPr>
                <p:cNvPr id="181" name="Rectangle 9"/>
                <p:cNvSpPr>
                  <a:spLocks noChangeArrowheads="1"/>
                </p:cNvSpPr>
                <p:nvPr/>
              </p:nvSpPr>
              <p:spPr bwMode="auto">
                <a:xfrm>
                  <a:off x="576" y="1920"/>
                  <a:ext cx="768" cy="72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" name="Group 10"/>
              <p:cNvGrpSpPr>
                <a:grpSpLocks/>
              </p:cNvGrpSpPr>
              <p:nvPr/>
            </p:nvGrpSpPr>
            <p:grpSpPr bwMode="auto">
              <a:xfrm>
                <a:off x="1824" y="1817"/>
                <a:ext cx="3703" cy="1783"/>
                <a:chOff x="1824" y="1817"/>
                <a:chExt cx="3703" cy="1783"/>
              </a:xfrm>
            </p:grpSpPr>
            <p:sp>
              <p:nvSpPr>
                <p:cNvPr id="138" name="Line 11"/>
                <p:cNvSpPr>
                  <a:spLocks noChangeShapeType="1"/>
                </p:cNvSpPr>
                <p:nvPr/>
              </p:nvSpPr>
              <p:spPr bwMode="auto">
                <a:xfrm>
                  <a:off x="4944" y="216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39" name="Group 12"/>
                <p:cNvGrpSpPr>
                  <a:grpSpLocks/>
                </p:cNvGrpSpPr>
                <p:nvPr/>
              </p:nvGrpSpPr>
              <p:grpSpPr bwMode="auto">
                <a:xfrm>
                  <a:off x="3936" y="2160"/>
                  <a:ext cx="1248" cy="960"/>
                  <a:chOff x="3936" y="2160"/>
                  <a:chExt cx="1248" cy="960"/>
                </a:xfrm>
              </p:grpSpPr>
              <p:sp>
                <p:nvSpPr>
                  <p:cNvPr id="17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40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3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040" y="2544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2160"/>
                    <a:ext cx="0" cy="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032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6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0" y="2544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7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4005" y="237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0" name="Group 20"/>
                <p:cNvGrpSpPr>
                  <a:grpSpLocks/>
                </p:cNvGrpSpPr>
                <p:nvPr/>
              </p:nvGrpSpPr>
              <p:grpSpPr bwMode="auto">
                <a:xfrm>
                  <a:off x="1824" y="2352"/>
                  <a:ext cx="3648" cy="1248"/>
                  <a:chOff x="1824" y="2352"/>
                  <a:chExt cx="3648" cy="1248"/>
                </a:xfrm>
              </p:grpSpPr>
              <p:sp>
                <p:nvSpPr>
                  <p:cNvPr id="16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328" y="2352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5472" y="2352"/>
                    <a:ext cx="0" cy="124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8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24" y="3600"/>
                    <a:ext cx="364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9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24" y="2736"/>
                    <a:ext cx="0" cy="86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1" name="Group 26"/>
                <p:cNvGrpSpPr>
                  <a:grpSpLocks/>
                </p:cNvGrpSpPr>
                <p:nvPr/>
              </p:nvGrpSpPr>
              <p:grpSpPr bwMode="auto">
                <a:xfrm>
                  <a:off x="4224" y="1824"/>
                  <a:ext cx="738" cy="1206"/>
                  <a:chOff x="4224" y="1824"/>
                  <a:chExt cx="738" cy="1206"/>
                </a:xfrm>
              </p:grpSpPr>
              <p:grpSp>
                <p:nvGrpSpPr>
                  <p:cNvPr id="15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224" y="2064"/>
                    <a:ext cx="738" cy="723"/>
                    <a:chOff x="4176" y="2064"/>
                    <a:chExt cx="738" cy="723"/>
                  </a:xfrm>
                </p:grpSpPr>
                <p:sp>
                  <p:nvSpPr>
                    <p:cNvPr id="16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1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304"/>
                      <a:ext cx="401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address</a:t>
                      </a:r>
                    </a:p>
                  </p:txBody>
                </p:sp>
                <p:sp>
                  <p:nvSpPr>
                    <p:cNvPr id="162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76" y="2544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3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67" y="2495"/>
                      <a:ext cx="427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  <a:p>
                      <a:pPr algn="ctr"/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memory</a:t>
                      </a:r>
                    </a:p>
                  </p:txBody>
                </p:sp>
                <p:sp>
                  <p:nvSpPr>
                    <p:cNvPr id="16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07" y="2064"/>
                      <a:ext cx="307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165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76" y="2064"/>
                      <a:ext cx="720" cy="72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6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7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1" y="1824"/>
                    <a:ext cx="481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MemWrite</a:t>
                    </a:r>
                  </a:p>
                </p:txBody>
              </p:sp>
              <p:sp>
                <p:nvSpPr>
                  <p:cNvPr id="158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278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9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20" y="2880"/>
                    <a:ext cx="486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MemRead</a:t>
                    </a:r>
                  </a:p>
                </p:txBody>
              </p:sp>
            </p:grpSp>
            <p:grpSp>
              <p:nvGrpSpPr>
                <p:cNvPr id="142" name="Group 38"/>
                <p:cNvGrpSpPr>
                  <a:grpSpLocks/>
                </p:cNvGrpSpPr>
                <p:nvPr/>
              </p:nvGrpSpPr>
              <p:grpSpPr bwMode="auto">
                <a:xfrm>
                  <a:off x="4992" y="1817"/>
                  <a:ext cx="535" cy="823"/>
                  <a:chOff x="4992" y="1817"/>
                  <a:chExt cx="535" cy="823"/>
                </a:xfrm>
              </p:grpSpPr>
              <p:grpSp>
                <p:nvGrpSpPr>
                  <p:cNvPr id="15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5184" y="2064"/>
                    <a:ext cx="183" cy="576"/>
                    <a:chOff x="1776" y="425"/>
                    <a:chExt cx="183" cy="576"/>
                  </a:xfrm>
                </p:grpSpPr>
                <p:sp>
                  <p:nvSpPr>
                    <p:cNvPr id="153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</p:txBody>
                </p:sp>
                <p:sp>
                  <p:nvSpPr>
                    <p:cNvPr id="154" name="AutoShap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51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17"/>
                    <a:ext cx="535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MemToReg</a:t>
                    </a:r>
                  </a:p>
                </p:txBody>
              </p:sp>
              <p:sp>
                <p:nvSpPr>
                  <p:cNvPr id="152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52" y="1968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3" name="Group 44"/>
                <p:cNvGrpSpPr>
                  <a:grpSpLocks/>
                </p:cNvGrpSpPr>
                <p:nvPr/>
              </p:nvGrpSpPr>
              <p:grpSpPr bwMode="auto">
                <a:xfrm>
                  <a:off x="2832" y="2326"/>
                  <a:ext cx="1392" cy="794"/>
                  <a:chOff x="2832" y="2326"/>
                  <a:chExt cx="1392" cy="794"/>
                </a:xfrm>
              </p:grpSpPr>
              <p:sp>
                <p:nvSpPr>
                  <p:cNvPr id="14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28" y="2352"/>
                    <a:ext cx="0" cy="76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5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2352"/>
                    <a:ext cx="3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6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36" y="2640"/>
                    <a:ext cx="0" cy="48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7" name="Line 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8" y="3120"/>
                    <a:ext cx="100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2640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9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2909" y="2326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3" name="Group 51"/>
              <p:cNvGrpSpPr>
                <a:grpSpLocks/>
              </p:cNvGrpSpPr>
              <p:nvPr/>
            </p:nvGrpSpPr>
            <p:grpSpPr bwMode="auto">
              <a:xfrm>
                <a:off x="432" y="816"/>
                <a:ext cx="3888" cy="1056"/>
                <a:chOff x="432" y="816"/>
                <a:chExt cx="3888" cy="1056"/>
              </a:xfrm>
            </p:grpSpPr>
            <p:sp>
              <p:nvSpPr>
                <p:cNvPr id="8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52" y="1200"/>
                  <a:ext cx="161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zh-CN" sz="1100">
                    <a:latin typeface="Arial" pitchFamily="34" charset="0"/>
                    <a:ea typeface="宋体" pitchFamily="2" charset="-122"/>
                  </a:endParaRPr>
                </a:p>
                <a:p>
                  <a:pPr>
                    <a:lnSpc>
                      <a:spcPct val="8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4</a:t>
                  </a:r>
                </a:p>
              </p:txBody>
            </p:sp>
            <p:grpSp>
              <p:nvGrpSpPr>
                <p:cNvPr id="87" name="Group 53"/>
                <p:cNvGrpSpPr>
                  <a:grpSpLocks/>
                </p:cNvGrpSpPr>
                <p:nvPr/>
              </p:nvGrpSpPr>
              <p:grpSpPr bwMode="auto">
                <a:xfrm>
                  <a:off x="3120" y="1296"/>
                  <a:ext cx="303" cy="480"/>
                  <a:chOff x="3120" y="864"/>
                  <a:chExt cx="303" cy="480"/>
                </a:xfrm>
              </p:grpSpPr>
              <p:sp>
                <p:nvSpPr>
                  <p:cNvPr id="136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1" y="980"/>
                    <a:ext cx="30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Shift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left 2</a:t>
                    </a:r>
                  </a:p>
                </p:txBody>
              </p:sp>
              <p:sp>
                <p:nvSpPr>
                  <p:cNvPr id="137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8" name="Group 56"/>
                <p:cNvGrpSpPr>
                  <a:grpSpLocks/>
                </p:cNvGrpSpPr>
                <p:nvPr/>
              </p:nvGrpSpPr>
              <p:grpSpPr bwMode="auto">
                <a:xfrm>
                  <a:off x="432" y="1152"/>
                  <a:ext cx="229" cy="384"/>
                  <a:chOff x="192" y="1872"/>
                  <a:chExt cx="229" cy="384"/>
                </a:xfrm>
              </p:grpSpPr>
              <p:sp>
                <p:nvSpPr>
                  <p:cNvPr id="134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4" y="1982"/>
                    <a:ext cx="227" cy="15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PC</a:t>
                    </a:r>
                  </a:p>
                </p:txBody>
              </p:sp>
              <p:sp>
                <p:nvSpPr>
                  <p:cNvPr id="135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92" y="1872"/>
                    <a:ext cx="192" cy="3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9" name="Group 59"/>
                <p:cNvGrpSpPr>
                  <a:grpSpLocks/>
                </p:cNvGrpSpPr>
                <p:nvPr/>
              </p:nvGrpSpPr>
              <p:grpSpPr bwMode="auto">
                <a:xfrm>
                  <a:off x="3552" y="1104"/>
                  <a:ext cx="352" cy="576"/>
                  <a:chOff x="3792" y="576"/>
                  <a:chExt cx="352" cy="576"/>
                </a:xfrm>
              </p:grpSpPr>
              <p:grpSp>
                <p:nvGrpSpPr>
                  <p:cNvPr id="125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2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8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9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0" name="Line 6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2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6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2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2" y="782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sp>
              <p:nvSpPr>
                <p:cNvPr id="90" name="Line 69"/>
                <p:cNvSpPr>
                  <a:spLocks noChangeShapeType="1"/>
                </p:cNvSpPr>
                <p:nvPr/>
              </p:nvSpPr>
              <p:spPr bwMode="auto">
                <a:xfrm>
                  <a:off x="3408" y="1536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91" name="Line 70"/>
                <p:cNvSpPr>
                  <a:spLocks noChangeShapeType="1"/>
                </p:cNvSpPr>
                <p:nvPr/>
              </p:nvSpPr>
              <p:spPr bwMode="auto">
                <a:xfrm>
                  <a:off x="3888" y="139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2" name="Group 71"/>
                <p:cNvGrpSpPr>
                  <a:grpSpLocks/>
                </p:cNvGrpSpPr>
                <p:nvPr/>
              </p:nvGrpSpPr>
              <p:grpSpPr bwMode="auto">
                <a:xfrm>
                  <a:off x="1440" y="912"/>
                  <a:ext cx="354" cy="576"/>
                  <a:chOff x="3792" y="576"/>
                  <a:chExt cx="354" cy="576"/>
                </a:xfrm>
              </p:grpSpPr>
              <p:grpSp>
                <p:nvGrpSpPr>
                  <p:cNvPr id="11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3792" y="576"/>
                    <a:ext cx="336" cy="576"/>
                    <a:chOff x="3792" y="576"/>
                    <a:chExt cx="336" cy="576"/>
                  </a:xfrm>
                </p:grpSpPr>
                <p:sp>
                  <p:nvSpPr>
                    <p:cNvPr id="118" name="Line 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9" name="Line 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912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0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816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1" name="Line 7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864"/>
                      <a:ext cx="96" cy="4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2" name="Line 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792" y="576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3" name="Line 7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28" y="768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4" name="Line 7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792" y="960"/>
                      <a:ext cx="336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63500" dir="8587806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7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74" y="784"/>
                    <a:ext cx="27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Add</a:t>
                    </a:r>
                  </a:p>
                </p:txBody>
              </p:sp>
            </p:grpSp>
            <p:grpSp>
              <p:nvGrpSpPr>
                <p:cNvPr id="93" name="Group 81"/>
                <p:cNvGrpSpPr>
                  <a:grpSpLocks/>
                </p:cNvGrpSpPr>
                <p:nvPr/>
              </p:nvGrpSpPr>
              <p:grpSpPr bwMode="auto">
                <a:xfrm>
                  <a:off x="528" y="816"/>
                  <a:ext cx="3792" cy="384"/>
                  <a:chOff x="528" y="816"/>
                  <a:chExt cx="3792" cy="384"/>
                </a:xfrm>
              </p:grpSpPr>
              <p:sp>
                <p:nvSpPr>
                  <p:cNvPr id="112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81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3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176" y="1200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0" y="816"/>
                    <a:ext cx="0" cy="38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5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816"/>
                    <a:ext cx="37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4" name="Line 86"/>
                <p:cNvSpPr>
                  <a:spLocks noChangeShapeType="1"/>
                </p:cNvSpPr>
                <p:nvPr/>
              </p:nvSpPr>
              <p:spPr bwMode="auto">
                <a:xfrm>
                  <a:off x="1296" y="134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95" name="Group 87"/>
                <p:cNvGrpSpPr>
                  <a:grpSpLocks/>
                </p:cNvGrpSpPr>
                <p:nvPr/>
              </p:nvGrpSpPr>
              <p:grpSpPr bwMode="auto">
                <a:xfrm>
                  <a:off x="1776" y="960"/>
                  <a:ext cx="2256" cy="262"/>
                  <a:chOff x="1776" y="960"/>
                  <a:chExt cx="2256" cy="262"/>
                </a:xfrm>
              </p:grpSpPr>
              <p:sp>
                <p:nvSpPr>
                  <p:cNvPr id="108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960"/>
                    <a:ext cx="7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1200"/>
                    <a:ext cx="177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4" y="960"/>
                    <a:ext cx="0" cy="2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11" name="AutoShape 91"/>
                  <p:cNvSpPr>
                    <a:spLocks noChangeArrowheads="1"/>
                  </p:cNvSpPr>
                  <p:nvPr/>
                </p:nvSpPr>
                <p:spPr bwMode="auto">
                  <a:xfrm>
                    <a:off x="3232" y="1174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6" name="Group 92"/>
                <p:cNvGrpSpPr>
                  <a:grpSpLocks/>
                </p:cNvGrpSpPr>
                <p:nvPr/>
              </p:nvGrpSpPr>
              <p:grpSpPr bwMode="auto">
                <a:xfrm>
                  <a:off x="507" y="1056"/>
                  <a:ext cx="933" cy="816"/>
                  <a:chOff x="507" y="1056"/>
                  <a:chExt cx="933" cy="816"/>
                </a:xfrm>
              </p:grpSpPr>
              <p:sp>
                <p:nvSpPr>
                  <p:cNvPr id="103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1536"/>
                    <a:ext cx="0" cy="3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4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6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1056"/>
                    <a:ext cx="0" cy="57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28" y="1632"/>
                    <a:ext cx="28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507" y="1609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7" name="Group 98"/>
                <p:cNvGrpSpPr>
                  <a:grpSpLocks/>
                </p:cNvGrpSpPr>
                <p:nvPr/>
              </p:nvGrpSpPr>
              <p:grpSpPr bwMode="auto">
                <a:xfrm>
                  <a:off x="3936" y="912"/>
                  <a:ext cx="348" cy="823"/>
                  <a:chOff x="3936" y="912"/>
                  <a:chExt cx="348" cy="823"/>
                </a:xfrm>
              </p:grpSpPr>
              <p:grpSp>
                <p:nvGrpSpPr>
                  <p:cNvPr id="98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4032" y="912"/>
                    <a:ext cx="182" cy="576"/>
                    <a:chOff x="1776" y="425"/>
                    <a:chExt cx="182" cy="576"/>
                  </a:xfrm>
                </p:grpSpPr>
                <p:sp>
                  <p:nvSpPr>
                    <p:cNvPr id="101" name="Text Box 10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432"/>
                      <a:ext cx="182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102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3" y="425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4108" y="1495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0" name="Text 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36" y="1585"/>
                    <a:ext cx="348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PCSrc</a:t>
                    </a:r>
                  </a:p>
                </p:txBody>
              </p:sp>
            </p:grpSp>
          </p:grpSp>
          <p:grpSp>
            <p:nvGrpSpPr>
              <p:cNvPr id="14" name="Group 104"/>
              <p:cNvGrpSpPr>
                <a:grpSpLocks/>
              </p:cNvGrpSpPr>
              <p:nvPr/>
            </p:nvGrpSpPr>
            <p:grpSpPr bwMode="auto">
              <a:xfrm>
                <a:off x="2497" y="1536"/>
                <a:ext cx="1445" cy="1968"/>
                <a:chOff x="2497" y="1536"/>
                <a:chExt cx="1445" cy="1968"/>
              </a:xfrm>
            </p:grpSpPr>
            <p:grpSp>
              <p:nvGrpSpPr>
                <p:cNvPr id="55" name="Group 105"/>
                <p:cNvGrpSpPr>
                  <a:grpSpLocks/>
                </p:cNvGrpSpPr>
                <p:nvPr/>
              </p:nvGrpSpPr>
              <p:grpSpPr bwMode="auto">
                <a:xfrm>
                  <a:off x="2497" y="3024"/>
                  <a:ext cx="374" cy="480"/>
                  <a:chOff x="2506" y="2976"/>
                  <a:chExt cx="374" cy="480"/>
                </a:xfrm>
              </p:grpSpPr>
              <p:sp>
                <p:nvSpPr>
                  <p:cNvPr id="84" name="Text Box 10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06" y="3072"/>
                    <a:ext cx="374" cy="24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Sign</a:t>
                    </a:r>
                  </a:p>
                  <a:p>
                    <a:pPr algn="ctr"/>
                    <a:r>
                      <a:rPr lang="en-US" altLang="zh-CN" sz="1100" b="1">
                        <a:latin typeface="Arial" pitchFamily="34" charset="0"/>
                        <a:ea typeface="宋体" pitchFamily="2" charset="-122"/>
                      </a:rPr>
                      <a:t>extend</a:t>
                    </a:r>
                  </a:p>
                </p:txBody>
              </p:sp>
              <p:sp>
                <p:nvSpPr>
                  <p:cNvPr id="85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544" y="2976"/>
                    <a:ext cx="288" cy="480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56" name="Line 108"/>
                <p:cNvSpPr>
                  <a:spLocks noChangeShapeType="1"/>
                </p:cNvSpPr>
                <p:nvPr/>
              </p:nvSpPr>
              <p:spPr bwMode="auto">
                <a:xfrm>
                  <a:off x="2832" y="2064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57" name="Group 109"/>
                <p:cNvGrpSpPr>
                  <a:grpSpLocks/>
                </p:cNvGrpSpPr>
                <p:nvPr/>
              </p:nvGrpSpPr>
              <p:grpSpPr bwMode="auto">
                <a:xfrm>
                  <a:off x="2832" y="1536"/>
                  <a:ext cx="336" cy="1728"/>
                  <a:chOff x="2832" y="1536"/>
                  <a:chExt cx="336" cy="1728"/>
                </a:xfrm>
              </p:grpSpPr>
              <p:sp>
                <p:nvSpPr>
                  <p:cNvPr id="79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2736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0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0" cy="1728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1" name="Line 1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32" y="3264"/>
                    <a:ext cx="19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2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536"/>
                    <a:ext cx="9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83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999" y="2713"/>
                    <a:ext cx="48" cy="48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8" name="Group 115"/>
                <p:cNvGrpSpPr>
                  <a:grpSpLocks/>
                </p:cNvGrpSpPr>
                <p:nvPr/>
              </p:nvGrpSpPr>
              <p:grpSpPr bwMode="auto">
                <a:xfrm>
                  <a:off x="3072" y="2256"/>
                  <a:ext cx="392" cy="822"/>
                  <a:chOff x="3072" y="2256"/>
                  <a:chExt cx="392" cy="822"/>
                </a:xfrm>
              </p:grpSpPr>
              <p:grpSp>
                <p:nvGrpSpPr>
                  <p:cNvPr id="74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3172" y="2256"/>
                    <a:ext cx="183" cy="576"/>
                    <a:chOff x="3117" y="2304"/>
                    <a:chExt cx="183" cy="576"/>
                  </a:xfrm>
                </p:grpSpPr>
                <p:sp>
                  <p:nvSpPr>
                    <p:cNvPr id="77" name="Text Box 1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17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78" name="AutoShap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7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3250" y="2832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76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928"/>
                    <a:ext cx="392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ALUSrc</a:t>
                    </a:r>
                  </a:p>
                </p:txBody>
              </p:sp>
            </p:grpSp>
            <p:grpSp>
              <p:nvGrpSpPr>
                <p:cNvPr id="59" name="Group 121"/>
                <p:cNvGrpSpPr>
                  <a:grpSpLocks/>
                </p:cNvGrpSpPr>
                <p:nvPr/>
              </p:nvGrpSpPr>
              <p:grpSpPr bwMode="auto">
                <a:xfrm>
                  <a:off x="3456" y="1920"/>
                  <a:ext cx="486" cy="870"/>
                  <a:chOff x="3456" y="1920"/>
                  <a:chExt cx="486" cy="870"/>
                </a:xfrm>
              </p:grpSpPr>
              <p:grpSp>
                <p:nvGrpSpPr>
                  <p:cNvPr id="60" name="Group 122"/>
                  <p:cNvGrpSpPr>
                    <a:grpSpLocks/>
                  </p:cNvGrpSpPr>
                  <p:nvPr/>
                </p:nvGrpSpPr>
                <p:grpSpPr bwMode="auto">
                  <a:xfrm>
                    <a:off x="3456" y="1920"/>
                    <a:ext cx="486" cy="768"/>
                    <a:chOff x="3024" y="1920"/>
                    <a:chExt cx="486" cy="768"/>
                  </a:xfrm>
                </p:grpSpPr>
                <p:grpSp>
                  <p:nvGrpSpPr>
                    <p:cNvPr id="63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24" y="1920"/>
                      <a:ext cx="480" cy="768"/>
                      <a:chOff x="3168" y="2736"/>
                      <a:chExt cx="480" cy="768"/>
                    </a:xfrm>
                  </p:grpSpPr>
                  <p:sp>
                    <p:nvSpPr>
                      <p:cNvPr id="67" name="Line 1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8" name="Line 1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21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69" name="Line 1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3024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0" name="Line 12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120"/>
                        <a:ext cx="144" cy="96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1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68" y="2736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1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648" y="2976"/>
                        <a:ext cx="0" cy="28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1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68" y="3264"/>
                        <a:ext cx="480" cy="24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63500" dir="8587806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64" name="Text Box 1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8" y="2304"/>
                      <a:ext cx="342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Result</a:t>
                      </a:r>
                    </a:p>
                  </p:txBody>
                </p:sp>
                <p:sp>
                  <p:nvSpPr>
                    <p:cNvPr id="65" name="Text Box 1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22" y="2160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Zero</a:t>
                      </a:r>
                    </a:p>
                  </p:txBody>
                </p:sp>
                <p:sp>
                  <p:nvSpPr>
                    <p:cNvPr id="66" name="Text Box 1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24" y="2064"/>
                      <a:ext cx="2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ALU</a:t>
                      </a:r>
                    </a:p>
                  </p:txBody>
                </p:sp>
              </p:grpSp>
              <p:sp>
                <p:nvSpPr>
                  <p:cNvPr id="61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254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62" name="Text Box 1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640"/>
                    <a:ext cx="38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ALUOp</a:t>
                    </a:r>
                  </a:p>
                </p:txBody>
              </p:sp>
            </p:grpSp>
          </p:grpSp>
          <p:grpSp>
            <p:nvGrpSpPr>
              <p:cNvPr id="15" name="Group 136"/>
              <p:cNvGrpSpPr>
                <a:grpSpLocks/>
              </p:cNvGrpSpPr>
              <p:nvPr/>
            </p:nvGrpSpPr>
            <p:grpSpPr bwMode="auto">
              <a:xfrm>
                <a:off x="1104" y="1680"/>
                <a:ext cx="1742" cy="1590"/>
                <a:chOff x="1104" y="1680"/>
                <a:chExt cx="1742" cy="1590"/>
              </a:xfrm>
            </p:grpSpPr>
            <p:sp>
              <p:nvSpPr>
                <p:cNvPr id="16" name="Line 137"/>
                <p:cNvSpPr>
                  <a:spLocks noChangeShapeType="1"/>
                </p:cNvSpPr>
                <p:nvPr/>
              </p:nvSpPr>
              <p:spPr bwMode="auto">
                <a:xfrm>
                  <a:off x="1728" y="254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138"/>
                <p:cNvGrpSpPr>
                  <a:grpSpLocks/>
                </p:cNvGrpSpPr>
                <p:nvPr/>
              </p:nvGrpSpPr>
              <p:grpSpPr bwMode="auto">
                <a:xfrm>
                  <a:off x="1104" y="1872"/>
                  <a:ext cx="1440" cy="1398"/>
                  <a:chOff x="1104" y="1872"/>
                  <a:chExt cx="1440" cy="1398"/>
                </a:xfrm>
              </p:grpSpPr>
              <p:sp>
                <p:nvSpPr>
                  <p:cNvPr id="36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16"/>
                    <a:ext cx="0" cy="12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7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200" y="3120"/>
                    <a:ext cx="1344" cy="150"/>
                    <a:chOff x="1200" y="3120"/>
                    <a:chExt cx="1344" cy="150"/>
                  </a:xfrm>
                </p:grpSpPr>
                <p:sp>
                  <p:nvSpPr>
                    <p:cNvPr id="53" name="Line 1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00" y="3264"/>
                      <a:ext cx="13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Text Box 1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1" y="3120"/>
                      <a:ext cx="410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I [15 - 0]</a:t>
                      </a:r>
                    </a:p>
                  </p:txBody>
                </p:sp>
              </p:grpSp>
              <p:grpSp>
                <p:nvGrpSpPr>
                  <p:cNvPr id="38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1104" y="1872"/>
                    <a:ext cx="864" cy="168"/>
                    <a:chOff x="1104" y="1872"/>
                    <a:chExt cx="864" cy="168"/>
                  </a:xfrm>
                </p:grpSpPr>
                <p:grpSp>
                  <p:nvGrpSpPr>
                    <p:cNvPr id="49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04" y="1872"/>
                      <a:ext cx="864" cy="150"/>
                      <a:chOff x="1104" y="1872"/>
                      <a:chExt cx="864" cy="150"/>
                    </a:xfrm>
                  </p:grpSpPr>
                  <p:sp>
                    <p:nvSpPr>
                      <p:cNvPr id="51" name="Line 1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04" y="2016"/>
                        <a:ext cx="86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2" name="Text Box 14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187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[25 - 21]</a:t>
                        </a:r>
                      </a:p>
                    </p:txBody>
                  </p:sp>
                </p:grpSp>
                <p:sp>
                  <p:nvSpPr>
                    <p:cNvPr id="50" name="AutoShape 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1" y="1992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9" name="Group 148"/>
                  <p:cNvGrpSpPr>
                    <a:grpSpLocks/>
                  </p:cNvGrpSpPr>
                  <p:nvPr/>
                </p:nvGrpSpPr>
                <p:grpSpPr bwMode="auto">
                  <a:xfrm>
                    <a:off x="1180" y="2112"/>
                    <a:ext cx="788" cy="166"/>
                    <a:chOff x="1180" y="2112"/>
                    <a:chExt cx="788" cy="166"/>
                  </a:xfrm>
                </p:grpSpPr>
                <p:grpSp>
                  <p:nvGrpSpPr>
                    <p:cNvPr id="45" name="Group 1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00" y="2112"/>
                      <a:ext cx="768" cy="150"/>
                      <a:chOff x="1200" y="2112"/>
                      <a:chExt cx="768" cy="150"/>
                    </a:xfrm>
                  </p:grpSpPr>
                  <p:sp>
                    <p:nvSpPr>
                      <p:cNvPr id="47" name="Text Box 15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1" y="2112"/>
                        <a:ext cx="455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[20 - 16]</a:t>
                        </a:r>
                      </a:p>
                    </p:txBody>
                  </p:sp>
                  <p:sp>
                    <p:nvSpPr>
                      <p:cNvPr id="48" name="Line 1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256"/>
                        <a:ext cx="76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46" name="AutoShap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2230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0" name="Group 153"/>
                  <p:cNvGrpSpPr>
                    <a:grpSpLocks/>
                  </p:cNvGrpSpPr>
                  <p:nvPr/>
                </p:nvGrpSpPr>
                <p:grpSpPr bwMode="auto">
                  <a:xfrm>
                    <a:off x="1179" y="2640"/>
                    <a:ext cx="466" cy="169"/>
                    <a:chOff x="1179" y="2640"/>
                    <a:chExt cx="466" cy="169"/>
                  </a:xfrm>
                </p:grpSpPr>
                <p:grpSp>
                  <p:nvGrpSpPr>
                    <p:cNvPr id="41" name="Group 1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91" y="2640"/>
                      <a:ext cx="454" cy="150"/>
                      <a:chOff x="1191" y="2640"/>
                      <a:chExt cx="454" cy="150"/>
                    </a:xfrm>
                  </p:grpSpPr>
                  <p:sp>
                    <p:nvSpPr>
                      <p:cNvPr id="43" name="Line 15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00" y="2784"/>
                        <a:ext cx="38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4" name="Text Box 15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91" y="2640"/>
                        <a:ext cx="454" cy="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lIns="101882" tIns="50941" rIns="101882" bIns="50941">
                        <a:spAutoFit/>
                      </a:bodyPr>
                      <a:lstStyle>
                        <a:lvl1pPr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509588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019175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528763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38350" defTabSz="1019175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4955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527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099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67150" defTabSz="1019175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zh-CN" sz="1100">
                            <a:latin typeface="Arial" pitchFamily="34" charset="0"/>
                            <a:ea typeface="宋体" pitchFamily="2" charset="-122"/>
                          </a:rPr>
                          <a:t>I [15 - 11]</a:t>
                        </a:r>
                      </a:p>
                    </p:txBody>
                  </p:sp>
                </p:grpSp>
                <p:sp>
                  <p:nvSpPr>
                    <p:cNvPr id="42" name="AutoShape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9" y="2761"/>
                      <a:ext cx="48" cy="48"/>
                    </a:xfrm>
                    <a:prstGeom prst="octagon">
                      <a:avLst>
                        <a:gd name="adj" fmla="val 29287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8" name="Group 158"/>
                <p:cNvGrpSpPr>
                  <a:grpSpLocks/>
                </p:cNvGrpSpPr>
                <p:nvPr/>
              </p:nvGrpSpPr>
              <p:grpSpPr bwMode="auto">
                <a:xfrm>
                  <a:off x="1441" y="2304"/>
                  <a:ext cx="383" cy="821"/>
                  <a:chOff x="1441" y="2304"/>
                  <a:chExt cx="383" cy="821"/>
                </a:xfrm>
              </p:grpSpPr>
              <p:grpSp>
                <p:nvGrpSpPr>
                  <p:cNvPr id="31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1584" y="2304"/>
                    <a:ext cx="183" cy="576"/>
                    <a:chOff x="1673" y="2304"/>
                    <a:chExt cx="183" cy="576"/>
                  </a:xfrm>
                </p:grpSpPr>
                <p:sp>
                  <p:nvSpPr>
                    <p:cNvPr id="34" name="Text Box 1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73" y="2311"/>
                      <a:ext cx="183" cy="56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0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M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u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x</a:t>
                      </a:r>
                    </a:p>
                    <a:p>
                      <a:pPr>
                        <a:spcBef>
                          <a:spcPct val="30000"/>
                        </a:spcBef>
                      </a:pPr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1</a:t>
                      </a:r>
                    </a:p>
                  </p:txBody>
                </p:sp>
                <p:sp>
                  <p:nvSpPr>
                    <p:cNvPr id="35" name="AutoShap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80" y="2304"/>
                      <a:ext cx="144" cy="576"/>
                    </a:xfrm>
                    <a:prstGeom prst="roundRect">
                      <a:avLst>
                        <a:gd name="adj" fmla="val 50000"/>
                      </a:avLst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2" name="Line 162"/>
                  <p:cNvSpPr>
                    <a:spLocks noChangeShapeType="1"/>
                  </p:cNvSpPr>
                  <p:nvPr/>
                </p:nvSpPr>
                <p:spPr bwMode="auto">
                  <a:xfrm>
                    <a:off x="1659" y="2880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Text Box 1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1" y="2975"/>
                    <a:ext cx="383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RegDst</a:t>
                    </a:r>
                  </a:p>
                </p:txBody>
              </p:sp>
            </p:grpSp>
            <p:grpSp>
              <p:nvGrpSpPr>
                <p:cNvPr id="19" name="Group 164"/>
                <p:cNvGrpSpPr>
                  <a:grpSpLocks/>
                </p:cNvGrpSpPr>
                <p:nvPr/>
              </p:nvGrpSpPr>
              <p:grpSpPr bwMode="auto">
                <a:xfrm>
                  <a:off x="1968" y="1680"/>
                  <a:ext cx="878" cy="1214"/>
                  <a:chOff x="1968" y="1680"/>
                  <a:chExt cx="878" cy="1214"/>
                </a:xfrm>
              </p:grpSpPr>
              <p:grpSp>
                <p:nvGrpSpPr>
                  <p:cNvPr id="20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1968" y="1920"/>
                    <a:ext cx="878" cy="974"/>
                    <a:chOff x="2112" y="1920"/>
                    <a:chExt cx="878" cy="974"/>
                  </a:xfrm>
                </p:grpSpPr>
                <p:sp>
                  <p:nvSpPr>
                    <p:cNvPr id="23" name="Text Box 16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192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1</a:t>
                      </a:r>
                    </a:p>
                  </p:txBody>
                </p:sp>
                <p:sp>
                  <p:nvSpPr>
                    <p:cNvPr id="24" name="Text Box 16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170"/>
                      <a:ext cx="450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 2</a:t>
                      </a:r>
                    </a:p>
                  </p:txBody>
                </p:sp>
                <p:sp>
                  <p:nvSpPr>
                    <p:cNvPr id="25" name="Text Box 16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411"/>
                      <a:ext cx="38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register</a:t>
                      </a:r>
                    </a:p>
                  </p:txBody>
                </p:sp>
                <p:sp>
                  <p:nvSpPr>
                    <p:cNvPr id="26" name="Text Box 1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22" y="2651"/>
                      <a:ext cx="303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Write</a:t>
                      </a:r>
                    </a:p>
                    <a:p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</a:t>
                      </a:r>
                    </a:p>
                  </p:txBody>
                </p:sp>
                <p:sp>
                  <p:nvSpPr>
                    <p:cNvPr id="27" name="Text Box 17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41" y="2256"/>
                      <a:ext cx="339" cy="2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2</a:t>
                      </a:r>
                    </a:p>
                  </p:txBody>
                </p:sp>
                <p:sp>
                  <p:nvSpPr>
                    <p:cNvPr id="28" name="Text Box 17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1" y="1930"/>
                      <a:ext cx="339" cy="24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Read</a:t>
                      </a:r>
                    </a:p>
                    <a:p>
                      <a:pPr algn="r"/>
                      <a:r>
                        <a:rPr lang="en-US" altLang="zh-CN" sz="1100">
                          <a:latin typeface="Arial" pitchFamily="34" charset="0"/>
                          <a:ea typeface="宋体" pitchFamily="2" charset="-122"/>
                        </a:rPr>
                        <a:t>data 1</a:t>
                      </a:r>
                    </a:p>
                  </p:txBody>
                </p:sp>
                <p:sp>
                  <p:nvSpPr>
                    <p:cNvPr id="29" name="Text Box 1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5" y="2592"/>
                      <a:ext cx="481" cy="1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lIns="101882" tIns="50941" rIns="101882" bIns="50941">
                      <a:spAutoFit/>
                    </a:bodyPr>
                    <a:lstStyle>
                      <a:lvl1pPr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509588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019175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528763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38350" defTabSz="1019175"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4955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527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099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67150" defTabSz="1019175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zh-CN" sz="1100" b="1">
                          <a:latin typeface="Arial" pitchFamily="34" charset="0"/>
                          <a:ea typeface="宋体" pitchFamily="2" charset="-122"/>
                        </a:rPr>
                        <a:t>Registers</a:t>
                      </a:r>
                    </a:p>
                  </p:txBody>
                </p:sp>
                <p:sp>
                  <p:nvSpPr>
                    <p:cNvPr id="30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2" y="1931"/>
                      <a:ext cx="854" cy="96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1824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Text Box 1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680"/>
                    <a:ext cx="450" cy="1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101882" tIns="50941" rIns="101882" bIns="50941">
                    <a:spAutoFit/>
                  </a:bodyPr>
                  <a:lstStyle>
                    <a:lvl1pPr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509588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019175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528763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38350" defTabSz="1019175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4955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527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099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67150" defTabSz="1019175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zh-CN" sz="1100">
                        <a:solidFill>
                          <a:srgbClr val="3333FF"/>
                        </a:solidFill>
                        <a:latin typeface="Arial" pitchFamily="34" charset="0"/>
                        <a:ea typeface="宋体" pitchFamily="2" charset="-122"/>
                      </a:rPr>
                      <a:t>RegWrite</a:t>
                    </a:r>
                  </a:p>
                </p:txBody>
              </p:sp>
            </p:grpSp>
          </p:grpSp>
        </p:grpSp>
        <p:sp>
          <p:nvSpPr>
            <p:cNvPr id="6" name="Line 176"/>
            <p:cNvSpPr>
              <a:spLocks noChangeShapeType="1"/>
            </p:cNvSpPr>
            <p:nvPr/>
          </p:nvSpPr>
          <p:spPr bwMode="auto">
            <a:xfrm>
              <a:off x="3264" y="254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7" name="Group 177"/>
            <p:cNvGrpSpPr>
              <a:grpSpLocks/>
            </p:cNvGrpSpPr>
            <p:nvPr/>
          </p:nvGrpSpPr>
          <p:grpSpPr bwMode="auto">
            <a:xfrm>
              <a:off x="1385" y="2242"/>
              <a:ext cx="161" cy="167"/>
              <a:chOff x="1423" y="2233"/>
              <a:chExt cx="161" cy="167"/>
            </a:xfrm>
          </p:grpSpPr>
          <p:sp>
            <p:nvSpPr>
              <p:cNvPr id="8" name="Line 178"/>
              <p:cNvSpPr>
                <a:spLocks noChangeShapeType="1"/>
              </p:cNvSpPr>
              <p:nvPr/>
            </p:nvSpPr>
            <p:spPr bwMode="auto">
              <a:xfrm flipV="1">
                <a:off x="1440" y="225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" name="AutoShape 179"/>
              <p:cNvSpPr>
                <a:spLocks noChangeArrowheads="1"/>
              </p:cNvSpPr>
              <p:nvPr/>
            </p:nvSpPr>
            <p:spPr bwMode="auto">
              <a:xfrm>
                <a:off x="1423" y="22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" name="Line 180"/>
              <p:cNvSpPr>
                <a:spLocks noChangeShapeType="1"/>
              </p:cNvSpPr>
              <p:nvPr/>
            </p:nvSpPr>
            <p:spPr bwMode="auto">
              <a:xfrm>
                <a:off x="1440" y="240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pic>
        <p:nvPicPr>
          <p:cNvPr id="1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335"/>
            <a:ext cx="8533948" cy="655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755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6494</TotalTime>
  <Words>1527</Words>
  <Application>Microsoft Office PowerPoint</Application>
  <PresentationFormat>On-screen Show (4:3)</PresentationFormat>
  <Paragraphs>656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Malgun Gothic</vt:lpstr>
      <vt:lpstr>华文中宋</vt:lpstr>
      <vt:lpstr>宋体</vt:lpstr>
      <vt:lpstr>Arial</vt:lpstr>
      <vt:lpstr>Calibri</vt:lpstr>
      <vt:lpstr>Gadugi</vt:lpstr>
      <vt:lpstr>Gill Sans MT</vt:lpstr>
      <vt:lpstr>Times New Roman</vt:lpstr>
      <vt:lpstr>Verdana</vt:lpstr>
      <vt:lpstr>Wingdings</vt:lpstr>
      <vt:lpstr>Wingdings 2</vt:lpstr>
      <vt:lpstr>夏至</vt:lpstr>
      <vt:lpstr>CSE 341 Computer Organization  Lecture 16 Processor : Multi-Cycle Implementation </vt:lpstr>
      <vt:lpstr>Task II</vt:lpstr>
      <vt:lpstr>Clock Cycles </vt:lpstr>
      <vt:lpstr>Clocking Methodology</vt:lpstr>
      <vt:lpstr>Edge-Triggered Clocking</vt:lpstr>
      <vt:lpstr>Edge-Triggered Clocking</vt:lpstr>
      <vt:lpstr>Shortcoming of Single-cycle</vt:lpstr>
      <vt:lpstr>A Breakdown Example for lw</vt:lpstr>
      <vt:lpstr>A Breakdown Example for add</vt:lpstr>
      <vt:lpstr>Bad timing performance</vt:lpstr>
      <vt:lpstr>General 5 Stages for Instructions</vt:lpstr>
      <vt:lpstr>Multi-cycle Strategy </vt:lpstr>
      <vt:lpstr>Cost benefit</vt:lpstr>
      <vt:lpstr>Original single-cycle datapath</vt:lpstr>
      <vt:lpstr>New multi-cycle datapath</vt:lpstr>
      <vt:lpstr>Unified memory</vt:lpstr>
      <vt:lpstr>Use of Intermediate registers</vt:lpstr>
      <vt:lpstr>The Final Multi-cycle Datapath</vt:lpstr>
      <vt:lpstr>General 5 Stages for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400</cp:revision>
  <dcterms:created xsi:type="dcterms:W3CDTF">2015-08-13T19:09:57Z</dcterms:created>
  <dcterms:modified xsi:type="dcterms:W3CDTF">2020-04-02T22:53:26Z</dcterms:modified>
</cp:coreProperties>
</file>