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ink/ink1.xml" ContentType="application/inkml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0"/>
  </p:notesMasterIdLst>
  <p:sldIdLst>
    <p:sldId id="256" r:id="rId2"/>
    <p:sldId id="526" r:id="rId3"/>
    <p:sldId id="527" r:id="rId4"/>
    <p:sldId id="528" r:id="rId5"/>
    <p:sldId id="529" r:id="rId6"/>
    <p:sldId id="530" r:id="rId7"/>
    <p:sldId id="531" r:id="rId8"/>
    <p:sldId id="532" r:id="rId9"/>
    <p:sldId id="533" r:id="rId10"/>
    <p:sldId id="534" r:id="rId11"/>
    <p:sldId id="535" r:id="rId12"/>
    <p:sldId id="536" r:id="rId13"/>
    <p:sldId id="537" r:id="rId14"/>
    <p:sldId id="538" r:id="rId15"/>
    <p:sldId id="539" r:id="rId16"/>
    <p:sldId id="540" r:id="rId17"/>
    <p:sldId id="541" r:id="rId18"/>
    <p:sldId id="542" r:id="rId19"/>
    <p:sldId id="543" r:id="rId20"/>
    <p:sldId id="544" r:id="rId21"/>
    <p:sldId id="545" r:id="rId22"/>
    <p:sldId id="546" r:id="rId23"/>
    <p:sldId id="547" r:id="rId24"/>
    <p:sldId id="548" r:id="rId25"/>
    <p:sldId id="549" r:id="rId26"/>
    <p:sldId id="550" r:id="rId27"/>
    <p:sldId id="551" r:id="rId28"/>
    <p:sldId id="552" r:id="rId29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678B4"/>
    <a:srgbClr val="0000FF"/>
    <a:srgbClr val="16B49A"/>
    <a:srgbClr val="54D1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79564" autoAdjust="0"/>
  </p:normalViewPr>
  <p:slideViewPr>
    <p:cSldViewPr>
      <p:cViewPr varScale="1">
        <p:scale>
          <a:sx n="110" d="100"/>
          <a:sy n="110" d="100"/>
        </p:scale>
        <p:origin x="-164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8" Type="http://schemas.openxmlformats.org/officeDocument/2006/relationships/slide" Target="slides/slide7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8699" units="in"/>
          <inkml:channel name="Y" type="integer" max="6699" units="in"/>
        </inkml:traceFormat>
        <inkml:channelProperties>
          <inkml:channelProperty channel="X" name="resolution" value="1054.42419" units="1/in"/>
          <inkml:channelProperty channel="Y" name="resolution" value="1082.57922" units="1/in"/>
        </inkml:channelProperties>
      </inkml:inkSource>
      <inkml:timestamp xml:id="ts0" timeString="2016-02-09T06:23:15.696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  <inkml:brushProperty name="ignorePressure" value="1"/>
    </inkml:brush>
  </inkml:definitions>
  <inkml:trace contextRef="#ctx0" brushRef="#br0">129 143,'0'-3,"0"0,0 3,-3 0,0 0,-1 0,-2 6,2 1,4 9,0 0,-6 3,6 4,0 6,0 3,0 0,0 1,0 5,0 8,-3-1,-1 0,1 10,0-10,-1 0,1 0,0-3,-1 0,1-4,0 4,3 0,-7 0,4 0,3-7,-2 11,-2-8,1-2,-4 6,1-1,2-2,-2-10,2 10,4-10,0 0,0 3,0-3,4 3,-4-3,0 7,0-7,0 0,-4 3,-2 0,3 0,-1 4,1-7,3 0,0-7,0 4,0-13,0 6,0-6,0-9,0 5,0-2,0-4,0 0,0 0,3 1,-3-4,4 3,-1 3,3-3,-2 4,-1-4,7 0,3 1,-4 2,1-3,0 0,3 4,0-1,-3 1,0-1,4-3,-1 7,-3-7,-1-3,4 0,0 0,0 0,4-3,-1 0,8 0,-5 3,4 0,0 0,3 0,7 0,-4 0,4 0,7 0,-5-4,5 1,6-6,3 2,7-6,0 0,3-3,0-3,0-4,0 4,-3 3,-1 0,5 9,-8 1,7 3,-7 3,8-4,-5 1,2 0,4 0,2 0,-1-1,1-2,-11-1,4 1,-7 0,-3-1,-6 1,-5-1,-2 4,-6-7,-1 4,-3-4,-14 4,5-4,-4 4,-4-1,1-6,-4 0,4 4,-4-1,4-9,-1 9,1 0,6 1,-7 2,0-6,1 4,0-1,-4-3,0-6,1 0,-4-4,0-9,0-4,0-9,0 3,0-9,0-1,0-3,3-6,0 6,1 1,-1-4,0 3,-3-7,0 1,0-3,0 6,0 6,0 7,0 3,-3 7,-4-1,-3 4,-3 3,0 3,1 0,-5 1,-3 5,-6-5,-1 2,2-6,-5 3,-10 0,-5 4,-15-4,2 7,-15-1,-9 8,-6 2,2 3,-3 4,1 0,3 0,-1-4,-2 1,-4-1,-3-2,3 2,6 1,5 6,-4 0,6 0,6 3,5 10,5-3,14 3,6 3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7124CA-7153-4448-9D72-0412EF7D8467}" type="datetimeFigureOut">
              <a:rPr lang="en-US" smtClean="0"/>
              <a:t>4/11/2020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EFE568-B7D0-404E-93B1-BF4176C2CB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4296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EFE568-B7D0-404E-93B1-BF4176C2CBB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8710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06FEC7-6F5D-4A92-B263-054F691128B1}" type="slidenum">
              <a:rPr lang="zh-CN" altLang="en-US" smtClean="0"/>
              <a:t>26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134360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EFE568-B7D0-404E-93B1-BF4176C2CBB0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1346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标题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22" name="副标题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zh-CN" altLang="en-US"/>
              <a:t>单击此处编辑母版副标题样式</a:t>
            </a:r>
            <a:endParaRPr kumimoji="0"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2E148-8274-4B7F-AE4C-D6D56DB68554}" type="datetime1">
              <a:rPr lang="zh-CN" altLang="en-US" smtClean="0"/>
              <a:t>2020/4/11</a:t>
            </a:fld>
            <a:endParaRPr lang="zh-CN" altLang="en-US"/>
          </a:p>
        </p:txBody>
      </p:sp>
      <p:sp>
        <p:nvSpPr>
          <p:cNvPr id="20" name="页脚占位符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" name="灯片编号占位符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8" name="椭圆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椭圆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CN" altLang="en-US"/>
              <a:t>单击此处编辑母版文本样式</a:t>
            </a:r>
          </a:p>
          <a:p>
            <a:pPr lvl="1" eaLnBrk="1" latinLnBrk="0" hangingPunct="1"/>
            <a:r>
              <a:rPr lang="zh-CN" altLang="en-US"/>
              <a:t>第二级</a:t>
            </a:r>
          </a:p>
          <a:p>
            <a:pPr lvl="2" eaLnBrk="1" latinLnBrk="0" hangingPunct="1"/>
            <a:r>
              <a:rPr lang="zh-CN" altLang="en-US"/>
              <a:t>第三级</a:t>
            </a:r>
          </a:p>
          <a:p>
            <a:pPr lvl="3" eaLnBrk="1" latinLnBrk="0" hangingPunct="1"/>
            <a:r>
              <a:rPr lang="zh-CN" altLang="en-US"/>
              <a:t>第四级</a:t>
            </a:r>
          </a:p>
          <a:p>
            <a:pPr lvl="4" eaLnBrk="1" latinLnBrk="0" hangingPunct="1"/>
            <a:r>
              <a:rPr lang="zh-CN" altLang="en-US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B53D9-A471-4349-9C4D-A2CCF0D4ED83}" type="datetime1">
              <a:rPr lang="zh-CN" altLang="en-US" smtClean="0"/>
              <a:t>2020/4/11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zh-CN" altLang="en-US"/>
              <a:t>单击此处编辑母版文本样式</a:t>
            </a:r>
          </a:p>
          <a:p>
            <a:pPr lvl="1" eaLnBrk="1" latinLnBrk="0" hangingPunct="1"/>
            <a:r>
              <a:rPr lang="zh-CN" altLang="en-US"/>
              <a:t>第二级</a:t>
            </a:r>
          </a:p>
          <a:p>
            <a:pPr lvl="2" eaLnBrk="1" latinLnBrk="0" hangingPunct="1"/>
            <a:r>
              <a:rPr lang="zh-CN" altLang="en-US"/>
              <a:t>第三级</a:t>
            </a:r>
          </a:p>
          <a:p>
            <a:pPr lvl="3" eaLnBrk="1" latinLnBrk="0" hangingPunct="1"/>
            <a:r>
              <a:rPr lang="zh-CN" altLang="en-US"/>
              <a:t>第四级</a:t>
            </a:r>
          </a:p>
          <a:p>
            <a:pPr lvl="4" eaLnBrk="1" latinLnBrk="0" hangingPunct="1"/>
            <a:r>
              <a:rPr lang="zh-CN" altLang="en-US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11B39-2CDA-4ED1-8C8D-E2C3AC9E1C62}" type="datetime1">
              <a:rPr lang="zh-CN" altLang="en-US" smtClean="0"/>
              <a:t>2020/4/11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CN" altLang="en-US"/>
              <a:t>单击此处编辑母版文本样式</a:t>
            </a:r>
          </a:p>
          <a:p>
            <a:pPr lvl="1" eaLnBrk="1" latinLnBrk="0" hangingPunct="1"/>
            <a:r>
              <a:rPr lang="zh-CN" altLang="en-US"/>
              <a:t>第二级</a:t>
            </a:r>
          </a:p>
          <a:p>
            <a:pPr lvl="2" eaLnBrk="1" latinLnBrk="0" hangingPunct="1"/>
            <a:r>
              <a:rPr lang="zh-CN" altLang="en-US"/>
              <a:t>第三级</a:t>
            </a:r>
          </a:p>
          <a:p>
            <a:pPr lvl="3" eaLnBrk="1" latinLnBrk="0" hangingPunct="1"/>
            <a:r>
              <a:rPr lang="zh-CN" altLang="en-US"/>
              <a:t>第四级</a:t>
            </a:r>
          </a:p>
          <a:p>
            <a:pPr lvl="4" eaLnBrk="1" latinLnBrk="0" hangingPunct="1"/>
            <a:r>
              <a:rPr lang="zh-CN" altLang="en-US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F2EDB-DD0E-470F-929A-797B968DC33A}" type="datetime1">
              <a:rPr lang="zh-CN" altLang="en-US" smtClean="0"/>
              <a:t>2020/4/11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86150-E1D1-4E70-BB3F-DFDF8B8E0BC2}" type="datetime1">
              <a:rPr lang="zh-CN" altLang="en-US" smtClean="0"/>
              <a:t>2020/4/11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0" name="矩形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椭圆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椭圆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CN" altLang="en-US"/>
              <a:t>单击此处编辑母版文本样式</a:t>
            </a:r>
          </a:p>
          <a:p>
            <a:pPr lvl="1" eaLnBrk="1" latinLnBrk="0" hangingPunct="1"/>
            <a:r>
              <a:rPr lang="zh-CN" altLang="en-US"/>
              <a:t>第二级</a:t>
            </a:r>
          </a:p>
          <a:p>
            <a:pPr lvl="2" eaLnBrk="1" latinLnBrk="0" hangingPunct="1"/>
            <a:r>
              <a:rPr lang="zh-CN" altLang="en-US"/>
              <a:t>第三级</a:t>
            </a:r>
          </a:p>
          <a:p>
            <a:pPr lvl="3" eaLnBrk="1" latinLnBrk="0" hangingPunct="1"/>
            <a:r>
              <a:rPr lang="zh-CN" altLang="en-US"/>
              <a:t>第四级</a:t>
            </a:r>
          </a:p>
          <a:p>
            <a:pPr lvl="4" eaLnBrk="1" latinLnBrk="0" hangingPunct="1"/>
            <a:r>
              <a:rPr lang="zh-CN" altLang="en-US"/>
              <a:t>第五级</a:t>
            </a:r>
            <a:endParaRPr kumimoji="0"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CN" altLang="en-US"/>
              <a:t>单击此处编辑母版文本样式</a:t>
            </a:r>
          </a:p>
          <a:p>
            <a:pPr lvl="1" eaLnBrk="1" latinLnBrk="0" hangingPunct="1"/>
            <a:r>
              <a:rPr lang="zh-CN" altLang="en-US"/>
              <a:t>第二级</a:t>
            </a:r>
          </a:p>
          <a:p>
            <a:pPr lvl="2" eaLnBrk="1" latinLnBrk="0" hangingPunct="1"/>
            <a:r>
              <a:rPr lang="zh-CN" altLang="en-US"/>
              <a:t>第三级</a:t>
            </a:r>
          </a:p>
          <a:p>
            <a:pPr lvl="3" eaLnBrk="1" latinLnBrk="0" hangingPunct="1"/>
            <a:r>
              <a:rPr lang="zh-CN" altLang="en-US"/>
              <a:t>第四级</a:t>
            </a:r>
          </a:p>
          <a:p>
            <a:pPr lvl="4" eaLnBrk="1" latinLnBrk="0" hangingPunct="1"/>
            <a:r>
              <a:rPr lang="zh-CN" altLang="en-US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F0F39-0B84-489E-82A2-754924228789}" type="datetime1">
              <a:rPr lang="zh-CN" altLang="en-US" smtClean="0"/>
              <a:t>2020/4/11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CN" altLang="en-US"/>
              <a:t>单击此处编辑母版文本样式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CN" altLang="en-US"/>
              <a:t>单击此处编辑母版文本样式</a:t>
            </a:r>
          </a:p>
        </p:txBody>
      </p:sp>
      <p:sp>
        <p:nvSpPr>
          <p:cNvPr id="5" name="内容占位符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zh-CN" altLang="en-US"/>
              <a:t>单击此处编辑母版文本样式</a:t>
            </a:r>
          </a:p>
          <a:p>
            <a:pPr lvl="1" eaLnBrk="1" latinLnBrk="0" hangingPunct="1"/>
            <a:r>
              <a:rPr lang="zh-CN" altLang="en-US"/>
              <a:t>第二级</a:t>
            </a:r>
          </a:p>
          <a:p>
            <a:pPr lvl="2" eaLnBrk="1" latinLnBrk="0" hangingPunct="1"/>
            <a:r>
              <a:rPr lang="zh-CN" altLang="en-US"/>
              <a:t>第三级</a:t>
            </a:r>
          </a:p>
          <a:p>
            <a:pPr lvl="3" eaLnBrk="1" latinLnBrk="0" hangingPunct="1"/>
            <a:r>
              <a:rPr lang="zh-CN" altLang="en-US"/>
              <a:t>第四级</a:t>
            </a:r>
          </a:p>
          <a:p>
            <a:pPr lvl="4" eaLnBrk="1" latinLnBrk="0" hangingPunct="1"/>
            <a:r>
              <a:rPr lang="zh-CN" altLang="en-US"/>
              <a:t>第五级</a:t>
            </a:r>
            <a:endParaRPr kumimoji="0" 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zh-CN" altLang="en-US"/>
              <a:t>单击此处编辑母版文本样式</a:t>
            </a:r>
          </a:p>
          <a:p>
            <a:pPr lvl="1" eaLnBrk="1" latinLnBrk="0" hangingPunct="1"/>
            <a:r>
              <a:rPr lang="zh-CN" altLang="en-US"/>
              <a:t>第二级</a:t>
            </a:r>
          </a:p>
          <a:p>
            <a:pPr lvl="2" eaLnBrk="1" latinLnBrk="0" hangingPunct="1"/>
            <a:r>
              <a:rPr lang="zh-CN" altLang="en-US"/>
              <a:t>第三级</a:t>
            </a:r>
          </a:p>
          <a:p>
            <a:pPr lvl="3" eaLnBrk="1" latinLnBrk="0" hangingPunct="1"/>
            <a:r>
              <a:rPr lang="zh-CN" altLang="en-US"/>
              <a:t>第四级</a:t>
            </a:r>
          </a:p>
          <a:p>
            <a:pPr lvl="4" eaLnBrk="1" latinLnBrk="0" hangingPunct="1"/>
            <a:r>
              <a:rPr lang="zh-CN" altLang="en-US"/>
              <a:t>第五级</a:t>
            </a:r>
            <a:endParaRPr kumimoji="0"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D9AB1-9497-43A6-B9F6-F25C6DC7B578}" type="datetime1">
              <a:rPr lang="zh-CN" altLang="en-US" smtClean="0"/>
              <a:t>2020/4/11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04FF8-2E79-4853-8D80-61AE2250CDA0}" type="datetime1">
              <a:rPr lang="zh-CN" altLang="en-US" smtClean="0"/>
              <a:t>2020/4/11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ECA41-30A7-44C3-97C1-A344EC550F60}" type="datetime1">
              <a:rPr lang="zh-CN" altLang="en-US" smtClean="0"/>
              <a:t>2020/4/11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6" name="矩形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zh-CN" altLang="en-US"/>
              <a:t>单击此处编辑母版文本样式</a:t>
            </a:r>
          </a:p>
          <a:p>
            <a:pPr lvl="1" eaLnBrk="1" latinLnBrk="0" hangingPunct="1"/>
            <a:r>
              <a:rPr lang="zh-CN" altLang="en-US"/>
              <a:t>第二级</a:t>
            </a:r>
          </a:p>
          <a:p>
            <a:pPr lvl="2" eaLnBrk="1" latinLnBrk="0" hangingPunct="1"/>
            <a:r>
              <a:rPr lang="zh-CN" altLang="en-US"/>
              <a:t>第三级</a:t>
            </a:r>
          </a:p>
          <a:p>
            <a:pPr lvl="3" eaLnBrk="1" latinLnBrk="0" hangingPunct="1"/>
            <a:r>
              <a:rPr lang="zh-CN" altLang="en-US"/>
              <a:t>第四级</a:t>
            </a:r>
          </a:p>
          <a:p>
            <a:pPr lvl="4" eaLnBrk="1" latinLnBrk="0" hangingPunct="1"/>
            <a:r>
              <a:rPr lang="zh-CN" altLang="en-US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370F3-5AA3-42EB-B34F-D858E9500DEB}" type="datetime1">
              <a:rPr lang="zh-CN" altLang="en-US" smtClean="0"/>
              <a:t>2020/4/11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1A438-FF90-44E4-881C-36AA200F387D}" type="datetime1">
              <a:rPr lang="zh-CN" altLang="en-US" smtClean="0"/>
              <a:t>2020/4/11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zh-CN" altLang="en-US"/>
              <a:t>单击图标添加图片</a:t>
            </a:r>
            <a:endParaRPr kumimoji="0" lang="en-US" dirty="0"/>
          </a:p>
        </p:txBody>
      </p:sp>
      <p:sp>
        <p:nvSpPr>
          <p:cNvPr id="9" name="流程图: 过程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流程图: 过程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zh-CN" altLang="en-US"/>
              <a:t>单击此处编辑母版文本样式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饼形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椭圆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同心圆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标题占位符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9" name="文本占位符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zh-CN" altLang="en-US"/>
              <a:t>单击此处编辑母版文本样式</a:t>
            </a:r>
          </a:p>
          <a:p>
            <a:pPr lvl="1" eaLnBrk="1" latinLnBrk="0" hangingPunct="1"/>
            <a:r>
              <a:rPr kumimoji="0" lang="zh-CN" altLang="en-US"/>
              <a:t>第二级</a:t>
            </a:r>
          </a:p>
          <a:p>
            <a:pPr lvl="2" eaLnBrk="1" latinLnBrk="0" hangingPunct="1"/>
            <a:r>
              <a:rPr kumimoji="0" lang="zh-CN" altLang="en-US"/>
              <a:t>第三级</a:t>
            </a:r>
          </a:p>
          <a:p>
            <a:pPr lvl="3" eaLnBrk="1" latinLnBrk="0" hangingPunct="1"/>
            <a:r>
              <a:rPr kumimoji="0" lang="zh-CN" altLang="en-US"/>
              <a:t>第四级</a:t>
            </a:r>
          </a:p>
          <a:p>
            <a:pPr lvl="4" eaLnBrk="1" latinLnBrk="0" hangingPunct="1"/>
            <a:r>
              <a:rPr kumimoji="0" lang="zh-CN" altLang="en-US"/>
              <a:t>第五级</a:t>
            </a:r>
            <a:endParaRPr kumimoji="0" lang="en-US"/>
          </a:p>
        </p:txBody>
      </p:sp>
      <p:sp>
        <p:nvSpPr>
          <p:cNvPr id="24" name="日期占位符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FC36E9C5-625D-4E6A-AD03-2FE78FE1F768}" type="datetime1">
              <a:rPr lang="zh-CN" altLang="en-US" smtClean="0"/>
              <a:t>2020/4/11</a:t>
            </a:fld>
            <a:endParaRPr lang="zh-CN" altLang="en-US"/>
          </a:p>
        </p:txBody>
      </p:sp>
      <p:sp>
        <p:nvSpPr>
          <p:cNvPr id="10" name="页脚占位符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zh-CN" altLang="en-US"/>
          </a:p>
        </p:txBody>
      </p:sp>
      <p:sp>
        <p:nvSpPr>
          <p:cNvPr id="22" name="灯片编号占位符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5" name="矩形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0" y="1844824"/>
            <a:ext cx="8964488" cy="2232248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zh-CN" sz="4800" b="1" dirty="0">
                <a:latin typeface="Gadugi" panose="020B0502040204020203" pitchFamily="34" charset="0"/>
                <a:ea typeface="Malgun Gothic" panose="020B0503020000020004" pitchFamily="34" charset="-127"/>
              </a:rPr>
              <a:t>CSE 341</a:t>
            </a:r>
            <a:br>
              <a:rPr lang="en-US" altLang="zh-CN" sz="4800" b="1" dirty="0">
                <a:latin typeface="Gadugi" panose="020B0502040204020203" pitchFamily="34" charset="0"/>
                <a:ea typeface="Malgun Gothic" panose="020B0503020000020004" pitchFamily="34" charset="-127"/>
              </a:rPr>
            </a:br>
            <a:r>
              <a:rPr lang="en-US" altLang="zh-CN" sz="4800" b="1" dirty="0">
                <a:solidFill>
                  <a:srgbClr val="0000FF"/>
                </a:solidFill>
                <a:latin typeface="Gadugi" panose="020B0502040204020203" pitchFamily="34" charset="0"/>
                <a:ea typeface="Malgun Gothic" panose="020B0503020000020004" pitchFamily="34" charset="-127"/>
              </a:rPr>
              <a:t>Computer Organization</a:t>
            </a:r>
            <a:br>
              <a:rPr lang="en-US" altLang="zh-CN" sz="4800" b="1" dirty="0">
                <a:solidFill>
                  <a:srgbClr val="0000FF"/>
                </a:solidFill>
                <a:latin typeface="Gadugi" panose="020B0502040204020203" pitchFamily="34" charset="0"/>
                <a:ea typeface="Malgun Gothic" panose="020B0503020000020004" pitchFamily="34" charset="-127"/>
              </a:rPr>
            </a:br>
            <a:r>
              <a:rPr lang="en-US" altLang="zh-CN" sz="3100" b="1" i="1" dirty="0">
                <a:solidFill>
                  <a:schemeClr val="tx1"/>
                </a:solidFill>
              </a:rPr>
              <a:t/>
            </a:r>
            <a:br>
              <a:rPr lang="en-US" altLang="zh-CN" sz="3100" b="1" i="1" dirty="0">
                <a:solidFill>
                  <a:schemeClr val="tx1"/>
                </a:solidFill>
              </a:rPr>
            </a:br>
            <a:r>
              <a:rPr lang="en-US" altLang="zh-CN" sz="3600" b="1" dirty="0">
                <a:solidFill>
                  <a:srgbClr val="FF0000"/>
                </a:solidFill>
                <a:latin typeface="Gadugi" panose="020B0502040204020203" pitchFamily="34" charset="0"/>
                <a:ea typeface="Malgun Gothic" panose="020B0503020000020004" pitchFamily="34" charset="-127"/>
              </a:rPr>
              <a:t>Lecture </a:t>
            </a:r>
            <a:r>
              <a:rPr lang="en-US" altLang="zh-CN" sz="3600" b="1" dirty="0" smtClean="0">
                <a:solidFill>
                  <a:srgbClr val="FF0000"/>
                </a:solidFill>
                <a:latin typeface="Gadugi" panose="020B0502040204020203" pitchFamily="34" charset="0"/>
                <a:ea typeface="Malgun Gothic" panose="020B0503020000020004" pitchFamily="34" charset="-127"/>
              </a:rPr>
              <a:t>17</a:t>
            </a:r>
            <a:r>
              <a:rPr lang="en-US" altLang="zh-CN" sz="3600" b="1" dirty="0">
                <a:solidFill>
                  <a:srgbClr val="FF0000"/>
                </a:solidFill>
                <a:latin typeface="Gadugi" panose="020B0502040204020203" pitchFamily="34" charset="0"/>
                <a:ea typeface="Malgun Gothic" panose="020B0503020000020004" pitchFamily="34" charset="-127"/>
              </a:rPr>
              <a:t/>
            </a:r>
            <a:br>
              <a:rPr lang="en-US" altLang="zh-CN" sz="3600" b="1" dirty="0">
                <a:solidFill>
                  <a:srgbClr val="FF0000"/>
                </a:solidFill>
                <a:latin typeface="Gadugi" panose="020B0502040204020203" pitchFamily="34" charset="0"/>
                <a:ea typeface="Malgun Gothic" panose="020B0503020000020004" pitchFamily="34" charset="-127"/>
              </a:rPr>
            </a:br>
            <a:r>
              <a:rPr lang="en-US" altLang="zh-CN" sz="3600" b="1" dirty="0">
                <a:solidFill>
                  <a:srgbClr val="FF0000"/>
                </a:solidFill>
                <a:latin typeface="Gadugi" panose="020B0502040204020203" pitchFamily="34" charset="0"/>
                <a:ea typeface="Malgun Gothic" panose="020B0503020000020004" pitchFamily="34" charset="-127"/>
              </a:rPr>
              <a:t>Processor : </a:t>
            </a:r>
            <a:r>
              <a:rPr lang="en-US" altLang="zh-CN" sz="3600" b="1">
                <a:solidFill>
                  <a:srgbClr val="FF0000"/>
                </a:solidFill>
                <a:latin typeface="Gadugi" panose="020B0502040204020203" pitchFamily="34" charset="0"/>
                <a:ea typeface="Malgun Gothic" panose="020B0503020000020004" pitchFamily="34" charset="-127"/>
              </a:rPr>
              <a:t>Pipelining </a:t>
            </a:r>
            <a:r>
              <a:rPr lang="en-US" altLang="zh-CN" sz="3600" b="1" smtClean="0">
                <a:solidFill>
                  <a:srgbClr val="FF0000"/>
                </a:solidFill>
                <a:latin typeface="Gadugi" panose="020B0502040204020203" pitchFamily="34" charset="0"/>
                <a:ea typeface="Malgun Gothic" panose="020B0503020000020004" pitchFamily="34" charset="-127"/>
              </a:rPr>
              <a:t>1</a:t>
            </a:r>
            <a:r>
              <a:rPr lang="en-US" altLang="zh-CN" sz="3600" b="1" dirty="0">
                <a:solidFill>
                  <a:srgbClr val="FF0000"/>
                </a:solidFill>
                <a:latin typeface="Gadugi" panose="020B0502040204020203" pitchFamily="34" charset="0"/>
                <a:ea typeface="Malgun Gothic" panose="020B0503020000020004" pitchFamily="34" charset="-127"/>
              </a:rPr>
              <a:t/>
            </a:r>
            <a:br>
              <a:rPr lang="en-US" altLang="zh-CN" sz="3600" b="1" dirty="0">
                <a:solidFill>
                  <a:srgbClr val="FF0000"/>
                </a:solidFill>
                <a:latin typeface="Gadugi" panose="020B0502040204020203" pitchFamily="34" charset="0"/>
                <a:ea typeface="Malgun Gothic" panose="020B0503020000020004" pitchFamily="34" charset="-127"/>
              </a:rPr>
            </a:br>
            <a:endParaRPr lang="zh-CN" altLang="en-US" sz="3600" b="1" dirty="0">
              <a:solidFill>
                <a:srgbClr val="FF0000"/>
              </a:solidFill>
              <a:latin typeface="Gadugi" panose="020B0502040204020203" pitchFamily="34" charset="0"/>
              <a:ea typeface="Malgun Gothic" panose="020B0503020000020004" pitchFamily="34" charset="-127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403648" y="3933056"/>
            <a:ext cx="6400800" cy="2448272"/>
          </a:xfrm>
        </p:spPr>
        <p:txBody>
          <a:bodyPr>
            <a:normAutofit fontScale="70000" lnSpcReduction="20000"/>
          </a:bodyPr>
          <a:lstStyle/>
          <a:p>
            <a:endParaRPr lang="en-US" altLang="zh-CN" dirty="0"/>
          </a:p>
          <a:p>
            <a:pPr algn="ctr"/>
            <a:r>
              <a:rPr lang="en-US" altLang="zh-CN" sz="5100" b="1" i="1" dirty="0">
                <a:solidFill>
                  <a:schemeClr val="accent1"/>
                </a:solidFill>
              </a:rPr>
              <a:t>Prof. </a:t>
            </a:r>
            <a:r>
              <a:rPr lang="en-US" altLang="zh-CN" sz="5100" b="1" i="1" dirty="0" smtClean="0">
                <a:solidFill>
                  <a:schemeClr val="accent1"/>
                </a:solidFill>
              </a:rPr>
              <a:t>Lu Su</a:t>
            </a:r>
            <a:endParaRPr lang="en-US" altLang="zh-CN" sz="5100" b="1" i="1" dirty="0">
              <a:solidFill>
                <a:schemeClr val="accent1"/>
              </a:solidFill>
            </a:endParaRPr>
          </a:p>
          <a:p>
            <a:pPr algn="ctr"/>
            <a:r>
              <a:rPr lang="en-US" altLang="zh-CN" sz="4400" b="1" i="1" dirty="0">
                <a:solidFill>
                  <a:schemeClr val="tx1"/>
                </a:solidFill>
              </a:rPr>
              <a:t>Computer Science Engineering, UB</a:t>
            </a:r>
          </a:p>
          <a:p>
            <a:endParaRPr lang="en-US" altLang="zh-CN" sz="4400" b="1" i="1" dirty="0">
              <a:solidFill>
                <a:schemeClr val="tx1"/>
              </a:solidFill>
            </a:endParaRPr>
          </a:p>
          <a:p>
            <a:pPr algn="ctr"/>
            <a:r>
              <a:rPr lang="en-US" altLang="zh-CN" sz="2100" b="1" i="1" dirty="0">
                <a:solidFill>
                  <a:schemeClr val="tx1"/>
                </a:solidFill>
              </a:rPr>
              <a:t>Slides adapted from </a:t>
            </a:r>
            <a:r>
              <a:rPr lang="en-US" altLang="zh-CN" sz="2100" b="1" i="1" dirty="0" err="1"/>
              <a:t>Raheel</a:t>
            </a:r>
            <a:r>
              <a:rPr lang="en-US" altLang="zh-CN" sz="2100" b="1" i="1" dirty="0"/>
              <a:t> Ahmad, </a:t>
            </a:r>
            <a:r>
              <a:rPr lang="en-US" altLang="zh-CN" sz="2100" b="1" i="1" dirty="0">
                <a:solidFill>
                  <a:schemeClr val="tx1"/>
                </a:solidFill>
              </a:rPr>
              <a:t>Luis </a:t>
            </a:r>
            <a:r>
              <a:rPr lang="en-US" altLang="zh-CN" sz="2100" b="1" i="1" dirty="0" err="1">
                <a:solidFill>
                  <a:schemeClr val="tx1"/>
                </a:solidFill>
              </a:rPr>
              <a:t>Ceze</a:t>
            </a:r>
            <a:r>
              <a:rPr lang="en-US" altLang="zh-CN" sz="2100" b="1" i="1" dirty="0">
                <a:solidFill>
                  <a:schemeClr val="tx1"/>
                </a:solidFill>
              </a:rPr>
              <a:t> , </a:t>
            </a:r>
            <a:r>
              <a:rPr lang="en-US" altLang="zh-CN" sz="2100" b="1" i="1" dirty="0" err="1"/>
              <a:t>Sangyeun</a:t>
            </a:r>
            <a:r>
              <a:rPr lang="en-US" altLang="zh-CN" sz="2100" b="1" i="1" dirty="0"/>
              <a:t> Cho,</a:t>
            </a:r>
          </a:p>
          <a:p>
            <a:pPr algn="ctr"/>
            <a:r>
              <a:rPr lang="en-US" altLang="zh-CN" sz="2100" b="1" i="1" dirty="0">
                <a:solidFill>
                  <a:schemeClr val="tx1"/>
                </a:solidFill>
              </a:rPr>
              <a:t> Howard Huang, Bruce Kim, </a:t>
            </a:r>
            <a:r>
              <a:rPr lang="en-US" altLang="zh-CN" sz="2100" b="1" i="1" dirty="0" err="1">
                <a:solidFill>
                  <a:schemeClr val="tx1"/>
                </a:solidFill>
              </a:rPr>
              <a:t>Josep</a:t>
            </a:r>
            <a:r>
              <a:rPr lang="en-US" altLang="zh-CN" sz="2100" b="1" i="1" dirty="0">
                <a:solidFill>
                  <a:schemeClr val="tx1"/>
                </a:solidFill>
              </a:rPr>
              <a:t> </a:t>
            </a:r>
            <a:r>
              <a:rPr lang="en-US" altLang="zh-CN" sz="2100" b="1" i="1" dirty="0" err="1">
                <a:solidFill>
                  <a:schemeClr val="tx1"/>
                </a:solidFill>
              </a:rPr>
              <a:t>Torrellas</a:t>
            </a:r>
            <a:r>
              <a:rPr lang="en-US" altLang="zh-CN" sz="2100" b="1" i="1" dirty="0">
                <a:solidFill>
                  <a:schemeClr val="tx1"/>
                </a:solidFill>
              </a:rPr>
              <a:t>, Bo Yuan, and Craig </a:t>
            </a:r>
            <a:r>
              <a:rPr lang="en-US" altLang="zh-CN" sz="2100" b="1" i="1" dirty="0" err="1">
                <a:solidFill>
                  <a:schemeClr val="tx1"/>
                </a:solidFill>
              </a:rPr>
              <a:t>Zilles</a:t>
            </a:r>
            <a:endParaRPr lang="zh-CN" altLang="en-US" sz="2100" b="1" i="1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942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32046" y="260648"/>
            <a:ext cx="7992888" cy="922114"/>
          </a:xfrm>
        </p:spPr>
        <p:txBody>
          <a:bodyPr>
            <a:noAutofit/>
          </a:bodyPr>
          <a:lstStyle/>
          <a:p>
            <a:pPr algn="ctr"/>
            <a:r>
              <a:rPr lang="en-US" altLang="zh-CN" sz="4400" b="1" dirty="0">
                <a:solidFill>
                  <a:srgbClr val="0000FF"/>
                </a:solidFill>
              </a:rPr>
              <a:t>Single-cycle Review</a:t>
            </a:r>
            <a:endParaRPr lang="zh-CN" altLang="en-US" sz="4400" b="1" dirty="0">
              <a:solidFill>
                <a:srgbClr val="0000FF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99592" y="1196752"/>
            <a:ext cx="8136904" cy="5544616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l"/>
            </a:pPr>
            <a:r>
              <a:rPr lang="en-US" altLang="zh-CN" sz="2800" dirty="0"/>
              <a:t>All five steps occur in one clock cycle.</a:t>
            </a:r>
          </a:p>
          <a:p>
            <a:pPr marL="82296" indent="0">
              <a:buNone/>
            </a:pPr>
            <a:r>
              <a:rPr lang="en-US" altLang="zh-CN" sz="2800" dirty="0"/>
              <a:t>      -- “</a:t>
            </a:r>
            <a:r>
              <a:rPr lang="en-US" altLang="zh-CN" sz="2800" dirty="0" err="1"/>
              <a:t>lw</a:t>
            </a:r>
            <a:r>
              <a:rPr lang="en-US" altLang="zh-CN" sz="2800" dirty="0"/>
              <a:t>” in the instruction set has five steps</a:t>
            </a:r>
          </a:p>
          <a:p>
            <a:pPr marL="82296" indent="0">
              <a:buNone/>
            </a:pPr>
            <a:r>
              <a:rPr lang="en-US" altLang="zh-CN" sz="2800" dirty="0"/>
              <a:t>      -- Cycle time must be long to accommodate it</a:t>
            </a:r>
          </a:p>
          <a:p>
            <a:pPr marL="82296" indent="0">
              <a:buNone/>
            </a:pPr>
            <a:r>
              <a:rPr lang="en-US" altLang="zh-CN" sz="2800" dirty="0"/>
              <a:t>      -- In prior examples, </a:t>
            </a:r>
            <a:r>
              <a:rPr lang="en-US" altLang="zh-CN" sz="2800" i="1" dirty="0">
                <a:solidFill>
                  <a:srgbClr val="0000FF"/>
                </a:solidFill>
              </a:rPr>
              <a:t>all</a:t>
            </a:r>
            <a:r>
              <a:rPr lang="en-US" altLang="zh-CN" sz="2800" i="1" dirty="0"/>
              <a:t> </a:t>
            </a:r>
            <a:r>
              <a:rPr lang="en-US" altLang="zh-CN" sz="2800" dirty="0"/>
              <a:t>instructions needs 8ns.</a:t>
            </a:r>
          </a:p>
          <a:p>
            <a:pPr>
              <a:buFont typeface="Wingdings" panose="05000000000000000000" pitchFamily="2" charset="2"/>
              <a:buChar char="l"/>
            </a:pPr>
            <a:r>
              <a:rPr lang="en-US" altLang="zh-CN" sz="2800" dirty="0"/>
              <a:t>Each hardware element can only be used once per cycle</a:t>
            </a:r>
          </a:p>
          <a:p>
            <a:pPr marL="82296" indent="0">
              <a:buNone/>
            </a:pPr>
            <a:r>
              <a:rPr lang="en-US" altLang="zh-CN" sz="2800" dirty="0"/>
              <a:t>      -- Separate memory and data memory  for “</a:t>
            </a:r>
            <a:r>
              <a:rPr lang="en-US" altLang="zh-CN" sz="2800" dirty="0" err="1"/>
              <a:t>lw</a:t>
            </a:r>
            <a:r>
              <a:rPr lang="en-US" altLang="zh-CN" sz="2800" dirty="0"/>
              <a:t>” or “</a:t>
            </a:r>
            <a:r>
              <a:rPr lang="en-US" altLang="zh-CN" sz="2800" dirty="0" err="1"/>
              <a:t>sw</a:t>
            </a:r>
            <a:r>
              <a:rPr lang="en-US" altLang="zh-CN" sz="2800" dirty="0"/>
              <a:t>” (need to access memory twice)</a:t>
            </a:r>
          </a:p>
          <a:p>
            <a:pPr marL="82296" indent="0">
              <a:buNone/>
            </a:pPr>
            <a:r>
              <a:rPr lang="en-US" altLang="zh-CN" sz="2800" dirty="0"/>
              <a:t>      -- Multiple adders are required. One for instruction increments (PC) in the IF.  Another for computation (EX). Additionally, an extra adder is needed for branches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48026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32046" y="260648"/>
            <a:ext cx="7992888" cy="922114"/>
          </a:xfrm>
        </p:spPr>
        <p:txBody>
          <a:bodyPr>
            <a:noAutofit/>
          </a:bodyPr>
          <a:lstStyle/>
          <a:p>
            <a:pPr algn="ctr"/>
            <a:r>
              <a:rPr lang="en-US" altLang="zh-CN" sz="4400" b="1" dirty="0">
                <a:solidFill>
                  <a:srgbClr val="0000FF"/>
                </a:solidFill>
              </a:rPr>
              <a:t>Instruction Fetch (IF)</a:t>
            </a:r>
            <a:endParaRPr lang="zh-CN" altLang="en-US" sz="4400" b="1" dirty="0">
              <a:solidFill>
                <a:srgbClr val="0000FF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99592" y="1196752"/>
            <a:ext cx="8136904" cy="5544616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en-US" altLang="zh-CN" sz="2800" dirty="0"/>
              <a:t>Example instruction: </a:t>
            </a:r>
            <a:r>
              <a:rPr lang="en-US" altLang="zh-CN" sz="2800" dirty="0" err="1"/>
              <a:t>lw</a:t>
            </a:r>
            <a:r>
              <a:rPr lang="en-US" altLang="zh-CN" sz="2800" dirty="0"/>
              <a:t> (ignore PC incrementing and branching).</a:t>
            </a:r>
          </a:p>
          <a:p>
            <a:pPr>
              <a:buFont typeface="Wingdings" panose="05000000000000000000" pitchFamily="2" charset="2"/>
              <a:buChar char="l"/>
            </a:pPr>
            <a:r>
              <a:rPr lang="en-US" altLang="zh-CN" sz="2800" dirty="0"/>
              <a:t>In the IF step, instruction is read from memory. </a:t>
            </a:r>
          </a:p>
          <a:p>
            <a:pPr>
              <a:buFont typeface="Wingdings" panose="05000000000000000000" pitchFamily="2" charset="2"/>
              <a:buChar char="l"/>
            </a:pPr>
            <a:endParaRPr lang="en-US" altLang="zh-CN" sz="2800" dirty="0"/>
          </a:p>
        </p:txBody>
      </p:sp>
      <p:grpSp>
        <p:nvGrpSpPr>
          <p:cNvPr id="96" name="Group 94"/>
          <p:cNvGrpSpPr>
            <a:grpSpLocks/>
          </p:cNvGrpSpPr>
          <p:nvPr/>
        </p:nvGrpSpPr>
        <p:grpSpPr bwMode="auto">
          <a:xfrm>
            <a:off x="-38894" y="2708920"/>
            <a:ext cx="9063038" cy="3454400"/>
            <a:chOff x="317" y="1795"/>
            <a:chExt cx="5709" cy="2176"/>
          </a:xfrm>
        </p:grpSpPr>
        <p:sp>
          <p:nvSpPr>
            <p:cNvPr id="97" name="Text Box 3"/>
            <p:cNvSpPr txBox="1">
              <a:spLocks noChangeArrowheads="1"/>
            </p:cNvSpPr>
            <p:nvPr/>
          </p:nvSpPr>
          <p:spPr bwMode="auto">
            <a:xfrm>
              <a:off x="317" y="2013"/>
              <a:ext cx="441" cy="2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1pPr>
              <a:lvl2pPr marL="742950" indent="-28575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2pPr>
              <a:lvl3pPr marL="11430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3pPr>
              <a:lvl4pPr marL="16002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4pPr>
              <a:lvl5pPr marL="20574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9pPr>
            </a:lstStyle>
            <a:p>
              <a:r>
                <a:rPr lang="en-US" altLang="zh-CN" sz="1100">
                  <a:solidFill>
                    <a:srgbClr val="FF3300"/>
                  </a:solidFill>
                  <a:latin typeface="Arial" charset="0"/>
                  <a:ea typeface="宋体" charset="-122"/>
                </a:rPr>
                <a:t>Read</a:t>
              </a:r>
            </a:p>
            <a:p>
              <a:r>
                <a:rPr lang="en-US" altLang="zh-CN" sz="1100">
                  <a:solidFill>
                    <a:srgbClr val="FF3300"/>
                  </a:solidFill>
                  <a:latin typeface="Arial" charset="0"/>
                  <a:ea typeface="宋体" charset="-122"/>
                </a:rPr>
                <a:t>address</a:t>
              </a:r>
              <a:endParaRPr lang="en-US" altLang="zh-CN" sz="1100">
                <a:latin typeface="Arial" charset="0"/>
                <a:ea typeface="宋体" charset="-122"/>
              </a:endParaRPr>
            </a:p>
          </p:txBody>
        </p:sp>
        <p:sp>
          <p:nvSpPr>
            <p:cNvPr id="98" name="Text Box 4"/>
            <p:cNvSpPr txBox="1">
              <a:spLocks noChangeArrowheads="1"/>
            </p:cNvSpPr>
            <p:nvPr/>
          </p:nvSpPr>
          <p:spPr bwMode="auto">
            <a:xfrm>
              <a:off x="475" y="2394"/>
              <a:ext cx="582" cy="2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1pPr>
              <a:lvl2pPr marL="742950" indent="-28575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2pPr>
              <a:lvl3pPr marL="11430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3pPr>
              <a:lvl4pPr marL="16002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4pPr>
              <a:lvl5pPr marL="20574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9pPr>
            </a:lstStyle>
            <a:p>
              <a:pPr algn="ctr"/>
              <a:r>
                <a:rPr lang="en-US" altLang="zh-CN" sz="1100" b="1">
                  <a:solidFill>
                    <a:srgbClr val="FF3300"/>
                  </a:solidFill>
                  <a:latin typeface="Arial" charset="0"/>
                  <a:ea typeface="宋体" charset="-122"/>
                </a:rPr>
                <a:t>Instruction</a:t>
              </a:r>
            </a:p>
            <a:p>
              <a:pPr algn="ctr"/>
              <a:r>
                <a:rPr lang="en-US" altLang="zh-CN" sz="1100" b="1">
                  <a:solidFill>
                    <a:srgbClr val="FF3300"/>
                  </a:solidFill>
                  <a:latin typeface="Arial" charset="0"/>
                  <a:ea typeface="宋体" charset="-122"/>
                </a:rPr>
                <a:t>memory</a:t>
              </a:r>
            </a:p>
          </p:txBody>
        </p:sp>
        <p:sp>
          <p:nvSpPr>
            <p:cNvPr id="99" name="Text Box 5"/>
            <p:cNvSpPr txBox="1">
              <a:spLocks noChangeArrowheads="1"/>
            </p:cNvSpPr>
            <p:nvPr/>
          </p:nvSpPr>
          <p:spPr bwMode="auto">
            <a:xfrm>
              <a:off x="632" y="2013"/>
              <a:ext cx="533" cy="2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1pPr>
              <a:lvl2pPr marL="742950" indent="-28575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2pPr>
              <a:lvl3pPr marL="11430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3pPr>
              <a:lvl4pPr marL="16002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4pPr>
              <a:lvl5pPr marL="20574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9pPr>
            </a:lstStyle>
            <a:p>
              <a:pPr algn="r"/>
              <a:r>
                <a:rPr lang="en-US" altLang="zh-CN" sz="1100" dirty="0">
                  <a:solidFill>
                    <a:srgbClr val="FF3300"/>
                  </a:solidFill>
                  <a:latin typeface="Arial" charset="0"/>
                  <a:ea typeface="宋体" charset="-122"/>
                </a:rPr>
                <a:t>Instruction</a:t>
              </a:r>
            </a:p>
            <a:p>
              <a:pPr algn="r"/>
              <a:r>
                <a:rPr lang="en-US" altLang="zh-CN" sz="1100" dirty="0">
                  <a:solidFill>
                    <a:srgbClr val="FF3300"/>
                  </a:solidFill>
                  <a:latin typeface="Arial" charset="0"/>
                  <a:ea typeface="宋体" charset="-122"/>
                </a:rPr>
                <a:t>[31-0]</a:t>
              </a:r>
            </a:p>
          </p:txBody>
        </p:sp>
        <p:sp>
          <p:nvSpPr>
            <p:cNvPr id="100" name="Rectangle 6"/>
            <p:cNvSpPr>
              <a:spLocks noChangeArrowheads="1"/>
            </p:cNvSpPr>
            <p:nvPr/>
          </p:nvSpPr>
          <p:spPr bwMode="auto">
            <a:xfrm>
              <a:off x="317" y="2013"/>
              <a:ext cx="845" cy="816"/>
            </a:xfrm>
            <a:prstGeom prst="rect">
              <a:avLst/>
            </a:prstGeom>
            <a:noFill/>
            <a:ln w="9525">
              <a:solidFill>
                <a:srgbClr val="FF33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ea typeface="宋体" charset="-122"/>
              </a:endParaRPr>
            </a:p>
          </p:txBody>
        </p:sp>
        <p:sp>
          <p:nvSpPr>
            <p:cNvPr id="101" name="Line 7"/>
            <p:cNvSpPr>
              <a:spLocks noChangeShapeType="1"/>
            </p:cNvSpPr>
            <p:nvPr/>
          </p:nvSpPr>
          <p:spPr bwMode="auto">
            <a:xfrm>
              <a:off x="5386" y="2339"/>
              <a:ext cx="26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02" name="Line 8"/>
            <p:cNvSpPr>
              <a:spLocks noChangeShapeType="1"/>
            </p:cNvSpPr>
            <p:nvPr/>
          </p:nvSpPr>
          <p:spPr bwMode="auto">
            <a:xfrm>
              <a:off x="4277" y="2611"/>
              <a:ext cx="31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03" name="Line 9"/>
            <p:cNvSpPr>
              <a:spLocks noChangeShapeType="1"/>
            </p:cNvSpPr>
            <p:nvPr/>
          </p:nvSpPr>
          <p:spPr bwMode="auto">
            <a:xfrm>
              <a:off x="4382" y="2339"/>
              <a:ext cx="21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04" name="Line 10"/>
            <p:cNvSpPr>
              <a:spLocks noChangeShapeType="1"/>
            </p:cNvSpPr>
            <p:nvPr/>
          </p:nvSpPr>
          <p:spPr bwMode="auto">
            <a:xfrm>
              <a:off x="5491" y="2774"/>
              <a:ext cx="159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05" name="Line 11"/>
            <p:cNvSpPr>
              <a:spLocks noChangeShapeType="1"/>
            </p:cNvSpPr>
            <p:nvPr/>
          </p:nvSpPr>
          <p:spPr bwMode="auto">
            <a:xfrm>
              <a:off x="4382" y="2339"/>
              <a:ext cx="0" cy="10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06" name="Line 12"/>
            <p:cNvSpPr>
              <a:spLocks noChangeShapeType="1"/>
            </p:cNvSpPr>
            <p:nvPr/>
          </p:nvSpPr>
          <p:spPr bwMode="auto">
            <a:xfrm>
              <a:off x="4382" y="3427"/>
              <a:ext cx="1109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07" name="Line 13"/>
            <p:cNvSpPr>
              <a:spLocks noChangeShapeType="1"/>
            </p:cNvSpPr>
            <p:nvPr/>
          </p:nvSpPr>
          <p:spPr bwMode="auto">
            <a:xfrm flipV="1">
              <a:off x="5491" y="2774"/>
              <a:ext cx="0" cy="65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08" name="AutoShape 14"/>
            <p:cNvSpPr>
              <a:spLocks noChangeArrowheads="1"/>
            </p:cNvSpPr>
            <p:nvPr/>
          </p:nvSpPr>
          <p:spPr bwMode="auto">
            <a:xfrm>
              <a:off x="4353" y="2584"/>
              <a:ext cx="53" cy="54"/>
            </a:xfrm>
            <a:prstGeom prst="octagon">
              <a:avLst>
                <a:gd name="adj" fmla="val 29287"/>
              </a:avLst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ea typeface="宋体" charset="-122"/>
              </a:endParaRPr>
            </a:p>
          </p:txBody>
        </p:sp>
        <p:sp>
          <p:nvSpPr>
            <p:cNvPr id="109" name="Line 15"/>
            <p:cNvSpPr>
              <a:spLocks noChangeShapeType="1"/>
            </p:cNvSpPr>
            <p:nvPr/>
          </p:nvSpPr>
          <p:spPr bwMode="auto">
            <a:xfrm>
              <a:off x="5808" y="2557"/>
              <a:ext cx="15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10" name="Line 16"/>
            <p:cNvSpPr>
              <a:spLocks noChangeShapeType="1"/>
            </p:cNvSpPr>
            <p:nvPr/>
          </p:nvSpPr>
          <p:spPr bwMode="auto">
            <a:xfrm>
              <a:off x="5966" y="2557"/>
              <a:ext cx="0" cy="141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11" name="Line 17"/>
            <p:cNvSpPr>
              <a:spLocks noChangeShapeType="1"/>
            </p:cNvSpPr>
            <p:nvPr/>
          </p:nvSpPr>
          <p:spPr bwMode="auto">
            <a:xfrm flipH="1">
              <a:off x="1954" y="3971"/>
              <a:ext cx="401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12" name="Line 18"/>
            <p:cNvSpPr>
              <a:spLocks noChangeShapeType="1"/>
            </p:cNvSpPr>
            <p:nvPr/>
          </p:nvSpPr>
          <p:spPr bwMode="auto">
            <a:xfrm flipV="1">
              <a:off x="1954" y="2992"/>
              <a:ext cx="0" cy="97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13" name="Line 19"/>
            <p:cNvSpPr>
              <a:spLocks noChangeShapeType="1"/>
            </p:cNvSpPr>
            <p:nvPr/>
          </p:nvSpPr>
          <p:spPr bwMode="auto">
            <a:xfrm>
              <a:off x="1954" y="2992"/>
              <a:ext cx="15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14" name="Text Box 20"/>
            <p:cNvSpPr txBox="1">
              <a:spLocks noChangeArrowheads="1"/>
            </p:cNvSpPr>
            <p:nvPr/>
          </p:nvSpPr>
          <p:spPr bwMode="auto">
            <a:xfrm>
              <a:off x="4594" y="2230"/>
              <a:ext cx="441" cy="2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1pPr>
              <a:lvl2pPr marL="742950" indent="-28575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2pPr>
              <a:lvl3pPr marL="11430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3pPr>
              <a:lvl4pPr marL="16002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4pPr>
              <a:lvl5pPr marL="20574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9pPr>
            </a:lstStyle>
            <a:p>
              <a:r>
                <a:rPr lang="en-US" altLang="zh-CN" sz="1100">
                  <a:latin typeface="Arial" charset="0"/>
                  <a:ea typeface="宋体" charset="-122"/>
                </a:rPr>
                <a:t>Read</a:t>
              </a:r>
            </a:p>
            <a:p>
              <a:r>
                <a:rPr lang="en-US" altLang="zh-CN" sz="1100">
                  <a:latin typeface="Arial" charset="0"/>
                  <a:ea typeface="宋体" charset="-122"/>
                </a:rPr>
                <a:t>address</a:t>
              </a:r>
            </a:p>
          </p:txBody>
        </p:sp>
        <p:sp>
          <p:nvSpPr>
            <p:cNvPr id="115" name="Text Box 21"/>
            <p:cNvSpPr txBox="1">
              <a:spLocks noChangeArrowheads="1"/>
            </p:cNvSpPr>
            <p:nvPr/>
          </p:nvSpPr>
          <p:spPr bwMode="auto">
            <a:xfrm>
              <a:off x="4594" y="2502"/>
              <a:ext cx="441" cy="2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1pPr>
              <a:lvl2pPr marL="742950" indent="-28575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2pPr>
              <a:lvl3pPr marL="11430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3pPr>
              <a:lvl4pPr marL="16002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4pPr>
              <a:lvl5pPr marL="20574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9pPr>
            </a:lstStyle>
            <a:p>
              <a:r>
                <a:rPr lang="en-US" altLang="zh-CN" sz="1100">
                  <a:latin typeface="Arial" charset="0"/>
                  <a:ea typeface="宋体" charset="-122"/>
                </a:rPr>
                <a:t>Write</a:t>
              </a:r>
            </a:p>
            <a:p>
              <a:r>
                <a:rPr lang="en-US" altLang="zh-CN" sz="1100">
                  <a:latin typeface="Arial" charset="0"/>
                  <a:ea typeface="宋体" charset="-122"/>
                </a:rPr>
                <a:t>address</a:t>
              </a:r>
            </a:p>
          </p:txBody>
        </p:sp>
        <p:sp>
          <p:nvSpPr>
            <p:cNvPr id="116" name="Text Box 22"/>
            <p:cNvSpPr txBox="1">
              <a:spLocks noChangeArrowheads="1"/>
            </p:cNvSpPr>
            <p:nvPr/>
          </p:nvSpPr>
          <p:spPr bwMode="auto">
            <a:xfrm>
              <a:off x="4594" y="2774"/>
              <a:ext cx="333" cy="2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1pPr>
              <a:lvl2pPr marL="742950" indent="-28575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2pPr>
              <a:lvl3pPr marL="11430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3pPr>
              <a:lvl4pPr marL="16002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4pPr>
              <a:lvl5pPr marL="20574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9pPr>
            </a:lstStyle>
            <a:p>
              <a:r>
                <a:rPr lang="en-US" altLang="zh-CN" sz="1100">
                  <a:latin typeface="Arial" charset="0"/>
                  <a:ea typeface="宋体" charset="-122"/>
                </a:rPr>
                <a:t>Write</a:t>
              </a:r>
            </a:p>
            <a:p>
              <a:r>
                <a:rPr lang="en-US" altLang="zh-CN" sz="1100">
                  <a:latin typeface="Arial" charset="0"/>
                  <a:ea typeface="宋体" charset="-122"/>
                </a:rPr>
                <a:t>data</a:t>
              </a:r>
            </a:p>
          </p:txBody>
        </p:sp>
        <p:sp>
          <p:nvSpPr>
            <p:cNvPr id="117" name="Text Box 23"/>
            <p:cNvSpPr txBox="1">
              <a:spLocks noChangeArrowheads="1"/>
            </p:cNvSpPr>
            <p:nvPr/>
          </p:nvSpPr>
          <p:spPr bwMode="auto">
            <a:xfrm>
              <a:off x="4910" y="2720"/>
              <a:ext cx="470" cy="2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1pPr>
              <a:lvl2pPr marL="742950" indent="-28575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2pPr>
              <a:lvl3pPr marL="11430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3pPr>
              <a:lvl4pPr marL="16002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4pPr>
              <a:lvl5pPr marL="20574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9pPr>
            </a:lstStyle>
            <a:p>
              <a:pPr algn="ctr"/>
              <a:r>
                <a:rPr lang="en-US" altLang="zh-CN" sz="1100" b="1">
                  <a:latin typeface="Arial" charset="0"/>
                  <a:ea typeface="宋体" charset="-122"/>
                </a:rPr>
                <a:t>Data</a:t>
              </a:r>
            </a:p>
            <a:p>
              <a:pPr algn="ctr"/>
              <a:r>
                <a:rPr lang="en-US" altLang="zh-CN" sz="1100" b="1">
                  <a:latin typeface="Arial" charset="0"/>
                  <a:ea typeface="宋体" charset="-122"/>
                </a:rPr>
                <a:t>memory</a:t>
              </a:r>
            </a:p>
          </p:txBody>
        </p:sp>
        <p:sp>
          <p:nvSpPr>
            <p:cNvPr id="118" name="Text Box 24"/>
            <p:cNvSpPr txBox="1">
              <a:spLocks noChangeArrowheads="1"/>
            </p:cNvSpPr>
            <p:nvPr/>
          </p:nvSpPr>
          <p:spPr bwMode="auto">
            <a:xfrm>
              <a:off x="5066" y="2230"/>
              <a:ext cx="339" cy="2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1pPr>
              <a:lvl2pPr marL="742950" indent="-28575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2pPr>
              <a:lvl3pPr marL="11430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3pPr>
              <a:lvl4pPr marL="16002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4pPr>
              <a:lvl5pPr marL="20574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9pPr>
            </a:lstStyle>
            <a:p>
              <a:pPr algn="r"/>
              <a:r>
                <a:rPr lang="en-US" altLang="zh-CN" sz="1100">
                  <a:latin typeface="Arial" charset="0"/>
                  <a:ea typeface="宋体" charset="-122"/>
                </a:rPr>
                <a:t>Read</a:t>
              </a:r>
            </a:p>
            <a:p>
              <a:pPr algn="r"/>
              <a:r>
                <a:rPr lang="en-US" altLang="zh-CN" sz="1100">
                  <a:latin typeface="Arial" charset="0"/>
                  <a:ea typeface="宋体" charset="-122"/>
                </a:rPr>
                <a:t>data</a:t>
              </a:r>
            </a:p>
          </p:txBody>
        </p:sp>
        <p:sp>
          <p:nvSpPr>
            <p:cNvPr id="119" name="Rectangle 25"/>
            <p:cNvSpPr>
              <a:spLocks noChangeArrowheads="1"/>
            </p:cNvSpPr>
            <p:nvPr/>
          </p:nvSpPr>
          <p:spPr bwMode="auto">
            <a:xfrm>
              <a:off x="4594" y="2230"/>
              <a:ext cx="792" cy="81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ea typeface="宋体" charset="-122"/>
              </a:endParaRPr>
            </a:p>
          </p:txBody>
        </p:sp>
        <p:sp>
          <p:nvSpPr>
            <p:cNvPr id="120" name="Line 26"/>
            <p:cNvSpPr>
              <a:spLocks noChangeShapeType="1"/>
            </p:cNvSpPr>
            <p:nvPr/>
          </p:nvSpPr>
          <p:spPr bwMode="auto">
            <a:xfrm>
              <a:off x="4963" y="2122"/>
              <a:ext cx="0" cy="108"/>
            </a:xfrm>
            <a:prstGeom prst="line">
              <a:avLst/>
            </a:prstGeom>
            <a:noFill/>
            <a:ln w="9525">
              <a:solidFill>
                <a:srgbClr val="3333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21" name="Text Box 27"/>
            <p:cNvSpPr txBox="1">
              <a:spLocks noChangeArrowheads="1"/>
            </p:cNvSpPr>
            <p:nvPr/>
          </p:nvSpPr>
          <p:spPr bwMode="auto">
            <a:xfrm>
              <a:off x="4699" y="1958"/>
              <a:ext cx="528" cy="1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1pPr>
              <a:lvl2pPr marL="742950" indent="-28575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2pPr>
              <a:lvl3pPr marL="11430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3pPr>
              <a:lvl4pPr marL="16002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4pPr>
              <a:lvl5pPr marL="20574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9pPr>
            </a:lstStyle>
            <a:p>
              <a:r>
                <a:rPr lang="en-US" altLang="zh-CN" sz="1100">
                  <a:solidFill>
                    <a:srgbClr val="3333FF"/>
                  </a:solidFill>
                  <a:latin typeface="Arial" charset="0"/>
                  <a:ea typeface="宋体" charset="-122"/>
                </a:rPr>
                <a:t>MemWrite</a:t>
              </a:r>
            </a:p>
          </p:txBody>
        </p:sp>
        <p:sp>
          <p:nvSpPr>
            <p:cNvPr id="122" name="Line 28"/>
            <p:cNvSpPr>
              <a:spLocks noChangeShapeType="1"/>
            </p:cNvSpPr>
            <p:nvPr/>
          </p:nvSpPr>
          <p:spPr bwMode="auto">
            <a:xfrm>
              <a:off x="4963" y="3046"/>
              <a:ext cx="0" cy="109"/>
            </a:xfrm>
            <a:prstGeom prst="line">
              <a:avLst/>
            </a:prstGeom>
            <a:noFill/>
            <a:ln w="9525">
              <a:solidFill>
                <a:srgbClr val="3333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23" name="Text Box 29"/>
            <p:cNvSpPr txBox="1">
              <a:spLocks noChangeArrowheads="1"/>
            </p:cNvSpPr>
            <p:nvPr/>
          </p:nvSpPr>
          <p:spPr bwMode="auto">
            <a:xfrm>
              <a:off x="4699" y="3155"/>
              <a:ext cx="534" cy="1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1pPr>
              <a:lvl2pPr marL="742950" indent="-28575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2pPr>
              <a:lvl3pPr marL="11430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3pPr>
              <a:lvl4pPr marL="16002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4pPr>
              <a:lvl5pPr marL="20574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9pPr>
            </a:lstStyle>
            <a:p>
              <a:r>
                <a:rPr lang="en-US" altLang="zh-CN" sz="1100">
                  <a:solidFill>
                    <a:srgbClr val="3333FF"/>
                  </a:solidFill>
                  <a:latin typeface="Arial" charset="0"/>
                  <a:ea typeface="宋体" charset="-122"/>
                </a:rPr>
                <a:t>MemRead</a:t>
              </a:r>
            </a:p>
          </p:txBody>
        </p:sp>
        <p:sp>
          <p:nvSpPr>
            <p:cNvPr id="124" name="Text Box 30"/>
            <p:cNvSpPr txBox="1">
              <a:spLocks noChangeArrowheads="1"/>
            </p:cNvSpPr>
            <p:nvPr/>
          </p:nvSpPr>
          <p:spPr bwMode="auto">
            <a:xfrm>
              <a:off x="5650" y="2238"/>
              <a:ext cx="201" cy="6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1pPr>
              <a:lvl2pPr marL="742950" indent="-28575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2pPr>
              <a:lvl3pPr marL="11430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3pPr>
              <a:lvl4pPr marL="16002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4pPr>
              <a:lvl5pPr marL="20574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9pPr>
            </a:lstStyle>
            <a:p>
              <a:r>
                <a:rPr lang="en-US" altLang="zh-CN" sz="1100">
                  <a:latin typeface="Arial" charset="0"/>
                  <a:ea typeface="宋体" charset="-122"/>
                </a:rPr>
                <a:t>1</a:t>
              </a:r>
            </a:p>
            <a:p>
              <a:pPr>
                <a:spcBef>
                  <a:spcPct val="30000"/>
                </a:spcBef>
              </a:pPr>
              <a:r>
                <a:rPr lang="en-US" altLang="zh-CN" sz="1100" b="1">
                  <a:latin typeface="Arial" charset="0"/>
                  <a:ea typeface="宋体" charset="-122"/>
                </a:rPr>
                <a:t>M</a:t>
              </a:r>
            </a:p>
            <a:p>
              <a:pPr>
                <a:lnSpc>
                  <a:spcPct val="90000"/>
                </a:lnSpc>
              </a:pPr>
              <a:r>
                <a:rPr lang="en-US" altLang="zh-CN" sz="1100" b="1">
                  <a:latin typeface="Arial" charset="0"/>
                  <a:ea typeface="宋体" charset="-122"/>
                </a:rPr>
                <a:t>u</a:t>
              </a:r>
            </a:p>
            <a:p>
              <a:pPr>
                <a:lnSpc>
                  <a:spcPct val="90000"/>
                </a:lnSpc>
              </a:pPr>
              <a:r>
                <a:rPr lang="en-US" altLang="zh-CN" sz="1100" b="1">
                  <a:latin typeface="Arial" charset="0"/>
                  <a:ea typeface="宋体" charset="-122"/>
                </a:rPr>
                <a:t>x</a:t>
              </a:r>
            </a:p>
            <a:p>
              <a:pPr>
                <a:spcBef>
                  <a:spcPct val="30000"/>
                </a:spcBef>
              </a:pPr>
              <a:r>
                <a:rPr lang="en-US" altLang="zh-CN" sz="1100">
                  <a:latin typeface="Arial" charset="0"/>
                  <a:ea typeface="宋体" charset="-122"/>
                </a:rPr>
                <a:t>0</a:t>
              </a:r>
            </a:p>
          </p:txBody>
        </p:sp>
        <p:sp>
          <p:nvSpPr>
            <p:cNvPr id="125" name="AutoShape 31"/>
            <p:cNvSpPr>
              <a:spLocks noChangeArrowheads="1"/>
            </p:cNvSpPr>
            <p:nvPr/>
          </p:nvSpPr>
          <p:spPr bwMode="auto">
            <a:xfrm>
              <a:off x="5657" y="2230"/>
              <a:ext cx="159" cy="653"/>
            </a:xfrm>
            <a:prstGeom prst="roundRect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ea typeface="宋体" charset="-122"/>
              </a:endParaRPr>
            </a:p>
          </p:txBody>
        </p:sp>
        <p:sp>
          <p:nvSpPr>
            <p:cNvPr id="126" name="Text Box 32"/>
            <p:cNvSpPr txBox="1">
              <a:spLocks noChangeArrowheads="1"/>
            </p:cNvSpPr>
            <p:nvPr/>
          </p:nvSpPr>
          <p:spPr bwMode="auto">
            <a:xfrm>
              <a:off x="5438" y="1950"/>
              <a:ext cx="588" cy="1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1pPr>
              <a:lvl2pPr marL="742950" indent="-28575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2pPr>
              <a:lvl3pPr marL="11430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3pPr>
              <a:lvl4pPr marL="16002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4pPr>
              <a:lvl5pPr marL="20574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9pPr>
            </a:lstStyle>
            <a:p>
              <a:r>
                <a:rPr lang="en-US" altLang="zh-CN" sz="1100">
                  <a:solidFill>
                    <a:srgbClr val="3333FF"/>
                  </a:solidFill>
                  <a:latin typeface="Arial" charset="0"/>
                  <a:ea typeface="宋体" charset="-122"/>
                </a:rPr>
                <a:t>MemToReg</a:t>
              </a:r>
            </a:p>
          </p:txBody>
        </p:sp>
        <p:sp>
          <p:nvSpPr>
            <p:cNvPr id="127" name="Line 33"/>
            <p:cNvSpPr>
              <a:spLocks noChangeShapeType="1"/>
            </p:cNvSpPr>
            <p:nvPr/>
          </p:nvSpPr>
          <p:spPr bwMode="auto">
            <a:xfrm>
              <a:off x="5724" y="2122"/>
              <a:ext cx="0" cy="108"/>
            </a:xfrm>
            <a:prstGeom prst="line">
              <a:avLst/>
            </a:prstGeom>
            <a:noFill/>
            <a:ln w="9525">
              <a:solidFill>
                <a:srgbClr val="3333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28" name="Line 34"/>
            <p:cNvSpPr>
              <a:spLocks noChangeShapeType="1"/>
            </p:cNvSpPr>
            <p:nvPr/>
          </p:nvSpPr>
          <p:spPr bwMode="auto">
            <a:xfrm flipV="1">
              <a:off x="3168" y="2557"/>
              <a:ext cx="0" cy="87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29" name="Line 35"/>
            <p:cNvSpPr>
              <a:spLocks noChangeShapeType="1"/>
            </p:cNvSpPr>
            <p:nvPr/>
          </p:nvSpPr>
          <p:spPr bwMode="auto">
            <a:xfrm>
              <a:off x="3062" y="2557"/>
              <a:ext cx="37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30" name="Line 36"/>
            <p:cNvSpPr>
              <a:spLocks noChangeShapeType="1"/>
            </p:cNvSpPr>
            <p:nvPr/>
          </p:nvSpPr>
          <p:spPr bwMode="auto">
            <a:xfrm flipV="1">
              <a:off x="4277" y="2883"/>
              <a:ext cx="0" cy="5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31" name="Line 37"/>
            <p:cNvSpPr>
              <a:spLocks noChangeShapeType="1"/>
            </p:cNvSpPr>
            <p:nvPr/>
          </p:nvSpPr>
          <p:spPr bwMode="auto">
            <a:xfrm flipH="1">
              <a:off x="3168" y="3427"/>
              <a:ext cx="1109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32" name="Line 38"/>
            <p:cNvSpPr>
              <a:spLocks noChangeShapeType="1"/>
            </p:cNvSpPr>
            <p:nvPr/>
          </p:nvSpPr>
          <p:spPr bwMode="auto">
            <a:xfrm>
              <a:off x="4277" y="2883"/>
              <a:ext cx="31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33" name="AutoShape 39"/>
            <p:cNvSpPr>
              <a:spLocks noChangeArrowheads="1"/>
            </p:cNvSpPr>
            <p:nvPr/>
          </p:nvSpPr>
          <p:spPr bwMode="auto">
            <a:xfrm>
              <a:off x="3147" y="2527"/>
              <a:ext cx="53" cy="55"/>
            </a:xfrm>
            <a:prstGeom prst="octagon">
              <a:avLst>
                <a:gd name="adj" fmla="val 29287"/>
              </a:avLst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ea typeface="宋体" charset="-122"/>
              </a:endParaRPr>
            </a:p>
          </p:txBody>
        </p:sp>
        <p:sp>
          <p:nvSpPr>
            <p:cNvPr id="134" name="Text Box 40"/>
            <p:cNvSpPr txBox="1">
              <a:spLocks noChangeArrowheads="1"/>
            </p:cNvSpPr>
            <p:nvPr/>
          </p:nvSpPr>
          <p:spPr bwMode="auto">
            <a:xfrm>
              <a:off x="2692" y="3427"/>
              <a:ext cx="412" cy="2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1pPr>
              <a:lvl2pPr marL="742950" indent="-28575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2pPr>
              <a:lvl3pPr marL="11430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3pPr>
              <a:lvl4pPr marL="16002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4pPr>
              <a:lvl5pPr marL="20574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9pPr>
            </a:lstStyle>
            <a:p>
              <a:pPr algn="ctr"/>
              <a:r>
                <a:rPr lang="en-US" altLang="zh-CN" sz="1100" b="1">
                  <a:latin typeface="Arial" charset="0"/>
                  <a:ea typeface="宋体" charset="-122"/>
                </a:rPr>
                <a:t>Sign</a:t>
              </a:r>
            </a:p>
            <a:p>
              <a:pPr algn="ctr"/>
              <a:r>
                <a:rPr lang="en-US" altLang="zh-CN" sz="1100" b="1">
                  <a:latin typeface="Arial" charset="0"/>
                  <a:ea typeface="宋体" charset="-122"/>
                </a:rPr>
                <a:t>extend</a:t>
              </a:r>
            </a:p>
          </p:txBody>
        </p:sp>
        <p:sp>
          <p:nvSpPr>
            <p:cNvPr id="135" name="Oval 41"/>
            <p:cNvSpPr>
              <a:spLocks noChangeArrowheads="1"/>
            </p:cNvSpPr>
            <p:nvPr/>
          </p:nvSpPr>
          <p:spPr bwMode="auto">
            <a:xfrm>
              <a:off x="2736" y="3318"/>
              <a:ext cx="317" cy="54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ea typeface="宋体" charset="-122"/>
              </a:endParaRPr>
            </a:p>
          </p:txBody>
        </p:sp>
        <p:sp>
          <p:nvSpPr>
            <p:cNvPr id="136" name="Line 42"/>
            <p:cNvSpPr>
              <a:spLocks noChangeShapeType="1"/>
            </p:cNvSpPr>
            <p:nvPr/>
          </p:nvSpPr>
          <p:spPr bwMode="auto">
            <a:xfrm>
              <a:off x="3062" y="2230"/>
              <a:ext cx="68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37" name="Line 43"/>
            <p:cNvSpPr>
              <a:spLocks noChangeShapeType="1"/>
            </p:cNvSpPr>
            <p:nvPr/>
          </p:nvSpPr>
          <p:spPr bwMode="auto">
            <a:xfrm>
              <a:off x="3274" y="2992"/>
              <a:ext cx="15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38" name="Line 44"/>
            <p:cNvSpPr>
              <a:spLocks noChangeShapeType="1"/>
            </p:cNvSpPr>
            <p:nvPr/>
          </p:nvSpPr>
          <p:spPr bwMode="auto">
            <a:xfrm>
              <a:off x="3274" y="2992"/>
              <a:ext cx="0" cy="59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39" name="Line 45"/>
            <p:cNvSpPr>
              <a:spLocks noChangeShapeType="1"/>
            </p:cNvSpPr>
            <p:nvPr/>
          </p:nvSpPr>
          <p:spPr bwMode="auto">
            <a:xfrm flipH="1">
              <a:off x="3062" y="3590"/>
              <a:ext cx="21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40" name="Text Box 46"/>
            <p:cNvSpPr txBox="1">
              <a:spLocks noChangeArrowheads="1"/>
            </p:cNvSpPr>
            <p:nvPr/>
          </p:nvSpPr>
          <p:spPr bwMode="auto">
            <a:xfrm>
              <a:off x="3432" y="2456"/>
              <a:ext cx="201" cy="6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1pPr>
              <a:lvl2pPr marL="742950" indent="-28575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2pPr>
              <a:lvl3pPr marL="11430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3pPr>
              <a:lvl4pPr marL="16002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4pPr>
              <a:lvl5pPr marL="20574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9pPr>
            </a:lstStyle>
            <a:p>
              <a:r>
                <a:rPr lang="en-US" altLang="zh-CN" sz="1100">
                  <a:latin typeface="Arial" charset="0"/>
                  <a:ea typeface="宋体" charset="-122"/>
                </a:rPr>
                <a:t>0</a:t>
              </a:r>
            </a:p>
            <a:p>
              <a:pPr>
                <a:spcBef>
                  <a:spcPct val="30000"/>
                </a:spcBef>
              </a:pPr>
              <a:r>
                <a:rPr lang="en-US" altLang="zh-CN" sz="1100" b="1">
                  <a:latin typeface="Arial" charset="0"/>
                  <a:ea typeface="宋体" charset="-122"/>
                </a:rPr>
                <a:t>M</a:t>
              </a:r>
            </a:p>
            <a:p>
              <a:pPr>
                <a:lnSpc>
                  <a:spcPct val="90000"/>
                </a:lnSpc>
              </a:pPr>
              <a:r>
                <a:rPr lang="en-US" altLang="zh-CN" sz="1100" b="1">
                  <a:latin typeface="Arial" charset="0"/>
                  <a:ea typeface="宋体" charset="-122"/>
                </a:rPr>
                <a:t>u</a:t>
              </a:r>
            </a:p>
            <a:p>
              <a:pPr>
                <a:lnSpc>
                  <a:spcPct val="90000"/>
                </a:lnSpc>
              </a:pPr>
              <a:r>
                <a:rPr lang="en-US" altLang="zh-CN" sz="1100" b="1">
                  <a:latin typeface="Arial" charset="0"/>
                  <a:ea typeface="宋体" charset="-122"/>
                </a:rPr>
                <a:t>x</a:t>
              </a:r>
            </a:p>
            <a:p>
              <a:pPr>
                <a:spcBef>
                  <a:spcPct val="30000"/>
                </a:spcBef>
              </a:pPr>
              <a:r>
                <a:rPr lang="en-US" altLang="zh-CN" sz="1100">
                  <a:latin typeface="Arial" charset="0"/>
                  <a:ea typeface="宋体" charset="-122"/>
                </a:rPr>
                <a:t>1</a:t>
              </a:r>
            </a:p>
          </p:txBody>
        </p:sp>
        <p:sp>
          <p:nvSpPr>
            <p:cNvPr id="141" name="AutoShape 47"/>
            <p:cNvSpPr>
              <a:spLocks noChangeArrowheads="1"/>
            </p:cNvSpPr>
            <p:nvPr/>
          </p:nvSpPr>
          <p:spPr bwMode="auto">
            <a:xfrm>
              <a:off x="3440" y="2448"/>
              <a:ext cx="158" cy="653"/>
            </a:xfrm>
            <a:prstGeom prst="roundRect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ea typeface="宋体" charset="-122"/>
              </a:endParaRPr>
            </a:p>
          </p:txBody>
        </p:sp>
        <p:sp>
          <p:nvSpPr>
            <p:cNvPr id="142" name="Line 48"/>
            <p:cNvSpPr>
              <a:spLocks noChangeShapeType="1"/>
            </p:cNvSpPr>
            <p:nvPr/>
          </p:nvSpPr>
          <p:spPr bwMode="auto">
            <a:xfrm>
              <a:off x="3522" y="3101"/>
              <a:ext cx="0" cy="109"/>
            </a:xfrm>
            <a:prstGeom prst="line">
              <a:avLst/>
            </a:prstGeom>
            <a:noFill/>
            <a:ln w="9525">
              <a:solidFill>
                <a:srgbClr val="3333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43" name="Text Box 49"/>
            <p:cNvSpPr txBox="1">
              <a:spLocks noChangeArrowheads="1"/>
            </p:cNvSpPr>
            <p:nvPr/>
          </p:nvSpPr>
          <p:spPr bwMode="auto">
            <a:xfrm>
              <a:off x="3326" y="3210"/>
              <a:ext cx="432" cy="1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1pPr>
              <a:lvl2pPr marL="742950" indent="-28575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2pPr>
              <a:lvl3pPr marL="11430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3pPr>
              <a:lvl4pPr marL="16002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4pPr>
              <a:lvl5pPr marL="20574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9pPr>
            </a:lstStyle>
            <a:p>
              <a:r>
                <a:rPr lang="en-US" altLang="zh-CN" sz="1100">
                  <a:solidFill>
                    <a:srgbClr val="3333FF"/>
                  </a:solidFill>
                  <a:latin typeface="Arial" charset="0"/>
                  <a:ea typeface="宋体" charset="-122"/>
                </a:rPr>
                <a:t>ALUSrc</a:t>
              </a:r>
            </a:p>
          </p:txBody>
        </p:sp>
        <p:sp>
          <p:nvSpPr>
            <p:cNvPr id="144" name="Line 50"/>
            <p:cNvSpPr>
              <a:spLocks noChangeShapeType="1"/>
            </p:cNvSpPr>
            <p:nvPr/>
          </p:nvSpPr>
          <p:spPr bwMode="auto">
            <a:xfrm>
              <a:off x="3749" y="2067"/>
              <a:ext cx="0" cy="3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45" name="Line 51"/>
            <p:cNvSpPr>
              <a:spLocks noChangeShapeType="1"/>
            </p:cNvSpPr>
            <p:nvPr/>
          </p:nvSpPr>
          <p:spPr bwMode="auto">
            <a:xfrm>
              <a:off x="3749" y="2611"/>
              <a:ext cx="0" cy="3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46" name="Line 52"/>
            <p:cNvSpPr>
              <a:spLocks noChangeShapeType="1"/>
            </p:cNvSpPr>
            <p:nvPr/>
          </p:nvSpPr>
          <p:spPr bwMode="auto">
            <a:xfrm>
              <a:off x="3749" y="2394"/>
              <a:ext cx="158" cy="1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47" name="Line 53"/>
            <p:cNvSpPr>
              <a:spLocks noChangeShapeType="1"/>
            </p:cNvSpPr>
            <p:nvPr/>
          </p:nvSpPr>
          <p:spPr bwMode="auto">
            <a:xfrm flipV="1">
              <a:off x="3749" y="2502"/>
              <a:ext cx="158" cy="1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48" name="Line 54"/>
            <p:cNvSpPr>
              <a:spLocks noChangeShapeType="1"/>
            </p:cNvSpPr>
            <p:nvPr/>
          </p:nvSpPr>
          <p:spPr bwMode="auto">
            <a:xfrm>
              <a:off x="3749" y="2067"/>
              <a:ext cx="528" cy="2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49" name="Line 55"/>
            <p:cNvSpPr>
              <a:spLocks noChangeShapeType="1"/>
            </p:cNvSpPr>
            <p:nvPr/>
          </p:nvSpPr>
          <p:spPr bwMode="auto">
            <a:xfrm>
              <a:off x="4277" y="2339"/>
              <a:ext cx="0" cy="3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50" name="Line 56"/>
            <p:cNvSpPr>
              <a:spLocks noChangeShapeType="1"/>
            </p:cNvSpPr>
            <p:nvPr/>
          </p:nvSpPr>
          <p:spPr bwMode="auto">
            <a:xfrm flipV="1">
              <a:off x="3749" y="2666"/>
              <a:ext cx="528" cy="2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51" name="Text Box 57"/>
            <p:cNvSpPr txBox="1">
              <a:spLocks noChangeArrowheads="1"/>
            </p:cNvSpPr>
            <p:nvPr/>
          </p:nvSpPr>
          <p:spPr bwMode="auto">
            <a:xfrm>
              <a:off x="3905" y="2502"/>
              <a:ext cx="378" cy="1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1pPr>
              <a:lvl2pPr marL="742950" indent="-28575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2pPr>
              <a:lvl3pPr marL="11430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3pPr>
              <a:lvl4pPr marL="16002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4pPr>
              <a:lvl5pPr marL="20574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9pPr>
            </a:lstStyle>
            <a:p>
              <a:pPr algn="r"/>
              <a:r>
                <a:rPr lang="en-US" altLang="zh-CN" sz="1100">
                  <a:latin typeface="Arial" charset="0"/>
                  <a:ea typeface="宋体" charset="-122"/>
                </a:rPr>
                <a:t>Result</a:t>
              </a:r>
            </a:p>
          </p:txBody>
        </p:sp>
        <p:sp>
          <p:nvSpPr>
            <p:cNvPr id="152" name="Text Box 58"/>
            <p:cNvSpPr txBox="1">
              <a:spLocks noChangeArrowheads="1"/>
            </p:cNvSpPr>
            <p:nvPr/>
          </p:nvSpPr>
          <p:spPr bwMode="auto">
            <a:xfrm>
              <a:off x="3959" y="2339"/>
              <a:ext cx="309" cy="1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1pPr>
              <a:lvl2pPr marL="742950" indent="-28575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2pPr>
              <a:lvl3pPr marL="11430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3pPr>
              <a:lvl4pPr marL="16002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4pPr>
              <a:lvl5pPr marL="20574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9pPr>
            </a:lstStyle>
            <a:p>
              <a:pPr algn="r"/>
              <a:r>
                <a:rPr lang="en-US" altLang="zh-CN" sz="1100">
                  <a:latin typeface="Arial" charset="0"/>
                  <a:ea typeface="宋体" charset="-122"/>
                </a:rPr>
                <a:t>Zero</a:t>
              </a:r>
            </a:p>
          </p:txBody>
        </p:sp>
        <p:sp>
          <p:nvSpPr>
            <p:cNvPr id="153" name="Text Box 59"/>
            <p:cNvSpPr txBox="1">
              <a:spLocks noChangeArrowheads="1"/>
            </p:cNvSpPr>
            <p:nvPr/>
          </p:nvSpPr>
          <p:spPr bwMode="auto">
            <a:xfrm>
              <a:off x="3749" y="2230"/>
              <a:ext cx="310" cy="1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1pPr>
              <a:lvl2pPr marL="742950" indent="-28575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2pPr>
              <a:lvl3pPr marL="11430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3pPr>
              <a:lvl4pPr marL="16002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4pPr>
              <a:lvl5pPr marL="20574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9pPr>
            </a:lstStyle>
            <a:p>
              <a:r>
                <a:rPr lang="en-US" altLang="zh-CN" sz="1100" b="1">
                  <a:latin typeface="Arial" charset="0"/>
                  <a:ea typeface="宋体" charset="-122"/>
                </a:rPr>
                <a:t>ALU</a:t>
              </a:r>
            </a:p>
          </p:txBody>
        </p:sp>
        <p:sp>
          <p:nvSpPr>
            <p:cNvPr id="154" name="Line 60"/>
            <p:cNvSpPr>
              <a:spLocks noChangeShapeType="1"/>
            </p:cNvSpPr>
            <p:nvPr/>
          </p:nvSpPr>
          <p:spPr bwMode="auto">
            <a:xfrm>
              <a:off x="4066" y="2774"/>
              <a:ext cx="0" cy="109"/>
            </a:xfrm>
            <a:prstGeom prst="line">
              <a:avLst/>
            </a:prstGeom>
            <a:noFill/>
            <a:ln w="9525">
              <a:solidFill>
                <a:srgbClr val="3333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55" name="Text Box 61"/>
            <p:cNvSpPr txBox="1">
              <a:spLocks noChangeArrowheads="1"/>
            </p:cNvSpPr>
            <p:nvPr/>
          </p:nvSpPr>
          <p:spPr bwMode="auto">
            <a:xfrm>
              <a:off x="3854" y="2883"/>
              <a:ext cx="417" cy="1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1pPr>
              <a:lvl2pPr marL="742950" indent="-28575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2pPr>
              <a:lvl3pPr marL="11430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3pPr>
              <a:lvl4pPr marL="16002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4pPr>
              <a:lvl5pPr marL="20574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9pPr>
            </a:lstStyle>
            <a:p>
              <a:r>
                <a:rPr lang="en-US" altLang="zh-CN" sz="1100">
                  <a:solidFill>
                    <a:srgbClr val="3333FF"/>
                  </a:solidFill>
                  <a:latin typeface="Arial" charset="0"/>
                  <a:ea typeface="宋体" charset="-122"/>
                </a:rPr>
                <a:t>ALUOp</a:t>
              </a:r>
            </a:p>
          </p:txBody>
        </p:sp>
        <p:sp>
          <p:nvSpPr>
            <p:cNvPr id="156" name="Line 62"/>
            <p:cNvSpPr>
              <a:spLocks noChangeShapeType="1"/>
            </p:cNvSpPr>
            <p:nvPr/>
          </p:nvSpPr>
          <p:spPr bwMode="auto">
            <a:xfrm>
              <a:off x="1848" y="2774"/>
              <a:ext cx="2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57" name="Line 63"/>
            <p:cNvSpPr>
              <a:spLocks noChangeShapeType="1"/>
            </p:cNvSpPr>
            <p:nvPr/>
          </p:nvSpPr>
          <p:spPr bwMode="auto">
            <a:xfrm>
              <a:off x="1267" y="2176"/>
              <a:ext cx="0" cy="141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58" name="Line 64"/>
            <p:cNvSpPr>
              <a:spLocks noChangeShapeType="1"/>
            </p:cNvSpPr>
            <p:nvPr/>
          </p:nvSpPr>
          <p:spPr bwMode="auto">
            <a:xfrm>
              <a:off x="1267" y="3590"/>
              <a:ext cx="147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59" name="Text Box 65"/>
            <p:cNvSpPr txBox="1">
              <a:spLocks noChangeArrowheads="1"/>
            </p:cNvSpPr>
            <p:nvPr/>
          </p:nvSpPr>
          <p:spPr bwMode="auto">
            <a:xfrm>
              <a:off x="1267" y="3427"/>
              <a:ext cx="448" cy="1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1pPr>
              <a:lvl2pPr marL="742950" indent="-28575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2pPr>
              <a:lvl3pPr marL="11430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3pPr>
              <a:lvl4pPr marL="16002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4pPr>
              <a:lvl5pPr marL="20574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9pPr>
            </a:lstStyle>
            <a:p>
              <a:r>
                <a:rPr lang="en-US" altLang="zh-CN" sz="1100">
                  <a:latin typeface="Arial" charset="0"/>
                  <a:ea typeface="宋体" charset="-122"/>
                </a:rPr>
                <a:t>I [15 - 0]</a:t>
              </a:r>
            </a:p>
          </p:txBody>
        </p:sp>
        <p:sp>
          <p:nvSpPr>
            <p:cNvPr id="160" name="Line 66"/>
            <p:cNvSpPr>
              <a:spLocks noChangeShapeType="1"/>
            </p:cNvSpPr>
            <p:nvPr/>
          </p:nvSpPr>
          <p:spPr bwMode="auto">
            <a:xfrm>
              <a:off x="1162" y="2176"/>
              <a:ext cx="95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61" name="Text Box 67"/>
            <p:cNvSpPr txBox="1">
              <a:spLocks noChangeArrowheads="1"/>
            </p:cNvSpPr>
            <p:nvPr/>
          </p:nvSpPr>
          <p:spPr bwMode="auto">
            <a:xfrm>
              <a:off x="1267" y="2013"/>
              <a:ext cx="497" cy="1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1pPr>
              <a:lvl2pPr marL="742950" indent="-28575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2pPr>
              <a:lvl3pPr marL="11430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3pPr>
              <a:lvl4pPr marL="16002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4pPr>
              <a:lvl5pPr marL="20574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9pPr>
            </a:lstStyle>
            <a:p>
              <a:r>
                <a:rPr lang="en-US" altLang="zh-CN" sz="1100">
                  <a:latin typeface="Arial" charset="0"/>
                  <a:ea typeface="宋体" charset="-122"/>
                </a:rPr>
                <a:t>I [25 - 21]</a:t>
              </a:r>
            </a:p>
          </p:txBody>
        </p:sp>
        <p:sp>
          <p:nvSpPr>
            <p:cNvPr id="162" name="AutoShape 68"/>
            <p:cNvSpPr>
              <a:spLocks noChangeArrowheads="1"/>
            </p:cNvSpPr>
            <p:nvPr/>
          </p:nvSpPr>
          <p:spPr bwMode="auto">
            <a:xfrm>
              <a:off x="1246" y="2149"/>
              <a:ext cx="53" cy="54"/>
            </a:xfrm>
            <a:prstGeom prst="octagon">
              <a:avLst>
                <a:gd name="adj" fmla="val 29287"/>
              </a:avLst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ea typeface="宋体" charset="-122"/>
              </a:endParaRPr>
            </a:p>
          </p:txBody>
        </p:sp>
        <p:sp>
          <p:nvSpPr>
            <p:cNvPr id="163" name="Text Box 69"/>
            <p:cNvSpPr txBox="1">
              <a:spLocks noChangeArrowheads="1"/>
            </p:cNvSpPr>
            <p:nvPr/>
          </p:nvSpPr>
          <p:spPr bwMode="auto">
            <a:xfrm>
              <a:off x="1267" y="2285"/>
              <a:ext cx="497" cy="1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1pPr>
              <a:lvl2pPr marL="742950" indent="-28575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2pPr>
              <a:lvl3pPr marL="11430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3pPr>
              <a:lvl4pPr marL="16002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4pPr>
              <a:lvl5pPr marL="20574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9pPr>
            </a:lstStyle>
            <a:p>
              <a:r>
                <a:rPr lang="en-US" altLang="zh-CN" sz="1100">
                  <a:latin typeface="Arial" charset="0"/>
                  <a:ea typeface="宋体" charset="-122"/>
                </a:rPr>
                <a:t>I [20 - 16]</a:t>
              </a:r>
            </a:p>
          </p:txBody>
        </p:sp>
        <p:sp>
          <p:nvSpPr>
            <p:cNvPr id="164" name="Line 70"/>
            <p:cNvSpPr>
              <a:spLocks noChangeShapeType="1"/>
            </p:cNvSpPr>
            <p:nvPr/>
          </p:nvSpPr>
          <p:spPr bwMode="auto">
            <a:xfrm>
              <a:off x="1267" y="2448"/>
              <a:ext cx="84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65" name="AutoShape 71"/>
            <p:cNvSpPr>
              <a:spLocks noChangeArrowheads="1"/>
            </p:cNvSpPr>
            <p:nvPr/>
          </p:nvSpPr>
          <p:spPr bwMode="auto">
            <a:xfrm>
              <a:off x="1245" y="2419"/>
              <a:ext cx="53" cy="54"/>
            </a:xfrm>
            <a:prstGeom prst="octagon">
              <a:avLst>
                <a:gd name="adj" fmla="val 29287"/>
              </a:avLst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ea typeface="宋体" charset="-122"/>
              </a:endParaRPr>
            </a:p>
          </p:txBody>
        </p:sp>
        <p:sp>
          <p:nvSpPr>
            <p:cNvPr id="166" name="Line 72"/>
            <p:cNvSpPr>
              <a:spLocks noChangeShapeType="1"/>
            </p:cNvSpPr>
            <p:nvPr/>
          </p:nvSpPr>
          <p:spPr bwMode="auto">
            <a:xfrm>
              <a:off x="1267" y="3046"/>
              <a:ext cx="42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67" name="Text Box 73"/>
            <p:cNvSpPr txBox="1">
              <a:spLocks noChangeArrowheads="1"/>
            </p:cNvSpPr>
            <p:nvPr/>
          </p:nvSpPr>
          <p:spPr bwMode="auto">
            <a:xfrm>
              <a:off x="1252" y="2883"/>
              <a:ext cx="497" cy="1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1pPr>
              <a:lvl2pPr marL="742950" indent="-28575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2pPr>
              <a:lvl3pPr marL="11430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3pPr>
              <a:lvl4pPr marL="16002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4pPr>
              <a:lvl5pPr marL="20574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9pPr>
            </a:lstStyle>
            <a:p>
              <a:r>
                <a:rPr lang="en-US" altLang="zh-CN" sz="1100">
                  <a:latin typeface="Arial" charset="0"/>
                  <a:ea typeface="宋体" charset="-122"/>
                </a:rPr>
                <a:t>I [15 - 11]</a:t>
              </a:r>
            </a:p>
          </p:txBody>
        </p:sp>
        <p:sp>
          <p:nvSpPr>
            <p:cNvPr id="168" name="AutoShape 74"/>
            <p:cNvSpPr>
              <a:spLocks noChangeArrowheads="1"/>
            </p:cNvSpPr>
            <p:nvPr/>
          </p:nvSpPr>
          <p:spPr bwMode="auto">
            <a:xfrm>
              <a:off x="1244" y="3020"/>
              <a:ext cx="53" cy="55"/>
            </a:xfrm>
            <a:prstGeom prst="octagon">
              <a:avLst>
                <a:gd name="adj" fmla="val 29287"/>
              </a:avLst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ea typeface="宋体" charset="-122"/>
              </a:endParaRPr>
            </a:p>
          </p:txBody>
        </p:sp>
        <p:sp>
          <p:nvSpPr>
            <p:cNvPr id="169" name="Text Box 75"/>
            <p:cNvSpPr txBox="1">
              <a:spLocks noChangeArrowheads="1"/>
            </p:cNvSpPr>
            <p:nvPr/>
          </p:nvSpPr>
          <p:spPr bwMode="auto">
            <a:xfrm>
              <a:off x="1690" y="2510"/>
              <a:ext cx="201" cy="6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1pPr>
              <a:lvl2pPr marL="742950" indent="-28575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2pPr>
              <a:lvl3pPr marL="11430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3pPr>
              <a:lvl4pPr marL="16002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4pPr>
              <a:lvl5pPr marL="20574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9pPr>
            </a:lstStyle>
            <a:p>
              <a:r>
                <a:rPr lang="en-US" altLang="zh-CN" sz="1100">
                  <a:latin typeface="Arial" charset="0"/>
                  <a:ea typeface="宋体" charset="-122"/>
                </a:rPr>
                <a:t>0</a:t>
              </a:r>
            </a:p>
            <a:p>
              <a:pPr>
                <a:spcBef>
                  <a:spcPct val="30000"/>
                </a:spcBef>
              </a:pPr>
              <a:r>
                <a:rPr lang="en-US" altLang="zh-CN" sz="1100" b="1">
                  <a:latin typeface="Arial" charset="0"/>
                  <a:ea typeface="宋体" charset="-122"/>
                </a:rPr>
                <a:t>M</a:t>
              </a:r>
            </a:p>
            <a:p>
              <a:pPr>
                <a:lnSpc>
                  <a:spcPct val="90000"/>
                </a:lnSpc>
              </a:pPr>
              <a:r>
                <a:rPr lang="en-US" altLang="zh-CN" sz="1100" b="1">
                  <a:latin typeface="Arial" charset="0"/>
                  <a:ea typeface="宋体" charset="-122"/>
                </a:rPr>
                <a:t>u</a:t>
              </a:r>
            </a:p>
            <a:p>
              <a:pPr>
                <a:lnSpc>
                  <a:spcPct val="90000"/>
                </a:lnSpc>
              </a:pPr>
              <a:r>
                <a:rPr lang="en-US" altLang="zh-CN" sz="1100" b="1">
                  <a:latin typeface="Arial" charset="0"/>
                  <a:ea typeface="宋体" charset="-122"/>
                </a:rPr>
                <a:t>x</a:t>
              </a:r>
            </a:p>
            <a:p>
              <a:pPr>
                <a:spcBef>
                  <a:spcPct val="30000"/>
                </a:spcBef>
              </a:pPr>
              <a:r>
                <a:rPr lang="en-US" altLang="zh-CN" sz="1100">
                  <a:latin typeface="Arial" charset="0"/>
                  <a:ea typeface="宋体" charset="-122"/>
                </a:rPr>
                <a:t>1</a:t>
              </a:r>
            </a:p>
          </p:txBody>
        </p:sp>
        <p:sp>
          <p:nvSpPr>
            <p:cNvPr id="170" name="AutoShape 76"/>
            <p:cNvSpPr>
              <a:spLocks noChangeArrowheads="1"/>
            </p:cNvSpPr>
            <p:nvPr/>
          </p:nvSpPr>
          <p:spPr bwMode="auto">
            <a:xfrm>
              <a:off x="1697" y="2502"/>
              <a:ext cx="159" cy="653"/>
            </a:xfrm>
            <a:prstGeom prst="roundRect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ea typeface="宋体" charset="-122"/>
              </a:endParaRPr>
            </a:p>
          </p:txBody>
        </p:sp>
        <p:sp>
          <p:nvSpPr>
            <p:cNvPr id="171" name="Line 77"/>
            <p:cNvSpPr>
              <a:spLocks noChangeShapeType="1"/>
            </p:cNvSpPr>
            <p:nvPr/>
          </p:nvSpPr>
          <p:spPr bwMode="auto">
            <a:xfrm>
              <a:off x="1772" y="3155"/>
              <a:ext cx="0" cy="109"/>
            </a:xfrm>
            <a:prstGeom prst="line">
              <a:avLst/>
            </a:prstGeom>
            <a:noFill/>
            <a:ln w="9525">
              <a:solidFill>
                <a:srgbClr val="3333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72" name="Text Box 78"/>
            <p:cNvSpPr txBox="1">
              <a:spLocks noChangeArrowheads="1"/>
            </p:cNvSpPr>
            <p:nvPr/>
          </p:nvSpPr>
          <p:spPr bwMode="auto">
            <a:xfrm>
              <a:off x="1531" y="3264"/>
              <a:ext cx="422" cy="1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1pPr>
              <a:lvl2pPr marL="742950" indent="-28575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2pPr>
              <a:lvl3pPr marL="11430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3pPr>
              <a:lvl4pPr marL="16002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4pPr>
              <a:lvl5pPr marL="20574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9pPr>
            </a:lstStyle>
            <a:p>
              <a:r>
                <a:rPr lang="en-US" altLang="zh-CN" sz="1100">
                  <a:solidFill>
                    <a:srgbClr val="3333FF"/>
                  </a:solidFill>
                  <a:latin typeface="Arial" charset="0"/>
                  <a:ea typeface="宋体" charset="-122"/>
                </a:rPr>
                <a:t>RegDst</a:t>
              </a:r>
            </a:p>
          </p:txBody>
        </p:sp>
        <p:sp>
          <p:nvSpPr>
            <p:cNvPr id="173" name="Text Box 79"/>
            <p:cNvSpPr txBox="1">
              <a:spLocks noChangeArrowheads="1"/>
            </p:cNvSpPr>
            <p:nvPr/>
          </p:nvSpPr>
          <p:spPr bwMode="auto">
            <a:xfrm>
              <a:off x="2112" y="2067"/>
              <a:ext cx="494" cy="2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1pPr>
              <a:lvl2pPr marL="742950" indent="-28575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2pPr>
              <a:lvl3pPr marL="11430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3pPr>
              <a:lvl4pPr marL="16002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4pPr>
              <a:lvl5pPr marL="20574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9pPr>
            </a:lstStyle>
            <a:p>
              <a:r>
                <a:rPr lang="en-US" altLang="zh-CN" sz="1100">
                  <a:latin typeface="Arial" charset="0"/>
                  <a:ea typeface="宋体" charset="-122"/>
                </a:rPr>
                <a:t>Read</a:t>
              </a:r>
            </a:p>
            <a:p>
              <a:r>
                <a:rPr lang="en-US" altLang="zh-CN" sz="1100">
                  <a:latin typeface="Arial" charset="0"/>
                  <a:ea typeface="宋体" charset="-122"/>
                </a:rPr>
                <a:t>register 1</a:t>
              </a:r>
            </a:p>
          </p:txBody>
        </p:sp>
        <p:sp>
          <p:nvSpPr>
            <p:cNvPr id="174" name="Text Box 80"/>
            <p:cNvSpPr txBox="1">
              <a:spLocks noChangeArrowheads="1"/>
            </p:cNvSpPr>
            <p:nvPr/>
          </p:nvSpPr>
          <p:spPr bwMode="auto">
            <a:xfrm>
              <a:off x="2123" y="2352"/>
              <a:ext cx="494" cy="2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1pPr>
              <a:lvl2pPr marL="742950" indent="-28575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2pPr>
              <a:lvl3pPr marL="11430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3pPr>
              <a:lvl4pPr marL="16002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4pPr>
              <a:lvl5pPr marL="20574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9pPr>
            </a:lstStyle>
            <a:p>
              <a:r>
                <a:rPr lang="en-US" altLang="zh-CN" sz="1100">
                  <a:latin typeface="Arial" charset="0"/>
                  <a:ea typeface="宋体" charset="-122"/>
                </a:rPr>
                <a:t>Read</a:t>
              </a:r>
            </a:p>
            <a:p>
              <a:r>
                <a:rPr lang="en-US" altLang="zh-CN" sz="1100">
                  <a:latin typeface="Arial" charset="0"/>
                  <a:ea typeface="宋体" charset="-122"/>
                </a:rPr>
                <a:t>register 2</a:t>
              </a:r>
            </a:p>
          </p:txBody>
        </p:sp>
        <p:sp>
          <p:nvSpPr>
            <p:cNvPr id="175" name="Text Box 81"/>
            <p:cNvSpPr txBox="1">
              <a:spLocks noChangeArrowheads="1"/>
            </p:cNvSpPr>
            <p:nvPr/>
          </p:nvSpPr>
          <p:spPr bwMode="auto">
            <a:xfrm>
              <a:off x="2123" y="2624"/>
              <a:ext cx="421" cy="2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1pPr>
              <a:lvl2pPr marL="742950" indent="-28575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2pPr>
              <a:lvl3pPr marL="11430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3pPr>
              <a:lvl4pPr marL="16002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4pPr>
              <a:lvl5pPr marL="20574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9pPr>
            </a:lstStyle>
            <a:p>
              <a:r>
                <a:rPr lang="en-US" altLang="zh-CN" sz="1100">
                  <a:latin typeface="Arial" charset="0"/>
                  <a:ea typeface="宋体" charset="-122"/>
                </a:rPr>
                <a:t>Write</a:t>
              </a:r>
            </a:p>
            <a:p>
              <a:r>
                <a:rPr lang="en-US" altLang="zh-CN" sz="1100">
                  <a:latin typeface="Arial" charset="0"/>
                  <a:ea typeface="宋体" charset="-122"/>
                </a:rPr>
                <a:t>register</a:t>
              </a:r>
            </a:p>
          </p:txBody>
        </p:sp>
        <p:sp>
          <p:nvSpPr>
            <p:cNvPr id="176" name="Text Box 82"/>
            <p:cNvSpPr txBox="1">
              <a:spLocks noChangeArrowheads="1"/>
            </p:cNvSpPr>
            <p:nvPr/>
          </p:nvSpPr>
          <p:spPr bwMode="auto">
            <a:xfrm>
              <a:off x="2123" y="2896"/>
              <a:ext cx="333" cy="2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1pPr>
              <a:lvl2pPr marL="742950" indent="-28575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2pPr>
              <a:lvl3pPr marL="11430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3pPr>
              <a:lvl4pPr marL="16002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4pPr>
              <a:lvl5pPr marL="20574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9pPr>
            </a:lstStyle>
            <a:p>
              <a:r>
                <a:rPr lang="en-US" altLang="zh-CN" sz="1100">
                  <a:latin typeface="Arial" charset="0"/>
                  <a:ea typeface="宋体" charset="-122"/>
                </a:rPr>
                <a:t>Write</a:t>
              </a:r>
            </a:p>
            <a:p>
              <a:r>
                <a:rPr lang="en-US" altLang="zh-CN" sz="1100">
                  <a:latin typeface="Arial" charset="0"/>
                  <a:ea typeface="宋体" charset="-122"/>
                </a:rPr>
                <a:t>data</a:t>
              </a:r>
            </a:p>
          </p:txBody>
        </p:sp>
        <p:sp>
          <p:nvSpPr>
            <p:cNvPr id="177" name="Text Box 83"/>
            <p:cNvSpPr txBox="1">
              <a:spLocks noChangeArrowheads="1"/>
            </p:cNvSpPr>
            <p:nvPr/>
          </p:nvSpPr>
          <p:spPr bwMode="auto">
            <a:xfrm>
              <a:off x="2690" y="2448"/>
              <a:ext cx="372" cy="2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1pPr>
              <a:lvl2pPr marL="742950" indent="-28575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2pPr>
              <a:lvl3pPr marL="11430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3pPr>
              <a:lvl4pPr marL="16002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4pPr>
              <a:lvl5pPr marL="20574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9pPr>
            </a:lstStyle>
            <a:p>
              <a:pPr algn="r"/>
              <a:r>
                <a:rPr lang="en-US" altLang="zh-CN" sz="1100">
                  <a:latin typeface="Arial" charset="0"/>
                  <a:ea typeface="宋体" charset="-122"/>
                </a:rPr>
                <a:t>Read</a:t>
              </a:r>
            </a:p>
            <a:p>
              <a:pPr algn="r"/>
              <a:r>
                <a:rPr lang="en-US" altLang="zh-CN" sz="1100">
                  <a:latin typeface="Arial" charset="0"/>
                  <a:ea typeface="宋体" charset="-122"/>
                </a:rPr>
                <a:t>data 2</a:t>
              </a:r>
            </a:p>
          </p:txBody>
        </p:sp>
        <p:sp>
          <p:nvSpPr>
            <p:cNvPr id="178" name="Text Box 84"/>
            <p:cNvSpPr txBox="1">
              <a:spLocks noChangeArrowheads="1"/>
            </p:cNvSpPr>
            <p:nvPr/>
          </p:nvSpPr>
          <p:spPr bwMode="auto">
            <a:xfrm>
              <a:off x="2701" y="2080"/>
              <a:ext cx="372" cy="2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1pPr>
              <a:lvl2pPr marL="742950" indent="-28575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2pPr>
              <a:lvl3pPr marL="11430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3pPr>
              <a:lvl4pPr marL="16002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4pPr>
              <a:lvl5pPr marL="20574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9pPr>
            </a:lstStyle>
            <a:p>
              <a:pPr algn="r"/>
              <a:r>
                <a:rPr lang="en-US" altLang="zh-CN" sz="1100">
                  <a:latin typeface="Arial" charset="0"/>
                  <a:ea typeface="宋体" charset="-122"/>
                </a:rPr>
                <a:t>Read</a:t>
              </a:r>
            </a:p>
            <a:p>
              <a:pPr algn="r"/>
              <a:r>
                <a:rPr lang="en-US" altLang="zh-CN" sz="1100">
                  <a:latin typeface="Arial" charset="0"/>
                  <a:ea typeface="宋体" charset="-122"/>
                </a:rPr>
                <a:t>data 1</a:t>
              </a:r>
            </a:p>
          </p:txBody>
        </p:sp>
        <p:sp>
          <p:nvSpPr>
            <p:cNvPr id="179" name="Text Box 85"/>
            <p:cNvSpPr txBox="1">
              <a:spLocks noChangeArrowheads="1"/>
            </p:cNvSpPr>
            <p:nvPr/>
          </p:nvSpPr>
          <p:spPr bwMode="auto">
            <a:xfrm>
              <a:off x="2534" y="2829"/>
              <a:ext cx="529" cy="1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1pPr>
              <a:lvl2pPr marL="742950" indent="-28575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2pPr>
              <a:lvl3pPr marL="11430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3pPr>
              <a:lvl4pPr marL="16002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4pPr>
              <a:lvl5pPr marL="20574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9pPr>
            </a:lstStyle>
            <a:p>
              <a:r>
                <a:rPr lang="en-US" altLang="zh-CN" sz="1100" b="1">
                  <a:latin typeface="Arial" charset="0"/>
                  <a:ea typeface="宋体" charset="-122"/>
                </a:rPr>
                <a:t>Registers</a:t>
              </a:r>
            </a:p>
          </p:txBody>
        </p:sp>
        <p:sp>
          <p:nvSpPr>
            <p:cNvPr id="180" name="Rectangle 86"/>
            <p:cNvSpPr>
              <a:spLocks noChangeArrowheads="1"/>
            </p:cNvSpPr>
            <p:nvPr/>
          </p:nvSpPr>
          <p:spPr bwMode="auto">
            <a:xfrm>
              <a:off x="2123" y="2080"/>
              <a:ext cx="939" cy="10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ea typeface="宋体" charset="-122"/>
              </a:endParaRPr>
            </a:p>
          </p:txBody>
        </p:sp>
        <p:sp>
          <p:nvSpPr>
            <p:cNvPr id="181" name="Line 87"/>
            <p:cNvSpPr>
              <a:spLocks noChangeShapeType="1"/>
            </p:cNvSpPr>
            <p:nvPr/>
          </p:nvSpPr>
          <p:spPr bwMode="auto">
            <a:xfrm>
              <a:off x="2587" y="1958"/>
              <a:ext cx="0" cy="109"/>
            </a:xfrm>
            <a:prstGeom prst="line">
              <a:avLst/>
            </a:prstGeom>
            <a:noFill/>
            <a:ln w="9525">
              <a:solidFill>
                <a:srgbClr val="3333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82" name="Text Box 88"/>
            <p:cNvSpPr txBox="1">
              <a:spLocks noChangeArrowheads="1"/>
            </p:cNvSpPr>
            <p:nvPr/>
          </p:nvSpPr>
          <p:spPr bwMode="auto">
            <a:xfrm>
              <a:off x="2376" y="1795"/>
              <a:ext cx="495" cy="1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1pPr>
              <a:lvl2pPr marL="742950" indent="-28575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2pPr>
              <a:lvl3pPr marL="11430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3pPr>
              <a:lvl4pPr marL="16002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4pPr>
              <a:lvl5pPr marL="20574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9pPr>
            </a:lstStyle>
            <a:p>
              <a:r>
                <a:rPr lang="en-US" altLang="zh-CN" sz="1100">
                  <a:solidFill>
                    <a:srgbClr val="3333FF"/>
                  </a:solidFill>
                  <a:latin typeface="Arial" charset="0"/>
                  <a:ea typeface="宋体" charset="-122"/>
                </a:rPr>
                <a:t>RegWrite</a:t>
              </a:r>
            </a:p>
          </p:txBody>
        </p:sp>
        <p:sp>
          <p:nvSpPr>
            <p:cNvPr id="183" name="Line 89"/>
            <p:cNvSpPr>
              <a:spLocks noChangeShapeType="1"/>
            </p:cNvSpPr>
            <p:nvPr/>
          </p:nvSpPr>
          <p:spPr bwMode="auto">
            <a:xfrm>
              <a:off x="3590" y="2774"/>
              <a:ext cx="159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84" name="Line 90"/>
            <p:cNvSpPr>
              <a:spLocks noChangeShapeType="1"/>
            </p:cNvSpPr>
            <p:nvPr/>
          </p:nvSpPr>
          <p:spPr bwMode="auto">
            <a:xfrm flipV="1">
              <a:off x="1542" y="2458"/>
              <a:ext cx="0" cy="1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85" name="AutoShape 91"/>
            <p:cNvSpPr>
              <a:spLocks noChangeArrowheads="1"/>
            </p:cNvSpPr>
            <p:nvPr/>
          </p:nvSpPr>
          <p:spPr bwMode="auto">
            <a:xfrm>
              <a:off x="1524" y="2432"/>
              <a:ext cx="52" cy="55"/>
            </a:xfrm>
            <a:prstGeom prst="octagon">
              <a:avLst>
                <a:gd name="adj" fmla="val 29287"/>
              </a:avLst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ea typeface="宋体" charset="-122"/>
              </a:endParaRPr>
            </a:p>
          </p:txBody>
        </p:sp>
        <p:sp>
          <p:nvSpPr>
            <p:cNvPr id="186" name="Line 92"/>
            <p:cNvSpPr>
              <a:spLocks noChangeShapeType="1"/>
            </p:cNvSpPr>
            <p:nvPr/>
          </p:nvSpPr>
          <p:spPr bwMode="auto">
            <a:xfrm>
              <a:off x="1542" y="2621"/>
              <a:ext cx="15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96734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32046" y="260648"/>
            <a:ext cx="7992888" cy="922114"/>
          </a:xfrm>
        </p:spPr>
        <p:txBody>
          <a:bodyPr>
            <a:noAutofit/>
          </a:bodyPr>
          <a:lstStyle/>
          <a:p>
            <a:pPr algn="ctr"/>
            <a:r>
              <a:rPr lang="en-US" altLang="zh-CN" sz="4400" b="1" dirty="0">
                <a:solidFill>
                  <a:srgbClr val="0000FF"/>
                </a:solidFill>
              </a:rPr>
              <a:t>Instruction Decode (ID)</a:t>
            </a:r>
            <a:endParaRPr lang="zh-CN" altLang="en-US" sz="4400" b="1" dirty="0">
              <a:solidFill>
                <a:srgbClr val="0000FF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99592" y="1196752"/>
            <a:ext cx="8136904" cy="5544616"/>
          </a:xfrm>
        </p:spPr>
        <p:txBody>
          <a:bodyPr>
            <a:normAutofit/>
          </a:bodyPr>
          <a:lstStyle/>
          <a:p>
            <a:pPr marL="457200" indent="-457200" defTabSz="914400">
              <a:buFont typeface="Wingdings" panose="05000000000000000000" pitchFamily="2" charset="2"/>
              <a:buChar char="l"/>
            </a:pPr>
            <a:r>
              <a:rPr lang="en-US" altLang="zh-CN" sz="2800" dirty="0">
                <a:ea typeface="宋体" charset="-122"/>
              </a:rPr>
              <a:t>In the ID step, source register is read from the register file.</a:t>
            </a:r>
          </a:p>
          <a:p>
            <a:pPr>
              <a:buFont typeface="Wingdings" panose="05000000000000000000" pitchFamily="2" charset="2"/>
              <a:buChar char="l"/>
            </a:pPr>
            <a:endParaRPr lang="en-US" altLang="zh-CN" sz="2800" dirty="0"/>
          </a:p>
          <a:p>
            <a:pPr>
              <a:buFont typeface="Wingdings" panose="05000000000000000000" pitchFamily="2" charset="2"/>
              <a:buChar char="l"/>
            </a:pPr>
            <a:endParaRPr lang="en-US" altLang="zh-CN" sz="2800" dirty="0"/>
          </a:p>
        </p:txBody>
      </p:sp>
      <p:grpSp>
        <p:nvGrpSpPr>
          <p:cNvPr id="4" name="Group 95"/>
          <p:cNvGrpSpPr>
            <a:grpSpLocks/>
          </p:cNvGrpSpPr>
          <p:nvPr/>
        </p:nvGrpSpPr>
        <p:grpSpPr bwMode="auto">
          <a:xfrm>
            <a:off x="-26542" y="2636912"/>
            <a:ext cx="9063038" cy="3454400"/>
            <a:chOff x="317" y="1795"/>
            <a:chExt cx="5709" cy="2176"/>
          </a:xfrm>
        </p:grpSpPr>
        <p:sp>
          <p:nvSpPr>
            <p:cNvPr id="5" name="Line 2"/>
            <p:cNvSpPr>
              <a:spLocks noChangeShapeType="1"/>
            </p:cNvSpPr>
            <p:nvPr/>
          </p:nvSpPr>
          <p:spPr bwMode="auto">
            <a:xfrm>
              <a:off x="1267" y="2448"/>
              <a:ext cx="0" cy="1142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6" name="Text Box 4"/>
            <p:cNvSpPr txBox="1">
              <a:spLocks noChangeArrowheads="1"/>
            </p:cNvSpPr>
            <p:nvPr/>
          </p:nvSpPr>
          <p:spPr bwMode="auto">
            <a:xfrm>
              <a:off x="317" y="2013"/>
              <a:ext cx="441" cy="2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1pPr>
              <a:lvl2pPr marL="742950" indent="-28575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2pPr>
              <a:lvl3pPr marL="11430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3pPr>
              <a:lvl4pPr marL="16002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4pPr>
              <a:lvl5pPr marL="20574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9pPr>
            </a:lstStyle>
            <a:p>
              <a:r>
                <a:rPr lang="en-US" altLang="zh-CN" sz="1100">
                  <a:latin typeface="Arial" charset="0"/>
                  <a:ea typeface="宋体" charset="-122"/>
                </a:rPr>
                <a:t>Read</a:t>
              </a:r>
            </a:p>
            <a:p>
              <a:r>
                <a:rPr lang="en-US" altLang="zh-CN" sz="1100">
                  <a:latin typeface="Arial" charset="0"/>
                  <a:ea typeface="宋体" charset="-122"/>
                </a:rPr>
                <a:t>address</a:t>
              </a:r>
            </a:p>
          </p:txBody>
        </p:sp>
        <p:sp>
          <p:nvSpPr>
            <p:cNvPr id="7" name="Text Box 5"/>
            <p:cNvSpPr txBox="1">
              <a:spLocks noChangeArrowheads="1"/>
            </p:cNvSpPr>
            <p:nvPr/>
          </p:nvSpPr>
          <p:spPr bwMode="auto">
            <a:xfrm>
              <a:off x="475" y="2394"/>
              <a:ext cx="582" cy="2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1pPr>
              <a:lvl2pPr marL="742950" indent="-28575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2pPr>
              <a:lvl3pPr marL="11430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3pPr>
              <a:lvl4pPr marL="16002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4pPr>
              <a:lvl5pPr marL="20574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9pPr>
            </a:lstStyle>
            <a:p>
              <a:pPr algn="ctr"/>
              <a:r>
                <a:rPr lang="en-US" altLang="zh-CN" sz="1100" b="1">
                  <a:latin typeface="Arial" charset="0"/>
                  <a:ea typeface="宋体" charset="-122"/>
                </a:rPr>
                <a:t>Instruction</a:t>
              </a:r>
            </a:p>
            <a:p>
              <a:pPr algn="ctr"/>
              <a:r>
                <a:rPr lang="en-US" altLang="zh-CN" sz="1100" b="1">
                  <a:latin typeface="Arial" charset="0"/>
                  <a:ea typeface="宋体" charset="-122"/>
                </a:rPr>
                <a:t>memory</a:t>
              </a:r>
            </a:p>
          </p:txBody>
        </p:sp>
        <p:sp>
          <p:nvSpPr>
            <p:cNvPr id="8" name="Text Box 6"/>
            <p:cNvSpPr txBox="1">
              <a:spLocks noChangeArrowheads="1"/>
            </p:cNvSpPr>
            <p:nvPr/>
          </p:nvSpPr>
          <p:spPr bwMode="auto">
            <a:xfrm>
              <a:off x="632" y="2013"/>
              <a:ext cx="533" cy="2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1pPr>
              <a:lvl2pPr marL="742950" indent="-28575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2pPr>
              <a:lvl3pPr marL="11430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3pPr>
              <a:lvl4pPr marL="16002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4pPr>
              <a:lvl5pPr marL="20574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9pPr>
            </a:lstStyle>
            <a:p>
              <a:pPr algn="r"/>
              <a:r>
                <a:rPr lang="en-US" altLang="zh-CN" sz="1100" dirty="0">
                  <a:latin typeface="Arial" charset="0"/>
                  <a:ea typeface="宋体" charset="-122"/>
                </a:rPr>
                <a:t>Instruction</a:t>
              </a:r>
            </a:p>
            <a:p>
              <a:pPr algn="r"/>
              <a:r>
                <a:rPr lang="en-US" altLang="zh-CN" sz="1100" dirty="0">
                  <a:latin typeface="Arial" charset="0"/>
                  <a:ea typeface="宋体" charset="-122"/>
                </a:rPr>
                <a:t>[31-0]</a:t>
              </a:r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auto">
            <a:xfrm>
              <a:off x="317" y="2013"/>
              <a:ext cx="845" cy="81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ea typeface="宋体" charset="-122"/>
              </a:endParaRPr>
            </a:p>
          </p:txBody>
        </p:sp>
        <p:sp>
          <p:nvSpPr>
            <p:cNvPr id="10" name="Line 8"/>
            <p:cNvSpPr>
              <a:spLocks noChangeShapeType="1"/>
            </p:cNvSpPr>
            <p:nvPr/>
          </p:nvSpPr>
          <p:spPr bwMode="auto">
            <a:xfrm>
              <a:off x="5386" y="2339"/>
              <a:ext cx="26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1" name="Line 9"/>
            <p:cNvSpPr>
              <a:spLocks noChangeShapeType="1"/>
            </p:cNvSpPr>
            <p:nvPr/>
          </p:nvSpPr>
          <p:spPr bwMode="auto">
            <a:xfrm>
              <a:off x="4277" y="2611"/>
              <a:ext cx="31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2" name="Line 10"/>
            <p:cNvSpPr>
              <a:spLocks noChangeShapeType="1"/>
            </p:cNvSpPr>
            <p:nvPr/>
          </p:nvSpPr>
          <p:spPr bwMode="auto">
            <a:xfrm>
              <a:off x="4382" y="2339"/>
              <a:ext cx="21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3" name="Line 11"/>
            <p:cNvSpPr>
              <a:spLocks noChangeShapeType="1"/>
            </p:cNvSpPr>
            <p:nvPr/>
          </p:nvSpPr>
          <p:spPr bwMode="auto">
            <a:xfrm>
              <a:off x="5491" y="2774"/>
              <a:ext cx="159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4" name="Line 12"/>
            <p:cNvSpPr>
              <a:spLocks noChangeShapeType="1"/>
            </p:cNvSpPr>
            <p:nvPr/>
          </p:nvSpPr>
          <p:spPr bwMode="auto">
            <a:xfrm>
              <a:off x="4382" y="2339"/>
              <a:ext cx="0" cy="10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5" name="Line 13"/>
            <p:cNvSpPr>
              <a:spLocks noChangeShapeType="1"/>
            </p:cNvSpPr>
            <p:nvPr/>
          </p:nvSpPr>
          <p:spPr bwMode="auto">
            <a:xfrm>
              <a:off x="4382" y="3427"/>
              <a:ext cx="1109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6" name="Line 14"/>
            <p:cNvSpPr>
              <a:spLocks noChangeShapeType="1"/>
            </p:cNvSpPr>
            <p:nvPr/>
          </p:nvSpPr>
          <p:spPr bwMode="auto">
            <a:xfrm flipV="1">
              <a:off x="5491" y="2774"/>
              <a:ext cx="0" cy="65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7" name="AutoShape 15"/>
            <p:cNvSpPr>
              <a:spLocks noChangeArrowheads="1"/>
            </p:cNvSpPr>
            <p:nvPr/>
          </p:nvSpPr>
          <p:spPr bwMode="auto">
            <a:xfrm>
              <a:off x="4353" y="2584"/>
              <a:ext cx="53" cy="54"/>
            </a:xfrm>
            <a:prstGeom prst="octagon">
              <a:avLst>
                <a:gd name="adj" fmla="val 29287"/>
              </a:avLst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ea typeface="宋体" charset="-122"/>
              </a:endParaRPr>
            </a:p>
          </p:txBody>
        </p:sp>
        <p:sp>
          <p:nvSpPr>
            <p:cNvPr id="18" name="Line 16"/>
            <p:cNvSpPr>
              <a:spLocks noChangeShapeType="1"/>
            </p:cNvSpPr>
            <p:nvPr/>
          </p:nvSpPr>
          <p:spPr bwMode="auto">
            <a:xfrm>
              <a:off x="5808" y="2557"/>
              <a:ext cx="15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9" name="Line 17"/>
            <p:cNvSpPr>
              <a:spLocks noChangeShapeType="1"/>
            </p:cNvSpPr>
            <p:nvPr/>
          </p:nvSpPr>
          <p:spPr bwMode="auto">
            <a:xfrm>
              <a:off x="5966" y="2557"/>
              <a:ext cx="0" cy="141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0" name="Line 18"/>
            <p:cNvSpPr>
              <a:spLocks noChangeShapeType="1"/>
            </p:cNvSpPr>
            <p:nvPr/>
          </p:nvSpPr>
          <p:spPr bwMode="auto">
            <a:xfrm flipH="1">
              <a:off x="1954" y="3971"/>
              <a:ext cx="401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1" name="Line 19"/>
            <p:cNvSpPr>
              <a:spLocks noChangeShapeType="1"/>
            </p:cNvSpPr>
            <p:nvPr/>
          </p:nvSpPr>
          <p:spPr bwMode="auto">
            <a:xfrm flipV="1">
              <a:off x="1954" y="2992"/>
              <a:ext cx="0" cy="97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2" name="Line 20"/>
            <p:cNvSpPr>
              <a:spLocks noChangeShapeType="1"/>
            </p:cNvSpPr>
            <p:nvPr/>
          </p:nvSpPr>
          <p:spPr bwMode="auto">
            <a:xfrm>
              <a:off x="1954" y="2992"/>
              <a:ext cx="15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3" name="Text Box 21"/>
            <p:cNvSpPr txBox="1">
              <a:spLocks noChangeArrowheads="1"/>
            </p:cNvSpPr>
            <p:nvPr/>
          </p:nvSpPr>
          <p:spPr bwMode="auto">
            <a:xfrm>
              <a:off x="4594" y="2230"/>
              <a:ext cx="441" cy="2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1pPr>
              <a:lvl2pPr marL="742950" indent="-28575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2pPr>
              <a:lvl3pPr marL="11430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3pPr>
              <a:lvl4pPr marL="16002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4pPr>
              <a:lvl5pPr marL="20574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9pPr>
            </a:lstStyle>
            <a:p>
              <a:r>
                <a:rPr lang="en-US" altLang="zh-CN" sz="1100">
                  <a:latin typeface="Arial" charset="0"/>
                  <a:ea typeface="宋体" charset="-122"/>
                </a:rPr>
                <a:t>Read</a:t>
              </a:r>
            </a:p>
            <a:p>
              <a:r>
                <a:rPr lang="en-US" altLang="zh-CN" sz="1100">
                  <a:latin typeface="Arial" charset="0"/>
                  <a:ea typeface="宋体" charset="-122"/>
                </a:rPr>
                <a:t>address</a:t>
              </a:r>
            </a:p>
          </p:txBody>
        </p:sp>
        <p:sp>
          <p:nvSpPr>
            <p:cNvPr id="24" name="Text Box 22"/>
            <p:cNvSpPr txBox="1">
              <a:spLocks noChangeArrowheads="1"/>
            </p:cNvSpPr>
            <p:nvPr/>
          </p:nvSpPr>
          <p:spPr bwMode="auto">
            <a:xfrm>
              <a:off x="4594" y="2502"/>
              <a:ext cx="441" cy="2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1pPr>
              <a:lvl2pPr marL="742950" indent="-28575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2pPr>
              <a:lvl3pPr marL="11430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3pPr>
              <a:lvl4pPr marL="16002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4pPr>
              <a:lvl5pPr marL="20574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9pPr>
            </a:lstStyle>
            <a:p>
              <a:r>
                <a:rPr lang="en-US" altLang="zh-CN" sz="1100">
                  <a:latin typeface="Arial" charset="0"/>
                  <a:ea typeface="宋体" charset="-122"/>
                </a:rPr>
                <a:t>Write</a:t>
              </a:r>
            </a:p>
            <a:p>
              <a:r>
                <a:rPr lang="en-US" altLang="zh-CN" sz="1100">
                  <a:latin typeface="Arial" charset="0"/>
                  <a:ea typeface="宋体" charset="-122"/>
                </a:rPr>
                <a:t>address</a:t>
              </a:r>
            </a:p>
          </p:txBody>
        </p:sp>
        <p:sp>
          <p:nvSpPr>
            <p:cNvPr id="25" name="Text Box 23"/>
            <p:cNvSpPr txBox="1">
              <a:spLocks noChangeArrowheads="1"/>
            </p:cNvSpPr>
            <p:nvPr/>
          </p:nvSpPr>
          <p:spPr bwMode="auto">
            <a:xfrm>
              <a:off x="4594" y="2774"/>
              <a:ext cx="333" cy="2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1pPr>
              <a:lvl2pPr marL="742950" indent="-28575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2pPr>
              <a:lvl3pPr marL="11430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3pPr>
              <a:lvl4pPr marL="16002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4pPr>
              <a:lvl5pPr marL="20574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9pPr>
            </a:lstStyle>
            <a:p>
              <a:r>
                <a:rPr lang="en-US" altLang="zh-CN" sz="1100">
                  <a:latin typeface="Arial" charset="0"/>
                  <a:ea typeface="宋体" charset="-122"/>
                </a:rPr>
                <a:t>Write</a:t>
              </a:r>
            </a:p>
            <a:p>
              <a:r>
                <a:rPr lang="en-US" altLang="zh-CN" sz="1100">
                  <a:latin typeface="Arial" charset="0"/>
                  <a:ea typeface="宋体" charset="-122"/>
                </a:rPr>
                <a:t>data</a:t>
              </a:r>
            </a:p>
          </p:txBody>
        </p:sp>
        <p:sp>
          <p:nvSpPr>
            <p:cNvPr id="26" name="Text Box 24"/>
            <p:cNvSpPr txBox="1">
              <a:spLocks noChangeArrowheads="1"/>
            </p:cNvSpPr>
            <p:nvPr/>
          </p:nvSpPr>
          <p:spPr bwMode="auto">
            <a:xfrm>
              <a:off x="4910" y="2720"/>
              <a:ext cx="470" cy="2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1pPr>
              <a:lvl2pPr marL="742950" indent="-28575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2pPr>
              <a:lvl3pPr marL="11430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3pPr>
              <a:lvl4pPr marL="16002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4pPr>
              <a:lvl5pPr marL="20574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9pPr>
            </a:lstStyle>
            <a:p>
              <a:pPr algn="ctr"/>
              <a:r>
                <a:rPr lang="en-US" altLang="zh-CN" sz="1100" b="1">
                  <a:latin typeface="Arial" charset="0"/>
                  <a:ea typeface="宋体" charset="-122"/>
                </a:rPr>
                <a:t>Data</a:t>
              </a:r>
            </a:p>
            <a:p>
              <a:pPr algn="ctr"/>
              <a:r>
                <a:rPr lang="en-US" altLang="zh-CN" sz="1100" b="1">
                  <a:latin typeface="Arial" charset="0"/>
                  <a:ea typeface="宋体" charset="-122"/>
                </a:rPr>
                <a:t>memory</a:t>
              </a:r>
            </a:p>
          </p:txBody>
        </p:sp>
        <p:sp>
          <p:nvSpPr>
            <p:cNvPr id="27" name="Text Box 25"/>
            <p:cNvSpPr txBox="1">
              <a:spLocks noChangeArrowheads="1"/>
            </p:cNvSpPr>
            <p:nvPr/>
          </p:nvSpPr>
          <p:spPr bwMode="auto">
            <a:xfrm>
              <a:off x="5066" y="2230"/>
              <a:ext cx="339" cy="2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1pPr>
              <a:lvl2pPr marL="742950" indent="-28575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2pPr>
              <a:lvl3pPr marL="11430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3pPr>
              <a:lvl4pPr marL="16002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4pPr>
              <a:lvl5pPr marL="20574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9pPr>
            </a:lstStyle>
            <a:p>
              <a:pPr algn="r"/>
              <a:r>
                <a:rPr lang="en-US" altLang="zh-CN" sz="1100">
                  <a:latin typeface="Arial" charset="0"/>
                  <a:ea typeface="宋体" charset="-122"/>
                </a:rPr>
                <a:t>Read</a:t>
              </a:r>
            </a:p>
            <a:p>
              <a:pPr algn="r"/>
              <a:r>
                <a:rPr lang="en-US" altLang="zh-CN" sz="1100">
                  <a:latin typeface="Arial" charset="0"/>
                  <a:ea typeface="宋体" charset="-122"/>
                </a:rPr>
                <a:t>data</a:t>
              </a:r>
            </a:p>
          </p:txBody>
        </p:sp>
        <p:sp>
          <p:nvSpPr>
            <p:cNvPr id="28" name="Rectangle 26"/>
            <p:cNvSpPr>
              <a:spLocks noChangeArrowheads="1"/>
            </p:cNvSpPr>
            <p:nvPr/>
          </p:nvSpPr>
          <p:spPr bwMode="auto">
            <a:xfrm>
              <a:off x="4594" y="2230"/>
              <a:ext cx="792" cy="81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ea typeface="宋体" charset="-122"/>
              </a:endParaRPr>
            </a:p>
          </p:txBody>
        </p:sp>
        <p:sp>
          <p:nvSpPr>
            <p:cNvPr id="29" name="Line 27"/>
            <p:cNvSpPr>
              <a:spLocks noChangeShapeType="1"/>
            </p:cNvSpPr>
            <p:nvPr/>
          </p:nvSpPr>
          <p:spPr bwMode="auto">
            <a:xfrm>
              <a:off x="4963" y="2122"/>
              <a:ext cx="0" cy="108"/>
            </a:xfrm>
            <a:prstGeom prst="line">
              <a:avLst/>
            </a:prstGeom>
            <a:noFill/>
            <a:ln w="9525">
              <a:solidFill>
                <a:srgbClr val="3333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0" name="Text Box 28"/>
            <p:cNvSpPr txBox="1">
              <a:spLocks noChangeArrowheads="1"/>
            </p:cNvSpPr>
            <p:nvPr/>
          </p:nvSpPr>
          <p:spPr bwMode="auto">
            <a:xfrm>
              <a:off x="4699" y="1958"/>
              <a:ext cx="528" cy="1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1pPr>
              <a:lvl2pPr marL="742950" indent="-28575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2pPr>
              <a:lvl3pPr marL="11430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3pPr>
              <a:lvl4pPr marL="16002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4pPr>
              <a:lvl5pPr marL="20574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9pPr>
            </a:lstStyle>
            <a:p>
              <a:r>
                <a:rPr lang="en-US" altLang="zh-CN" sz="1100">
                  <a:solidFill>
                    <a:srgbClr val="3333FF"/>
                  </a:solidFill>
                  <a:latin typeface="Arial" charset="0"/>
                  <a:ea typeface="宋体" charset="-122"/>
                </a:rPr>
                <a:t>MemWrite</a:t>
              </a:r>
            </a:p>
          </p:txBody>
        </p:sp>
        <p:sp>
          <p:nvSpPr>
            <p:cNvPr id="31" name="Line 29"/>
            <p:cNvSpPr>
              <a:spLocks noChangeShapeType="1"/>
            </p:cNvSpPr>
            <p:nvPr/>
          </p:nvSpPr>
          <p:spPr bwMode="auto">
            <a:xfrm>
              <a:off x="4963" y="3046"/>
              <a:ext cx="0" cy="109"/>
            </a:xfrm>
            <a:prstGeom prst="line">
              <a:avLst/>
            </a:prstGeom>
            <a:noFill/>
            <a:ln w="9525">
              <a:solidFill>
                <a:srgbClr val="3333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2" name="Text Box 30"/>
            <p:cNvSpPr txBox="1">
              <a:spLocks noChangeArrowheads="1"/>
            </p:cNvSpPr>
            <p:nvPr/>
          </p:nvSpPr>
          <p:spPr bwMode="auto">
            <a:xfrm>
              <a:off x="4699" y="3155"/>
              <a:ext cx="534" cy="1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1pPr>
              <a:lvl2pPr marL="742950" indent="-28575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2pPr>
              <a:lvl3pPr marL="11430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3pPr>
              <a:lvl4pPr marL="16002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4pPr>
              <a:lvl5pPr marL="20574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9pPr>
            </a:lstStyle>
            <a:p>
              <a:r>
                <a:rPr lang="en-US" altLang="zh-CN" sz="1100">
                  <a:solidFill>
                    <a:srgbClr val="3333FF"/>
                  </a:solidFill>
                  <a:latin typeface="Arial" charset="0"/>
                  <a:ea typeface="宋体" charset="-122"/>
                </a:rPr>
                <a:t>MemRead</a:t>
              </a:r>
            </a:p>
          </p:txBody>
        </p:sp>
        <p:sp>
          <p:nvSpPr>
            <p:cNvPr id="33" name="Text Box 31"/>
            <p:cNvSpPr txBox="1">
              <a:spLocks noChangeArrowheads="1"/>
            </p:cNvSpPr>
            <p:nvPr/>
          </p:nvSpPr>
          <p:spPr bwMode="auto">
            <a:xfrm>
              <a:off x="5650" y="2238"/>
              <a:ext cx="201" cy="6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1pPr>
              <a:lvl2pPr marL="742950" indent="-28575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2pPr>
              <a:lvl3pPr marL="11430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3pPr>
              <a:lvl4pPr marL="16002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4pPr>
              <a:lvl5pPr marL="20574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9pPr>
            </a:lstStyle>
            <a:p>
              <a:r>
                <a:rPr lang="en-US" altLang="zh-CN" sz="1100" dirty="0">
                  <a:latin typeface="Arial" charset="0"/>
                  <a:ea typeface="宋体" charset="-122"/>
                </a:rPr>
                <a:t>1</a:t>
              </a:r>
            </a:p>
            <a:p>
              <a:pPr>
                <a:spcBef>
                  <a:spcPct val="30000"/>
                </a:spcBef>
              </a:pPr>
              <a:r>
                <a:rPr lang="en-US" altLang="zh-CN" sz="1100" b="1" dirty="0">
                  <a:latin typeface="Arial" charset="0"/>
                  <a:ea typeface="宋体" charset="-122"/>
                </a:rPr>
                <a:t>M</a:t>
              </a:r>
            </a:p>
            <a:p>
              <a:pPr>
                <a:lnSpc>
                  <a:spcPct val="90000"/>
                </a:lnSpc>
              </a:pPr>
              <a:r>
                <a:rPr lang="en-US" altLang="zh-CN" sz="1100" b="1" dirty="0">
                  <a:latin typeface="Arial" charset="0"/>
                  <a:ea typeface="宋体" charset="-122"/>
                </a:rPr>
                <a:t>u</a:t>
              </a:r>
            </a:p>
            <a:p>
              <a:pPr>
                <a:lnSpc>
                  <a:spcPct val="90000"/>
                </a:lnSpc>
              </a:pPr>
              <a:r>
                <a:rPr lang="en-US" altLang="zh-CN" sz="1100" b="1" dirty="0">
                  <a:latin typeface="Arial" charset="0"/>
                  <a:ea typeface="宋体" charset="-122"/>
                </a:rPr>
                <a:t>x</a:t>
              </a:r>
            </a:p>
            <a:p>
              <a:pPr>
                <a:spcBef>
                  <a:spcPct val="30000"/>
                </a:spcBef>
              </a:pPr>
              <a:r>
                <a:rPr lang="en-US" altLang="zh-CN" sz="1100" dirty="0">
                  <a:latin typeface="Arial" charset="0"/>
                  <a:ea typeface="宋体" charset="-122"/>
                </a:rPr>
                <a:t>0</a:t>
              </a:r>
            </a:p>
          </p:txBody>
        </p:sp>
        <p:sp>
          <p:nvSpPr>
            <p:cNvPr id="34" name="AutoShape 32"/>
            <p:cNvSpPr>
              <a:spLocks noChangeArrowheads="1"/>
            </p:cNvSpPr>
            <p:nvPr/>
          </p:nvSpPr>
          <p:spPr bwMode="auto">
            <a:xfrm>
              <a:off x="5657" y="2230"/>
              <a:ext cx="159" cy="653"/>
            </a:xfrm>
            <a:prstGeom prst="roundRect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ea typeface="宋体" charset="-122"/>
              </a:endParaRPr>
            </a:p>
          </p:txBody>
        </p:sp>
        <p:sp>
          <p:nvSpPr>
            <p:cNvPr id="35" name="Text Box 33"/>
            <p:cNvSpPr txBox="1">
              <a:spLocks noChangeArrowheads="1"/>
            </p:cNvSpPr>
            <p:nvPr/>
          </p:nvSpPr>
          <p:spPr bwMode="auto">
            <a:xfrm>
              <a:off x="5438" y="1950"/>
              <a:ext cx="588" cy="1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1pPr>
              <a:lvl2pPr marL="742950" indent="-28575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2pPr>
              <a:lvl3pPr marL="11430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3pPr>
              <a:lvl4pPr marL="16002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4pPr>
              <a:lvl5pPr marL="20574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9pPr>
            </a:lstStyle>
            <a:p>
              <a:r>
                <a:rPr lang="en-US" altLang="zh-CN" sz="1100">
                  <a:solidFill>
                    <a:srgbClr val="3333FF"/>
                  </a:solidFill>
                  <a:latin typeface="Arial" charset="0"/>
                  <a:ea typeface="宋体" charset="-122"/>
                </a:rPr>
                <a:t>MemToReg</a:t>
              </a:r>
            </a:p>
          </p:txBody>
        </p:sp>
        <p:sp>
          <p:nvSpPr>
            <p:cNvPr id="36" name="Line 34"/>
            <p:cNvSpPr>
              <a:spLocks noChangeShapeType="1"/>
            </p:cNvSpPr>
            <p:nvPr/>
          </p:nvSpPr>
          <p:spPr bwMode="auto">
            <a:xfrm>
              <a:off x="5724" y="2122"/>
              <a:ext cx="0" cy="108"/>
            </a:xfrm>
            <a:prstGeom prst="line">
              <a:avLst/>
            </a:prstGeom>
            <a:noFill/>
            <a:ln w="9525">
              <a:solidFill>
                <a:srgbClr val="3333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7" name="Line 35"/>
            <p:cNvSpPr>
              <a:spLocks noChangeShapeType="1"/>
            </p:cNvSpPr>
            <p:nvPr/>
          </p:nvSpPr>
          <p:spPr bwMode="auto">
            <a:xfrm flipV="1">
              <a:off x="3168" y="2557"/>
              <a:ext cx="0" cy="87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8" name="Line 36"/>
            <p:cNvSpPr>
              <a:spLocks noChangeShapeType="1"/>
            </p:cNvSpPr>
            <p:nvPr/>
          </p:nvSpPr>
          <p:spPr bwMode="auto">
            <a:xfrm>
              <a:off x="3062" y="2557"/>
              <a:ext cx="37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9" name="Line 37"/>
            <p:cNvSpPr>
              <a:spLocks noChangeShapeType="1"/>
            </p:cNvSpPr>
            <p:nvPr/>
          </p:nvSpPr>
          <p:spPr bwMode="auto">
            <a:xfrm flipV="1">
              <a:off x="4277" y="2883"/>
              <a:ext cx="0" cy="5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0" name="Line 38"/>
            <p:cNvSpPr>
              <a:spLocks noChangeShapeType="1"/>
            </p:cNvSpPr>
            <p:nvPr/>
          </p:nvSpPr>
          <p:spPr bwMode="auto">
            <a:xfrm flipH="1">
              <a:off x="3168" y="3427"/>
              <a:ext cx="1109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1" name="Line 39"/>
            <p:cNvSpPr>
              <a:spLocks noChangeShapeType="1"/>
            </p:cNvSpPr>
            <p:nvPr/>
          </p:nvSpPr>
          <p:spPr bwMode="auto">
            <a:xfrm>
              <a:off x="4277" y="2883"/>
              <a:ext cx="31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2" name="AutoShape 40"/>
            <p:cNvSpPr>
              <a:spLocks noChangeArrowheads="1"/>
            </p:cNvSpPr>
            <p:nvPr/>
          </p:nvSpPr>
          <p:spPr bwMode="auto">
            <a:xfrm>
              <a:off x="3147" y="2527"/>
              <a:ext cx="53" cy="55"/>
            </a:xfrm>
            <a:prstGeom prst="octagon">
              <a:avLst>
                <a:gd name="adj" fmla="val 29287"/>
              </a:avLst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ea typeface="宋体" charset="-122"/>
              </a:endParaRPr>
            </a:p>
          </p:txBody>
        </p:sp>
        <p:sp>
          <p:nvSpPr>
            <p:cNvPr id="43" name="Text Box 41"/>
            <p:cNvSpPr txBox="1">
              <a:spLocks noChangeArrowheads="1"/>
            </p:cNvSpPr>
            <p:nvPr/>
          </p:nvSpPr>
          <p:spPr bwMode="auto">
            <a:xfrm>
              <a:off x="2692" y="3427"/>
              <a:ext cx="412" cy="2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1pPr>
              <a:lvl2pPr marL="742950" indent="-28575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2pPr>
              <a:lvl3pPr marL="11430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3pPr>
              <a:lvl4pPr marL="16002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4pPr>
              <a:lvl5pPr marL="20574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9pPr>
            </a:lstStyle>
            <a:p>
              <a:pPr algn="ctr"/>
              <a:r>
                <a:rPr lang="en-US" altLang="zh-CN" sz="1100" b="1">
                  <a:solidFill>
                    <a:srgbClr val="FF3300"/>
                  </a:solidFill>
                  <a:latin typeface="Arial" charset="0"/>
                  <a:ea typeface="宋体" charset="-122"/>
                </a:rPr>
                <a:t>Sign</a:t>
              </a:r>
            </a:p>
            <a:p>
              <a:pPr algn="ctr"/>
              <a:r>
                <a:rPr lang="en-US" altLang="zh-CN" sz="1100" b="1">
                  <a:solidFill>
                    <a:srgbClr val="FF3300"/>
                  </a:solidFill>
                  <a:latin typeface="Arial" charset="0"/>
                  <a:ea typeface="宋体" charset="-122"/>
                </a:rPr>
                <a:t>extend</a:t>
              </a:r>
            </a:p>
          </p:txBody>
        </p:sp>
        <p:sp>
          <p:nvSpPr>
            <p:cNvPr id="44" name="Oval 42"/>
            <p:cNvSpPr>
              <a:spLocks noChangeArrowheads="1"/>
            </p:cNvSpPr>
            <p:nvPr/>
          </p:nvSpPr>
          <p:spPr bwMode="auto">
            <a:xfrm>
              <a:off x="2736" y="3318"/>
              <a:ext cx="317" cy="544"/>
            </a:xfrm>
            <a:prstGeom prst="ellips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ea typeface="宋体" charset="-122"/>
              </a:endParaRPr>
            </a:p>
          </p:txBody>
        </p:sp>
        <p:sp>
          <p:nvSpPr>
            <p:cNvPr id="45" name="Line 43"/>
            <p:cNvSpPr>
              <a:spLocks noChangeShapeType="1"/>
            </p:cNvSpPr>
            <p:nvPr/>
          </p:nvSpPr>
          <p:spPr bwMode="auto">
            <a:xfrm>
              <a:off x="3062" y="2230"/>
              <a:ext cx="68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6" name="Line 44"/>
            <p:cNvSpPr>
              <a:spLocks noChangeShapeType="1"/>
            </p:cNvSpPr>
            <p:nvPr/>
          </p:nvSpPr>
          <p:spPr bwMode="auto">
            <a:xfrm>
              <a:off x="3274" y="2992"/>
              <a:ext cx="15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7" name="Line 45"/>
            <p:cNvSpPr>
              <a:spLocks noChangeShapeType="1"/>
            </p:cNvSpPr>
            <p:nvPr/>
          </p:nvSpPr>
          <p:spPr bwMode="auto">
            <a:xfrm>
              <a:off x="3274" y="2992"/>
              <a:ext cx="0" cy="59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8" name="Line 46"/>
            <p:cNvSpPr>
              <a:spLocks noChangeShapeType="1"/>
            </p:cNvSpPr>
            <p:nvPr/>
          </p:nvSpPr>
          <p:spPr bwMode="auto">
            <a:xfrm flipH="1">
              <a:off x="3062" y="3590"/>
              <a:ext cx="21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9" name="Text Box 47"/>
            <p:cNvSpPr txBox="1">
              <a:spLocks noChangeArrowheads="1"/>
            </p:cNvSpPr>
            <p:nvPr/>
          </p:nvSpPr>
          <p:spPr bwMode="auto">
            <a:xfrm>
              <a:off x="3432" y="2456"/>
              <a:ext cx="201" cy="6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1pPr>
              <a:lvl2pPr marL="742950" indent="-28575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2pPr>
              <a:lvl3pPr marL="11430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3pPr>
              <a:lvl4pPr marL="16002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4pPr>
              <a:lvl5pPr marL="20574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9pPr>
            </a:lstStyle>
            <a:p>
              <a:r>
                <a:rPr lang="en-US" altLang="zh-CN" sz="1100">
                  <a:latin typeface="Arial" charset="0"/>
                  <a:ea typeface="宋体" charset="-122"/>
                </a:rPr>
                <a:t>0</a:t>
              </a:r>
            </a:p>
            <a:p>
              <a:pPr>
                <a:spcBef>
                  <a:spcPct val="30000"/>
                </a:spcBef>
              </a:pPr>
              <a:r>
                <a:rPr lang="en-US" altLang="zh-CN" sz="1100" b="1">
                  <a:latin typeface="Arial" charset="0"/>
                  <a:ea typeface="宋体" charset="-122"/>
                </a:rPr>
                <a:t>M</a:t>
              </a:r>
            </a:p>
            <a:p>
              <a:pPr>
                <a:lnSpc>
                  <a:spcPct val="90000"/>
                </a:lnSpc>
              </a:pPr>
              <a:r>
                <a:rPr lang="en-US" altLang="zh-CN" sz="1100" b="1">
                  <a:latin typeface="Arial" charset="0"/>
                  <a:ea typeface="宋体" charset="-122"/>
                </a:rPr>
                <a:t>u</a:t>
              </a:r>
            </a:p>
            <a:p>
              <a:pPr>
                <a:lnSpc>
                  <a:spcPct val="90000"/>
                </a:lnSpc>
              </a:pPr>
              <a:r>
                <a:rPr lang="en-US" altLang="zh-CN" sz="1100" b="1">
                  <a:latin typeface="Arial" charset="0"/>
                  <a:ea typeface="宋体" charset="-122"/>
                </a:rPr>
                <a:t>x</a:t>
              </a:r>
            </a:p>
            <a:p>
              <a:pPr>
                <a:spcBef>
                  <a:spcPct val="30000"/>
                </a:spcBef>
              </a:pPr>
              <a:r>
                <a:rPr lang="en-US" altLang="zh-CN" sz="1100">
                  <a:latin typeface="Arial" charset="0"/>
                  <a:ea typeface="宋体" charset="-122"/>
                </a:rPr>
                <a:t>1</a:t>
              </a:r>
            </a:p>
          </p:txBody>
        </p:sp>
        <p:sp>
          <p:nvSpPr>
            <p:cNvPr id="50" name="AutoShape 48"/>
            <p:cNvSpPr>
              <a:spLocks noChangeArrowheads="1"/>
            </p:cNvSpPr>
            <p:nvPr/>
          </p:nvSpPr>
          <p:spPr bwMode="auto">
            <a:xfrm>
              <a:off x="3440" y="2448"/>
              <a:ext cx="158" cy="653"/>
            </a:xfrm>
            <a:prstGeom prst="roundRect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ea typeface="宋体" charset="-122"/>
              </a:endParaRPr>
            </a:p>
          </p:txBody>
        </p:sp>
        <p:sp>
          <p:nvSpPr>
            <p:cNvPr id="51" name="Line 49"/>
            <p:cNvSpPr>
              <a:spLocks noChangeShapeType="1"/>
            </p:cNvSpPr>
            <p:nvPr/>
          </p:nvSpPr>
          <p:spPr bwMode="auto">
            <a:xfrm>
              <a:off x="3522" y="3101"/>
              <a:ext cx="0" cy="109"/>
            </a:xfrm>
            <a:prstGeom prst="line">
              <a:avLst/>
            </a:prstGeom>
            <a:noFill/>
            <a:ln w="9525">
              <a:solidFill>
                <a:srgbClr val="3333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2" name="Text Box 50"/>
            <p:cNvSpPr txBox="1">
              <a:spLocks noChangeArrowheads="1"/>
            </p:cNvSpPr>
            <p:nvPr/>
          </p:nvSpPr>
          <p:spPr bwMode="auto">
            <a:xfrm>
              <a:off x="3326" y="3210"/>
              <a:ext cx="432" cy="1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1pPr>
              <a:lvl2pPr marL="742950" indent="-28575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2pPr>
              <a:lvl3pPr marL="11430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3pPr>
              <a:lvl4pPr marL="16002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4pPr>
              <a:lvl5pPr marL="20574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9pPr>
            </a:lstStyle>
            <a:p>
              <a:r>
                <a:rPr lang="en-US" altLang="zh-CN" sz="1100">
                  <a:solidFill>
                    <a:srgbClr val="3333FF"/>
                  </a:solidFill>
                  <a:latin typeface="Arial" charset="0"/>
                  <a:ea typeface="宋体" charset="-122"/>
                </a:rPr>
                <a:t>ALUSrc</a:t>
              </a:r>
            </a:p>
          </p:txBody>
        </p:sp>
        <p:sp>
          <p:nvSpPr>
            <p:cNvPr id="53" name="Line 51"/>
            <p:cNvSpPr>
              <a:spLocks noChangeShapeType="1"/>
            </p:cNvSpPr>
            <p:nvPr/>
          </p:nvSpPr>
          <p:spPr bwMode="auto">
            <a:xfrm>
              <a:off x="3749" y="2067"/>
              <a:ext cx="0" cy="3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4" name="Line 52"/>
            <p:cNvSpPr>
              <a:spLocks noChangeShapeType="1"/>
            </p:cNvSpPr>
            <p:nvPr/>
          </p:nvSpPr>
          <p:spPr bwMode="auto">
            <a:xfrm>
              <a:off x="3749" y="2611"/>
              <a:ext cx="0" cy="3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5" name="Line 53"/>
            <p:cNvSpPr>
              <a:spLocks noChangeShapeType="1"/>
            </p:cNvSpPr>
            <p:nvPr/>
          </p:nvSpPr>
          <p:spPr bwMode="auto">
            <a:xfrm>
              <a:off x="3749" y="2394"/>
              <a:ext cx="158" cy="1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6" name="Line 54"/>
            <p:cNvSpPr>
              <a:spLocks noChangeShapeType="1"/>
            </p:cNvSpPr>
            <p:nvPr/>
          </p:nvSpPr>
          <p:spPr bwMode="auto">
            <a:xfrm flipV="1">
              <a:off x="3749" y="2502"/>
              <a:ext cx="158" cy="1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7" name="Line 55"/>
            <p:cNvSpPr>
              <a:spLocks noChangeShapeType="1"/>
            </p:cNvSpPr>
            <p:nvPr/>
          </p:nvSpPr>
          <p:spPr bwMode="auto">
            <a:xfrm>
              <a:off x="3749" y="2067"/>
              <a:ext cx="528" cy="2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8" name="Line 56"/>
            <p:cNvSpPr>
              <a:spLocks noChangeShapeType="1"/>
            </p:cNvSpPr>
            <p:nvPr/>
          </p:nvSpPr>
          <p:spPr bwMode="auto">
            <a:xfrm>
              <a:off x="4277" y="2339"/>
              <a:ext cx="0" cy="3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9" name="Line 57"/>
            <p:cNvSpPr>
              <a:spLocks noChangeShapeType="1"/>
            </p:cNvSpPr>
            <p:nvPr/>
          </p:nvSpPr>
          <p:spPr bwMode="auto">
            <a:xfrm flipV="1">
              <a:off x="3749" y="2666"/>
              <a:ext cx="528" cy="2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60" name="Text Box 58"/>
            <p:cNvSpPr txBox="1">
              <a:spLocks noChangeArrowheads="1"/>
            </p:cNvSpPr>
            <p:nvPr/>
          </p:nvSpPr>
          <p:spPr bwMode="auto">
            <a:xfrm>
              <a:off x="3905" y="2502"/>
              <a:ext cx="378" cy="1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1pPr>
              <a:lvl2pPr marL="742950" indent="-28575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2pPr>
              <a:lvl3pPr marL="11430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3pPr>
              <a:lvl4pPr marL="16002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4pPr>
              <a:lvl5pPr marL="20574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9pPr>
            </a:lstStyle>
            <a:p>
              <a:pPr algn="r"/>
              <a:r>
                <a:rPr lang="en-US" altLang="zh-CN" sz="1100">
                  <a:latin typeface="Arial" charset="0"/>
                  <a:ea typeface="宋体" charset="-122"/>
                </a:rPr>
                <a:t>Result</a:t>
              </a:r>
            </a:p>
          </p:txBody>
        </p:sp>
        <p:sp>
          <p:nvSpPr>
            <p:cNvPr id="61" name="Text Box 59"/>
            <p:cNvSpPr txBox="1">
              <a:spLocks noChangeArrowheads="1"/>
            </p:cNvSpPr>
            <p:nvPr/>
          </p:nvSpPr>
          <p:spPr bwMode="auto">
            <a:xfrm>
              <a:off x="3959" y="2339"/>
              <a:ext cx="309" cy="1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1pPr>
              <a:lvl2pPr marL="742950" indent="-28575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2pPr>
              <a:lvl3pPr marL="11430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3pPr>
              <a:lvl4pPr marL="16002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4pPr>
              <a:lvl5pPr marL="20574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9pPr>
            </a:lstStyle>
            <a:p>
              <a:pPr algn="r"/>
              <a:r>
                <a:rPr lang="en-US" altLang="zh-CN" sz="1100">
                  <a:latin typeface="Arial" charset="0"/>
                  <a:ea typeface="宋体" charset="-122"/>
                </a:rPr>
                <a:t>Zero</a:t>
              </a:r>
            </a:p>
          </p:txBody>
        </p:sp>
        <p:sp>
          <p:nvSpPr>
            <p:cNvPr id="62" name="Text Box 60"/>
            <p:cNvSpPr txBox="1">
              <a:spLocks noChangeArrowheads="1"/>
            </p:cNvSpPr>
            <p:nvPr/>
          </p:nvSpPr>
          <p:spPr bwMode="auto">
            <a:xfrm>
              <a:off x="3749" y="2230"/>
              <a:ext cx="310" cy="1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1pPr>
              <a:lvl2pPr marL="742950" indent="-28575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2pPr>
              <a:lvl3pPr marL="11430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3pPr>
              <a:lvl4pPr marL="16002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4pPr>
              <a:lvl5pPr marL="20574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9pPr>
            </a:lstStyle>
            <a:p>
              <a:r>
                <a:rPr lang="en-US" altLang="zh-CN" sz="1100" b="1">
                  <a:latin typeface="Arial" charset="0"/>
                  <a:ea typeface="宋体" charset="-122"/>
                </a:rPr>
                <a:t>ALU</a:t>
              </a:r>
            </a:p>
          </p:txBody>
        </p:sp>
        <p:sp>
          <p:nvSpPr>
            <p:cNvPr id="63" name="Line 61"/>
            <p:cNvSpPr>
              <a:spLocks noChangeShapeType="1"/>
            </p:cNvSpPr>
            <p:nvPr/>
          </p:nvSpPr>
          <p:spPr bwMode="auto">
            <a:xfrm>
              <a:off x="4066" y="2774"/>
              <a:ext cx="0" cy="109"/>
            </a:xfrm>
            <a:prstGeom prst="line">
              <a:avLst/>
            </a:prstGeom>
            <a:noFill/>
            <a:ln w="9525">
              <a:solidFill>
                <a:srgbClr val="3333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64" name="Text Box 62"/>
            <p:cNvSpPr txBox="1">
              <a:spLocks noChangeArrowheads="1"/>
            </p:cNvSpPr>
            <p:nvPr/>
          </p:nvSpPr>
          <p:spPr bwMode="auto">
            <a:xfrm>
              <a:off x="3854" y="2883"/>
              <a:ext cx="417" cy="1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1pPr>
              <a:lvl2pPr marL="742950" indent="-28575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2pPr>
              <a:lvl3pPr marL="11430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3pPr>
              <a:lvl4pPr marL="16002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4pPr>
              <a:lvl5pPr marL="20574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9pPr>
            </a:lstStyle>
            <a:p>
              <a:r>
                <a:rPr lang="en-US" altLang="zh-CN" sz="1100">
                  <a:solidFill>
                    <a:srgbClr val="3333FF"/>
                  </a:solidFill>
                  <a:latin typeface="Arial" charset="0"/>
                  <a:ea typeface="宋体" charset="-122"/>
                </a:rPr>
                <a:t>ALUOp</a:t>
              </a:r>
            </a:p>
          </p:txBody>
        </p:sp>
        <p:sp>
          <p:nvSpPr>
            <p:cNvPr id="65" name="Line 63"/>
            <p:cNvSpPr>
              <a:spLocks noChangeShapeType="1"/>
            </p:cNvSpPr>
            <p:nvPr/>
          </p:nvSpPr>
          <p:spPr bwMode="auto">
            <a:xfrm>
              <a:off x="1848" y="2774"/>
              <a:ext cx="2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66" name="Line 64"/>
            <p:cNvSpPr>
              <a:spLocks noChangeShapeType="1"/>
            </p:cNvSpPr>
            <p:nvPr/>
          </p:nvSpPr>
          <p:spPr bwMode="auto">
            <a:xfrm>
              <a:off x="1267" y="2176"/>
              <a:ext cx="0" cy="272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67" name="Line 65"/>
            <p:cNvSpPr>
              <a:spLocks noChangeShapeType="1"/>
            </p:cNvSpPr>
            <p:nvPr/>
          </p:nvSpPr>
          <p:spPr bwMode="auto">
            <a:xfrm>
              <a:off x="1267" y="3590"/>
              <a:ext cx="1479" cy="0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68" name="Text Box 66"/>
            <p:cNvSpPr txBox="1">
              <a:spLocks noChangeArrowheads="1"/>
            </p:cNvSpPr>
            <p:nvPr/>
          </p:nvSpPr>
          <p:spPr bwMode="auto">
            <a:xfrm>
              <a:off x="1267" y="3427"/>
              <a:ext cx="448" cy="1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1pPr>
              <a:lvl2pPr marL="742950" indent="-28575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2pPr>
              <a:lvl3pPr marL="11430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3pPr>
              <a:lvl4pPr marL="16002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4pPr>
              <a:lvl5pPr marL="20574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9pPr>
            </a:lstStyle>
            <a:p>
              <a:r>
                <a:rPr lang="en-US" altLang="zh-CN" sz="1100">
                  <a:solidFill>
                    <a:srgbClr val="FF3300"/>
                  </a:solidFill>
                  <a:latin typeface="Arial" charset="0"/>
                  <a:ea typeface="宋体" charset="-122"/>
                </a:rPr>
                <a:t>I [15 - 0]</a:t>
              </a:r>
            </a:p>
          </p:txBody>
        </p:sp>
        <p:sp>
          <p:nvSpPr>
            <p:cNvPr id="69" name="Line 67"/>
            <p:cNvSpPr>
              <a:spLocks noChangeShapeType="1"/>
            </p:cNvSpPr>
            <p:nvPr/>
          </p:nvSpPr>
          <p:spPr bwMode="auto">
            <a:xfrm>
              <a:off x="1162" y="2176"/>
              <a:ext cx="950" cy="0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70" name="Text Box 68"/>
            <p:cNvSpPr txBox="1">
              <a:spLocks noChangeArrowheads="1"/>
            </p:cNvSpPr>
            <p:nvPr/>
          </p:nvSpPr>
          <p:spPr bwMode="auto">
            <a:xfrm>
              <a:off x="1267" y="2013"/>
              <a:ext cx="497" cy="1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1pPr>
              <a:lvl2pPr marL="742950" indent="-28575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2pPr>
              <a:lvl3pPr marL="11430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3pPr>
              <a:lvl4pPr marL="16002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4pPr>
              <a:lvl5pPr marL="20574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9pPr>
            </a:lstStyle>
            <a:p>
              <a:r>
                <a:rPr lang="en-US" altLang="zh-CN" sz="1100">
                  <a:solidFill>
                    <a:srgbClr val="FF3300"/>
                  </a:solidFill>
                  <a:latin typeface="Arial" charset="0"/>
                  <a:ea typeface="宋体" charset="-122"/>
                </a:rPr>
                <a:t>I [25 - 21]</a:t>
              </a:r>
            </a:p>
          </p:txBody>
        </p:sp>
        <p:sp>
          <p:nvSpPr>
            <p:cNvPr id="71" name="AutoShape 69"/>
            <p:cNvSpPr>
              <a:spLocks noChangeArrowheads="1"/>
            </p:cNvSpPr>
            <p:nvPr/>
          </p:nvSpPr>
          <p:spPr bwMode="auto">
            <a:xfrm>
              <a:off x="1246" y="2149"/>
              <a:ext cx="53" cy="54"/>
            </a:xfrm>
            <a:prstGeom prst="octagon">
              <a:avLst>
                <a:gd name="adj" fmla="val 29287"/>
              </a:avLst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ea typeface="宋体" charset="-122"/>
              </a:endParaRPr>
            </a:p>
          </p:txBody>
        </p:sp>
        <p:sp>
          <p:nvSpPr>
            <p:cNvPr id="72" name="Text Box 70"/>
            <p:cNvSpPr txBox="1">
              <a:spLocks noChangeArrowheads="1"/>
            </p:cNvSpPr>
            <p:nvPr/>
          </p:nvSpPr>
          <p:spPr bwMode="auto">
            <a:xfrm>
              <a:off x="1267" y="2285"/>
              <a:ext cx="497" cy="1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1pPr>
              <a:lvl2pPr marL="742950" indent="-28575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2pPr>
              <a:lvl3pPr marL="11430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3pPr>
              <a:lvl4pPr marL="16002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4pPr>
              <a:lvl5pPr marL="20574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9pPr>
            </a:lstStyle>
            <a:p>
              <a:r>
                <a:rPr lang="en-US" altLang="zh-CN" sz="1100">
                  <a:latin typeface="Arial" charset="0"/>
                  <a:ea typeface="宋体" charset="-122"/>
                </a:rPr>
                <a:t>I [20 - 16]</a:t>
              </a:r>
            </a:p>
          </p:txBody>
        </p:sp>
        <p:sp>
          <p:nvSpPr>
            <p:cNvPr id="73" name="Line 71"/>
            <p:cNvSpPr>
              <a:spLocks noChangeShapeType="1"/>
            </p:cNvSpPr>
            <p:nvPr/>
          </p:nvSpPr>
          <p:spPr bwMode="auto">
            <a:xfrm>
              <a:off x="1267" y="2448"/>
              <a:ext cx="84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74" name="AutoShape 72"/>
            <p:cNvSpPr>
              <a:spLocks noChangeArrowheads="1"/>
            </p:cNvSpPr>
            <p:nvPr/>
          </p:nvSpPr>
          <p:spPr bwMode="auto">
            <a:xfrm>
              <a:off x="1245" y="2419"/>
              <a:ext cx="53" cy="54"/>
            </a:xfrm>
            <a:prstGeom prst="octagon">
              <a:avLst>
                <a:gd name="adj" fmla="val 29287"/>
              </a:avLst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ea typeface="宋体" charset="-122"/>
              </a:endParaRPr>
            </a:p>
          </p:txBody>
        </p:sp>
        <p:sp>
          <p:nvSpPr>
            <p:cNvPr id="75" name="Line 73"/>
            <p:cNvSpPr>
              <a:spLocks noChangeShapeType="1"/>
            </p:cNvSpPr>
            <p:nvPr/>
          </p:nvSpPr>
          <p:spPr bwMode="auto">
            <a:xfrm>
              <a:off x="1267" y="3046"/>
              <a:ext cx="42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76" name="Text Box 74"/>
            <p:cNvSpPr txBox="1">
              <a:spLocks noChangeArrowheads="1"/>
            </p:cNvSpPr>
            <p:nvPr/>
          </p:nvSpPr>
          <p:spPr bwMode="auto">
            <a:xfrm>
              <a:off x="1252" y="2883"/>
              <a:ext cx="497" cy="1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1pPr>
              <a:lvl2pPr marL="742950" indent="-28575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2pPr>
              <a:lvl3pPr marL="11430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3pPr>
              <a:lvl4pPr marL="16002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4pPr>
              <a:lvl5pPr marL="20574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9pPr>
            </a:lstStyle>
            <a:p>
              <a:r>
                <a:rPr lang="en-US" altLang="zh-CN" sz="1100">
                  <a:latin typeface="Arial" charset="0"/>
                  <a:ea typeface="宋体" charset="-122"/>
                </a:rPr>
                <a:t>I [15 - 11]</a:t>
              </a:r>
            </a:p>
          </p:txBody>
        </p:sp>
        <p:sp>
          <p:nvSpPr>
            <p:cNvPr id="77" name="AutoShape 75"/>
            <p:cNvSpPr>
              <a:spLocks noChangeArrowheads="1"/>
            </p:cNvSpPr>
            <p:nvPr/>
          </p:nvSpPr>
          <p:spPr bwMode="auto">
            <a:xfrm>
              <a:off x="1244" y="3020"/>
              <a:ext cx="53" cy="55"/>
            </a:xfrm>
            <a:prstGeom prst="octagon">
              <a:avLst>
                <a:gd name="adj" fmla="val 29287"/>
              </a:avLst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ea typeface="宋体" charset="-122"/>
              </a:endParaRPr>
            </a:p>
          </p:txBody>
        </p:sp>
        <p:sp>
          <p:nvSpPr>
            <p:cNvPr id="78" name="Text Box 76"/>
            <p:cNvSpPr txBox="1">
              <a:spLocks noChangeArrowheads="1"/>
            </p:cNvSpPr>
            <p:nvPr/>
          </p:nvSpPr>
          <p:spPr bwMode="auto">
            <a:xfrm>
              <a:off x="1690" y="2510"/>
              <a:ext cx="201" cy="6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1pPr>
              <a:lvl2pPr marL="742950" indent="-28575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2pPr>
              <a:lvl3pPr marL="11430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3pPr>
              <a:lvl4pPr marL="16002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4pPr>
              <a:lvl5pPr marL="20574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9pPr>
            </a:lstStyle>
            <a:p>
              <a:r>
                <a:rPr lang="en-US" altLang="zh-CN" sz="1100">
                  <a:latin typeface="Arial" charset="0"/>
                  <a:ea typeface="宋体" charset="-122"/>
                </a:rPr>
                <a:t>0</a:t>
              </a:r>
            </a:p>
            <a:p>
              <a:pPr>
                <a:spcBef>
                  <a:spcPct val="30000"/>
                </a:spcBef>
              </a:pPr>
              <a:r>
                <a:rPr lang="en-US" altLang="zh-CN" sz="1100" b="1">
                  <a:latin typeface="Arial" charset="0"/>
                  <a:ea typeface="宋体" charset="-122"/>
                </a:rPr>
                <a:t>M</a:t>
              </a:r>
            </a:p>
            <a:p>
              <a:pPr>
                <a:lnSpc>
                  <a:spcPct val="90000"/>
                </a:lnSpc>
              </a:pPr>
              <a:r>
                <a:rPr lang="en-US" altLang="zh-CN" sz="1100" b="1">
                  <a:latin typeface="Arial" charset="0"/>
                  <a:ea typeface="宋体" charset="-122"/>
                </a:rPr>
                <a:t>u</a:t>
              </a:r>
            </a:p>
            <a:p>
              <a:pPr>
                <a:lnSpc>
                  <a:spcPct val="90000"/>
                </a:lnSpc>
              </a:pPr>
              <a:r>
                <a:rPr lang="en-US" altLang="zh-CN" sz="1100" b="1">
                  <a:latin typeface="Arial" charset="0"/>
                  <a:ea typeface="宋体" charset="-122"/>
                </a:rPr>
                <a:t>x</a:t>
              </a:r>
            </a:p>
            <a:p>
              <a:pPr>
                <a:spcBef>
                  <a:spcPct val="30000"/>
                </a:spcBef>
              </a:pPr>
              <a:r>
                <a:rPr lang="en-US" altLang="zh-CN" sz="1100">
                  <a:latin typeface="Arial" charset="0"/>
                  <a:ea typeface="宋体" charset="-122"/>
                </a:rPr>
                <a:t>1</a:t>
              </a:r>
            </a:p>
          </p:txBody>
        </p:sp>
        <p:sp>
          <p:nvSpPr>
            <p:cNvPr id="79" name="AutoShape 77"/>
            <p:cNvSpPr>
              <a:spLocks noChangeArrowheads="1"/>
            </p:cNvSpPr>
            <p:nvPr/>
          </p:nvSpPr>
          <p:spPr bwMode="auto">
            <a:xfrm>
              <a:off x="1697" y="2502"/>
              <a:ext cx="159" cy="653"/>
            </a:xfrm>
            <a:prstGeom prst="roundRect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ea typeface="宋体" charset="-122"/>
              </a:endParaRPr>
            </a:p>
          </p:txBody>
        </p:sp>
        <p:sp>
          <p:nvSpPr>
            <p:cNvPr id="80" name="Line 78"/>
            <p:cNvSpPr>
              <a:spLocks noChangeShapeType="1"/>
            </p:cNvSpPr>
            <p:nvPr/>
          </p:nvSpPr>
          <p:spPr bwMode="auto">
            <a:xfrm>
              <a:off x="1772" y="3155"/>
              <a:ext cx="0" cy="109"/>
            </a:xfrm>
            <a:prstGeom prst="line">
              <a:avLst/>
            </a:prstGeom>
            <a:noFill/>
            <a:ln w="9525">
              <a:solidFill>
                <a:srgbClr val="3333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1" name="Text Box 79"/>
            <p:cNvSpPr txBox="1">
              <a:spLocks noChangeArrowheads="1"/>
            </p:cNvSpPr>
            <p:nvPr/>
          </p:nvSpPr>
          <p:spPr bwMode="auto">
            <a:xfrm>
              <a:off x="1531" y="3264"/>
              <a:ext cx="422" cy="1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1pPr>
              <a:lvl2pPr marL="742950" indent="-28575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2pPr>
              <a:lvl3pPr marL="11430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3pPr>
              <a:lvl4pPr marL="16002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4pPr>
              <a:lvl5pPr marL="20574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9pPr>
            </a:lstStyle>
            <a:p>
              <a:r>
                <a:rPr lang="en-US" altLang="zh-CN" sz="1100">
                  <a:solidFill>
                    <a:srgbClr val="3333FF"/>
                  </a:solidFill>
                  <a:latin typeface="Arial" charset="0"/>
                  <a:ea typeface="宋体" charset="-122"/>
                </a:rPr>
                <a:t>RegDst</a:t>
              </a:r>
            </a:p>
          </p:txBody>
        </p:sp>
        <p:sp>
          <p:nvSpPr>
            <p:cNvPr id="82" name="Text Box 80"/>
            <p:cNvSpPr txBox="1">
              <a:spLocks noChangeArrowheads="1"/>
            </p:cNvSpPr>
            <p:nvPr/>
          </p:nvSpPr>
          <p:spPr bwMode="auto">
            <a:xfrm>
              <a:off x="2112" y="2067"/>
              <a:ext cx="494" cy="2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1pPr>
              <a:lvl2pPr marL="742950" indent="-28575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2pPr>
              <a:lvl3pPr marL="11430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3pPr>
              <a:lvl4pPr marL="16002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4pPr>
              <a:lvl5pPr marL="20574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9pPr>
            </a:lstStyle>
            <a:p>
              <a:r>
                <a:rPr lang="en-US" altLang="zh-CN" sz="1100">
                  <a:solidFill>
                    <a:srgbClr val="FF3300"/>
                  </a:solidFill>
                  <a:latin typeface="Arial" charset="0"/>
                  <a:ea typeface="宋体" charset="-122"/>
                </a:rPr>
                <a:t>Read</a:t>
              </a:r>
            </a:p>
            <a:p>
              <a:r>
                <a:rPr lang="en-US" altLang="zh-CN" sz="1100">
                  <a:solidFill>
                    <a:srgbClr val="FF3300"/>
                  </a:solidFill>
                  <a:latin typeface="Arial" charset="0"/>
                  <a:ea typeface="宋体" charset="-122"/>
                </a:rPr>
                <a:t>register 1</a:t>
              </a:r>
            </a:p>
          </p:txBody>
        </p:sp>
        <p:sp>
          <p:nvSpPr>
            <p:cNvPr id="83" name="Text Box 81"/>
            <p:cNvSpPr txBox="1">
              <a:spLocks noChangeArrowheads="1"/>
            </p:cNvSpPr>
            <p:nvPr/>
          </p:nvSpPr>
          <p:spPr bwMode="auto">
            <a:xfrm>
              <a:off x="2123" y="2352"/>
              <a:ext cx="494" cy="2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1pPr>
              <a:lvl2pPr marL="742950" indent="-28575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2pPr>
              <a:lvl3pPr marL="11430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3pPr>
              <a:lvl4pPr marL="16002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4pPr>
              <a:lvl5pPr marL="20574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9pPr>
            </a:lstStyle>
            <a:p>
              <a:r>
                <a:rPr lang="en-US" altLang="zh-CN" sz="1100">
                  <a:solidFill>
                    <a:srgbClr val="FF3300"/>
                  </a:solidFill>
                  <a:latin typeface="Arial" charset="0"/>
                  <a:ea typeface="宋体" charset="-122"/>
                </a:rPr>
                <a:t>Read</a:t>
              </a:r>
            </a:p>
            <a:p>
              <a:r>
                <a:rPr lang="en-US" altLang="zh-CN" sz="1100">
                  <a:solidFill>
                    <a:srgbClr val="FF3300"/>
                  </a:solidFill>
                  <a:latin typeface="Arial" charset="0"/>
                  <a:ea typeface="宋体" charset="-122"/>
                </a:rPr>
                <a:t>register 2</a:t>
              </a:r>
            </a:p>
          </p:txBody>
        </p:sp>
        <p:sp>
          <p:nvSpPr>
            <p:cNvPr id="84" name="Text Box 82"/>
            <p:cNvSpPr txBox="1">
              <a:spLocks noChangeArrowheads="1"/>
            </p:cNvSpPr>
            <p:nvPr/>
          </p:nvSpPr>
          <p:spPr bwMode="auto">
            <a:xfrm>
              <a:off x="2123" y="2624"/>
              <a:ext cx="421" cy="2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1pPr>
              <a:lvl2pPr marL="742950" indent="-28575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2pPr>
              <a:lvl3pPr marL="11430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3pPr>
              <a:lvl4pPr marL="16002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4pPr>
              <a:lvl5pPr marL="20574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9pPr>
            </a:lstStyle>
            <a:p>
              <a:r>
                <a:rPr lang="en-US" altLang="zh-CN" sz="1100">
                  <a:latin typeface="Arial" charset="0"/>
                  <a:ea typeface="宋体" charset="-122"/>
                </a:rPr>
                <a:t>Write</a:t>
              </a:r>
            </a:p>
            <a:p>
              <a:r>
                <a:rPr lang="en-US" altLang="zh-CN" sz="1100">
                  <a:latin typeface="Arial" charset="0"/>
                  <a:ea typeface="宋体" charset="-122"/>
                </a:rPr>
                <a:t>register</a:t>
              </a:r>
            </a:p>
          </p:txBody>
        </p:sp>
        <p:sp>
          <p:nvSpPr>
            <p:cNvPr id="85" name="Text Box 83"/>
            <p:cNvSpPr txBox="1">
              <a:spLocks noChangeArrowheads="1"/>
            </p:cNvSpPr>
            <p:nvPr/>
          </p:nvSpPr>
          <p:spPr bwMode="auto">
            <a:xfrm>
              <a:off x="2123" y="2896"/>
              <a:ext cx="333" cy="2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1pPr>
              <a:lvl2pPr marL="742950" indent="-28575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2pPr>
              <a:lvl3pPr marL="11430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3pPr>
              <a:lvl4pPr marL="16002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4pPr>
              <a:lvl5pPr marL="20574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9pPr>
            </a:lstStyle>
            <a:p>
              <a:r>
                <a:rPr lang="en-US" altLang="zh-CN" sz="1100">
                  <a:latin typeface="Arial" charset="0"/>
                  <a:ea typeface="宋体" charset="-122"/>
                </a:rPr>
                <a:t>Write</a:t>
              </a:r>
            </a:p>
            <a:p>
              <a:r>
                <a:rPr lang="en-US" altLang="zh-CN" sz="1100">
                  <a:latin typeface="Arial" charset="0"/>
                  <a:ea typeface="宋体" charset="-122"/>
                </a:rPr>
                <a:t>data</a:t>
              </a:r>
            </a:p>
          </p:txBody>
        </p:sp>
        <p:sp>
          <p:nvSpPr>
            <p:cNvPr id="86" name="Text Box 84"/>
            <p:cNvSpPr txBox="1">
              <a:spLocks noChangeArrowheads="1"/>
            </p:cNvSpPr>
            <p:nvPr/>
          </p:nvSpPr>
          <p:spPr bwMode="auto">
            <a:xfrm>
              <a:off x="2690" y="2448"/>
              <a:ext cx="372" cy="2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1pPr>
              <a:lvl2pPr marL="742950" indent="-28575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2pPr>
              <a:lvl3pPr marL="11430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3pPr>
              <a:lvl4pPr marL="16002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4pPr>
              <a:lvl5pPr marL="20574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9pPr>
            </a:lstStyle>
            <a:p>
              <a:pPr algn="r"/>
              <a:r>
                <a:rPr lang="en-US" altLang="zh-CN" sz="1100">
                  <a:solidFill>
                    <a:srgbClr val="FF3300"/>
                  </a:solidFill>
                  <a:latin typeface="Arial" charset="0"/>
                  <a:ea typeface="宋体" charset="-122"/>
                </a:rPr>
                <a:t>Read</a:t>
              </a:r>
            </a:p>
            <a:p>
              <a:pPr algn="r"/>
              <a:r>
                <a:rPr lang="en-US" altLang="zh-CN" sz="1100">
                  <a:solidFill>
                    <a:srgbClr val="FF3300"/>
                  </a:solidFill>
                  <a:latin typeface="Arial" charset="0"/>
                  <a:ea typeface="宋体" charset="-122"/>
                </a:rPr>
                <a:t>data 2</a:t>
              </a:r>
            </a:p>
          </p:txBody>
        </p:sp>
        <p:sp>
          <p:nvSpPr>
            <p:cNvPr id="87" name="Text Box 85"/>
            <p:cNvSpPr txBox="1">
              <a:spLocks noChangeArrowheads="1"/>
            </p:cNvSpPr>
            <p:nvPr/>
          </p:nvSpPr>
          <p:spPr bwMode="auto">
            <a:xfrm>
              <a:off x="2701" y="2080"/>
              <a:ext cx="372" cy="2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1pPr>
              <a:lvl2pPr marL="742950" indent="-28575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2pPr>
              <a:lvl3pPr marL="11430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3pPr>
              <a:lvl4pPr marL="16002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4pPr>
              <a:lvl5pPr marL="20574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9pPr>
            </a:lstStyle>
            <a:p>
              <a:pPr algn="r"/>
              <a:r>
                <a:rPr lang="en-US" altLang="zh-CN" sz="1100">
                  <a:solidFill>
                    <a:srgbClr val="FF3300"/>
                  </a:solidFill>
                  <a:latin typeface="Arial" charset="0"/>
                  <a:ea typeface="宋体" charset="-122"/>
                </a:rPr>
                <a:t>Read</a:t>
              </a:r>
            </a:p>
            <a:p>
              <a:pPr algn="r"/>
              <a:r>
                <a:rPr lang="en-US" altLang="zh-CN" sz="1100">
                  <a:solidFill>
                    <a:srgbClr val="FF3300"/>
                  </a:solidFill>
                  <a:latin typeface="Arial" charset="0"/>
                  <a:ea typeface="宋体" charset="-122"/>
                </a:rPr>
                <a:t>data 1</a:t>
              </a:r>
            </a:p>
          </p:txBody>
        </p:sp>
        <p:sp>
          <p:nvSpPr>
            <p:cNvPr id="88" name="Text Box 86"/>
            <p:cNvSpPr txBox="1">
              <a:spLocks noChangeArrowheads="1"/>
            </p:cNvSpPr>
            <p:nvPr/>
          </p:nvSpPr>
          <p:spPr bwMode="auto">
            <a:xfrm>
              <a:off x="2534" y="2829"/>
              <a:ext cx="529" cy="1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1pPr>
              <a:lvl2pPr marL="742950" indent="-28575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2pPr>
              <a:lvl3pPr marL="11430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3pPr>
              <a:lvl4pPr marL="16002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4pPr>
              <a:lvl5pPr marL="20574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9pPr>
            </a:lstStyle>
            <a:p>
              <a:r>
                <a:rPr lang="en-US" altLang="zh-CN" sz="1100" b="1">
                  <a:solidFill>
                    <a:srgbClr val="FF3300"/>
                  </a:solidFill>
                  <a:latin typeface="Arial" charset="0"/>
                  <a:ea typeface="宋体" charset="-122"/>
                </a:rPr>
                <a:t>Registers</a:t>
              </a:r>
            </a:p>
          </p:txBody>
        </p:sp>
        <p:sp>
          <p:nvSpPr>
            <p:cNvPr id="89" name="Rectangle 87"/>
            <p:cNvSpPr>
              <a:spLocks noChangeArrowheads="1"/>
            </p:cNvSpPr>
            <p:nvPr/>
          </p:nvSpPr>
          <p:spPr bwMode="auto">
            <a:xfrm>
              <a:off x="2123" y="2080"/>
              <a:ext cx="939" cy="1088"/>
            </a:xfrm>
            <a:prstGeom prst="rect">
              <a:avLst/>
            </a:prstGeom>
            <a:noFill/>
            <a:ln w="9525">
              <a:solidFill>
                <a:srgbClr val="FF33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ea typeface="宋体" charset="-122"/>
              </a:endParaRPr>
            </a:p>
          </p:txBody>
        </p:sp>
        <p:sp>
          <p:nvSpPr>
            <p:cNvPr id="90" name="Line 88"/>
            <p:cNvSpPr>
              <a:spLocks noChangeShapeType="1"/>
            </p:cNvSpPr>
            <p:nvPr/>
          </p:nvSpPr>
          <p:spPr bwMode="auto">
            <a:xfrm>
              <a:off x="2587" y="1958"/>
              <a:ext cx="0" cy="109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91" name="Text Box 89"/>
            <p:cNvSpPr txBox="1">
              <a:spLocks noChangeArrowheads="1"/>
            </p:cNvSpPr>
            <p:nvPr/>
          </p:nvSpPr>
          <p:spPr bwMode="auto">
            <a:xfrm>
              <a:off x="2376" y="1795"/>
              <a:ext cx="495" cy="1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1pPr>
              <a:lvl2pPr marL="742950" indent="-28575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2pPr>
              <a:lvl3pPr marL="11430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3pPr>
              <a:lvl4pPr marL="16002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4pPr>
              <a:lvl5pPr marL="20574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9pPr>
            </a:lstStyle>
            <a:p>
              <a:r>
                <a:rPr lang="en-US" altLang="zh-CN" sz="1100">
                  <a:solidFill>
                    <a:srgbClr val="3333FF"/>
                  </a:solidFill>
                  <a:latin typeface="Arial" charset="0"/>
                  <a:ea typeface="宋体" charset="-122"/>
                </a:rPr>
                <a:t>RegWrite</a:t>
              </a:r>
              <a:endParaRPr lang="en-US" altLang="zh-CN" sz="1100">
                <a:solidFill>
                  <a:srgbClr val="0000FF"/>
                </a:solidFill>
                <a:latin typeface="Arial" charset="0"/>
                <a:ea typeface="宋体" charset="-122"/>
              </a:endParaRPr>
            </a:p>
          </p:txBody>
        </p:sp>
        <p:sp>
          <p:nvSpPr>
            <p:cNvPr id="92" name="Line 90"/>
            <p:cNvSpPr>
              <a:spLocks noChangeShapeType="1"/>
            </p:cNvSpPr>
            <p:nvPr/>
          </p:nvSpPr>
          <p:spPr bwMode="auto">
            <a:xfrm>
              <a:off x="3590" y="2774"/>
              <a:ext cx="159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93" name="Line 91"/>
            <p:cNvSpPr>
              <a:spLocks noChangeShapeType="1"/>
            </p:cNvSpPr>
            <p:nvPr/>
          </p:nvSpPr>
          <p:spPr bwMode="auto">
            <a:xfrm flipV="1">
              <a:off x="1542" y="2458"/>
              <a:ext cx="0" cy="1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94" name="AutoShape 92"/>
            <p:cNvSpPr>
              <a:spLocks noChangeArrowheads="1"/>
            </p:cNvSpPr>
            <p:nvPr/>
          </p:nvSpPr>
          <p:spPr bwMode="auto">
            <a:xfrm>
              <a:off x="1524" y="2432"/>
              <a:ext cx="52" cy="55"/>
            </a:xfrm>
            <a:prstGeom prst="octagon">
              <a:avLst>
                <a:gd name="adj" fmla="val 29287"/>
              </a:avLst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ea typeface="宋体" charset="-122"/>
              </a:endParaRPr>
            </a:p>
          </p:txBody>
        </p:sp>
        <p:sp>
          <p:nvSpPr>
            <p:cNvPr id="95" name="Line 93"/>
            <p:cNvSpPr>
              <a:spLocks noChangeShapeType="1"/>
            </p:cNvSpPr>
            <p:nvPr/>
          </p:nvSpPr>
          <p:spPr bwMode="auto">
            <a:xfrm>
              <a:off x="1542" y="2621"/>
              <a:ext cx="15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96" name="Slide Number Placeholder 9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10012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32046" y="260648"/>
            <a:ext cx="7992888" cy="922114"/>
          </a:xfrm>
        </p:spPr>
        <p:txBody>
          <a:bodyPr>
            <a:noAutofit/>
          </a:bodyPr>
          <a:lstStyle/>
          <a:p>
            <a:pPr algn="ctr"/>
            <a:r>
              <a:rPr lang="en-US" altLang="zh-CN" sz="4400" b="1" dirty="0">
                <a:solidFill>
                  <a:srgbClr val="0000FF"/>
                </a:solidFill>
              </a:rPr>
              <a:t>Execute (EX)</a:t>
            </a:r>
            <a:endParaRPr lang="zh-CN" altLang="en-US" sz="4400" b="1" dirty="0">
              <a:solidFill>
                <a:srgbClr val="0000FF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99592" y="1196752"/>
            <a:ext cx="8136904" cy="554461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l"/>
            </a:pPr>
            <a:r>
              <a:rPr lang="en-US" altLang="zh-CN" sz="2800" dirty="0"/>
              <a:t>In the EX step, effective memory address is computed by using the source register and the instruction’s constant field.</a:t>
            </a:r>
          </a:p>
        </p:txBody>
      </p:sp>
      <p:grpSp>
        <p:nvGrpSpPr>
          <p:cNvPr id="4" name="Group 96"/>
          <p:cNvGrpSpPr>
            <a:grpSpLocks/>
          </p:cNvGrpSpPr>
          <p:nvPr/>
        </p:nvGrpSpPr>
        <p:grpSpPr bwMode="auto">
          <a:xfrm>
            <a:off x="-36512" y="2636912"/>
            <a:ext cx="9063038" cy="3454400"/>
            <a:chOff x="317" y="1795"/>
            <a:chExt cx="5709" cy="2176"/>
          </a:xfrm>
        </p:grpSpPr>
        <p:sp>
          <p:nvSpPr>
            <p:cNvPr id="5" name="Line 2"/>
            <p:cNvSpPr>
              <a:spLocks noChangeShapeType="1"/>
            </p:cNvSpPr>
            <p:nvPr/>
          </p:nvSpPr>
          <p:spPr bwMode="auto">
            <a:xfrm>
              <a:off x="3274" y="2992"/>
              <a:ext cx="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6" name="Line 3"/>
            <p:cNvSpPr>
              <a:spLocks noChangeShapeType="1"/>
            </p:cNvSpPr>
            <p:nvPr/>
          </p:nvSpPr>
          <p:spPr bwMode="auto">
            <a:xfrm>
              <a:off x="1267" y="2448"/>
              <a:ext cx="0" cy="114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7" name="Text Box 5"/>
            <p:cNvSpPr txBox="1">
              <a:spLocks noChangeArrowheads="1"/>
            </p:cNvSpPr>
            <p:nvPr/>
          </p:nvSpPr>
          <p:spPr bwMode="auto">
            <a:xfrm>
              <a:off x="317" y="2013"/>
              <a:ext cx="441" cy="2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1pPr>
              <a:lvl2pPr marL="742950" indent="-28575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2pPr>
              <a:lvl3pPr marL="11430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3pPr>
              <a:lvl4pPr marL="16002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4pPr>
              <a:lvl5pPr marL="20574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9pPr>
            </a:lstStyle>
            <a:p>
              <a:r>
                <a:rPr lang="en-US" altLang="zh-CN" sz="1100">
                  <a:latin typeface="Arial" charset="0"/>
                  <a:ea typeface="宋体" charset="-122"/>
                </a:rPr>
                <a:t>Read</a:t>
              </a:r>
            </a:p>
            <a:p>
              <a:r>
                <a:rPr lang="en-US" altLang="zh-CN" sz="1100">
                  <a:latin typeface="Arial" charset="0"/>
                  <a:ea typeface="宋体" charset="-122"/>
                </a:rPr>
                <a:t>address</a:t>
              </a:r>
            </a:p>
          </p:txBody>
        </p:sp>
        <p:sp>
          <p:nvSpPr>
            <p:cNvPr id="8" name="Text Box 6"/>
            <p:cNvSpPr txBox="1">
              <a:spLocks noChangeArrowheads="1"/>
            </p:cNvSpPr>
            <p:nvPr/>
          </p:nvSpPr>
          <p:spPr bwMode="auto">
            <a:xfrm>
              <a:off x="475" y="2394"/>
              <a:ext cx="582" cy="2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1pPr>
              <a:lvl2pPr marL="742950" indent="-28575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2pPr>
              <a:lvl3pPr marL="11430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3pPr>
              <a:lvl4pPr marL="16002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4pPr>
              <a:lvl5pPr marL="20574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9pPr>
            </a:lstStyle>
            <a:p>
              <a:pPr algn="ctr"/>
              <a:r>
                <a:rPr lang="en-US" altLang="zh-CN" sz="1100" b="1">
                  <a:latin typeface="Arial" charset="0"/>
                  <a:ea typeface="宋体" charset="-122"/>
                </a:rPr>
                <a:t>Instruction</a:t>
              </a:r>
            </a:p>
            <a:p>
              <a:pPr algn="ctr"/>
              <a:r>
                <a:rPr lang="en-US" altLang="zh-CN" sz="1100" b="1">
                  <a:latin typeface="Arial" charset="0"/>
                  <a:ea typeface="宋体" charset="-122"/>
                </a:rPr>
                <a:t>memory</a:t>
              </a:r>
            </a:p>
          </p:txBody>
        </p:sp>
        <p:sp>
          <p:nvSpPr>
            <p:cNvPr id="9" name="Text Box 7"/>
            <p:cNvSpPr txBox="1">
              <a:spLocks noChangeArrowheads="1"/>
            </p:cNvSpPr>
            <p:nvPr/>
          </p:nvSpPr>
          <p:spPr bwMode="auto">
            <a:xfrm>
              <a:off x="632" y="2013"/>
              <a:ext cx="533" cy="2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1pPr>
              <a:lvl2pPr marL="742950" indent="-28575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2pPr>
              <a:lvl3pPr marL="11430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3pPr>
              <a:lvl4pPr marL="16002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4pPr>
              <a:lvl5pPr marL="20574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9pPr>
            </a:lstStyle>
            <a:p>
              <a:pPr algn="r"/>
              <a:r>
                <a:rPr lang="en-US" altLang="zh-CN" sz="1100">
                  <a:latin typeface="Arial" charset="0"/>
                  <a:ea typeface="宋体" charset="-122"/>
                </a:rPr>
                <a:t>Instruction</a:t>
              </a:r>
            </a:p>
            <a:p>
              <a:pPr algn="r"/>
              <a:r>
                <a:rPr lang="en-US" altLang="zh-CN" sz="1100">
                  <a:latin typeface="Arial" charset="0"/>
                  <a:ea typeface="宋体" charset="-122"/>
                </a:rPr>
                <a:t>[31-0]</a:t>
              </a:r>
            </a:p>
          </p:txBody>
        </p:sp>
        <p:sp>
          <p:nvSpPr>
            <p:cNvPr id="10" name="Rectangle 8"/>
            <p:cNvSpPr>
              <a:spLocks noChangeArrowheads="1"/>
            </p:cNvSpPr>
            <p:nvPr/>
          </p:nvSpPr>
          <p:spPr bwMode="auto">
            <a:xfrm>
              <a:off x="317" y="2013"/>
              <a:ext cx="845" cy="81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ea typeface="宋体" charset="-122"/>
              </a:endParaRPr>
            </a:p>
          </p:txBody>
        </p:sp>
        <p:sp>
          <p:nvSpPr>
            <p:cNvPr id="11" name="Line 9"/>
            <p:cNvSpPr>
              <a:spLocks noChangeShapeType="1"/>
            </p:cNvSpPr>
            <p:nvPr/>
          </p:nvSpPr>
          <p:spPr bwMode="auto">
            <a:xfrm>
              <a:off x="5386" y="2339"/>
              <a:ext cx="26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2" name="Line 10"/>
            <p:cNvSpPr>
              <a:spLocks noChangeShapeType="1"/>
            </p:cNvSpPr>
            <p:nvPr/>
          </p:nvSpPr>
          <p:spPr bwMode="auto">
            <a:xfrm>
              <a:off x="4277" y="2611"/>
              <a:ext cx="31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3" name="Line 11"/>
            <p:cNvSpPr>
              <a:spLocks noChangeShapeType="1"/>
            </p:cNvSpPr>
            <p:nvPr/>
          </p:nvSpPr>
          <p:spPr bwMode="auto">
            <a:xfrm>
              <a:off x="4382" y="2339"/>
              <a:ext cx="21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4" name="Line 12"/>
            <p:cNvSpPr>
              <a:spLocks noChangeShapeType="1"/>
            </p:cNvSpPr>
            <p:nvPr/>
          </p:nvSpPr>
          <p:spPr bwMode="auto">
            <a:xfrm>
              <a:off x="5491" y="2774"/>
              <a:ext cx="159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5" name="Line 13"/>
            <p:cNvSpPr>
              <a:spLocks noChangeShapeType="1"/>
            </p:cNvSpPr>
            <p:nvPr/>
          </p:nvSpPr>
          <p:spPr bwMode="auto">
            <a:xfrm>
              <a:off x="4382" y="2339"/>
              <a:ext cx="0" cy="10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6" name="Line 14"/>
            <p:cNvSpPr>
              <a:spLocks noChangeShapeType="1"/>
            </p:cNvSpPr>
            <p:nvPr/>
          </p:nvSpPr>
          <p:spPr bwMode="auto">
            <a:xfrm>
              <a:off x="4382" y="3427"/>
              <a:ext cx="1109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7" name="Line 15"/>
            <p:cNvSpPr>
              <a:spLocks noChangeShapeType="1"/>
            </p:cNvSpPr>
            <p:nvPr/>
          </p:nvSpPr>
          <p:spPr bwMode="auto">
            <a:xfrm flipV="1">
              <a:off x="5491" y="2774"/>
              <a:ext cx="0" cy="65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8" name="AutoShape 16"/>
            <p:cNvSpPr>
              <a:spLocks noChangeArrowheads="1"/>
            </p:cNvSpPr>
            <p:nvPr/>
          </p:nvSpPr>
          <p:spPr bwMode="auto">
            <a:xfrm>
              <a:off x="4353" y="2584"/>
              <a:ext cx="53" cy="54"/>
            </a:xfrm>
            <a:prstGeom prst="octagon">
              <a:avLst>
                <a:gd name="adj" fmla="val 29287"/>
              </a:avLst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ea typeface="宋体" charset="-122"/>
              </a:endParaRPr>
            </a:p>
          </p:txBody>
        </p:sp>
        <p:sp>
          <p:nvSpPr>
            <p:cNvPr id="19" name="Line 17"/>
            <p:cNvSpPr>
              <a:spLocks noChangeShapeType="1"/>
            </p:cNvSpPr>
            <p:nvPr/>
          </p:nvSpPr>
          <p:spPr bwMode="auto">
            <a:xfrm>
              <a:off x="5808" y="2557"/>
              <a:ext cx="15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0" name="Line 18"/>
            <p:cNvSpPr>
              <a:spLocks noChangeShapeType="1"/>
            </p:cNvSpPr>
            <p:nvPr/>
          </p:nvSpPr>
          <p:spPr bwMode="auto">
            <a:xfrm>
              <a:off x="5966" y="2557"/>
              <a:ext cx="0" cy="141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1" name="Line 19"/>
            <p:cNvSpPr>
              <a:spLocks noChangeShapeType="1"/>
            </p:cNvSpPr>
            <p:nvPr/>
          </p:nvSpPr>
          <p:spPr bwMode="auto">
            <a:xfrm flipH="1">
              <a:off x="1954" y="3971"/>
              <a:ext cx="401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2" name="Line 20"/>
            <p:cNvSpPr>
              <a:spLocks noChangeShapeType="1"/>
            </p:cNvSpPr>
            <p:nvPr/>
          </p:nvSpPr>
          <p:spPr bwMode="auto">
            <a:xfrm flipV="1">
              <a:off x="1954" y="2992"/>
              <a:ext cx="0" cy="97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3" name="Line 21"/>
            <p:cNvSpPr>
              <a:spLocks noChangeShapeType="1"/>
            </p:cNvSpPr>
            <p:nvPr/>
          </p:nvSpPr>
          <p:spPr bwMode="auto">
            <a:xfrm>
              <a:off x="1954" y="2992"/>
              <a:ext cx="15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4" name="Text Box 22"/>
            <p:cNvSpPr txBox="1">
              <a:spLocks noChangeArrowheads="1"/>
            </p:cNvSpPr>
            <p:nvPr/>
          </p:nvSpPr>
          <p:spPr bwMode="auto">
            <a:xfrm>
              <a:off x="4594" y="2230"/>
              <a:ext cx="441" cy="2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1pPr>
              <a:lvl2pPr marL="742950" indent="-28575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2pPr>
              <a:lvl3pPr marL="11430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3pPr>
              <a:lvl4pPr marL="16002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4pPr>
              <a:lvl5pPr marL="20574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9pPr>
            </a:lstStyle>
            <a:p>
              <a:r>
                <a:rPr lang="en-US" altLang="zh-CN" sz="1100">
                  <a:latin typeface="Arial" charset="0"/>
                  <a:ea typeface="宋体" charset="-122"/>
                </a:rPr>
                <a:t>Read</a:t>
              </a:r>
            </a:p>
            <a:p>
              <a:r>
                <a:rPr lang="en-US" altLang="zh-CN" sz="1100">
                  <a:latin typeface="Arial" charset="0"/>
                  <a:ea typeface="宋体" charset="-122"/>
                </a:rPr>
                <a:t>address</a:t>
              </a:r>
            </a:p>
          </p:txBody>
        </p:sp>
        <p:sp>
          <p:nvSpPr>
            <p:cNvPr id="25" name="Text Box 23"/>
            <p:cNvSpPr txBox="1">
              <a:spLocks noChangeArrowheads="1"/>
            </p:cNvSpPr>
            <p:nvPr/>
          </p:nvSpPr>
          <p:spPr bwMode="auto">
            <a:xfrm>
              <a:off x="4594" y="2502"/>
              <a:ext cx="441" cy="2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1pPr>
              <a:lvl2pPr marL="742950" indent="-28575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2pPr>
              <a:lvl3pPr marL="11430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3pPr>
              <a:lvl4pPr marL="16002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4pPr>
              <a:lvl5pPr marL="20574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9pPr>
            </a:lstStyle>
            <a:p>
              <a:r>
                <a:rPr lang="en-US" altLang="zh-CN" sz="1100">
                  <a:latin typeface="Arial" charset="0"/>
                  <a:ea typeface="宋体" charset="-122"/>
                </a:rPr>
                <a:t>Write</a:t>
              </a:r>
            </a:p>
            <a:p>
              <a:r>
                <a:rPr lang="en-US" altLang="zh-CN" sz="1100">
                  <a:latin typeface="Arial" charset="0"/>
                  <a:ea typeface="宋体" charset="-122"/>
                </a:rPr>
                <a:t>address</a:t>
              </a:r>
            </a:p>
          </p:txBody>
        </p:sp>
        <p:sp>
          <p:nvSpPr>
            <p:cNvPr id="26" name="Text Box 24"/>
            <p:cNvSpPr txBox="1">
              <a:spLocks noChangeArrowheads="1"/>
            </p:cNvSpPr>
            <p:nvPr/>
          </p:nvSpPr>
          <p:spPr bwMode="auto">
            <a:xfrm>
              <a:off x="4594" y="2774"/>
              <a:ext cx="333" cy="2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1pPr>
              <a:lvl2pPr marL="742950" indent="-28575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2pPr>
              <a:lvl3pPr marL="11430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3pPr>
              <a:lvl4pPr marL="16002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4pPr>
              <a:lvl5pPr marL="20574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9pPr>
            </a:lstStyle>
            <a:p>
              <a:r>
                <a:rPr lang="en-US" altLang="zh-CN" sz="1100">
                  <a:latin typeface="Arial" charset="0"/>
                  <a:ea typeface="宋体" charset="-122"/>
                </a:rPr>
                <a:t>Write</a:t>
              </a:r>
            </a:p>
            <a:p>
              <a:r>
                <a:rPr lang="en-US" altLang="zh-CN" sz="1100">
                  <a:latin typeface="Arial" charset="0"/>
                  <a:ea typeface="宋体" charset="-122"/>
                </a:rPr>
                <a:t>data</a:t>
              </a:r>
            </a:p>
          </p:txBody>
        </p:sp>
        <p:sp>
          <p:nvSpPr>
            <p:cNvPr id="27" name="Text Box 25"/>
            <p:cNvSpPr txBox="1">
              <a:spLocks noChangeArrowheads="1"/>
            </p:cNvSpPr>
            <p:nvPr/>
          </p:nvSpPr>
          <p:spPr bwMode="auto">
            <a:xfrm>
              <a:off x="4910" y="2720"/>
              <a:ext cx="470" cy="2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1pPr>
              <a:lvl2pPr marL="742950" indent="-28575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2pPr>
              <a:lvl3pPr marL="11430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3pPr>
              <a:lvl4pPr marL="16002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4pPr>
              <a:lvl5pPr marL="20574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9pPr>
            </a:lstStyle>
            <a:p>
              <a:pPr algn="ctr"/>
              <a:r>
                <a:rPr lang="en-US" altLang="zh-CN" sz="1100" b="1">
                  <a:latin typeface="Arial" charset="0"/>
                  <a:ea typeface="宋体" charset="-122"/>
                </a:rPr>
                <a:t>Data</a:t>
              </a:r>
            </a:p>
            <a:p>
              <a:pPr algn="ctr"/>
              <a:r>
                <a:rPr lang="en-US" altLang="zh-CN" sz="1100" b="1">
                  <a:latin typeface="Arial" charset="0"/>
                  <a:ea typeface="宋体" charset="-122"/>
                </a:rPr>
                <a:t>memory</a:t>
              </a:r>
            </a:p>
          </p:txBody>
        </p:sp>
        <p:sp>
          <p:nvSpPr>
            <p:cNvPr id="28" name="Text Box 26"/>
            <p:cNvSpPr txBox="1">
              <a:spLocks noChangeArrowheads="1"/>
            </p:cNvSpPr>
            <p:nvPr/>
          </p:nvSpPr>
          <p:spPr bwMode="auto">
            <a:xfrm>
              <a:off x="5066" y="2230"/>
              <a:ext cx="339" cy="2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1pPr>
              <a:lvl2pPr marL="742950" indent="-28575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2pPr>
              <a:lvl3pPr marL="11430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3pPr>
              <a:lvl4pPr marL="16002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4pPr>
              <a:lvl5pPr marL="20574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9pPr>
            </a:lstStyle>
            <a:p>
              <a:pPr algn="r"/>
              <a:r>
                <a:rPr lang="en-US" altLang="zh-CN" sz="1100" dirty="0">
                  <a:latin typeface="Arial" charset="0"/>
                  <a:ea typeface="宋体" charset="-122"/>
                </a:rPr>
                <a:t>Read</a:t>
              </a:r>
            </a:p>
            <a:p>
              <a:pPr algn="r"/>
              <a:r>
                <a:rPr lang="en-US" altLang="zh-CN" sz="1100" dirty="0">
                  <a:latin typeface="Arial" charset="0"/>
                  <a:ea typeface="宋体" charset="-122"/>
                </a:rPr>
                <a:t>data</a:t>
              </a:r>
            </a:p>
          </p:txBody>
        </p:sp>
        <p:sp>
          <p:nvSpPr>
            <p:cNvPr id="29" name="Rectangle 27"/>
            <p:cNvSpPr>
              <a:spLocks noChangeArrowheads="1"/>
            </p:cNvSpPr>
            <p:nvPr/>
          </p:nvSpPr>
          <p:spPr bwMode="auto">
            <a:xfrm>
              <a:off x="4594" y="2230"/>
              <a:ext cx="792" cy="81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ea typeface="宋体" charset="-122"/>
              </a:endParaRPr>
            </a:p>
          </p:txBody>
        </p:sp>
        <p:sp>
          <p:nvSpPr>
            <p:cNvPr id="30" name="Line 28"/>
            <p:cNvSpPr>
              <a:spLocks noChangeShapeType="1"/>
            </p:cNvSpPr>
            <p:nvPr/>
          </p:nvSpPr>
          <p:spPr bwMode="auto">
            <a:xfrm>
              <a:off x="4963" y="2122"/>
              <a:ext cx="0" cy="108"/>
            </a:xfrm>
            <a:prstGeom prst="line">
              <a:avLst/>
            </a:prstGeom>
            <a:noFill/>
            <a:ln w="9525">
              <a:solidFill>
                <a:srgbClr val="3333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1" name="Text Box 29"/>
            <p:cNvSpPr txBox="1">
              <a:spLocks noChangeArrowheads="1"/>
            </p:cNvSpPr>
            <p:nvPr/>
          </p:nvSpPr>
          <p:spPr bwMode="auto">
            <a:xfrm>
              <a:off x="4699" y="1958"/>
              <a:ext cx="528" cy="1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1pPr>
              <a:lvl2pPr marL="742950" indent="-28575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2pPr>
              <a:lvl3pPr marL="11430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3pPr>
              <a:lvl4pPr marL="16002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4pPr>
              <a:lvl5pPr marL="20574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9pPr>
            </a:lstStyle>
            <a:p>
              <a:r>
                <a:rPr lang="en-US" altLang="zh-CN" sz="1100">
                  <a:solidFill>
                    <a:srgbClr val="3333FF"/>
                  </a:solidFill>
                  <a:latin typeface="Arial" charset="0"/>
                  <a:ea typeface="宋体" charset="-122"/>
                </a:rPr>
                <a:t>MemWrite</a:t>
              </a:r>
            </a:p>
          </p:txBody>
        </p:sp>
        <p:sp>
          <p:nvSpPr>
            <p:cNvPr id="32" name="Line 30"/>
            <p:cNvSpPr>
              <a:spLocks noChangeShapeType="1"/>
            </p:cNvSpPr>
            <p:nvPr/>
          </p:nvSpPr>
          <p:spPr bwMode="auto">
            <a:xfrm>
              <a:off x="4963" y="3046"/>
              <a:ext cx="0" cy="109"/>
            </a:xfrm>
            <a:prstGeom prst="line">
              <a:avLst/>
            </a:prstGeom>
            <a:noFill/>
            <a:ln w="9525">
              <a:solidFill>
                <a:srgbClr val="3333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3" name="Text Box 31"/>
            <p:cNvSpPr txBox="1">
              <a:spLocks noChangeArrowheads="1"/>
            </p:cNvSpPr>
            <p:nvPr/>
          </p:nvSpPr>
          <p:spPr bwMode="auto">
            <a:xfrm>
              <a:off x="4699" y="3155"/>
              <a:ext cx="534" cy="1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1pPr>
              <a:lvl2pPr marL="742950" indent="-28575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2pPr>
              <a:lvl3pPr marL="11430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3pPr>
              <a:lvl4pPr marL="16002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4pPr>
              <a:lvl5pPr marL="20574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9pPr>
            </a:lstStyle>
            <a:p>
              <a:r>
                <a:rPr lang="en-US" altLang="zh-CN" sz="1100">
                  <a:solidFill>
                    <a:srgbClr val="3333FF"/>
                  </a:solidFill>
                  <a:latin typeface="Arial" charset="0"/>
                  <a:ea typeface="宋体" charset="-122"/>
                </a:rPr>
                <a:t>MemRead</a:t>
              </a:r>
            </a:p>
          </p:txBody>
        </p:sp>
        <p:sp>
          <p:nvSpPr>
            <p:cNvPr id="34" name="Text Box 32"/>
            <p:cNvSpPr txBox="1">
              <a:spLocks noChangeArrowheads="1"/>
            </p:cNvSpPr>
            <p:nvPr/>
          </p:nvSpPr>
          <p:spPr bwMode="auto">
            <a:xfrm>
              <a:off x="5650" y="2238"/>
              <a:ext cx="201" cy="6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1pPr>
              <a:lvl2pPr marL="742950" indent="-28575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2pPr>
              <a:lvl3pPr marL="11430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3pPr>
              <a:lvl4pPr marL="16002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4pPr>
              <a:lvl5pPr marL="20574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9pPr>
            </a:lstStyle>
            <a:p>
              <a:r>
                <a:rPr lang="en-US" altLang="zh-CN" sz="1100">
                  <a:latin typeface="Arial" charset="0"/>
                  <a:ea typeface="宋体" charset="-122"/>
                </a:rPr>
                <a:t>1</a:t>
              </a:r>
            </a:p>
            <a:p>
              <a:pPr>
                <a:spcBef>
                  <a:spcPct val="30000"/>
                </a:spcBef>
              </a:pPr>
              <a:r>
                <a:rPr lang="en-US" altLang="zh-CN" sz="1100" b="1">
                  <a:latin typeface="Arial" charset="0"/>
                  <a:ea typeface="宋体" charset="-122"/>
                </a:rPr>
                <a:t>M</a:t>
              </a:r>
            </a:p>
            <a:p>
              <a:pPr>
                <a:lnSpc>
                  <a:spcPct val="90000"/>
                </a:lnSpc>
              </a:pPr>
              <a:r>
                <a:rPr lang="en-US" altLang="zh-CN" sz="1100" b="1">
                  <a:latin typeface="Arial" charset="0"/>
                  <a:ea typeface="宋体" charset="-122"/>
                </a:rPr>
                <a:t>u</a:t>
              </a:r>
            </a:p>
            <a:p>
              <a:pPr>
                <a:lnSpc>
                  <a:spcPct val="90000"/>
                </a:lnSpc>
              </a:pPr>
              <a:r>
                <a:rPr lang="en-US" altLang="zh-CN" sz="1100" b="1">
                  <a:latin typeface="Arial" charset="0"/>
                  <a:ea typeface="宋体" charset="-122"/>
                </a:rPr>
                <a:t>x</a:t>
              </a:r>
            </a:p>
            <a:p>
              <a:pPr>
                <a:spcBef>
                  <a:spcPct val="30000"/>
                </a:spcBef>
              </a:pPr>
              <a:r>
                <a:rPr lang="en-US" altLang="zh-CN" sz="1100">
                  <a:latin typeface="Arial" charset="0"/>
                  <a:ea typeface="宋体" charset="-122"/>
                </a:rPr>
                <a:t>0</a:t>
              </a:r>
            </a:p>
          </p:txBody>
        </p:sp>
        <p:sp>
          <p:nvSpPr>
            <p:cNvPr id="35" name="AutoShape 33"/>
            <p:cNvSpPr>
              <a:spLocks noChangeArrowheads="1"/>
            </p:cNvSpPr>
            <p:nvPr/>
          </p:nvSpPr>
          <p:spPr bwMode="auto">
            <a:xfrm>
              <a:off x="5657" y="2230"/>
              <a:ext cx="159" cy="653"/>
            </a:xfrm>
            <a:prstGeom prst="roundRect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ea typeface="宋体" charset="-122"/>
              </a:endParaRPr>
            </a:p>
          </p:txBody>
        </p:sp>
        <p:sp>
          <p:nvSpPr>
            <p:cNvPr id="36" name="Text Box 34"/>
            <p:cNvSpPr txBox="1">
              <a:spLocks noChangeArrowheads="1"/>
            </p:cNvSpPr>
            <p:nvPr/>
          </p:nvSpPr>
          <p:spPr bwMode="auto">
            <a:xfrm>
              <a:off x="5438" y="1950"/>
              <a:ext cx="588" cy="1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1pPr>
              <a:lvl2pPr marL="742950" indent="-28575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2pPr>
              <a:lvl3pPr marL="11430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3pPr>
              <a:lvl4pPr marL="16002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4pPr>
              <a:lvl5pPr marL="20574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9pPr>
            </a:lstStyle>
            <a:p>
              <a:r>
                <a:rPr lang="en-US" altLang="zh-CN" sz="1100">
                  <a:solidFill>
                    <a:srgbClr val="3333FF"/>
                  </a:solidFill>
                  <a:latin typeface="Arial" charset="0"/>
                  <a:ea typeface="宋体" charset="-122"/>
                </a:rPr>
                <a:t>MemToReg</a:t>
              </a:r>
            </a:p>
          </p:txBody>
        </p:sp>
        <p:sp>
          <p:nvSpPr>
            <p:cNvPr id="37" name="Line 35"/>
            <p:cNvSpPr>
              <a:spLocks noChangeShapeType="1"/>
            </p:cNvSpPr>
            <p:nvPr/>
          </p:nvSpPr>
          <p:spPr bwMode="auto">
            <a:xfrm>
              <a:off x="5724" y="2122"/>
              <a:ext cx="0" cy="108"/>
            </a:xfrm>
            <a:prstGeom prst="line">
              <a:avLst/>
            </a:prstGeom>
            <a:noFill/>
            <a:ln w="9525">
              <a:solidFill>
                <a:srgbClr val="3333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8" name="Line 36"/>
            <p:cNvSpPr>
              <a:spLocks noChangeShapeType="1"/>
            </p:cNvSpPr>
            <p:nvPr/>
          </p:nvSpPr>
          <p:spPr bwMode="auto">
            <a:xfrm flipV="1">
              <a:off x="3168" y="2557"/>
              <a:ext cx="0" cy="87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9" name="Line 37"/>
            <p:cNvSpPr>
              <a:spLocks noChangeShapeType="1"/>
            </p:cNvSpPr>
            <p:nvPr/>
          </p:nvSpPr>
          <p:spPr bwMode="auto">
            <a:xfrm>
              <a:off x="3062" y="2557"/>
              <a:ext cx="37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0" name="Line 38"/>
            <p:cNvSpPr>
              <a:spLocks noChangeShapeType="1"/>
            </p:cNvSpPr>
            <p:nvPr/>
          </p:nvSpPr>
          <p:spPr bwMode="auto">
            <a:xfrm flipV="1">
              <a:off x="4277" y="2883"/>
              <a:ext cx="0" cy="5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1" name="Line 39"/>
            <p:cNvSpPr>
              <a:spLocks noChangeShapeType="1"/>
            </p:cNvSpPr>
            <p:nvPr/>
          </p:nvSpPr>
          <p:spPr bwMode="auto">
            <a:xfrm flipH="1">
              <a:off x="3168" y="3427"/>
              <a:ext cx="1109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2" name="Line 40"/>
            <p:cNvSpPr>
              <a:spLocks noChangeShapeType="1"/>
            </p:cNvSpPr>
            <p:nvPr/>
          </p:nvSpPr>
          <p:spPr bwMode="auto">
            <a:xfrm>
              <a:off x="4277" y="2883"/>
              <a:ext cx="31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3" name="AutoShape 41"/>
            <p:cNvSpPr>
              <a:spLocks noChangeArrowheads="1"/>
            </p:cNvSpPr>
            <p:nvPr/>
          </p:nvSpPr>
          <p:spPr bwMode="auto">
            <a:xfrm>
              <a:off x="3147" y="2527"/>
              <a:ext cx="53" cy="55"/>
            </a:xfrm>
            <a:prstGeom prst="octagon">
              <a:avLst>
                <a:gd name="adj" fmla="val 29287"/>
              </a:avLst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ea typeface="宋体" charset="-122"/>
              </a:endParaRPr>
            </a:p>
          </p:txBody>
        </p:sp>
        <p:sp>
          <p:nvSpPr>
            <p:cNvPr id="44" name="Text Box 42"/>
            <p:cNvSpPr txBox="1">
              <a:spLocks noChangeArrowheads="1"/>
            </p:cNvSpPr>
            <p:nvPr/>
          </p:nvSpPr>
          <p:spPr bwMode="auto">
            <a:xfrm>
              <a:off x="2692" y="3427"/>
              <a:ext cx="412" cy="2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1pPr>
              <a:lvl2pPr marL="742950" indent="-28575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2pPr>
              <a:lvl3pPr marL="11430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3pPr>
              <a:lvl4pPr marL="16002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4pPr>
              <a:lvl5pPr marL="20574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9pPr>
            </a:lstStyle>
            <a:p>
              <a:pPr algn="ctr"/>
              <a:r>
                <a:rPr lang="en-US" altLang="zh-CN" sz="1100" b="1">
                  <a:latin typeface="Arial" charset="0"/>
                  <a:ea typeface="宋体" charset="-122"/>
                </a:rPr>
                <a:t>Sign</a:t>
              </a:r>
            </a:p>
            <a:p>
              <a:pPr algn="ctr"/>
              <a:r>
                <a:rPr lang="en-US" altLang="zh-CN" sz="1100" b="1">
                  <a:latin typeface="Arial" charset="0"/>
                  <a:ea typeface="宋体" charset="-122"/>
                </a:rPr>
                <a:t>extend</a:t>
              </a:r>
            </a:p>
          </p:txBody>
        </p:sp>
        <p:sp>
          <p:nvSpPr>
            <p:cNvPr id="45" name="Oval 43"/>
            <p:cNvSpPr>
              <a:spLocks noChangeArrowheads="1"/>
            </p:cNvSpPr>
            <p:nvPr/>
          </p:nvSpPr>
          <p:spPr bwMode="auto">
            <a:xfrm>
              <a:off x="2736" y="3318"/>
              <a:ext cx="317" cy="54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ea typeface="宋体" charset="-122"/>
              </a:endParaRPr>
            </a:p>
          </p:txBody>
        </p:sp>
        <p:sp>
          <p:nvSpPr>
            <p:cNvPr id="46" name="Line 44"/>
            <p:cNvSpPr>
              <a:spLocks noChangeShapeType="1"/>
            </p:cNvSpPr>
            <p:nvPr/>
          </p:nvSpPr>
          <p:spPr bwMode="auto">
            <a:xfrm>
              <a:off x="3062" y="2230"/>
              <a:ext cx="687" cy="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7" name="Line 45"/>
            <p:cNvSpPr>
              <a:spLocks noChangeShapeType="1"/>
            </p:cNvSpPr>
            <p:nvPr/>
          </p:nvSpPr>
          <p:spPr bwMode="auto">
            <a:xfrm>
              <a:off x="3274" y="2992"/>
              <a:ext cx="158" cy="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8" name="Line 46"/>
            <p:cNvSpPr>
              <a:spLocks noChangeShapeType="1"/>
            </p:cNvSpPr>
            <p:nvPr/>
          </p:nvSpPr>
          <p:spPr bwMode="auto">
            <a:xfrm>
              <a:off x="3274" y="2992"/>
              <a:ext cx="0" cy="598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9" name="Line 47"/>
            <p:cNvSpPr>
              <a:spLocks noChangeShapeType="1"/>
            </p:cNvSpPr>
            <p:nvPr/>
          </p:nvSpPr>
          <p:spPr bwMode="auto">
            <a:xfrm flipH="1">
              <a:off x="3062" y="3590"/>
              <a:ext cx="212" cy="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0" name="Text Box 48"/>
            <p:cNvSpPr txBox="1">
              <a:spLocks noChangeArrowheads="1"/>
            </p:cNvSpPr>
            <p:nvPr/>
          </p:nvSpPr>
          <p:spPr bwMode="auto">
            <a:xfrm>
              <a:off x="3432" y="2456"/>
              <a:ext cx="201" cy="6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1pPr>
              <a:lvl2pPr marL="742950" indent="-28575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2pPr>
              <a:lvl3pPr marL="11430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3pPr>
              <a:lvl4pPr marL="16002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4pPr>
              <a:lvl5pPr marL="20574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9pPr>
            </a:lstStyle>
            <a:p>
              <a:r>
                <a:rPr lang="en-US" altLang="zh-CN" sz="1100">
                  <a:solidFill>
                    <a:srgbClr val="FF3300"/>
                  </a:solidFill>
                  <a:latin typeface="Arial" charset="0"/>
                  <a:ea typeface="宋体" charset="-122"/>
                </a:rPr>
                <a:t>0</a:t>
              </a:r>
            </a:p>
            <a:p>
              <a:pPr>
                <a:spcBef>
                  <a:spcPct val="30000"/>
                </a:spcBef>
              </a:pPr>
              <a:r>
                <a:rPr lang="en-US" altLang="zh-CN" sz="1100" b="1">
                  <a:solidFill>
                    <a:srgbClr val="FF3300"/>
                  </a:solidFill>
                  <a:latin typeface="Arial" charset="0"/>
                  <a:ea typeface="宋体" charset="-122"/>
                </a:rPr>
                <a:t>M</a:t>
              </a:r>
            </a:p>
            <a:p>
              <a:pPr>
                <a:lnSpc>
                  <a:spcPct val="90000"/>
                </a:lnSpc>
              </a:pPr>
              <a:r>
                <a:rPr lang="en-US" altLang="zh-CN" sz="1100" b="1">
                  <a:solidFill>
                    <a:srgbClr val="FF3300"/>
                  </a:solidFill>
                  <a:latin typeface="Arial" charset="0"/>
                  <a:ea typeface="宋体" charset="-122"/>
                </a:rPr>
                <a:t>u</a:t>
              </a:r>
            </a:p>
            <a:p>
              <a:pPr>
                <a:lnSpc>
                  <a:spcPct val="90000"/>
                </a:lnSpc>
              </a:pPr>
              <a:r>
                <a:rPr lang="en-US" altLang="zh-CN" sz="1100" b="1">
                  <a:solidFill>
                    <a:srgbClr val="FF3300"/>
                  </a:solidFill>
                  <a:latin typeface="Arial" charset="0"/>
                  <a:ea typeface="宋体" charset="-122"/>
                </a:rPr>
                <a:t>x</a:t>
              </a:r>
            </a:p>
            <a:p>
              <a:pPr>
                <a:spcBef>
                  <a:spcPct val="30000"/>
                </a:spcBef>
              </a:pPr>
              <a:r>
                <a:rPr lang="en-US" altLang="zh-CN" sz="1100">
                  <a:solidFill>
                    <a:srgbClr val="FF3300"/>
                  </a:solidFill>
                  <a:latin typeface="Arial" charset="0"/>
                  <a:ea typeface="宋体" charset="-122"/>
                </a:rPr>
                <a:t>1</a:t>
              </a:r>
            </a:p>
          </p:txBody>
        </p:sp>
        <p:sp>
          <p:nvSpPr>
            <p:cNvPr id="51" name="AutoShape 49"/>
            <p:cNvSpPr>
              <a:spLocks noChangeArrowheads="1"/>
            </p:cNvSpPr>
            <p:nvPr/>
          </p:nvSpPr>
          <p:spPr bwMode="auto">
            <a:xfrm>
              <a:off x="3440" y="2448"/>
              <a:ext cx="158" cy="653"/>
            </a:xfrm>
            <a:prstGeom prst="roundRect">
              <a:avLst>
                <a:gd name="adj" fmla="val 50000"/>
              </a:avLst>
            </a:prstGeom>
            <a:noFill/>
            <a:ln w="9525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ea typeface="宋体" charset="-122"/>
              </a:endParaRPr>
            </a:p>
          </p:txBody>
        </p:sp>
        <p:sp>
          <p:nvSpPr>
            <p:cNvPr id="52" name="Line 50"/>
            <p:cNvSpPr>
              <a:spLocks noChangeShapeType="1"/>
            </p:cNvSpPr>
            <p:nvPr/>
          </p:nvSpPr>
          <p:spPr bwMode="auto">
            <a:xfrm>
              <a:off x="3522" y="3101"/>
              <a:ext cx="0" cy="109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3" name="Text Box 51"/>
            <p:cNvSpPr txBox="1">
              <a:spLocks noChangeArrowheads="1"/>
            </p:cNvSpPr>
            <p:nvPr/>
          </p:nvSpPr>
          <p:spPr bwMode="auto">
            <a:xfrm>
              <a:off x="3326" y="3210"/>
              <a:ext cx="432" cy="1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1pPr>
              <a:lvl2pPr marL="742950" indent="-28575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2pPr>
              <a:lvl3pPr marL="11430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3pPr>
              <a:lvl4pPr marL="16002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4pPr>
              <a:lvl5pPr marL="20574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9pPr>
            </a:lstStyle>
            <a:p>
              <a:r>
                <a:rPr lang="en-US" altLang="zh-CN" sz="1100">
                  <a:solidFill>
                    <a:srgbClr val="FF3300"/>
                  </a:solidFill>
                  <a:latin typeface="Arial" charset="0"/>
                  <a:ea typeface="宋体" charset="-122"/>
                </a:rPr>
                <a:t>ALUSrc</a:t>
              </a:r>
            </a:p>
          </p:txBody>
        </p:sp>
        <p:sp>
          <p:nvSpPr>
            <p:cNvPr id="54" name="Line 52"/>
            <p:cNvSpPr>
              <a:spLocks noChangeShapeType="1"/>
            </p:cNvSpPr>
            <p:nvPr/>
          </p:nvSpPr>
          <p:spPr bwMode="auto">
            <a:xfrm>
              <a:off x="3749" y="2067"/>
              <a:ext cx="0" cy="327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5" name="Line 53"/>
            <p:cNvSpPr>
              <a:spLocks noChangeShapeType="1"/>
            </p:cNvSpPr>
            <p:nvPr/>
          </p:nvSpPr>
          <p:spPr bwMode="auto">
            <a:xfrm>
              <a:off x="3749" y="2611"/>
              <a:ext cx="0" cy="327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6" name="Line 54"/>
            <p:cNvSpPr>
              <a:spLocks noChangeShapeType="1"/>
            </p:cNvSpPr>
            <p:nvPr/>
          </p:nvSpPr>
          <p:spPr bwMode="auto">
            <a:xfrm>
              <a:off x="3749" y="2394"/>
              <a:ext cx="158" cy="108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7" name="Line 55"/>
            <p:cNvSpPr>
              <a:spLocks noChangeShapeType="1"/>
            </p:cNvSpPr>
            <p:nvPr/>
          </p:nvSpPr>
          <p:spPr bwMode="auto">
            <a:xfrm flipV="1">
              <a:off x="3749" y="2502"/>
              <a:ext cx="158" cy="109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8" name="Line 56"/>
            <p:cNvSpPr>
              <a:spLocks noChangeShapeType="1"/>
            </p:cNvSpPr>
            <p:nvPr/>
          </p:nvSpPr>
          <p:spPr bwMode="auto">
            <a:xfrm>
              <a:off x="3749" y="2067"/>
              <a:ext cx="528" cy="272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9" name="Line 57"/>
            <p:cNvSpPr>
              <a:spLocks noChangeShapeType="1"/>
            </p:cNvSpPr>
            <p:nvPr/>
          </p:nvSpPr>
          <p:spPr bwMode="auto">
            <a:xfrm>
              <a:off x="4277" y="2339"/>
              <a:ext cx="0" cy="327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60" name="Line 58"/>
            <p:cNvSpPr>
              <a:spLocks noChangeShapeType="1"/>
            </p:cNvSpPr>
            <p:nvPr/>
          </p:nvSpPr>
          <p:spPr bwMode="auto">
            <a:xfrm flipV="1">
              <a:off x="3749" y="2666"/>
              <a:ext cx="528" cy="272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61" name="Text Box 59"/>
            <p:cNvSpPr txBox="1">
              <a:spLocks noChangeArrowheads="1"/>
            </p:cNvSpPr>
            <p:nvPr/>
          </p:nvSpPr>
          <p:spPr bwMode="auto">
            <a:xfrm>
              <a:off x="3905" y="2502"/>
              <a:ext cx="378" cy="1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1pPr>
              <a:lvl2pPr marL="742950" indent="-28575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2pPr>
              <a:lvl3pPr marL="11430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3pPr>
              <a:lvl4pPr marL="16002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4pPr>
              <a:lvl5pPr marL="20574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9pPr>
            </a:lstStyle>
            <a:p>
              <a:pPr algn="r"/>
              <a:r>
                <a:rPr lang="en-US" altLang="zh-CN" sz="1100">
                  <a:solidFill>
                    <a:srgbClr val="FF3300"/>
                  </a:solidFill>
                  <a:latin typeface="Arial" charset="0"/>
                  <a:ea typeface="宋体" charset="-122"/>
                </a:rPr>
                <a:t>Result</a:t>
              </a:r>
            </a:p>
          </p:txBody>
        </p:sp>
        <p:sp>
          <p:nvSpPr>
            <p:cNvPr id="62" name="Text Box 60"/>
            <p:cNvSpPr txBox="1">
              <a:spLocks noChangeArrowheads="1"/>
            </p:cNvSpPr>
            <p:nvPr/>
          </p:nvSpPr>
          <p:spPr bwMode="auto">
            <a:xfrm>
              <a:off x="3959" y="2339"/>
              <a:ext cx="309" cy="1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1pPr>
              <a:lvl2pPr marL="742950" indent="-28575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2pPr>
              <a:lvl3pPr marL="11430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3pPr>
              <a:lvl4pPr marL="16002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4pPr>
              <a:lvl5pPr marL="20574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9pPr>
            </a:lstStyle>
            <a:p>
              <a:pPr algn="r"/>
              <a:r>
                <a:rPr lang="en-US" altLang="zh-CN" sz="1100">
                  <a:solidFill>
                    <a:srgbClr val="FF3300"/>
                  </a:solidFill>
                  <a:latin typeface="Arial" charset="0"/>
                  <a:ea typeface="宋体" charset="-122"/>
                </a:rPr>
                <a:t>Zero</a:t>
              </a:r>
            </a:p>
          </p:txBody>
        </p:sp>
        <p:sp>
          <p:nvSpPr>
            <p:cNvPr id="63" name="Text Box 61"/>
            <p:cNvSpPr txBox="1">
              <a:spLocks noChangeArrowheads="1"/>
            </p:cNvSpPr>
            <p:nvPr/>
          </p:nvSpPr>
          <p:spPr bwMode="auto">
            <a:xfrm>
              <a:off x="3749" y="2230"/>
              <a:ext cx="310" cy="1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1pPr>
              <a:lvl2pPr marL="742950" indent="-28575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2pPr>
              <a:lvl3pPr marL="11430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3pPr>
              <a:lvl4pPr marL="16002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4pPr>
              <a:lvl5pPr marL="20574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9pPr>
            </a:lstStyle>
            <a:p>
              <a:r>
                <a:rPr lang="en-US" altLang="zh-CN" sz="1100" b="1">
                  <a:solidFill>
                    <a:srgbClr val="FF3300"/>
                  </a:solidFill>
                  <a:latin typeface="Arial" charset="0"/>
                  <a:ea typeface="宋体" charset="-122"/>
                </a:rPr>
                <a:t>ALU</a:t>
              </a:r>
            </a:p>
          </p:txBody>
        </p:sp>
        <p:sp>
          <p:nvSpPr>
            <p:cNvPr id="64" name="Line 62"/>
            <p:cNvSpPr>
              <a:spLocks noChangeShapeType="1"/>
            </p:cNvSpPr>
            <p:nvPr/>
          </p:nvSpPr>
          <p:spPr bwMode="auto">
            <a:xfrm>
              <a:off x="4066" y="2774"/>
              <a:ext cx="0" cy="109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65" name="Text Box 63"/>
            <p:cNvSpPr txBox="1">
              <a:spLocks noChangeArrowheads="1"/>
            </p:cNvSpPr>
            <p:nvPr/>
          </p:nvSpPr>
          <p:spPr bwMode="auto">
            <a:xfrm>
              <a:off x="3854" y="2883"/>
              <a:ext cx="417" cy="1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1pPr>
              <a:lvl2pPr marL="742950" indent="-28575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2pPr>
              <a:lvl3pPr marL="11430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3pPr>
              <a:lvl4pPr marL="16002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4pPr>
              <a:lvl5pPr marL="20574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9pPr>
            </a:lstStyle>
            <a:p>
              <a:r>
                <a:rPr lang="en-US" altLang="zh-CN" sz="1100">
                  <a:solidFill>
                    <a:srgbClr val="FF3300"/>
                  </a:solidFill>
                  <a:latin typeface="Arial" charset="0"/>
                  <a:ea typeface="宋体" charset="-122"/>
                </a:rPr>
                <a:t>ALUOp</a:t>
              </a:r>
            </a:p>
          </p:txBody>
        </p:sp>
        <p:sp>
          <p:nvSpPr>
            <p:cNvPr id="66" name="Line 64"/>
            <p:cNvSpPr>
              <a:spLocks noChangeShapeType="1"/>
            </p:cNvSpPr>
            <p:nvPr/>
          </p:nvSpPr>
          <p:spPr bwMode="auto">
            <a:xfrm>
              <a:off x="1848" y="2774"/>
              <a:ext cx="2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67" name="Line 65"/>
            <p:cNvSpPr>
              <a:spLocks noChangeShapeType="1"/>
            </p:cNvSpPr>
            <p:nvPr/>
          </p:nvSpPr>
          <p:spPr bwMode="auto">
            <a:xfrm>
              <a:off x="1267" y="2176"/>
              <a:ext cx="0" cy="2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68" name="Line 66"/>
            <p:cNvSpPr>
              <a:spLocks noChangeShapeType="1"/>
            </p:cNvSpPr>
            <p:nvPr/>
          </p:nvSpPr>
          <p:spPr bwMode="auto">
            <a:xfrm>
              <a:off x="1267" y="3590"/>
              <a:ext cx="147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69" name="Text Box 67"/>
            <p:cNvSpPr txBox="1">
              <a:spLocks noChangeArrowheads="1"/>
            </p:cNvSpPr>
            <p:nvPr/>
          </p:nvSpPr>
          <p:spPr bwMode="auto">
            <a:xfrm>
              <a:off x="1267" y="3427"/>
              <a:ext cx="448" cy="1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1pPr>
              <a:lvl2pPr marL="742950" indent="-28575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2pPr>
              <a:lvl3pPr marL="11430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3pPr>
              <a:lvl4pPr marL="16002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4pPr>
              <a:lvl5pPr marL="20574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9pPr>
            </a:lstStyle>
            <a:p>
              <a:r>
                <a:rPr lang="en-US" altLang="zh-CN" sz="1100">
                  <a:latin typeface="Arial" charset="0"/>
                  <a:ea typeface="宋体" charset="-122"/>
                </a:rPr>
                <a:t>I [15 - 0]</a:t>
              </a:r>
            </a:p>
          </p:txBody>
        </p:sp>
        <p:sp>
          <p:nvSpPr>
            <p:cNvPr id="70" name="Line 68"/>
            <p:cNvSpPr>
              <a:spLocks noChangeShapeType="1"/>
            </p:cNvSpPr>
            <p:nvPr/>
          </p:nvSpPr>
          <p:spPr bwMode="auto">
            <a:xfrm>
              <a:off x="1162" y="2176"/>
              <a:ext cx="95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71" name="Text Box 69"/>
            <p:cNvSpPr txBox="1">
              <a:spLocks noChangeArrowheads="1"/>
            </p:cNvSpPr>
            <p:nvPr/>
          </p:nvSpPr>
          <p:spPr bwMode="auto">
            <a:xfrm>
              <a:off x="1267" y="2013"/>
              <a:ext cx="497" cy="1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1pPr>
              <a:lvl2pPr marL="742950" indent="-28575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2pPr>
              <a:lvl3pPr marL="11430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3pPr>
              <a:lvl4pPr marL="16002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4pPr>
              <a:lvl5pPr marL="20574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9pPr>
            </a:lstStyle>
            <a:p>
              <a:r>
                <a:rPr lang="en-US" altLang="zh-CN" sz="1100">
                  <a:latin typeface="Arial" charset="0"/>
                  <a:ea typeface="宋体" charset="-122"/>
                </a:rPr>
                <a:t>I [25 - 21]</a:t>
              </a:r>
            </a:p>
          </p:txBody>
        </p:sp>
        <p:sp>
          <p:nvSpPr>
            <p:cNvPr id="72" name="AutoShape 70"/>
            <p:cNvSpPr>
              <a:spLocks noChangeArrowheads="1"/>
            </p:cNvSpPr>
            <p:nvPr/>
          </p:nvSpPr>
          <p:spPr bwMode="auto">
            <a:xfrm>
              <a:off x="1246" y="2149"/>
              <a:ext cx="53" cy="54"/>
            </a:xfrm>
            <a:prstGeom prst="octagon">
              <a:avLst>
                <a:gd name="adj" fmla="val 29287"/>
              </a:avLst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ea typeface="宋体" charset="-122"/>
              </a:endParaRPr>
            </a:p>
          </p:txBody>
        </p:sp>
        <p:sp>
          <p:nvSpPr>
            <p:cNvPr id="73" name="Text Box 71"/>
            <p:cNvSpPr txBox="1">
              <a:spLocks noChangeArrowheads="1"/>
            </p:cNvSpPr>
            <p:nvPr/>
          </p:nvSpPr>
          <p:spPr bwMode="auto">
            <a:xfrm>
              <a:off x="1267" y="2285"/>
              <a:ext cx="497" cy="1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1pPr>
              <a:lvl2pPr marL="742950" indent="-28575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2pPr>
              <a:lvl3pPr marL="11430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3pPr>
              <a:lvl4pPr marL="16002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4pPr>
              <a:lvl5pPr marL="20574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9pPr>
            </a:lstStyle>
            <a:p>
              <a:r>
                <a:rPr lang="en-US" altLang="zh-CN" sz="1100">
                  <a:latin typeface="Arial" charset="0"/>
                  <a:ea typeface="宋体" charset="-122"/>
                </a:rPr>
                <a:t>I [20 - 16]</a:t>
              </a:r>
            </a:p>
          </p:txBody>
        </p:sp>
        <p:sp>
          <p:nvSpPr>
            <p:cNvPr id="74" name="Line 72"/>
            <p:cNvSpPr>
              <a:spLocks noChangeShapeType="1"/>
            </p:cNvSpPr>
            <p:nvPr/>
          </p:nvSpPr>
          <p:spPr bwMode="auto">
            <a:xfrm>
              <a:off x="1267" y="2448"/>
              <a:ext cx="84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75" name="AutoShape 73"/>
            <p:cNvSpPr>
              <a:spLocks noChangeArrowheads="1"/>
            </p:cNvSpPr>
            <p:nvPr/>
          </p:nvSpPr>
          <p:spPr bwMode="auto">
            <a:xfrm>
              <a:off x="1245" y="2419"/>
              <a:ext cx="53" cy="54"/>
            </a:xfrm>
            <a:prstGeom prst="octagon">
              <a:avLst>
                <a:gd name="adj" fmla="val 29287"/>
              </a:avLst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ea typeface="宋体" charset="-122"/>
              </a:endParaRPr>
            </a:p>
          </p:txBody>
        </p:sp>
        <p:sp>
          <p:nvSpPr>
            <p:cNvPr id="76" name="Line 74"/>
            <p:cNvSpPr>
              <a:spLocks noChangeShapeType="1"/>
            </p:cNvSpPr>
            <p:nvPr/>
          </p:nvSpPr>
          <p:spPr bwMode="auto">
            <a:xfrm>
              <a:off x="1267" y="3046"/>
              <a:ext cx="42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77" name="Text Box 75"/>
            <p:cNvSpPr txBox="1">
              <a:spLocks noChangeArrowheads="1"/>
            </p:cNvSpPr>
            <p:nvPr/>
          </p:nvSpPr>
          <p:spPr bwMode="auto">
            <a:xfrm>
              <a:off x="1252" y="2883"/>
              <a:ext cx="497" cy="1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1pPr>
              <a:lvl2pPr marL="742950" indent="-28575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2pPr>
              <a:lvl3pPr marL="11430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3pPr>
              <a:lvl4pPr marL="16002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4pPr>
              <a:lvl5pPr marL="20574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9pPr>
            </a:lstStyle>
            <a:p>
              <a:r>
                <a:rPr lang="en-US" altLang="zh-CN" sz="1100">
                  <a:latin typeface="Arial" charset="0"/>
                  <a:ea typeface="宋体" charset="-122"/>
                </a:rPr>
                <a:t>I [15 - 11]</a:t>
              </a:r>
            </a:p>
          </p:txBody>
        </p:sp>
        <p:sp>
          <p:nvSpPr>
            <p:cNvPr id="78" name="AutoShape 76"/>
            <p:cNvSpPr>
              <a:spLocks noChangeArrowheads="1"/>
            </p:cNvSpPr>
            <p:nvPr/>
          </p:nvSpPr>
          <p:spPr bwMode="auto">
            <a:xfrm>
              <a:off x="1244" y="3020"/>
              <a:ext cx="53" cy="55"/>
            </a:xfrm>
            <a:prstGeom prst="octagon">
              <a:avLst>
                <a:gd name="adj" fmla="val 29287"/>
              </a:avLst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ea typeface="宋体" charset="-122"/>
              </a:endParaRPr>
            </a:p>
          </p:txBody>
        </p:sp>
        <p:sp>
          <p:nvSpPr>
            <p:cNvPr id="79" name="Text Box 77"/>
            <p:cNvSpPr txBox="1">
              <a:spLocks noChangeArrowheads="1"/>
            </p:cNvSpPr>
            <p:nvPr/>
          </p:nvSpPr>
          <p:spPr bwMode="auto">
            <a:xfrm>
              <a:off x="1690" y="2510"/>
              <a:ext cx="201" cy="6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1pPr>
              <a:lvl2pPr marL="742950" indent="-28575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2pPr>
              <a:lvl3pPr marL="11430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3pPr>
              <a:lvl4pPr marL="16002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4pPr>
              <a:lvl5pPr marL="20574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9pPr>
            </a:lstStyle>
            <a:p>
              <a:r>
                <a:rPr lang="en-US" altLang="zh-CN" sz="1100">
                  <a:latin typeface="Arial" charset="0"/>
                  <a:ea typeface="宋体" charset="-122"/>
                </a:rPr>
                <a:t>0</a:t>
              </a:r>
            </a:p>
            <a:p>
              <a:pPr>
                <a:spcBef>
                  <a:spcPct val="30000"/>
                </a:spcBef>
              </a:pPr>
              <a:r>
                <a:rPr lang="en-US" altLang="zh-CN" sz="1100" b="1">
                  <a:latin typeface="Arial" charset="0"/>
                  <a:ea typeface="宋体" charset="-122"/>
                </a:rPr>
                <a:t>M</a:t>
              </a:r>
            </a:p>
            <a:p>
              <a:pPr>
                <a:lnSpc>
                  <a:spcPct val="90000"/>
                </a:lnSpc>
              </a:pPr>
              <a:r>
                <a:rPr lang="en-US" altLang="zh-CN" sz="1100" b="1">
                  <a:latin typeface="Arial" charset="0"/>
                  <a:ea typeface="宋体" charset="-122"/>
                </a:rPr>
                <a:t>u</a:t>
              </a:r>
            </a:p>
            <a:p>
              <a:pPr>
                <a:lnSpc>
                  <a:spcPct val="90000"/>
                </a:lnSpc>
              </a:pPr>
              <a:r>
                <a:rPr lang="en-US" altLang="zh-CN" sz="1100" b="1">
                  <a:latin typeface="Arial" charset="0"/>
                  <a:ea typeface="宋体" charset="-122"/>
                </a:rPr>
                <a:t>x</a:t>
              </a:r>
            </a:p>
            <a:p>
              <a:pPr>
                <a:spcBef>
                  <a:spcPct val="30000"/>
                </a:spcBef>
              </a:pPr>
              <a:r>
                <a:rPr lang="en-US" altLang="zh-CN" sz="1100">
                  <a:latin typeface="Arial" charset="0"/>
                  <a:ea typeface="宋体" charset="-122"/>
                </a:rPr>
                <a:t>1</a:t>
              </a:r>
            </a:p>
          </p:txBody>
        </p:sp>
        <p:sp>
          <p:nvSpPr>
            <p:cNvPr id="80" name="AutoShape 78"/>
            <p:cNvSpPr>
              <a:spLocks noChangeArrowheads="1"/>
            </p:cNvSpPr>
            <p:nvPr/>
          </p:nvSpPr>
          <p:spPr bwMode="auto">
            <a:xfrm>
              <a:off x="1697" y="2502"/>
              <a:ext cx="159" cy="653"/>
            </a:xfrm>
            <a:prstGeom prst="roundRect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ea typeface="宋体" charset="-122"/>
              </a:endParaRPr>
            </a:p>
          </p:txBody>
        </p:sp>
        <p:sp>
          <p:nvSpPr>
            <p:cNvPr id="81" name="Line 79"/>
            <p:cNvSpPr>
              <a:spLocks noChangeShapeType="1"/>
            </p:cNvSpPr>
            <p:nvPr/>
          </p:nvSpPr>
          <p:spPr bwMode="auto">
            <a:xfrm>
              <a:off x="1772" y="3155"/>
              <a:ext cx="0" cy="109"/>
            </a:xfrm>
            <a:prstGeom prst="line">
              <a:avLst/>
            </a:prstGeom>
            <a:noFill/>
            <a:ln w="9525">
              <a:solidFill>
                <a:srgbClr val="3333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2" name="Text Box 80"/>
            <p:cNvSpPr txBox="1">
              <a:spLocks noChangeArrowheads="1"/>
            </p:cNvSpPr>
            <p:nvPr/>
          </p:nvSpPr>
          <p:spPr bwMode="auto">
            <a:xfrm>
              <a:off x="1531" y="3264"/>
              <a:ext cx="422" cy="1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1pPr>
              <a:lvl2pPr marL="742950" indent="-28575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2pPr>
              <a:lvl3pPr marL="11430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3pPr>
              <a:lvl4pPr marL="16002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4pPr>
              <a:lvl5pPr marL="20574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9pPr>
            </a:lstStyle>
            <a:p>
              <a:r>
                <a:rPr lang="en-US" altLang="zh-CN" sz="1100">
                  <a:solidFill>
                    <a:srgbClr val="3333FF"/>
                  </a:solidFill>
                  <a:latin typeface="Arial" charset="0"/>
                  <a:ea typeface="宋体" charset="-122"/>
                </a:rPr>
                <a:t>RegDst</a:t>
              </a:r>
            </a:p>
          </p:txBody>
        </p:sp>
        <p:sp>
          <p:nvSpPr>
            <p:cNvPr id="83" name="Text Box 81"/>
            <p:cNvSpPr txBox="1">
              <a:spLocks noChangeArrowheads="1"/>
            </p:cNvSpPr>
            <p:nvPr/>
          </p:nvSpPr>
          <p:spPr bwMode="auto">
            <a:xfrm>
              <a:off x="2112" y="2067"/>
              <a:ext cx="494" cy="2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1pPr>
              <a:lvl2pPr marL="742950" indent="-28575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2pPr>
              <a:lvl3pPr marL="11430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3pPr>
              <a:lvl4pPr marL="16002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4pPr>
              <a:lvl5pPr marL="20574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9pPr>
            </a:lstStyle>
            <a:p>
              <a:r>
                <a:rPr lang="en-US" altLang="zh-CN" sz="1100">
                  <a:latin typeface="Arial" charset="0"/>
                  <a:ea typeface="宋体" charset="-122"/>
                </a:rPr>
                <a:t>Read</a:t>
              </a:r>
            </a:p>
            <a:p>
              <a:r>
                <a:rPr lang="en-US" altLang="zh-CN" sz="1100">
                  <a:latin typeface="Arial" charset="0"/>
                  <a:ea typeface="宋体" charset="-122"/>
                </a:rPr>
                <a:t>register 1</a:t>
              </a:r>
            </a:p>
          </p:txBody>
        </p:sp>
        <p:sp>
          <p:nvSpPr>
            <p:cNvPr id="84" name="Text Box 82"/>
            <p:cNvSpPr txBox="1">
              <a:spLocks noChangeArrowheads="1"/>
            </p:cNvSpPr>
            <p:nvPr/>
          </p:nvSpPr>
          <p:spPr bwMode="auto">
            <a:xfrm>
              <a:off x="2123" y="2352"/>
              <a:ext cx="494" cy="2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1pPr>
              <a:lvl2pPr marL="742950" indent="-28575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2pPr>
              <a:lvl3pPr marL="11430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3pPr>
              <a:lvl4pPr marL="16002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4pPr>
              <a:lvl5pPr marL="20574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9pPr>
            </a:lstStyle>
            <a:p>
              <a:r>
                <a:rPr lang="en-US" altLang="zh-CN" sz="1100">
                  <a:latin typeface="Arial" charset="0"/>
                  <a:ea typeface="宋体" charset="-122"/>
                </a:rPr>
                <a:t>Read</a:t>
              </a:r>
            </a:p>
            <a:p>
              <a:r>
                <a:rPr lang="en-US" altLang="zh-CN" sz="1100">
                  <a:latin typeface="Arial" charset="0"/>
                  <a:ea typeface="宋体" charset="-122"/>
                </a:rPr>
                <a:t>register 2</a:t>
              </a:r>
            </a:p>
          </p:txBody>
        </p:sp>
        <p:sp>
          <p:nvSpPr>
            <p:cNvPr id="85" name="Text Box 83"/>
            <p:cNvSpPr txBox="1">
              <a:spLocks noChangeArrowheads="1"/>
            </p:cNvSpPr>
            <p:nvPr/>
          </p:nvSpPr>
          <p:spPr bwMode="auto">
            <a:xfrm>
              <a:off x="2123" y="2624"/>
              <a:ext cx="421" cy="2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1pPr>
              <a:lvl2pPr marL="742950" indent="-28575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2pPr>
              <a:lvl3pPr marL="11430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3pPr>
              <a:lvl4pPr marL="16002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4pPr>
              <a:lvl5pPr marL="20574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9pPr>
            </a:lstStyle>
            <a:p>
              <a:r>
                <a:rPr lang="en-US" altLang="zh-CN" sz="1100">
                  <a:latin typeface="Arial" charset="0"/>
                  <a:ea typeface="宋体" charset="-122"/>
                </a:rPr>
                <a:t>Write</a:t>
              </a:r>
            </a:p>
            <a:p>
              <a:r>
                <a:rPr lang="en-US" altLang="zh-CN" sz="1100">
                  <a:latin typeface="Arial" charset="0"/>
                  <a:ea typeface="宋体" charset="-122"/>
                </a:rPr>
                <a:t>register</a:t>
              </a:r>
            </a:p>
          </p:txBody>
        </p:sp>
        <p:sp>
          <p:nvSpPr>
            <p:cNvPr id="86" name="Text Box 84"/>
            <p:cNvSpPr txBox="1">
              <a:spLocks noChangeArrowheads="1"/>
            </p:cNvSpPr>
            <p:nvPr/>
          </p:nvSpPr>
          <p:spPr bwMode="auto">
            <a:xfrm>
              <a:off x="2123" y="2896"/>
              <a:ext cx="333" cy="2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1pPr>
              <a:lvl2pPr marL="742950" indent="-28575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2pPr>
              <a:lvl3pPr marL="11430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3pPr>
              <a:lvl4pPr marL="16002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4pPr>
              <a:lvl5pPr marL="20574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9pPr>
            </a:lstStyle>
            <a:p>
              <a:r>
                <a:rPr lang="en-US" altLang="zh-CN" sz="1100">
                  <a:latin typeface="Arial" charset="0"/>
                  <a:ea typeface="宋体" charset="-122"/>
                </a:rPr>
                <a:t>Write</a:t>
              </a:r>
            </a:p>
            <a:p>
              <a:r>
                <a:rPr lang="en-US" altLang="zh-CN" sz="1100">
                  <a:latin typeface="Arial" charset="0"/>
                  <a:ea typeface="宋体" charset="-122"/>
                </a:rPr>
                <a:t>data</a:t>
              </a:r>
            </a:p>
          </p:txBody>
        </p:sp>
        <p:sp>
          <p:nvSpPr>
            <p:cNvPr id="87" name="Text Box 85"/>
            <p:cNvSpPr txBox="1">
              <a:spLocks noChangeArrowheads="1"/>
            </p:cNvSpPr>
            <p:nvPr/>
          </p:nvSpPr>
          <p:spPr bwMode="auto">
            <a:xfrm>
              <a:off x="2690" y="2448"/>
              <a:ext cx="372" cy="2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1pPr>
              <a:lvl2pPr marL="742950" indent="-28575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2pPr>
              <a:lvl3pPr marL="11430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3pPr>
              <a:lvl4pPr marL="16002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4pPr>
              <a:lvl5pPr marL="20574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9pPr>
            </a:lstStyle>
            <a:p>
              <a:pPr algn="r"/>
              <a:r>
                <a:rPr lang="en-US" altLang="zh-CN" sz="1100">
                  <a:latin typeface="Arial" charset="0"/>
                  <a:ea typeface="宋体" charset="-122"/>
                </a:rPr>
                <a:t>Read</a:t>
              </a:r>
            </a:p>
            <a:p>
              <a:pPr algn="r"/>
              <a:r>
                <a:rPr lang="en-US" altLang="zh-CN" sz="1100">
                  <a:latin typeface="Arial" charset="0"/>
                  <a:ea typeface="宋体" charset="-122"/>
                </a:rPr>
                <a:t>data 2</a:t>
              </a:r>
            </a:p>
          </p:txBody>
        </p:sp>
        <p:sp>
          <p:nvSpPr>
            <p:cNvPr id="88" name="Text Box 86"/>
            <p:cNvSpPr txBox="1">
              <a:spLocks noChangeArrowheads="1"/>
            </p:cNvSpPr>
            <p:nvPr/>
          </p:nvSpPr>
          <p:spPr bwMode="auto">
            <a:xfrm>
              <a:off x="2701" y="2080"/>
              <a:ext cx="372" cy="2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1pPr>
              <a:lvl2pPr marL="742950" indent="-28575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2pPr>
              <a:lvl3pPr marL="11430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3pPr>
              <a:lvl4pPr marL="16002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4pPr>
              <a:lvl5pPr marL="20574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9pPr>
            </a:lstStyle>
            <a:p>
              <a:pPr algn="r"/>
              <a:r>
                <a:rPr lang="en-US" altLang="zh-CN" sz="1100">
                  <a:latin typeface="Arial" charset="0"/>
                  <a:ea typeface="宋体" charset="-122"/>
                </a:rPr>
                <a:t>Read</a:t>
              </a:r>
            </a:p>
            <a:p>
              <a:pPr algn="r"/>
              <a:r>
                <a:rPr lang="en-US" altLang="zh-CN" sz="1100">
                  <a:latin typeface="Arial" charset="0"/>
                  <a:ea typeface="宋体" charset="-122"/>
                </a:rPr>
                <a:t>data 1</a:t>
              </a:r>
            </a:p>
          </p:txBody>
        </p:sp>
        <p:sp>
          <p:nvSpPr>
            <p:cNvPr id="89" name="Text Box 87"/>
            <p:cNvSpPr txBox="1">
              <a:spLocks noChangeArrowheads="1"/>
            </p:cNvSpPr>
            <p:nvPr/>
          </p:nvSpPr>
          <p:spPr bwMode="auto">
            <a:xfrm>
              <a:off x="2534" y="2829"/>
              <a:ext cx="529" cy="1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1pPr>
              <a:lvl2pPr marL="742950" indent="-28575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2pPr>
              <a:lvl3pPr marL="11430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3pPr>
              <a:lvl4pPr marL="16002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4pPr>
              <a:lvl5pPr marL="20574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9pPr>
            </a:lstStyle>
            <a:p>
              <a:r>
                <a:rPr lang="en-US" altLang="zh-CN" sz="1100" b="1">
                  <a:latin typeface="Arial" charset="0"/>
                  <a:ea typeface="宋体" charset="-122"/>
                </a:rPr>
                <a:t>Registers</a:t>
              </a:r>
            </a:p>
          </p:txBody>
        </p:sp>
        <p:sp>
          <p:nvSpPr>
            <p:cNvPr id="90" name="Rectangle 88"/>
            <p:cNvSpPr>
              <a:spLocks noChangeArrowheads="1"/>
            </p:cNvSpPr>
            <p:nvPr/>
          </p:nvSpPr>
          <p:spPr bwMode="auto">
            <a:xfrm>
              <a:off x="2123" y="2080"/>
              <a:ext cx="939" cy="10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ea typeface="宋体" charset="-122"/>
              </a:endParaRPr>
            </a:p>
          </p:txBody>
        </p:sp>
        <p:sp>
          <p:nvSpPr>
            <p:cNvPr id="91" name="Line 89"/>
            <p:cNvSpPr>
              <a:spLocks noChangeShapeType="1"/>
            </p:cNvSpPr>
            <p:nvPr/>
          </p:nvSpPr>
          <p:spPr bwMode="auto">
            <a:xfrm>
              <a:off x="2587" y="1958"/>
              <a:ext cx="0" cy="109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92" name="Text Box 90"/>
            <p:cNvSpPr txBox="1">
              <a:spLocks noChangeArrowheads="1"/>
            </p:cNvSpPr>
            <p:nvPr/>
          </p:nvSpPr>
          <p:spPr bwMode="auto">
            <a:xfrm>
              <a:off x="2376" y="1795"/>
              <a:ext cx="495" cy="1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1pPr>
              <a:lvl2pPr marL="742950" indent="-28575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2pPr>
              <a:lvl3pPr marL="11430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3pPr>
              <a:lvl4pPr marL="16002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4pPr>
              <a:lvl5pPr marL="20574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9pPr>
            </a:lstStyle>
            <a:p>
              <a:r>
                <a:rPr lang="en-US" altLang="zh-CN" sz="1100">
                  <a:solidFill>
                    <a:srgbClr val="0000FF"/>
                  </a:solidFill>
                  <a:latin typeface="Arial" charset="0"/>
                  <a:ea typeface="宋体" charset="-122"/>
                </a:rPr>
                <a:t>RegWrite</a:t>
              </a:r>
            </a:p>
          </p:txBody>
        </p:sp>
        <p:sp>
          <p:nvSpPr>
            <p:cNvPr id="93" name="Line 91"/>
            <p:cNvSpPr>
              <a:spLocks noChangeShapeType="1"/>
            </p:cNvSpPr>
            <p:nvPr/>
          </p:nvSpPr>
          <p:spPr bwMode="auto">
            <a:xfrm>
              <a:off x="3590" y="2774"/>
              <a:ext cx="159" cy="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94" name="Line 92"/>
            <p:cNvSpPr>
              <a:spLocks noChangeShapeType="1"/>
            </p:cNvSpPr>
            <p:nvPr/>
          </p:nvSpPr>
          <p:spPr bwMode="auto">
            <a:xfrm flipV="1">
              <a:off x="1542" y="2458"/>
              <a:ext cx="0" cy="1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95" name="AutoShape 93"/>
            <p:cNvSpPr>
              <a:spLocks noChangeArrowheads="1"/>
            </p:cNvSpPr>
            <p:nvPr/>
          </p:nvSpPr>
          <p:spPr bwMode="auto">
            <a:xfrm>
              <a:off x="1524" y="2432"/>
              <a:ext cx="52" cy="55"/>
            </a:xfrm>
            <a:prstGeom prst="octagon">
              <a:avLst>
                <a:gd name="adj" fmla="val 29287"/>
              </a:avLst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ea typeface="宋体" charset="-122"/>
              </a:endParaRPr>
            </a:p>
          </p:txBody>
        </p:sp>
        <p:sp>
          <p:nvSpPr>
            <p:cNvPr id="96" name="Line 94"/>
            <p:cNvSpPr>
              <a:spLocks noChangeShapeType="1"/>
            </p:cNvSpPr>
            <p:nvPr/>
          </p:nvSpPr>
          <p:spPr bwMode="auto">
            <a:xfrm>
              <a:off x="1542" y="2621"/>
              <a:ext cx="15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97" name="Slide Number Placeholder 9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15013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32046" y="260648"/>
            <a:ext cx="7992888" cy="922114"/>
          </a:xfrm>
        </p:spPr>
        <p:txBody>
          <a:bodyPr>
            <a:noAutofit/>
          </a:bodyPr>
          <a:lstStyle/>
          <a:p>
            <a:pPr algn="ctr"/>
            <a:r>
              <a:rPr lang="en-US" altLang="zh-CN" sz="4400" b="1" dirty="0">
                <a:solidFill>
                  <a:srgbClr val="0000FF"/>
                </a:solidFill>
              </a:rPr>
              <a:t>Memory (MEM)</a:t>
            </a:r>
            <a:endParaRPr lang="zh-CN" altLang="en-US" sz="4400" b="1" dirty="0">
              <a:solidFill>
                <a:srgbClr val="0000FF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99592" y="1196752"/>
            <a:ext cx="8136904" cy="5544616"/>
          </a:xfrm>
        </p:spPr>
        <p:txBody>
          <a:bodyPr>
            <a:normAutofit/>
          </a:bodyPr>
          <a:lstStyle/>
          <a:p>
            <a:pPr marL="457200" indent="-457200" defTabSz="914400">
              <a:buFont typeface="Wingdings" panose="05000000000000000000" pitchFamily="2" charset="2"/>
              <a:buChar char="l"/>
            </a:pPr>
            <a:r>
              <a:rPr lang="en-US" altLang="zh-CN" sz="2800" dirty="0">
                <a:ea typeface="宋体" charset="-122"/>
              </a:rPr>
              <a:t>In the MEM step, the data memory is read via the address computed by the ALU.</a:t>
            </a:r>
          </a:p>
          <a:p>
            <a:pPr>
              <a:buFont typeface="Wingdings" panose="05000000000000000000" pitchFamily="2" charset="2"/>
              <a:buChar char="l"/>
            </a:pPr>
            <a:endParaRPr lang="en-US" altLang="zh-CN" sz="2800" dirty="0"/>
          </a:p>
          <a:p>
            <a:pPr>
              <a:buFont typeface="Wingdings" panose="05000000000000000000" pitchFamily="2" charset="2"/>
              <a:buChar char="l"/>
            </a:pPr>
            <a:endParaRPr lang="en-US" altLang="zh-CN" sz="2800" dirty="0"/>
          </a:p>
        </p:txBody>
      </p:sp>
      <p:grpSp>
        <p:nvGrpSpPr>
          <p:cNvPr id="4" name="Group 98"/>
          <p:cNvGrpSpPr>
            <a:grpSpLocks/>
          </p:cNvGrpSpPr>
          <p:nvPr/>
        </p:nvGrpSpPr>
        <p:grpSpPr bwMode="auto">
          <a:xfrm>
            <a:off x="-26542" y="2636912"/>
            <a:ext cx="9063038" cy="3454400"/>
            <a:chOff x="317" y="1795"/>
            <a:chExt cx="5709" cy="2176"/>
          </a:xfrm>
        </p:grpSpPr>
        <p:sp>
          <p:nvSpPr>
            <p:cNvPr id="5" name="Line 2"/>
            <p:cNvSpPr>
              <a:spLocks noChangeShapeType="1"/>
            </p:cNvSpPr>
            <p:nvPr/>
          </p:nvSpPr>
          <p:spPr bwMode="auto">
            <a:xfrm flipH="1">
              <a:off x="4277" y="2611"/>
              <a:ext cx="105" cy="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6" name="Line 3"/>
            <p:cNvSpPr>
              <a:spLocks noChangeShapeType="1"/>
            </p:cNvSpPr>
            <p:nvPr/>
          </p:nvSpPr>
          <p:spPr bwMode="auto">
            <a:xfrm>
              <a:off x="4382" y="2611"/>
              <a:ext cx="0" cy="81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7" name="Line 4"/>
            <p:cNvSpPr>
              <a:spLocks noChangeShapeType="1"/>
            </p:cNvSpPr>
            <p:nvPr/>
          </p:nvSpPr>
          <p:spPr bwMode="auto">
            <a:xfrm>
              <a:off x="1267" y="2448"/>
              <a:ext cx="0" cy="114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" name="Text Box 6"/>
            <p:cNvSpPr txBox="1">
              <a:spLocks noChangeArrowheads="1"/>
            </p:cNvSpPr>
            <p:nvPr/>
          </p:nvSpPr>
          <p:spPr bwMode="auto">
            <a:xfrm>
              <a:off x="317" y="2013"/>
              <a:ext cx="441" cy="2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1pPr>
              <a:lvl2pPr marL="742950" indent="-28575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2pPr>
              <a:lvl3pPr marL="11430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3pPr>
              <a:lvl4pPr marL="16002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4pPr>
              <a:lvl5pPr marL="20574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9pPr>
            </a:lstStyle>
            <a:p>
              <a:r>
                <a:rPr lang="en-US" altLang="zh-CN" sz="1100">
                  <a:latin typeface="Arial" charset="0"/>
                  <a:ea typeface="宋体" charset="-122"/>
                </a:rPr>
                <a:t>Read</a:t>
              </a:r>
            </a:p>
            <a:p>
              <a:r>
                <a:rPr lang="en-US" altLang="zh-CN" sz="1100">
                  <a:latin typeface="Arial" charset="0"/>
                  <a:ea typeface="宋体" charset="-122"/>
                </a:rPr>
                <a:t>address</a:t>
              </a:r>
            </a:p>
          </p:txBody>
        </p:sp>
        <p:sp>
          <p:nvSpPr>
            <p:cNvPr id="9" name="Text Box 7"/>
            <p:cNvSpPr txBox="1">
              <a:spLocks noChangeArrowheads="1"/>
            </p:cNvSpPr>
            <p:nvPr/>
          </p:nvSpPr>
          <p:spPr bwMode="auto">
            <a:xfrm>
              <a:off x="475" y="2394"/>
              <a:ext cx="582" cy="2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1pPr>
              <a:lvl2pPr marL="742950" indent="-28575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2pPr>
              <a:lvl3pPr marL="11430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3pPr>
              <a:lvl4pPr marL="16002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4pPr>
              <a:lvl5pPr marL="20574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9pPr>
            </a:lstStyle>
            <a:p>
              <a:pPr algn="ctr"/>
              <a:r>
                <a:rPr lang="en-US" altLang="zh-CN" sz="1100" b="1">
                  <a:latin typeface="Arial" charset="0"/>
                  <a:ea typeface="宋体" charset="-122"/>
                </a:rPr>
                <a:t>Instruction</a:t>
              </a:r>
            </a:p>
            <a:p>
              <a:pPr algn="ctr"/>
              <a:r>
                <a:rPr lang="en-US" altLang="zh-CN" sz="1100" b="1">
                  <a:latin typeface="Arial" charset="0"/>
                  <a:ea typeface="宋体" charset="-122"/>
                </a:rPr>
                <a:t>memory</a:t>
              </a:r>
            </a:p>
          </p:txBody>
        </p:sp>
        <p:sp>
          <p:nvSpPr>
            <p:cNvPr id="10" name="Text Box 8"/>
            <p:cNvSpPr txBox="1">
              <a:spLocks noChangeArrowheads="1"/>
            </p:cNvSpPr>
            <p:nvPr/>
          </p:nvSpPr>
          <p:spPr bwMode="auto">
            <a:xfrm>
              <a:off x="632" y="2013"/>
              <a:ext cx="533" cy="2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1pPr>
              <a:lvl2pPr marL="742950" indent="-28575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2pPr>
              <a:lvl3pPr marL="11430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3pPr>
              <a:lvl4pPr marL="16002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4pPr>
              <a:lvl5pPr marL="20574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9pPr>
            </a:lstStyle>
            <a:p>
              <a:pPr algn="r"/>
              <a:r>
                <a:rPr lang="en-US" altLang="zh-CN" sz="1100">
                  <a:latin typeface="Arial" charset="0"/>
                  <a:ea typeface="宋体" charset="-122"/>
                </a:rPr>
                <a:t>Instruction</a:t>
              </a:r>
            </a:p>
            <a:p>
              <a:pPr algn="r"/>
              <a:r>
                <a:rPr lang="en-US" altLang="zh-CN" sz="1100">
                  <a:latin typeface="Arial" charset="0"/>
                  <a:ea typeface="宋体" charset="-122"/>
                </a:rPr>
                <a:t>[31-0]</a:t>
              </a:r>
            </a:p>
          </p:txBody>
        </p:sp>
        <p:sp>
          <p:nvSpPr>
            <p:cNvPr id="11" name="Rectangle 9"/>
            <p:cNvSpPr>
              <a:spLocks noChangeArrowheads="1"/>
            </p:cNvSpPr>
            <p:nvPr/>
          </p:nvSpPr>
          <p:spPr bwMode="auto">
            <a:xfrm>
              <a:off x="317" y="2013"/>
              <a:ext cx="845" cy="81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ea typeface="宋体" charset="-122"/>
              </a:endParaRPr>
            </a:p>
          </p:txBody>
        </p:sp>
        <p:sp>
          <p:nvSpPr>
            <p:cNvPr id="12" name="Line 10"/>
            <p:cNvSpPr>
              <a:spLocks noChangeShapeType="1"/>
            </p:cNvSpPr>
            <p:nvPr/>
          </p:nvSpPr>
          <p:spPr bwMode="auto">
            <a:xfrm>
              <a:off x="5386" y="2339"/>
              <a:ext cx="26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3" name="Line 11"/>
            <p:cNvSpPr>
              <a:spLocks noChangeShapeType="1"/>
            </p:cNvSpPr>
            <p:nvPr/>
          </p:nvSpPr>
          <p:spPr bwMode="auto">
            <a:xfrm>
              <a:off x="4382" y="2611"/>
              <a:ext cx="21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4" name="Line 12"/>
            <p:cNvSpPr>
              <a:spLocks noChangeShapeType="1"/>
            </p:cNvSpPr>
            <p:nvPr/>
          </p:nvSpPr>
          <p:spPr bwMode="auto">
            <a:xfrm>
              <a:off x="4382" y="2339"/>
              <a:ext cx="212" cy="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5" name="Line 13"/>
            <p:cNvSpPr>
              <a:spLocks noChangeShapeType="1"/>
            </p:cNvSpPr>
            <p:nvPr/>
          </p:nvSpPr>
          <p:spPr bwMode="auto">
            <a:xfrm>
              <a:off x="5491" y="2774"/>
              <a:ext cx="159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6" name="Line 14"/>
            <p:cNvSpPr>
              <a:spLocks noChangeShapeType="1"/>
            </p:cNvSpPr>
            <p:nvPr/>
          </p:nvSpPr>
          <p:spPr bwMode="auto">
            <a:xfrm>
              <a:off x="4382" y="2339"/>
              <a:ext cx="0" cy="272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7" name="Line 15"/>
            <p:cNvSpPr>
              <a:spLocks noChangeShapeType="1"/>
            </p:cNvSpPr>
            <p:nvPr/>
          </p:nvSpPr>
          <p:spPr bwMode="auto">
            <a:xfrm>
              <a:off x="4382" y="3427"/>
              <a:ext cx="1109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8" name="Line 16"/>
            <p:cNvSpPr>
              <a:spLocks noChangeShapeType="1"/>
            </p:cNvSpPr>
            <p:nvPr/>
          </p:nvSpPr>
          <p:spPr bwMode="auto">
            <a:xfrm flipV="1">
              <a:off x="5491" y="2774"/>
              <a:ext cx="0" cy="65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9" name="AutoShape 17"/>
            <p:cNvSpPr>
              <a:spLocks noChangeArrowheads="1"/>
            </p:cNvSpPr>
            <p:nvPr/>
          </p:nvSpPr>
          <p:spPr bwMode="auto">
            <a:xfrm>
              <a:off x="4353" y="2584"/>
              <a:ext cx="53" cy="54"/>
            </a:xfrm>
            <a:prstGeom prst="octagon">
              <a:avLst>
                <a:gd name="adj" fmla="val 29287"/>
              </a:avLst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ea typeface="宋体" charset="-122"/>
              </a:endParaRPr>
            </a:p>
          </p:txBody>
        </p:sp>
        <p:sp>
          <p:nvSpPr>
            <p:cNvPr id="20" name="Line 18"/>
            <p:cNvSpPr>
              <a:spLocks noChangeShapeType="1"/>
            </p:cNvSpPr>
            <p:nvPr/>
          </p:nvSpPr>
          <p:spPr bwMode="auto">
            <a:xfrm>
              <a:off x="5808" y="2557"/>
              <a:ext cx="15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1" name="Line 19"/>
            <p:cNvSpPr>
              <a:spLocks noChangeShapeType="1"/>
            </p:cNvSpPr>
            <p:nvPr/>
          </p:nvSpPr>
          <p:spPr bwMode="auto">
            <a:xfrm>
              <a:off x="5966" y="2557"/>
              <a:ext cx="0" cy="141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2" name="Line 20"/>
            <p:cNvSpPr>
              <a:spLocks noChangeShapeType="1"/>
            </p:cNvSpPr>
            <p:nvPr/>
          </p:nvSpPr>
          <p:spPr bwMode="auto">
            <a:xfrm flipH="1">
              <a:off x="1954" y="3971"/>
              <a:ext cx="401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3" name="Line 21"/>
            <p:cNvSpPr>
              <a:spLocks noChangeShapeType="1"/>
            </p:cNvSpPr>
            <p:nvPr/>
          </p:nvSpPr>
          <p:spPr bwMode="auto">
            <a:xfrm flipV="1">
              <a:off x="1954" y="2992"/>
              <a:ext cx="0" cy="97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4" name="Line 22"/>
            <p:cNvSpPr>
              <a:spLocks noChangeShapeType="1"/>
            </p:cNvSpPr>
            <p:nvPr/>
          </p:nvSpPr>
          <p:spPr bwMode="auto">
            <a:xfrm>
              <a:off x="1954" y="2992"/>
              <a:ext cx="15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5" name="Text Box 23"/>
            <p:cNvSpPr txBox="1">
              <a:spLocks noChangeArrowheads="1"/>
            </p:cNvSpPr>
            <p:nvPr/>
          </p:nvSpPr>
          <p:spPr bwMode="auto">
            <a:xfrm>
              <a:off x="4594" y="2230"/>
              <a:ext cx="441" cy="2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1pPr>
              <a:lvl2pPr marL="742950" indent="-28575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2pPr>
              <a:lvl3pPr marL="11430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3pPr>
              <a:lvl4pPr marL="16002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4pPr>
              <a:lvl5pPr marL="20574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9pPr>
            </a:lstStyle>
            <a:p>
              <a:r>
                <a:rPr lang="en-US" altLang="zh-CN" sz="1100">
                  <a:solidFill>
                    <a:srgbClr val="FF3300"/>
                  </a:solidFill>
                  <a:latin typeface="Arial" charset="0"/>
                  <a:ea typeface="宋体" charset="-122"/>
                </a:rPr>
                <a:t>Read</a:t>
              </a:r>
            </a:p>
            <a:p>
              <a:r>
                <a:rPr lang="en-US" altLang="zh-CN" sz="1100">
                  <a:solidFill>
                    <a:srgbClr val="FF3300"/>
                  </a:solidFill>
                  <a:latin typeface="Arial" charset="0"/>
                  <a:ea typeface="宋体" charset="-122"/>
                </a:rPr>
                <a:t>address</a:t>
              </a:r>
            </a:p>
          </p:txBody>
        </p:sp>
        <p:sp>
          <p:nvSpPr>
            <p:cNvPr id="26" name="Text Box 24"/>
            <p:cNvSpPr txBox="1">
              <a:spLocks noChangeArrowheads="1"/>
            </p:cNvSpPr>
            <p:nvPr/>
          </p:nvSpPr>
          <p:spPr bwMode="auto">
            <a:xfrm>
              <a:off x="4594" y="2502"/>
              <a:ext cx="441" cy="2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1pPr>
              <a:lvl2pPr marL="742950" indent="-28575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2pPr>
              <a:lvl3pPr marL="11430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3pPr>
              <a:lvl4pPr marL="16002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4pPr>
              <a:lvl5pPr marL="20574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9pPr>
            </a:lstStyle>
            <a:p>
              <a:r>
                <a:rPr lang="en-US" altLang="zh-CN" sz="1100">
                  <a:solidFill>
                    <a:srgbClr val="FF3300"/>
                  </a:solidFill>
                  <a:latin typeface="Arial" charset="0"/>
                  <a:ea typeface="宋体" charset="-122"/>
                </a:rPr>
                <a:t>Write</a:t>
              </a:r>
            </a:p>
            <a:p>
              <a:r>
                <a:rPr lang="en-US" altLang="zh-CN" sz="1100">
                  <a:solidFill>
                    <a:srgbClr val="FF3300"/>
                  </a:solidFill>
                  <a:latin typeface="Arial" charset="0"/>
                  <a:ea typeface="宋体" charset="-122"/>
                </a:rPr>
                <a:t>address</a:t>
              </a:r>
            </a:p>
          </p:txBody>
        </p:sp>
        <p:sp>
          <p:nvSpPr>
            <p:cNvPr id="27" name="Text Box 25"/>
            <p:cNvSpPr txBox="1">
              <a:spLocks noChangeArrowheads="1"/>
            </p:cNvSpPr>
            <p:nvPr/>
          </p:nvSpPr>
          <p:spPr bwMode="auto">
            <a:xfrm>
              <a:off x="4594" y="2774"/>
              <a:ext cx="333" cy="2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1pPr>
              <a:lvl2pPr marL="742950" indent="-28575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2pPr>
              <a:lvl3pPr marL="11430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3pPr>
              <a:lvl4pPr marL="16002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4pPr>
              <a:lvl5pPr marL="20574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9pPr>
            </a:lstStyle>
            <a:p>
              <a:r>
                <a:rPr lang="en-US" altLang="zh-CN" sz="1100">
                  <a:solidFill>
                    <a:srgbClr val="FF3300"/>
                  </a:solidFill>
                  <a:latin typeface="Arial" charset="0"/>
                  <a:ea typeface="宋体" charset="-122"/>
                </a:rPr>
                <a:t>Write</a:t>
              </a:r>
            </a:p>
            <a:p>
              <a:r>
                <a:rPr lang="en-US" altLang="zh-CN" sz="1100">
                  <a:solidFill>
                    <a:srgbClr val="FF3300"/>
                  </a:solidFill>
                  <a:latin typeface="Arial" charset="0"/>
                  <a:ea typeface="宋体" charset="-122"/>
                </a:rPr>
                <a:t>data</a:t>
              </a:r>
            </a:p>
          </p:txBody>
        </p:sp>
        <p:sp>
          <p:nvSpPr>
            <p:cNvPr id="28" name="Text Box 26"/>
            <p:cNvSpPr txBox="1">
              <a:spLocks noChangeArrowheads="1"/>
            </p:cNvSpPr>
            <p:nvPr/>
          </p:nvSpPr>
          <p:spPr bwMode="auto">
            <a:xfrm>
              <a:off x="4910" y="2720"/>
              <a:ext cx="470" cy="2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1pPr>
              <a:lvl2pPr marL="742950" indent="-28575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2pPr>
              <a:lvl3pPr marL="11430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3pPr>
              <a:lvl4pPr marL="16002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4pPr>
              <a:lvl5pPr marL="20574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9pPr>
            </a:lstStyle>
            <a:p>
              <a:pPr algn="ctr"/>
              <a:r>
                <a:rPr lang="en-US" altLang="zh-CN" sz="1100" b="1" dirty="0">
                  <a:solidFill>
                    <a:srgbClr val="FF3300"/>
                  </a:solidFill>
                  <a:latin typeface="Arial" charset="0"/>
                  <a:ea typeface="宋体" charset="-122"/>
                </a:rPr>
                <a:t>Data</a:t>
              </a:r>
            </a:p>
            <a:p>
              <a:pPr algn="ctr"/>
              <a:r>
                <a:rPr lang="en-US" altLang="zh-CN" sz="1100" b="1" dirty="0">
                  <a:solidFill>
                    <a:srgbClr val="FF3300"/>
                  </a:solidFill>
                  <a:latin typeface="Arial" charset="0"/>
                  <a:ea typeface="宋体" charset="-122"/>
                </a:rPr>
                <a:t>memory</a:t>
              </a:r>
            </a:p>
          </p:txBody>
        </p:sp>
        <p:sp>
          <p:nvSpPr>
            <p:cNvPr id="29" name="Text Box 27"/>
            <p:cNvSpPr txBox="1">
              <a:spLocks noChangeArrowheads="1"/>
            </p:cNvSpPr>
            <p:nvPr/>
          </p:nvSpPr>
          <p:spPr bwMode="auto">
            <a:xfrm>
              <a:off x="5066" y="2230"/>
              <a:ext cx="339" cy="2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1pPr>
              <a:lvl2pPr marL="742950" indent="-28575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2pPr>
              <a:lvl3pPr marL="11430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3pPr>
              <a:lvl4pPr marL="16002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4pPr>
              <a:lvl5pPr marL="20574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9pPr>
            </a:lstStyle>
            <a:p>
              <a:pPr algn="r"/>
              <a:r>
                <a:rPr lang="en-US" altLang="zh-CN" sz="1100">
                  <a:solidFill>
                    <a:srgbClr val="FF3300"/>
                  </a:solidFill>
                  <a:latin typeface="Arial" charset="0"/>
                  <a:ea typeface="宋体" charset="-122"/>
                </a:rPr>
                <a:t>Read</a:t>
              </a:r>
            </a:p>
            <a:p>
              <a:pPr algn="r"/>
              <a:r>
                <a:rPr lang="en-US" altLang="zh-CN" sz="1100">
                  <a:solidFill>
                    <a:srgbClr val="FF3300"/>
                  </a:solidFill>
                  <a:latin typeface="Arial" charset="0"/>
                  <a:ea typeface="宋体" charset="-122"/>
                </a:rPr>
                <a:t>data</a:t>
              </a:r>
            </a:p>
          </p:txBody>
        </p:sp>
        <p:sp>
          <p:nvSpPr>
            <p:cNvPr id="30" name="Rectangle 28"/>
            <p:cNvSpPr>
              <a:spLocks noChangeArrowheads="1"/>
            </p:cNvSpPr>
            <p:nvPr/>
          </p:nvSpPr>
          <p:spPr bwMode="auto">
            <a:xfrm>
              <a:off x="4594" y="2230"/>
              <a:ext cx="792" cy="816"/>
            </a:xfrm>
            <a:prstGeom prst="rect">
              <a:avLst/>
            </a:prstGeom>
            <a:noFill/>
            <a:ln w="9525">
              <a:solidFill>
                <a:srgbClr val="FF33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ea typeface="宋体" charset="-122"/>
              </a:endParaRPr>
            </a:p>
          </p:txBody>
        </p:sp>
        <p:sp>
          <p:nvSpPr>
            <p:cNvPr id="31" name="Line 29"/>
            <p:cNvSpPr>
              <a:spLocks noChangeShapeType="1"/>
            </p:cNvSpPr>
            <p:nvPr/>
          </p:nvSpPr>
          <p:spPr bwMode="auto">
            <a:xfrm>
              <a:off x="4963" y="2122"/>
              <a:ext cx="0" cy="108"/>
            </a:xfrm>
            <a:prstGeom prst="line">
              <a:avLst/>
            </a:prstGeom>
            <a:noFill/>
            <a:ln w="9525">
              <a:solidFill>
                <a:srgbClr val="3333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2" name="Text Box 30"/>
            <p:cNvSpPr txBox="1">
              <a:spLocks noChangeArrowheads="1"/>
            </p:cNvSpPr>
            <p:nvPr/>
          </p:nvSpPr>
          <p:spPr bwMode="auto">
            <a:xfrm>
              <a:off x="4699" y="1958"/>
              <a:ext cx="528" cy="1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1pPr>
              <a:lvl2pPr marL="742950" indent="-28575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2pPr>
              <a:lvl3pPr marL="11430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3pPr>
              <a:lvl4pPr marL="16002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4pPr>
              <a:lvl5pPr marL="20574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9pPr>
            </a:lstStyle>
            <a:p>
              <a:r>
                <a:rPr lang="en-US" altLang="zh-CN" sz="1100">
                  <a:solidFill>
                    <a:srgbClr val="3333FF"/>
                  </a:solidFill>
                  <a:latin typeface="Arial" charset="0"/>
                  <a:ea typeface="宋体" charset="-122"/>
                </a:rPr>
                <a:t>MemWrite</a:t>
              </a:r>
            </a:p>
          </p:txBody>
        </p:sp>
        <p:sp>
          <p:nvSpPr>
            <p:cNvPr id="33" name="Line 31"/>
            <p:cNvSpPr>
              <a:spLocks noChangeShapeType="1"/>
            </p:cNvSpPr>
            <p:nvPr/>
          </p:nvSpPr>
          <p:spPr bwMode="auto">
            <a:xfrm>
              <a:off x="4963" y="3046"/>
              <a:ext cx="0" cy="109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4" name="Text Box 32"/>
            <p:cNvSpPr txBox="1">
              <a:spLocks noChangeArrowheads="1"/>
            </p:cNvSpPr>
            <p:nvPr/>
          </p:nvSpPr>
          <p:spPr bwMode="auto">
            <a:xfrm>
              <a:off x="4699" y="3155"/>
              <a:ext cx="534" cy="1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1pPr>
              <a:lvl2pPr marL="742950" indent="-28575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2pPr>
              <a:lvl3pPr marL="11430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3pPr>
              <a:lvl4pPr marL="16002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4pPr>
              <a:lvl5pPr marL="20574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9pPr>
            </a:lstStyle>
            <a:p>
              <a:r>
                <a:rPr lang="en-US" altLang="zh-CN" sz="1100">
                  <a:solidFill>
                    <a:srgbClr val="FF3300"/>
                  </a:solidFill>
                  <a:latin typeface="Arial" charset="0"/>
                  <a:ea typeface="宋体" charset="-122"/>
                </a:rPr>
                <a:t>MemRead</a:t>
              </a:r>
              <a:endParaRPr lang="en-US" altLang="zh-CN" sz="1100">
                <a:solidFill>
                  <a:srgbClr val="3333FF"/>
                </a:solidFill>
                <a:latin typeface="Arial" charset="0"/>
                <a:ea typeface="宋体" charset="-122"/>
              </a:endParaRPr>
            </a:p>
          </p:txBody>
        </p:sp>
        <p:sp>
          <p:nvSpPr>
            <p:cNvPr id="35" name="Text Box 33"/>
            <p:cNvSpPr txBox="1">
              <a:spLocks noChangeArrowheads="1"/>
            </p:cNvSpPr>
            <p:nvPr/>
          </p:nvSpPr>
          <p:spPr bwMode="auto">
            <a:xfrm>
              <a:off x="5650" y="2238"/>
              <a:ext cx="201" cy="6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1pPr>
              <a:lvl2pPr marL="742950" indent="-28575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2pPr>
              <a:lvl3pPr marL="11430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3pPr>
              <a:lvl4pPr marL="16002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4pPr>
              <a:lvl5pPr marL="20574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9pPr>
            </a:lstStyle>
            <a:p>
              <a:r>
                <a:rPr lang="en-US" altLang="zh-CN" sz="1100">
                  <a:latin typeface="Arial" charset="0"/>
                  <a:ea typeface="宋体" charset="-122"/>
                </a:rPr>
                <a:t>1</a:t>
              </a:r>
            </a:p>
            <a:p>
              <a:pPr>
                <a:spcBef>
                  <a:spcPct val="30000"/>
                </a:spcBef>
              </a:pPr>
              <a:r>
                <a:rPr lang="en-US" altLang="zh-CN" sz="1100" b="1">
                  <a:latin typeface="Arial" charset="0"/>
                  <a:ea typeface="宋体" charset="-122"/>
                </a:rPr>
                <a:t>M</a:t>
              </a:r>
            </a:p>
            <a:p>
              <a:pPr>
                <a:lnSpc>
                  <a:spcPct val="90000"/>
                </a:lnSpc>
              </a:pPr>
              <a:r>
                <a:rPr lang="en-US" altLang="zh-CN" sz="1100" b="1">
                  <a:latin typeface="Arial" charset="0"/>
                  <a:ea typeface="宋体" charset="-122"/>
                </a:rPr>
                <a:t>u</a:t>
              </a:r>
            </a:p>
            <a:p>
              <a:pPr>
                <a:lnSpc>
                  <a:spcPct val="90000"/>
                </a:lnSpc>
              </a:pPr>
              <a:r>
                <a:rPr lang="en-US" altLang="zh-CN" sz="1100" b="1">
                  <a:latin typeface="Arial" charset="0"/>
                  <a:ea typeface="宋体" charset="-122"/>
                </a:rPr>
                <a:t>x</a:t>
              </a:r>
            </a:p>
            <a:p>
              <a:pPr>
                <a:spcBef>
                  <a:spcPct val="30000"/>
                </a:spcBef>
              </a:pPr>
              <a:r>
                <a:rPr lang="en-US" altLang="zh-CN" sz="1100">
                  <a:latin typeface="Arial" charset="0"/>
                  <a:ea typeface="宋体" charset="-122"/>
                </a:rPr>
                <a:t>0</a:t>
              </a:r>
            </a:p>
          </p:txBody>
        </p:sp>
        <p:sp>
          <p:nvSpPr>
            <p:cNvPr id="36" name="AutoShape 34"/>
            <p:cNvSpPr>
              <a:spLocks noChangeArrowheads="1"/>
            </p:cNvSpPr>
            <p:nvPr/>
          </p:nvSpPr>
          <p:spPr bwMode="auto">
            <a:xfrm>
              <a:off x="5657" y="2230"/>
              <a:ext cx="159" cy="653"/>
            </a:xfrm>
            <a:prstGeom prst="roundRect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ea typeface="宋体" charset="-122"/>
              </a:endParaRPr>
            </a:p>
          </p:txBody>
        </p:sp>
        <p:sp>
          <p:nvSpPr>
            <p:cNvPr id="37" name="Text Box 35"/>
            <p:cNvSpPr txBox="1">
              <a:spLocks noChangeArrowheads="1"/>
            </p:cNvSpPr>
            <p:nvPr/>
          </p:nvSpPr>
          <p:spPr bwMode="auto">
            <a:xfrm>
              <a:off x="5438" y="1950"/>
              <a:ext cx="588" cy="1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1pPr>
              <a:lvl2pPr marL="742950" indent="-28575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2pPr>
              <a:lvl3pPr marL="11430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3pPr>
              <a:lvl4pPr marL="16002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4pPr>
              <a:lvl5pPr marL="20574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9pPr>
            </a:lstStyle>
            <a:p>
              <a:r>
                <a:rPr lang="en-US" altLang="zh-CN" sz="1100">
                  <a:solidFill>
                    <a:srgbClr val="3333FF"/>
                  </a:solidFill>
                  <a:latin typeface="Arial" charset="0"/>
                  <a:ea typeface="宋体" charset="-122"/>
                </a:rPr>
                <a:t>MemToReg</a:t>
              </a:r>
            </a:p>
          </p:txBody>
        </p:sp>
        <p:sp>
          <p:nvSpPr>
            <p:cNvPr id="38" name="Line 36"/>
            <p:cNvSpPr>
              <a:spLocks noChangeShapeType="1"/>
            </p:cNvSpPr>
            <p:nvPr/>
          </p:nvSpPr>
          <p:spPr bwMode="auto">
            <a:xfrm>
              <a:off x="5724" y="2122"/>
              <a:ext cx="0" cy="108"/>
            </a:xfrm>
            <a:prstGeom prst="line">
              <a:avLst/>
            </a:prstGeom>
            <a:noFill/>
            <a:ln w="9525">
              <a:solidFill>
                <a:srgbClr val="3333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9" name="Line 37"/>
            <p:cNvSpPr>
              <a:spLocks noChangeShapeType="1"/>
            </p:cNvSpPr>
            <p:nvPr/>
          </p:nvSpPr>
          <p:spPr bwMode="auto">
            <a:xfrm flipV="1">
              <a:off x="3168" y="2557"/>
              <a:ext cx="0" cy="87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0" name="Line 38"/>
            <p:cNvSpPr>
              <a:spLocks noChangeShapeType="1"/>
            </p:cNvSpPr>
            <p:nvPr/>
          </p:nvSpPr>
          <p:spPr bwMode="auto">
            <a:xfrm>
              <a:off x="3062" y="2557"/>
              <a:ext cx="37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1" name="Line 39"/>
            <p:cNvSpPr>
              <a:spLocks noChangeShapeType="1"/>
            </p:cNvSpPr>
            <p:nvPr/>
          </p:nvSpPr>
          <p:spPr bwMode="auto">
            <a:xfrm flipV="1">
              <a:off x="4277" y="2883"/>
              <a:ext cx="0" cy="5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2" name="Line 40"/>
            <p:cNvSpPr>
              <a:spLocks noChangeShapeType="1"/>
            </p:cNvSpPr>
            <p:nvPr/>
          </p:nvSpPr>
          <p:spPr bwMode="auto">
            <a:xfrm flipH="1">
              <a:off x="3168" y="3427"/>
              <a:ext cx="1109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3" name="Line 41"/>
            <p:cNvSpPr>
              <a:spLocks noChangeShapeType="1"/>
            </p:cNvSpPr>
            <p:nvPr/>
          </p:nvSpPr>
          <p:spPr bwMode="auto">
            <a:xfrm>
              <a:off x="4277" y="2883"/>
              <a:ext cx="31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4" name="AutoShape 42"/>
            <p:cNvSpPr>
              <a:spLocks noChangeArrowheads="1"/>
            </p:cNvSpPr>
            <p:nvPr/>
          </p:nvSpPr>
          <p:spPr bwMode="auto">
            <a:xfrm>
              <a:off x="3147" y="2527"/>
              <a:ext cx="53" cy="55"/>
            </a:xfrm>
            <a:prstGeom prst="octagon">
              <a:avLst>
                <a:gd name="adj" fmla="val 29287"/>
              </a:avLst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ea typeface="宋体" charset="-122"/>
              </a:endParaRPr>
            </a:p>
          </p:txBody>
        </p:sp>
        <p:sp>
          <p:nvSpPr>
            <p:cNvPr id="45" name="Text Box 43"/>
            <p:cNvSpPr txBox="1">
              <a:spLocks noChangeArrowheads="1"/>
            </p:cNvSpPr>
            <p:nvPr/>
          </p:nvSpPr>
          <p:spPr bwMode="auto">
            <a:xfrm>
              <a:off x="2692" y="3427"/>
              <a:ext cx="412" cy="2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1pPr>
              <a:lvl2pPr marL="742950" indent="-28575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2pPr>
              <a:lvl3pPr marL="11430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3pPr>
              <a:lvl4pPr marL="16002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4pPr>
              <a:lvl5pPr marL="20574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9pPr>
            </a:lstStyle>
            <a:p>
              <a:pPr algn="ctr"/>
              <a:r>
                <a:rPr lang="en-US" altLang="zh-CN" sz="1100" b="1">
                  <a:latin typeface="Arial" charset="0"/>
                  <a:ea typeface="宋体" charset="-122"/>
                </a:rPr>
                <a:t>Sign</a:t>
              </a:r>
            </a:p>
            <a:p>
              <a:pPr algn="ctr"/>
              <a:r>
                <a:rPr lang="en-US" altLang="zh-CN" sz="1100" b="1">
                  <a:latin typeface="Arial" charset="0"/>
                  <a:ea typeface="宋体" charset="-122"/>
                </a:rPr>
                <a:t>extend</a:t>
              </a:r>
            </a:p>
          </p:txBody>
        </p:sp>
        <p:sp>
          <p:nvSpPr>
            <p:cNvPr id="46" name="Oval 44"/>
            <p:cNvSpPr>
              <a:spLocks noChangeArrowheads="1"/>
            </p:cNvSpPr>
            <p:nvPr/>
          </p:nvSpPr>
          <p:spPr bwMode="auto">
            <a:xfrm>
              <a:off x="2736" y="3318"/>
              <a:ext cx="317" cy="54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ea typeface="宋体" charset="-122"/>
              </a:endParaRPr>
            </a:p>
          </p:txBody>
        </p:sp>
        <p:sp>
          <p:nvSpPr>
            <p:cNvPr id="47" name="Line 45"/>
            <p:cNvSpPr>
              <a:spLocks noChangeShapeType="1"/>
            </p:cNvSpPr>
            <p:nvPr/>
          </p:nvSpPr>
          <p:spPr bwMode="auto">
            <a:xfrm>
              <a:off x="3062" y="2230"/>
              <a:ext cx="68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8" name="Line 46"/>
            <p:cNvSpPr>
              <a:spLocks noChangeShapeType="1"/>
            </p:cNvSpPr>
            <p:nvPr/>
          </p:nvSpPr>
          <p:spPr bwMode="auto">
            <a:xfrm>
              <a:off x="3274" y="2992"/>
              <a:ext cx="15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9" name="Line 47"/>
            <p:cNvSpPr>
              <a:spLocks noChangeShapeType="1"/>
            </p:cNvSpPr>
            <p:nvPr/>
          </p:nvSpPr>
          <p:spPr bwMode="auto">
            <a:xfrm flipH="1">
              <a:off x="3062" y="3590"/>
              <a:ext cx="21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0" name="Text Box 48"/>
            <p:cNvSpPr txBox="1">
              <a:spLocks noChangeArrowheads="1"/>
            </p:cNvSpPr>
            <p:nvPr/>
          </p:nvSpPr>
          <p:spPr bwMode="auto">
            <a:xfrm>
              <a:off x="3432" y="2456"/>
              <a:ext cx="201" cy="6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1pPr>
              <a:lvl2pPr marL="742950" indent="-28575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2pPr>
              <a:lvl3pPr marL="11430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3pPr>
              <a:lvl4pPr marL="16002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4pPr>
              <a:lvl5pPr marL="20574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9pPr>
            </a:lstStyle>
            <a:p>
              <a:r>
                <a:rPr lang="en-US" altLang="zh-CN" sz="1100">
                  <a:latin typeface="Arial" charset="0"/>
                  <a:ea typeface="宋体" charset="-122"/>
                </a:rPr>
                <a:t>0</a:t>
              </a:r>
            </a:p>
            <a:p>
              <a:pPr>
                <a:spcBef>
                  <a:spcPct val="30000"/>
                </a:spcBef>
              </a:pPr>
              <a:r>
                <a:rPr lang="en-US" altLang="zh-CN" sz="1100" b="1">
                  <a:latin typeface="Arial" charset="0"/>
                  <a:ea typeface="宋体" charset="-122"/>
                </a:rPr>
                <a:t>M</a:t>
              </a:r>
            </a:p>
            <a:p>
              <a:pPr>
                <a:lnSpc>
                  <a:spcPct val="90000"/>
                </a:lnSpc>
              </a:pPr>
              <a:r>
                <a:rPr lang="en-US" altLang="zh-CN" sz="1100" b="1">
                  <a:latin typeface="Arial" charset="0"/>
                  <a:ea typeface="宋体" charset="-122"/>
                </a:rPr>
                <a:t>u</a:t>
              </a:r>
            </a:p>
            <a:p>
              <a:pPr>
                <a:lnSpc>
                  <a:spcPct val="90000"/>
                </a:lnSpc>
              </a:pPr>
              <a:r>
                <a:rPr lang="en-US" altLang="zh-CN" sz="1100" b="1">
                  <a:latin typeface="Arial" charset="0"/>
                  <a:ea typeface="宋体" charset="-122"/>
                </a:rPr>
                <a:t>x</a:t>
              </a:r>
            </a:p>
            <a:p>
              <a:pPr>
                <a:spcBef>
                  <a:spcPct val="30000"/>
                </a:spcBef>
              </a:pPr>
              <a:r>
                <a:rPr lang="en-US" altLang="zh-CN" sz="1100">
                  <a:latin typeface="Arial" charset="0"/>
                  <a:ea typeface="宋体" charset="-122"/>
                </a:rPr>
                <a:t>1</a:t>
              </a:r>
            </a:p>
          </p:txBody>
        </p:sp>
        <p:sp>
          <p:nvSpPr>
            <p:cNvPr id="51" name="AutoShape 49"/>
            <p:cNvSpPr>
              <a:spLocks noChangeArrowheads="1"/>
            </p:cNvSpPr>
            <p:nvPr/>
          </p:nvSpPr>
          <p:spPr bwMode="auto">
            <a:xfrm>
              <a:off x="3440" y="2448"/>
              <a:ext cx="158" cy="653"/>
            </a:xfrm>
            <a:prstGeom prst="roundRect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ea typeface="宋体" charset="-122"/>
              </a:endParaRPr>
            </a:p>
          </p:txBody>
        </p:sp>
        <p:sp>
          <p:nvSpPr>
            <p:cNvPr id="52" name="Line 50"/>
            <p:cNvSpPr>
              <a:spLocks noChangeShapeType="1"/>
            </p:cNvSpPr>
            <p:nvPr/>
          </p:nvSpPr>
          <p:spPr bwMode="auto">
            <a:xfrm>
              <a:off x="3522" y="3101"/>
              <a:ext cx="0" cy="109"/>
            </a:xfrm>
            <a:prstGeom prst="line">
              <a:avLst/>
            </a:prstGeom>
            <a:noFill/>
            <a:ln w="9525">
              <a:solidFill>
                <a:srgbClr val="3333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3" name="Text Box 51"/>
            <p:cNvSpPr txBox="1">
              <a:spLocks noChangeArrowheads="1"/>
            </p:cNvSpPr>
            <p:nvPr/>
          </p:nvSpPr>
          <p:spPr bwMode="auto">
            <a:xfrm>
              <a:off x="3326" y="3210"/>
              <a:ext cx="432" cy="1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1pPr>
              <a:lvl2pPr marL="742950" indent="-28575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2pPr>
              <a:lvl3pPr marL="11430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3pPr>
              <a:lvl4pPr marL="16002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4pPr>
              <a:lvl5pPr marL="20574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9pPr>
            </a:lstStyle>
            <a:p>
              <a:r>
                <a:rPr lang="en-US" altLang="zh-CN" sz="1100">
                  <a:solidFill>
                    <a:srgbClr val="3333FF"/>
                  </a:solidFill>
                  <a:latin typeface="Arial" charset="0"/>
                  <a:ea typeface="宋体" charset="-122"/>
                </a:rPr>
                <a:t>ALUSrc</a:t>
              </a:r>
            </a:p>
          </p:txBody>
        </p:sp>
        <p:grpSp>
          <p:nvGrpSpPr>
            <p:cNvPr id="54" name="Group 52"/>
            <p:cNvGrpSpPr>
              <a:grpSpLocks/>
            </p:cNvGrpSpPr>
            <p:nvPr/>
          </p:nvGrpSpPr>
          <p:grpSpPr bwMode="auto">
            <a:xfrm>
              <a:off x="3749" y="2067"/>
              <a:ext cx="528" cy="871"/>
              <a:chOff x="3408" y="1824"/>
              <a:chExt cx="480" cy="768"/>
            </a:xfrm>
          </p:grpSpPr>
          <p:sp>
            <p:nvSpPr>
              <p:cNvPr id="92" name="Line 53"/>
              <p:cNvSpPr>
                <a:spLocks noChangeShapeType="1"/>
              </p:cNvSpPr>
              <p:nvPr/>
            </p:nvSpPr>
            <p:spPr bwMode="auto">
              <a:xfrm>
                <a:off x="3408" y="1824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63500" dir="8587806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93" name="Line 54"/>
              <p:cNvSpPr>
                <a:spLocks noChangeShapeType="1"/>
              </p:cNvSpPr>
              <p:nvPr/>
            </p:nvSpPr>
            <p:spPr bwMode="auto">
              <a:xfrm>
                <a:off x="3408" y="2304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63500" dir="8587806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94" name="Line 55"/>
              <p:cNvSpPr>
                <a:spLocks noChangeShapeType="1"/>
              </p:cNvSpPr>
              <p:nvPr/>
            </p:nvSpPr>
            <p:spPr bwMode="auto">
              <a:xfrm>
                <a:off x="3408" y="2112"/>
                <a:ext cx="144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63500" dir="8587806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95" name="Line 56"/>
              <p:cNvSpPr>
                <a:spLocks noChangeShapeType="1"/>
              </p:cNvSpPr>
              <p:nvPr/>
            </p:nvSpPr>
            <p:spPr bwMode="auto">
              <a:xfrm flipV="1">
                <a:off x="3408" y="2208"/>
                <a:ext cx="144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63500" dir="8587806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96" name="Line 57"/>
              <p:cNvSpPr>
                <a:spLocks noChangeShapeType="1"/>
              </p:cNvSpPr>
              <p:nvPr/>
            </p:nvSpPr>
            <p:spPr bwMode="auto">
              <a:xfrm>
                <a:off x="3408" y="1824"/>
                <a:ext cx="48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63500" dir="8587806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97" name="Line 58"/>
              <p:cNvSpPr>
                <a:spLocks noChangeShapeType="1"/>
              </p:cNvSpPr>
              <p:nvPr/>
            </p:nvSpPr>
            <p:spPr bwMode="auto">
              <a:xfrm>
                <a:off x="3888" y="2064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63500" dir="8587806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98" name="Line 59"/>
              <p:cNvSpPr>
                <a:spLocks noChangeShapeType="1"/>
              </p:cNvSpPr>
              <p:nvPr/>
            </p:nvSpPr>
            <p:spPr bwMode="auto">
              <a:xfrm flipV="1">
                <a:off x="3408" y="2352"/>
                <a:ext cx="48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63500" dir="8587806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sp>
          <p:nvSpPr>
            <p:cNvPr id="55" name="Text Box 60"/>
            <p:cNvSpPr txBox="1">
              <a:spLocks noChangeArrowheads="1"/>
            </p:cNvSpPr>
            <p:nvPr/>
          </p:nvSpPr>
          <p:spPr bwMode="auto">
            <a:xfrm>
              <a:off x="3905" y="2502"/>
              <a:ext cx="378" cy="1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1pPr>
              <a:lvl2pPr marL="742950" indent="-28575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2pPr>
              <a:lvl3pPr marL="11430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3pPr>
              <a:lvl4pPr marL="16002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4pPr>
              <a:lvl5pPr marL="20574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9pPr>
            </a:lstStyle>
            <a:p>
              <a:pPr algn="r"/>
              <a:r>
                <a:rPr lang="en-US" altLang="zh-CN" sz="1100">
                  <a:latin typeface="Arial" charset="0"/>
                  <a:ea typeface="宋体" charset="-122"/>
                </a:rPr>
                <a:t>Result</a:t>
              </a:r>
            </a:p>
          </p:txBody>
        </p:sp>
        <p:sp>
          <p:nvSpPr>
            <p:cNvPr id="56" name="Text Box 61"/>
            <p:cNvSpPr txBox="1">
              <a:spLocks noChangeArrowheads="1"/>
            </p:cNvSpPr>
            <p:nvPr/>
          </p:nvSpPr>
          <p:spPr bwMode="auto">
            <a:xfrm>
              <a:off x="3959" y="2339"/>
              <a:ext cx="309" cy="1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1pPr>
              <a:lvl2pPr marL="742950" indent="-28575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2pPr>
              <a:lvl3pPr marL="11430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3pPr>
              <a:lvl4pPr marL="16002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4pPr>
              <a:lvl5pPr marL="20574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9pPr>
            </a:lstStyle>
            <a:p>
              <a:pPr algn="r"/>
              <a:r>
                <a:rPr lang="en-US" altLang="zh-CN" sz="1100">
                  <a:latin typeface="Arial" charset="0"/>
                  <a:ea typeface="宋体" charset="-122"/>
                </a:rPr>
                <a:t>Zero</a:t>
              </a:r>
            </a:p>
          </p:txBody>
        </p:sp>
        <p:sp>
          <p:nvSpPr>
            <p:cNvPr id="57" name="Text Box 62"/>
            <p:cNvSpPr txBox="1">
              <a:spLocks noChangeArrowheads="1"/>
            </p:cNvSpPr>
            <p:nvPr/>
          </p:nvSpPr>
          <p:spPr bwMode="auto">
            <a:xfrm>
              <a:off x="3749" y="2230"/>
              <a:ext cx="310" cy="1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1pPr>
              <a:lvl2pPr marL="742950" indent="-28575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2pPr>
              <a:lvl3pPr marL="11430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3pPr>
              <a:lvl4pPr marL="16002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4pPr>
              <a:lvl5pPr marL="20574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9pPr>
            </a:lstStyle>
            <a:p>
              <a:r>
                <a:rPr lang="en-US" altLang="zh-CN" sz="1100" b="1">
                  <a:latin typeface="Arial" charset="0"/>
                  <a:ea typeface="宋体" charset="-122"/>
                </a:rPr>
                <a:t>ALU</a:t>
              </a:r>
            </a:p>
          </p:txBody>
        </p:sp>
        <p:sp>
          <p:nvSpPr>
            <p:cNvPr id="58" name="Line 63"/>
            <p:cNvSpPr>
              <a:spLocks noChangeShapeType="1"/>
            </p:cNvSpPr>
            <p:nvPr/>
          </p:nvSpPr>
          <p:spPr bwMode="auto">
            <a:xfrm>
              <a:off x="4066" y="2774"/>
              <a:ext cx="0" cy="109"/>
            </a:xfrm>
            <a:prstGeom prst="line">
              <a:avLst/>
            </a:prstGeom>
            <a:noFill/>
            <a:ln w="9525">
              <a:solidFill>
                <a:srgbClr val="3333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9" name="Text Box 64"/>
            <p:cNvSpPr txBox="1">
              <a:spLocks noChangeArrowheads="1"/>
            </p:cNvSpPr>
            <p:nvPr/>
          </p:nvSpPr>
          <p:spPr bwMode="auto">
            <a:xfrm>
              <a:off x="3854" y="2883"/>
              <a:ext cx="417" cy="1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1pPr>
              <a:lvl2pPr marL="742950" indent="-28575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2pPr>
              <a:lvl3pPr marL="11430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3pPr>
              <a:lvl4pPr marL="16002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4pPr>
              <a:lvl5pPr marL="20574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9pPr>
            </a:lstStyle>
            <a:p>
              <a:r>
                <a:rPr lang="en-US" altLang="zh-CN" sz="1100">
                  <a:solidFill>
                    <a:srgbClr val="3333FF"/>
                  </a:solidFill>
                  <a:latin typeface="Arial" charset="0"/>
                  <a:ea typeface="宋体" charset="-122"/>
                </a:rPr>
                <a:t>ALUOp</a:t>
              </a:r>
            </a:p>
          </p:txBody>
        </p:sp>
        <p:sp>
          <p:nvSpPr>
            <p:cNvPr id="60" name="Line 65"/>
            <p:cNvSpPr>
              <a:spLocks noChangeShapeType="1"/>
            </p:cNvSpPr>
            <p:nvPr/>
          </p:nvSpPr>
          <p:spPr bwMode="auto">
            <a:xfrm>
              <a:off x="1848" y="2774"/>
              <a:ext cx="2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61" name="Line 66"/>
            <p:cNvSpPr>
              <a:spLocks noChangeShapeType="1"/>
            </p:cNvSpPr>
            <p:nvPr/>
          </p:nvSpPr>
          <p:spPr bwMode="auto">
            <a:xfrm>
              <a:off x="1267" y="2176"/>
              <a:ext cx="0" cy="2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62" name="Line 67"/>
            <p:cNvSpPr>
              <a:spLocks noChangeShapeType="1"/>
            </p:cNvSpPr>
            <p:nvPr/>
          </p:nvSpPr>
          <p:spPr bwMode="auto">
            <a:xfrm>
              <a:off x="1267" y="3590"/>
              <a:ext cx="147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63" name="Text Box 68"/>
            <p:cNvSpPr txBox="1">
              <a:spLocks noChangeArrowheads="1"/>
            </p:cNvSpPr>
            <p:nvPr/>
          </p:nvSpPr>
          <p:spPr bwMode="auto">
            <a:xfrm>
              <a:off x="1267" y="3427"/>
              <a:ext cx="448" cy="1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1pPr>
              <a:lvl2pPr marL="742950" indent="-28575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2pPr>
              <a:lvl3pPr marL="11430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3pPr>
              <a:lvl4pPr marL="16002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4pPr>
              <a:lvl5pPr marL="20574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9pPr>
            </a:lstStyle>
            <a:p>
              <a:r>
                <a:rPr lang="en-US" altLang="zh-CN" sz="1100">
                  <a:latin typeface="Arial" charset="0"/>
                  <a:ea typeface="宋体" charset="-122"/>
                </a:rPr>
                <a:t>I [15 - 0]</a:t>
              </a:r>
            </a:p>
          </p:txBody>
        </p:sp>
        <p:sp>
          <p:nvSpPr>
            <p:cNvPr id="64" name="Line 69"/>
            <p:cNvSpPr>
              <a:spLocks noChangeShapeType="1"/>
            </p:cNvSpPr>
            <p:nvPr/>
          </p:nvSpPr>
          <p:spPr bwMode="auto">
            <a:xfrm>
              <a:off x="1162" y="2176"/>
              <a:ext cx="95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65" name="Text Box 70"/>
            <p:cNvSpPr txBox="1">
              <a:spLocks noChangeArrowheads="1"/>
            </p:cNvSpPr>
            <p:nvPr/>
          </p:nvSpPr>
          <p:spPr bwMode="auto">
            <a:xfrm>
              <a:off x="1267" y="2013"/>
              <a:ext cx="497" cy="1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1pPr>
              <a:lvl2pPr marL="742950" indent="-28575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2pPr>
              <a:lvl3pPr marL="11430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3pPr>
              <a:lvl4pPr marL="16002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4pPr>
              <a:lvl5pPr marL="20574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9pPr>
            </a:lstStyle>
            <a:p>
              <a:r>
                <a:rPr lang="en-US" altLang="zh-CN" sz="1100">
                  <a:latin typeface="Arial" charset="0"/>
                  <a:ea typeface="宋体" charset="-122"/>
                </a:rPr>
                <a:t>I [25 - 21]</a:t>
              </a:r>
            </a:p>
          </p:txBody>
        </p:sp>
        <p:sp>
          <p:nvSpPr>
            <p:cNvPr id="66" name="AutoShape 71"/>
            <p:cNvSpPr>
              <a:spLocks noChangeArrowheads="1"/>
            </p:cNvSpPr>
            <p:nvPr/>
          </p:nvSpPr>
          <p:spPr bwMode="auto">
            <a:xfrm>
              <a:off x="1246" y="2149"/>
              <a:ext cx="53" cy="54"/>
            </a:xfrm>
            <a:prstGeom prst="octagon">
              <a:avLst>
                <a:gd name="adj" fmla="val 29287"/>
              </a:avLst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ea typeface="宋体" charset="-122"/>
              </a:endParaRPr>
            </a:p>
          </p:txBody>
        </p:sp>
        <p:sp>
          <p:nvSpPr>
            <p:cNvPr id="67" name="Text Box 72"/>
            <p:cNvSpPr txBox="1">
              <a:spLocks noChangeArrowheads="1"/>
            </p:cNvSpPr>
            <p:nvPr/>
          </p:nvSpPr>
          <p:spPr bwMode="auto">
            <a:xfrm>
              <a:off x="1267" y="2285"/>
              <a:ext cx="497" cy="1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1pPr>
              <a:lvl2pPr marL="742950" indent="-28575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2pPr>
              <a:lvl3pPr marL="11430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3pPr>
              <a:lvl4pPr marL="16002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4pPr>
              <a:lvl5pPr marL="20574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9pPr>
            </a:lstStyle>
            <a:p>
              <a:r>
                <a:rPr lang="en-US" altLang="zh-CN" sz="1100">
                  <a:latin typeface="Arial" charset="0"/>
                  <a:ea typeface="宋体" charset="-122"/>
                </a:rPr>
                <a:t>I [20 - 16]</a:t>
              </a:r>
            </a:p>
          </p:txBody>
        </p:sp>
        <p:sp>
          <p:nvSpPr>
            <p:cNvPr id="68" name="Line 73"/>
            <p:cNvSpPr>
              <a:spLocks noChangeShapeType="1"/>
            </p:cNvSpPr>
            <p:nvPr/>
          </p:nvSpPr>
          <p:spPr bwMode="auto">
            <a:xfrm>
              <a:off x="1267" y="2448"/>
              <a:ext cx="84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69" name="AutoShape 74"/>
            <p:cNvSpPr>
              <a:spLocks noChangeArrowheads="1"/>
            </p:cNvSpPr>
            <p:nvPr/>
          </p:nvSpPr>
          <p:spPr bwMode="auto">
            <a:xfrm>
              <a:off x="1245" y="2419"/>
              <a:ext cx="53" cy="54"/>
            </a:xfrm>
            <a:prstGeom prst="octagon">
              <a:avLst>
                <a:gd name="adj" fmla="val 29287"/>
              </a:avLst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ea typeface="宋体" charset="-122"/>
              </a:endParaRPr>
            </a:p>
          </p:txBody>
        </p:sp>
        <p:sp>
          <p:nvSpPr>
            <p:cNvPr id="70" name="Line 75"/>
            <p:cNvSpPr>
              <a:spLocks noChangeShapeType="1"/>
            </p:cNvSpPr>
            <p:nvPr/>
          </p:nvSpPr>
          <p:spPr bwMode="auto">
            <a:xfrm>
              <a:off x="1267" y="3046"/>
              <a:ext cx="42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71" name="Text Box 76"/>
            <p:cNvSpPr txBox="1">
              <a:spLocks noChangeArrowheads="1"/>
            </p:cNvSpPr>
            <p:nvPr/>
          </p:nvSpPr>
          <p:spPr bwMode="auto">
            <a:xfrm>
              <a:off x="1252" y="2883"/>
              <a:ext cx="497" cy="1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1pPr>
              <a:lvl2pPr marL="742950" indent="-28575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2pPr>
              <a:lvl3pPr marL="11430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3pPr>
              <a:lvl4pPr marL="16002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4pPr>
              <a:lvl5pPr marL="20574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9pPr>
            </a:lstStyle>
            <a:p>
              <a:r>
                <a:rPr lang="en-US" altLang="zh-CN" sz="1100">
                  <a:latin typeface="Arial" charset="0"/>
                  <a:ea typeface="宋体" charset="-122"/>
                </a:rPr>
                <a:t>I [15 - 11]</a:t>
              </a:r>
            </a:p>
          </p:txBody>
        </p:sp>
        <p:sp>
          <p:nvSpPr>
            <p:cNvPr id="72" name="AutoShape 77"/>
            <p:cNvSpPr>
              <a:spLocks noChangeArrowheads="1"/>
            </p:cNvSpPr>
            <p:nvPr/>
          </p:nvSpPr>
          <p:spPr bwMode="auto">
            <a:xfrm>
              <a:off x="1244" y="3020"/>
              <a:ext cx="53" cy="55"/>
            </a:xfrm>
            <a:prstGeom prst="octagon">
              <a:avLst>
                <a:gd name="adj" fmla="val 29287"/>
              </a:avLst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ea typeface="宋体" charset="-122"/>
              </a:endParaRPr>
            </a:p>
          </p:txBody>
        </p:sp>
        <p:sp>
          <p:nvSpPr>
            <p:cNvPr id="73" name="Text Box 78"/>
            <p:cNvSpPr txBox="1">
              <a:spLocks noChangeArrowheads="1"/>
            </p:cNvSpPr>
            <p:nvPr/>
          </p:nvSpPr>
          <p:spPr bwMode="auto">
            <a:xfrm>
              <a:off x="1690" y="2510"/>
              <a:ext cx="201" cy="6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1pPr>
              <a:lvl2pPr marL="742950" indent="-28575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2pPr>
              <a:lvl3pPr marL="11430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3pPr>
              <a:lvl4pPr marL="16002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4pPr>
              <a:lvl5pPr marL="20574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9pPr>
            </a:lstStyle>
            <a:p>
              <a:r>
                <a:rPr lang="en-US" altLang="zh-CN" sz="1100">
                  <a:latin typeface="Arial" charset="0"/>
                  <a:ea typeface="宋体" charset="-122"/>
                </a:rPr>
                <a:t>0</a:t>
              </a:r>
            </a:p>
            <a:p>
              <a:pPr>
                <a:spcBef>
                  <a:spcPct val="30000"/>
                </a:spcBef>
              </a:pPr>
              <a:r>
                <a:rPr lang="en-US" altLang="zh-CN" sz="1100" b="1">
                  <a:latin typeface="Arial" charset="0"/>
                  <a:ea typeface="宋体" charset="-122"/>
                </a:rPr>
                <a:t>M</a:t>
              </a:r>
            </a:p>
            <a:p>
              <a:pPr>
                <a:lnSpc>
                  <a:spcPct val="90000"/>
                </a:lnSpc>
              </a:pPr>
              <a:r>
                <a:rPr lang="en-US" altLang="zh-CN" sz="1100" b="1">
                  <a:latin typeface="Arial" charset="0"/>
                  <a:ea typeface="宋体" charset="-122"/>
                </a:rPr>
                <a:t>u</a:t>
              </a:r>
            </a:p>
            <a:p>
              <a:pPr>
                <a:lnSpc>
                  <a:spcPct val="90000"/>
                </a:lnSpc>
              </a:pPr>
              <a:r>
                <a:rPr lang="en-US" altLang="zh-CN" sz="1100" b="1">
                  <a:latin typeface="Arial" charset="0"/>
                  <a:ea typeface="宋体" charset="-122"/>
                </a:rPr>
                <a:t>x</a:t>
              </a:r>
            </a:p>
            <a:p>
              <a:pPr>
                <a:spcBef>
                  <a:spcPct val="30000"/>
                </a:spcBef>
              </a:pPr>
              <a:r>
                <a:rPr lang="en-US" altLang="zh-CN" sz="1100">
                  <a:latin typeface="Arial" charset="0"/>
                  <a:ea typeface="宋体" charset="-122"/>
                </a:rPr>
                <a:t>1</a:t>
              </a:r>
            </a:p>
          </p:txBody>
        </p:sp>
        <p:sp>
          <p:nvSpPr>
            <p:cNvPr id="74" name="AutoShape 79"/>
            <p:cNvSpPr>
              <a:spLocks noChangeArrowheads="1"/>
            </p:cNvSpPr>
            <p:nvPr/>
          </p:nvSpPr>
          <p:spPr bwMode="auto">
            <a:xfrm>
              <a:off x="1697" y="2502"/>
              <a:ext cx="159" cy="653"/>
            </a:xfrm>
            <a:prstGeom prst="roundRect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ea typeface="宋体" charset="-122"/>
              </a:endParaRPr>
            </a:p>
          </p:txBody>
        </p:sp>
        <p:sp>
          <p:nvSpPr>
            <p:cNvPr id="75" name="Line 80"/>
            <p:cNvSpPr>
              <a:spLocks noChangeShapeType="1"/>
            </p:cNvSpPr>
            <p:nvPr/>
          </p:nvSpPr>
          <p:spPr bwMode="auto">
            <a:xfrm>
              <a:off x="1772" y="3155"/>
              <a:ext cx="0" cy="109"/>
            </a:xfrm>
            <a:prstGeom prst="line">
              <a:avLst/>
            </a:prstGeom>
            <a:noFill/>
            <a:ln w="9525">
              <a:solidFill>
                <a:srgbClr val="3333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76" name="Text Box 81"/>
            <p:cNvSpPr txBox="1">
              <a:spLocks noChangeArrowheads="1"/>
            </p:cNvSpPr>
            <p:nvPr/>
          </p:nvSpPr>
          <p:spPr bwMode="auto">
            <a:xfrm>
              <a:off x="1531" y="3264"/>
              <a:ext cx="422" cy="1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1pPr>
              <a:lvl2pPr marL="742950" indent="-28575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2pPr>
              <a:lvl3pPr marL="11430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3pPr>
              <a:lvl4pPr marL="16002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4pPr>
              <a:lvl5pPr marL="20574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9pPr>
            </a:lstStyle>
            <a:p>
              <a:r>
                <a:rPr lang="en-US" altLang="zh-CN" sz="1100">
                  <a:solidFill>
                    <a:srgbClr val="3333FF"/>
                  </a:solidFill>
                  <a:latin typeface="Arial" charset="0"/>
                  <a:ea typeface="宋体" charset="-122"/>
                </a:rPr>
                <a:t>RegDst</a:t>
              </a:r>
            </a:p>
          </p:txBody>
        </p:sp>
        <p:sp>
          <p:nvSpPr>
            <p:cNvPr id="77" name="Text Box 82"/>
            <p:cNvSpPr txBox="1">
              <a:spLocks noChangeArrowheads="1"/>
            </p:cNvSpPr>
            <p:nvPr/>
          </p:nvSpPr>
          <p:spPr bwMode="auto">
            <a:xfrm>
              <a:off x="2112" y="2067"/>
              <a:ext cx="494" cy="2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1pPr>
              <a:lvl2pPr marL="742950" indent="-28575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2pPr>
              <a:lvl3pPr marL="11430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3pPr>
              <a:lvl4pPr marL="16002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4pPr>
              <a:lvl5pPr marL="20574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9pPr>
            </a:lstStyle>
            <a:p>
              <a:r>
                <a:rPr lang="en-US" altLang="zh-CN" sz="1100">
                  <a:latin typeface="Arial" charset="0"/>
                  <a:ea typeface="宋体" charset="-122"/>
                </a:rPr>
                <a:t>Read</a:t>
              </a:r>
            </a:p>
            <a:p>
              <a:r>
                <a:rPr lang="en-US" altLang="zh-CN" sz="1100">
                  <a:latin typeface="Arial" charset="0"/>
                  <a:ea typeface="宋体" charset="-122"/>
                </a:rPr>
                <a:t>register 1</a:t>
              </a:r>
            </a:p>
          </p:txBody>
        </p:sp>
        <p:sp>
          <p:nvSpPr>
            <p:cNvPr id="78" name="Text Box 83"/>
            <p:cNvSpPr txBox="1">
              <a:spLocks noChangeArrowheads="1"/>
            </p:cNvSpPr>
            <p:nvPr/>
          </p:nvSpPr>
          <p:spPr bwMode="auto">
            <a:xfrm>
              <a:off x="2123" y="2352"/>
              <a:ext cx="494" cy="2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1pPr>
              <a:lvl2pPr marL="742950" indent="-28575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2pPr>
              <a:lvl3pPr marL="11430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3pPr>
              <a:lvl4pPr marL="16002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4pPr>
              <a:lvl5pPr marL="20574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9pPr>
            </a:lstStyle>
            <a:p>
              <a:r>
                <a:rPr lang="en-US" altLang="zh-CN" sz="1100">
                  <a:latin typeface="Arial" charset="0"/>
                  <a:ea typeface="宋体" charset="-122"/>
                </a:rPr>
                <a:t>Read</a:t>
              </a:r>
            </a:p>
            <a:p>
              <a:r>
                <a:rPr lang="en-US" altLang="zh-CN" sz="1100">
                  <a:latin typeface="Arial" charset="0"/>
                  <a:ea typeface="宋体" charset="-122"/>
                </a:rPr>
                <a:t>register 2</a:t>
              </a:r>
            </a:p>
          </p:txBody>
        </p:sp>
        <p:sp>
          <p:nvSpPr>
            <p:cNvPr id="79" name="Text Box 84"/>
            <p:cNvSpPr txBox="1">
              <a:spLocks noChangeArrowheads="1"/>
            </p:cNvSpPr>
            <p:nvPr/>
          </p:nvSpPr>
          <p:spPr bwMode="auto">
            <a:xfrm>
              <a:off x="2123" y="2624"/>
              <a:ext cx="421" cy="2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1pPr>
              <a:lvl2pPr marL="742950" indent="-28575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2pPr>
              <a:lvl3pPr marL="11430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3pPr>
              <a:lvl4pPr marL="16002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4pPr>
              <a:lvl5pPr marL="20574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9pPr>
            </a:lstStyle>
            <a:p>
              <a:r>
                <a:rPr lang="en-US" altLang="zh-CN" sz="1100">
                  <a:latin typeface="Arial" charset="0"/>
                  <a:ea typeface="宋体" charset="-122"/>
                </a:rPr>
                <a:t>Write</a:t>
              </a:r>
            </a:p>
            <a:p>
              <a:r>
                <a:rPr lang="en-US" altLang="zh-CN" sz="1100">
                  <a:latin typeface="Arial" charset="0"/>
                  <a:ea typeface="宋体" charset="-122"/>
                </a:rPr>
                <a:t>register</a:t>
              </a:r>
            </a:p>
          </p:txBody>
        </p:sp>
        <p:sp>
          <p:nvSpPr>
            <p:cNvPr id="80" name="Text Box 85"/>
            <p:cNvSpPr txBox="1">
              <a:spLocks noChangeArrowheads="1"/>
            </p:cNvSpPr>
            <p:nvPr/>
          </p:nvSpPr>
          <p:spPr bwMode="auto">
            <a:xfrm>
              <a:off x="2123" y="2896"/>
              <a:ext cx="333" cy="2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1pPr>
              <a:lvl2pPr marL="742950" indent="-28575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2pPr>
              <a:lvl3pPr marL="11430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3pPr>
              <a:lvl4pPr marL="16002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4pPr>
              <a:lvl5pPr marL="20574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9pPr>
            </a:lstStyle>
            <a:p>
              <a:r>
                <a:rPr lang="en-US" altLang="zh-CN" sz="1100">
                  <a:latin typeface="Arial" charset="0"/>
                  <a:ea typeface="宋体" charset="-122"/>
                </a:rPr>
                <a:t>Write</a:t>
              </a:r>
            </a:p>
            <a:p>
              <a:r>
                <a:rPr lang="en-US" altLang="zh-CN" sz="1100">
                  <a:latin typeface="Arial" charset="0"/>
                  <a:ea typeface="宋体" charset="-122"/>
                </a:rPr>
                <a:t>data</a:t>
              </a:r>
            </a:p>
          </p:txBody>
        </p:sp>
        <p:sp>
          <p:nvSpPr>
            <p:cNvPr id="81" name="Text Box 86"/>
            <p:cNvSpPr txBox="1">
              <a:spLocks noChangeArrowheads="1"/>
            </p:cNvSpPr>
            <p:nvPr/>
          </p:nvSpPr>
          <p:spPr bwMode="auto">
            <a:xfrm>
              <a:off x="2690" y="2448"/>
              <a:ext cx="372" cy="2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1pPr>
              <a:lvl2pPr marL="742950" indent="-28575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2pPr>
              <a:lvl3pPr marL="11430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3pPr>
              <a:lvl4pPr marL="16002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4pPr>
              <a:lvl5pPr marL="20574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9pPr>
            </a:lstStyle>
            <a:p>
              <a:pPr algn="r"/>
              <a:r>
                <a:rPr lang="en-US" altLang="zh-CN" sz="1100">
                  <a:latin typeface="Arial" charset="0"/>
                  <a:ea typeface="宋体" charset="-122"/>
                </a:rPr>
                <a:t>Read</a:t>
              </a:r>
            </a:p>
            <a:p>
              <a:pPr algn="r"/>
              <a:r>
                <a:rPr lang="en-US" altLang="zh-CN" sz="1100">
                  <a:latin typeface="Arial" charset="0"/>
                  <a:ea typeface="宋体" charset="-122"/>
                </a:rPr>
                <a:t>data 2</a:t>
              </a:r>
            </a:p>
          </p:txBody>
        </p:sp>
        <p:sp>
          <p:nvSpPr>
            <p:cNvPr id="82" name="Text Box 87"/>
            <p:cNvSpPr txBox="1">
              <a:spLocks noChangeArrowheads="1"/>
            </p:cNvSpPr>
            <p:nvPr/>
          </p:nvSpPr>
          <p:spPr bwMode="auto">
            <a:xfrm>
              <a:off x="2701" y="2080"/>
              <a:ext cx="372" cy="2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1pPr>
              <a:lvl2pPr marL="742950" indent="-28575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2pPr>
              <a:lvl3pPr marL="11430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3pPr>
              <a:lvl4pPr marL="16002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4pPr>
              <a:lvl5pPr marL="20574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9pPr>
            </a:lstStyle>
            <a:p>
              <a:pPr algn="r"/>
              <a:r>
                <a:rPr lang="en-US" altLang="zh-CN" sz="1100">
                  <a:latin typeface="Arial" charset="0"/>
                  <a:ea typeface="宋体" charset="-122"/>
                </a:rPr>
                <a:t>Read</a:t>
              </a:r>
            </a:p>
            <a:p>
              <a:pPr algn="r"/>
              <a:r>
                <a:rPr lang="en-US" altLang="zh-CN" sz="1100">
                  <a:latin typeface="Arial" charset="0"/>
                  <a:ea typeface="宋体" charset="-122"/>
                </a:rPr>
                <a:t>data 1</a:t>
              </a:r>
            </a:p>
          </p:txBody>
        </p:sp>
        <p:sp>
          <p:nvSpPr>
            <p:cNvPr id="83" name="Text Box 88"/>
            <p:cNvSpPr txBox="1">
              <a:spLocks noChangeArrowheads="1"/>
            </p:cNvSpPr>
            <p:nvPr/>
          </p:nvSpPr>
          <p:spPr bwMode="auto">
            <a:xfrm>
              <a:off x="2534" y="2829"/>
              <a:ext cx="529" cy="1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1pPr>
              <a:lvl2pPr marL="742950" indent="-28575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2pPr>
              <a:lvl3pPr marL="11430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3pPr>
              <a:lvl4pPr marL="16002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4pPr>
              <a:lvl5pPr marL="20574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9pPr>
            </a:lstStyle>
            <a:p>
              <a:r>
                <a:rPr lang="en-US" altLang="zh-CN" sz="1100" b="1">
                  <a:latin typeface="Arial" charset="0"/>
                  <a:ea typeface="宋体" charset="-122"/>
                </a:rPr>
                <a:t>Registers</a:t>
              </a:r>
            </a:p>
          </p:txBody>
        </p:sp>
        <p:sp>
          <p:nvSpPr>
            <p:cNvPr id="84" name="Rectangle 89"/>
            <p:cNvSpPr>
              <a:spLocks noChangeArrowheads="1"/>
            </p:cNvSpPr>
            <p:nvPr/>
          </p:nvSpPr>
          <p:spPr bwMode="auto">
            <a:xfrm>
              <a:off x="2123" y="2080"/>
              <a:ext cx="939" cy="10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ea typeface="宋体" charset="-122"/>
              </a:endParaRPr>
            </a:p>
          </p:txBody>
        </p:sp>
        <p:sp>
          <p:nvSpPr>
            <p:cNvPr id="85" name="Line 90"/>
            <p:cNvSpPr>
              <a:spLocks noChangeShapeType="1"/>
            </p:cNvSpPr>
            <p:nvPr/>
          </p:nvSpPr>
          <p:spPr bwMode="auto">
            <a:xfrm>
              <a:off x="2587" y="1958"/>
              <a:ext cx="0" cy="1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6" name="Text Box 91"/>
            <p:cNvSpPr txBox="1">
              <a:spLocks noChangeArrowheads="1"/>
            </p:cNvSpPr>
            <p:nvPr/>
          </p:nvSpPr>
          <p:spPr bwMode="auto">
            <a:xfrm>
              <a:off x="2376" y="1795"/>
              <a:ext cx="495" cy="1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1pPr>
              <a:lvl2pPr marL="742950" indent="-28575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2pPr>
              <a:lvl3pPr marL="11430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3pPr>
              <a:lvl4pPr marL="16002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4pPr>
              <a:lvl5pPr marL="20574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9pPr>
            </a:lstStyle>
            <a:p>
              <a:r>
                <a:rPr lang="en-US" altLang="zh-CN" sz="1100">
                  <a:solidFill>
                    <a:srgbClr val="0000FF"/>
                  </a:solidFill>
                  <a:latin typeface="Arial" charset="0"/>
                  <a:ea typeface="宋体" charset="-122"/>
                </a:rPr>
                <a:t>RegWrite</a:t>
              </a:r>
              <a:endParaRPr lang="en-US" altLang="zh-CN" sz="1100">
                <a:latin typeface="Arial" charset="0"/>
                <a:ea typeface="宋体" charset="-122"/>
              </a:endParaRPr>
            </a:p>
          </p:txBody>
        </p:sp>
        <p:sp>
          <p:nvSpPr>
            <p:cNvPr id="87" name="Line 92"/>
            <p:cNvSpPr>
              <a:spLocks noChangeShapeType="1"/>
            </p:cNvSpPr>
            <p:nvPr/>
          </p:nvSpPr>
          <p:spPr bwMode="auto">
            <a:xfrm>
              <a:off x="3590" y="2774"/>
              <a:ext cx="159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8" name="Line 93"/>
            <p:cNvSpPr>
              <a:spLocks noChangeShapeType="1"/>
            </p:cNvSpPr>
            <p:nvPr/>
          </p:nvSpPr>
          <p:spPr bwMode="auto">
            <a:xfrm flipV="1">
              <a:off x="1542" y="2458"/>
              <a:ext cx="0" cy="1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9" name="AutoShape 94"/>
            <p:cNvSpPr>
              <a:spLocks noChangeArrowheads="1"/>
            </p:cNvSpPr>
            <p:nvPr/>
          </p:nvSpPr>
          <p:spPr bwMode="auto">
            <a:xfrm>
              <a:off x="1524" y="2432"/>
              <a:ext cx="52" cy="55"/>
            </a:xfrm>
            <a:prstGeom prst="octagon">
              <a:avLst>
                <a:gd name="adj" fmla="val 29287"/>
              </a:avLst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ea typeface="宋体" charset="-122"/>
              </a:endParaRPr>
            </a:p>
          </p:txBody>
        </p:sp>
        <p:sp>
          <p:nvSpPr>
            <p:cNvPr id="90" name="Line 95"/>
            <p:cNvSpPr>
              <a:spLocks noChangeShapeType="1"/>
            </p:cNvSpPr>
            <p:nvPr/>
          </p:nvSpPr>
          <p:spPr bwMode="auto">
            <a:xfrm>
              <a:off x="1542" y="2621"/>
              <a:ext cx="15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91" name="Line 96"/>
            <p:cNvSpPr>
              <a:spLocks noChangeShapeType="1"/>
            </p:cNvSpPr>
            <p:nvPr/>
          </p:nvSpPr>
          <p:spPr bwMode="auto">
            <a:xfrm>
              <a:off x="3274" y="2992"/>
              <a:ext cx="0" cy="59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99" name="Slide Number Placeholder 9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95840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32046" y="260648"/>
            <a:ext cx="7992888" cy="922114"/>
          </a:xfrm>
        </p:spPr>
        <p:txBody>
          <a:bodyPr>
            <a:noAutofit/>
          </a:bodyPr>
          <a:lstStyle/>
          <a:p>
            <a:pPr algn="ctr"/>
            <a:r>
              <a:rPr lang="en-US" altLang="zh-CN" sz="4400" b="1" dirty="0" err="1">
                <a:solidFill>
                  <a:srgbClr val="0000FF"/>
                </a:solidFill>
              </a:rPr>
              <a:t>Writeback</a:t>
            </a:r>
            <a:r>
              <a:rPr lang="en-US" altLang="zh-CN" sz="4400" b="1" dirty="0">
                <a:solidFill>
                  <a:srgbClr val="0000FF"/>
                </a:solidFill>
              </a:rPr>
              <a:t> (WB)</a:t>
            </a:r>
            <a:endParaRPr lang="zh-CN" altLang="en-US" sz="4400" b="1" dirty="0">
              <a:solidFill>
                <a:srgbClr val="0000FF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99592" y="1196752"/>
            <a:ext cx="8136904" cy="5544616"/>
          </a:xfrm>
        </p:spPr>
        <p:txBody>
          <a:bodyPr>
            <a:normAutofit/>
          </a:bodyPr>
          <a:lstStyle/>
          <a:p>
            <a:pPr marL="457200" indent="-457200" defTabSz="914400">
              <a:buFont typeface="Wingdings" panose="05000000000000000000" pitchFamily="2" charset="2"/>
              <a:buChar char="l"/>
            </a:pPr>
            <a:r>
              <a:rPr lang="en-US" altLang="zh-CN" sz="2800" dirty="0">
                <a:ea typeface="宋体" charset="-122"/>
              </a:rPr>
              <a:t>In the WB step, the memory value is stored into the destination register.</a:t>
            </a:r>
          </a:p>
          <a:p>
            <a:pPr>
              <a:buFont typeface="Wingdings" panose="05000000000000000000" pitchFamily="2" charset="2"/>
              <a:buChar char="l"/>
            </a:pPr>
            <a:endParaRPr lang="en-US" altLang="zh-CN" sz="2800" dirty="0"/>
          </a:p>
        </p:txBody>
      </p:sp>
      <p:grpSp>
        <p:nvGrpSpPr>
          <p:cNvPr id="104" name="组合 103"/>
          <p:cNvGrpSpPr/>
          <p:nvPr/>
        </p:nvGrpSpPr>
        <p:grpSpPr>
          <a:xfrm>
            <a:off x="-26542" y="2638896"/>
            <a:ext cx="9063038" cy="3454400"/>
            <a:chOff x="-95251" y="2189163"/>
            <a:chExt cx="9063038" cy="3454400"/>
          </a:xfrm>
        </p:grpSpPr>
        <p:sp>
          <p:nvSpPr>
            <p:cNvPr id="4" name="Line 74"/>
            <p:cNvSpPr>
              <a:spLocks noChangeShapeType="1"/>
            </p:cNvSpPr>
            <p:nvPr/>
          </p:nvSpPr>
          <p:spPr bwMode="auto">
            <a:xfrm flipV="1">
              <a:off x="1855787" y="3236913"/>
              <a:ext cx="914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" name="Line 2"/>
            <p:cNvSpPr>
              <a:spLocks noChangeShapeType="1"/>
            </p:cNvSpPr>
            <p:nvPr/>
          </p:nvSpPr>
          <p:spPr bwMode="auto">
            <a:xfrm>
              <a:off x="1412874" y="4175126"/>
              <a:ext cx="0" cy="863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6" name="Line 3"/>
            <p:cNvSpPr>
              <a:spLocks noChangeShapeType="1"/>
            </p:cNvSpPr>
            <p:nvPr/>
          </p:nvSpPr>
          <p:spPr bwMode="auto">
            <a:xfrm flipH="1">
              <a:off x="6191249" y="3484563"/>
              <a:ext cx="1666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7" name="Line 4"/>
            <p:cNvSpPr>
              <a:spLocks noChangeShapeType="1"/>
            </p:cNvSpPr>
            <p:nvPr/>
          </p:nvSpPr>
          <p:spPr bwMode="auto">
            <a:xfrm>
              <a:off x="6357937" y="3484563"/>
              <a:ext cx="0" cy="12954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" name="Line 5"/>
            <p:cNvSpPr>
              <a:spLocks noChangeShapeType="1"/>
            </p:cNvSpPr>
            <p:nvPr/>
          </p:nvSpPr>
          <p:spPr bwMode="auto">
            <a:xfrm>
              <a:off x="1412874" y="3225801"/>
              <a:ext cx="0" cy="9493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9" name="Text Box 7"/>
            <p:cNvSpPr txBox="1">
              <a:spLocks noChangeArrowheads="1"/>
            </p:cNvSpPr>
            <p:nvPr/>
          </p:nvSpPr>
          <p:spPr bwMode="auto">
            <a:xfrm>
              <a:off x="-95251" y="2535238"/>
              <a:ext cx="700088" cy="438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1pPr>
              <a:lvl2pPr marL="742950" indent="-28575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2pPr>
              <a:lvl3pPr marL="11430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3pPr>
              <a:lvl4pPr marL="16002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4pPr>
              <a:lvl5pPr marL="20574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9pPr>
            </a:lstStyle>
            <a:p>
              <a:r>
                <a:rPr lang="en-US" altLang="zh-CN" sz="1100">
                  <a:latin typeface="Arial" charset="0"/>
                  <a:ea typeface="宋体" charset="-122"/>
                </a:rPr>
                <a:t>Read</a:t>
              </a:r>
            </a:p>
            <a:p>
              <a:r>
                <a:rPr lang="en-US" altLang="zh-CN" sz="1100">
                  <a:latin typeface="Arial" charset="0"/>
                  <a:ea typeface="宋体" charset="-122"/>
                </a:rPr>
                <a:t>address</a:t>
              </a:r>
            </a:p>
          </p:txBody>
        </p:sp>
        <p:sp>
          <p:nvSpPr>
            <p:cNvPr id="10" name="Text Box 8"/>
            <p:cNvSpPr txBox="1">
              <a:spLocks noChangeArrowheads="1"/>
            </p:cNvSpPr>
            <p:nvPr/>
          </p:nvSpPr>
          <p:spPr bwMode="auto">
            <a:xfrm>
              <a:off x="155574" y="3140076"/>
              <a:ext cx="923925" cy="438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1pPr>
              <a:lvl2pPr marL="742950" indent="-28575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2pPr>
              <a:lvl3pPr marL="11430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3pPr>
              <a:lvl4pPr marL="16002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4pPr>
              <a:lvl5pPr marL="20574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9pPr>
            </a:lstStyle>
            <a:p>
              <a:pPr algn="ctr"/>
              <a:r>
                <a:rPr lang="en-US" altLang="zh-CN" sz="1100" b="1">
                  <a:latin typeface="Arial" charset="0"/>
                  <a:ea typeface="宋体" charset="-122"/>
                </a:rPr>
                <a:t>Instruction</a:t>
              </a:r>
            </a:p>
            <a:p>
              <a:pPr algn="ctr"/>
              <a:r>
                <a:rPr lang="en-US" altLang="zh-CN" sz="1100" b="1">
                  <a:latin typeface="Arial" charset="0"/>
                  <a:ea typeface="宋体" charset="-122"/>
                </a:rPr>
                <a:t>memory</a:t>
              </a:r>
            </a:p>
          </p:txBody>
        </p:sp>
        <p:sp>
          <p:nvSpPr>
            <p:cNvPr id="11" name="Text Box 9"/>
            <p:cNvSpPr txBox="1">
              <a:spLocks noChangeArrowheads="1"/>
            </p:cNvSpPr>
            <p:nvPr/>
          </p:nvSpPr>
          <p:spPr bwMode="auto">
            <a:xfrm>
              <a:off x="404812" y="2535238"/>
              <a:ext cx="846137" cy="438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1pPr>
              <a:lvl2pPr marL="742950" indent="-28575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2pPr>
              <a:lvl3pPr marL="11430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3pPr>
              <a:lvl4pPr marL="16002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4pPr>
              <a:lvl5pPr marL="20574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9pPr>
            </a:lstStyle>
            <a:p>
              <a:pPr algn="r"/>
              <a:r>
                <a:rPr lang="en-US" altLang="zh-CN" sz="1100">
                  <a:latin typeface="Arial" charset="0"/>
                  <a:ea typeface="宋体" charset="-122"/>
                </a:rPr>
                <a:t>Instruction</a:t>
              </a:r>
            </a:p>
            <a:p>
              <a:pPr algn="r"/>
              <a:r>
                <a:rPr lang="en-US" altLang="zh-CN" sz="1100">
                  <a:latin typeface="Arial" charset="0"/>
                  <a:ea typeface="宋体" charset="-122"/>
                </a:rPr>
                <a:t>[31-0]</a:t>
              </a:r>
            </a:p>
          </p:txBody>
        </p:sp>
        <p:sp>
          <p:nvSpPr>
            <p:cNvPr id="12" name="Rectangle 10"/>
            <p:cNvSpPr>
              <a:spLocks noChangeArrowheads="1"/>
            </p:cNvSpPr>
            <p:nvPr/>
          </p:nvSpPr>
          <p:spPr bwMode="auto">
            <a:xfrm>
              <a:off x="-95251" y="2535238"/>
              <a:ext cx="1341438" cy="12954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ea typeface="宋体" charset="-122"/>
              </a:endParaRPr>
            </a:p>
          </p:txBody>
        </p:sp>
        <p:sp>
          <p:nvSpPr>
            <p:cNvPr id="13" name="Line 11"/>
            <p:cNvSpPr>
              <a:spLocks noChangeShapeType="1"/>
            </p:cNvSpPr>
            <p:nvPr/>
          </p:nvSpPr>
          <p:spPr bwMode="auto">
            <a:xfrm>
              <a:off x="7951787" y="3052763"/>
              <a:ext cx="419100" cy="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4" name="Line 12"/>
            <p:cNvSpPr>
              <a:spLocks noChangeShapeType="1"/>
            </p:cNvSpPr>
            <p:nvPr/>
          </p:nvSpPr>
          <p:spPr bwMode="auto">
            <a:xfrm>
              <a:off x="6357937" y="3484563"/>
              <a:ext cx="33655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5" name="Line 13"/>
            <p:cNvSpPr>
              <a:spLocks noChangeShapeType="1"/>
            </p:cNvSpPr>
            <p:nvPr/>
          </p:nvSpPr>
          <p:spPr bwMode="auto">
            <a:xfrm>
              <a:off x="6357937" y="3052763"/>
              <a:ext cx="33655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6" name="Line 14"/>
            <p:cNvSpPr>
              <a:spLocks noChangeShapeType="1"/>
            </p:cNvSpPr>
            <p:nvPr/>
          </p:nvSpPr>
          <p:spPr bwMode="auto">
            <a:xfrm>
              <a:off x="8118474" y="3743326"/>
              <a:ext cx="252413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7" name="Line 15"/>
            <p:cNvSpPr>
              <a:spLocks noChangeShapeType="1"/>
            </p:cNvSpPr>
            <p:nvPr/>
          </p:nvSpPr>
          <p:spPr bwMode="auto">
            <a:xfrm>
              <a:off x="6357937" y="3052763"/>
              <a:ext cx="0" cy="4318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8" name="Line 16"/>
            <p:cNvSpPr>
              <a:spLocks noChangeShapeType="1"/>
            </p:cNvSpPr>
            <p:nvPr/>
          </p:nvSpPr>
          <p:spPr bwMode="auto">
            <a:xfrm>
              <a:off x="6357937" y="4779963"/>
              <a:ext cx="176053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9" name="Line 17"/>
            <p:cNvSpPr>
              <a:spLocks noChangeShapeType="1"/>
            </p:cNvSpPr>
            <p:nvPr/>
          </p:nvSpPr>
          <p:spPr bwMode="auto">
            <a:xfrm flipV="1">
              <a:off x="8118474" y="3743326"/>
              <a:ext cx="0" cy="103663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0" name="AutoShape 18"/>
            <p:cNvSpPr>
              <a:spLocks noChangeArrowheads="1"/>
            </p:cNvSpPr>
            <p:nvPr/>
          </p:nvSpPr>
          <p:spPr bwMode="auto">
            <a:xfrm>
              <a:off x="6311899" y="3441701"/>
              <a:ext cx="84138" cy="85725"/>
            </a:xfrm>
            <a:prstGeom prst="octagon">
              <a:avLst>
                <a:gd name="adj" fmla="val 29287"/>
              </a:avLst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ea typeface="宋体" charset="-122"/>
              </a:endParaRPr>
            </a:p>
          </p:txBody>
        </p:sp>
        <p:sp>
          <p:nvSpPr>
            <p:cNvPr id="21" name="Line 19"/>
            <p:cNvSpPr>
              <a:spLocks noChangeShapeType="1"/>
            </p:cNvSpPr>
            <p:nvPr/>
          </p:nvSpPr>
          <p:spPr bwMode="auto">
            <a:xfrm>
              <a:off x="8621712" y="3398838"/>
              <a:ext cx="250825" cy="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2" name="Line 20"/>
            <p:cNvSpPr>
              <a:spLocks noChangeShapeType="1"/>
            </p:cNvSpPr>
            <p:nvPr/>
          </p:nvSpPr>
          <p:spPr bwMode="auto">
            <a:xfrm>
              <a:off x="8872537" y="3398838"/>
              <a:ext cx="0" cy="2244725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3" name="Line 21"/>
            <p:cNvSpPr>
              <a:spLocks noChangeShapeType="1"/>
            </p:cNvSpPr>
            <p:nvPr/>
          </p:nvSpPr>
          <p:spPr bwMode="auto">
            <a:xfrm flipH="1">
              <a:off x="2503487" y="5643563"/>
              <a:ext cx="6369050" cy="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4" name="Line 22"/>
            <p:cNvSpPr>
              <a:spLocks noChangeShapeType="1"/>
            </p:cNvSpPr>
            <p:nvPr/>
          </p:nvSpPr>
          <p:spPr bwMode="auto">
            <a:xfrm flipV="1">
              <a:off x="2503487" y="4089401"/>
              <a:ext cx="0" cy="1554162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5" name="Line 23"/>
            <p:cNvSpPr>
              <a:spLocks noChangeShapeType="1"/>
            </p:cNvSpPr>
            <p:nvPr/>
          </p:nvSpPr>
          <p:spPr bwMode="auto">
            <a:xfrm>
              <a:off x="2503487" y="4089401"/>
              <a:ext cx="250825" cy="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6" name="Text Box 24"/>
            <p:cNvSpPr txBox="1">
              <a:spLocks noChangeArrowheads="1"/>
            </p:cNvSpPr>
            <p:nvPr/>
          </p:nvSpPr>
          <p:spPr bwMode="auto">
            <a:xfrm>
              <a:off x="6694487" y="2879726"/>
              <a:ext cx="700087" cy="438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1pPr>
              <a:lvl2pPr marL="742950" indent="-28575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2pPr>
              <a:lvl3pPr marL="11430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3pPr>
              <a:lvl4pPr marL="16002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4pPr>
              <a:lvl5pPr marL="20574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9pPr>
            </a:lstStyle>
            <a:p>
              <a:r>
                <a:rPr lang="en-US" altLang="zh-CN" sz="1100">
                  <a:latin typeface="Arial" charset="0"/>
                  <a:ea typeface="宋体" charset="-122"/>
                </a:rPr>
                <a:t>Read</a:t>
              </a:r>
            </a:p>
            <a:p>
              <a:r>
                <a:rPr lang="en-US" altLang="zh-CN" sz="1100">
                  <a:latin typeface="Arial" charset="0"/>
                  <a:ea typeface="宋体" charset="-122"/>
                </a:rPr>
                <a:t>address</a:t>
              </a:r>
            </a:p>
          </p:txBody>
        </p:sp>
        <p:sp>
          <p:nvSpPr>
            <p:cNvPr id="27" name="Text Box 25"/>
            <p:cNvSpPr txBox="1">
              <a:spLocks noChangeArrowheads="1"/>
            </p:cNvSpPr>
            <p:nvPr/>
          </p:nvSpPr>
          <p:spPr bwMode="auto">
            <a:xfrm>
              <a:off x="6694487" y="3311526"/>
              <a:ext cx="700087" cy="438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1pPr>
              <a:lvl2pPr marL="742950" indent="-28575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2pPr>
              <a:lvl3pPr marL="11430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3pPr>
              <a:lvl4pPr marL="16002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4pPr>
              <a:lvl5pPr marL="20574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9pPr>
            </a:lstStyle>
            <a:p>
              <a:r>
                <a:rPr lang="en-US" altLang="zh-CN" sz="1100">
                  <a:latin typeface="Arial" charset="0"/>
                  <a:ea typeface="宋体" charset="-122"/>
                </a:rPr>
                <a:t>Write</a:t>
              </a:r>
            </a:p>
            <a:p>
              <a:r>
                <a:rPr lang="en-US" altLang="zh-CN" sz="1100">
                  <a:latin typeface="Arial" charset="0"/>
                  <a:ea typeface="宋体" charset="-122"/>
                </a:rPr>
                <a:t>address</a:t>
              </a:r>
            </a:p>
          </p:txBody>
        </p:sp>
        <p:sp>
          <p:nvSpPr>
            <p:cNvPr id="28" name="Text Box 26"/>
            <p:cNvSpPr txBox="1">
              <a:spLocks noChangeArrowheads="1"/>
            </p:cNvSpPr>
            <p:nvPr/>
          </p:nvSpPr>
          <p:spPr bwMode="auto">
            <a:xfrm>
              <a:off x="6694487" y="3743326"/>
              <a:ext cx="528637" cy="438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1pPr>
              <a:lvl2pPr marL="742950" indent="-28575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2pPr>
              <a:lvl3pPr marL="11430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3pPr>
              <a:lvl4pPr marL="16002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4pPr>
              <a:lvl5pPr marL="20574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9pPr>
            </a:lstStyle>
            <a:p>
              <a:r>
                <a:rPr lang="en-US" altLang="zh-CN" sz="1100">
                  <a:latin typeface="Arial" charset="0"/>
                  <a:ea typeface="宋体" charset="-122"/>
                </a:rPr>
                <a:t>Write</a:t>
              </a:r>
            </a:p>
            <a:p>
              <a:r>
                <a:rPr lang="en-US" altLang="zh-CN" sz="1100">
                  <a:latin typeface="Arial" charset="0"/>
                  <a:ea typeface="宋体" charset="-122"/>
                </a:rPr>
                <a:t>data</a:t>
              </a:r>
            </a:p>
          </p:txBody>
        </p:sp>
        <p:sp>
          <p:nvSpPr>
            <p:cNvPr id="29" name="Text Box 27"/>
            <p:cNvSpPr txBox="1">
              <a:spLocks noChangeArrowheads="1"/>
            </p:cNvSpPr>
            <p:nvPr/>
          </p:nvSpPr>
          <p:spPr bwMode="auto">
            <a:xfrm>
              <a:off x="7196137" y="3657601"/>
              <a:ext cx="746125" cy="438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1pPr>
              <a:lvl2pPr marL="742950" indent="-28575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2pPr>
              <a:lvl3pPr marL="11430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3pPr>
              <a:lvl4pPr marL="16002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4pPr>
              <a:lvl5pPr marL="20574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9pPr>
            </a:lstStyle>
            <a:p>
              <a:pPr algn="ctr"/>
              <a:r>
                <a:rPr lang="en-US" altLang="zh-CN" sz="1100" b="1">
                  <a:latin typeface="Arial" charset="0"/>
                  <a:ea typeface="宋体" charset="-122"/>
                </a:rPr>
                <a:t>Data</a:t>
              </a:r>
            </a:p>
            <a:p>
              <a:pPr algn="ctr"/>
              <a:r>
                <a:rPr lang="en-US" altLang="zh-CN" sz="1100" b="1">
                  <a:latin typeface="Arial" charset="0"/>
                  <a:ea typeface="宋体" charset="-122"/>
                </a:rPr>
                <a:t>memory</a:t>
              </a:r>
            </a:p>
          </p:txBody>
        </p:sp>
        <p:sp>
          <p:nvSpPr>
            <p:cNvPr id="30" name="Text Box 28"/>
            <p:cNvSpPr txBox="1">
              <a:spLocks noChangeArrowheads="1"/>
            </p:cNvSpPr>
            <p:nvPr/>
          </p:nvSpPr>
          <p:spPr bwMode="auto">
            <a:xfrm>
              <a:off x="7443787" y="2879726"/>
              <a:ext cx="538162" cy="438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1pPr>
              <a:lvl2pPr marL="742950" indent="-28575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2pPr>
              <a:lvl3pPr marL="11430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3pPr>
              <a:lvl4pPr marL="16002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4pPr>
              <a:lvl5pPr marL="20574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9pPr>
            </a:lstStyle>
            <a:p>
              <a:pPr algn="r"/>
              <a:r>
                <a:rPr lang="en-US" altLang="zh-CN" sz="1100">
                  <a:latin typeface="Arial" charset="0"/>
                  <a:ea typeface="宋体" charset="-122"/>
                </a:rPr>
                <a:t>Read</a:t>
              </a:r>
            </a:p>
            <a:p>
              <a:pPr algn="r"/>
              <a:r>
                <a:rPr lang="en-US" altLang="zh-CN" sz="1100">
                  <a:latin typeface="Arial" charset="0"/>
                  <a:ea typeface="宋体" charset="-122"/>
                </a:rPr>
                <a:t>data</a:t>
              </a:r>
            </a:p>
          </p:txBody>
        </p:sp>
        <p:sp>
          <p:nvSpPr>
            <p:cNvPr id="31" name="Rectangle 29"/>
            <p:cNvSpPr>
              <a:spLocks noChangeArrowheads="1"/>
            </p:cNvSpPr>
            <p:nvPr/>
          </p:nvSpPr>
          <p:spPr bwMode="auto">
            <a:xfrm>
              <a:off x="6694487" y="2879726"/>
              <a:ext cx="1257300" cy="12954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ea typeface="宋体" charset="-122"/>
              </a:endParaRPr>
            </a:p>
          </p:txBody>
        </p:sp>
        <p:sp>
          <p:nvSpPr>
            <p:cNvPr id="32" name="Line 30"/>
            <p:cNvSpPr>
              <a:spLocks noChangeShapeType="1"/>
            </p:cNvSpPr>
            <p:nvPr/>
          </p:nvSpPr>
          <p:spPr bwMode="auto">
            <a:xfrm>
              <a:off x="7280274" y="2708276"/>
              <a:ext cx="0" cy="171450"/>
            </a:xfrm>
            <a:prstGeom prst="line">
              <a:avLst/>
            </a:prstGeom>
            <a:noFill/>
            <a:ln w="9525">
              <a:solidFill>
                <a:srgbClr val="3333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3" name="Text Box 31"/>
            <p:cNvSpPr txBox="1">
              <a:spLocks noChangeArrowheads="1"/>
            </p:cNvSpPr>
            <p:nvPr/>
          </p:nvSpPr>
          <p:spPr bwMode="auto">
            <a:xfrm>
              <a:off x="6861174" y="2447926"/>
              <a:ext cx="838200" cy="269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1pPr>
              <a:lvl2pPr marL="742950" indent="-28575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2pPr>
              <a:lvl3pPr marL="11430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3pPr>
              <a:lvl4pPr marL="16002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4pPr>
              <a:lvl5pPr marL="20574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9pPr>
            </a:lstStyle>
            <a:p>
              <a:r>
                <a:rPr lang="en-US" altLang="zh-CN" sz="1100">
                  <a:solidFill>
                    <a:srgbClr val="3333FF"/>
                  </a:solidFill>
                  <a:latin typeface="Arial" charset="0"/>
                  <a:ea typeface="宋体" charset="-122"/>
                </a:rPr>
                <a:t>MemWrite</a:t>
              </a:r>
            </a:p>
          </p:txBody>
        </p:sp>
        <p:sp>
          <p:nvSpPr>
            <p:cNvPr id="34" name="Line 32"/>
            <p:cNvSpPr>
              <a:spLocks noChangeShapeType="1"/>
            </p:cNvSpPr>
            <p:nvPr/>
          </p:nvSpPr>
          <p:spPr bwMode="auto">
            <a:xfrm>
              <a:off x="7280274" y="4175126"/>
              <a:ext cx="0" cy="173037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5" name="Text Box 33"/>
            <p:cNvSpPr txBox="1">
              <a:spLocks noChangeArrowheads="1"/>
            </p:cNvSpPr>
            <p:nvPr/>
          </p:nvSpPr>
          <p:spPr bwMode="auto">
            <a:xfrm>
              <a:off x="6861174" y="4348163"/>
              <a:ext cx="847725" cy="269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1pPr>
              <a:lvl2pPr marL="742950" indent="-28575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2pPr>
              <a:lvl3pPr marL="11430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3pPr>
              <a:lvl4pPr marL="16002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4pPr>
              <a:lvl5pPr marL="20574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9pPr>
            </a:lstStyle>
            <a:p>
              <a:r>
                <a:rPr lang="en-US" altLang="zh-CN" sz="1100">
                  <a:solidFill>
                    <a:srgbClr val="0000FF"/>
                  </a:solidFill>
                  <a:latin typeface="Arial" charset="0"/>
                  <a:ea typeface="宋体" charset="-122"/>
                </a:rPr>
                <a:t>MemRead</a:t>
              </a:r>
              <a:endParaRPr lang="en-US" altLang="zh-CN" sz="1100">
                <a:latin typeface="Arial" charset="0"/>
                <a:ea typeface="宋体" charset="-122"/>
              </a:endParaRPr>
            </a:p>
          </p:txBody>
        </p:sp>
        <p:sp>
          <p:nvSpPr>
            <p:cNvPr id="36" name="Text Box 34"/>
            <p:cNvSpPr txBox="1">
              <a:spLocks noChangeArrowheads="1"/>
            </p:cNvSpPr>
            <p:nvPr/>
          </p:nvSpPr>
          <p:spPr bwMode="auto">
            <a:xfrm>
              <a:off x="8370887" y="2892426"/>
              <a:ext cx="319087" cy="10096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1pPr>
              <a:lvl2pPr marL="742950" indent="-28575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2pPr>
              <a:lvl3pPr marL="11430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3pPr>
              <a:lvl4pPr marL="16002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4pPr>
              <a:lvl5pPr marL="20574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9pPr>
            </a:lstStyle>
            <a:p>
              <a:r>
                <a:rPr lang="en-US" altLang="zh-CN" sz="1100">
                  <a:solidFill>
                    <a:srgbClr val="FF3300"/>
                  </a:solidFill>
                  <a:latin typeface="Arial" charset="0"/>
                  <a:ea typeface="宋体" charset="-122"/>
                </a:rPr>
                <a:t>1</a:t>
              </a:r>
            </a:p>
            <a:p>
              <a:pPr>
                <a:spcBef>
                  <a:spcPct val="30000"/>
                </a:spcBef>
              </a:pPr>
              <a:r>
                <a:rPr lang="en-US" altLang="zh-CN" sz="1100" b="1">
                  <a:solidFill>
                    <a:srgbClr val="FF3300"/>
                  </a:solidFill>
                  <a:latin typeface="Arial" charset="0"/>
                  <a:ea typeface="宋体" charset="-122"/>
                </a:rPr>
                <a:t>M</a:t>
              </a:r>
            </a:p>
            <a:p>
              <a:pPr>
                <a:lnSpc>
                  <a:spcPct val="90000"/>
                </a:lnSpc>
              </a:pPr>
              <a:r>
                <a:rPr lang="en-US" altLang="zh-CN" sz="1100" b="1">
                  <a:solidFill>
                    <a:srgbClr val="FF3300"/>
                  </a:solidFill>
                  <a:latin typeface="Arial" charset="0"/>
                  <a:ea typeface="宋体" charset="-122"/>
                </a:rPr>
                <a:t>u</a:t>
              </a:r>
            </a:p>
            <a:p>
              <a:pPr>
                <a:lnSpc>
                  <a:spcPct val="90000"/>
                </a:lnSpc>
              </a:pPr>
              <a:r>
                <a:rPr lang="en-US" altLang="zh-CN" sz="1100" b="1">
                  <a:solidFill>
                    <a:srgbClr val="FF3300"/>
                  </a:solidFill>
                  <a:latin typeface="Arial" charset="0"/>
                  <a:ea typeface="宋体" charset="-122"/>
                </a:rPr>
                <a:t>x</a:t>
              </a:r>
            </a:p>
            <a:p>
              <a:pPr>
                <a:spcBef>
                  <a:spcPct val="30000"/>
                </a:spcBef>
              </a:pPr>
              <a:r>
                <a:rPr lang="en-US" altLang="zh-CN" sz="1100">
                  <a:solidFill>
                    <a:srgbClr val="FF3300"/>
                  </a:solidFill>
                  <a:latin typeface="Arial" charset="0"/>
                  <a:ea typeface="宋体" charset="-122"/>
                </a:rPr>
                <a:t>0</a:t>
              </a:r>
            </a:p>
          </p:txBody>
        </p:sp>
        <p:sp>
          <p:nvSpPr>
            <p:cNvPr id="37" name="AutoShape 35"/>
            <p:cNvSpPr>
              <a:spLocks noChangeArrowheads="1"/>
            </p:cNvSpPr>
            <p:nvPr/>
          </p:nvSpPr>
          <p:spPr bwMode="auto">
            <a:xfrm>
              <a:off x="8381999" y="2879726"/>
              <a:ext cx="252413" cy="1036637"/>
            </a:xfrm>
            <a:prstGeom prst="roundRect">
              <a:avLst>
                <a:gd name="adj" fmla="val 50000"/>
              </a:avLst>
            </a:prstGeom>
            <a:noFill/>
            <a:ln w="9525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ea typeface="宋体" charset="-122"/>
              </a:endParaRPr>
            </a:p>
          </p:txBody>
        </p:sp>
        <p:sp>
          <p:nvSpPr>
            <p:cNvPr id="38" name="Text Box 36"/>
            <p:cNvSpPr txBox="1">
              <a:spLocks noChangeArrowheads="1"/>
            </p:cNvSpPr>
            <p:nvPr/>
          </p:nvSpPr>
          <p:spPr bwMode="auto">
            <a:xfrm>
              <a:off x="8034337" y="2435226"/>
              <a:ext cx="933450" cy="269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1pPr>
              <a:lvl2pPr marL="742950" indent="-28575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2pPr>
              <a:lvl3pPr marL="11430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3pPr>
              <a:lvl4pPr marL="16002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4pPr>
              <a:lvl5pPr marL="20574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9pPr>
            </a:lstStyle>
            <a:p>
              <a:r>
                <a:rPr lang="en-US" altLang="zh-CN" sz="1100" dirty="0" err="1">
                  <a:solidFill>
                    <a:srgbClr val="FF3300"/>
                  </a:solidFill>
                  <a:latin typeface="Arial" charset="0"/>
                  <a:ea typeface="宋体" charset="-122"/>
                </a:rPr>
                <a:t>MemToReg</a:t>
              </a:r>
              <a:endParaRPr lang="en-US" altLang="zh-CN" sz="1100" dirty="0">
                <a:solidFill>
                  <a:srgbClr val="FF3300"/>
                </a:solidFill>
                <a:latin typeface="Arial" charset="0"/>
                <a:ea typeface="宋体" charset="-122"/>
              </a:endParaRPr>
            </a:p>
          </p:txBody>
        </p:sp>
        <p:sp>
          <p:nvSpPr>
            <p:cNvPr id="39" name="Line 37"/>
            <p:cNvSpPr>
              <a:spLocks noChangeShapeType="1"/>
            </p:cNvSpPr>
            <p:nvPr/>
          </p:nvSpPr>
          <p:spPr bwMode="auto">
            <a:xfrm>
              <a:off x="8488362" y="2708276"/>
              <a:ext cx="0" cy="171450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0" name="Line 38"/>
            <p:cNvSpPr>
              <a:spLocks noChangeShapeType="1"/>
            </p:cNvSpPr>
            <p:nvPr/>
          </p:nvSpPr>
          <p:spPr bwMode="auto">
            <a:xfrm flipV="1">
              <a:off x="4430712" y="3398838"/>
              <a:ext cx="0" cy="138112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1" name="Line 39"/>
            <p:cNvSpPr>
              <a:spLocks noChangeShapeType="1"/>
            </p:cNvSpPr>
            <p:nvPr/>
          </p:nvSpPr>
          <p:spPr bwMode="auto">
            <a:xfrm>
              <a:off x="4262437" y="3398838"/>
              <a:ext cx="58737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2" name="Line 40"/>
            <p:cNvSpPr>
              <a:spLocks noChangeShapeType="1"/>
            </p:cNvSpPr>
            <p:nvPr/>
          </p:nvSpPr>
          <p:spPr bwMode="auto">
            <a:xfrm flipV="1">
              <a:off x="6191249" y="3916363"/>
              <a:ext cx="0" cy="8636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3" name="Line 41"/>
            <p:cNvSpPr>
              <a:spLocks noChangeShapeType="1"/>
            </p:cNvSpPr>
            <p:nvPr/>
          </p:nvSpPr>
          <p:spPr bwMode="auto">
            <a:xfrm flipH="1">
              <a:off x="4430712" y="4779963"/>
              <a:ext cx="176053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4" name="Line 42"/>
            <p:cNvSpPr>
              <a:spLocks noChangeShapeType="1"/>
            </p:cNvSpPr>
            <p:nvPr/>
          </p:nvSpPr>
          <p:spPr bwMode="auto">
            <a:xfrm>
              <a:off x="6191249" y="3916363"/>
              <a:ext cx="50323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5" name="AutoShape 43"/>
            <p:cNvSpPr>
              <a:spLocks noChangeArrowheads="1"/>
            </p:cNvSpPr>
            <p:nvPr/>
          </p:nvSpPr>
          <p:spPr bwMode="auto">
            <a:xfrm>
              <a:off x="4397374" y="3351213"/>
              <a:ext cx="84138" cy="87313"/>
            </a:xfrm>
            <a:prstGeom prst="octagon">
              <a:avLst>
                <a:gd name="adj" fmla="val 29287"/>
              </a:avLst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ea typeface="宋体" charset="-122"/>
              </a:endParaRPr>
            </a:p>
          </p:txBody>
        </p:sp>
        <p:sp>
          <p:nvSpPr>
            <p:cNvPr id="46" name="Text Box 44"/>
            <p:cNvSpPr txBox="1">
              <a:spLocks noChangeArrowheads="1"/>
            </p:cNvSpPr>
            <p:nvPr/>
          </p:nvSpPr>
          <p:spPr bwMode="auto">
            <a:xfrm>
              <a:off x="3675062" y="4779963"/>
              <a:ext cx="654050" cy="438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1pPr>
              <a:lvl2pPr marL="742950" indent="-28575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2pPr>
              <a:lvl3pPr marL="11430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3pPr>
              <a:lvl4pPr marL="16002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4pPr>
              <a:lvl5pPr marL="20574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9pPr>
            </a:lstStyle>
            <a:p>
              <a:pPr algn="ctr"/>
              <a:r>
                <a:rPr lang="en-US" altLang="zh-CN" sz="1100" b="1">
                  <a:latin typeface="Arial" charset="0"/>
                  <a:ea typeface="宋体" charset="-122"/>
                </a:rPr>
                <a:t>Sign</a:t>
              </a:r>
            </a:p>
            <a:p>
              <a:pPr algn="ctr"/>
              <a:r>
                <a:rPr lang="en-US" altLang="zh-CN" sz="1100" b="1">
                  <a:latin typeface="Arial" charset="0"/>
                  <a:ea typeface="宋体" charset="-122"/>
                </a:rPr>
                <a:t>extend</a:t>
              </a:r>
            </a:p>
          </p:txBody>
        </p:sp>
        <p:sp>
          <p:nvSpPr>
            <p:cNvPr id="47" name="Oval 45"/>
            <p:cNvSpPr>
              <a:spLocks noChangeArrowheads="1"/>
            </p:cNvSpPr>
            <p:nvPr/>
          </p:nvSpPr>
          <p:spPr bwMode="auto">
            <a:xfrm>
              <a:off x="3744912" y="4606926"/>
              <a:ext cx="503237" cy="8636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ea typeface="宋体" charset="-122"/>
              </a:endParaRPr>
            </a:p>
          </p:txBody>
        </p:sp>
        <p:sp>
          <p:nvSpPr>
            <p:cNvPr id="48" name="Line 46"/>
            <p:cNvSpPr>
              <a:spLocks noChangeShapeType="1"/>
            </p:cNvSpPr>
            <p:nvPr/>
          </p:nvSpPr>
          <p:spPr bwMode="auto">
            <a:xfrm>
              <a:off x="4262437" y="2879726"/>
              <a:ext cx="109061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9" name="Line 47"/>
            <p:cNvSpPr>
              <a:spLocks noChangeShapeType="1"/>
            </p:cNvSpPr>
            <p:nvPr/>
          </p:nvSpPr>
          <p:spPr bwMode="auto">
            <a:xfrm>
              <a:off x="4598987" y="4089401"/>
              <a:ext cx="25082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0" name="Line 48"/>
            <p:cNvSpPr>
              <a:spLocks noChangeShapeType="1"/>
            </p:cNvSpPr>
            <p:nvPr/>
          </p:nvSpPr>
          <p:spPr bwMode="auto">
            <a:xfrm flipH="1">
              <a:off x="4262437" y="5038726"/>
              <a:ext cx="33655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1" name="Text Box 49"/>
            <p:cNvSpPr txBox="1">
              <a:spLocks noChangeArrowheads="1"/>
            </p:cNvSpPr>
            <p:nvPr/>
          </p:nvSpPr>
          <p:spPr bwMode="auto">
            <a:xfrm>
              <a:off x="4849812" y="3238501"/>
              <a:ext cx="319087" cy="10096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1pPr>
              <a:lvl2pPr marL="742950" indent="-28575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2pPr>
              <a:lvl3pPr marL="11430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3pPr>
              <a:lvl4pPr marL="16002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4pPr>
              <a:lvl5pPr marL="20574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9pPr>
            </a:lstStyle>
            <a:p>
              <a:r>
                <a:rPr lang="en-US" altLang="zh-CN" sz="1100">
                  <a:latin typeface="Arial" charset="0"/>
                  <a:ea typeface="宋体" charset="-122"/>
                </a:rPr>
                <a:t>0</a:t>
              </a:r>
            </a:p>
            <a:p>
              <a:pPr>
                <a:spcBef>
                  <a:spcPct val="30000"/>
                </a:spcBef>
              </a:pPr>
              <a:r>
                <a:rPr lang="en-US" altLang="zh-CN" sz="1100" b="1">
                  <a:latin typeface="Arial" charset="0"/>
                  <a:ea typeface="宋体" charset="-122"/>
                </a:rPr>
                <a:t>M</a:t>
              </a:r>
            </a:p>
            <a:p>
              <a:pPr>
                <a:lnSpc>
                  <a:spcPct val="90000"/>
                </a:lnSpc>
              </a:pPr>
              <a:r>
                <a:rPr lang="en-US" altLang="zh-CN" sz="1100" b="1">
                  <a:latin typeface="Arial" charset="0"/>
                  <a:ea typeface="宋体" charset="-122"/>
                </a:rPr>
                <a:t>u</a:t>
              </a:r>
            </a:p>
            <a:p>
              <a:pPr>
                <a:lnSpc>
                  <a:spcPct val="90000"/>
                </a:lnSpc>
              </a:pPr>
              <a:r>
                <a:rPr lang="en-US" altLang="zh-CN" sz="1100" b="1">
                  <a:latin typeface="Arial" charset="0"/>
                  <a:ea typeface="宋体" charset="-122"/>
                </a:rPr>
                <a:t>x</a:t>
              </a:r>
            </a:p>
            <a:p>
              <a:pPr>
                <a:spcBef>
                  <a:spcPct val="30000"/>
                </a:spcBef>
              </a:pPr>
              <a:r>
                <a:rPr lang="en-US" altLang="zh-CN" sz="1100">
                  <a:latin typeface="Arial" charset="0"/>
                  <a:ea typeface="宋体" charset="-122"/>
                </a:rPr>
                <a:t>1</a:t>
              </a:r>
            </a:p>
          </p:txBody>
        </p:sp>
        <p:sp>
          <p:nvSpPr>
            <p:cNvPr id="52" name="AutoShape 50"/>
            <p:cNvSpPr>
              <a:spLocks noChangeArrowheads="1"/>
            </p:cNvSpPr>
            <p:nvPr/>
          </p:nvSpPr>
          <p:spPr bwMode="auto">
            <a:xfrm>
              <a:off x="4862512" y="3225801"/>
              <a:ext cx="250825" cy="1036637"/>
            </a:xfrm>
            <a:prstGeom prst="roundRect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ea typeface="宋体" charset="-122"/>
              </a:endParaRPr>
            </a:p>
          </p:txBody>
        </p:sp>
        <p:sp>
          <p:nvSpPr>
            <p:cNvPr id="53" name="Line 51"/>
            <p:cNvSpPr>
              <a:spLocks noChangeShapeType="1"/>
            </p:cNvSpPr>
            <p:nvPr/>
          </p:nvSpPr>
          <p:spPr bwMode="auto">
            <a:xfrm>
              <a:off x="4992687" y="4262438"/>
              <a:ext cx="0" cy="173038"/>
            </a:xfrm>
            <a:prstGeom prst="line">
              <a:avLst/>
            </a:prstGeom>
            <a:noFill/>
            <a:ln w="9525">
              <a:solidFill>
                <a:srgbClr val="3333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4" name="Text Box 52"/>
            <p:cNvSpPr txBox="1">
              <a:spLocks noChangeArrowheads="1"/>
            </p:cNvSpPr>
            <p:nvPr/>
          </p:nvSpPr>
          <p:spPr bwMode="auto">
            <a:xfrm>
              <a:off x="4681537" y="4435476"/>
              <a:ext cx="685800" cy="269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1pPr>
              <a:lvl2pPr marL="742950" indent="-28575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2pPr>
              <a:lvl3pPr marL="11430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3pPr>
              <a:lvl4pPr marL="16002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4pPr>
              <a:lvl5pPr marL="20574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9pPr>
            </a:lstStyle>
            <a:p>
              <a:r>
                <a:rPr lang="en-US" altLang="zh-CN" sz="1100">
                  <a:solidFill>
                    <a:srgbClr val="3333FF"/>
                  </a:solidFill>
                  <a:latin typeface="Arial" charset="0"/>
                  <a:ea typeface="宋体" charset="-122"/>
                </a:rPr>
                <a:t>ALUSrc</a:t>
              </a:r>
            </a:p>
          </p:txBody>
        </p:sp>
        <p:grpSp>
          <p:nvGrpSpPr>
            <p:cNvPr id="55" name="Group 53"/>
            <p:cNvGrpSpPr>
              <a:grpSpLocks/>
            </p:cNvGrpSpPr>
            <p:nvPr/>
          </p:nvGrpSpPr>
          <p:grpSpPr bwMode="auto">
            <a:xfrm>
              <a:off x="5353049" y="2620963"/>
              <a:ext cx="838200" cy="1382713"/>
              <a:chOff x="3408" y="1824"/>
              <a:chExt cx="480" cy="768"/>
            </a:xfrm>
          </p:grpSpPr>
          <p:sp>
            <p:nvSpPr>
              <p:cNvPr id="56" name="Line 54"/>
              <p:cNvSpPr>
                <a:spLocks noChangeShapeType="1"/>
              </p:cNvSpPr>
              <p:nvPr/>
            </p:nvSpPr>
            <p:spPr bwMode="auto">
              <a:xfrm>
                <a:off x="3408" y="1824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63500" dir="8587806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57" name="Line 55"/>
              <p:cNvSpPr>
                <a:spLocks noChangeShapeType="1"/>
              </p:cNvSpPr>
              <p:nvPr/>
            </p:nvSpPr>
            <p:spPr bwMode="auto">
              <a:xfrm>
                <a:off x="3408" y="2304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63500" dir="8587806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58" name="Line 56"/>
              <p:cNvSpPr>
                <a:spLocks noChangeShapeType="1"/>
              </p:cNvSpPr>
              <p:nvPr/>
            </p:nvSpPr>
            <p:spPr bwMode="auto">
              <a:xfrm>
                <a:off x="3408" y="2112"/>
                <a:ext cx="144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63500" dir="8587806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59" name="Line 57"/>
              <p:cNvSpPr>
                <a:spLocks noChangeShapeType="1"/>
              </p:cNvSpPr>
              <p:nvPr/>
            </p:nvSpPr>
            <p:spPr bwMode="auto">
              <a:xfrm flipV="1">
                <a:off x="3408" y="2208"/>
                <a:ext cx="144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63500" dir="8587806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60" name="Line 58"/>
              <p:cNvSpPr>
                <a:spLocks noChangeShapeType="1"/>
              </p:cNvSpPr>
              <p:nvPr/>
            </p:nvSpPr>
            <p:spPr bwMode="auto">
              <a:xfrm>
                <a:off x="3408" y="1824"/>
                <a:ext cx="48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63500" dir="8587806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61" name="Line 59"/>
              <p:cNvSpPr>
                <a:spLocks noChangeShapeType="1"/>
              </p:cNvSpPr>
              <p:nvPr/>
            </p:nvSpPr>
            <p:spPr bwMode="auto">
              <a:xfrm>
                <a:off x="3888" y="2064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63500" dir="8587806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62" name="Line 60"/>
              <p:cNvSpPr>
                <a:spLocks noChangeShapeType="1"/>
              </p:cNvSpPr>
              <p:nvPr/>
            </p:nvSpPr>
            <p:spPr bwMode="auto">
              <a:xfrm flipV="1">
                <a:off x="3408" y="2352"/>
                <a:ext cx="48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63500" dir="8587806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sp>
          <p:nvSpPr>
            <p:cNvPr id="63" name="Text Box 61"/>
            <p:cNvSpPr txBox="1">
              <a:spLocks noChangeArrowheads="1"/>
            </p:cNvSpPr>
            <p:nvPr/>
          </p:nvSpPr>
          <p:spPr bwMode="auto">
            <a:xfrm>
              <a:off x="5600699" y="3311526"/>
              <a:ext cx="600075" cy="269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1pPr>
              <a:lvl2pPr marL="742950" indent="-28575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2pPr>
              <a:lvl3pPr marL="11430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3pPr>
              <a:lvl4pPr marL="16002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4pPr>
              <a:lvl5pPr marL="20574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9pPr>
            </a:lstStyle>
            <a:p>
              <a:pPr algn="r"/>
              <a:r>
                <a:rPr lang="en-US" altLang="zh-CN" sz="1100">
                  <a:latin typeface="Arial" charset="0"/>
                  <a:ea typeface="宋体" charset="-122"/>
                </a:rPr>
                <a:t>Result</a:t>
              </a:r>
            </a:p>
          </p:txBody>
        </p:sp>
        <p:sp>
          <p:nvSpPr>
            <p:cNvPr id="64" name="Text Box 62"/>
            <p:cNvSpPr txBox="1">
              <a:spLocks noChangeArrowheads="1"/>
            </p:cNvSpPr>
            <p:nvPr/>
          </p:nvSpPr>
          <p:spPr bwMode="auto">
            <a:xfrm>
              <a:off x="5686424" y="3052763"/>
              <a:ext cx="490538" cy="269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1pPr>
              <a:lvl2pPr marL="742950" indent="-28575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2pPr>
              <a:lvl3pPr marL="11430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3pPr>
              <a:lvl4pPr marL="16002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4pPr>
              <a:lvl5pPr marL="20574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9pPr>
            </a:lstStyle>
            <a:p>
              <a:pPr algn="r"/>
              <a:r>
                <a:rPr lang="en-US" altLang="zh-CN" sz="1100">
                  <a:latin typeface="Arial" charset="0"/>
                  <a:ea typeface="宋体" charset="-122"/>
                </a:rPr>
                <a:t>Zero</a:t>
              </a:r>
            </a:p>
          </p:txBody>
        </p:sp>
        <p:sp>
          <p:nvSpPr>
            <p:cNvPr id="65" name="Text Box 63"/>
            <p:cNvSpPr txBox="1">
              <a:spLocks noChangeArrowheads="1"/>
            </p:cNvSpPr>
            <p:nvPr/>
          </p:nvSpPr>
          <p:spPr bwMode="auto">
            <a:xfrm>
              <a:off x="5353049" y="2879726"/>
              <a:ext cx="492125" cy="269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1pPr>
              <a:lvl2pPr marL="742950" indent="-28575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2pPr>
              <a:lvl3pPr marL="11430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3pPr>
              <a:lvl4pPr marL="16002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4pPr>
              <a:lvl5pPr marL="20574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9pPr>
            </a:lstStyle>
            <a:p>
              <a:r>
                <a:rPr lang="en-US" altLang="zh-CN" sz="1100" b="1">
                  <a:latin typeface="Arial" charset="0"/>
                  <a:ea typeface="宋体" charset="-122"/>
                </a:rPr>
                <a:t>ALU</a:t>
              </a:r>
            </a:p>
          </p:txBody>
        </p:sp>
        <p:sp>
          <p:nvSpPr>
            <p:cNvPr id="66" name="Line 64"/>
            <p:cNvSpPr>
              <a:spLocks noChangeShapeType="1"/>
            </p:cNvSpPr>
            <p:nvPr/>
          </p:nvSpPr>
          <p:spPr bwMode="auto">
            <a:xfrm>
              <a:off x="5856287" y="3743326"/>
              <a:ext cx="0" cy="173037"/>
            </a:xfrm>
            <a:prstGeom prst="line">
              <a:avLst/>
            </a:prstGeom>
            <a:noFill/>
            <a:ln w="9525">
              <a:solidFill>
                <a:srgbClr val="3333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67" name="Text Box 65"/>
            <p:cNvSpPr txBox="1">
              <a:spLocks noChangeArrowheads="1"/>
            </p:cNvSpPr>
            <p:nvPr/>
          </p:nvSpPr>
          <p:spPr bwMode="auto">
            <a:xfrm>
              <a:off x="5519737" y="3916363"/>
              <a:ext cx="661987" cy="269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1pPr>
              <a:lvl2pPr marL="742950" indent="-28575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2pPr>
              <a:lvl3pPr marL="11430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3pPr>
              <a:lvl4pPr marL="16002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4pPr>
              <a:lvl5pPr marL="20574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9pPr>
            </a:lstStyle>
            <a:p>
              <a:r>
                <a:rPr lang="en-US" altLang="zh-CN" sz="1100">
                  <a:solidFill>
                    <a:srgbClr val="3333FF"/>
                  </a:solidFill>
                  <a:latin typeface="Arial" charset="0"/>
                  <a:ea typeface="宋体" charset="-122"/>
                </a:rPr>
                <a:t>ALUOp</a:t>
              </a:r>
            </a:p>
          </p:txBody>
        </p:sp>
        <p:sp>
          <p:nvSpPr>
            <p:cNvPr id="68" name="Line 66"/>
            <p:cNvSpPr>
              <a:spLocks noChangeShapeType="1"/>
            </p:cNvSpPr>
            <p:nvPr/>
          </p:nvSpPr>
          <p:spPr bwMode="auto">
            <a:xfrm>
              <a:off x="2335212" y="3743326"/>
              <a:ext cx="419100" cy="0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69" name="Line 67"/>
            <p:cNvSpPr>
              <a:spLocks noChangeShapeType="1"/>
            </p:cNvSpPr>
            <p:nvPr/>
          </p:nvSpPr>
          <p:spPr bwMode="auto">
            <a:xfrm>
              <a:off x="1412874" y="2794001"/>
              <a:ext cx="0" cy="431800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70" name="Line 68"/>
            <p:cNvSpPr>
              <a:spLocks noChangeShapeType="1"/>
            </p:cNvSpPr>
            <p:nvPr/>
          </p:nvSpPr>
          <p:spPr bwMode="auto">
            <a:xfrm>
              <a:off x="1412874" y="5038726"/>
              <a:ext cx="234791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71" name="Text Box 69"/>
            <p:cNvSpPr txBox="1">
              <a:spLocks noChangeArrowheads="1"/>
            </p:cNvSpPr>
            <p:nvPr/>
          </p:nvSpPr>
          <p:spPr bwMode="auto">
            <a:xfrm>
              <a:off x="1412874" y="4779963"/>
              <a:ext cx="711200" cy="269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1pPr>
              <a:lvl2pPr marL="742950" indent="-28575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2pPr>
              <a:lvl3pPr marL="11430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3pPr>
              <a:lvl4pPr marL="16002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4pPr>
              <a:lvl5pPr marL="20574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9pPr>
            </a:lstStyle>
            <a:p>
              <a:r>
                <a:rPr lang="en-US" altLang="zh-CN" sz="1100">
                  <a:latin typeface="Arial" charset="0"/>
                  <a:ea typeface="宋体" charset="-122"/>
                </a:rPr>
                <a:t>I [15 - 0]</a:t>
              </a:r>
            </a:p>
          </p:txBody>
        </p:sp>
        <p:sp>
          <p:nvSpPr>
            <p:cNvPr id="72" name="Line 70"/>
            <p:cNvSpPr>
              <a:spLocks noChangeShapeType="1"/>
            </p:cNvSpPr>
            <p:nvPr/>
          </p:nvSpPr>
          <p:spPr bwMode="auto">
            <a:xfrm>
              <a:off x="1412874" y="2794001"/>
              <a:ext cx="134143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73" name="Text Box 71"/>
            <p:cNvSpPr txBox="1">
              <a:spLocks noChangeArrowheads="1"/>
            </p:cNvSpPr>
            <p:nvPr/>
          </p:nvSpPr>
          <p:spPr bwMode="auto">
            <a:xfrm>
              <a:off x="1412874" y="2535238"/>
              <a:ext cx="788988" cy="269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1pPr>
              <a:lvl2pPr marL="742950" indent="-28575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2pPr>
              <a:lvl3pPr marL="11430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3pPr>
              <a:lvl4pPr marL="16002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4pPr>
              <a:lvl5pPr marL="20574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9pPr>
            </a:lstStyle>
            <a:p>
              <a:r>
                <a:rPr lang="en-US" altLang="zh-CN" sz="1100">
                  <a:latin typeface="Arial" charset="0"/>
                  <a:ea typeface="宋体" charset="-122"/>
                </a:rPr>
                <a:t>I [25 - 21]</a:t>
              </a:r>
            </a:p>
          </p:txBody>
        </p:sp>
        <p:sp>
          <p:nvSpPr>
            <p:cNvPr id="74" name="AutoShape 72"/>
            <p:cNvSpPr>
              <a:spLocks noChangeArrowheads="1"/>
            </p:cNvSpPr>
            <p:nvPr/>
          </p:nvSpPr>
          <p:spPr bwMode="auto">
            <a:xfrm>
              <a:off x="1379537" y="2751138"/>
              <a:ext cx="84137" cy="85725"/>
            </a:xfrm>
            <a:prstGeom prst="octagon">
              <a:avLst>
                <a:gd name="adj" fmla="val 29287"/>
              </a:avLst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ea typeface="宋体" charset="-122"/>
              </a:endParaRPr>
            </a:p>
          </p:txBody>
        </p:sp>
        <p:sp>
          <p:nvSpPr>
            <p:cNvPr id="75" name="Text Box 73"/>
            <p:cNvSpPr txBox="1">
              <a:spLocks noChangeArrowheads="1"/>
            </p:cNvSpPr>
            <p:nvPr/>
          </p:nvSpPr>
          <p:spPr bwMode="auto">
            <a:xfrm>
              <a:off x="1412874" y="2967038"/>
              <a:ext cx="788988" cy="269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1pPr>
              <a:lvl2pPr marL="742950" indent="-28575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2pPr>
              <a:lvl3pPr marL="11430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3pPr>
              <a:lvl4pPr marL="16002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4pPr>
              <a:lvl5pPr marL="20574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9pPr>
            </a:lstStyle>
            <a:p>
              <a:r>
                <a:rPr lang="en-US" altLang="zh-CN" sz="1100">
                  <a:solidFill>
                    <a:srgbClr val="FF0000"/>
                  </a:solidFill>
                  <a:latin typeface="Arial" charset="0"/>
                  <a:ea typeface="宋体" charset="-122"/>
                </a:rPr>
                <a:t>I [20 - 16]</a:t>
              </a:r>
            </a:p>
          </p:txBody>
        </p:sp>
        <p:sp>
          <p:nvSpPr>
            <p:cNvPr id="76" name="AutoShape 75"/>
            <p:cNvSpPr>
              <a:spLocks noChangeArrowheads="1"/>
            </p:cNvSpPr>
            <p:nvPr/>
          </p:nvSpPr>
          <p:spPr bwMode="auto">
            <a:xfrm>
              <a:off x="1377949" y="3179763"/>
              <a:ext cx="84138" cy="85725"/>
            </a:xfrm>
            <a:prstGeom prst="octagon">
              <a:avLst>
                <a:gd name="adj" fmla="val 29287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ea typeface="宋体" charset="-122"/>
              </a:endParaRPr>
            </a:p>
          </p:txBody>
        </p:sp>
        <p:sp>
          <p:nvSpPr>
            <p:cNvPr id="77" name="Line 76"/>
            <p:cNvSpPr>
              <a:spLocks noChangeShapeType="1"/>
            </p:cNvSpPr>
            <p:nvPr/>
          </p:nvSpPr>
          <p:spPr bwMode="auto">
            <a:xfrm>
              <a:off x="1412874" y="4175126"/>
              <a:ext cx="67151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78" name="Text Box 77"/>
            <p:cNvSpPr txBox="1">
              <a:spLocks noChangeArrowheads="1"/>
            </p:cNvSpPr>
            <p:nvPr/>
          </p:nvSpPr>
          <p:spPr bwMode="auto">
            <a:xfrm>
              <a:off x="1389062" y="3916363"/>
              <a:ext cx="788987" cy="269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1pPr>
              <a:lvl2pPr marL="742950" indent="-28575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2pPr>
              <a:lvl3pPr marL="11430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3pPr>
              <a:lvl4pPr marL="16002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4pPr>
              <a:lvl5pPr marL="20574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9pPr>
            </a:lstStyle>
            <a:p>
              <a:r>
                <a:rPr lang="en-US" altLang="zh-CN" sz="1100">
                  <a:latin typeface="Arial" charset="0"/>
                  <a:ea typeface="宋体" charset="-122"/>
                </a:rPr>
                <a:t>I [15 - 11]</a:t>
              </a:r>
            </a:p>
          </p:txBody>
        </p:sp>
        <p:sp>
          <p:nvSpPr>
            <p:cNvPr id="79" name="AutoShape 78"/>
            <p:cNvSpPr>
              <a:spLocks noChangeArrowheads="1"/>
            </p:cNvSpPr>
            <p:nvPr/>
          </p:nvSpPr>
          <p:spPr bwMode="auto">
            <a:xfrm>
              <a:off x="1376362" y="4133851"/>
              <a:ext cx="84137" cy="87312"/>
            </a:xfrm>
            <a:prstGeom prst="octagon">
              <a:avLst>
                <a:gd name="adj" fmla="val 29287"/>
              </a:avLst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ea typeface="宋体" charset="-122"/>
              </a:endParaRPr>
            </a:p>
          </p:txBody>
        </p:sp>
        <p:sp>
          <p:nvSpPr>
            <p:cNvPr id="80" name="Text Box 79"/>
            <p:cNvSpPr txBox="1">
              <a:spLocks noChangeArrowheads="1"/>
            </p:cNvSpPr>
            <p:nvPr/>
          </p:nvSpPr>
          <p:spPr bwMode="auto">
            <a:xfrm>
              <a:off x="2084387" y="3324226"/>
              <a:ext cx="319087" cy="10096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1pPr>
              <a:lvl2pPr marL="742950" indent="-28575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2pPr>
              <a:lvl3pPr marL="11430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3pPr>
              <a:lvl4pPr marL="16002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4pPr>
              <a:lvl5pPr marL="20574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9pPr>
            </a:lstStyle>
            <a:p>
              <a:r>
                <a:rPr lang="en-US" altLang="zh-CN" sz="1100">
                  <a:solidFill>
                    <a:srgbClr val="FF3300"/>
                  </a:solidFill>
                  <a:latin typeface="Arial" charset="0"/>
                  <a:ea typeface="宋体" charset="-122"/>
                </a:rPr>
                <a:t>0</a:t>
              </a:r>
            </a:p>
            <a:p>
              <a:pPr>
                <a:spcBef>
                  <a:spcPct val="30000"/>
                </a:spcBef>
              </a:pPr>
              <a:r>
                <a:rPr lang="en-US" altLang="zh-CN" sz="1100" b="1">
                  <a:solidFill>
                    <a:srgbClr val="FF3300"/>
                  </a:solidFill>
                  <a:latin typeface="Arial" charset="0"/>
                  <a:ea typeface="宋体" charset="-122"/>
                </a:rPr>
                <a:t>M</a:t>
              </a:r>
            </a:p>
            <a:p>
              <a:pPr>
                <a:lnSpc>
                  <a:spcPct val="90000"/>
                </a:lnSpc>
              </a:pPr>
              <a:r>
                <a:rPr lang="en-US" altLang="zh-CN" sz="1100" b="1">
                  <a:solidFill>
                    <a:srgbClr val="FF3300"/>
                  </a:solidFill>
                  <a:latin typeface="Arial" charset="0"/>
                  <a:ea typeface="宋体" charset="-122"/>
                </a:rPr>
                <a:t>u</a:t>
              </a:r>
            </a:p>
            <a:p>
              <a:pPr>
                <a:lnSpc>
                  <a:spcPct val="90000"/>
                </a:lnSpc>
              </a:pPr>
              <a:r>
                <a:rPr lang="en-US" altLang="zh-CN" sz="1100" b="1">
                  <a:solidFill>
                    <a:srgbClr val="FF3300"/>
                  </a:solidFill>
                  <a:latin typeface="Arial" charset="0"/>
                  <a:ea typeface="宋体" charset="-122"/>
                </a:rPr>
                <a:t>x</a:t>
              </a:r>
            </a:p>
            <a:p>
              <a:pPr>
                <a:spcBef>
                  <a:spcPct val="30000"/>
                </a:spcBef>
              </a:pPr>
              <a:r>
                <a:rPr lang="en-US" altLang="zh-CN" sz="1100">
                  <a:solidFill>
                    <a:srgbClr val="FF3300"/>
                  </a:solidFill>
                  <a:latin typeface="Arial" charset="0"/>
                  <a:ea typeface="宋体" charset="-122"/>
                </a:rPr>
                <a:t>1</a:t>
              </a:r>
            </a:p>
          </p:txBody>
        </p:sp>
        <p:sp>
          <p:nvSpPr>
            <p:cNvPr id="81" name="AutoShape 80"/>
            <p:cNvSpPr>
              <a:spLocks noChangeArrowheads="1"/>
            </p:cNvSpPr>
            <p:nvPr/>
          </p:nvSpPr>
          <p:spPr bwMode="auto">
            <a:xfrm>
              <a:off x="2095499" y="3311526"/>
              <a:ext cx="252413" cy="1036637"/>
            </a:xfrm>
            <a:prstGeom prst="roundRect">
              <a:avLst>
                <a:gd name="adj" fmla="val 50000"/>
              </a:avLst>
            </a:prstGeom>
            <a:noFill/>
            <a:ln w="9525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ea typeface="宋体" charset="-122"/>
              </a:endParaRPr>
            </a:p>
          </p:txBody>
        </p:sp>
        <p:sp>
          <p:nvSpPr>
            <p:cNvPr id="82" name="Line 81"/>
            <p:cNvSpPr>
              <a:spLocks noChangeShapeType="1"/>
            </p:cNvSpPr>
            <p:nvPr/>
          </p:nvSpPr>
          <p:spPr bwMode="auto">
            <a:xfrm>
              <a:off x="2214562" y="4348163"/>
              <a:ext cx="0" cy="173038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3" name="Text Box 82"/>
            <p:cNvSpPr txBox="1">
              <a:spLocks noChangeArrowheads="1"/>
            </p:cNvSpPr>
            <p:nvPr/>
          </p:nvSpPr>
          <p:spPr bwMode="auto">
            <a:xfrm>
              <a:off x="1831974" y="4521201"/>
              <a:ext cx="669925" cy="269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1pPr>
              <a:lvl2pPr marL="742950" indent="-28575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2pPr>
              <a:lvl3pPr marL="11430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3pPr>
              <a:lvl4pPr marL="16002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4pPr>
              <a:lvl5pPr marL="20574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9pPr>
            </a:lstStyle>
            <a:p>
              <a:r>
                <a:rPr lang="en-US" altLang="zh-CN" sz="1100">
                  <a:solidFill>
                    <a:srgbClr val="FF3300"/>
                  </a:solidFill>
                  <a:latin typeface="Arial" charset="0"/>
                  <a:ea typeface="宋体" charset="-122"/>
                </a:rPr>
                <a:t>RegDst</a:t>
              </a:r>
            </a:p>
          </p:txBody>
        </p:sp>
        <p:sp>
          <p:nvSpPr>
            <p:cNvPr id="84" name="Text Box 83"/>
            <p:cNvSpPr txBox="1">
              <a:spLocks noChangeArrowheads="1"/>
            </p:cNvSpPr>
            <p:nvPr/>
          </p:nvSpPr>
          <p:spPr bwMode="auto">
            <a:xfrm>
              <a:off x="2754312" y="2620963"/>
              <a:ext cx="784225" cy="438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1pPr>
              <a:lvl2pPr marL="742950" indent="-28575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2pPr>
              <a:lvl3pPr marL="11430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3pPr>
              <a:lvl4pPr marL="16002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4pPr>
              <a:lvl5pPr marL="20574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9pPr>
            </a:lstStyle>
            <a:p>
              <a:r>
                <a:rPr lang="en-US" altLang="zh-CN" sz="1100">
                  <a:latin typeface="Arial" charset="0"/>
                  <a:ea typeface="宋体" charset="-122"/>
                </a:rPr>
                <a:t>Read</a:t>
              </a:r>
            </a:p>
            <a:p>
              <a:r>
                <a:rPr lang="en-US" altLang="zh-CN" sz="1100">
                  <a:latin typeface="Arial" charset="0"/>
                  <a:ea typeface="宋体" charset="-122"/>
                </a:rPr>
                <a:t>register 1</a:t>
              </a:r>
            </a:p>
          </p:txBody>
        </p:sp>
        <p:sp>
          <p:nvSpPr>
            <p:cNvPr id="85" name="Text Box 84"/>
            <p:cNvSpPr txBox="1">
              <a:spLocks noChangeArrowheads="1"/>
            </p:cNvSpPr>
            <p:nvPr/>
          </p:nvSpPr>
          <p:spPr bwMode="auto">
            <a:xfrm>
              <a:off x="2771774" y="3073401"/>
              <a:ext cx="784225" cy="438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1pPr>
              <a:lvl2pPr marL="742950" indent="-28575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2pPr>
              <a:lvl3pPr marL="11430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3pPr>
              <a:lvl4pPr marL="16002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4pPr>
              <a:lvl5pPr marL="20574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9pPr>
            </a:lstStyle>
            <a:p>
              <a:r>
                <a:rPr lang="en-US" altLang="zh-CN" sz="1100">
                  <a:latin typeface="Arial" charset="0"/>
                  <a:ea typeface="宋体" charset="-122"/>
                </a:rPr>
                <a:t>Read</a:t>
              </a:r>
            </a:p>
            <a:p>
              <a:r>
                <a:rPr lang="en-US" altLang="zh-CN" sz="1100">
                  <a:latin typeface="Arial" charset="0"/>
                  <a:ea typeface="宋体" charset="-122"/>
                </a:rPr>
                <a:t>register 2</a:t>
              </a:r>
            </a:p>
          </p:txBody>
        </p:sp>
        <p:sp>
          <p:nvSpPr>
            <p:cNvPr id="86" name="Text Box 85"/>
            <p:cNvSpPr txBox="1">
              <a:spLocks noChangeArrowheads="1"/>
            </p:cNvSpPr>
            <p:nvPr/>
          </p:nvSpPr>
          <p:spPr bwMode="auto">
            <a:xfrm>
              <a:off x="2771774" y="3505201"/>
              <a:ext cx="668338" cy="438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1pPr>
              <a:lvl2pPr marL="742950" indent="-28575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2pPr>
              <a:lvl3pPr marL="11430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3pPr>
              <a:lvl4pPr marL="16002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4pPr>
              <a:lvl5pPr marL="20574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9pPr>
            </a:lstStyle>
            <a:p>
              <a:r>
                <a:rPr lang="en-US" altLang="zh-CN" sz="1100">
                  <a:solidFill>
                    <a:srgbClr val="FF3300"/>
                  </a:solidFill>
                  <a:latin typeface="Arial" charset="0"/>
                  <a:ea typeface="宋体" charset="-122"/>
                </a:rPr>
                <a:t>Write</a:t>
              </a:r>
            </a:p>
            <a:p>
              <a:r>
                <a:rPr lang="en-US" altLang="zh-CN" sz="1100">
                  <a:solidFill>
                    <a:srgbClr val="FF3300"/>
                  </a:solidFill>
                  <a:latin typeface="Arial" charset="0"/>
                  <a:ea typeface="宋体" charset="-122"/>
                </a:rPr>
                <a:t>register</a:t>
              </a:r>
            </a:p>
          </p:txBody>
        </p:sp>
        <p:sp>
          <p:nvSpPr>
            <p:cNvPr id="87" name="Text Box 86"/>
            <p:cNvSpPr txBox="1">
              <a:spLocks noChangeArrowheads="1"/>
            </p:cNvSpPr>
            <p:nvPr/>
          </p:nvSpPr>
          <p:spPr bwMode="auto">
            <a:xfrm>
              <a:off x="2771774" y="3937001"/>
              <a:ext cx="528638" cy="438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1pPr>
              <a:lvl2pPr marL="742950" indent="-28575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2pPr>
              <a:lvl3pPr marL="11430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3pPr>
              <a:lvl4pPr marL="16002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4pPr>
              <a:lvl5pPr marL="20574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9pPr>
            </a:lstStyle>
            <a:p>
              <a:r>
                <a:rPr lang="en-US" altLang="zh-CN" sz="1100">
                  <a:solidFill>
                    <a:srgbClr val="FF3300"/>
                  </a:solidFill>
                  <a:latin typeface="Arial" charset="0"/>
                  <a:ea typeface="宋体" charset="-122"/>
                </a:rPr>
                <a:t>Write</a:t>
              </a:r>
            </a:p>
            <a:p>
              <a:r>
                <a:rPr lang="en-US" altLang="zh-CN" sz="1100">
                  <a:solidFill>
                    <a:srgbClr val="FF3300"/>
                  </a:solidFill>
                  <a:latin typeface="Arial" charset="0"/>
                  <a:ea typeface="宋体" charset="-122"/>
                </a:rPr>
                <a:t>data</a:t>
              </a:r>
            </a:p>
          </p:txBody>
        </p:sp>
        <p:sp>
          <p:nvSpPr>
            <p:cNvPr id="88" name="Text Box 87"/>
            <p:cNvSpPr txBox="1">
              <a:spLocks noChangeArrowheads="1"/>
            </p:cNvSpPr>
            <p:nvPr/>
          </p:nvSpPr>
          <p:spPr bwMode="auto">
            <a:xfrm>
              <a:off x="3671887" y="3225801"/>
              <a:ext cx="590550" cy="438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1pPr>
              <a:lvl2pPr marL="742950" indent="-28575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2pPr>
              <a:lvl3pPr marL="11430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3pPr>
              <a:lvl4pPr marL="16002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4pPr>
              <a:lvl5pPr marL="20574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9pPr>
            </a:lstStyle>
            <a:p>
              <a:pPr algn="r"/>
              <a:r>
                <a:rPr lang="en-US" altLang="zh-CN" sz="1100">
                  <a:latin typeface="Arial" charset="0"/>
                  <a:ea typeface="宋体" charset="-122"/>
                </a:rPr>
                <a:t>Read</a:t>
              </a:r>
            </a:p>
            <a:p>
              <a:pPr algn="r"/>
              <a:r>
                <a:rPr lang="en-US" altLang="zh-CN" sz="1100">
                  <a:latin typeface="Arial" charset="0"/>
                  <a:ea typeface="宋体" charset="-122"/>
                </a:rPr>
                <a:t>data 2</a:t>
              </a:r>
            </a:p>
          </p:txBody>
        </p:sp>
        <p:sp>
          <p:nvSpPr>
            <p:cNvPr id="89" name="Text Box 88"/>
            <p:cNvSpPr txBox="1">
              <a:spLocks noChangeArrowheads="1"/>
            </p:cNvSpPr>
            <p:nvPr/>
          </p:nvSpPr>
          <p:spPr bwMode="auto">
            <a:xfrm>
              <a:off x="3689349" y="2641601"/>
              <a:ext cx="590550" cy="438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1pPr>
              <a:lvl2pPr marL="742950" indent="-28575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2pPr>
              <a:lvl3pPr marL="11430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3pPr>
              <a:lvl4pPr marL="16002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4pPr>
              <a:lvl5pPr marL="20574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9pPr>
            </a:lstStyle>
            <a:p>
              <a:pPr algn="r"/>
              <a:r>
                <a:rPr lang="en-US" altLang="zh-CN" sz="1100">
                  <a:latin typeface="Arial" charset="0"/>
                  <a:ea typeface="宋体" charset="-122"/>
                </a:rPr>
                <a:t>Read</a:t>
              </a:r>
            </a:p>
            <a:p>
              <a:pPr algn="r"/>
              <a:r>
                <a:rPr lang="en-US" altLang="zh-CN" sz="1100">
                  <a:latin typeface="Arial" charset="0"/>
                  <a:ea typeface="宋体" charset="-122"/>
                </a:rPr>
                <a:t>data 1</a:t>
              </a:r>
            </a:p>
          </p:txBody>
        </p:sp>
        <p:sp>
          <p:nvSpPr>
            <p:cNvPr id="90" name="Text Box 89"/>
            <p:cNvSpPr txBox="1">
              <a:spLocks noChangeArrowheads="1"/>
            </p:cNvSpPr>
            <p:nvPr/>
          </p:nvSpPr>
          <p:spPr bwMode="auto">
            <a:xfrm>
              <a:off x="3424237" y="3830638"/>
              <a:ext cx="839787" cy="269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1pPr>
              <a:lvl2pPr marL="742950" indent="-28575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2pPr>
              <a:lvl3pPr marL="11430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3pPr>
              <a:lvl4pPr marL="16002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4pPr>
              <a:lvl5pPr marL="20574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9pPr>
            </a:lstStyle>
            <a:p>
              <a:r>
                <a:rPr lang="en-US" altLang="zh-CN" sz="1100" b="1">
                  <a:solidFill>
                    <a:srgbClr val="FF3300"/>
                  </a:solidFill>
                  <a:latin typeface="Arial" charset="0"/>
                  <a:ea typeface="宋体" charset="-122"/>
                </a:rPr>
                <a:t>Registers</a:t>
              </a:r>
            </a:p>
          </p:txBody>
        </p:sp>
        <p:sp>
          <p:nvSpPr>
            <p:cNvPr id="91" name="Rectangle 90"/>
            <p:cNvSpPr>
              <a:spLocks noChangeArrowheads="1"/>
            </p:cNvSpPr>
            <p:nvPr/>
          </p:nvSpPr>
          <p:spPr bwMode="auto">
            <a:xfrm>
              <a:off x="2771774" y="2641601"/>
              <a:ext cx="1490663" cy="1727200"/>
            </a:xfrm>
            <a:prstGeom prst="rect">
              <a:avLst/>
            </a:prstGeom>
            <a:noFill/>
            <a:ln w="9525">
              <a:solidFill>
                <a:srgbClr val="FF33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ea typeface="宋体" charset="-122"/>
              </a:endParaRPr>
            </a:p>
          </p:txBody>
        </p:sp>
        <p:sp>
          <p:nvSpPr>
            <p:cNvPr id="92" name="Line 91"/>
            <p:cNvSpPr>
              <a:spLocks noChangeShapeType="1"/>
            </p:cNvSpPr>
            <p:nvPr/>
          </p:nvSpPr>
          <p:spPr bwMode="auto">
            <a:xfrm>
              <a:off x="3508374" y="2447926"/>
              <a:ext cx="0" cy="173037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93" name="Text Box 92"/>
            <p:cNvSpPr txBox="1">
              <a:spLocks noChangeArrowheads="1"/>
            </p:cNvSpPr>
            <p:nvPr/>
          </p:nvSpPr>
          <p:spPr bwMode="auto">
            <a:xfrm>
              <a:off x="3173412" y="2189163"/>
              <a:ext cx="785812" cy="269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1pPr>
              <a:lvl2pPr marL="742950" indent="-28575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2pPr>
              <a:lvl3pPr marL="11430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3pPr>
              <a:lvl4pPr marL="16002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4pPr>
              <a:lvl5pPr marL="20574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9pPr>
            </a:lstStyle>
            <a:p>
              <a:r>
                <a:rPr lang="en-US" altLang="zh-CN" sz="1100">
                  <a:solidFill>
                    <a:srgbClr val="FF3300"/>
                  </a:solidFill>
                  <a:latin typeface="Arial" charset="0"/>
                  <a:ea typeface="宋体" charset="-122"/>
                </a:rPr>
                <a:t>RegWrite</a:t>
              </a:r>
            </a:p>
          </p:txBody>
        </p:sp>
        <p:sp>
          <p:nvSpPr>
            <p:cNvPr id="94" name="Line 93"/>
            <p:cNvSpPr>
              <a:spLocks noChangeShapeType="1"/>
            </p:cNvSpPr>
            <p:nvPr/>
          </p:nvSpPr>
          <p:spPr bwMode="auto">
            <a:xfrm>
              <a:off x="5100637" y="3743326"/>
              <a:ext cx="25241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95" name="Line 94"/>
            <p:cNvSpPr>
              <a:spLocks noChangeShapeType="1"/>
            </p:cNvSpPr>
            <p:nvPr/>
          </p:nvSpPr>
          <p:spPr bwMode="auto">
            <a:xfrm flipV="1">
              <a:off x="1849437" y="3241676"/>
              <a:ext cx="0" cy="258762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96" name="AutoShape 95"/>
            <p:cNvSpPr>
              <a:spLocks noChangeArrowheads="1"/>
            </p:cNvSpPr>
            <p:nvPr/>
          </p:nvSpPr>
          <p:spPr bwMode="auto">
            <a:xfrm>
              <a:off x="1820862" y="3200401"/>
              <a:ext cx="82550" cy="87312"/>
            </a:xfrm>
            <a:prstGeom prst="octagon">
              <a:avLst>
                <a:gd name="adj" fmla="val 29287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ea typeface="宋体" charset="-122"/>
              </a:endParaRPr>
            </a:p>
          </p:txBody>
        </p:sp>
        <p:sp>
          <p:nvSpPr>
            <p:cNvPr id="97" name="Line 96"/>
            <p:cNvSpPr>
              <a:spLocks noChangeShapeType="1"/>
            </p:cNvSpPr>
            <p:nvPr/>
          </p:nvSpPr>
          <p:spPr bwMode="auto">
            <a:xfrm>
              <a:off x="1849437" y="3500438"/>
              <a:ext cx="252412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98" name="Line 97"/>
            <p:cNvSpPr>
              <a:spLocks noChangeShapeType="1"/>
            </p:cNvSpPr>
            <p:nvPr/>
          </p:nvSpPr>
          <p:spPr bwMode="auto">
            <a:xfrm>
              <a:off x="4598987" y="4089401"/>
              <a:ext cx="0" cy="94932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99" name="Line 98"/>
            <p:cNvSpPr>
              <a:spLocks noChangeShapeType="1"/>
            </p:cNvSpPr>
            <p:nvPr/>
          </p:nvSpPr>
          <p:spPr bwMode="auto">
            <a:xfrm>
              <a:off x="1246187" y="2794001"/>
              <a:ext cx="166687" cy="0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00" name="Line 101"/>
            <p:cNvSpPr>
              <a:spLocks noChangeShapeType="1"/>
            </p:cNvSpPr>
            <p:nvPr/>
          </p:nvSpPr>
          <p:spPr bwMode="auto">
            <a:xfrm flipV="1">
              <a:off x="1423987" y="3235326"/>
              <a:ext cx="452437" cy="1587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101" name="Slide Number Placeholder 10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29322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32046" y="260648"/>
            <a:ext cx="7992888" cy="922114"/>
          </a:xfrm>
        </p:spPr>
        <p:txBody>
          <a:bodyPr>
            <a:noAutofit/>
          </a:bodyPr>
          <a:lstStyle/>
          <a:p>
            <a:pPr algn="ctr"/>
            <a:r>
              <a:rPr lang="en-US" altLang="zh-CN" sz="4400" b="1" dirty="0">
                <a:solidFill>
                  <a:srgbClr val="0000FF"/>
                </a:solidFill>
              </a:rPr>
              <a:t>What we can find…</a:t>
            </a:r>
            <a:endParaRPr lang="zh-CN" altLang="en-US" sz="4400" b="1" dirty="0">
              <a:solidFill>
                <a:srgbClr val="0000FF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99592" y="1196752"/>
            <a:ext cx="8136904" cy="5544616"/>
          </a:xfrm>
        </p:spPr>
        <p:txBody>
          <a:bodyPr>
            <a:normAutofit lnSpcReduction="10000"/>
          </a:bodyPr>
          <a:lstStyle/>
          <a:p>
            <a:pPr marL="457200" indent="-457200" defTabSz="914400">
              <a:buFont typeface="Wingdings" panose="05000000000000000000" pitchFamily="2" charset="2"/>
              <a:buChar char="l"/>
            </a:pPr>
            <a:r>
              <a:rPr lang="en-US" altLang="zh-CN" dirty="0">
                <a:ea typeface="宋体" charset="-122"/>
              </a:rPr>
              <a:t>Each execution step uses a different functional unit. </a:t>
            </a:r>
          </a:p>
          <a:p>
            <a:pPr marL="457200" indent="-457200" defTabSz="914400">
              <a:buFont typeface="Wingdings" panose="05000000000000000000" pitchFamily="2" charset="2"/>
              <a:buChar char="l"/>
            </a:pPr>
            <a:r>
              <a:rPr lang="en-US" altLang="zh-CN" dirty="0">
                <a:ea typeface="宋体" charset="-122"/>
              </a:rPr>
              <a:t>That means, the main units are </a:t>
            </a:r>
            <a:r>
              <a:rPr lang="en-US" altLang="zh-CN" b="1" dirty="0">
                <a:solidFill>
                  <a:srgbClr val="0000FF"/>
                </a:solidFill>
                <a:ea typeface="宋体" charset="-122"/>
              </a:rPr>
              <a:t>idle</a:t>
            </a:r>
            <a:r>
              <a:rPr lang="en-US" altLang="zh-CN" dirty="0">
                <a:ea typeface="宋体" charset="-122"/>
              </a:rPr>
              <a:t> for most of the 8ns cycle!</a:t>
            </a:r>
          </a:p>
          <a:p>
            <a:pPr marL="0" lvl="1" indent="0">
              <a:spcBef>
                <a:spcPts val="600"/>
              </a:spcBef>
              <a:buSzPct val="80000"/>
              <a:buNone/>
            </a:pPr>
            <a:r>
              <a:rPr lang="en-US" altLang="zh-CN" dirty="0">
                <a:ea typeface="宋体" charset="-122"/>
              </a:rPr>
              <a:t>      -- Instruction memory is used for just 2ns at the start of the cycle.</a:t>
            </a:r>
          </a:p>
          <a:p>
            <a:pPr marL="457200" lvl="1" indent="0" defTabSz="914400">
              <a:buNone/>
            </a:pPr>
            <a:r>
              <a:rPr lang="en-US" altLang="zh-CN" dirty="0">
                <a:ea typeface="宋体" charset="-122"/>
              </a:rPr>
              <a:t> -- Registers are read once in ID (1ns), and written once in WB (1ns).</a:t>
            </a:r>
          </a:p>
          <a:p>
            <a:pPr marL="457200" lvl="1" indent="0" defTabSz="914400">
              <a:buNone/>
            </a:pPr>
            <a:r>
              <a:rPr lang="en-US" altLang="zh-CN" dirty="0">
                <a:ea typeface="宋体" charset="-122"/>
              </a:rPr>
              <a:t> -- ALU is used for 2ns near the middle of the cycle.</a:t>
            </a:r>
          </a:p>
          <a:p>
            <a:pPr marL="457200" lvl="1" indent="0" defTabSz="914400">
              <a:buNone/>
            </a:pPr>
            <a:r>
              <a:rPr lang="en-US" altLang="zh-CN" dirty="0">
                <a:ea typeface="宋体" charset="-122"/>
              </a:rPr>
              <a:t> -- Reading the data memory only takes 2ns.</a:t>
            </a:r>
          </a:p>
          <a:p>
            <a:pPr marL="342900" indent="-342900" defTabSz="914400"/>
            <a:r>
              <a:rPr lang="en-US" altLang="zh-CN" dirty="0">
                <a:ea typeface="宋体" charset="-122"/>
              </a:rPr>
              <a:t>A lot of idle hardware!</a:t>
            </a:r>
          </a:p>
          <a:p>
            <a:pPr>
              <a:buFont typeface="Wingdings" panose="05000000000000000000" pitchFamily="2" charset="2"/>
              <a:buChar char="l"/>
            </a:pPr>
            <a:endParaRPr lang="en-US" altLang="zh-CN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19990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32046" y="260648"/>
            <a:ext cx="7992888" cy="922114"/>
          </a:xfrm>
        </p:spPr>
        <p:txBody>
          <a:bodyPr>
            <a:noAutofit/>
          </a:bodyPr>
          <a:lstStyle/>
          <a:p>
            <a:pPr algn="ctr"/>
            <a:r>
              <a:rPr lang="en-US" altLang="zh-CN" sz="4400" b="1" dirty="0">
                <a:solidFill>
                  <a:srgbClr val="0000FF"/>
                </a:solidFill>
              </a:rPr>
              <a:t>Make those idle units work</a:t>
            </a:r>
            <a:endParaRPr lang="zh-CN" altLang="en-US" sz="4400" b="1" dirty="0">
              <a:solidFill>
                <a:srgbClr val="0000FF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99592" y="1196752"/>
            <a:ext cx="8136904" cy="5544616"/>
          </a:xfrm>
        </p:spPr>
        <p:txBody>
          <a:bodyPr>
            <a:normAutofit/>
          </a:bodyPr>
          <a:lstStyle/>
          <a:p>
            <a:pPr marL="457200" indent="-457200" defTabSz="914400">
              <a:buFont typeface="Wingdings" panose="05000000000000000000" pitchFamily="2" charset="2"/>
              <a:buChar char="l"/>
            </a:pPr>
            <a:r>
              <a:rPr lang="en-US" altLang="zh-CN" sz="2600" dirty="0">
                <a:ea typeface="宋体" charset="-122"/>
              </a:rPr>
              <a:t>We do not have to </a:t>
            </a:r>
            <a:r>
              <a:rPr lang="en-US" altLang="zh-CN" sz="2600" i="1" dirty="0">
                <a:ea typeface="宋体" charset="-122"/>
              </a:rPr>
              <a:t>wait</a:t>
            </a:r>
            <a:r>
              <a:rPr lang="en-US" altLang="zh-CN" sz="2600" dirty="0">
                <a:ea typeface="宋体" charset="-122"/>
              </a:rPr>
              <a:t> for the entire instruction to complete before we can </a:t>
            </a:r>
            <a:r>
              <a:rPr lang="en-US" altLang="zh-CN" sz="2600" b="1" dirty="0">
                <a:ea typeface="宋体" charset="-122"/>
              </a:rPr>
              <a:t>re-use</a:t>
            </a:r>
            <a:r>
              <a:rPr lang="en-US" altLang="zh-CN" sz="2600" dirty="0">
                <a:ea typeface="宋体" charset="-122"/>
              </a:rPr>
              <a:t> the functional units.</a:t>
            </a:r>
          </a:p>
          <a:p>
            <a:pPr marL="457200" indent="-457200" defTabSz="914400">
              <a:buFont typeface="Wingdings" panose="05000000000000000000" pitchFamily="2" charset="2"/>
              <a:buChar char="l"/>
            </a:pPr>
            <a:r>
              <a:rPr lang="en-US" altLang="zh-CN" sz="2600" dirty="0">
                <a:ea typeface="宋体" charset="-122"/>
              </a:rPr>
              <a:t>An example: </a:t>
            </a:r>
            <a:r>
              <a:rPr lang="en-US" altLang="zh-CN" sz="2600" dirty="0"/>
              <a:t>Instruction memory is free in ID step</a:t>
            </a:r>
            <a:endParaRPr lang="en-US" altLang="zh-CN" sz="2600" dirty="0">
              <a:ea typeface="宋体" charset="-122"/>
            </a:endParaRPr>
          </a:p>
          <a:p>
            <a:pPr>
              <a:buFont typeface="Wingdings" panose="05000000000000000000" pitchFamily="2" charset="2"/>
              <a:buChar char="l"/>
            </a:pPr>
            <a:endParaRPr lang="en-US" altLang="zh-CN" sz="2800" dirty="0"/>
          </a:p>
        </p:txBody>
      </p:sp>
      <p:grpSp>
        <p:nvGrpSpPr>
          <p:cNvPr id="193" name="组合 192"/>
          <p:cNvGrpSpPr/>
          <p:nvPr/>
        </p:nvGrpSpPr>
        <p:grpSpPr>
          <a:xfrm>
            <a:off x="45466" y="2660650"/>
            <a:ext cx="9063038" cy="4070350"/>
            <a:chOff x="533400" y="2660650"/>
            <a:chExt cx="9063038" cy="4070350"/>
          </a:xfrm>
        </p:grpSpPr>
        <p:grpSp>
          <p:nvGrpSpPr>
            <p:cNvPr id="96" name="Group 99"/>
            <p:cNvGrpSpPr>
              <a:grpSpLocks/>
            </p:cNvGrpSpPr>
            <p:nvPr/>
          </p:nvGrpSpPr>
          <p:grpSpPr bwMode="auto">
            <a:xfrm>
              <a:off x="533400" y="3276600"/>
              <a:ext cx="9063038" cy="3454400"/>
              <a:chOff x="317" y="2067"/>
              <a:chExt cx="5709" cy="2176"/>
            </a:xfrm>
          </p:grpSpPr>
          <p:sp>
            <p:nvSpPr>
              <p:cNvPr id="97" name="Line 4"/>
              <p:cNvSpPr>
                <a:spLocks noChangeShapeType="1"/>
              </p:cNvSpPr>
              <p:nvPr/>
            </p:nvSpPr>
            <p:spPr bwMode="auto">
              <a:xfrm>
                <a:off x="1267" y="2720"/>
                <a:ext cx="0" cy="1142"/>
              </a:xfrm>
              <a:prstGeom prst="line">
                <a:avLst/>
              </a:prstGeom>
              <a:noFill/>
              <a:ln w="9525">
                <a:solidFill>
                  <a:srgbClr val="FF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98" name="Text Box 5"/>
              <p:cNvSpPr txBox="1">
                <a:spLocks noChangeArrowheads="1"/>
              </p:cNvSpPr>
              <p:nvPr/>
            </p:nvSpPr>
            <p:spPr bwMode="auto">
              <a:xfrm>
                <a:off x="317" y="2285"/>
                <a:ext cx="441" cy="27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101882" tIns="50941" rIns="101882" bIns="50941">
                <a:spAutoFit/>
              </a:bodyPr>
              <a:lstStyle>
                <a:lvl1pPr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1pPr>
                <a:lvl2pPr marL="742950" indent="-28575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2pPr>
                <a:lvl3pPr marL="1143000" indent="-22860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3pPr>
                <a:lvl4pPr marL="1600200" indent="-22860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4pPr>
                <a:lvl5pPr marL="2057400" indent="-22860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5pPr>
                <a:lvl6pPr marL="25146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6pPr>
                <a:lvl7pPr marL="29718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7pPr>
                <a:lvl8pPr marL="34290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8pPr>
                <a:lvl9pPr marL="38862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9pPr>
              </a:lstStyle>
              <a:p>
                <a:r>
                  <a:rPr lang="en-US" altLang="zh-CN" sz="1100">
                    <a:latin typeface="Arial" charset="0"/>
                    <a:ea typeface="宋体" charset="-122"/>
                  </a:rPr>
                  <a:t>Read</a:t>
                </a:r>
              </a:p>
              <a:p>
                <a:r>
                  <a:rPr lang="en-US" altLang="zh-CN" sz="1100">
                    <a:latin typeface="Arial" charset="0"/>
                    <a:ea typeface="宋体" charset="-122"/>
                  </a:rPr>
                  <a:t>address</a:t>
                </a:r>
              </a:p>
            </p:txBody>
          </p:sp>
          <p:sp>
            <p:nvSpPr>
              <p:cNvPr id="99" name="Text Box 6"/>
              <p:cNvSpPr txBox="1">
                <a:spLocks noChangeArrowheads="1"/>
              </p:cNvSpPr>
              <p:nvPr/>
            </p:nvSpPr>
            <p:spPr bwMode="auto">
              <a:xfrm>
                <a:off x="475" y="2666"/>
                <a:ext cx="582" cy="27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101882" tIns="50941" rIns="101882" bIns="50941">
                <a:spAutoFit/>
              </a:bodyPr>
              <a:lstStyle>
                <a:lvl1pPr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1pPr>
                <a:lvl2pPr marL="742950" indent="-28575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2pPr>
                <a:lvl3pPr marL="1143000" indent="-22860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3pPr>
                <a:lvl4pPr marL="1600200" indent="-22860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4pPr>
                <a:lvl5pPr marL="2057400" indent="-22860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5pPr>
                <a:lvl6pPr marL="25146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6pPr>
                <a:lvl7pPr marL="29718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7pPr>
                <a:lvl8pPr marL="34290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8pPr>
                <a:lvl9pPr marL="38862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9pPr>
              </a:lstStyle>
              <a:p>
                <a:pPr algn="ctr"/>
                <a:r>
                  <a:rPr lang="en-US" altLang="zh-CN" sz="1100" b="1">
                    <a:latin typeface="Arial" charset="0"/>
                    <a:ea typeface="宋体" charset="-122"/>
                  </a:rPr>
                  <a:t>Instruction</a:t>
                </a:r>
              </a:p>
              <a:p>
                <a:pPr algn="ctr"/>
                <a:r>
                  <a:rPr lang="en-US" altLang="zh-CN" sz="1100" b="1">
                    <a:latin typeface="Arial" charset="0"/>
                    <a:ea typeface="宋体" charset="-122"/>
                  </a:rPr>
                  <a:t>memory</a:t>
                </a:r>
              </a:p>
            </p:txBody>
          </p:sp>
          <p:sp>
            <p:nvSpPr>
              <p:cNvPr id="100" name="Text Box 7"/>
              <p:cNvSpPr txBox="1">
                <a:spLocks noChangeArrowheads="1"/>
              </p:cNvSpPr>
              <p:nvPr/>
            </p:nvSpPr>
            <p:spPr bwMode="auto">
              <a:xfrm>
                <a:off x="632" y="2285"/>
                <a:ext cx="533" cy="27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101882" tIns="50941" rIns="101882" bIns="50941">
                <a:spAutoFit/>
              </a:bodyPr>
              <a:lstStyle>
                <a:lvl1pPr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1pPr>
                <a:lvl2pPr marL="742950" indent="-28575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2pPr>
                <a:lvl3pPr marL="1143000" indent="-22860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3pPr>
                <a:lvl4pPr marL="1600200" indent="-22860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4pPr>
                <a:lvl5pPr marL="2057400" indent="-22860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5pPr>
                <a:lvl6pPr marL="25146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6pPr>
                <a:lvl7pPr marL="29718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7pPr>
                <a:lvl8pPr marL="34290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8pPr>
                <a:lvl9pPr marL="38862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9pPr>
              </a:lstStyle>
              <a:p>
                <a:pPr algn="r"/>
                <a:r>
                  <a:rPr lang="en-US" altLang="zh-CN" sz="1100">
                    <a:latin typeface="Arial" charset="0"/>
                    <a:ea typeface="宋体" charset="-122"/>
                  </a:rPr>
                  <a:t>Instruction</a:t>
                </a:r>
              </a:p>
              <a:p>
                <a:pPr algn="r"/>
                <a:r>
                  <a:rPr lang="en-US" altLang="zh-CN" sz="1100">
                    <a:latin typeface="Arial" charset="0"/>
                    <a:ea typeface="宋体" charset="-122"/>
                  </a:rPr>
                  <a:t>[31-0]</a:t>
                </a:r>
              </a:p>
            </p:txBody>
          </p:sp>
          <p:sp>
            <p:nvSpPr>
              <p:cNvPr id="101" name="Rectangle 8"/>
              <p:cNvSpPr>
                <a:spLocks noChangeArrowheads="1"/>
              </p:cNvSpPr>
              <p:nvPr/>
            </p:nvSpPr>
            <p:spPr bwMode="auto">
              <a:xfrm>
                <a:off x="317" y="2285"/>
                <a:ext cx="845" cy="81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>
                  <a:ea typeface="宋体" charset="-122"/>
                </a:endParaRPr>
              </a:p>
            </p:txBody>
          </p:sp>
          <p:sp>
            <p:nvSpPr>
              <p:cNvPr id="102" name="Line 9"/>
              <p:cNvSpPr>
                <a:spLocks noChangeShapeType="1"/>
              </p:cNvSpPr>
              <p:nvPr/>
            </p:nvSpPr>
            <p:spPr bwMode="auto">
              <a:xfrm>
                <a:off x="5386" y="2611"/>
                <a:ext cx="26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03" name="Line 10"/>
              <p:cNvSpPr>
                <a:spLocks noChangeShapeType="1"/>
              </p:cNvSpPr>
              <p:nvPr/>
            </p:nvSpPr>
            <p:spPr bwMode="auto">
              <a:xfrm>
                <a:off x="4277" y="2883"/>
                <a:ext cx="317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04" name="Line 11"/>
              <p:cNvSpPr>
                <a:spLocks noChangeShapeType="1"/>
              </p:cNvSpPr>
              <p:nvPr/>
            </p:nvSpPr>
            <p:spPr bwMode="auto">
              <a:xfrm>
                <a:off x="4382" y="2611"/>
                <a:ext cx="21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05" name="Line 12"/>
              <p:cNvSpPr>
                <a:spLocks noChangeShapeType="1"/>
              </p:cNvSpPr>
              <p:nvPr/>
            </p:nvSpPr>
            <p:spPr bwMode="auto">
              <a:xfrm>
                <a:off x="5491" y="3046"/>
                <a:ext cx="159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06" name="Line 13"/>
              <p:cNvSpPr>
                <a:spLocks noChangeShapeType="1"/>
              </p:cNvSpPr>
              <p:nvPr/>
            </p:nvSpPr>
            <p:spPr bwMode="auto">
              <a:xfrm>
                <a:off x="4382" y="2611"/>
                <a:ext cx="0" cy="108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07" name="Line 14"/>
              <p:cNvSpPr>
                <a:spLocks noChangeShapeType="1"/>
              </p:cNvSpPr>
              <p:nvPr/>
            </p:nvSpPr>
            <p:spPr bwMode="auto">
              <a:xfrm>
                <a:off x="4382" y="3699"/>
                <a:ext cx="1109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08" name="Line 15"/>
              <p:cNvSpPr>
                <a:spLocks noChangeShapeType="1"/>
              </p:cNvSpPr>
              <p:nvPr/>
            </p:nvSpPr>
            <p:spPr bwMode="auto">
              <a:xfrm flipV="1">
                <a:off x="5491" y="3046"/>
                <a:ext cx="0" cy="653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09" name="AutoShape 16"/>
              <p:cNvSpPr>
                <a:spLocks noChangeArrowheads="1"/>
              </p:cNvSpPr>
              <p:nvPr/>
            </p:nvSpPr>
            <p:spPr bwMode="auto">
              <a:xfrm>
                <a:off x="4353" y="2856"/>
                <a:ext cx="53" cy="54"/>
              </a:xfrm>
              <a:prstGeom prst="octagon">
                <a:avLst>
                  <a:gd name="adj" fmla="val 29287"/>
                </a:avLst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>
                  <a:ea typeface="宋体" charset="-122"/>
                </a:endParaRPr>
              </a:p>
            </p:txBody>
          </p:sp>
          <p:sp>
            <p:nvSpPr>
              <p:cNvPr id="110" name="Line 17"/>
              <p:cNvSpPr>
                <a:spLocks noChangeShapeType="1"/>
              </p:cNvSpPr>
              <p:nvPr/>
            </p:nvSpPr>
            <p:spPr bwMode="auto">
              <a:xfrm>
                <a:off x="5808" y="2829"/>
                <a:ext cx="15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1" name="Line 18"/>
              <p:cNvSpPr>
                <a:spLocks noChangeShapeType="1"/>
              </p:cNvSpPr>
              <p:nvPr/>
            </p:nvSpPr>
            <p:spPr bwMode="auto">
              <a:xfrm>
                <a:off x="5966" y="2829"/>
                <a:ext cx="0" cy="141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2" name="Line 19"/>
              <p:cNvSpPr>
                <a:spLocks noChangeShapeType="1"/>
              </p:cNvSpPr>
              <p:nvPr/>
            </p:nvSpPr>
            <p:spPr bwMode="auto">
              <a:xfrm flipH="1">
                <a:off x="1954" y="4243"/>
                <a:ext cx="401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3" name="Line 20"/>
              <p:cNvSpPr>
                <a:spLocks noChangeShapeType="1"/>
              </p:cNvSpPr>
              <p:nvPr/>
            </p:nvSpPr>
            <p:spPr bwMode="auto">
              <a:xfrm flipV="1">
                <a:off x="1954" y="3264"/>
                <a:ext cx="0" cy="979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4" name="Line 21"/>
              <p:cNvSpPr>
                <a:spLocks noChangeShapeType="1"/>
              </p:cNvSpPr>
              <p:nvPr/>
            </p:nvSpPr>
            <p:spPr bwMode="auto">
              <a:xfrm>
                <a:off x="1954" y="3264"/>
                <a:ext cx="15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5" name="Text Box 22"/>
              <p:cNvSpPr txBox="1">
                <a:spLocks noChangeArrowheads="1"/>
              </p:cNvSpPr>
              <p:nvPr/>
            </p:nvSpPr>
            <p:spPr bwMode="auto">
              <a:xfrm>
                <a:off x="4594" y="2502"/>
                <a:ext cx="441" cy="27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101882" tIns="50941" rIns="101882" bIns="50941">
                <a:spAutoFit/>
              </a:bodyPr>
              <a:lstStyle>
                <a:lvl1pPr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1pPr>
                <a:lvl2pPr marL="742950" indent="-28575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2pPr>
                <a:lvl3pPr marL="1143000" indent="-22860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3pPr>
                <a:lvl4pPr marL="1600200" indent="-22860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4pPr>
                <a:lvl5pPr marL="2057400" indent="-22860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5pPr>
                <a:lvl6pPr marL="25146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6pPr>
                <a:lvl7pPr marL="29718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7pPr>
                <a:lvl8pPr marL="34290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8pPr>
                <a:lvl9pPr marL="38862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9pPr>
              </a:lstStyle>
              <a:p>
                <a:r>
                  <a:rPr lang="en-US" altLang="zh-CN" sz="1100">
                    <a:latin typeface="Arial" charset="0"/>
                    <a:ea typeface="宋体" charset="-122"/>
                  </a:rPr>
                  <a:t>Read</a:t>
                </a:r>
              </a:p>
              <a:p>
                <a:r>
                  <a:rPr lang="en-US" altLang="zh-CN" sz="1100">
                    <a:latin typeface="Arial" charset="0"/>
                    <a:ea typeface="宋体" charset="-122"/>
                  </a:rPr>
                  <a:t>address</a:t>
                </a:r>
              </a:p>
            </p:txBody>
          </p:sp>
          <p:sp>
            <p:nvSpPr>
              <p:cNvPr id="116" name="Text Box 23"/>
              <p:cNvSpPr txBox="1">
                <a:spLocks noChangeArrowheads="1"/>
              </p:cNvSpPr>
              <p:nvPr/>
            </p:nvSpPr>
            <p:spPr bwMode="auto">
              <a:xfrm>
                <a:off x="4594" y="2774"/>
                <a:ext cx="441" cy="27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101882" tIns="50941" rIns="101882" bIns="50941">
                <a:spAutoFit/>
              </a:bodyPr>
              <a:lstStyle>
                <a:lvl1pPr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1pPr>
                <a:lvl2pPr marL="742950" indent="-28575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2pPr>
                <a:lvl3pPr marL="1143000" indent="-22860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3pPr>
                <a:lvl4pPr marL="1600200" indent="-22860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4pPr>
                <a:lvl5pPr marL="2057400" indent="-22860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5pPr>
                <a:lvl6pPr marL="25146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6pPr>
                <a:lvl7pPr marL="29718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7pPr>
                <a:lvl8pPr marL="34290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8pPr>
                <a:lvl9pPr marL="38862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9pPr>
              </a:lstStyle>
              <a:p>
                <a:r>
                  <a:rPr lang="en-US" altLang="zh-CN" sz="1100">
                    <a:latin typeface="Arial" charset="0"/>
                    <a:ea typeface="宋体" charset="-122"/>
                  </a:rPr>
                  <a:t>Write</a:t>
                </a:r>
              </a:p>
              <a:p>
                <a:r>
                  <a:rPr lang="en-US" altLang="zh-CN" sz="1100">
                    <a:latin typeface="Arial" charset="0"/>
                    <a:ea typeface="宋体" charset="-122"/>
                  </a:rPr>
                  <a:t>address</a:t>
                </a:r>
              </a:p>
            </p:txBody>
          </p:sp>
          <p:sp>
            <p:nvSpPr>
              <p:cNvPr id="117" name="Text Box 24"/>
              <p:cNvSpPr txBox="1">
                <a:spLocks noChangeArrowheads="1"/>
              </p:cNvSpPr>
              <p:nvPr/>
            </p:nvSpPr>
            <p:spPr bwMode="auto">
              <a:xfrm>
                <a:off x="4594" y="3046"/>
                <a:ext cx="333" cy="27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101882" tIns="50941" rIns="101882" bIns="50941">
                <a:spAutoFit/>
              </a:bodyPr>
              <a:lstStyle>
                <a:lvl1pPr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1pPr>
                <a:lvl2pPr marL="742950" indent="-28575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2pPr>
                <a:lvl3pPr marL="1143000" indent="-22860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3pPr>
                <a:lvl4pPr marL="1600200" indent="-22860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4pPr>
                <a:lvl5pPr marL="2057400" indent="-22860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5pPr>
                <a:lvl6pPr marL="25146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6pPr>
                <a:lvl7pPr marL="29718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7pPr>
                <a:lvl8pPr marL="34290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8pPr>
                <a:lvl9pPr marL="38862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9pPr>
              </a:lstStyle>
              <a:p>
                <a:r>
                  <a:rPr lang="en-US" altLang="zh-CN" sz="1100">
                    <a:latin typeface="Arial" charset="0"/>
                    <a:ea typeface="宋体" charset="-122"/>
                  </a:rPr>
                  <a:t>Write</a:t>
                </a:r>
              </a:p>
              <a:p>
                <a:r>
                  <a:rPr lang="en-US" altLang="zh-CN" sz="1100">
                    <a:latin typeface="Arial" charset="0"/>
                    <a:ea typeface="宋体" charset="-122"/>
                  </a:rPr>
                  <a:t>data</a:t>
                </a:r>
              </a:p>
            </p:txBody>
          </p:sp>
          <p:sp>
            <p:nvSpPr>
              <p:cNvPr id="118" name="Text Box 25"/>
              <p:cNvSpPr txBox="1">
                <a:spLocks noChangeArrowheads="1"/>
              </p:cNvSpPr>
              <p:nvPr/>
            </p:nvSpPr>
            <p:spPr bwMode="auto">
              <a:xfrm>
                <a:off x="4910" y="2992"/>
                <a:ext cx="470" cy="27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101882" tIns="50941" rIns="101882" bIns="50941">
                <a:spAutoFit/>
              </a:bodyPr>
              <a:lstStyle>
                <a:lvl1pPr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1pPr>
                <a:lvl2pPr marL="742950" indent="-28575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2pPr>
                <a:lvl3pPr marL="1143000" indent="-22860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3pPr>
                <a:lvl4pPr marL="1600200" indent="-22860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4pPr>
                <a:lvl5pPr marL="2057400" indent="-22860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5pPr>
                <a:lvl6pPr marL="25146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6pPr>
                <a:lvl7pPr marL="29718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7pPr>
                <a:lvl8pPr marL="34290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8pPr>
                <a:lvl9pPr marL="38862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9pPr>
              </a:lstStyle>
              <a:p>
                <a:pPr algn="ctr"/>
                <a:r>
                  <a:rPr lang="en-US" altLang="zh-CN" sz="1100" b="1">
                    <a:latin typeface="Arial" charset="0"/>
                    <a:ea typeface="宋体" charset="-122"/>
                  </a:rPr>
                  <a:t>Data</a:t>
                </a:r>
              </a:p>
              <a:p>
                <a:pPr algn="ctr"/>
                <a:r>
                  <a:rPr lang="en-US" altLang="zh-CN" sz="1100" b="1">
                    <a:latin typeface="Arial" charset="0"/>
                    <a:ea typeface="宋体" charset="-122"/>
                  </a:rPr>
                  <a:t>memory</a:t>
                </a:r>
              </a:p>
            </p:txBody>
          </p:sp>
          <p:sp>
            <p:nvSpPr>
              <p:cNvPr id="119" name="Text Box 26"/>
              <p:cNvSpPr txBox="1">
                <a:spLocks noChangeArrowheads="1"/>
              </p:cNvSpPr>
              <p:nvPr/>
            </p:nvSpPr>
            <p:spPr bwMode="auto">
              <a:xfrm>
                <a:off x="5066" y="2502"/>
                <a:ext cx="339" cy="27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101882" tIns="50941" rIns="101882" bIns="50941">
                <a:spAutoFit/>
              </a:bodyPr>
              <a:lstStyle>
                <a:lvl1pPr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1pPr>
                <a:lvl2pPr marL="742950" indent="-28575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2pPr>
                <a:lvl3pPr marL="1143000" indent="-22860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3pPr>
                <a:lvl4pPr marL="1600200" indent="-22860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4pPr>
                <a:lvl5pPr marL="2057400" indent="-22860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5pPr>
                <a:lvl6pPr marL="25146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6pPr>
                <a:lvl7pPr marL="29718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7pPr>
                <a:lvl8pPr marL="34290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8pPr>
                <a:lvl9pPr marL="38862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9pPr>
              </a:lstStyle>
              <a:p>
                <a:pPr algn="r"/>
                <a:r>
                  <a:rPr lang="en-US" altLang="zh-CN" sz="1100">
                    <a:latin typeface="Arial" charset="0"/>
                    <a:ea typeface="宋体" charset="-122"/>
                  </a:rPr>
                  <a:t>Read</a:t>
                </a:r>
              </a:p>
              <a:p>
                <a:pPr algn="r"/>
                <a:r>
                  <a:rPr lang="en-US" altLang="zh-CN" sz="1100">
                    <a:latin typeface="Arial" charset="0"/>
                    <a:ea typeface="宋体" charset="-122"/>
                  </a:rPr>
                  <a:t>data</a:t>
                </a:r>
              </a:p>
            </p:txBody>
          </p:sp>
          <p:sp>
            <p:nvSpPr>
              <p:cNvPr id="120" name="Rectangle 27"/>
              <p:cNvSpPr>
                <a:spLocks noChangeArrowheads="1"/>
              </p:cNvSpPr>
              <p:nvPr/>
            </p:nvSpPr>
            <p:spPr bwMode="auto">
              <a:xfrm>
                <a:off x="4594" y="2502"/>
                <a:ext cx="792" cy="81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>
                  <a:ea typeface="宋体" charset="-122"/>
                </a:endParaRPr>
              </a:p>
            </p:txBody>
          </p:sp>
          <p:sp>
            <p:nvSpPr>
              <p:cNvPr id="121" name="Line 28"/>
              <p:cNvSpPr>
                <a:spLocks noChangeShapeType="1"/>
              </p:cNvSpPr>
              <p:nvPr/>
            </p:nvSpPr>
            <p:spPr bwMode="auto">
              <a:xfrm>
                <a:off x="4963" y="2394"/>
                <a:ext cx="0" cy="108"/>
              </a:xfrm>
              <a:prstGeom prst="line">
                <a:avLst/>
              </a:prstGeom>
              <a:noFill/>
              <a:ln w="9525">
                <a:solidFill>
                  <a:srgbClr val="3333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2" name="Text Box 29"/>
              <p:cNvSpPr txBox="1">
                <a:spLocks noChangeArrowheads="1"/>
              </p:cNvSpPr>
              <p:nvPr/>
            </p:nvSpPr>
            <p:spPr bwMode="auto">
              <a:xfrm>
                <a:off x="4699" y="2230"/>
                <a:ext cx="528" cy="17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101882" tIns="50941" rIns="101882" bIns="50941">
                <a:spAutoFit/>
              </a:bodyPr>
              <a:lstStyle>
                <a:lvl1pPr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1pPr>
                <a:lvl2pPr marL="742950" indent="-28575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2pPr>
                <a:lvl3pPr marL="1143000" indent="-22860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3pPr>
                <a:lvl4pPr marL="1600200" indent="-22860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4pPr>
                <a:lvl5pPr marL="2057400" indent="-22860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5pPr>
                <a:lvl6pPr marL="25146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6pPr>
                <a:lvl7pPr marL="29718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7pPr>
                <a:lvl8pPr marL="34290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8pPr>
                <a:lvl9pPr marL="38862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9pPr>
              </a:lstStyle>
              <a:p>
                <a:r>
                  <a:rPr lang="en-US" altLang="zh-CN" sz="1100">
                    <a:solidFill>
                      <a:srgbClr val="3333FF"/>
                    </a:solidFill>
                    <a:latin typeface="Arial" charset="0"/>
                    <a:ea typeface="宋体" charset="-122"/>
                  </a:rPr>
                  <a:t>MemWrite</a:t>
                </a:r>
              </a:p>
            </p:txBody>
          </p:sp>
          <p:sp>
            <p:nvSpPr>
              <p:cNvPr id="123" name="Line 30"/>
              <p:cNvSpPr>
                <a:spLocks noChangeShapeType="1"/>
              </p:cNvSpPr>
              <p:nvPr/>
            </p:nvSpPr>
            <p:spPr bwMode="auto">
              <a:xfrm>
                <a:off x="4963" y="3318"/>
                <a:ext cx="0" cy="109"/>
              </a:xfrm>
              <a:prstGeom prst="line">
                <a:avLst/>
              </a:prstGeom>
              <a:noFill/>
              <a:ln w="9525">
                <a:solidFill>
                  <a:srgbClr val="3333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4" name="Text Box 31"/>
              <p:cNvSpPr txBox="1">
                <a:spLocks noChangeArrowheads="1"/>
              </p:cNvSpPr>
              <p:nvPr/>
            </p:nvSpPr>
            <p:spPr bwMode="auto">
              <a:xfrm>
                <a:off x="4699" y="3427"/>
                <a:ext cx="534" cy="17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101882" tIns="50941" rIns="101882" bIns="50941">
                <a:spAutoFit/>
              </a:bodyPr>
              <a:lstStyle>
                <a:lvl1pPr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1pPr>
                <a:lvl2pPr marL="742950" indent="-28575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2pPr>
                <a:lvl3pPr marL="1143000" indent="-22860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3pPr>
                <a:lvl4pPr marL="1600200" indent="-22860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4pPr>
                <a:lvl5pPr marL="2057400" indent="-22860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5pPr>
                <a:lvl6pPr marL="25146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6pPr>
                <a:lvl7pPr marL="29718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7pPr>
                <a:lvl8pPr marL="34290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8pPr>
                <a:lvl9pPr marL="38862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9pPr>
              </a:lstStyle>
              <a:p>
                <a:r>
                  <a:rPr lang="en-US" altLang="zh-CN" sz="1100">
                    <a:solidFill>
                      <a:srgbClr val="3333FF"/>
                    </a:solidFill>
                    <a:latin typeface="Arial" charset="0"/>
                    <a:ea typeface="宋体" charset="-122"/>
                  </a:rPr>
                  <a:t>MemRead</a:t>
                </a:r>
              </a:p>
            </p:txBody>
          </p:sp>
          <p:sp>
            <p:nvSpPr>
              <p:cNvPr id="125" name="Text Box 32"/>
              <p:cNvSpPr txBox="1">
                <a:spLocks noChangeArrowheads="1"/>
              </p:cNvSpPr>
              <p:nvPr/>
            </p:nvSpPr>
            <p:spPr bwMode="auto">
              <a:xfrm>
                <a:off x="5650" y="2510"/>
                <a:ext cx="201" cy="63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101882" tIns="50941" rIns="101882" bIns="50941">
                <a:spAutoFit/>
              </a:bodyPr>
              <a:lstStyle>
                <a:lvl1pPr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1pPr>
                <a:lvl2pPr marL="742950" indent="-28575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2pPr>
                <a:lvl3pPr marL="1143000" indent="-22860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3pPr>
                <a:lvl4pPr marL="1600200" indent="-22860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4pPr>
                <a:lvl5pPr marL="2057400" indent="-22860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5pPr>
                <a:lvl6pPr marL="25146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6pPr>
                <a:lvl7pPr marL="29718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7pPr>
                <a:lvl8pPr marL="34290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8pPr>
                <a:lvl9pPr marL="38862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9pPr>
              </a:lstStyle>
              <a:p>
                <a:r>
                  <a:rPr lang="en-US" altLang="zh-CN" sz="1100">
                    <a:latin typeface="Arial" charset="0"/>
                    <a:ea typeface="宋体" charset="-122"/>
                  </a:rPr>
                  <a:t>1</a:t>
                </a:r>
              </a:p>
              <a:p>
                <a:pPr>
                  <a:spcBef>
                    <a:spcPct val="30000"/>
                  </a:spcBef>
                </a:pPr>
                <a:r>
                  <a:rPr lang="en-US" altLang="zh-CN" sz="1100" b="1">
                    <a:latin typeface="Arial" charset="0"/>
                    <a:ea typeface="宋体" charset="-122"/>
                  </a:rPr>
                  <a:t>M</a:t>
                </a:r>
              </a:p>
              <a:p>
                <a:pPr>
                  <a:lnSpc>
                    <a:spcPct val="90000"/>
                  </a:lnSpc>
                </a:pPr>
                <a:r>
                  <a:rPr lang="en-US" altLang="zh-CN" sz="1100" b="1">
                    <a:latin typeface="Arial" charset="0"/>
                    <a:ea typeface="宋体" charset="-122"/>
                  </a:rPr>
                  <a:t>u</a:t>
                </a:r>
              </a:p>
              <a:p>
                <a:pPr>
                  <a:lnSpc>
                    <a:spcPct val="90000"/>
                  </a:lnSpc>
                </a:pPr>
                <a:r>
                  <a:rPr lang="en-US" altLang="zh-CN" sz="1100" b="1">
                    <a:latin typeface="Arial" charset="0"/>
                    <a:ea typeface="宋体" charset="-122"/>
                  </a:rPr>
                  <a:t>x</a:t>
                </a:r>
              </a:p>
              <a:p>
                <a:pPr>
                  <a:spcBef>
                    <a:spcPct val="30000"/>
                  </a:spcBef>
                </a:pPr>
                <a:r>
                  <a:rPr lang="en-US" altLang="zh-CN" sz="1100">
                    <a:latin typeface="Arial" charset="0"/>
                    <a:ea typeface="宋体" charset="-122"/>
                  </a:rPr>
                  <a:t>0</a:t>
                </a:r>
              </a:p>
            </p:txBody>
          </p:sp>
          <p:sp>
            <p:nvSpPr>
              <p:cNvPr id="126" name="AutoShape 33"/>
              <p:cNvSpPr>
                <a:spLocks noChangeArrowheads="1"/>
              </p:cNvSpPr>
              <p:nvPr/>
            </p:nvSpPr>
            <p:spPr bwMode="auto">
              <a:xfrm>
                <a:off x="5657" y="2502"/>
                <a:ext cx="159" cy="653"/>
              </a:xfrm>
              <a:prstGeom prst="roundRect">
                <a:avLst>
                  <a:gd name="adj" fmla="val 50000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>
                  <a:ea typeface="宋体" charset="-122"/>
                </a:endParaRPr>
              </a:p>
            </p:txBody>
          </p:sp>
          <p:sp>
            <p:nvSpPr>
              <p:cNvPr id="127" name="Text Box 34"/>
              <p:cNvSpPr txBox="1">
                <a:spLocks noChangeArrowheads="1"/>
              </p:cNvSpPr>
              <p:nvPr/>
            </p:nvSpPr>
            <p:spPr bwMode="auto">
              <a:xfrm>
                <a:off x="5438" y="2222"/>
                <a:ext cx="588" cy="17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101882" tIns="50941" rIns="101882" bIns="50941">
                <a:spAutoFit/>
              </a:bodyPr>
              <a:lstStyle>
                <a:lvl1pPr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1pPr>
                <a:lvl2pPr marL="742950" indent="-28575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2pPr>
                <a:lvl3pPr marL="1143000" indent="-22860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3pPr>
                <a:lvl4pPr marL="1600200" indent="-22860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4pPr>
                <a:lvl5pPr marL="2057400" indent="-22860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5pPr>
                <a:lvl6pPr marL="25146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6pPr>
                <a:lvl7pPr marL="29718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7pPr>
                <a:lvl8pPr marL="34290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8pPr>
                <a:lvl9pPr marL="38862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9pPr>
              </a:lstStyle>
              <a:p>
                <a:r>
                  <a:rPr lang="en-US" altLang="zh-CN" sz="1100">
                    <a:solidFill>
                      <a:srgbClr val="3333FF"/>
                    </a:solidFill>
                    <a:latin typeface="Arial" charset="0"/>
                    <a:ea typeface="宋体" charset="-122"/>
                  </a:rPr>
                  <a:t>MemToReg</a:t>
                </a:r>
              </a:p>
            </p:txBody>
          </p:sp>
          <p:sp>
            <p:nvSpPr>
              <p:cNvPr id="128" name="Line 35"/>
              <p:cNvSpPr>
                <a:spLocks noChangeShapeType="1"/>
              </p:cNvSpPr>
              <p:nvPr/>
            </p:nvSpPr>
            <p:spPr bwMode="auto">
              <a:xfrm>
                <a:off x="5724" y="2394"/>
                <a:ext cx="0" cy="108"/>
              </a:xfrm>
              <a:prstGeom prst="line">
                <a:avLst/>
              </a:prstGeom>
              <a:noFill/>
              <a:ln w="9525">
                <a:solidFill>
                  <a:srgbClr val="3333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9" name="Line 36"/>
              <p:cNvSpPr>
                <a:spLocks noChangeShapeType="1"/>
              </p:cNvSpPr>
              <p:nvPr/>
            </p:nvSpPr>
            <p:spPr bwMode="auto">
              <a:xfrm flipV="1">
                <a:off x="3168" y="2829"/>
                <a:ext cx="0" cy="87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30" name="Line 37"/>
              <p:cNvSpPr>
                <a:spLocks noChangeShapeType="1"/>
              </p:cNvSpPr>
              <p:nvPr/>
            </p:nvSpPr>
            <p:spPr bwMode="auto">
              <a:xfrm>
                <a:off x="3062" y="2829"/>
                <a:ext cx="37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31" name="Line 38"/>
              <p:cNvSpPr>
                <a:spLocks noChangeShapeType="1"/>
              </p:cNvSpPr>
              <p:nvPr/>
            </p:nvSpPr>
            <p:spPr bwMode="auto">
              <a:xfrm flipV="1">
                <a:off x="4277" y="3155"/>
                <a:ext cx="0" cy="54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32" name="Line 39"/>
              <p:cNvSpPr>
                <a:spLocks noChangeShapeType="1"/>
              </p:cNvSpPr>
              <p:nvPr/>
            </p:nvSpPr>
            <p:spPr bwMode="auto">
              <a:xfrm flipH="1">
                <a:off x="3168" y="3699"/>
                <a:ext cx="1109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33" name="Line 40"/>
              <p:cNvSpPr>
                <a:spLocks noChangeShapeType="1"/>
              </p:cNvSpPr>
              <p:nvPr/>
            </p:nvSpPr>
            <p:spPr bwMode="auto">
              <a:xfrm>
                <a:off x="4277" y="3155"/>
                <a:ext cx="317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34" name="AutoShape 41"/>
              <p:cNvSpPr>
                <a:spLocks noChangeArrowheads="1"/>
              </p:cNvSpPr>
              <p:nvPr/>
            </p:nvSpPr>
            <p:spPr bwMode="auto">
              <a:xfrm>
                <a:off x="3147" y="2799"/>
                <a:ext cx="53" cy="55"/>
              </a:xfrm>
              <a:prstGeom prst="octagon">
                <a:avLst>
                  <a:gd name="adj" fmla="val 29287"/>
                </a:avLst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>
                  <a:ea typeface="宋体" charset="-122"/>
                </a:endParaRPr>
              </a:p>
            </p:txBody>
          </p:sp>
          <p:sp>
            <p:nvSpPr>
              <p:cNvPr id="135" name="Text Box 42"/>
              <p:cNvSpPr txBox="1">
                <a:spLocks noChangeArrowheads="1"/>
              </p:cNvSpPr>
              <p:nvPr/>
            </p:nvSpPr>
            <p:spPr bwMode="auto">
              <a:xfrm>
                <a:off x="2692" y="3699"/>
                <a:ext cx="412" cy="27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101882" tIns="50941" rIns="101882" bIns="50941">
                <a:spAutoFit/>
              </a:bodyPr>
              <a:lstStyle>
                <a:lvl1pPr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1pPr>
                <a:lvl2pPr marL="742950" indent="-28575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2pPr>
                <a:lvl3pPr marL="1143000" indent="-22860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3pPr>
                <a:lvl4pPr marL="1600200" indent="-22860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4pPr>
                <a:lvl5pPr marL="2057400" indent="-22860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5pPr>
                <a:lvl6pPr marL="25146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6pPr>
                <a:lvl7pPr marL="29718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7pPr>
                <a:lvl8pPr marL="34290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8pPr>
                <a:lvl9pPr marL="38862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9pPr>
              </a:lstStyle>
              <a:p>
                <a:pPr algn="ctr"/>
                <a:r>
                  <a:rPr lang="en-US" altLang="zh-CN" sz="1100" b="1">
                    <a:solidFill>
                      <a:srgbClr val="FF3300"/>
                    </a:solidFill>
                    <a:latin typeface="Arial" charset="0"/>
                    <a:ea typeface="宋体" charset="-122"/>
                  </a:rPr>
                  <a:t>Sign</a:t>
                </a:r>
              </a:p>
              <a:p>
                <a:pPr algn="ctr"/>
                <a:r>
                  <a:rPr lang="en-US" altLang="zh-CN" sz="1100" b="1">
                    <a:solidFill>
                      <a:srgbClr val="FF3300"/>
                    </a:solidFill>
                    <a:latin typeface="Arial" charset="0"/>
                    <a:ea typeface="宋体" charset="-122"/>
                  </a:rPr>
                  <a:t>extend</a:t>
                </a:r>
              </a:p>
            </p:txBody>
          </p:sp>
          <p:sp>
            <p:nvSpPr>
              <p:cNvPr id="136" name="Oval 43"/>
              <p:cNvSpPr>
                <a:spLocks noChangeArrowheads="1"/>
              </p:cNvSpPr>
              <p:nvPr/>
            </p:nvSpPr>
            <p:spPr bwMode="auto">
              <a:xfrm>
                <a:off x="2736" y="3590"/>
                <a:ext cx="317" cy="544"/>
              </a:xfrm>
              <a:prstGeom prst="ellipse">
                <a:avLst/>
              </a:prstGeom>
              <a:noFill/>
              <a:ln w="9525">
                <a:solidFill>
                  <a:srgbClr val="FF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>
                  <a:ea typeface="宋体" charset="-122"/>
                </a:endParaRPr>
              </a:p>
            </p:txBody>
          </p:sp>
          <p:sp>
            <p:nvSpPr>
              <p:cNvPr id="137" name="Line 44"/>
              <p:cNvSpPr>
                <a:spLocks noChangeShapeType="1"/>
              </p:cNvSpPr>
              <p:nvPr/>
            </p:nvSpPr>
            <p:spPr bwMode="auto">
              <a:xfrm>
                <a:off x="3062" y="2502"/>
                <a:ext cx="687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38" name="Line 45"/>
              <p:cNvSpPr>
                <a:spLocks noChangeShapeType="1"/>
              </p:cNvSpPr>
              <p:nvPr/>
            </p:nvSpPr>
            <p:spPr bwMode="auto">
              <a:xfrm>
                <a:off x="3274" y="3264"/>
                <a:ext cx="15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39" name="Line 46"/>
              <p:cNvSpPr>
                <a:spLocks noChangeShapeType="1"/>
              </p:cNvSpPr>
              <p:nvPr/>
            </p:nvSpPr>
            <p:spPr bwMode="auto">
              <a:xfrm>
                <a:off x="3274" y="3264"/>
                <a:ext cx="0" cy="59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40" name="Line 47"/>
              <p:cNvSpPr>
                <a:spLocks noChangeShapeType="1"/>
              </p:cNvSpPr>
              <p:nvPr/>
            </p:nvSpPr>
            <p:spPr bwMode="auto">
              <a:xfrm flipH="1">
                <a:off x="3062" y="3862"/>
                <a:ext cx="21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41" name="Text Box 48"/>
              <p:cNvSpPr txBox="1">
                <a:spLocks noChangeArrowheads="1"/>
              </p:cNvSpPr>
              <p:nvPr/>
            </p:nvSpPr>
            <p:spPr bwMode="auto">
              <a:xfrm>
                <a:off x="3432" y="2728"/>
                <a:ext cx="201" cy="63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101882" tIns="50941" rIns="101882" bIns="50941">
                <a:spAutoFit/>
              </a:bodyPr>
              <a:lstStyle>
                <a:lvl1pPr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1pPr>
                <a:lvl2pPr marL="742950" indent="-28575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2pPr>
                <a:lvl3pPr marL="1143000" indent="-22860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3pPr>
                <a:lvl4pPr marL="1600200" indent="-22860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4pPr>
                <a:lvl5pPr marL="2057400" indent="-22860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5pPr>
                <a:lvl6pPr marL="25146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6pPr>
                <a:lvl7pPr marL="29718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7pPr>
                <a:lvl8pPr marL="34290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8pPr>
                <a:lvl9pPr marL="38862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9pPr>
              </a:lstStyle>
              <a:p>
                <a:r>
                  <a:rPr lang="en-US" altLang="zh-CN" sz="1100">
                    <a:latin typeface="Arial" charset="0"/>
                    <a:ea typeface="宋体" charset="-122"/>
                  </a:rPr>
                  <a:t>0</a:t>
                </a:r>
              </a:p>
              <a:p>
                <a:pPr>
                  <a:spcBef>
                    <a:spcPct val="30000"/>
                  </a:spcBef>
                </a:pPr>
                <a:r>
                  <a:rPr lang="en-US" altLang="zh-CN" sz="1100" b="1">
                    <a:latin typeface="Arial" charset="0"/>
                    <a:ea typeface="宋体" charset="-122"/>
                  </a:rPr>
                  <a:t>M</a:t>
                </a:r>
              </a:p>
              <a:p>
                <a:pPr>
                  <a:lnSpc>
                    <a:spcPct val="90000"/>
                  </a:lnSpc>
                </a:pPr>
                <a:r>
                  <a:rPr lang="en-US" altLang="zh-CN" sz="1100" b="1">
                    <a:latin typeface="Arial" charset="0"/>
                    <a:ea typeface="宋体" charset="-122"/>
                  </a:rPr>
                  <a:t>u</a:t>
                </a:r>
              </a:p>
              <a:p>
                <a:pPr>
                  <a:lnSpc>
                    <a:spcPct val="90000"/>
                  </a:lnSpc>
                </a:pPr>
                <a:r>
                  <a:rPr lang="en-US" altLang="zh-CN" sz="1100" b="1">
                    <a:latin typeface="Arial" charset="0"/>
                    <a:ea typeface="宋体" charset="-122"/>
                  </a:rPr>
                  <a:t>x</a:t>
                </a:r>
              </a:p>
              <a:p>
                <a:pPr>
                  <a:spcBef>
                    <a:spcPct val="30000"/>
                  </a:spcBef>
                </a:pPr>
                <a:r>
                  <a:rPr lang="en-US" altLang="zh-CN" sz="1100">
                    <a:latin typeface="Arial" charset="0"/>
                    <a:ea typeface="宋体" charset="-122"/>
                  </a:rPr>
                  <a:t>1</a:t>
                </a:r>
              </a:p>
            </p:txBody>
          </p:sp>
          <p:sp>
            <p:nvSpPr>
              <p:cNvPr id="142" name="AutoShape 49"/>
              <p:cNvSpPr>
                <a:spLocks noChangeArrowheads="1"/>
              </p:cNvSpPr>
              <p:nvPr/>
            </p:nvSpPr>
            <p:spPr bwMode="auto">
              <a:xfrm>
                <a:off x="3440" y="2720"/>
                <a:ext cx="158" cy="653"/>
              </a:xfrm>
              <a:prstGeom prst="roundRect">
                <a:avLst>
                  <a:gd name="adj" fmla="val 50000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>
                  <a:ea typeface="宋体" charset="-122"/>
                </a:endParaRPr>
              </a:p>
            </p:txBody>
          </p:sp>
          <p:sp>
            <p:nvSpPr>
              <p:cNvPr id="143" name="Line 50"/>
              <p:cNvSpPr>
                <a:spLocks noChangeShapeType="1"/>
              </p:cNvSpPr>
              <p:nvPr/>
            </p:nvSpPr>
            <p:spPr bwMode="auto">
              <a:xfrm>
                <a:off x="3522" y="3373"/>
                <a:ext cx="0" cy="109"/>
              </a:xfrm>
              <a:prstGeom prst="line">
                <a:avLst/>
              </a:prstGeom>
              <a:noFill/>
              <a:ln w="9525">
                <a:solidFill>
                  <a:srgbClr val="3333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44" name="Text Box 51"/>
              <p:cNvSpPr txBox="1">
                <a:spLocks noChangeArrowheads="1"/>
              </p:cNvSpPr>
              <p:nvPr/>
            </p:nvSpPr>
            <p:spPr bwMode="auto">
              <a:xfrm>
                <a:off x="3326" y="3482"/>
                <a:ext cx="432" cy="17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101882" tIns="50941" rIns="101882" bIns="50941">
                <a:spAutoFit/>
              </a:bodyPr>
              <a:lstStyle>
                <a:lvl1pPr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1pPr>
                <a:lvl2pPr marL="742950" indent="-28575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2pPr>
                <a:lvl3pPr marL="1143000" indent="-22860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3pPr>
                <a:lvl4pPr marL="1600200" indent="-22860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4pPr>
                <a:lvl5pPr marL="2057400" indent="-22860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5pPr>
                <a:lvl6pPr marL="25146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6pPr>
                <a:lvl7pPr marL="29718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7pPr>
                <a:lvl8pPr marL="34290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8pPr>
                <a:lvl9pPr marL="38862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9pPr>
              </a:lstStyle>
              <a:p>
                <a:r>
                  <a:rPr lang="en-US" altLang="zh-CN" sz="1100">
                    <a:solidFill>
                      <a:srgbClr val="3333FF"/>
                    </a:solidFill>
                    <a:latin typeface="Arial" charset="0"/>
                    <a:ea typeface="宋体" charset="-122"/>
                  </a:rPr>
                  <a:t>ALUSrc</a:t>
                </a:r>
              </a:p>
            </p:txBody>
          </p:sp>
          <p:sp>
            <p:nvSpPr>
              <p:cNvPr id="145" name="Line 52"/>
              <p:cNvSpPr>
                <a:spLocks noChangeShapeType="1"/>
              </p:cNvSpPr>
              <p:nvPr/>
            </p:nvSpPr>
            <p:spPr bwMode="auto">
              <a:xfrm>
                <a:off x="3749" y="2339"/>
                <a:ext cx="0" cy="32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63500" dir="8587806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46" name="Line 53"/>
              <p:cNvSpPr>
                <a:spLocks noChangeShapeType="1"/>
              </p:cNvSpPr>
              <p:nvPr/>
            </p:nvSpPr>
            <p:spPr bwMode="auto">
              <a:xfrm>
                <a:off x="3749" y="2883"/>
                <a:ext cx="0" cy="32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63500" dir="8587806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47" name="Line 54"/>
              <p:cNvSpPr>
                <a:spLocks noChangeShapeType="1"/>
              </p:cNvSpPr>
              <p:nvPr/>
            </p:nvSpPr>
            <p:spPr bwMode="auto">
              <a:xfrm>
                <a:off x="3749" y="2666"/>
                <a:ext cx="158" cy="10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63500" dir="8587806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48" name="Line 55"/>
              <p:cNvSpPr>
                <a:spLocks noChangeShapeType="1"/>
              </p:cNvSpPr>
              <p:nvPr/>
            </p:nvSpPr>
            <p:spPr bwMode="auto">
              <a:xfrm flipV="1">
                <a:off x="3749" y="2774"/>
                <a:ext cx="158" cy="10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63500" dir="8587806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49" name="Line 56"/>
              <p:cNvSpPr>
                <a:spLocks noChangeShapeType="1"/>
              </p:cNvSpPr>
              <p:nvPr/>
            </p:nvSpPr>
            <p:spPr bwMode="auto">
              <a:xfrm>
                <a:off x="3749" y="2339"/>
                <a:ext cx="528" cy="2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63500" dir="8587806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50" name="Line 57"/>
              <p:cNvSpPr>
                <a:spLocks noChangeShapeType="1"/>
              </p:cNvSpPr>
              <p:nvPr/>
            </p:nvSpPr>
            <p:spPr bwMode="auto">
              <a:xfrm>
                <a:off x="4277" y="2611"/>
                <a:ext cx="0" cy="32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63500" dir="8587806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51" name="Line 58"/>
              <p:cNvSpPr>
                <a:spLocks noChangeShapeType="1"/>
              </p:cNvSpPr>
              <p:nvPr/>
            </p:nvSpPr>
            <p:spPr bwMode="auto">
              <a:xfrm flipV="1">
                <a:off x="3749" y="2938"/>
                <a:ext cx="528" cy="2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63500" dir="8587806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52" name="Text Box 59"/>
              <p:cNvSpPr txBox="1">
                <a:spLocks noChangeArrowheads="1"/>
              </p:cNvSpPr>
              <p:nvPr/>
            </p:nvSpPr>
            <p:spPr bwMode="auto">
              <a:xfrm>
                <a:off x="3905" y="2774"/>
                <a:ext cx="378" cy="17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101882" tIns="50941" rIns="101882" bIns="50941">
                <a:spAutoFit/>
              </a:bodyPr>
              <a:lstStyle>
                <a:lvl1pPr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1pPr>
                <a:lvl2pPr marL="742950" indent="-28575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2pPr>
                <a:lvl3pPr marL="1143000" indent="-22860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3pPr>
                <a:lvl4pPr marL="1600200" indent="-22860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4pPr>
                <a:lvl5pPr marL="2057400" indent="-22860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5pPr>
                <a:lvl6pPr marL="25146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6pPr>
                <a:lvl7pPr marL="29718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7pPr>
                <a:lvl8pPr marL="34290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8pPr>
                <a:lvl9pPr marL="38862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9pPr>
              </a:lstStyle>
              <a:p>
                <a:pPr algn="r"/>
                <a:r>
                  <a:rPr lang="en-US" altLang="zh-CN" sz="1100">
                    <a:latin typeface="Arial" charset="0"/>
                    <a:ea typeface="宋体" charset="-122"/>
                  </a:rPr>
                  <a:t>Result</a:t>
                </a:r>
              </a:p>
            </p:txBody>
          </p:sp>
          <p:sp>
            <p:nvSpPr>
              <p:cNvPr id="153" name="Text Box 60"/>
              <p:cNvSpPr txBox="1">
                <a:spLocks noChangeArrowheads="1"/>
              </p:cNvSpPr>
              <p:nvPr/>
            </p:nvSpPr>
            <p:spPr bwMode="auto">
              <a:xfrm>
                <a:off x="3959" y="2611"/>
                <a:ext cx="309" cy="17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101882" tIns="50941" rIns="101882" bIns="50941">
                <a:spAutoFit/>
              </a:bodyPr>
              <a:lstStyle>
                <a:lvl1pPr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1pPr>
                <a:lvl2pPr marL="742950" indent="-28575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2pPr>
                <a:lvl3pPr marL="1143000" indent="-22860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3pPr>
                <a:lvl4pPr marL="1600200" indent="-22860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4pPr>
                <a:lvl5pPr marL="2057400" indent="-22860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5pPr>
                <a:lvl6pPr marL="25146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6pPr>
                <a:lvl7pPr marL="29718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7pPr>
                <a:lvl8pPr marL="34290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8pPr>
                <a:lvl9pPr marL="38862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9pPr>
              </a:lstStyle>
              <a:p>
                <a:pPr algn="r"/>
                <a:r>
                  <a:rPr lang="en-US" altLang="zh-CN" sz="1100">
                    <a:latin typeface="Arial" charset="0"/>
                    <a:ea typeface="宋体" charset="-122"/>
                  </a:rPr>
                  <a:t>Zero</a:t>
                </a:r>
              </a:p>
            </p:txBody>
          </p:sp>
          <p:sp>
            <p:nvSpPr>
              <p:cNvPr id="154" name="Text Box 61"/>
              <p:cNvSpPr txBox="1">
                <a:spLocks noChangeArrowheads="1"/>
              </p:cNvSpPr>
              <p:nvPr/>
            </p:nvSpPr>
            <p:spPr bwMode="auto">
              <a:xfrm>
                <a:off x="3749" y="2502"/>
                <a:ext cx="310" cy="17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101882" tIns="50941" rIns="101882" bIns="50941">
                <a:spAutoFit/>
              </a:bodyPr>
              <a:lstStyle>
                <a:lvl1pPr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1pPr>
                <a:lvl2pPr marL="742950" indent="-28575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2pPr>
                <a:lvl3pPr marL="1143000" indent="-22860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3pPr>
                <a:lvl4pPr marL="1600200" indent="-22860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4pPr>
                <a:lvl5pPr marL="2057400" indent="-22860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5pPr>
                <a:lvl6pPr marL="25146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6pPr>
                <a:lvl7pPr marL="29718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7pPr>
                <a:lvl8pPr marL="34290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8pPr>
                <a:lvl9pPr marL="38862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9pPr>
              </a:lstStyle>
              <a:p>
                <a:r>
                  <a:rPr lang="en-US" altLang="zh-CN" sz="1100" b="1">
                    <a:latin typeface="Arial" charset="0"/>
                    <a:ea typeface="宋体" charset="-122"/>
                  </a:rPr>
                  <a:t>ALU</a:t>
                </a:r>
              </a:p>
            </p:txBody>
          </p:sp>
          <p:sp>
            <p:nvSpPr>
              <p:cNvPr id="155" name="Line 62"/>
              <p:cNvSpPr>
                <a:spLocks noChangeShapeType="1"/>
              </p:cNvSpPr>
              <p:nvPr/>
            </p:nvSpPr>
            <p:spPr bwMode="auto">
              <a:xfrm>
                <a:off x="4066" y="3046"/>
                <a:ext cx="0" cy="109"/>
              </a:xfrm>
              <a:prstGeom prst="line">
                <a:avLst/>
              </a:prstGeom>
              <a:noFill/>
              <a:ln w="9525">
                <a:solidFill>
                  <a:srgbClr val="3333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56" name="Text Box 63"/>
              <p:cNvSpPr txBox="1">
                <a:spLocks noChangeArrowheads="1"/>
              </p:cNvSpPr>
              <p:nvPr/>
            </p:nvSpPr>
            <p:spPr bwMode="auto">
              <a:xfrm>
                <a:off x="3854" y="3155"/>
                <a:ext cx="417" cy="17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101882" tIns="50941" rIns="101882" bIns="50941">
                <a:spAutoFit/>
              </a:bodyPr>
              <a:lstStyle>
                <a:lvl1pPr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1pPr>
                <a:lvl2pPr marL="742950" indent="-28575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2pPr>
                <a:lvl3pPr marL="1143000" indent="-22860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3pPr>
                <a:lvl4pPr marL="1600200" indent="-22860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4pPr>
                <a:lvl5pPr marL="2057400" indent="-22860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5pPr>
                <a:lvl6pPr marL="25146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6pPr>
                <a:lvl7pPr marL="29718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7pPr>
                <a:lvl8pPr marL="34290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8pPr>
                <a:lvl9pPr marL="38862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9pPr>
              </a:lstStyle>
              <a:p>
                <a:r>
                  <a:rPr lang="en-US" altLang="zh-CN" sz="1100">
                    <a:solidFill>
                      <a:srgbClr val="3333FF"/>
                    </a:solidFill>
                    <a:latin typeface="Arial" charset="0"/>
                    <a:ea typeface="宋体" charset="-122"/>
                  </a:rPr>
                  <a:t>ALUOp</a:t>
                </a:r>
              </a:p>
            </p:txBody>
          </p:sp>
          <p:sp>
            <p:nvSpPr>
              <p:cNvPr id="157" name="Line 64"/>
              <p:cNvSpPr>
                <a:spLocks noChangeShapeType="1"/>
              </p:cNvSpPr>
              <p:nvPr/>
            </p:nvSpPr>
            <p:spPr bwMode="auto">
              <a:xfrm>
                <a:off x="1848" y="3046"/>
                <a:ext cx="26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58" name="Line 65"/>
              <p:cNvSpPr>
                <a:spLocks noChangeShapeType="1"/>
              </p:cNvSpPr>
              <p:nvPr/>
            </p:nvSpPr>
            <p:spPr bwMode="auto">
              <a:xfrm>
                <a:off x="1267" y="2448"/>
                <a:ext cx="0" cy="272"/>
              </a:xfrm>
              <a:prstGeom prst="line">
                <a:avLst/>
              </a:prstGeom>
              <a:noFill/>
              <a:ln w="9525">
                <a:solidFill>
                  <a:srgbClr val="FF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59" name="Line 66"/>
              <p:cNvSpPr>
                <a:spLocks noChangeShapeType="1"/>
              </p:cNvSpPr>
              <p:nvPr/>
            </p:nvSpPr>
            <p:spPr bwMode="auto">
              <a:xfrm>
                <a:off x="1267" y="3862"/>
                <a:ext cx="1479" cy="0"/>
              </a:xfrm>
              <a:prstGeom prst="line">
                <a:avLst/>
              </a:prstGeom>
              <a:noFill/>
              <a:ln w="9525">
                <a:solidFill>
                  <a:srgbClr val="FF33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60" name="Text Box 67"/>
              <p:cNvSpPr txBox="1">
                <a:spLocks noChangeArrowheads="1"/>
              </p:cNvSpPr>
              <p:nvPr/>
            </p:nvSpPr>
            <p:spPr bwMode="auto">
              <a:xfrm>
                <a:off x="1267" y="3699"/>
                <a:ext cx="448" cy="17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101882" tIns="50941" rIns="101882" bIns="50941">
                <a:spAutoFit/>
              </a:bodyPr>
              <a:lstStyle>
                <a:lvl1pPr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1pPr>
                <a:lvl2pPr marL="742950" indent="-28575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2pPr>
                <a:lvl3pPr marL="1143000" indent="-22860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3pPr>
                <a:lvl4pPr marL="1600200" indent="-22860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4pPr>
                <a:lvl5pPr marL="2057400" indent="-22860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5pPr>
                <a:lvl6pPr marL="25146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6pPr>
                <a:lvl7pPr marL="29718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7pPr>
                <a:lvl8pPr marL="34290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8pPr>
                <a:lvl9pPr marL="38862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9pPr>
              </a:lstStyle>
              <a:p>
                <a:r>
                  <a:rPr lang="en-US" altLang="zh-CN" sz="1100">
                    <a:solidFill>
                      <a:srgbClr val="FF3300"/>
                    </a:solidFill>
                    <a:latin typeface="Arial" charset="0"/>
                    <a:ea typeface="宋体" charset="-122"/>
                  </a:rPr>
                  <a:t>I [15 - 0]</a:t>
                </a:r>
              </a:p>
            </p:txBody>
          </p:sp>
          <p:sp>
            <p:nvSpPr>
              <p:cNvPr id="161" name="Line 68"/>
              <p:cNvSpPr>
                <a:spLocks noChangeShapeType="1"/>
              </p:cNvSpPr>
              <p:nvPr/>
            </p:nvSpPr>
            <p:spPr bwMode="auto">
              <a:xfrm>
                <a:off x="1162" y="2448"/>
                <a:ext cx="950" cy="0"/>
              </a:xfrm>
              <a:prstGeom prst="line">
                <a:avLst/>
              </a:prstGeom>
              <a:noFill/>
              <a:ln w="9525">
                <a:solidFill>
                  <a:srgbClr val="FF33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62" name="Text Box 69"/>
              <p:cNvSpPr txBox="1">
                <a:spLocks noChangeArrowheads="1"/>
              </p:cNvSpPr>
              <p:nvPr/>
            </p:nvSpPr>
            <p:spPr bwMode="auto">
              <a:xfrm>
                <a:off x="1267" y="2285"/>
                <a:ext cx="497" cy="17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101882" tIns="50941" rIns="101882" bIns="50941">
                <a:spAutoFit/>
              </a:bodyPr>
              <a:lstStyle>
                <a:lvl1pPr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1pPr>
                <a:lvl2pPr marL="742950" indent="-28575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2pPr>
                <a:lvl3pPr marL="1143000" indent="-22860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3pPr>
                <a:lvl4pPr marL="1600200" indent="-22860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4pPr>
                <a:lvl5pPr marL="2057400" indent="-22860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5pPr>
                <a:lvl6pPr marL="25146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6pPr>
                <a:lvl7pPr marL="29718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7pPr>
                <a:lvl8pPr marL="34290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8pPr>
                <a:lvl9pPr marL="38862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9pPr>
              </a:lstStyle>
              <a:p>
                <a:r>
                  <a:rPr lang="en-US" altLang="zh-CN" sz="1100">
                    <a:solidFill>
                      <a:srgbClr val="FF3300"/>
                    </a:solidFill>
                    <a:latin typeface="Arial" charset="0"/>
                    <a:ea typeface="宋体" charset="-122"/>
                  </a:rPr>
                  <a:t>I [25 - 21]</a:t>
                </a:r>
              </a:p>
            </p:txBody>
          </p:sp>
          <p:sp>
            <p:nvSpPr>
              <p:cNvPr id="163" name="AutoShape 70"/>
              <p:cNvSpPr>
                <a:spLocks noChangeArrowheads="1"/>
              </p:cNvSpPr>
              <p:nvPr/>
            </p:nvSpPr>
            <p:spPr bwMode="auto">
              <a:xfrm>
                <a:off x="1246" y="2421"/>
                <a:ext cx="53" cy="54"/>
              </a:xfrm>
              <a:prstGeom prst="octagon">
                <a:avLst>
                  <a:gd name="adj" fmla="val 29287"/>
                </a:avLst>
              </a:prstGeom>
              <a:solidFill>
                <a:srgbClr val="FF3300"/>
              </a:solidFill>
              <a:ln w="9525">
                <a:solidFill>
                  <a:srgbClr val="FF33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>
                  <a:ea typeface="宋体" charset="-122"/>
                </a:endParaRPr>
              </a:p>
            </p:txBody>
          </p:sp>
          <p:sp>
            <p:nvSpPr>
              <p:cNvPr id="164" name="Text Box 71"/>
              <p:cNvSpPr txBox="1">
                <a:spLocks noChangeArrowheads="1"/>
              </p:cNvSpPr>
              <p:nvPr/>
            </p:nvSpPr>
            <p:spPr bwMode="auto">
              <a:xfrm>
                <a:off x="1267" y="2557"/>
                <a:ext cx="497" cy="17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101882" tIns="50941" rIns="101882" bIns="50941">
                <a:spAutoFit/>
              </a:bodyPr>
              <a:lstStyle>
                <a:lvl1pPr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1pPr>
                <a:lvl2pPr marL="742950" indent="-28575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2pPr>
                <a:lvl3pPr marL="1143000" indent="-22860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3pPr>
                <a:lvl4pPr marL="1600200" indent="-22860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4pPr>
                <a:lvl5pPr marL="2057400" indent="-22860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5pPr>
                <a:lvl6pPr marL="25146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6pPr>
                <a:lvl7pPr marL="29718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7pPr>
                <a:lvl8pPr marL="34290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8pPr>
                <a:lvl9pPr marL="38862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9pPr>
              </a:lstStyle>
              <a:p>
                <a:r>
                  <a:rPr lang="en-US" altLang="zh-CN" sz="1100">
                    <a:latin typeface="Arial" charset="0"/>
                    <a:ea typeface="宋体" charset="-122"/>
                  </a:rPr>
                  <a:t>I [20 - 16]</a:t>
                </a:r>
              </a:p>
            </p:txBody>
          </p:sp>
          <p:sp>
            <p:nvSpPr>
              <p:cNvPr id="165" name="Line 72"/>
              <p:cNvSpPr>
                <a:spLocks noChangeShapeType="1"/>
              </p:cNvSpPr>
              <p:nvPr/>
            </p:nvSpPr>
            <p:spPr bwMode="auto">
              <a:xfrm>
                <a:off x="1267" y="2720"/>
                <a:ext cx="845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66" name="AutoShape 73"/>
              <p:cNvSpPr>
                <a:spLocks noChangeArrowheads="1"/>
              </p:cNvSpPr>
              <p:nvPr/>
            </p:nvSpPr>
            <p:spPr bwMode="auto">
              <a:xfrm>
                <a:off x="1245" y="2691"/>
                <a:ext cx="53" cy="54"/>
              </a:xfrm>
              <a:prstGeom prst="octagon">
                <a:avLst>
                  <a:gd name="adj" fmla="val 29287"/>
                </a:avLst>
              </a:prstGeom>
              <a:solidFill>
                <a:srgbClr val="FF3300"/>
              </a:solidFill>
              <a:ln w="9525">
                <a:solidFill>
                  <a:srgbClr val="FF33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>
                  <a:ea typeface="宋体" charset="-122"/>
                </a:endParaRPr>
              </a:p>
            </p:txBody>
          </p:sp>
          <p:sp>
            <p:nvSpPr>
              <p:cNvPr id="167" name="Line 74"/>
              <p:cNvSpPr>
                <a:spLocks noChangeShapeType="1"/>
              </p:cNvSpPr>
              <p:nvPr/>
            </p:nvSpPr>
            <p:spPr bwMode="auto">
              <a:xfrm>
                <a:off x="1267" y="3318"/>
                <a:ext cx="423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68" name="Text Box 75"/>
              <p:cNvSpPr txBox="1">
                <a:spLocks noChangeArrowheads="1"/>
              </p:cNvSpPr>
              <p:nvPr/>
            </p:nvSpPr>
            <p:spPr bwMode="auto">
              <a:xfrm>
                <a:off x="1252" y="3155"/>
                <a:ext cx="497" cy="17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101882" tIns="50941" rIns="101882" bIns="50941">
                <a:spAutoFit/>
              </a:bodyPr>
              <a:lstStyle>
                <a:lvl1pPr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1pPr>
                <a:lvl2pPr marL="742950" indent="-28575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2pPr>
                <a:lvl3pPr marL="1143000" indent="-22860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3pPr>
                <a:lvl4pPr marL="1600200" indent="-22860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4pPr>
                <a:lvl5pPr marL="2057400" indent="-22860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5pPr>
                <a:lvl6pPr marL="25146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6pPr>
                <a:lvl7pPr marL="29718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7pPr>
                <a:lvl8pPr marL="34290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8pPr>
                <a:lvl9pPr marL="38862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9pPr>
              </a:lstStyle>
              <a:p>
                <a:r>
                  <a:rPr lang="en-US" altLang="zh-CN" sz="1100">
                    <a:latin typeface="Arial" charset="0"/>
                    <a:ea typeface="宋体" charset="-122"/>
                  </a:rPr>
                  <a:t>I [15 - 11]</a:t>
                </a:r>
              </a:p>
            </p:txBody>
          </p:sp>
          <p:sp>
            <p:nvSpPr>
              <p:cNvPr id="169" name="AutoShape 76"/>
              <p:cNvSpPr>
                <a:spLocks noChangeArrowheads="1"/>
              </p:cNvSpPr>
              <p:nvPr/>
            </p:nvSpPr>
            <p:spPr bwMode="auto">
              <a:xfrm>
                <a:off x="1244" y="3292"/>
                <a:ext cx="53" cy="55"/>
              </a:xfrm>
              <a:prstGeom prst="octagon">
                <a:avLst>
                  <a:gd name="adj" fmla="val 29287"/>
                </a:avLst>
              </a:prstGeom>
              <a:solidFill>
                <a:srgbClr val="FF3300"/>
              </a:solidFill>
              <a:ln w="9525">
                <a:solidFill>
                  <a:srgbClr val="FF33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>
                  <a:ea typeface="宋体" charset="-122"/>
                </a:endParaRPr>
              </a:p>
            </p:txBody>
          </p:sp>
          <p:sp>
            <p:nvSpPr>
              <p:cNvPr id="170" name="Text Box 77"/>
              <p:cNvSpPr txBox="1">
                <a:spLocks noChangeArrowheads="1"/>
              </p:cNvSpPr>
              <p:nvPr/>
            </p:nvSpPr>
            <p:spPr bwMode="auto">
              <a:xfrm>
                <a:off x="1690" y="2782"/>
                <a:ext cx="201" cy="63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101882" tIns="50941" rIns="101882" bIns="50941">
                <a:spAutoFit/>
              </a:bodyPr>
              <a:lstStyle>
                <a:lvl1pPr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1pPr>
                <a:lvl2pPr marL="742950" indent="-28575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2pPr>
                <a:lvl3pPr marL="1143000" indent="-22860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3pPr>
                <a:lvl4pPr marL="1600200" indent="-22860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4pPr>
                <a:lvl5pPr marL="2057400" indent="-22860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5pPr>
                <a:lvl6pPr marL="25146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6pPr>
                <a:lvl7pPr marL="29718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7pPr>
                <a:lvl8pPr marL="34290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8pPr>
                <a:lvl9pPr marL="38862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9pPr>
              </a:lstStyle>
              <a:p>
                <a:r>
                  <a:rPr lang="en-US" altLang="zh-CN" sz="1100">
                    <a:latin typeface="Arial" charset="0"/>
                    <a:ea typeface="宋体" charset="-122"/>
                  </a:rPr>
                  <a:t>0</a:t>
                </a:r>
              </a:p>
              <a:p>
                <a:pPr>
                  <a:spcBef>
                    <a:spcPct val="30000"/>
                  </a:spcBef>
                </a:pPr>
                <a:r>
                  <a:rPr lang="en-US" altLang="zh-CN" sz="1100" b="1">
                    <a:latin typeface="Arial" charset="0"/>
                    <a:ea typeface="宋体" charset="-122"/>
                  </a:rPr>
                  <a:t>M</a:t>
                </a:r>
              </a:p>
              <a:p>
                <a:pPr>
                  <a:lnSpc>
                    <a:spcPct val="90000"/>
                  </a:lnSpc>
                </a:pPr>
                <a:r>
                  <a:rPr lang="en-US" altLang="zh-CN" sz="1100" b="1">
                    <a:latin typeface="Arial" charset="0"/>
                    <a:ea typeface="宋体" charset="-122"/>
                  </a:rPr>
                  <a:t>u</a:t>
                </a:r>
              </a:p>
              <a:p>
                <a:pPr>
                  <a:lnSpc>
                    <a:spcPct val="90000"/>
                  </a:lnSpc>
                </a:pPr>
                <a:r>
                  <a:rPr lang="en-US" altLang="zh-CN" sz="1100" b="1">
                    <a:latin typeface="Arial" charset="0"/>
                    <a:ea typeface="宋体" charset="-122"/>
                  </a:rPr>
                  <a:t>x</a:t>
                </a:r>
              </a:p>
              <a:p>
                <a:pPr>
                  <a:spcBef>
                    <a:spcPct val="30000"/>
                  </a:spcBef>
                </a:pPr>
                <a:r>
                  <a:rPr lang="en-US" altLang="zh-CN" sz="1100">
                    <a:latin typeface="Arial" charset="0"/>
                    <a:ea typeface="宋体" charset="-122"/>
                  </a:rPr>
                  <a:t>1</a:t>
                </a:r>
              </a:p>
            </p:txBody>
          </p:sp>
          <p:sp>
            <p:nvSpPr>
              <p:cNvPr id="171" name="AutoShape 78"/>
              <p:cNvSpPr>
                <a:spLocks noChangeArrowheads="1"/>
              </p:cNvSpPr>
              <p:nvPr/>
            </p:nvSpPr>
            <p:spPr bwMode="auto">
              <a:xfrm>
                <a:off x="1697" y="2774"/>
                <a:ext cx="159" cy="653"/>
              </a:xfrm>
              <a:prstGeom prst="roundRect">
                <a:avLst>
                  <a:gd name="adj" fmla="val 50000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>
                  <a:ea typeface="宋体" charset="-122"/>
                </a:endParaRPr>
              </a:p>
            </p:txBody>
          </p:sp>
          <p:sp>
            <p:nvSpPr>
              <p:cNvPr id="172" name="Line 79"/>
              <p:cNvSpPr>
                <a:spLocks noChangeShapeType="1"/>
              </p:cNvSpPr>
              <p:nvPr/>
            </p:nvSpPr>
            <p:spPr bwMode="auto">
              <a:xfrm>
                <a:off x="1772" y="3427"/>
                <a:ext cx="0" cy="109"/>
              </a:xfrm>
              <a:prstGeom prst="line">
                <a:avLst/>
              </a:prstGeom>
              <a:noFill/>
              <a:ln w="9525">
                <a:solidFill>
                  <a:srgbClr val="3333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73" name="Text Box 80"/>
              <p:cNvSpPr txBox="1">
                <a:spLocks noChangeArrowheads="1"/>
              </p:cNvSpPr>
              <p:nvPr/>
            </p:nvSpPr>
            <p:spPr bwMode="auto">
              <a:xfrm>
                <a:off x="1531" y="3536"/>
                <a:ext cx="422" cy="17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101882" tIns="50941" rIns="101882" bIns="50941">
                <a:spAutoFit/>
              </a:bodyPr>
              <a:lstStyle>
                <a:lvl1pPr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1pPr>
                <a:lvl2pPr marL="742950" indent="-28575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2pPr>
                <a:lvl3pPr marL="1143000" indent="-22860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3pPr>
                <a:lvl4pPr marL="1600200" indent="-22860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4pPr>
                <a:lvl5pPr marL="2057400" indent="-22860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5pPr>
                <a:lvl6pPr marL="25146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6pPr>
                <a:lvl7pPr marL="29718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7pPr>
                <a:lvl8pPr marL="34290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8pPr>
                <a:lvl9pPr marL="38862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9pPr>
              </a:lstStyle>
              <a:p>
                <a:r>
                  <a:rPr lang="en-US" altLang="zh-CN" sz="1100">
                    <a:solidFill>
                      <a:srgbClr val="3333FF"/>
                    </a:solidFill>
                    <a:latin typeface="Arial" charset="0"/>
                    <a:ea typeface="宋体" charset="-122"/>
                  </a:rPr>
                  <a:t>RegDst</a:t>
                </a:r>
              </a:p>
            </p:txBody>
          </p:sp>
          <p:sp>
            <p:nvSpPr>
              <p:cNvPr id="174" name="Text Box 81"/>
              <p:cNvSpPr txBox="1">
                <a:spLocks noChangeArrowheads="1"/>
              </p:cNvSpPr>
              <p:nvPr/>
            </p:nvSpPr>
            <p:spPr bwMode="auto">
              <a:xfrm>
                <a:off x="2112" y="2339"/>
                <a:ext cx="494" cy="27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101882" tIns="50941" rIns="101882" bIns="50941">
                <a:spAutoFit/>
              </a:bodyPr>
              <a:lstStyle>
                <a:lvl1pPr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1pPr>
                <a:lvl2pPr marL="742950" indent="-28575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2pPr>
                <a:lvl3pPr marL="1143000" indent="-22860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3pPr>
                <a:lvl4pPr marL="1600200" indent="-22860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4pPr>
                <a:lvl5pPr marL="2057400" indent="-22860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5pPr>
                <a:lvl6pPr marL="25146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6pPr>
                <a:lvl7pPr marL="29718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7pPr>
                <a:lvl8pPr marL="34290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8pPr>
                <a:lvl9pPr marL="38862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9pPr>
              </a:lstStyle>
              <a:p>
                <a:r>
                  <a:rPr lang="en-US" altLang="zh-CN" sz="1100">
                    <a:solidFill>
                      <a:srgbClr val="FF3300"/>
                    </a:solidFill>
                    <a:latin typeface="Arial" charset="0"/>
                    <a:ea typeface="宋体" charset="-122"/>
                  </a:rPr>
                  <a:t>Read</a:t>
                </a:r>
              </a:p>
              <a:p>
                <a:r>
                  <a:rPr lang="en-US" altLang="zh-CN" sz="1100">
                    <a:solidFill>
                      <a:srgbClr val="FF3300"/>
                    </a:solidFill>
                    <a:latin typeface="Arial" charset="0"/>
                    <a:ea typeface="宋体" charset="-122"/>
                  </a:rPr>
                  <a:t>register 1</a:t>
                </a:r>
              </a:p>
            </p:txBody>
          </p:sp>
          <p:sp>
            <p:nvSpPr>
              <p:cNvPr id="175" name="Text Box 82"/>
              <p:cNvSpPr txBox="1">
                <a:spLocks noChangeArrowheads="1"/>
              </p:cNvSpPr>
              <p:nvPr/>
            </p:nvSpPr>
            <p:spPr bwMode="auto">
              <a:xfrm>
                <a:off x="2123" y="2624"/>
                <a:ext cx="494" cy="27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101882" tIns="50941" rIns="101882" bIns="50941">
                <a:spAutoFit/>
              </a:bodyPr>
              <a:lstStyle>
                <a:lvl1pPr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1pPr>
                <a:lvl2pPr marL="742950" indent="-28575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2pPr>
                <a:lvl3pPr marL="1143000" indent="-22860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3pPr>
                <a:lvl4pPr marL="1600200" indent="-22860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4pPr>
                <a:lvl5pPr marL="2057400" indent="-22860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5pPr>
                <a:lvl6pPr marL="25146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6pPr>
                <a:lvl7pPr marL="29718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7pPr>
                <a:lvl8pPr marL="34290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8pPr>
                <a:lvl9pPr marL="38862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9pPr>
              </a:lstStyle>
              <a:p>
                <a:r>
                  <a:rPr lang="en-US" altLang="zh-CN" sz="1100">
                    <a:solidFill>
                      <a:srgbClr val="FF3300"/>
                    </a:solidFill>
                    <a:latin typeface="Arial" charset="0"/>
                    <a:ea typeface="宋体" charset="-122"/>
                  </a:rPr>
                  <a:t>Read</a:t>
                </a:r>
              </a:p>
              <a:p>
                <a:r>
                  <a:rPr lang="en-US" altLang="zh-CN" sz="1100">
                    <a:solidFill>
                      <a:srgbClr val="FF3300"/>
                    </a:solidFill>
                    <a:latin typeface="Arial" charset="0"/>
                    <a:ea typeface="宋体" charset="-122"/>
                  </a:rPr>
                  <a:t>register 2</a:t>
                </a:r>
              </a:p>
            </p:txBody>
          </p:sp>
          <p:sp>
            <p:nvSpPr>
              <p:cNvPr id="176" name="Text Box 83"/>
              <p:cNvSpPr txBox="1">
                <a:spLocks noChangeArrowheads="1"/>
              </p:cNvSpPr>
              <p:nvPr/>
            </p:nvSpPr>
            <p:spPr bwMode="auto">
              <a:xfrm>
                <a:off x="2123" y="2896"/>
                <a:ext cx="421" cy="27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101882" tIns="50941" rIns="101882" bIns="50941">
                <a:spAutoFit/>
              </a:bodyPr>
              <a:lstStyle>
                <a:lvl1pPr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1pPr>
                <a:lvl2pPr marL="742950" indent="-28575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2pPr>
                <a:lvl3pPr marL="1143000" indent="-22860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3pPr>
                <a:lvl4pPr marL="1600200" indent="-22860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4pPr>
                <a:lvl5pPr marL="2057400" indent="-22860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5pPr>
                <a:lvl6pPr marL="25146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6pPr>
                <a:lvl7pPr marL="29718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7pPr>
                <a:lvl8pPr marL="34290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8pPr>
                <a:lvl9pPr marL="38862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9pPr>
              </a:lstStyle>
              <a:p>
                <a:r>
                  <a:rPr lang="en-US" altLang="zh-CN" sz="1100">
                    <a:latin typeface="Arial" charset="0"/>
                    <a:ea typeface="宋体" charset="-122"/>
                  </a:rPr>
                  <a:t>Write</a:t>
                </a:r>
              </a:p>
              <a:p>
                <a:r>
                  <a:rPr lang="en-US" altLang="zh-CN" sz="1100">
                    <a:latin typeface="Arial" charset="0"/>
                    <a:ea typeface="宋体" charset="-122"/>
                  </a:rPr>
                  <a:t>register</a:t>
                </a:r>
              </a:p>
            </p:txBody>
          </p:sp>
          <p:sp>
            <p:nvSpPr>
              <p:cNvPr id="177" name="Text Box 84"/>
              <p:cNvSpPr txBox="1">
                <a:spLocks noChangeArrowheads="1"/>
              </p:cNvSpPr>
              <p:nvPr/>
            </p:nvSpPr>
            <p:spPr bwMode="auto">
              <a:xfrm>
                <a:off x="2123" y="3168"/>
                <a:ext cx="333" cy="27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101882" tIns="50941" rIns="101882" bIns="50941">
                <a:spAutoFit/>
              </a:bodyPr>
              <a:lstStyle>
                <a:lvl1pPr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1pPr>
                <a:lvl2pPr marL="742950" indent="-28575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2pPr>
                <a:lvl3pPr marL="1143000" indent="-22860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3pPr>
                <a:lvl4pPr marL="1600200" indent="-22860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4pPr>
                <a:lvl5pPr marL="2057400" indent="-22860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5pPr>
                <a:lvl6pPr marL="25146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6pPr>
                <a:lvl7pPr marL="29718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7pPr>
                <a:lvl8pPr marL="34290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8pPr>
                <a:lvl9pPr marL="38862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9pPr>
              </a:lstStyle>
              <a:p>
                <a:r>
                  <a:rPr lang="en-US" altLang="zh-CN" sz="1100">
                    <a:latin typeface="Arial" charset="0"/>
                    <a:ea typeface="宋体" charset="-122"/>
                  </a:rPr>
                  <a:t>Write</a:t>
                </a:r>
              </a:p>
              <a:p>
                <a:r>
                  <a:rPr lang="en-US" altLang="zh-CN" sz="1100">
                    <a:latin typeface="Arial" charset="0"/>
                    <a:ea typeface="宋体" charset="-122"/>
                  </a:rPr>
                  <a:t>data</a:t>
                </a:r>
              </a:p>
            </p:txBody>
          </p:sp>
          <p:sp>
            <p:nvSpPr>
              <p:cNvPr id="178" name="Text Box 85"/>
              <p:cNvSpPr txBox="1">
                <a:spLocks noChangeArrowheads="1"/>
              </p:cNvSpPr>
              <p:nvPr/>
            </p:nvSpPr>
            <p:spPr bwMode="auto">
              <a:xfrm>
                <a:off x="2690" y="2720"/>
                <a:ext cx="372" cy="27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101882" tIns="50941" rIns="101882" bIns="50941">
                <a:spAutoFit/>
              </a:bodyPr>
              <a:lstStyle>
                <a:lvl1pPr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1pPr>
                <a:lvl2pPr marL="742950" indent="-28575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2pPr>
                <a:lvl3pPr marL="1143000" indent="-22860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3pPr>
                <a:lvl4pPr marL="1600200" indent="-22860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4pPr>
                <a:lvl5pPr marL="2057400" indent="-22860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5pPr>
                <a:lvl6pPr marL="25146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6pPr>
                <a:lvl7pPr marL="29718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7pPr>
                <a:lvl8pPr marL="34290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8pPr>
                <a:lvl9pPr marL="38862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9pPr>
              </a:lstStyle>
              <a:p>
                <a:pPr algn="r"/>
                <a:r>
                  <a:rPr lang="en-US" altLang="zh-CN" sz="1100">
                    <a:solidFill>
                      <a:srgbClr val="FF3300"/>
                    </a:solidFill>
                    <a:latin typeface="Arial" charset="0"/>
                    <a:ea typeface="宋体" charset="-122"/>
                  </a:rPr>
                  <a:t>Read</a:t>
                </a:r>
              </a:p>
              <a:p>
                <a:pPr algn="r"/>
                <a:r>
                  <a:rPr lang="en-US" altLang="zh-CN" sz="1100">
                    <a:solidFill>
                      <a:srgbClr val="FF3300"/>
                    </a:solidFill>
                    <a:latin typeface="Arial" charset="0"/>
                    <a:ea typeface="宋体" charset="-122"/>
                  </a:rPr>
                  <a:t>data 2</a:t>
                </a:r>
              </a:p>
            </p:txBody>
          </p:sp>
          <p:sp>
            <p:nvSpPr>
              <p:cNvPr id="179" name="Text Box 86"/>
              <p:cNvSpPr txBox="1">
                <a:spLocks noChangeArrowheads="1"/>
              </p:cNvSpPr>
              <p:nvPr/>
            </p:nvSpPr>
            <p:spPr bwMode="auto">
              <a:xfrm>
                <a:off x="2701" y="2352"/>
                <a:ext cx="372" cy="27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101882" tIns="50941" rIns="101882" bIns="50941">
                <a:spAutoFit/>
              </a:bodyPr>
              <a:lstStyle>
                <a:lvl1pPr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1pPr>
                <a:lvl2pPr marL="742950" indent="-28575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2pPr>
                <a:lvl3pPr marL="1143000" indent="-22860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3pPr>
                <a:lvl4pPr marL="1600200" indent="-22860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4pPr>
                <a:lvl5pPr marL="2057400" indent="-22860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5pPr>
                <a:lvl6pPr marL="25146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6pPr>
                <a:lvl7pPr marL="29718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7pPr>
                <a:lvl8pPr marL="34290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8pPr>
                <a:lvl9pPr marL="38862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9pPr>
              </a:lstStyle>
              <a:p>
                <a:pPr algn="r"/>
                <a:r>
                  <a:rPr lang="en-US" altLang="zh-CN" sz="1100">
                    <a:solidFill>
                      <a:srgbClr val="FF3300"/>
                    </a:solidFill>
                    <a:latin typeface="Arial" charset="0"/>
                    <a:ea typeface="宋体" charset="-122"/>
                  </a:rPr>
                  <a:t>Read</a:t>
                </a:r>
              </a:p>
              <a:p>
                <a:pPr algn="r"/>
                <a:r>
                  <a:rPr lang="en-US" altLang="zh-CN" sz="1100">
                    <a:solidFill>
                      <a:srgbClr val="FF3300"/>
                    </a:solidFill>
                    <a:latin typeface="Arial" charset="0"/>
                    <a:ea typeface="宋体" charset="-122"/>
                  </a:rPr>
                  <a:t>data 1</a:t>
                </a:r>
              </a:p>
            </p:txBody>
          </p:sp>
          <p:sp>
            <p:nvSpPr>
              <p:cNvPr id="180" name="Text Box 87"/>
              <p:cNvSpPr txBox="1">
                <a:spLocks noChangeArrowheads="1"/>
              </p:cNvSpPr>
              <p:nvPr/>
            </p:nvSpPr>
            <p:spPr bwMode="auto">
              <a:xfrm>
                <a:off x="2534" y="3101"/>
                <a:ext cx="529" cy="17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101882" tIns="50941" rIns="101882" bIns="50941">
                <a:spAutoFit/>
              </a:bodyPr>
              <a:lstStyle>
                <a:lvl1pPr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1pPr>
                <a:lvl2pPr marL="742950" indent="-28575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2pPr>
                <a:lvl3pPr marL="1143000" indent="-22860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3pPr>
                <a:lvl4pPr marL="1600200" indent="-22860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4pPr>
                <a:lvl5pPr marL="2057400" indent="-22860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5pPr>
                <a:lvl6pPr marL="25146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6pPr>
                <a:lvl7pPr marL="29718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7pPr>
                <a:lvl8pPr marL="34290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8pPr>
                <a:lvl9pPr marL="38862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9pPr>
              </a:lstStyle>
              <a:p>
                <a:r>
                  <a:rPr lang="en-US" altLang="zh-CN" sz="1100" b="1">
                    <a:solidFill>
                      <a:srgbClr val="FF3300"/>
                    </a:solidFill>
                    <a:latin typeface="Arial" charset="0"/>
                    <a:ea typeface="宋体" charset="-122"/>
                  </a:rPr>
                  <a:t>Registers</a:t>
                </a:r>
              </a:p>
            </p:txBody>
          </p:sp>
          <p:sp>
            <p:nvSpPr>
              <p:cNvPr id="181" name="Rectangle 88"/>
              <p:cNvSpPr>
                <a:spLocks noChangeArrowheads="1"/>
              </p:cNvSpPr>
              <p:nvPr/>
            </p:nvSpPr>
            <p:spPr bwMode="auto">
              <a:xfrm>
                <a:off x="2123" y="2352"/>
                <a:ext cx="939" cy="1088"/>
              </a:xfrm>
              <a:prstGeom prst="rect">
                <a:avLst/>
              </a:prstGeom>
              <a:noFill/>
              <a:ln w="9525">
                <a:solidFill>
                  <a:srgbClr val="FF33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>
                  <a:ea typeface="宋体" charset="-122"/>
                </a:endParaRPr>
              </a:p>
            </p:txBody>
          </p:sp>
          <p:sp>
            <p:nvSpPr>
              <p:cNvPr id="182" name="Line 89"/>
              <p:cNvSpPr>
                <a:spLocks noChangeShapeType="1"/>
              </p:cNvSpPr>
              <p:nvPr/>
            </p:nvSpPr>
            <p:spPr bwMode="auto">
              <a:xfrm>
                <a:off x="2587" y="2230"/>
                <a:ext cx="0" cy="109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83" name="Text Box 90"/>
              <p:cNvSpPr txBox="1">
                <a:spLocks noChangeArrowheads="1"/>
              </p:cNvSpPr>
              <p:nvPr/>
            </p:nvSpPr>
            <p:spPr bwMode="auto">
              <a:xfrm>
                <a:off x="2376" y="2067"/>
                <a:ext cx="495" cy="17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101882" tIns="50941" rIns="101882" bIns="50941">
                <a:spAutoFit/>
              </a:bodyPr>
              <a:lstStyle>
                <a:lvl1pPr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1pPr>
                <a:lvl2pPr marL="742950" indent="-28575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2pPr>
                <a:lvl3pPr marL="1143000" indent="-22860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3pPr>
                <a:lvl4pPr marL="1600200" indent="-22860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4pPr>
                <a:lvl5pPr marL="2057400" indent="-22860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5pPr>
                <a:lvl6pPr marL="25146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6pPr>
                <a:lvl7pPr marL="29718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7pPr>
                <a:lvl8pPr marL="34290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8pPr>
                <a:lvl9pPr marL="38862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9pPr>
              </a:lstStyle>
              <a:p>
                <a:r>
                  <a:rPr lang="en-US" altLang="zh-CN" sz="1100">
                    <a:solidFill>
                      <a:srgbClr val="3333FF"/>
                    </a:solidFill>
                    <a:latin typeface="Arial" charset="0"/>
                    <a:ea typeface="宋体" charset="-122"/>
                  </a:rPr>
                  <a:t>RegWrite</a:t>
                </a:r>
                <a:endParaRPr lang="en-US" altLang="zh-CN" sz="1100">
                  <a:solidFill>
                    <a:srgbClr val="0000FF"/>
                  </a:solidFill>
                  <a:latin typeface="Arial" charset="0"/>
                  <a:ea typeface="宋体" charset="-122"/>
                </a:endParaRPr>
              </a:p>
            </p:txBody>
          </p:sp>
          <p:sp>
            <p:nvSpPr>
              <p:cNvPr id="184" name="Line 91"/>
              <p:cNvSpPr>
                <a:spLocks noChangeShapeType="1"/>
              </p:cNvSpPr>
              <p:nvPr/>
            </p:nvSpPr>
            <p:spPr bwMode="auto">
              <a:xfrm>
                <a:off x="3590" y="3046"/>
                <a:ext cx="159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85" name="Line 92"/>
              <p:cNvSpPr>
                <a:spLocks noChangeShapeType="1"/>
              </p:cNvSpPr>
              <p:nvPr/>
            </p:nvSpPr>
            <p:spPr bwMode="auto">
              <a:xfrm flipV="1">
                <a:off x="1542" y="2730"/>
                <a:ext cx="0" cy="16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86" name="AutoShape 93"/>
              <p:cNvSpPr>
                <a:spLocks noChangeArrowheads="1"/>
              </p:cNvSpPr>
              <p:nvPr/>
            </p:nvSpPr>
            <p:spPr bwMode="auto">
              <a:xfrm>
                <a:off x="1524" y="2704"/>
                <a:ext cx="52" cy="55"/>
              </a:xfrm>
              <a:prstGeom prst="octagon">
                <a:avLst>
                  <a:gd name="adj" fmla="val 29287"/>
                </a:avLst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>
                  <a:ea typeface="宋体" charset="-122"/>
                </a:endParaRPr>
              </a:p>
            </p:txBody>
          </p:sp>
          <p:sp>
            <p:nvSpPr>
              <p:cNvPr id="187" name="Line 94"/>
              <p:cNvSpPr>
                <a:spLocks noChangeShapeType="1"/>
              </p:cNvSpPr>
              <p:nvPr/>
            </p:nvSpPr>
            <p:spPr bwMode="auto">
              <a:xfrm>
                <a:off x="1542" y="2893"/>
                <a:ext cx="15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sp>
          <p:nvSpPr>
            <p:cNvPr id="188" name="AutoShape 95"/>
            <p:cNvSpPr>
              <a:spLocks/>
            </p:cNvSpPr>
            <p:nvPr/>
          </p:nvSpPr>
          <p:spPr bwMode="auto">
            <a:xfrm rot="5400000">
              <a:off x="3337719" y="1723232"/>
              <a:ext cx="173037" cy="2933700"/>
            </a:xfrm>
            <a:prstGeom prst="leftBrace">
              <a:avLst>
                <a:gd name="adj1" fmla="val 141285"/>
                <a:gd name="adj2" fmla="val 50000"/>
              </a:avLst>
            </a:prstGeom>
            <a:noFill/>
            <a:ln w="25400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rgbClr val="BABAEE"/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ea typeface="宋体" charset="-122"/>
              </a:endParaRPr>
            </a:p>
          </p:txBody>
        </p:sp>
        <p:sp>
          <p:nvSpPr>
            <p:cNvPr id="189" name="Text Box 96"/>
            <p:cNvSpPr txBox="1">
              <a:spLocks noChangeArrowheads="1"/>
            </p:cNvSpPr>
            <p:nvPr/>
          </p:nvSpPr>
          <p:spPr bwMode="auto">
            <a:xfrm>
              <a:off x="1971675" y="2676525"/>
              <a:ext cx="2827338" cy="4064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rgbClr val="BABAEE"/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1pPr>
              <a:lvl2pPr marL="742950" indent="-28575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2pPr>
              <a:lvl3pPr marL="11430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3pPr>
              <a:lvl4pPr marL="16002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4pPr>
              <a:lvl5pPr marL="20574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9pPr>
            </a:lstStyle>
            <a:p>
              <a:pPr algn="ctr"/>
              <a:r>
                <a:rPr lang="en-US" altLang="zh-CN" dirty="0">
                  <a:solidFill>
                    <a:srgbClr val="FF3300"/>
                  </a:solidFill>
                  <a:ea typeface="宋体" charset="-122"/>
                </a:rPr>
                <a:t>Instruction Decode (ID)</a:t>
              </a:r>
            </a:p>
          </p:txBody>
        </p:sp>
        <p:sp>
          <p:nvSpPr>
            <p:cNvPr id="190" name="AutoShape 97"/>
            <p:cNvSpPr>
              <a:spLocks/>
            </p:cNvSpPr>
            <p:nvPr/>
          </p:nvSpPr>
          <p:spPr bwMode="auto">
            <a:xfrm rot="5400000">
              <a:off x="1117600" y="2519363"/>
              <a:ext cx="173037" cy="1341438"/>
            </a:xfrm>
            <a:prstGeom prst="leftBrace">
              <a:avLst>
                <a:gd name="adj1" fmla="val 64603"/>
                <a:gd name="adj2" fmla="val 50000"/>
              </a:avLst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rgbClr val="BABAEE"/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ea typeface="宋体" charset="-122"/>
              </a:endParaRPr>
            </a:p>
          </p:txBody>
        </p:sp>
        <p:sp>
          <p:nvSpPr>
            <p:cNvPr id="191" name="Text Box 98"/>
            <p:cNvSpPr txBox="1">
              <a:spLocks noChangeArrowheads="1"/>
            </p:cNvSpPr>
            <p:nvPr/>
          </p:nvSpPr>
          <p:spPr bwMode="auto">
            <a:xfrm>
              <a:off x="881063" y="2660650"/>
              <a:ext cx="628650" cy="4064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rgbClr val="BABAEE"/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1pPr>
              <a:lvl2pPr marL="742950" indent="-28575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2pPr>
              <a:lvl3pPr marL="11430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3pPr>
              <a:lvl4pPr marL="16002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4pPr>
              <a:lvl5pPr marL="20574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9pPr>
            </a:lstStyle>
            <a:p>
              <a:pPr algn="ctr"/>
              <a:r>
                <a:rPr lang="en-US" altLang="zh-CN">
                  <a:ea typeface="宋体" charset="-122"/>
                </a:rPr>
                <a:t>Idle</a:t>
              </a:r>
            </a:p>
          </p:txBody>
        </p:sp>
      </p:grp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51546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32046" y="260648"/>
            <a:ext cx="7992888" cy="922114"/>
          </a:xfrm>
        </p:spPr>
        <p:txBody>
          <a:bodyPr>
            <a:noAutofit/>
          </a:bodyPr>
          <a:lstStyle/>
          <a:p>
            <a:pPr algn="ctr"/>
            <a:r>
              <a:rPr lang="en-US" altLang="zh-CN" sz="4400" b="1" dirty="0">
                <a:solidFill>
                  <a:srgbClr val="0000FF"/>
                </a:solidFill>
              </a:rPr>
              <a:t>Decoding and Fetching Together</a:t>
            </a:r>
            <a:endParaRPr lang="zh-CN" altLang="en-US" sz="4400" b="1" dirty="0">
              <a:solidFill>
                <a:srgbClr val="0000FF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99592" y="1196752"/>
            <a:ext cx="8136904" cy="554461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l"/>
            </a:pPr>
            <a:r>
              <a:rPr lang="en-US" altLang="zh-CN" sz="2600" dirty="0"/>
              <a:t>In that case, we can let processor fetch the next instruction while we’re decoding the first one.</a:t>
            </a:r>
          </a:p>
        </p:txBody>
      </p:sp>
      <p:grpSp>
        <p:nvGrpSpPr>
          <p:cNvPr id="100" name="组合 99"/>
          <p:cNvGrpSpPr/>
          <p:nvPr/>
        </p:nvGrpSpPr>
        <p:grpSpPr>
          <a:xfrm>
            <a:off x="-36512" y="2708920"/>
            <a:ext cx="9074150" cy="4176464"/>
            <a:chOff x="-36512" y="2564904"/>
            <a:chExt cx="9074150" cy="4176464"/>
          </a:xfrm>
        </p:grpSpPr>
        <p:grpSp>
          <p:nvGrpSpPr>
            <p:cNvPr id="4" name="Group 99"/>
            <p:cNvGrpSpPr>
              <a:grpSpLocks/>
            </p:cNvGrpSpPr>
            <p:nvPr/>
          </p:nvGrpSpPr>
          <p:grpSpPr bwMode="auto">
            <a:xfrm>
              <a:off x="-25400" y="3286968"/>
              <a:ext cx="9063038" cy="3454400"/>
              <a:chOff x="317" y="2067"/>
              <a:chExt cx="5709" cy="2176"/>
            </a:xfrm>
          </p:grpSpPr>
          <p:sp>
            <p:nvSpPr>
              <p:cNvPr id="5" name="Line 4"/>
              <p:cNvSpPr>
                <a:spLocks noChangeShapeType="1"/>
              </p:cNvSpPr>
              <p:nvPr/>
            </p:nvSpPr>
            <p:spPr bwMode="auto">
              <a:xfrm>
                <a:off x="1267" y="2720"/>
                <a:ext cx="0" cy="1142"/>
              </a:xfrm>
              <a:prstGeom prst="line">
                <a:avLst/>
              </a:prstGeom>
              <a:noFill/>
              <a:ln w="9525">
                <a:solidFill>
                  <a:srgbClr val="FF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6" name="Text Box 5"/>
              <p:cNvSpPr txBox="1">
                <a:spLocks noChangeArrowheads="1"/>
              </p:cNvSpPr>
              <p:nvPr/>
            </p:nvSpPr>
            <p:spPr bwMode="auto">
              <a:xfrm>
                <a:off x="475" y="2666"/>
                <a:ext cx="582" cy="27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101882" tIns="50941" rIns="101882" bIns="50941">
                <a:spAutoFit/>
              </a:bodyPr>
              <a:lstStyle>
                <a:lvl1pPr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1pPr>
                <a:lvl2pPr marL="742950" indent="-28575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2pPr>
                <a:lvl3pPr marL="1143000" indent="-22860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3pPr>
                <a:lvl4pPr marL="1600200" indent="-22860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4pPr>
                <a:lvl5pPr marL="2057400" indent="-22860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5pPr>
                <a:lvl6pPr marL="25146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6pPr>
                <a:lvl7pPr marL="29718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7pPr>
                <a:lvl8pPr marL="34290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8pPr>
                <a:lvl9pPr marL="38862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9pPr>
              </a:lstStyle>
              <a:p>
                <a:pPr algn="ctr"/>
                <a:r>
                  <a:rPr lang="en-US" altLang="zh-CN" sz="1100" b="1">
                    <a:solidFill>
                      <a:srgbClr val="FF00FF"/>
                    </a:solidFill>
                    <a:latin typeface="Arial" charset="0"/>
                    <a:ea typeface="宋体" charset="-122"/>
                  </a:rPr>
                  <a:t>Instruction</a:t>
                </a:r>
              </a:p>
              <a:p>
                <a:pPr algn="ctr"/>
                <a:r>
                  <a:rPr lang="en-US" altLang="zh-CN" sz="1100" b="1">
                    <a:solidFill>
                      <a:srgbClr val="FF00FF"/>
                    </a:solidFill>
                    <a:latin typeface="Arial" charset="0"/>
                    <a:ea typeface="宋体" charset="-122"/>
                  </a:rPr>
                  <a:t>memory</a:t>
                </a:r>
              </a:p>
            </p:txBody>
          </p:sp>
          <p:sp>
            <p:nvSpPr>
              <p:cNvPr id="7" name="Text Box 6"/>
              <p:cNvSpPr txBox="1">
                <a:spLocks noChangeArrowheads="1"/>
              </p:cNvSpPr>
              <p:nvPr/>
            </p:nvSpPr>
            <p:spPr bwMode="auto">
              <a:xfrm>
                <a:off x="632" y="2285"/>
                <a:ext cx="533" cy="27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101882" tIns="50941" rIns="101882" bIns="50941">
                <a:spAutoFit/>
              </a:bodyPr>
              <a:lstStyle>
                <a:lvl1pPr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1pPr>
                <a:lvl2pPr marL="742950" indent="-28575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2pPr>
                <a:lvl3pPr marL="1143000" indent="-22860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3pPr>
                <a:lvl4pPr marL="1600200" indent="-22860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4pPr>
                <a:lvl5pPr marL="2057400" indent="-22860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5pPr>
                <a:lvl6pPr marL="25146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6pPr>
                <a:lvl7pPr marL="29718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7pPr>
                <a:lvl8pPr marL="34290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8pPr>
                <a:lvl9pPr marL="38862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9pPr>
              </a:lstStyle>
              <a:p>
                <a:pPr algn="r"/>
                <a:r>
                  <a:rPr lang="en-US" altLang="zh-CN" sz="1100" dirty="0">
                    <a:solidFill>
                      <a:srgbClr val="FF00FF"/>
                    </a:solidFill>
                    <a:latin typeface="Arial" charset="0"/>
                    <a:ea typeface="宋体" charset="-122"/>
                  </a:rPr>
                  <a:t>Instruction</a:t>
                </a:r>
              </a:p>
              <a:p>
                <a:pPr algn="r"/>
                <a:r>
                  <a:rPr lang="en-US" altLang="zh-CN" sz="1100" dirty="0">
                    <a:solidFill>
                      <a:srgbClr val="FF00FF"/>
                    </a:solidFill>
                    <a:latin typeface="Arial" charset="0"/>
                    <a:ea typeface="宋体" charset="-122"/>
                  </a:rPr>
                  <a:t>[31-0]</a:t>
                </a:r>
              </a:p>
            </p:txBody>
          </p:sp>
          <p:sp>
            <p:nvSpPr>
              <p:cNvPr id="8" name="Line 7"/>
              <p:cNvSpPr>
                <a:spLocks noChangeShapeType="1"/>
              </p:cNvSpPr>
              <p:nvPr/>
            </p:nvSpPr>
            <p:spPr bwMode="auto">
              <a:xfrm>
                <a:off x="5386" y="2611"/>
                <a:ext cx="26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9" name="Line 8"/>
              <p:cNvSpPr>
                <a:spLocks noChangeShapeType="1"/>
              </p:cNvSpPr>
              <p:nvPr/>
            </p:nvSpPr>
            <p:spPr bwMode="auto">
              <a:xfrm>
                <a:off x="4277" y="2883"/>
                <a:ext cx="317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0" name="Line 9"/>
              <p:cNvSpPr>
                <a:spLocks noChangeShapeType="1"/>
              </p:cNvSpPr>
              <p:nvPr/>
            </p:nvSpPr>
            <p:spPr bwMode="auto">
              <a:xfrm>
                <a:off x="4382" y="2611"/>
                <a:ext cx="21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" name="Line 10"/>
              <p:cNvSpPr>
                <a:spLocks noChangeShapeType="1"/>
              </p:cNvSpPr>
              <p:nvPr/>
            </p:nvSpPr>
            <p:spPr bwMode="auto">
              <a:xfrm>
                <a:off x="5491" y="3046"/>
                <a:ext cx="159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" name="Line 11"/>
              <p:cNvSpPr>
                <a:spLocks noChangeShapeType="1"/>
              </p:cNvSpPr>
              <p:nvPr/>
            </p:nvSpPr>
            <p:spPr bwMode="auto">
              <a:xfrm>
                <a:off x="4382" y="2611"/>
                <a:ext cx="0" cy="108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3" name="Line 12"/>
              <p:cNvSpPr>
                <a:spLocks noChangeShapeType="1"/>
              </p:cNvSpPr>
              <p:nvPr/>
            </p:nvSpPr>
            <p:spPr bwMode="auto">
              <a:xfrm>
                <a:off x="4382" y="3699"/>
                <a:ext cx="1109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4" name="Line 13"/>
              <p:cNvSpPr>
                <a:spLocks noChangeShapeType="1"/>
              </p:cNvSpPr>
              <p:nvPr/>
            </p:nvSpPr>
            <p:spPr bwMode="auto">
              <a:xfrm flipV="1">
                <a:off x="5491" y="3046"/>
                <a:ext cx="0" cy="653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5" name="AutoShape 14"/>
              <p:cNvSpPr>
                <a:spLocks noChangeArrowheads="1"/>
              </p:cNvSpPr>
              <p:nvPr/>
            </p:nvSpPr>
            <p:spPr bwMode="auto">
              <a:xfrm>
                <a:off x="4353" y="2856"/>
                <a:ext cx="53" cy="54"/>
              </a:xfrm>
              <a:prstGeom prst="octagon">
                <a:avLst>
                  <a:gd name="adj" fmla="val 29287"/>
                </a:avLst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>
                  <a:ea typeface="宋体" charset="-122"/>
                </a:endParaRPr>
              </a:p>
            </p:txBody>
          </p:sp>
          <p:sp>
            <p:nvSpPr>
              <p:cNvPr id="16" name="Line 15"/>
              <p:cNvSpPr>
                <a:spLocks noChangeShapeType="1"/>
              </p:cNvSpPr>
              <p:nvPr/>
            </p:nvSpPr>
            <p:spPr bwMode="auto">
              <a:xfrm>
                <a:off x="5808" y="2829"/>
                <a:ext cx="15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7" name="Line 16"/>
              <p:cNvSpPr>
                <a:spLocks noChangeShapeType="1"/>
              </p:cNvSpPr>
              <p:nvPr/>
            </p:nvSpPr>
            <p:spPr bwMode="auto">
              <a:xfrm>
                <a:off x="5966" y="2829"/>
                <a:ext cx="0" cy="141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8" name="Line 17"/>
              <p:cNvSpPr>
                <a:spLocks noChangeShapeType="1"/>
              </p:cNvSpPr>
              <p:nvPr/>
            </p:nvSpPr>
            <p:spPr bwMode="auto">
              <a:xfrm flipH="1">
                <a:off x="1954" y="4243"/>
                <a:ext cx="401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9" name="Line 18"/>
              <p:cNvSpPr>
                <a:spLocks noChangeShapeType="1"/>
              </p:cNvSpPr>
              <p:nvPr/>
            </p:nvSpPr>
            <p:spPr bwMode="auto">
              <a:xfrm flipV="1">
                <a:off x="1954" y="3264"/>
                <a:ext cx="0" cy="979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0" name="Line 19"/>
              <p:cNvSpPr>
                <a:spLocks noChangeShapeType="1"/>
              </p:cNvSpPr>
              <p:nvPr/>
            </p:nvSpPr>
            <p:spPr bwMode="auto">
              <a:xfrm>
                <a:off x="1954" y="3264"/>
                <a:ext cx="15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1" name="Text Box 20"/>
              <p:cNvSpPr txBox="1">
                <a:spLocks noChangeArrowheads="1"/>
              </p:cNvSpPr>
              <p:nvPr/>
            </p:nvSpPr>
            <p:spPr bwMode="auto">
              <a:xfrm>
                <a:off x="4594" y="2502"/>
                <a:ext cx="441" cy="27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101882" tIns="50941" rIns="101882" bIns="50941">
                <a:spAutoFit/>
              </a:bodyPr>
              <a:lstStyle>
                <a:lvl1pPr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1pPr>
                <a:lvl2pPr marL="742950" indent="-28575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2pPr>
                <a:lvl3pPr marL="1143000" indent="-22860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3pPr>
                <a:lvl4pPr marL="1600200" indent="-22860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4pPr>
                <a:lvl5pPr marL="2057400" indent="-22860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5pPr>
                <a:lvl6pPr marL="25146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6pPr>
                <a:lvl7pPr marL="29718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7pPr>
                <a:lvl8pPr marL="34290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8pPr>
                <a:lvl9pPr marL="38862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9pPr>
              </a:lstStyle>
              <a:p>
                <a:r>
                  <a:rPr lang="en-US" altLang="zh-CN" sz="1100">
                    <a:latin typeface="Arial" charset="0"/>
                    <a:ea typeface="宋体" charset="-122"/>
                  </a:rPr>
                  <a:t>Read</a:t>
                </a:r>
              </a:p>
              <a:p>
                <a:r>
                  <a:rPr lang="en-US" altLang="zh-CN" sz="1100">
                    <a:latin typeface="Arial" charset="0"/>
                    <a:ea typeface="宋体" charset="-122"/>
                  </a:rPr>
                  <a:t>address</a:t>
                </a:r>
              </a:p>
            </p:txBody>
          </p:sp>
          <p:sp>
            <p:nvSpPr>
              <p:cNvPr id="22" name="Text Box 21"/>
              <p:cNvSpPr txBox="1">
                <a:spLocks noChangeArrowheads="1"/>
              </p:cNvSpPr>
              <p:nvPr/>
            </p:nvSpPr>
            <p:spPr bwMode="auto">
              <a:xfrm>
                <a:off x="4594" y="2774"/>
                <a:ext cx="441" cy="27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101882" tIns="50941" rIns="101882" bIns="50941">
                <a:spAutoFit/>
              </a:bodyPr>
              <a:lstStyle>
                <a:lvl1pPr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1pPr>
                <a:lvl2pPr marL="742950" indent="-28575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2pPr>
                <a:lvl3pPr marL="1143000" indent="-22860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3pPr>
                <a:lvl4pPr marL="1600200" indent="-22860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4pPr>
                <a:lvl5pPr marL="2057400" indent="-22860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5pPr>
                <a:lvl6pPr marL="25146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6pPr>
                <a:lvl7pPr marL="29718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7pPr>
                <a:lvl8pPr marL="34290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8pPr>
                <a:lvl9pPr marL="38862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9pPr>
              </a:lstStyle>
              <a:p>
                <a:r>
                  <a:rPr lang="en-US" altLang="zh-CN" sz="1100">
                    <a:latin typeface="Arial" charset="0"/>
                    <a:ea typeface="宋体" charset="-122"/>
                  </a:rPr>
                  <a:t>Write</a:t>
                </a:r>
              </a:p>
              <a:p>
                <a:r>
                  <a:rPr lang="en-US" altLang="zh-CN" sz="1100">
                    <a:latin typeface="Arial" charset="0"/>
                    <a:ea typeface="宋体" charset="-122"/>
                  </a:rPr>
                  <a:t>address</a:t>
                </a:r>
              </a:p>
            </p:txBody>
          </p:sp>
          <p:sp>
            <p:nvSpPr>
              <p:cNvPr id="23" name="Text Box 22"/>
              <p:cNvSpPr txBox="1">
                <a:spLocks noChangeArrowheads="1"/>
              </p:cNvSpPr>
              <p:nvPr/>
            </p:nvSpPr>
            <p:spPr bwMode="auto">
              <a:xfrm>
                <a:off x="4594" y="3046"/>
                <a:ext cx="333" cy="27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101882" tIns="50941" rIns="101882" bIns="50941">
                <a:spAutoFit/>
              </a:bodyPr>
              <a:lstStyle>
                <a:lvl1pPr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1pPr>
                <a:lvl2pPr marL="742950" indent="-28575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2pPr>
                <a:lvl3pPr marL="1143000" indent="-22860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3pPr>
                <a:lvl4pPr marL="1600200" indent="-22860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4pPr>
                <a:lvl5pPr marL="2057400" indent="-22860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5pPr>
                <a:lvl6pPr marL="25146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6pPr>
                <a:lvl7pPr marL="29718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7pPr>
                <a:lvl8pPr marL="34290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8pPr>
                <a:lvl9pPr marL="38862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9pPr>
              </a:lstStyle>
              <a:p>
                <a:r>
                  <a:rPr lang="en-US" altLang="zh-CN" sz="1100">
                    <a:latin typeface="Arial" charset="0"/>
                    <a:ea typeface="宋体" charset="-122"/>
                  </a:rPr>
                  <a:t>Write</a:t>
                </a:r>
              </a:p>
              <a:p>
                <a:r>
                  <a:rPr lang="en-US" altLang="zh-CN" sz="1100">
                    <a:latin typeface="Arial" charset="0"/>
                    <a:ea typeface="宋体" charset="-122"/>
                  </a:rPr>
                  <a:t>data</a:t>
                </a:r>
              </a:p>
            </p:txBody>
          </p:sp>
          <p:sp>
            <p:nvSpPr>
              <p:cNvPr id="24" name="Text Box 23"/>
              <p:cNvSpPr txBox="1">
                <a:spLocks noChangeArrowheads="1"/>
              </p:cNvSpPr>
              <p:nvPr/>
            </p:nvSpPr>
            <p:spPr bwMode="auto">
              <a:xfrm>
                <a:off x="4910" y="2992"/>
                <a:ext cx="470" cy="27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101882" tIns="50941" rIns="101882" bIns="50941">
                <a:spAutoFit/>
              </a:bodyPr>
              <a:lstStyle>
                <a:lvl1pPr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1pPr>
                <a:lvl2pPr marL="742950" indent="-28575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2pPr>
                <a:lvl3pPr marL="1143000" indent="-22860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3pPr>
                <a:lvl4pPr marL="1600200" indent="-22860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4pPr>
                <a:lvl5pPr marL="2057400" indent="-22860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5pPr>
                <a:lvl6pPr marL="25146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6pPr>
                <a:lvl7pPr marL="29718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7pPr>
                <a:lvl8pPr marL="34290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8pPr>
                <a:lvl9pPr marL="38862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9pPr>
              </a:lstStyle>
              <a:p>
                <a:pPr algn="ctr"/>
                <a:r>
                  <a:rPr lang="en-US" altLang="zh-CN" sz="1100" b="1">
                    <a:latin typeface="Arial" charset="0"/>
                    <a:ea typeface="宋体" charset="-122"/>
                  </a:rPr>
                  <a:t>Data</a:t>
                </a:r>
              </a:p>
              <a:p>
                <a:pPr algn="ctr"/>
                <a:r>
                  <a:rPr lang="en-US" altLang="zh-CN" sz="1100" b="1">
                    <a:latin typeface="Arial" charset="0"/>
                    <a:ea typeface="宋体" charset="-122"/>
                  </a:rPr>
                  <a:t>memory</a:t>
                </a:r>
              </a:p>
            </p:txBody>
          </p:sp>
          <p:sp>
            <p:nvSpPr>
              <p:cNvPr id="25" name="Text Box 24"/>
              <p:cNvSpPr txBox="1">
                <a:spLocks noChangeArrowheads="1"/>
              </p:cNvSpPr>
              <p:nvPr/>
            </p:nvSpPr>
            <p:spPr bwMode="auto">
              <a:xfrm>
                <a:off x="5066" y="2502"/>
                <a:ext cx="339" cy="27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101882" tIns="50941" rIns="101882" bIns="50941">
                <a:spAutoFit/>
              </a:bodyPr>
              <a:lstStyle>
                <a:lvl1pPr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1pPr>
                <a:lvl2pPr marL="742950" indent="-28575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2pPr>
                <a:lvl3pPr marL="1143000" indent="-22860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3pPr>
                <a:lvl4pPr marL="1600200" indent="-22860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4pPr>
                <a:lvl5pPr marL="2057400" indent="-22860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5pPr>
                <a:lvl6pPr marL="25146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6pPr>
                <a:lvl7pPr marL="29718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7pPr>
                <a:lvl8pPr marL="34290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8pPr>
                <a:lvl9pPr marL="38862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9pPr>
              </a:lstStyle>
              <a:p>
                <a:pPr algn="r"/>
                <a:r>
                  <a:rPr lang="en-US" altLang="zh-CN" sz="1100">
                    <a:latin typeface="Arial" charset="0"/>
                    <a:ea typeface="宋体" charset="-122"/>
                  </a:rPr>
                  <a:t>Read</a:t>
                </a:r>
              </a:p>
              <a:p>
                <a:pPr algn="r"/>
                <a:r>
                  <a:rPr lang="en-US" altLang="zh-CN" sz="1100">
                    <a:latin typeface="Arial" charset="0"/>
                    <a:ea typeface="宋体" charset="-122"/>
                  </a:rPr>
                  <a:t>data</a:t>
                </a:r>
              </a:p>
            </p:txBody>
          </p:sp>
          <p:sp>
            <p:nvSpPr>
              <p:cNvPr id="26" name="Rectangle 25"/>
              <p:cNvSpPr>
                <a:spLocks noChangeArrowheads="1"/>
              </p:cNvSpPr>
              <p:nvPr/>
            </p:nvSpPr>
            <p:spPr bwMode="auto">
              <a:xfrm>
                <a:off x="4594" y="2502"/>
                <a:ext cx="792" cy="81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>
                  <a:ea typeface="宋体" charset="-122"/>
                </a:endParaRPr>
              </a:p>
            </p:txBody>
          </p:sp>
          <p:sp>
            <p:nvSpPr>
              <p:cNvPr id="27" name="Line 26"/>
              <p:cNvSpPr>
                <a:spLocks noChangeShapeType="1"/>
              </p:cNvSpPr>
              <p:nvPr/>
            </p:nvSpPr>
            <p:spPr bwMode="auto">
              <a:xfrm>
                <a:off x="4963" y="2394"/>
                <a:ext cx="0" cy="108"/>
              </a:xfrm>
              <a:prstGeom prst="line">
                <a:avLst/>
              </a:prstGeom>
              <a:noFill/>
              <a:ln w="9525">
                <a:solidFill>
                  <a:srgbClr val="3333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8" name="Text Box 27"/>
              <p:cNvSpPr txBox="1">
                <a:spLocks noChangeArrowheads="1"/>
              </p:cNvSpPr>
              <p:nvPr/>
            </p:nvSpPr>
            <p:spPr bwMode="auto">
              <a:xfrm>
                <a:off x="4699" y="2230"/>
                <a:ext cx="528" cy="17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101882" tIns="50941" rIns="101882" bIns="50941">
                <a:spAutoFit/>
              </a:bodyPr>
              <a:lstStyle>
                <a:lvl1pPr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1pPr>
                <a:lvl2pPr marL="742950" indent="-28575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2pPr>
                <a:lvl3pPr marL="1143000" indent="-22860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3pPr>
                <a:lvl4pPr marL="1600200" indent="-22860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4pPr>
                <a:lvl5pPr marL="2057400" indent="-22860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5pPr>
                <a:lvl6pPr marL="25146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6pPr>
                <a:lvl7pPr marL="29718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7pPr>
                <a:lvl8pPr marL="34290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8pPr>
                <a:lvl9pPr marL="38862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9pPr>
              </a:lstStyle>
              <a:p>
                <a:r>
                  <a:rPr lang="en-US" altLang="zh-CN" sz="1100">
                    <a:solidFill>
                      <a:srgbClr val="3333FF"/>
                    </a:solidFill>
                    <a:latin typeface="Arial" charset="0"/>
                    <a:ea typeface="宋体" charset="-122"/>
                  </a:rPr>
                  <a:t>MemWrite</a:t>
                </a:r>
              </a:p>
            </p:txBody>
          </p:sp>
          <p:sp>
            <p:nvSpPr>
              <p:cNvPr id="29" name="Line 28"/>
              <p:cNvSpPr>
                <a:spLocks noChangeShapeType="1"/>
              </p:cNvSpPr>
              <p:nvPr/>
            </p:nvSpPr>
            <p:spPr bwMode="auto">
              <a:xfrm>
                <a:off x="4963" y="3318"/>
                <a:ext cx="0" cy="109"/>
              </a:xfrm>
              <a:prstGeom prst="line">
                <a:avLst/>
              </a:prstGeom>
              <a:noFill/>
              <a:ln w="9525">
                <a:solidFill>
                  <a:srgbClr val="3333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0" name="Text Box 29"/>
              <p:cNvSpPr txBox="1">
                <a:spLocks noChangeArrowheads="1"/>
              </p:cNvSpPr>
              <p:nvPr/>
            </p:nvSpPr>
            <p:spPr bwMode="auto">
              <a:xfrm>
                <a:off x="4699" y="3427"/>
                <a:ext cx="534" cy="17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101882" tIns="50941" rIns="101882" bIns="50941">
                <a:spAutoFit/>
              </a:bodyPr>
              <a:lstStyle>
                <a:lvl1pPr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1pPr>
                <a:lvl2pPr marL="742950" indent="-28575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2pPr>
                <a:lvl3pPr marL="1143000" indent="-22860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3pPr>
                <a:lvl4pPr marL="1600200" indent="-22860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4pPr>
                <a:lvl5pPr marL="2057400" indent="-22860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5pPr>
                <a:lvl6pPr marL="25146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6pPr>
                <a:lvl7pPr marL="29718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7pPr>
                <a:lvl8pPr marL="34290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8pPr>
                <a:lvl9pPr marL="38862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9pPr>
              </a:lstStyle>
              <a:p>
                <a:r>
                  <a:rPr lang="en-US" altLang="zh-CN" sz="1100">
                    <a:solidFill>
                      <a:srgbClr val="3333FF"/>
                    </a:solidFill>
                    <a:latin typeface="Arial" charset="0"/>
                    <a:ea typeface="宋体" charset="-122"/>
                  </a:rPr>
                  <a:t>MemRead</a:t>
                </a:r>
              </a:p>
            </p:txBody>
          </p:sp>
          <p:sp>
            <p:nvSpPr>
              <p:cNvPr id="31" name="Text Box 30"/>
              <p:cNvSpPr txBox="1">
                <a:spLocks noChangeArrowheads="1"/>
              </p:cNvSpPr>
              <p:nvPr/>
            </p:nvSpPr>
            <p:spPr bwMode="auto">
              <a:xfrm>
                <a:off x="5650" y="2510"/>
                <a:ext cx="201" cy="63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101882" tIns="50941" rIns="101882" bIns="50941">
                <a:spAutoFit/>
              </a:bodyPr>
              <a:lstStyle>
                <a:lvl1pPr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1pPr>
                <a:lvl2pPr marL="742950" indent="-28575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2pPr>
                <a:lvl3pPr marL="1143000" indent="-22860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3pPr>
                <a:lvl4pPr marL="1600200" indent="-22860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4pPr>
                <a:lvl5pPr marL="2057400" indent="-22860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5pPr>
                <a:lvl6pPr marL="25146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6pPr>
                <a:lvl7pPr marL="29718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7pPr>
                <a:lvl8pPr marL="34290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8pPr>
                <a:lvl9pPr marL="38862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9pPr>
              </a:lstStyle>
              <a:p>
                <a:r>
                  <a:rPr lang="en-US" altLang="zh-CN" sz="1100">
                    <a:latin typeface="Arial" charset="0"/>
                    <a:ea typeface="宋体" charset="-122"/>
                  </a:rPr>
                  <a:t>1</a:t>
                </a:r>
              </a:p>
              <a:p>
                <a:pPr>
                  <a:spcBef>
                    <a:spcPct val="30000"/>
                  </a:spcBef>
                </a:pPr>
                <a:r>
                  <a:rPr lang="en-US" altLang="zh-CN" sz="1100" b="1">
                    <a:latin typeface="Arial" charset="0"/>
                    <a:ea typeface="宋体" charset="-122"/>
                  </a:rPr>
                  <a:t>M</a:t>
                </a:r>
              </a:p>
              <a:p>
                <a:pPr>
                  <a:lnSpc>
                    <a:spcPct val="90000"/>
                  </a:lnSpc>
                </a:pPr>
                <a:r>
                  <a:rPr lang="en-US" altLang="zh-CN" sz="1100" b="1">
                    <a:latin typeface="Arial" charset="0"/>
                    <a:ea typeface="宋体" charset="-122"/>
                  </a:rPr>
                  <a:t>u</a:t>
                </a:r>
              </a:p>
              <a:p>
                <a:pPr>
                  <a:lnSpc>
                    <a:spcPct val="90000"/>
                  </a:lnSpc>
                </a:pPr>
                <a:r>
                  <a:rPr lang="en-US" altLang="zh-CN" sz="1100" b="1">
                    <a:latin typeface="Arial" charset="0"/>
                    <a:ea typeface="宋体" charset="-122"/>
                  </a:rPr>
                  <a:t>x</a:t>
                </a:r>
              </a:p>
              <a:p>
                <a:pPr>
                  <a:spcBef>
                    <a:spcPct val="30000"/>
                  </a:spcBef>
                </a:pPr>
                <a:r>
                  <a:rPr lang="en-US" altLang="zh-CN" sz="1100">
                    <a:latin typeface="Arial" charset="0"/>
                    <a:ea typeface="宋体" charset="-122"/>
                  </a:rPr>
                  <a:t>0</a:t>
                </a:r>
              </a:p>
            </p:txBody>
          </p:sp>
          <p:sp>
            <p:nvSpPr>
              <p:cNvPr id="32" name="AutoShape 31"/>
              <p:cNvSpPr>
                <a:spLocks noChangeArrowheads="1"/>
              </p:cNvSpPr>
              <p:nvPr/>
            </p:nvSpPr>
            <p:spPr bwMode="auto">
              <a:xfrm>
                <a:off x="5657" y="2502"/>
                <a:ext cx="159" cy="653"/>
              </a:xfrm>
              <a:prstGeom prst="roundRect">
                <a:avLst>
                  <a:gd name="adj" fmla="val 50000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>
                  <a:ea typeface="宋体" charset="-122"/>
                </a:endParaRPr>
              </a:p>
            </p:txBody>
          </p:sp>
          <p:sp>
            <p:nvSpPr>
              <p:cNvPr id="33" name="Text Box 32"/>
              <p:cNvSpPr txBox="1">
                <a:spLocks noChangeArrowheads="1"/>
              </p:cNvSpPr>
              <p:nvPr/>
            </p:nvSpPr>
            <p:spPr bwMode="auto">
              <a:xfrm>
                <a:off x="5438" y="2222"/>
                <a:ext cx="588" cy="17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101882" tIns="50941" rIns="101882" bIns="50941">
                <a:spAutoFit/>
              </a:bodyPr>
              <a:lstStyle>
                <a:lvl1pPr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1pPr>
                <a:lvl2pPr marL="742950" indent="-28575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2pPr>
                <a:lvl3pPr marL="1143000" indent="-22860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3pPr>
                <a:lvl4pPr marL="1600200" indent="-22860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4pPr>
                <a:lvl5pPr marL="2057400" indent="-22860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5pPr>
                <a:lvl6pPr marL="25146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6pPr>
                <a:lvl7pPr marL="29718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7pPr>
                <a:lvl8pPr marL="34290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8pPr>
                <a:lvl9pPr marL="38862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9pPr>
              </a:lstStyle>
              <a:p>
                <a:r>
                  <a:rPr lang="en-US" altLang="zh-CN" sz="1100">
                    <a:solidFill>
                      <a:srgbClr val="3333FF"/>
                    </a:solidFill>
                    <a:latin typeface="Arial" charset="0"/>
                    <a:ea typeface="宋体" charset="-122"/>
                  </a:rPr>
                  <a:t>MemToReg</a:t>
                </a:r>
              </a:p>
            </p:txBody>
          </p:sp>
          <p:sp>
            <p:nvSpPr>
              <p:cNvPr id="34" name="Line 33"/>
              <p:cNvSpPr>
                <a:spLocks noChangeShapeType="1"/>
              </p:cNvSpPr>
              <p:nvPr/>
            </p:nvSpPr>
            <p:spPr bwMode="auto">
              <a:xfrm>
                <a:off x="5724" y="2394"/>
                <a:ext cx="0" cy="108"/>
              </a:xfrm>
              <a:prstGeom prst="line">
                <a:avLst/>
              </a:prstGeom>
              <a:noFill/>
              <a:ln w="9525">
                <a:solidFill>
                  <a:srgbClr val="3333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5" name="Line 34"/>
              <p:cNvSpPr>
                <a:spLocks noChangeShapeType="1"/>
              </p:cNvSpPr>
              <p:nvPr/>
            </p:nvSpPr>
            <p:spPr bwMode="auto">
              <a:xfrm flipV="1">
                <a:off x="3168" y="2829"/>
                <a:ext cx="0" cy="87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6" name="Line 35"/>
              <p:cNvSpPr>
                <a:spLocks noChangeShapeType="1"/>
              </p:cNvSpPr>
              <p:nvPr/>
            </p:nvSpPr>
            <p:spPr bwMode="auto">
              <a:xfrm>
                <a:off x="3062" y="2829"/>
                <a:ext cx="37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7" name="Line 36"/>
              <p:cNvSpPr>
                <a:spLocks noChangeShapeType="1"/>
              </p:cNvSpPr>
              <p:nvPr/>
            </p:nvSpPr>
            <p:spPr bwMode="auto">
              <a:xfrm flipV="1">
                <a:off x="4277" y="3155"/>
                <a:ext cx="0" cy="54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8" name="Line 37"/>
              <p:cNvSpPr>
                <a:spLocks noChangeShapeType="1"/>
              </p:cNvSpPr>
              <p:nvPr/>
            </p:nvSpPr>
            <p:spPr bwMode="auto">
              <a:xfrm flipH="1">
                <a:off x="3168" y="3699"/>
                <a:ext cx="1109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9" name="Line 38"/>
              <p:cNvSpPr>
                <a:spLocks noChangeShapeType="1"/>
              </p:cNvSpPr>
              <p:nvPr/>
            </p:nvSpPr>
            <p:spPr bwMode="auto">
              <a:xfrm>
                <a:off x="4277" y="3155"/>
                <a:ext cx="317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40" name="AutoShape 39"/>
              <p:cNvSpPr>
                <a:spLocks noChangeArrowheads="1"/>
              </p:cNvSpPr>
              <p:nvPr/>
            </p:nvSpPr>
            <p:spPr bwMode="auto">
              <a:xfrm>
                <a:off x="3147" y="2799"/>
                <a:ext cx="53" cy="55"/>
              </a:xfrm>
              <a:prstGeom prst="octagon">
                <a:avLst>
                  <a:gd name="adj" fmla="val 29287"/>
                </a:avLst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>
                  <a:ea typeface="宋体" charset="-122"/>
                </a:endParaRPr>
              </a:p>
            </p:txBody>
          </p:sp>
          <p:sp>
            <p:nvSpPr>
              <p:cNvPr id="41" name="Text Box 40"/>
              <p:cNvSpPr txBox="1">
                <a:spLocks noChangeArrowheads="1"/>
              </p:cNvSpPr>
              <p:nvPr/>
            </p:nvSpPr>
            <p:spPr bwMode="auto">
              <a:xfrm>
                <a:off x="2692" y="3699"/>
                <a:ext cx="412" cy="27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101882" tIns="50941" rIns="101882" bIns="50941">
                <a:spAutoFit/>
              </a:bodyPr>
              <a:lstStyle>
                <a:lvl1pPr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1pPr>
                <a:lvl2pPr marL="742950" indent="-28575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2pPr>
                <a:lvl3pPr marL="1143000" indent="-22860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3pPr>
                <a:lvl4pPr marL="1600200" indent="-22860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4pPr>
                <a:lvl5pPr marL="2057400" indent="-22860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5pPr>
                <a:lvl6pPr marL="25146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6pPr>
                <a:lvl7pPr marL="29718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7pPr>
                <a:lvl8pPr marL="34290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8pPr>
                <a:lvl9pPr marL="38862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9pPr>
              </a:lstStyle>
              <a:p>
                <a:pPr algn="ctr"/>
                <a:r>
                  <a:rPr lang="en-US" altLang="zh-CN" sz="1100" b="1">
                    <a:solidFill>
                      <a:srgbClr val="FF3300"/>
                    </a:solidFill>
                    <a:latin typeface="Arial" charset="0"/>
                    <a:ea typeface="宋体" charset="-122"/>
                  </a:rPr>
                  <a:t>Sign</a:t>
                </a:r>
              </a:p>
              <a:p>
                <a:pPr algn="ctr"/>
                <a:r>
                  <a:rPr lang="en-US" altLang="zh-CN" sz="1100" b="1">
                    <a:solidFill>
                      <a:srgbClr val="FF3300"/>
                    </a:solidFill>
                    <a:latin typeface="Arial" charset="0"/>
                    <a:ea typeface="宋体" charset="-122"/>
                  </a:rPr>
                  <a:t>extend</a:t>
                </a:r>
              </a:p>
            </p:txBody>
          </p:sp>
          <p:sp>
            <p:nvSpPr>
              <p:cNvPr id="42" name="Oval 41"/>
              <p:cNvSpPr>
                <a:spLocks noChangeArrowheads="1"/>
              </p:cNvSpPr>
              <p:nvPr/>
            </p:nvSpPr>
            <p:spPr bwMode="auto">
              <a:xfrm>
                <a:off x="2736" y="3590"/>
                <a:ext cx="317" cy="544"/>
              </a:xfrm>
              <a:prstGeom prst="ellipse">
                <a:avLst/>
              </a:prstGeom>
              <a:noFill/>
              <a:ln w="9525">
                <a:solidFill>
                  <a:srgbClr val="FF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>
                  <a:ea typeface="宋体" charset="-122"/>
                </a:endParaRPr>
              </a:p>
            </p:txBody>
          </p:sp>
          <p:sp>
            <p:nvSpPr>
              <p:cNvPr id="43" name="Line 42"/>
              <p:cNvSpPr>
                <a:spLocks noChangeShapeType="1"/>
              </p:cNvSpPr>
              <p:nvPr/>
            </p:nvSpPr>
            <p:spPr bwMode="auto">
              <a:xfrm>
                <a:off x="3062" y="2502"/>
                <a:ext cx="687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44" name="Line 43"/>
              <p:cNvSpPr>
                <a:spLocks noChangeShapeType="1"/>
              </p:cNvSpPr>
              <p:nvPr/>
            </p:nvSpPr>
            <p:spPr bwMode="auto">
              <a:xfrm>
                <a:off x="3274" y="3264"/>
                <a:ext cx="15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45" name="Line 44"/>
              <p:cNvSpPr>
                <a:spLocks noChangeShapeType="1"/>
              </p:cNvSpPr>
              <p:nvPr/>
            </p:nvSpPr>
            <p:spPr bwMode="auto">
              <a:xfrm>
                <a:off x="3274" y="3264"/>
                <a:ext cx="0" cy="59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46" name="Line 45"/>
              <p:cNvSpPr>
                <a:spLocks noChangeShapeType="1"/>
              </p:cNvSpPr>
              <p:nvPr/>
            </p:nvSpPr>
            <p:spPr bwMode="auto">
              <a:xfrm flipH="1">
                <a:off x="3062" y="3862"/>
                <a:ext cx="21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47" name="Text Box 46"/>
              <p:cNvSpPr txBox="1">
                <a:spLocks noChangeArrowheads="1"/>
              </p:cNvSpPr>
              <p:nvPr/>
            </p:nvSpPr>
            <p:spPr bwMode="auto">
              <a:xfrm>
                <a:off x="3432" y="2728"/>
                <a:ext cx="201" cy="63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101882" tIns="50941" rIns="101882" bIns="50941">
                <a:spAutoFit/>
              </a:bodyPr>
              <a:lstStyle>
                <a:lvl1pPr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1pPr>
                <a:lvl2pPr marL="742950" indent="-28575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2pPr>
                <a:lvl3pPr marL="1143000" indent="-22860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3pPr>
                <a:lvl4pPr marL="1600200" indent="-22860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4pPr>
                <a:lvl5pPr marL="2057400" indent="-22860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5pPr>
                <a:lvl6pPr marL="25146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6pPr>
                <a:lvl7pPr marL="29718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7pPr>
                <a:lvl8pPr marL="34290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8pPr>
                <a:lvl9pPr marL="38862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9pPr>
              </a:lstStyle>
              <a:p>
                <a:r>
                  <a:rPr lang="en-US" altLang="zh-CN" sz="1100">
                    <a:latin typeface="Arial" charset="0"/>
                    <a:ea typeface="宋体" charset="-122"/>
                  </a:rPr>
                  <a:t>0</a:t>
                </a:r>
              </a:p>
              <a:p>
                <a:pPr>
                  <a:spcBef>
                    <a:spcPct val="30000"/>
                  </a:spcBef>
                </a:pPr>
                <a:r>
                  <a:rPr lang="en-US" altLang="zh-CN" sz="1100" b="1">
                    <a:latin typeface="Arial" charset="0"/>
                    <a:ea typeface="宋体" charset="-122"/>
                  </a:rPr>
                  <a:t>M</a:t>
                </a:r>
              </a:p>
              <a:p>
                <a:pPr>
                  <a:lnSpc>
                    <a:spcPct val="90000"/>
                  </a:lnSpc>
                </a:pPr>
                <a:r>
                  <a:rPr lang="en-US" altLang="zh-CN" sz="1100" b="1">
                    <a:latin typeface="Arial" charset="0"/>
                    <a:ea typeface="宋体" charset="-122"/>
                  </a:rPr>
                  <a:t>u</a:t>
                </a:r>
              </a:p>
              <a:p>
                <a:pPr>
                  <a:lnSpc>
                    <a:spcPct val="90000"/>
                  </a:lnSpc>
                </a:pPr>
                <a:r>
                  <a:rPr lang="en-US" altLang="zh-CN" sz="1100" b="1">
                    <a:latin typeface="Arial" charset="0"/>
                    <a:ea typeface="宋体" charset="-122"/>
                  </a:rPr>
                  <a:t>x</a:t>
                </a:r>
              </a:p>
              <a:p>
                <a:pPr>
                  <a:spcBef>
                    <a:spcPct val="30000"/>
                  </a:spcBef>
                </a:pPr>
                <a:r>
                  <a:rPr lang="en-US" altLang="zh-CN" sz="1100">
                    <a:latin typeface="Arial" charset="0"/>
                    <a:ea typeface="宋体" charset="-122"/>
                  </a:rPr>
                  <a:t>1</a:t>
                </a:r>
              </a:p>
            </p:txBody>
          </p:sp>
          <p:sp>
            <p:nvSpPr>
              <p:cNvPr id="48" name="AutoShape 47"/>
              <p:cNvSpPr>
                <a:spLocks noChangeArrowheads="1"/>
              </p:cNvSpPr>
              <p:nvPr/>
            </p:nvSpPr>
            <p:spPr bwMode="auto">
              <a:xfrm>
                <a:off x="3440" y="2720"/>
                <a:ext cx="158" cy="653"/>
              </a:xfrm>
              <a:prstGeom prst="roundRect">
                <a:avLst>
                  <a:gd name="adj" fmla="val 50000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>
                  <a:ea typeface="宋体" charset="-122"/>
                </a:endParaRPr>
              </a:p>
            </p:txBody>
          </p:sp>
          <p:sp>
            <p:nvSpPr>
              <p:cNvPr id="49" name="Line 48"/>
              <p:cNvSpPr>
                <a:spLocks noChangeShapeType="1"/>
              </p:cNvSpPr>
              <p:nvPr/>
            </p:nvSpPr>
            <p:spPr bwMode="auto">
              <a:xfrm>
                <a:off x="3522" y="3373"/>
                <a:ext cx="0" cy="109"/>
              </a:xfrm>
              <a:prstGeom prst="line">
                <a:avLst/>
              </a:prstGeom>
              <a:noFill/>
              <a:ln w="9525">
                <a:solidFill>
                  <a:srgbClr val="3333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50" name="Text Box 49"/>
              <p:cNvSpPr txBox="1">
                <a:spLocks noChangeArrowheads="1"/>
              </p:cNvSpPr>
              <p:nvPr/>
            </p:nvSpPr>
            <p:spPr bwMode="auto">
              <a:xfrm>
                <a:off x="3326" y="3482"/>
                <a:ext cx="432" cy="17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101882" tIns="50941" rIns="101882" bIns="50941">
                <a:spAutoFit/>
              </a:bodyPr>
              <a:lstStyle>
                <a:lvl1pPr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1pPr>
                <a:lvl2pPr marL="742950" indent="-28575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2pPr>
                <a:lvl3pPr marL="1143000" indent="-22860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3pPr>
                <a:lvl4pPr marL="1600200" indent="-22860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4pPr>
                <a:lvl5pPr marL="2057400" indent="-22860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5pPr>
                <a:lvl6pPr marL="25146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6pPr>
                <a:lvl7pPr marL="29718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7pPr>
                <a:lvl8pPr marL="34290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8pPr>
                <a:lvl9pPr marL="38862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9pPr>
              </a:lstStyle>
              <a:p>
                <a:r>
                  <a:rPr lang="en-US" altLang="zh-CN" sz="1100">
                    <a:solidFill>
                      <a:srgbClr val="3333FF"/>
                    </a:solidFill>
                    <a:latin typeface="Arial" charset="0"/>
                    <a:ea typeface="宋体" charset="-122"/>
                  </a:rPr>
                  <a:t>ALUSrc</a:t>
                </a:r>
              </a:p>
            </p:txBody>
          </p:sp>
          <p:sp>
            <p:nvSpPr>
              <p:cNvPr id="51" name="Line 50"/>
              <p:cNvSpPr>
                <a:spLocks noChangeShapeType="1"/>
              </p:cNvSpPr>
              <p:nvPr/>
            </p:nvSpPr>
            <p:spPr bwMode="auto">
              <a:xfrm>
                <a:off x="3749" y="2339"/>
                <a:ext cx="0" cy="32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63500" dir="8587806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52" name="Line 51"/>
              <p:cNvSpPr>
                <a:spLocks noChangeShapeType="1"/>
              </p:cNvSpPr>
              <p:nvPr/>
            </p:nvSpPr>
            <p:spPr bwMode="auto">
              <a:xfrm>
                <a:off x="3749" y="2883"/>
                <a:ext cx="0" cy="32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63500" dir="8587806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53" name="Line 52"/>
              <p:cNvSpPr>
                <a:spLocks noChangeShapeType="1"/>
              </p:cNvSpPr>
              <p:nvPr/>
            </p:nvSpPr>
            <p:spPr bwMode="auto">
              <a:xfrm>
                <a:off x="3749" y="2666"/>
                <a:ext cx="158" cy="10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63500" dir="8587806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54" name="Line 53"/>
              <p:cNvSpPr>
                <a:spLocks noChangeShapeType="1"/>
              </p:cNvSpPr>
              <p:nvPr/>
            </p:nvSpPr>
            <p:spPr bwMode="auto">
              <a:xfrm flipV="1">
                <a:off x="3749" y="2774"/>
                <a:ext cx="158" cy="10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63500" dir="8587806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55" name="Line 54"/>
              <p:cNvSpPr>
                <a:spLocks noChangeShapeType="1"/>
              </p:cNvSpPr>
              <p:nvPr/>
            </p:nvSpPr>
            <p:spPr bwMode="auto">
              <a:xfrm>
                <a:off x="3749" y="2339"/>
                <a:ext cx="528" cy="2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63500" dir="8587806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56" name="Line 55"/>
              <p:cNvSpPr>
                <a:spLocks noChangeShapeType="1"/>
              </p:cNvSpPr>
              <p:nvPr/>
            </p:nvSpPr>
            <p:spPr bwMode="auto">
              <a:xfrm>
                <a:off x="4277" y="2611"/>
                <a:ext cx="0" cy="32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63500" dir="8587806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57" name="Line 56"/>
              <p:cNvSpPr>
                <a:spLocks noChangeShapeType="1"/>
              </p:cNvSpPr>
              <p:nvPr/>
            </p:nvSpPr>
            <p:spPr bwMode="auto">
              <a:xfrm flipV="1">
                <a:off x="3749" y="2938"/>
                <a:ext cx="528" cy="2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63500" dir="8587806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58" name="Text Box 57"/>
              <p:cNvSpPr txBox="1">
                <a:spLocks noChangeArrowheads="1"/>
              </p:cNvSpPr>
              <p:nvPr/>
            </p:nvSpPr>
            <p:spPr bwMode="auto">
              <a:xfrm>
                <a:off x="3905" y="2774"/>
                <a:ext cx="378" cy="17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101882" tIns="50941" rIns="101882" bIns="50941">
                <a:spAutoFit/>
              </a:bodyPr>
              <a:lstStyle>
                <a:lvl1pPr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1pPr>
                <a:lvl2pPr marL="742950" indent="-28575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2pPr>
                <a:lvl3pPr marL="1143000" indent="-22860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3pPr>
                <a:lvl4pPr marL="1600200" indent="-22860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4pPr>
                <a:lvl5pPr marL="2057400" indent="-22860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5pPr>
                <a:lvl6pPr marL="25146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6pPr>
                <a:lvl7pPr marL="29718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7pPr>
                <a:lvl8pPr marL="34290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8pPr>
                <a:lvl9pPr marL="38862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9pPr>
              </a:lstStyle>
              <a:p>
                <a:pPr algn="r"/>
                <a:r>
                  <a:rPr lang="en-US" altLang="zh-CN" sz="1100">
                    <a:latin typeface="Arial" charset="0"/>
                    <a:ea typeface="宋体" charset="-122"/>
                  </a:rPr>
                  <a:t>Result</a:t>
                </a:r>
              </a:p>
            </p:txBody>
          </p:sp>
          <p:sp>
            <p:nvSpPr>
              <p:cNvPr id="59" name="Text Box 58"/>
              <p:cNvSpPr txBox="1">
                <a:spLocks noChangeArrowheads="1"/>
              </p:cNvSpPr>
              <p:nvPr/>
            </p:nvSpPr>
            <p:spPr bwMode="auto">
              <a:xfrm>
                <a:off x="3959" y="2611"/>
                <a:ext cx="309" cy="17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101882" tIns="50941" rIns="101882" bIns="50941">
                <a:spAutoFit/>
              </a:bodyPr>
              <a:lstStyle>
                <a:lvl1pPr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1pPr>
                <a:lvl2pPr marL="742950" indent="-28575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2pPr>
                <a:lvl3pPr marL="1143000" indent="-22860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3pPr>
                <a:lvl4pPr marL="1600200" indent="-22860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4pPr>
                <a:lvl5pPr marL="2057400" indent="-22860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5pPr>
                <a:lvl6pPr marL="25146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6pPr>
                <a:lvl7pPr marL="29718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7pPr>
                <a:lvl8pPr marL="34290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8pPr>
                <a:lvl9pPr marL="38862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9pPr>
              </a:lstStyle>
              <a:p>
                <a:pPr algn="r"/>
                <a:r>
                  <a:rPr lang="en-US" altLang="zh-CN" sz="1100">
                    <a:latin typeface="Arial" charset="0"/>
                    <a:ea typeface="宋体" charset="-122"/>
                  </a:rPr>
                  <a:t>Zero</a:t>
                </a:r>
              </a:p>
            </p:txBody>
          </p:sp>
          <p:sp>
            <p:nvSpPr>
              <p:cNvPr id="60" name="Text Box 59"/>
              <p:cNvSpPr txBox="1">
                <a:spLocks noChangeArrowheads="1"/>
              </p:cNvSpPr>
              <p:nvPr/>
            </p:nvSpPr>
            <p:spPr bwMode="auto">
              <a:xfrm>
                <a:off x="3749" y="2502"/>
                <a:ext cx="310" cy="17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101882" tIns="50941" rIns="101882" bIns="50941">
                <a:spAutoFit/>
              </a:bodyPr>
              <a:lstStyle>
                <a:lvl1pPr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1pPr>
                <a:lvl2pPr marL="742950" indent="-28575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2pPr>
                <a:lvl3pPr marL="1143000" indent="-22860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3pPr>
                <a:lvl4pPr marL="1600200" indent="-22860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4pPr>
                <a:lvl5pPr marL="2057400" indent="-22860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5pPr>
                <a:lvl6pPr marL="25146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6pPr>
                <a:lvl7pPr marL="29718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7pPr>
                <a:lvl8pPr marL="34290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8pPr>
                <a:lvl9pPr marL="38862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9pPr>
              </a:lstStyle>
              <a:p>
                <a:r>
                  <a:rPr lang="en-US" altLang="zh-CN" sz="1100" b="1">
                    <a:latin typeface="Arial" charset="0"/>
                    <a:ea typeface="宋体" charset="-122"/>
                  </a:rPr>
                  <a:t>ALU</a:t>
                </a:r>
              </a:p>
            </p:txBody>
          </p:sp>
          <p:sp>
            <p:nvSpPr>
              <p:cNvPr id="61" name="Line 60"/>
              <p:cNvSpPr>
                <a:spLocks noChangeShapeType="1"/>
              </p:cNvSpPr>
              <p:nvPr/>
            </p:nvSpPr>
            <p:spPr bwMode="auto">
              <a:xfrm>
                <a:off x="4066" y="3046"/>
                <a:ext cx="0" cy="109"/>
              </a:xfrm>
              <a:prstGeom prst="line">
                <a:avLst/>
              </a:prstGeom>
              <a:noFill/>
              <a:ln w="9525">
                <a:solidFill>
                  <a:srgbClr val="3333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62" name="Text Box 61"/>
              <p:cNvSpPr txBox="1">
                <a:spLocks noChangeArrowheads="1"/>
              </p:cNvSpPr>
              <p:nvPr/>
            </p:nvSpPr>
            <p:spPr bwMode="auto">
              <a:xfrm>
                <a:off x="3854" y="3155"/>
                <a:ext cx="417" cy="17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101882" tIns="50941" rIns="101882" bIns="50941">
                <a:spAutoFit/>
              </a:bodyPr>
              <a:lstStyle>
                <a:lvl1pPr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1pPr>
                <a:lvl2pPr marL="742950" indent="-28575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2pPr>
                <a:lvl3pPr marL="1143000" indent="-22860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3pPr>
                <a:lvl4pPr marL="1600200" indent="-22860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4pPr>
                <a:lvl5pPr marL="2057400" indent="-22860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5pPr>
                <a:lvl6pPr marL="25146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6pPr>
                <a:lvl7pPr marL="29718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7pPr>
                <a:lvl8pPr marL="34290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8pPr>
                <a:lvl9pPr marL="38862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9pPr>
              </a:lstStyle>
              <a:p>
                <a:r>
                  <a:rPr lang="en-US" altLang="zh-CN" sz="1100">
                    <a:solidFill>
                      <a:srgbClr val="3333FF"/>
                    </a:solidFill>
                    <a:latin typeface="Arial" charset="0"/>
                    <a:ea typeface="宋体" charset="-122"/>
                  </a:rPr>
                  <a:t>ALUOp</a:t>
                </a:r>
              </a:p>
            </p:txBody>
          </p:sp>
          <p:sp>
            <p:nvSpPr>
              <p:cNvPr id="63" name="Line 62"/>
              <p:cNvSpPr>
                <a:spLocks noChangeShapeType="1"/>
              </p:cNvSpPr>
              <p:nvPr/>
            </p:nvSpPr>
            <p:spPr bwMode="auto">
              <a:xfrm>
                <a:off x="1848" y="3046"/>
                <a:ext cx="26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64" name="Line 63"/>
              <p:cNvSpPr>
                <a:spLocks noChangeShapeType="1"/>
              </p:cNvSpPr>
              <p:nvPr/>
            </p:nvSpPr>
            <p:spPr bwMode="auto">
              <a:xfrm>
                <a:off x="1267" y="2448"/>
                <a:ext cx="0" cy="272"/>
              </a:xfrm>
              <a:prstGeom prst="line">
                <a:avLst/>
              </a:prstGeom>
              <a:noFill/>
              <a:ln w="9525">
                <a:solidFill>
                  <a:srgbClr val="FF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65" name="Line 64"/>
              <p:cNvSpPr>
                <a:spLocks noChangeShapeType="1"/>
              </p:cNvSpPr>
              <p:nvPr/>
            </p:nvSpPr>
            <p:spPr bwMode="auto">
              <a:xfrm>
                <a:off x="1267" y="3862"/>
                <a:ext cx="1479" cy="0"/>
              </a:xfrm>
              <a:prstGeom prst="line">
                <a:avLst/>
              </a:prstGeom>
              <a:noFill/>
              <a:ln w="9525">
                <a:solidFill>
                  <a:srgbClr val="FF33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66" name="Text Box 65"/>
              <p:cNvSpPr txBox="1">
                <a:spLocks noChangeArrowheads="1"/>
              </p:cNvSpPr>
              <p:nvPr/>
            </p:nvSpPr>
            <p:spPr bwMode="auto">
              <a:xfrm>
                <a:off x="1267" y="3699"/>
                <a:ext cx="448" cy="17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101882" tIns="50941" rIns="101882" bIns="50941">
                <a:spAutoFit/>
              </a:bodyPr>
              <a:lstStyle>
                <a:lvl1pPr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1pPr>
                <a:lvl2pPr marL="742950" indent="-28575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2pPr>
                <a:lvl3pPr marL="1143000" indent="-22860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3pPr>
                <a:lvl4pPr marL="1600200" indent="-22860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4pPr>
                <a:lvl5pPr marL="2057400" indent="-22860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5pPr>
                <a:lvl6pPr marL="25146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6pPr>
                <a:lvl7pPr marL="29718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7pPr>
                <a:lvl8pPr marL="34290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8pPr>
                <a:lvl9pPr marL="38862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9pPr>
              </a:lstStyle>
              <a:p>
                <a:r>
                  <a:rPr lang="en-US" altLang="zh-CN" sz="1100">
                    <a:solidFill>
                      <a:srgbClr val="FF3300"/>
                    </a:solidFill>
                    <a:latin typeface="Arial" charset="0"/>
                    <a:ea typeface="宋体" charset="-122"/>
                  </a:rPr>
                  <a:t>I [15 - 0]</a:t>
                </a:r>
              </a:p>
            </p:txBody>
          </p:sp>
          <p:sp>
            <p:nvSpPr>
              <p:cNvPr id="67" name="Line 66"/>
              <p:cNvSpPr>
                <a:spLocks noChangeShapeType="1"/>
              </p:cNvSpPr>
              <p:nvPr/>
            </p:nvSpPr>
            <p:spPr bwMode="auto">
              <a:xfrm>
                <a:off x="1162" y="2448"/>
                <a:ext cx="950" cy="0"/>
              </a:xfrm>
              <a:prstGeom prst="line">
                <a:avLst/>
              </a:prstGeom>
              <a:noFill/>
              <a:ln w="9525">
                <a:solidFill>
                  <a:srgbClr val="FF33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68" name="Text Box 67"/>
              <p:cNvSpPr txBox="1">
                <a:spLocks noChangeArrowheads="1"/>
              </p:cNvSpPr>
              <p:nvPr/>
            </p:nvSpPr>
            <p:spPr bwMode="auto">
              <a:xfrm>
                <a:off x="1267" y="2285"/>
                <a:ext cx="497" cy="17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101882" tIns="50941" rIns="101882" bIns="50941">
                <a:spAutoFit/>
              </a:bodyPr>
              <a:lstStyle>
                <a:lvl1pPr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1pPr>
                <a:lvl2pPr marL="742950" indent="-28575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2pPr>
                <a:lvl3pPr marL="1143000" indent="-22860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3pPr>
                <a:lvl4pPr marL="1600200" indent="-22860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4pPr>
                <a:lvl5pPr marL="2057400" indent="-22860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5pPr>
                <a:lvl6pPr marL="25146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6pPr>
                <a:lvl7pPr marL="29718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7pPr>
                <a:lvl8pPr marL="34290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8pPr>
                <a:lvl9pPr marL="38862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9pPr>
              </a:lstStyle>
              <a:p>
                <a:r>
                  <a:rPr lang="en-US" altLang="zh-CN" sz="1100">
                    <a:solidFill>
                      <a:srgbClr val="FF3300"/>
                    </a:solidFill>
                    <a:latin typeface="Arial" charset="0"/>
                    <a:ea typeface="宋体" charset="-122"/>
                  </a:rPr>
                  <a:t>I [25 - 21]</a:t>
                </a:r>
              </a:p>
            </p:txBody>
          </p:sp>
          <p:sp>
            <p:nvSpPr>
              <p:cNvPr id="69" name="AutoShape 68"/>
              <p:cNvSpPr>
                <a:spLocks noChangeArrowheads="1"/>
              </p:cNvSpPr>
              <p:nvPr/>
            </p:nvSpPr>
            <p:spPr bwMode="auto">
              <a:xfrm>
                <a:off x="1246" y="2421"/>
                <a:ext cx="53" cy="54"/>
              </a:xfrm>
              <a:prstGeom prst="octagon">
                <a:avLst>
                  <a:gd name="adj" fmla="val 29287"/>
                </a:avLst>
              </a:prstGeom>
              <a:solidFill>
                <a:srgbClr val="FF3300"/>
              </a:solidFill>
              <a:ln w="9525">
                <a:solidFill>
                  <a:srgbClr val="FF33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>
                  <a:ea typeface="宋体" charset="-122"/>
                </a:endParaRPr>
              </a:p>
            </p:txBody>
          </p:sp>
          <p:sp>
            <p:nvSpPr>
              <p:cNvPr id="70" name="Text Box 69"/>
              <p:cNvSpPr txBox="1">
                <a:spLocks noChangeArrowheads="1"/>
              </p:cNvSpPr>
              <p:nvPr/>
            </p:nvSpPr>
            <p:spPr bwMode="auto">
              <a:xfrm>
                <a:off x="1267" y="2557"/>
                <a:ext cx="497" cy="17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101882" tIns="50941" rIns="101882" bIns="50941">
                <a:spAutoFit/>
              </a:bodyPr>
              <a:lstStyle>
                <a:lvl1pPr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1pPr>
                <a:lvl2pPr marL="742950" indent="-28575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2pPr>
                <a:lvl3pPr marL="1143000" indent="-22860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3pPr>
                <a:lvl4pPr marL="1600200" indent="-22860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4pPr>
                <a:lvl5pPr marL="2057400" indent="-22860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5pPr>
                <a:lvl6pPr marL="25146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6pPr>
                <a:lvl7pPr marL="29718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7pPr>
                <a:lvl8pPr marL="34290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8pPr>
                <a:lvl9pPr marL="38862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9pPr>
              </a:lstStyle>
              <a:p>
                <a:r>
                  <a:rPr lang="en-US" altLang="zh-CN" sz="1100">
                    <a:latin typeface="Arial" charset="0"/>
                    <a:ea typeface="宋体" charset="-122"/>
                  </a:rPr>
                  <a:t>I [20 - 16]</a:t>
                </a:r>
              </a:p>
            </p:txBody>
          </p:sp>
          <p:sp>
            <p:nvSpPr>
              <p:cNvPr id="71" name="Line 70"/>
              <p:cNvSpPr>
                <a:spLocks noChangeShapeType="1"/>
              </p:cNvSpPr>
              <p:nvPr/>
            </p:nvSpPr>
            <p:spPr bwMode="auto">
              <a:xfrm>
                <a:off x="1267" y="2720"/>
                <a:ext cx="845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72" name="AutoShape 71"/>
              <p:cNvSpPr>
                <a:spLocks noChangeArrowheads="1"/>
              </p:cNvSpPr>
              <p:nvPr/>
            </p:nvSpPr>
            <p:spPr bwMode="auto">
              <a:xfrm>
                <a:off x="1245" y="2691"/>
                <a:ext cx="53" cy="54"/>
              </a:xfrm>
              <a:prstGeom prst="octagon">
                <a:avLst>
                  <a:gd name="adj" fmla="val 29287"/>
                </a:avLst>
              </a:prstGeom>
              <a:solidFill>
                <a:srgbClr val="FF3300"/>
              </a:solidFill>
              <a:ln w="9525">
                <a:solidFill>
                  <a:srgbClr val="FF33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>
                  <a:ea typeface="宋体" charset="-122"/>
                </a:endParaRPr>
              </a:p>
            </p:txBody>
          </p:sp>
          <p:sp>
            <p:nvSpPr>
              <p:cNvPr id="73" name="Line 72"/>
              <p:cNvSpPr>
                <a:spLocks noChangeShapeType="1"/>
              </p:cNvSpPr>
              <p:nvPr/>
            </p:nvSpPr>
            <p:spPr bwMode="auto">
              <a:xfrm>
                <a:off x="1267" y="3318"/>
                <a:ext cx="423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74" name="Text Box 73"/>
              <p:cNvSpPr txBox="1">
                <a:spLocks noChangeArrowheads="1"/>
              </p:cNvSpPr>
              <p:nvPr/>
            </p:nvSpPr>
            <p:spPr bwMode="auto">
              <a:xfrm>
                <a:off x="1252" y="3155"/>
                <a:ext cx="497" cy="17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101882" tIns="50941" rIns="101882" bIns="50941">
                <a:spAutoFit/>
              </a:bodyPr>
              <a:lstStyle>
                <a:lvl1pPr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1pPr>
                <a:lvl2pPr marL="742950" indent="-28575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2pPr>
                <a:lvl3pPr marL="1143000" indent="-22860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3pPr>
                <a:lvl4pPr marL="1600200" indent="-22860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4pPr>
                <a:lvl5pPr marL="2057400" indent="-22860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5pPr>
                <a:lvl6pPr marL="25146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6pPr>
                <a:lvl7pPr marL="29718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7pPr>
                <a:lvl8pPr marL="34290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8pPr>
                <a:lvl9pPr marL="38862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9pPr>
              </a:lstStyle>
              <a:p>
                <a:r>
                  <a:rPr lang="en-US" altLang="zh-CN" sz="1100">
                    <a:latin typeface="Arial" charset="0"/>
                    <a:ea typeface="宋体" charset="-122"/>
                  </a:rPr>
                  <a:t>I [15 - 11]</a:t>
                </a:r>
              </a:p>
            </p:txBody>
          </p:sp>
          <p:sp>
            <p:nvSpPr>
              <p:cNvPr id="75" name="AutoShape 74"/>
              <p:cNvSpPr>
                <a:spLocks noChangeArrowheads="1"/>
              </p:cNvSpPr>
              <p:nvPr/>
            </p:nvSpPr>
            <p:spPr bwMode="auto">
              <a:xfrm>
                <a:off x="1244" y="3292"/>
                <a:ext cx="53" cy="55"/>
              </a:xfrm>
              <a:prstGeom prst="octagon">
                <a:avLst>
                  <a:gd name="adj" fmla="val 29287"/>
                </a:avLst>
              </a:prstGeom>
              <a:solidFill>
                <a:srgbClr val="FF3300"/>
              </a:solidFill>
              <a:ln w="9525">
                <a:solidFill>
                  <a:srgbClr val="FF33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>
                  <a:ea typeface="宋体" charset="-122"/>
                </a:endParaRPr>
              </a:p>
            </p:txBody>
          </p:sp>
          <p:sp>
            <p:nvSpPr>
              <p:cNvPr id="76" name="Text Box 75"/>
              <p:cNvSpPr txBox="1">
                <a:spLocks noChangeArrowheads="1"/>
              </p:cNvSpPr>
              <p:nvPr/>
            </p:nvSpPr>
            <p:spPr bwMode="auto">
              <a:xfrm>
                <a:off x="1690" y="2782"/>
                <a:ext cx="201" cy="63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101882" tIns="50941" rIns="101882" bIns="50941">
                <a:spAutoFit/>
              </a:bodyPr>
              <a:lstStyle>
                <a:lvl1pPr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1pPr>
                <a:lvl2pPr marL="742950" indent="-28575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2pPr>
                <a:lvl3pPr marL="1143000" indent="-22860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3pPr>
                <a:lvl4pPr marL="1600200" indent="-22860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4pPr>
                <a:lvl5pPr marL="2057400" indent="-22860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5pPr>
                <a:lvl6pPr marL="25146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6pPr>
                <a:lvl7pPr marL="29718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7pPr>
                <a:lvl8pPr marL="34290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8pPr>
                <a:lvl9pPr marL="38862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9pPr>
              </a:lstStyle>
              <a:p>
                <a:r>
                  <a:rPr lang="en-US" altLang="zh-CN" sz="1100">
                    <a:latin typeface="Arial" charset="0"/>
                    <a:ea typeface="宋体" charset="-122"/>
                  </a:rPr>
                  <a:t>0</a:t>
                </a:r>
              </a:p>
              <a:p>
                <a:pPr>
                  <a:spcBef>
                    <a:spcPct val="30000"/>
                  </a:spcBef>
                </a:pPr>
                <a:r>
                  <a:rPr lang="en-US" altLang="zh-CN" sz="1100" b="1">
                    <a:latin typeface="Arial" charset="0"/>
                    <a:ea typeface="宋体" charset="-122"/>
                  </a:rPr>
                  <a:t>M</a:t>
                </a:r>
              </a:p>
              <a:p>
                <a:pPr>
                  <a:lnSpc>
                    <a:spcPct val="90000"/>
                  </a:lnSpc>
                </a:pPr>
                <a:r>
                  <a:rPr lang="en-US" altLang="zh-CN" sz="1100" b="1">
                    <a:latin typeface="Arial" charset="0"/>
                    <a:ea typeface="宋体" charset="-122"/>
                  </a:rPr>
                  <a:t>u</a:t>
                </a:r>
              </a:p>
              <a:p>
                <a:pPr>
                  <a:lnSpc>
                    <a:spcPct val="90000"/>
                  </a:lnSpc>
                </a:pPr>
                <a:r>
                  <a:rPr lang="en-US" altLang="zh-CN" sz="1100" b="1">
                    <a:latin typeface="Arial" charset="0"/>
                    <a:ea typeface="宋体" charset="-122"/>
                  </a:rPr>
                  <a:t>x</a:t>
                </a:r>
              </a:p>
              <a:p>
                <a:pPr>
                  <a:spcBef>
                    <a:spcPct val="30000"/>
                  </a:spcBef>
                </a:pPr>
                <a:r>
                  <a:rPr lang="en-US" altLang="zh-CN" sz="1100">
                    <a:latin typeface="Arial" charset="0"/>
                    <a:ea typeface="宋体" charset="-122"/>
                  </a:rPr>
                  <a:t>1</a:t>
                </a:r>
              </a:p>
            </p:txBody>
          </p:sp>
          <p:sp>
            <p:nvSpPr>
              <p:cNvPr id="77" name="AutoShape 76"/>
              <p:cNvSpPr>
                <a:spLocks noChangeArrowheads="1"/>
              </p:cNvSpPr>
              <p:nvPr/>
            </p:nvSpPr>
            <p:spPr bwMode="auto">
              <a:xfrm>
                <a:off x="1697" y="2774"/>
                <a:ext cx="159" cy="653"/>
              </a:xfrm>
              <a:prstGeom prst="roundRect">
                <a:avLst>
                  <a:gd name="adj" fmla="val 50000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>
                  <a:ea typeface="宋体" charset="-122"/>
                </a:endParaRPr>
              </a:p>
            </p:txBody>
          </p:sp>
          <p:sp>
            <p:nvSpPr>
              <p:cNvPr id="78" name="Line 77"/>
              <p:cNvSpPr>
                <a:spLocks noChangeShapeType="1"/>
              </p:cNvSpPr>
              <p:nvPr/>
            </p:nvSpPr>
            <p:spPr bwMode="auto">
              <a:xfrm>
                <a:off x="1772" y="3427"/>
                <a:ext cx="0" cy="109"/>
              </a:xfrm>
              <a:prstGeom prst="line">
                <a:avLst/>
              </a:prstGeom>
              <a:noFill/>
              <a:ln w="9525">
                <a:solidFill>
                  <a:srgbClr val="3333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79" name="Text Box 78"/>
              <p:cNvSpPr txBox="1">
                <a:spLocks noChangeArrowheads="1"/>
              </p:cNvSpPr>
              <p:nvPr/>
            </p:nvSpPr>
            <p:spPr bwMode="auto">
              <a:xfrm>
                <a:off x="1531" y="3536"/>
                <a:ext cx="422" cy="17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101882" tIns="50941" rIns="101882" bIns="50941">
                <a:spAutoFit/>
              </a:bodyPr>
              <a:lstStyle>
                <a:lvl1pPr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1pPr>
                <a:lvl2pPr marL="742950" indent="-28575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2pPr>
                <a:lvl3pPr marL="1143000" indent="-22860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3pPr>
                <a:lvl4pPr marL="1600200" indent="-22860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4pPr>
                <a:lvl5pPr marL="2057400" indent="-22860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5pPr>
                <a:lvl6pPr marL="25146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6pPr>
                <a:lvl7pPr marL="29718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7pPr>
                <a:lvl8pPr marL="34290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8pPr>
                <a:lvl9pPr marL="38862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9pPr>
              </a:lstStyle>
              <a:p>
                <a:r>
                  <a:rPr lang="en-US" altLang="zh-CN" sz="1100">
                    <a:solidFill>
                      <a:srgbClr val="3333FF"/>
                    </a:solidFill>
                    <a:latin typeface="Arial" charset="0"/>
                    <a:ea typeface="宋体" charset="-122"/>
                  </a:rPr>
                  <a:t>RegDst</a:t>
                </a:r>
              </a:p>
            </p:txBody>
          </p:sp>
          <p:sp>
            <p:nvSpPr>
              <p:cNvPr id="80" name="Text Box 79"/>
              <p:cNvSpPr txBox="1">
                <a:spLocks noChangeArrowheads="1"/>
              </p:cNvSpPr>
              <p:nvPr/>
            </p:nvSpPr>
            <p:spPr bwMode="auto">
              <a:xfrm>
                <a:off x="2112" y="2339"/>
                <a:ext cx="494" cy="27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101882" tIns="50941" rIns="101882" bIns="50941">
                <a:spAutoFit/>
              </a:bodyPr>
              <a:lstStyle>
                <a:lvl1pPr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1pPr>
                <a:lvl2pPr marL="742950" indent="-28575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2pPr>
                <a:lvl3pPr marL="1143000" indent="-22860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3pPr>
                <a:lvl4pPr marL="1600200" indent="-22860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4pPr>
                <a:lvl5pPr marL="2057400" indent="-22860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5pPr>
                <a:lvl6pPr marL="25146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6pPr>
                <a:lvl7pPr marL="29718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7pPr>
                <a:lvl8pPr marL="34290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8pPr>
                <a:lvl9pPr marL="38862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9pPr>
              </a:lstStyle>
              <a:p>
                <a:r>
                  <a:rPr lang="en-US" altLang="zh-CN" sz="1100">
                    <a:solidFill>
                      <a:srgbClr val="FF3300"/>
                    </a:solidFill>
                    <a:latin typeface="Arial" charset="0"/>
                    <a:ea typeface="宋体" charset="-122"/>
                  </a:rPr>
                  <a:t>Read</a:t>
                </a:r>
              </a:p>
              <a:p>
                <a:r>
                  <a:rPr lang="en-US" altLang="zh-CN" sz="1100">
                    <a:solidFill>
                      <a:srgbClr val="FF3300"/>
                    </a:solidFill>
                    <a:latin typeface="Arial" charset="0"/>
                    <a:ea typeface="宋体" charset="-122"/>
                  </a:rPr>
                  <a:t>register 1</a:t>
                </a:r>
              </a:p>
            </p:txBody>
          </p:sp>
          <p:sp>
            <p:nvSpPr>
              <p:cNvPr id="81" name="Text Box 80"/>
              <p:cNvSpPr txBox="1">
                <a:spLocks noChangeArrowheads="1"/>
              </p:cNvSpPr>
              <p:nvPr/>
            </p:nvSpPr>
            <p:spPr bwMode="auto">
              <a:xfrm>
                <a:off x="2123" y="2624"/>
                <a:ext cx="494" cy="27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101882" tIns="50941" rIns="101882" bIns="50941">
                <a:spAutoFit/>
              </a:bodyPr>
              <a:lstStyle>
                <a:lvl1pPr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1pPr>
                <a:lvl2pPr marL="742950" indent="-28575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2pPr>
                <a:lvl3pPr marL="1143000" indent="-22860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3pPr>
                <a:lvl4pPr marL="1600200" indent="-22860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4pPr>
                <a:lvl5pPr marL="2057400" indent="-22860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5pPr>
                <a:lvl6pPr marL="25146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6pPr>
                <a:lvl7pPr marL="29718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7pPr>
                <a:lvl8pPr marL="34290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8pPr>
                <a:lvl9pPr marL="38862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9pPr>
              </a:lstStyle>
              <a:p>
                <a:r>
                  <a:rPr lang="en-US" altLang="zh-CN" sz="1100">
                    <a:solidFill>
                      <a:srgbClr val="FF3300"/>
                    </a:solidFill>
                    <a:latin typeface="Arial" charset="0"/>
                    <a:ea typeface="宋体" charset="-122"/>
                  </a:rPr>
                  <a:t>Read</a:t>
                </a:r>
              </a:p>
              <a:p>
                <a:r>
                  <a:rPr lang="en-US" altLang="zh-CN" sz="1100">
                    <a:solidFill>
                      <a:srgbClr val="FF3300"/>
                    </a:solidFill>
                    <a:latin typeface="Arial" charset="0"/>
                    <a:ea typeface="宋体" charset="-122"/>
                  </a:rPr>
                  <a:t>register 2</a:t>
                </a:r>
              </a:p>
            </p:txBody>
          </p:sp>
          <p:sp>
            <p:nvSpPr>
              <p:cNvPr id="82" name="Text Box 81"/>
              <p:cNvSpPr txBox="1">
                <a:spLocks noChangeArrowheads="1"/>
              </p:cNvSpPr>
              <p:nvPr/>
            </p:nvSpPr>
            <p:spPr bwMode="auto">
              <a:xfrm>
                <a:off x="2123" y="2896"/>
                <a:ext cx="421" cy="27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101882" tIns="50941" rIns="101882" bIns="50941">
                <a:spAutoFit/>
              </a:bodyPr>
              <a:lstStyle>
                <a:lvl1pPr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1pPr>
                <a:lvl2pPr marL="742950" indent="-28575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2pPr>
                <a:lvl3pPr marL="1143000" indent="-22860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3pPr>
                <a:lvl4pPr marL="1600200" indent="-22860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4pPr>
                <a:lvl5pPr marL="2057400" indent="-22860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5pPr>
                <a:lvl6pPr marL="25146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6pPr>
                <a:lvl7pPr marL="29718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7pPr>
                <a:lvl8pPr marL="34290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8pPr>
                <a:lvl9pPr marL="38862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9pPr>
              </a:lstStyle>
              <a:p>
                <a:r>
                  <a:rPr lang="en-US" altLang="zh-CN" sz="1100">
                    <a:latin typeface="Arial" charset="0"/>
                    <a:ea typeface="宋体" charset="-122"/>
                  </a:rPr>
                  <a:t>Write</a:t>
                </a:r>
              </a:p>
              <a:p>
                <a:r>
                  <a:rPr lang="en-US" altLang="zh-CN" sz="1100">
                    <a:latin typeface="Arial" charset="0"/>
                    <a:ea typeface="宋体" charset="-122"/>
                  </a:rPr>
                  <a:t>register</a:t>
                </a:r>
              </a:p>
            </p:txBody>
          </p:sp>
          <p:sp>
            <p:nvSpPr>
              <p:cNvPr id="83" name="Text Box 82"/>
              <p:cNvSpPr txBox="1">
                <a:spLocks noChangeArrowheads="1"/>
              </p:cNvSpPr>
              <p:nvPr/>
            </p:nvSpPr>
            <p:spPr bwMode="auto">
              <a:xfrm>
                <a:off x="2123" y="3168"/>
                <a:ext cx="333" cy="27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101882" tIns="50941" rIns="101882" bIns="50941">
                <a:spAutoFit/>
              </a:bodyPr>
              <a:lstStyle>
                <a:lvl1pPr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1pPr>
                <a:lvl2pPr marL="742950" indent="-28575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2pPr>
                <a:lvl3pPr marL="1143000" indent="-22860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3pPr>
                <a:lvl4pPr marL="1600200" indent="-22860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4pPr>
                <a:lvl5pPr marL="2057400" indent="-22860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5pPr>
                <a:lvl6pPr marL="25146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6pPr>
                <a:lvl7pPr marL="29718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7pPr>
                <a:lvl8pPr marL="34290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8pPr>
                <a:lvl9pPr marL="38862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9pPr>
              </a:lstStyle>
              <a:p>
                <a:r>
                  <a:rPr lang="en-US" altLang="zh-CN" sz="1100">
                    <a:latin typeface="Arial" charset="0"/>
                    <a:ea typeface="宋体" charset="-122"/>
                  </a:rPr>
                  <a:t>Write</a:t>
                </a:r>
              </a:p>
              <a:p>
                <a:r>
                  <a:rPr lang="en-US" altLang="zh-CN" sz="1100">
                    <a:latin typeface="Arial" charset="0"/>
                    <a:ea typeface="宋体" charset="-122"/>
                  </a:rPr>
                  <a:t>data</a:t>
                </a:r>
              </a:p>
            </p:txBody>
          </p:sp>
          <p:sp>
            <p:nvSpPr>
              <p:cNvPr id="84" name="Text Box 83"/>
              <p:cNvSpPr txBox="1">
                <a:spLocks noChangeArrowheads="1"/>
              </p:cNvSpPr>
              <p:nvPr/>
            </p:nvSpPr>
            <p:spPr bwMode="auto">
              <a:xfrm>
                <a:off x="2690" y="2720"/>
                <a:ext cx="372" cy="27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101882" tIns="50941" rIns="101882" bIns="50941">
                <a:spAutoFit/>
              </a:bodyPr>
              <a:lstStyle>
                <a:lvl1pPr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1pPr>
                <a:lvl2pPr marL="742950" indent="-28575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2pPr>
                <a:lvl3pPr marL="1143000" indent="-22860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3pPr>
                <a:lvl4pPr marL="1600200" indent="-22860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4pPr>
                <a:lvl5pPr marL="2057400" indent="-22860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5pPr>
                <a:lvl6pPr marL="25146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6pPr>
                <a:lvl7pPr marL="29718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7pPr>
                <a:lvl8pPr marL="34290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8pPr>
                <a:lvl9pPr marL="38862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9pPr>
              </a:lstStyle>
              <a:p>
                <a:pPr algn="r"/>
                <a:r>
                  <a:rPr lang="en-US" altLang="zh-CN" sz="1100">
                    <a:solidFill>
                      <a:srgbClr val="FF3300"/>
                    </a:solidFill>
                    <a:latin typeface="Arial" charset="0"/>
                    <a:ea typeface="宋体" charset="-122"/>
                  </a:rPr>
                  <a:t>Read</a:t>
                </a:r>
              </a:p>
              <a:p>
                <a:pPr algn="r"/>
                <a:r>
                  <a:rPr lang="en-US" altLang="zh-CN" sz="1100">
                    <a:solidFill>
                      <a:srgbClr val="FF3300"/>
                    </a:solidFill>
                    <a:latin typeface="Arial" charset="0"/>
                    <a:ea typeface="宋体" charset="-122"/>
                  </a:rPr>
                  <a:t>data 2</a:t>
                </a:r>
              </a:p>
            </p:txBody>
          </p:sp>
          <p:sp>
            <p:nvSpPr>
              <p:cNvPr id="85" name="Text Box 84"/>
              <p:cNvSpPr txBox="1">
                <a:spLocks noChangeArrowheads="1"/>
              </p:cNvSpPr>
              <p:nvPr/>
            </p:nvSpPr>
            <p:spPr bwMode="auto">
              <a:xfrm>
                <a:off x="2701" y="2352"/>
                <a:ext cx="372" cy="27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101882" tIns="50941" rIns="101882" bIns="50941">
                <a:spAutoFit/>
              </a:bodyPr>
              <a:lstStyle>
                <a:lvl1pPr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1pPr>
                <a:lvl2pPr marL="742950" indent="-28575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2pPr>
                <a:lvl3pPr marL="1143000" indent="-22860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3pPr>
                <a:lvl4pPr marL="1600200" indent="-22860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4pPr>
                <a:lvl5pPr marL="2057400" indent="-22860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5pPr>
                <a:lvl6pPr marL="25146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6pPr>
                <a:lvl7pPr marL="29718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7pPr>
                <a:lvl8pPr marL="34290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8pPr>
                <a:lvl9pPr marL="38862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9pPr>
              </a:lstStyle>
              <a:p>
                <a:pPr algn="r"/>
                <a:r>
                  <a:rPr lang="en-US" altLang="zh-CN" sz="1100">
                    <a:solidFill>
                      <a:srgbClr val="FF3300"/>
                    </a:solidFill>
                    <a:latin typeface="Arial" charset="0"/>
                    <a:ea typeface="宋体" charset="-122"/>
                  </a:rPr>
                  <a:t>Read</a:t>
                </a:r>
              </a:p>
              <a:p>
                <a:pPr algn="r"/>
                <a:r>
                  <a:rPr lang="en-US" altLang="zh-CN" sz="1100">
                    <a:solidFill>
                      <a:srgbClr val="FF3300"/>
                    </a:solidFill>
                    <a:latin typeface="Arial" charset="0"/>
                    <a:ea typeface="宋体" charset="-122"/>
                  </a:rPr>
                  <a:t>data 1</a:t>
                </a:r>
              </a:p>
            </p:txBody>
          </p:sp>
          <p:sp>
            <p:nvSpPr>
              <p:cNvPr id="86" name="Text Box 85"/>
              <p:cNvSpPr txBox="1">
                <a:spLocks noChangeArrowheads="1"/>
              </p:cNvSpPr>
              <p:nvPr/>
            </p:nvSpPr>
            <p:spPr bwMode="auto">
              <a:xfrm>
                <a:off x="2534" y="3101"/>
                <a:ext cx="529" cy="17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101882" tIns="50941" rIns="101882" bIns="50941">
                <a:spAutoFit/>
              </a:bodyPr>
              <a:lstStyle>
                <a:lvl1pPr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1pPr>
                <a:lvl2pPr marL="742950" indent="-28575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2pPr>
                <a:lvl3pPr marL="1143000" indent="-22860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3pPr>
                <a:lvl4pPr marL="1600200" indent="-22860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4pPr>
                <a:lvl5pPr marL="2057400" indent="-22860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5pPr>
                <a:lvl6pPr marL="25146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6pPr>
                <a:lvl7pPr marL="29718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7pPr>
                <a:lvl8pPr marL="34290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8pPr>
                <a:lvl9pPr marL="38862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9pPr>
              </a:lstStyle>
              <a:p>
                <a:r>
                  <a:rPr lang="en-US" altLang="zh-CN" sz="1100" b="1">
                    <a:solidFill>
                      <a:srgbClr val="FF3300"/>
                    </a:solidFill>
                    <a:latin typeface="Arial" charset="0"/>
                    <a:ea typeface="宋体" charset="-122"/>
                  </a:rPr>
                  <a:t>Registers</a:t>
                </a:r>
              </a:p>
            </p:txBody>
          </p:sp>
          <p:sp>
            <p:nvSpPr>
              <p:cNvPr id="87" name="Rectangle 86"/>
              <p:cNvSpPr>
                <a:spLocks noChangeArrowheads="1"/>
              </p:cNvSpPr>
              <p:nvPr/>
            </p:nvSpPr>
            <p:spPr bwMode="auto">
              <a:xfrm>
                <a:off x="2123" y="2352"/>
                <a:ext cx="939" cy="1088"/>
              </a:xfrm>
              <a:prstGeom prst="rect">
                <a:avLst/>
              </a:prstGeom>
              <a:noFill/>
              <a:ln w="9525">
                <a:solidFill>
                  <a:srgbClr val="FF33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>
                  <a:ea typeface="宋体" charset="-122"/>
                </a:endParaRPr>
              </a:p>
            </p:txBody>
          </p:sp>
          <p:sp>
            <p:nvSpPr>
              <p:cNvPr id="88" name="Line 87"/>
              <p:cNvSpPr>
                <a:spLocks noChangeShapeType="1"/>
              </p:cNvSpPr>
              <p:nvPr/>
            </p:nvSpPr>
            <p:spPr bwMode="auto">
              <a:xfrm>
                <a:off x="2587" y="2230"/>
                <a:ext cx="0" cy="109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89" name="Text Box 88"/>
              <p:cNvSpPr txBox="1">
                <a:spLocks noChangeArrowheads="1"/>
              </p:cNvSpPr>
              <p:nvPr/>
            </p:nvSpPr>
            <p:spPr bwMode="auto">
              <a:xfrm>
                <a:off x="2376" y="2067"/>
                <a:ext cx="495" cy="17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101882" tIns="50941" rIns="101882" bIns="50941">
                <a:spAutoFit/>
              </a:bodyPr>
              <a:lstStyle>
                <a:lvl1pPr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1pPr>
                <a:lvl2pPr marL="742950" indent="-28575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2pPr>
                <a:lvl3pPr marL="1143000" indent="-22860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3pPr>
                <a:lvl4pPr marL="1600200" indent="-22860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4pPr>
                <a:lvl5pPr marL="2057400" indent="-22860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5pPr>
                <a:lvl6pPr marL="25146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6pPr>
                <a:lvl7pPr marL="29718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7pPr>
                <a:lvl8pPr marL="34290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8pPr>
                <a:lvl9pPr marL="38862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9pPr>
              </a:lstStyle>
              <a:p>
                <a:r>
                  <a:rPr lang="en-US" altLang="zh-CN" sz="1100">
                    <a:solidFill>
                      <a:srgbClr val="3333FF"/>
                    </a:solidFill>
                    <a:latin typeface="Arial" charset="0"/>
                    <a:ea typeface="宋体" charset="-122"/>
                  </a:rPr>
                  <a:t>RegWrite</a:t>
                </a:r>
                <a:endParaRPr lang="en-US" altLang="zh-CN" sz="1100">
                  <a:solidFill>
                    <a:srgbClr val="0000FF"/>
                  </a:solidFill>
                  <a:latin typeface="Arial" charset="0"/>
                  <a:ea typeface="宋体" charset="-122"/>
                </a:endParaRPr>
              </a:p>
            </p:txBody>
          </p:sp>
          <p:sp>
            <p:nvSpPr>
              <p:cNvPr id="90" name="Line 89"/>
              <p:cNvSpPr>
                <a:spLocks noChangeShapeType="1"/>
              </p:cNvSpPr>
              <p:nvPr/>
            </p:nvSpPr>
            <p:spPr bwMode="auto">
              <a:xfrm>
                <a:off x="3590" y="3046"/>
                <a:ext cx="159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91" name="Line 90"/>
              <p:cNvSpPr>
                <a:spLocks noChangeShapeType="1"/>
              </p:cNvSpPr>
              <p:nvPr/>
            </p:nvSpPr>
            <p:spPr bwMode="auto">
              <a:xfrm flipV="1">
                <a:off x="1542" y="2730"/>
                <a:ext cx="0" cy="16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92" name="AutoShape 91"/>
              <p:cNvSpPr>
                <a:spLocks noChangeArrowheads="1"/>
              </p:cNvSpPr>
              <p:nvPr/>
            </p:nvSpPr>
            <p:spPr bwMode="auto">
              <a:xfrm>
                <a:off x="1524" y="2704"/>
                <a:ext cx="52" cy="55"/>
              </a:xfrm>
              <a:prstGeom prst="octagon">
                <a:avLst>
                  <a:gd name="adj" fmla="val 29287"/>
                </a:avLst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>
                  <a:ea typeface="宋体" charset="-122"/>
                </a:endParaRPr>
              </a:p>
            </p:txBody>
          </p:sp>
          <p:sp>
            <p:nvSpPr>
              <p:cNvPr id="93" name="Line 92"/>
              <p:cNvSpPr>
                <a:spLocks noChangeShapeType="1"/>
              </p:cNvSpPr>
              <p:nvPr/>
            </p:nvSpPr>
            <p:spPr bwMode="auto">
              <a:xfrm>
                <a:off x="1542" y="2893"/>
                <a:ext cx="15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94" name="Text Box 93"/>
              <p:cNvSpPr txBox="1">
                <a:spLocks noChangeArrowheads="1"/>
              </p:cNvSpPr>
              <p:nvPr/>
            </p:nvSpPr>
            <p:spPr bwMode="auto">
              <a:xfrm>
                <a:off x="317" y="2285"/>
                <a:ext cx="441" cy="27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101882" tIns="50941" rIns="101882" bIns="50941">
                <a:spAutoFit/>
              </a:bodyPr>
              <a:lstStyle>
                <a:lvl1pPr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1pPr>
                <a:lvl2pPr marL="742950" indent="-28575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2pPr>
                <a:lvl3pPr marL="1143000" indent="-22860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3pPr>
                <a:lvl4pPr marL="1600200" indent="-22860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4pPr>
                <a:lvl5pPr marL="2057400" indent="-22860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5pPr>
                <a:lvl6pPr marL="25146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6pPr>
                <a:lvl7pPr marL="29718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7pPr>
                <a:lvl8pPr marL="34290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8pPr>
                <a:lvl9pPr marL="38862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9pPr>
              </a:lstStyle>
              <a:p>
                <a:r>
                  <a:rPr lang="en-US" altLang="zh-CN" sz="1100">
                    <a:solidFill>
                      <a:srgbClr val="FF00FF"/>
                    </a:solidFill>
                    <a:latin typeface="Arial" charset="0"/>
                    <a:ea typeface="宋体" charset="-122"/>
                  </a:rPr>
                  <a:t>Read</a:t>
                </a:r>
              </a:p>
              <a:p>
                <a:r>
                  <a:rPr lang="en-US" altLang="zh-CN" sz="1100">
                    <a:solidFill>
                      <a:srgbClr val="FF00FF"/>
                    </a:solidFill>
                    <a:latin typeface="Arial" charset="0"/>
                    <a:ea typeface="宋体" charset="-122"/>
                  </a:rPr>
                  <a:t>address</a:t>
                </a:r>
              </a:p>
            </p:txBody>
          </p:sp>
          <p:sp>
            <p:nvSpPr>
              <p:cNvPr id="95" name="Rectangle 94"/>
              <p:cNvSpPr>
                <a:spLocks noChangeArrowheads="1"/>
              </p:cNvSpPr>
              <p:nvPr/>
            </p:nvSpPr>
            <p:spPr bwMode="auto">
              <a:xfrm>
                <a:off x="317" y="2285"/>
                <a:ext cx="845" cy="816"/>
              </a:xfrm>
              <a:prstGeom prst="rect">
                <a:avLst/>
              </a:prstGeom>
              <a:noFill/>
              <a:ln w="9525">
                <a:solidFill>
                  <a:srgbClr val="FF00FF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>
                  <a:ea typeface="宋体" charset="-122"/>
                </a:endParaRPr>
              </a:p>
            </p:txBody>
          </p:sp>
        </p:grpSp>
        <p:sp>
          <p:nvSpPr>
            <p:cNvPr id="96" name="AutoShape 95"/>
            <p:cNvSpPr>
              <a:spLocks/>
            </p:cNvSpPr>
            <p:nvPr/>
          </p:nvSpPr>
          <p:spPr bwMode="auto">
            <a:xfrm rot="5400000">
              <a:off x="2778919" y="1625898"/>
              <a:ext cx="173037" cy="2933700"/>
            </a:xfrm>
            <a:prstGeom prst="leftBrace">
              <a:avLst>
                <a:gd name="adj1" fmla="val 141285"/>
                <a:gd name="adj2" fmla="val 50000"/>
              </a:avLst>
            </a:prstGeom>
            <a:noFill/>
            <a:ln w="25400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rgbClr val="BABAEE"/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ea typeface="宋体" charset="-122"/>
              </a:endParaRPr>
            </a:p>
          </p:txBody>
        </p:sp>
        <p:sp>
          <p:nvSpPr>
            <p:cNvPr id="97" name="AutoShape 96"/>
            <p:cNvSpPr>
              <a:spLocks/>
            </p:cNvSpPr>
            <p:nvPr/>
          </p:nvSpPr>
          <p:spPr bwMode="auto">
            <a:xfrm rot="5400000">
              <a:off x="558800" y="2422029"/>
              <a:ext cx="173037" cy="1341438"/>
            </a:xfrm>
            <a:prstGeom prst="leftBrace">
              <a:avLst>
                <a:gd name="adj1" fmla="val 64603"/>
                <a:gd name="adj2" fmla="val 50000"/>
              </a:avLst>
            </a:prstGeom>
            <a:noFill/>
            <a:ln w="25400">
              <a:solidFill>
                <a:srgbClr val="FF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rgbClr val="BABAEE"/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ea typeface="宋体" charset="-122"/>
              </a:endParaRPr>
            </a:p>
          </p:txBody>
        </p:sp>
        <p:sp>
          <p:nvSpPr>
            <p:cNvPr id="98" name="Text Box 97"/>
            <p:cNvSpPr txBox="1">
              <a:spLocks noChangeArrowheads="1"/>
            </p:cNvSpPr>
            <p:nvPr/>
          </p:nvSpPr>
          <p:spPr bwMode="auto">
            <a:xfrm>
              <a:off x="1452563" y="2564904"/>
              <a:ext cx="2827337" cy="4064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rgbClr val="BABAEE"/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1pPr>
              <a:lvl2pPr marL="742950" indent="-28575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2pPr>
              <a:lvl3pPr marL="11430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3pPr>
              <a:lvl4pPr marL="16002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4pPr>
              <a:lvl5pPr marL="20574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9pPr>
            </a:lstStyle>
            <a:p>
              <a:pPr algn="ctr"/>
              <a:r>
                <a:rPr lang="en-US" altLang="zh-CN">
                  <a:solidFill>
                    <a:srgbClr val="FF3300"/>
                  </a:solidFill>
                  <a:ea typeface="宋体" charset="-122"/>
                </a:rPr>
                <a:t> Decode 1st instruction</a:t>
              </a:r>
            </a:p>
          </p:txBody>
        </p:sp>
        <p:sp>
          <p:nvSpPr>
            <p:cNvPr id="99" name="Text Box 98"/>
            <p:cNvSpPr txBox="1">
              <a:spLocks noChangeArrowheads="1"/>
            </p:cNvSpPr>
            <p:nvPr/>
          </p:nvSpPr>
          <p:spPr bwMode="auto">
            <a:xfrm>
              <a:off x="-36512" y="2564904"/>
              <a:ext cx="1327150" cy="4064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rgbClr val="BABAEE"/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1pPr>
              <a:lvl2pPr marL="742950" indent="-28575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2pPr>
              <a:lvl3pPr marL="11430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3pPr>
              <a:lvl4pPr marL="16002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4pPr>
              <a:lvl5pPr marL="20574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9pPr>
            </a:lstStyle>
            <a:p>
              <a:pPr algn="ctr"/>
              <a:r>
                <a:rPr lang="en-US" altLang="zh-CN">
                  <a:solidFill>
                    <a:srgbClr val="FF00FF"/>
                  </a:solidFill>
                  <a:ea typeface="宋体" charset="-122"/>
                </a:rPr>
                <a:t>Fetch 2nd</a:t>
              </a:r>
            </a:p>
          </p:txBody>
        </p:sp>
      </p:grpSp>
      <p:sp>
        <p:nvSpPr>
          <p:cNvPr id="101" name="Slide Number Placeholder 10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21744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32046" y="260648"/>
            <a:ext cx="7992888" cy="922114"/>
          </a:xfrm>
        </p:spPr>
        <p:txBody>
          <a:bodyPr>
            <a:noAutofit/>
          </a:bodyPr>
          <a:lstStyle/>
          <a:p>
            <a:pPr algn="ctr"/>
            <a:r>
              <a:rPr lang="en-US" altLang="zh-CN" sz="4400" b="1" dirty="0">
                <a:solidFill>
                  <a:srgbClr val="0000FF"/>
                </a:solidFill>
              </a:rPr>
              <a:t>Executing, Decoding and Fetching</a:t>
            </a:r>
            <a:endParaRPr lang="zh-CN" altLang="en-US" sz="4400" b="1" dirty="0">
              <a:solidFill>
                <a:srgbClr val="0000FF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99592" y="1196752"/>
            <a:ext cx="8136904" cy="554461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l"/>
            </a:pPr>
            <a:r>
              <a:rPr lang="en-US" altLang="zh-CN" sz="2600" dirty="0"/>
              <a:t>Once the first instruction enters its Execute stage, we can go ahead and decode the second instruction.</a:t>
            </a:r>
          </a:p>
          <a:p>
            <a:pPr>
              <a:buFont typeface="Wingdings" panose="05000000000000000000" pitchFamily="2" charset="2"/>
              <a:buChar char="l"/>
            </a:pPr>
            <a:r>
              <a:rPr lang="en-US" altLang="zh-CN" sz="2600" dirty="0"/>
              <a:t>And since the instruction memory is free again, so we can fetch the third instruction…</a:t>
            </a:r>
          </a:p>
        </p:txBody>
      </p:sp>
      <p:grpSp>
        <p:nvGrpSpPr>
          <p:cNvPr id="103" name="组合 102"/>
          <p:cNvGrpSpPr/>
          <p:nvPr/>
        </p:nvGrpSpPr>
        <p:grpSpPr>
          <a:xfrm>
            <a:off x="-72579" y="2783681"/>
            <a:ext cx="9109075" cy="4068762"/>
            <a:chOff x="61379" y="2783681"/>
            <a:chExt cx="9109075" cy="4068762"/>
          </a:xfrm>
        </p:grpSpPr>
        <p:grpSp>
          <p:nvGrpSpPr>
            <p:cNvPr id="4" name="Group 102"/>
            <p:cNvGrpSpPr>
              <a:grpSpLocks/>
            </p:cNvGrpSpPr>
            <p:nvPr/>
          </p:nvGrpSpPr>
          <p:grpSpPr bwMode="auto">
            <a:xfrm>
              <a:off x="107416" y="3398043"/>
              <a:ext cx="9063038" cy="3454400"/>
              <a:chOff x="317" y="2067"/>
              <a:chExt cx="5709" cy="2176"/>
            </a:xfrm>
          </p:grpSpPr>
          <p:sp>
            <p:nvSpPr>
              <p:cNvPr id="5" name="Line 4"/>
              <p:cNvSpPr>
                <a:spLocks noChangeShapeType="1"/>
              </p:cNvSpPr>
              <p:nvPr/>
            </p:nvSpPr>
            <p:spPr bwMode="auto">
              <a:xfrm>
                <a:off x="3274" y="3264"/>
                <a:ext cx="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6" name="Line 5"/>
              <p:cNvSpPr>
                <a:spLocks noChangeShapeType="1"/>
              </p:cNvSpPr>
              <p:nvPr/>
            </p:nvSpPr>
            <p:spPr bwMode="auto">
              <a:xfrm>
                <a:off x="1267" y="2720"/>
                <a:ext cx="0" cy="1142"/>
              </a:xfrm>
              <a:prstGeom prst="line">
                <a:avLst/>
              </a:prstGeom>
              <a:noFill/>
              <a:ln w="9525">
                <a:solidFill>
                  <a:srgbClr val="FF00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7" name="Text Box 6"/>
              <p:cNvSpPr txBox="1">
                <a:spLocks noChangeArrowheads="1"/>
              </p:cNvSpPr>
              <p:nvPr/>
            </p:nvSpPr>
            <p:spPr bwMode="auto">
              <a:xfrm>
                <a:off x="317" y="2285"/>
                <a:ext cx="441" cy="27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101882" tIns="50941" rIns="101882" bIns="50941">
                <a:spAutoFit/>
              </a:bodyPr>
              <a:lstStyle>
                <a:lvl1pPr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1pPr>
                <a:lvl2pPr marL="742950" indent="-28575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2pPr>
                <a:lvl3pPr marL="1143000" indent="-22860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3pPr>
                <a:lvl4pPr marL="1600200" indent="-22860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4pPr>
                <a:lvl5pPr marL="2057400" indent="-22860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5pPr>
                <a:lvl6pPr marL="25146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6pPr>
                <a:lvl7pPr marL="29718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7pPr>
                <a:lvl8pPr marL="34290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8pPr>
                <a:lvl9pPr marL="38862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9pPr>
              </a:lstStyle>
              <a:p>
                <a:r>
                  <a:rPr lang="en-US" altLang="zh-CN" sz="1100">
                    <a:solidFill>
                      <a:srgbClr val="009900"/>
                    </a:solidFill>
                    <a:latin typeface="Arial" charset="0"/>
                    <a:ea typeface="宋体" charset="-122"/>
                  </a:rPr>
                  <a:t>Read</a:t>
                </a:r>
              </a:p>
              <a:p>
                <a:r>
                  <a:rPr lang="en-US" altLang="zh-CN" sz="1100">
                    <a:solidFill>
                      <a:srgbClr val="009900"/>
                    </a:solidFill>
                    <a:latin typeface="Arial" charset="0"/>
                    <a:ea typeface="宋体" charset="-122"/>
                  </a:rPr>
                  <a:t>address</a:t>
                </a:r>
              </a:p>
            </p:txBody>
          </p:sp>
          <p:sp>
            <p:nvSpPr>
              <p:cNvPr id="8" name="Text Box 7"/>
              <p:cNvSpPr txBox="1">
                <a:spLocks noChangeArrowheads="1"/>
              </p:cNvSpPr>
              <p:nvPr/>
            </p:nvSpPr>
            <p:spPr bwMode="auto">
              <a:xfrm>
                <a:off x="475" y="2666"/>
                <a:ext cx="582" cy="27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101882" tIns="50941" rIns="101882" bIns="50941">
                <a:spAutoFit/>
              </a:bodyPr>
              <a:lstStyle>
                <a:lvl1pPr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1pPr>
                <a:lvl2pPr marL="742950" indent="-28575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2pPr>
                <a:lvl3pPr marL="1143000" indent="-22860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3pPr>
                <a:lvl4pPr marL="1600200" indent="-22860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4pPr>
                <a:lvl5pPr marL="2057400" indent="-22860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5pPr>
                <a:lvl6pPr marL="25146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6pPr>
                <a:lvl7pPr marL="29718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7pPr>
                <a:lvl8pPr marL="34290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8pPr>
                <a:lvl9pPr marL="38862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9pPr>
              </a:lstStyle>
              <a:p>
                <a:pPr algn="ctr"/>
                <a:r>
                  <a:rPr lang="en-US" altLang="zh-CN" sz="1100" b="1">
                    <a:solidFill>
                      <a:srgbClr val="009900"/>
                    </a:solidFill>
                    <a:latin typeface="Arial" charset="0"/>
                    <a:ea typeface="宋体" charset="-122"/>
                  </a:rPr>
                  <a:t>Instruction</a:t>
                </a:r>
              </a:p>
              <a:p>
                <a:pPr algn="ctr"/>
                <a:r>
                  <a:rPr lang="en-US" altLang="zh-CN" sz="1100" b="1">
                    <a:solidFill>
                      <a:srgbClr val="009900"/>
                    </a:solidFill>
                    <a:latin typeface="Arial" charset="0"/>
                    <a:ea typeface="宋体" charset="-122"/>
                  </a:rPr>
                  <a:t>memory</a:t>
                </a:r>
              </a:p>
            </p:txBody>
          </p:sp>
          <p:sp>
            <p:nvSpPr>
              <p:cNvPr id="9" name="Text Box 8"/>
              <p:cNvSpPr txBox="1">
                <a:spLocks noChangeArrowheads="1"/>
              </p:cNvSpPr>
              <p:nvPr/>
            </p:nvSpPr>
            <p:spPr bwMode="auto">
              <a:xfrm>
                <a:off x="632" y="2285"/>
                <a:ext cx="533" cy="27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101882" tIns="50941" rIns="101882" bIns="50941">
                <a:spAutoFit/>
              </a:bodyPr>
              <a:lstStyle>
                <a:lvl1pPr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1pPr>
                <a:lvl2pPr marL="742950" indent="-28575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2pPr>
                <a:lvl3pPr marL="1143000" indent="-22860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3pPr>
                <a:lvl4pPr marL="1600200" indent="-22860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4pPr>
                <a:lvl5pPr marL="2057400" indent="-22860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5pPr>
                <a:lvl6pPr marL="25146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6pPr>
                <a:lvl7pPr marL="29718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7pPr>
                <a:lvl8pPr marL="34290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8pPr>
                <a:lvl9pPr marL="38862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9pPr>
              </a:lstStyle>
              <a:p>
                <a:pPr algn="r"/>
                <a:r>
                  <a:rPr lang="en-US" altLang="zh-CN" sz="1100">
                    <a:solidFill>
                      <a:srgbClr val="009900"/>
                    </a:solidFill>
                    <a:latin typeface="Arial" charset="0"/>
                    <a:ea typeface="宋体" charset="-122"/>
                  </a:rPr>
                  <a:t>Instruction</a:t>
                </a:r>
              </a:p>
              <a:p>
                <a:pPr algn="r"/>
                <a:r>
                  <a:rPr lang="en-US" altLang="zh-CN" sz="1100">
                    <a:solidFill>
                      <a:srgbClr val="009900"/>
                    </a:solidFill>
                    <a:latin typeface="Arial" charset="0"/>
                    <a:ea typeface="宋体" charset="-122"/>
                  </a:rPr>
                  <a:t>[31-0]</a:t>
                </a:r>
              </a:p>
            </p:txBody>
          </p:sp>
          <p:sp>
            <p:nvSpPr>
              <p:cNvPr id="10" name="Rectangle 9"/>
              <p:cNvSpPr>
                <a:spLocks noChangeArrowheads="1"/>
              </p:cNvSpPr>
              <p:nvPr/>
            </p:nvSpPr>
            <p:spPr bwMode="auto">
              <a:xfrm>
                <a:off x="317" y="2285"/>
                <a:ext cx="845" cy="816"/>
              </a:xfrm>
              <a:prstGeom prst="rect">
                <a:avLst/>
              </a:prstGeom>
              <a:noFill/>
              <a:ln w="9525">
                <a:solidFill>
                  <a:srgbClr val="0099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>
                  <a:ea typeface="宋体" charset="-122"/>
                </a:endParaRPr>
              </a:p>
            </p:txBody>
          </p:sp>
          <p:sp>
            <p:nvSpPr>
              <p:cNvPr id="11" name="Line 10"/>
              <p:cNvSpPr>
                <a:spLocks noChangeShapeType="1"/>
              </p:cNvSpPr>
              <p:nvPr/>
            </p:nvSpPr>
            <p:spPr bwMode="auto">
              <a:xfrm>
                <a:off x="5386" y="2611"/>
                <a:ext cx="26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" name="Line 11"/>
              <p:cNvSpPr>
                <a:spLocks noChangeShapeType="1"/>
              </p:cNvSpPr>
              <p:nvPr/>
            </p:nvSpPr>
            <p:spPr bwMode="auto">
              <a:xfrm>
                <a:off x="4277" y="2883"/>
                <a:ext cx="317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3" name="Line 12"/>
              <p:cNvSpPr>
                <a:spLocks noChangeShapeType="1"/>
              </p:cNvSpPr>
              <p:nvPr/>
            </p:nvSpPr>
            <p:spPr bwMode="auto">
              <a:xfrm>
                <a:off x="4382" y="2611"/>
                <a:ext cx="21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4" name="Line 13"/>
              <p:cNvSpPr>
                <a:spLocks noChangeShapeType="1"/>
              </p:cNvSpPr>
              <p:nvPr/>
            </p:nvSpPr>
            <p:spPr bwMode="auto">
              <a:xfrm>
                <a:off x="5491" y="3046"/>
                <a:ext cx="159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5" name="Line 14"/>
              <p:cNvSpPr>
                <a:spLocks noChangeShapeType="1"/>
              </p:cNvSpPr>
              <p:nvPr/>
            </p:nvSpPr>
            <p:spPr bwMode="auto">
              <a:xfrm>
                <a:off x="4382" y="2611"/>
                <a:ext cx="0" cy="108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6" name="Line 15"/>
              <p:cNvSpPr>
                <a:spLocks noChangeShapeType="1"/>
              </p:cNvSpPr>
              <p:nvPr/>
            </p:nvSpPr>
            <p:spPr bwMode="auto">
              <a:xfrm>
                <a:off x="4382" y="3699"/>
                <a:ext cx="1109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7" name="Line 16"/>
              <p:cNvSpPr>
                <a:spLocks noChangeShapeType="1"/>
              </p:cNvSpPr>
              <p:nvPr/>
            </p:nvSpPr>
            <p:spPr bwMode="auto">
              <a:xfrm flipV="1">
                <a:off x="5491" y="3046"/>
                <a:ext cx="0" cy="653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8" name="AutoShape 17"/>
              <p:cNvSpPr>
                <a:spLocks noChangeArrowheads="1"/>
              </p:cNvSpPr>
              <p:nvPr/>
            </p:nvSpPr>
            <p:spPr bwMode="auto">
              <a:xfrm>
                <a:off x="4353" y="2856"/>
                <a:ext cx="53" cy="54"/>
              </a:xfrm>
              <a:prstGeom prst="octagon">
                <a:avLst>
                  <a:gd name="adj" fmla="val 29287"/>
                </a:avLst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>
                  <a:ea typeface="宋体" charset="-122"/>
                </a:endParaRPr>
              </a:p>
            </p:txBody>
          </p:sp>
          <p:sp>
            <p:nvSpPr>
              <p:cNvPr id="19" name="Line 18"/>
              <p:cNvSpPr>
                <a:spLocks noChangeShapeType="1"/>
              </p:cNvSpPr>
              <p:nvPr/>
            </p:nvSpPr>
            <p:spPr bwMode="auto">
              <a:xfrm>
                <a:off x="5808" y="2829"/>
                <a:ext cx="15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0" name="Line 19"/>
              <p:cNvSpPr>
                <a:spLocks noChangeShapeType="1"/>
              </p:cNvSpPr>
              <p:nvPr/>
            </p:nvSpPr>
            <p:spPr bwMode="auto">
              <a:xfrm>
                <a:off x="5966" y="2829"/>
                <a:ext cx="0" cy="141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1" name="Line 20"/>
              <p:cNvSpPr>
                <a:spLocks noChangeShapeType="1"/>
              </p:cNvSpPr>
              <p:nvPr/>
            </p:nvSpPr>
            <p:spPr bwMode="auto">
              <a:xfrm flipH="1">
                <a:off x="1954" y="4243"/>
                <a:ext cx="401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2" name="Line 21"/>
              <p:cNvSpPr>
                <a:spLocks noChangeShapeType="1"/>
              </p:cNvSpPr>
              <p:nvPr/>
            </p:nvSpPr>
            <p:spPr bwMode="auto">
              <a:xfrm flipV="1">
                <a:off x="1954" y="3264"/>
                <a:ext cx="0" cy="979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3" name="Line 22"/>
              <p:cNvSpPr>
                <a:spLocks noChangeShapeType="1"/>
              </p:cNvSpPr>
              <p:nvPr/>
            </p:nvSpPr>
            <p:spPr bwMode="auto">
              <a:xfrm>
                <a:off x="1954" y="3264"/>
                <a:ext cx="15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4" name="Text Box 23"/>
              <p:cNvSpPr txBox="1">
                <a:spLocks noChangeArrowheads="1"/>
              </p:cNvSpPr>
              <p:nvPr/>
            </p:nvSpPr>
            <p:spPr bwMode="auto">
              <a:xfrm>
                <a:off x="4594" y="2502"/>
                <a:ext cx="441" cy="27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101882" tIns="50941" rIns="101882" bIns="50941">
                <a:spAutoFit/>
              </a:bodyPr>
              <a:lstStyle>
                <a:lvl1pPr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1pPr>
                <a:lvl2pPr marL="742950" indent="-28575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2pPr>
                <a:lvl3pPr marL="1143000" indent="-22860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3pPr>
                <a:lvl4pPr marL="1600200" indent="-22860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4pPr>
                <a:lvl5pPr marL="2057400" indent="-22860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5pPr>
                <a:lvl6pPr marL="25146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6pPr>
                <a:lvl7pPr marL="29718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7pPr>
                <a:lvl8pPr marL="34290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8pPr>
                <a:lvl9pPr marL="38862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9pPr>
              </a:lstStyle>
              <a:p>
                <a:r>
                  <a:rPr lang="en-US" altLang="zh-CN" sz="1100">
                    <a:latin typeface="Arial" charset="0"/>
                    <a:ea typeface="宋体" charset="-122"/>
                  </a:rPr>
                  <a:t>Read</a:t>
                </a:r>
              </a:p>
              <a:p>
                <a:r>
                  <a:rPr lang="en-US" altLang="zh-CN" sz="1100">
                    <a:latin typeface="Arial" charset="0"/>
                    <a:ea typeface="宋体" charset="-122"/>
                  </a:rPr>
                  <a:t>address</a:t>
                </a:r>
              </a:p>
            </p:txBody>
          </p:sp>
          <p:sp>
            <p:nvSpPr>
              <p:cNvPr id="25" name="Text Box 24"/>
              <p:cNvSpPr txBox="1">
                <a:spLocks noChangeArrowheads="1"/>
              </p:cNvSpPr>
              <p:nvPr/>
            </p:nvSpPr>
            <p:spPr bwMode="auto">
              <a:xfrm>
                <a:off x="4594" y="2774"/>
                <a:ext cx="441" cy="27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101882" tIns="50941" rIns="101882" bIns="50941">
                <a:spAutoFit/>
              </a:bodyPr>
              <a:lstStyle>
                <a:lvl1pPr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1pPr>
                <a:lvl2pPr marL="742950" indent="-28575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2pPr>
                <a:lvl3pPr marL="1143000" indent="-22860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3pPr>
                <a:lvl4pPr marL="1600200" indent="-22860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4pPr>
                <a:lvl5pPr marL="2057400" indent="-22860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5pPr>
                <a:lvl6pPr marL="25146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6pPr>
                <a:lvl7pPr marL="29718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7pPr>
                <a:lvl8pPr marL="34290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8pPr>
                <a:lvl9pPr marL="38862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9pPr>
              </a:lstStyle>
              <a:p>
                <a:r>
                  <a:rPr lang="en-US" altLang="zh-CN" sz="1100">
                    <a:latin typeface="Arial" charset="0"/>
                    <a:ea typeface="宋体" charset="-122"/>
                  </a:rPr>
                  <a:t>Write</a:t>
                </a:r>
              </a:p>
              <a:p>
                <a:r>
                  <a:rPr lang="en-US" altLang="zh-CN" sz="1100">
                    <a:latin typeface="Arial" charset="0"/>
                    <a:ea typeface="宋体" charset="-122"/>
                  </a:rPr>
                  <a:t>address</a:t>
                </a:r>
              </a:p>
            </p:txBody>
          </p:sp>
          <p:sp>
            <p:nvSpPr>
              <p:cNvPr id="26" name="Text Box 25"/>
              <p:cNvSpPr txBox="1">
                <a:spLocks noChangeArrowheads="1"/>
              </p:cNvSpPr>
              <p:nvPr/>
            </p:nvSpPr>
            <p:spPr bwMode="auto">
              <a:xfrm>
                <a:off x="4594" y="3046"/>
                <a:ext cx="333" cy="27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101882" tIns="50941" rIns="101882" bIns="50941">
                <a:spAutoFit/>
              </a:bodyPr>
              <a:lstStyle>
                <a:lvl1pPr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1pPr>
                <a:lvl2pPr marL="742950" indent="-28575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2pPr>
                <a:lvl3pPr marL="1143000" indent="-22860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3pPr>
                <a:lvl4pPr marL="1600200" indent="-22860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4pPr>
                <a:lvl5pPr marL="2057400" indent="-22860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5pPr>
                <a:lvl6pPr marL="25146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6pPr>
                <a:lvl7pPr marL="29718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7pPr>
                <a:lvl8pPr marL="34290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8pPr>
                <a:lvl9pPr marL="38862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9pPr>
              </a:lstStyle>
              <a:p>
                <a:r>
                  <a:rPr lang="en-US" altLang="zh-CN" sz="1100">
                    <a:latin typeface="Arial" charset="0"/>
                    <a:ea typeface="宋体" charset="-122"/>
                  </a:rPr>
                  <a:t>Write</a:t>
                </a:r>
              </a:p>
              <a:p>
                <a:r>
                  <a:rPr lang="en-US" altLang="zh-CN" sz="1100">
                    <a:latin typeface="Arial" charset="0"/>
                    <a:ea typeface="宋体" charset="-122"/>
                  </a:rPr>
                  <a:t>data</a:t>
                </a:r>
              </a:p>
            </p:txBody>
          </p:sp>
          <p:sp>
            <p:nvSpPr>
              <p:cNvPr id="27" name="Text Box 26"/>
              <p:cNvSpPr txBox="1">
                <a:spLocks noChangeArrowheads="1"/>
              </p:cNvSpPr>
              <p:nvPr/>
            </p:nvSpPr>
            <p:spPr bwMode="auto">
              <a:xfrm>
                <a:off x="4910" y="2992"/>
                <a:ext cx="470" cy="27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101882" tIns="50941" rIns="101882" bIns="50941">
                <a:spAutoFit/>
              </a:bodyPr>
              <a:lstStyle>
                <a:lvl1pPr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1pPr>
                <a:lvl2pPr marL="742950" indent="-28575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2pPr>
                <a:lvl3pPr marL="1143000" indent="-22860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3pPr>
                <a:lvl4pPr marL="1600200" indent="-22860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4pPr>
                <a:lvl5pPr marL="2057400" indent="-22860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5pPr>
                <a:lvl6pPr marL="25146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6pPr>
                <a:lvl7pPr marL="29718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7pPr>
                <a:lvl8pPr marL="34290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8pPr>
                <a:lvl9pPr marL="38862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9pPr>
              </a:lstStyle>
              <a:p>
                <a:pPr algn="ctr"/>
                <a:r>
                  <a:rPr lang="en-US" altLang="zh-CN" sz="1100" b="1">
                    <a:latin typeface="Arial" charset="0"/>
                    <a:ea typeface="宋体" charset="-122"/>
                  </a:rPr>
                  <a:t>Data</a:t>
                </a:r>
              </a:p>
              <a:p>
                <a:pPr algn="ctr"/>
                <a:r>
                  <a:rPr lang="en-US" altLang="zh-CN" sz="1100" b="1">
                    <a:latin typeface="Arial" charset="0"/>
                    <a:ea typeface="宋体" charset="-122"/>
                  </a:rPr>
                  <a:t>memory</a:t>
                </a:r>
              </a:p>
            </p:txBody>
          </p:sp>
          <p:sp>
            <p:nvSpPr>
              <p:cNvPr id="28" name="Text Box 27"/>
              <p:cNvSpPr txBox="1">
                <a:spLocks noChangeArrowheads="1"/>
              </p:cNvSpPr>
              <p:nvPr/>
            </p:nvSpPr>
            <p:spPr bwMode="auto">
              <a:xfrm>
                <a:off x="5066" y="2502"/>
                <a:ext cx="339" cy="27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101882" tIns="50941" rIns="101882" bIns="50941">
                <a:spAutoFit/>
              </a:bodyPr>
              <a:lstStyle>
                <a:lvl1pPr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1pPr>
                <a:lvl2pPr marL="742950" indent="-28575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2pPr>
                <a:lvl3pPr marL="1143000" indent="-22860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3pPr>
                <a:lvl4pPr marL="1600200" indent="-22860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4pPr>
                <a:lvl5pPr marL="2057400" indent="-22860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5pPr>
                <a:lvl6pPr marL="25146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6pPr>
                <a:lvl7pPr marL="29718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7pPr>
                <a:lvl8pPr marL="34290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8pPr>
                <a:lvl9pPr marL="38862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9pPr>
              </a:lstStyle>
              <a:p>
                <a:pPr algn="r"/>
                <a:r>
                  <a:rPr lang="en-US" altLang="zh-CN" sz="1100">
                    <a:latin typeface="Arial" charset="0"/>
                    <a:ea typeface="宋体" charset="-122"/>
                  </a:rPr>
                  <a:t>Read</a:t>
                </a:r>
              </a:p>
              <a:p>
                <a:pPr algn="r"/>
                <a:r>
                  <a:rPr lang="en-US" altLang="zh-CN" sz="1100">
                    <a:latin typeface="Arial" charset="0"/>
                    <a:ea typeface="宋体" charset="-122"/>
                  </a:rPr>
                  <a:t>data</a:t>
                </a:r>
              </a:p>
            </p:txBody>
          </p:sp>
          <p:sp>
            <p:nvSpPr>
              <p:cNvPr id="29" name="Rectangle 28"/>
              <p:cNvSpPr>
                <a:spLocks noChangeArrowheads="1"/>
              </p:cNvSpPr>
              <p:nvPr/>
            </p:nvSpPr>
            <p:spPr bwMode="auto">
              <a:xfrm>
                <a:off x="4594" y="2502"/>
                <a:ext cx="792" cy="81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>
                  <a:ea typeface="宋体" charset="-122"/>
                </a:endParaRPr>
              </a:p>
            </p:txBody>
          </p:sp>
          <p:sp>
            <p:nvSpPr>
              <p:cNvPr id="30" name="Line 29"/>
              <p:cNvSpPr>
                <a:spLocks noChangeShapeType="1"/>
              </p:cNvSpPr>
              <p:nvPr/>
            </p:nvSpPr>
            <p:spPr bwMode="auto">
              <a:xfrm>
                <a:off x="4963" y="2394"/>
                <a:ext cx="0" cy="108"/>
              </a:xfrm>
              <a:prstGeom prst="line">
                <a:avLst/>
              </a:prstGeom>
              <a:noFill/>
              <a:ln w="9525">
                <a:solidFill>
                  <a:srgbClr val="3333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1" name="Text Box 30"/>
              <p:cNvSpPr txBox="1">
                <a:spLocks noChangeArrowheads="1"/>
              </p:cNvSpPr>
              <p:nvPr/>
            </p:nvSpPr>
            <p:spPr bwMode="auto">
              <a:xfrm>
                <a:off x="4699" y="2230"/>
                <a:ext cx="528" cy="17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101882" tIns="50941" rIns="101882" bIns="50941">
                <a:spAutoFit/>
              </a:bodyPr>
              <a:lstStyle>
                <a:lvl1pPr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1pPr>
                <a:lvl2pPr marL="742950" indent="-28575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2pPr>
                <a:lvl3pPr marL="1143000" indent="-22860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3pPr>
                <a:lvl4pPr marL="1600200" indent="-22860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4pPr>
                <a:lvl5pPr marL="2057400" indent="-22860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5pPr>
                <a:lvl6pPr marL="25146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6pPr>
                <a:lvl7pPr marL="29718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7pPr>
                <a:lvl8pPr marL="34290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8pPr>
                <a:lvl9pPr marL="38862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9pPr>
              </a:lstStyle>
              <a:p>
                <a:r>
                  <a:rPr lang="en-US" altLang="zh-CN" sz="1100">
                    <a:solidFill>
                      <a:srgbClr val="3333FF"/>
                    </a:solidFill>
                    <a:latin typeface="Arial" charset="0"/>
                    <a:ea typeface="宋体" charset="-122"/>
                  </a:rPr>
                  <a:t>MemWrite</a:t>
                </a:r>
              </a:p>
            </p:txBody>
          </p:sp>
          <p:sp>
            <p:nvSpPr>
              <p:cNvPr id="32" name="Line 31"/>
              <p:cNvSpPr>
                <a:spLocks noChangeShapeType="1"/>
              </p:cNvSpPr>
              <p:nvPr/>
            </p:nvSpPr>
            <p:spPr bwMode="auto">
              <a:xfrm>
                <a:off x="4963" y="3318"/>
                <a:ext cx="0" cy="109"/>
              </a:xfrm>
              <a:prstGeom prst="line">
                <a:avLst/>
              </a:prstGeom>
              <a:noFill/>
              <a:ln w="9525">
                <a:solidFill>
                  <a:srgbClr val="3333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3" name="Text Box 32"/>
              <p:cNvSpPr txBox="1">
                <a:spLocks noChangeArrowheads="1"/>
              </p:cNvSpPr>
              <p:nvPr/>
            </p:nvSpPr>
            <p:spPr bwMode="auto">
              <a:xfrm>
                <a:off x="4699" y="3427"/>
                <a:ext cx="534" cy="17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101882" tIns="50941" rIns="101882" bIns="50941">
                <a:spAutoFit/>
              </a:bodyPr>
              <a:lstStyle>
                <a:lvl1pPr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1pPr>
                <a:lvl2pPr marL="742950" indent="-28575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2pPr>
                <a:lvl3pPr marL="1143000" indent="-22860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3pPr>
                <a:lvl4pPr marL="1600200" indent="-22860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4pPr>
                <a:lvl5pPr marL="2057400" indent="-22860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5pPr>
                <a:lvl6pPr marL="25146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6pPr>
                <a:lvl7pPr marL="29718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7pPr>
                <a:lvl8pPr marL="34290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8pPr>
                <a:lvl9pPr marL="38862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9pPr>
              </a:lstStyle>
              <a:p>
                <a:r>
                  <a:rPr lang="en-US" altLang="zh-CN" sz="1100">
                    <a:solidFill>
                      <a:srgbClr val="3333FF"/>
                    </a:solidFill>
                    <a:latin typeface="Arial" charset="0"/>
                    <a:ea typeface="宋体" charset="-122"/>
                  </a:rPr>
                  <a:t>MemRead</a:t>
                </a:r>
              </a:p>
            </p:txBody>
          </p:sp>
          <p:sp>
            <p:nvSpPr>
              <p:cNvPr id="34" name="Text Box 33"/>
              <p:cNvSpPr txBox="1">
                <a:spLocks noChangeArrowheads="1"/>
              </p:cNvSpPr>
              <p:nvPr/>
            </p:nvSpPr>
            <p:spPr bwMode="auto">
              <a:xfrm>
                <a:off x="5650" y="2510"/>
                <a:ext cx="201" cy="63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101882" tIns="50941" rIns="101882" bIns="50941">
                <a:spAutoFit/>
              </a:bodyPr>
              <a:lstStyle>
                <a:lvl1pPr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1pPr>
                <a:lvl2pPr marL="742950" indent="-28575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2pPr>
                <a:lvl3pPr marL="1143000" indent="-22860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3pPr>
                <a:lvl4pPr marL="1600200" indent="-22860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4pPr>
                <a:lvl5pPr marL="2057400" indent="-22860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5pPr>
                <a:lvl6pPr marL="25146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6pPr>
                <a:lvl7pPr marL="29718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7pPr>
                <a:lvl8pPr marL="34290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8pPr>
                <a:lvl9pPr marL="38862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9pPr>
              </a:lstStyle>
              <a:p>
                <a:r>
                  <a:rPr lang="en-US" altLang="zh-CN" sz="1100">
                    <a:latin typeface="Arial" charset="0"/>
                    <a:ea typeface="宋体" charset="-122"/>
                  </a:rPr>
                  <a:t>1</a:t>
                </a:r>
              </a:p>
              <a:p>
                <a:pPr>
                  <a:spcBef>
                    <a:spcPct val="30000"/>
                  </a:spcBef>
                </a:pPr>
                <a:r>
                  <a:rPr lang="en-US" altLang="zh-CN" sz="1100" b="1">
                    <a:latin typeface="Arial" charset="0"/>
                    <a:ea typeface="宋体" charset="-122"/>
                  </a:rPr>
                  <a:t>M</a:t>
                </a:r>
              </a:p>
              <a:p>
                <a:pPr>
                  <a:lnSpc>
                    <a:spcPct val="90000"/>
                  </a:lnSpc>
                </a:pPr>
                <a:r>
                  <a:rPr lang="en-US" altLang="zh-CN" sz="1100" b="1">
                    <a:latin typeface="Arial" charset="0"/>
                    <a:ea typeface="宋体" charset="-122"/>
                  </a:rPr>
                  <a:t>u</a:t>
                </a:r>
              </a:p>
              <a:p>
                <a:pPr>
                  <a:lnSpc>
                    <a:spcPct val="90000"/>
                  </a:lnSpc>
                </a:pPr>
                <a:r>
                  <a:rPr lang="en-US" altLang="zh-CN" sz="1100" b="1">
                    <a:latin typeface="Arial" charset="0"/>
                    <a:ea typeface="宋体" charset="-122"/>
                  </a:rPr>
                  <a:t>x</a:t>
                </a:r>
              </a:p>
              <a:p>
                <a:pPr>
                  <a:spcBef>
                    <a:spcPct val="30000"/>
                  </a:spcBef>
                </a:pPr>
                <a:r>
                  <a:rPr lang="en-US" altLang="zh-CN" sz="1100">
                    <a:latin typeface="Arial" charset="0"/>
                    <a:ea typeface="宋体" charset="-122"/>
                  </a:rPr>
                  <a:t>0</a:t>
                </a:r>
              </a:p>
            </p:txBody>
          </p:sp>
          <p:sp>
            <p:nvSpPr>
              <p:cNvPr id="35" name="AutoShape 34"/>
              <p:cNvSpPr>
                <a:spLocks noChangeArrowheads="1"/>
              </p:cNvSpPr>
              <p:nvPr/>
            </p:nvSpPr>
            <p:spPr bwMode="auto">
              <a:xfrm>
                <a:off x="5657" y="2502"/>
                <a:ext cx="159" cy="653"/>
              </a:xfrm>
              <a:prstGeom prst="roundRect">
                <a:avLst>
                  <a:gd name="adj" fmla="val 50000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>
                  <a:ea typeface="宋体" charset="-122"/>
                </a:endParaRPr>
              </a:p>
            </p:txBody>
          </p:sp>
          <p:sp>
            <p:nvSpPr>
              <p:cNvPr id="36" name="Text Box 35"/>
              <p:cNvSpPr txBox="1">
                <a:spLocks noChangeArrowheads="1"/>
              </p:cNvSpPr>
              <p:nvPr/>
            </p:nvSpPr>
            <p:spPr bwMode="auto">
              <a:xfrm>
                <a:off x="5438" y="2222"/>
                <a:ext cx="588" cy="17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101882" tIns="50941" rIns="101882" bIns="50941">
                <a:spAutoFit/>
              </a:bodyPr>
              <a:lstStyle>
                <a:lvl1pPr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1pPr>
                <a:lvl2pPr marL="742950" indent="-28575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2pPr>
                <a:lvl3pPr marL="1143000" indent="-22860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3pPr>
                <a:lvl4pPr marL="1600200" indent="-22860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4pPr>
                <a:lvl5pPr marL="2057400" indent="-22860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5pPr>
                <a:lvl6pPr marL="25146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6pPr>
                <a:lvl7pPr marL="29718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7pPr>
                <a:lvl8pPr marL="34290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8pPr>
                <a:lvl9pPr marL="38862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9pPr>
              </a:lstStyle>
              <a:p>
                <a:r>
                  <a:rPr lang="en-US" altLang="zh-CN" sz="1100">
                    <a:solidFill>
                      <a:srgbClr val="3333FF"/>
                    </a:solidFill>
                    <a:latin typeface="Arial" charset="0"/>
                    <a:ea typeface="宋体" charset="-122"/>
                  </a:rPr>
                  <a:t>MemToReg</a:t>
                </a:r>
              </a:p>
            </p:txBody>
          </p:sp>
          <p:sp>
            <p:nvSpPr>
              <p:cNvPr id="37" name="Line 36"/>
              <p:cNvSpPr>
                <a:spLocks noChangeShapeType="1"/>
              </p:cNvSpPr>
              <p:nvPr/>
            </p:nvSpPr>
            <p:spPr bwMode="auto">
              <a:xfrm>
                <a:off x="5724" y="2394"/>
                <a:ext cx="0" cy="108"/>
              </a:xfrm>
              <a:prstGeom prst="line">
                <a:avLst/>
              </a:prstGeom>
              <a:noFill/>
              <a:ln w="9525">
                <a:solidFill>
                  <a:srgbClr val="3333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8" name="Line 37"/>
              <p:cNvSpPr>
                <a:spLocks noChangeShapeType="1"/>
              </p:cNvSpPr>
              <p:nvPr/>
            </p:nvSpPr>
            <p:spPr bwMode="auto">
              <a:xfrm flipV="1">
                <a:off x="3168" y="2829"/>
                <a:ext cx="0" cy="87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9" name="Line 38"/>
              <p:cNvSpPr>
                <a:spLocks noChangeShapeType="1"/>
              </p:cNvSpPr>
              <p:nvPr/>
            </p:nvSpPr>
            <p:spPr bwMode="auto">
              <a:xfrm>
                <a:off x="3062" y="2829"/>
                <a:ext cx="37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40" name="Line 39"/>
              <p:cNvSpPr>
                <a:spLocks noChangeShapeType="1"/>
              </p:cNvSpPr>
              <p:nvPr/>
            </p:nvSpPr>
            <p:spPr bwMode="auto">
              <a:xfrm flipV="1">
                <a:off x="4277" y="3155"/>
                <a:ext cx="0" cy="54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41" name="Line 40"/>
              <p:cNvSpPr>
                <a:spLocks noChangeShapeType="1"/>
              </p:cNvSpPr>
              <p:nvPr/>
            </p:nvSpPr>
            <p:spPr bwMode="auto">
              <a:xfrm flipH="1">
                <a:off x="3168" y="3699"/>
                <a:ext cx="1109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42" name="Line 41"/>
              <p:cNvSpPr>
                <a:spLocks noChangeShapeType="1"/>
              </p:cNvSpPr>
              <p:nvPr/>
            </p:nvSpPr>
            <p:spPr bwMode="auto">
              <a:xfrm>
                <a:off x="4277" y="3155"/>
                <a:ext cx="317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43" name="AutoShape 42"/>
              <p:cNvSpPr>
                <a:spLocks noChangeArrowheads="1"/>
              </p:cNvSpPr>
              <p:nvPr/>
            </p:nvSpPr>
            <p:spPr bwMode="auto">
              <a:xfrm>
                <a:off x="3147" y="2799"/>
                <a:ext cx="53" cy="55"/>
              </a:xfrm>
              <a:prstGeom prst="octagon">
                <a:avLst>
                  <a:gd name="adj" fmla="val 29287"/>
                </a:avLst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>
                  <a:ea typeface="宋体" charset="-122"/>
                </a:endParaRPr>
              </a:p>
            </p:txBody>
          </p:sp>
          <p:sp>
            <p:nvSpPr>
              <p:cNvPr id="44" name="Text Box 43"/>
              <p:cNvSpPr txBox="1">
                <a:spLocks noChangeArrowheads="1"/>
              </p:cNvSpPr>
              <p:nvPr/>
            </p:nvSpPr>
            <p:spPr bwMode="auto">
              <a:xfrm>
                <a:off x="2692" y="3699"/>
                <a:ext cx="412" cy="27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101882" tIns="50941" rIns="101882" bIns="50941">
                <a:spAutoFit/>
              </a:bodyPr>
              <a:lstStyle>
                <a:lvl1pPr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1pPr>
                <a:lvl2pPr marL="742950" indent="-28575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2pPr>
                <a:lvl3pPr marL="1143000" indent="-22860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3pPr>
                <a:lvl4pPr marL="1600200" indent="-22860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4pPr>
                <a:lvl5pPr marL="2057400" indent="-22860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5pPr>
                <a:lvl6pPr marL="25146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6pPr>
                <a:lvl7pPr marL="29718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7pPr>
                <a:lvl8pPr marL="34290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8pPr>
                <a:lvl9pPr marL="38862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9pPr>
              </a:lstStyle>
              <a:p>
                <a:pPr algn="ctr"/>
                <a:r>
                  <a:rPr lang="en-US" altLang="zh-CN" sz="1100" b="1">
                    <a:solidFill>
                      <a:srgbClr val="FF00FF"/>
                    </a:solidFill>
                    <a:latin typeface="Arial" charset="0"/>
                    <a:ea typeface="宋体" charset="-122"/>
                  </a:rPr>
                  <a:t>Sign</a:t>
                </a:r>
              </a:p>
              <a:p>
                <a:pPr algn="ctr"/>
                <a:r>
                  <a:rPr lang="en-US" altLang="zh-CN" sz="1100" b="1">
                    <a:solidFill>
                      <a:srgbClr val="FF00FF"/>
                    </a:solidFill>
                    <a:latin typeface="Arial" charset="0"/>
                    <a:ea typeface="宋体" charset="-122"/>
                  </a:rPr>
                  <a:t>extend</a:t>
                </a:r>
              </a:p>
            </p:txBody>
          </p:sp>
          <p:sp>
            <p:nvSpPr>
              <p:cNvPr id="45" name="Oval 44"/>
              <p:cNvSpPr>
                <a:spLocks noChangeArrowheads="1"/>
              </p:cNvSpPr>
              <p:nvPr/>
            </p:nvSpPr>
            <p:spPr bwMode="auto">
              <a:xfrm>
                <a:off x="2736" y="3590"/>
                <a:ext cx="317" cy="544"/>
              </a:xfrm>
              <a:prstGeom prst="ellipse">
                <a:avLst/>
              </a:prstGeom>
              <a:noFill/>
              <a:ln w="9525">
                <a:solidFill>
                  <a:srgbClr val="FF00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>
                  <a:ea typeface="宋体" charset="-122"/>
                </a:endParaRPr>
              </a:p>
            </p:txBody>
          </p:sp>
          <p:sp>
            <p:nvSpPr>
              <p:cNvPr id="46" name="Line 45"/>
              <p:cNvSpPr>
                <a:spLocks noChangeShapeType="1"/>
              </p:cNvSpPr>
              <p:nvPr/>
            </p:nvSpPr>
            <p:spPr bwMode="auto">
              <a:xfrm>
                <a:off x="3062" y="2502"/>
                <a:ext cx="687" cy="0"/>
              </a:xfrm>
              <a:prstGeom prst="line">
                <a:avLst/>
              </a:prstGeom>
              <a:noFill/>
              <a:ln w="28575">
                <a:solidFill>
                  <a:srgbClr val="FF33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47" name="Line 46"/>
              <p:cNvSpPr>
                <a:spLocks noChangeShapeType="1"/>
              </p:cNvSpPr>
              <p:nvPr/>
            </p:nvSpPr>
            <p:spPr bwMode="auto">
              <a:xfrm>
                <a:off x="3274" y="3264"/>
                <a:ext cx="158" cy="0"/>
              </a:xfrm>
              <a:prstGeom prst="line">
                <a:avLst/>
              </a:prstGeom>
              <a:noFill/>
              <a:ln w="28575">
                <a:solidFill>
                  <a:srgbClr val="FF33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48" name="Line 47"/>
              <p:cNvSpPr>
                <a:spLocks noChangeShapeType="1"/>
              </p:cNvSpPr>
              <p:nvPr/>
            </p:nvSpPr>
            <p:spPr bwMode="auto">
              <a:xfrm>
                <a:off x="3274" y="3264"/>
                <a:ext cx="0" cy="598"/>
              </a:xfrm>
              <a:prstGeom prst="line">
                <a:avLst/>
              </a:prstGeom>
              <a:noFill/>
              <a:ln w="28575">
                <a:solidFill>
                  <a:srgbClr val="FF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49" name="Line 48"/>
              <p:cNvSpPr>
                <a:spLocks noChangeShapeType="1"/>
              </p:cNvSpPr>
              <p:nvPr/>
            </p:nvSpPr>
            <p:spPr bwMode="auto">
              <a:xfrm flipH="1">
                <a:off x="3062" y="3862"/>
                <a:ext cx="212" cy="0"/>
              </a:xfrm>
              <a:prstGeom prst="line">
                <a:avLst/>
              </a:prstGeom>
              <a:noFill/>
              <a:ln w="28575">
                <a:solidFill>
                  <a:srgbClr val="FF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50" name="Text Box 49"/>
              <p:cNvSpPr txBox="1">
                <a:spLocks noChangeArrowheads="1"/>
              </p:cNvSpPr>
              <p:nvPr/>
            </p:nvSpPr>
            <p:spPr bwMode="auto">
              <a:xfrm>
                <a:off x="3432" y="2728"/>
                <a:ext cx="201" cy="63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101882" tIns="50941" rIns="101882" bIns="50941">
                <a:spAutoFit/>
              </a:bodyPr>
              <a:lstStyle>
                <a:lvl1pPr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1pPr>
                <a:lvl2pPr marL="742950" indent="-28575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2pPr>
                <a:lvl3pPr marL="1143000" indent="-22860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3pPr>
                <a:lvl4pPr marL="1600200" indent="-22860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4pPr>
                <a:lvl5pPr marL="2057400" indent="-22860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5pPr>
                <a:lvl6pPr marL="25146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6pPr>
                <a:lvl7pPr marL="29718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7pPr>
                <a:lvl8pPr marL="34290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8pPr>
                <a:lvl9pPr marL="38862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9pPr>
              </a:lstStyle>
              <a:p>
                <a:r>
                  <a:rPr lang="en-US" altLang="zh-CN" sz="1100">
                    <a:solidFill>
                      <a:srgbClr val="FF3300"/>
                    </a:solidFill>
                    <a:latin typeface="Arial" charset="0"/>
                    <a:ea typeface="宋体" charset="-122"/>
                  </a:rPr>
                  <a:t>0</a:t>
                </a:r>
              </a:p>
              <a:p>
                <a:pPr>
                  <a:spcBef>
                    <a:spcPct val="30000"/>
                  </a:spcBef>
                </a:pPr>
                <a:r>
                  <a:rPr lang="en-US" altLang="zh-CN" sz="1100" b="1">
                    <a:solidFill>
                      <a:srgbClr val="FF3300"/>
                    </a:solidFill>
                    <a:latin typeface="Arial" charset="0"/>
                    <a:ea typeface="宋体" charset="-122"/>
                  </a:rPr>
                  <a:t>M</a:t>
                </a:r>
              </a:p>
              <a:p>
                <a:pPr>
                  <a:lnSpc>
                    <a:spcPct val="90000"/>
                  </a:lnSpc>
                </a:pPr>
                <a:r>
                  <a:rPr lang="en-US" altLang="zh-CN" sz="1100" b="1">
                    <a:solidFill>
                      <a:srgbClr val="FF3300"/>
                    </a:solidFill>
                    <a:latin typeface="Arial" charset="0"/>
                    <a:ea typeface="宋体" charset="-122"/>
                  </a:rPr>
                  <a:t>u</a:t>
                </a:r>
              </a:p>
              <a:p>
                <a:pPr>
                  <a:lnSpc>
                    <a:spcPct val="90000"/>
                  </a:lnSpc>
                </a:pPr>
                <a:r>
                  <a:rPr lang="en-US" altLang="zh-CN" sz="1100" b="1">
                    <a:solidFill>
                      <a:srgbClr val="FF3300"/>
                    </a:solidFill>
                    <a:latin typeface="Arial" charset="0"/>
                    <a:ea typeface="宋体" charset="-122"/>
                  </a:rPr>
                  <a:t>x</a:t>
                </a:r>
              </a:p>
              <a:p>
                <a:pPr>
                  <a:spcBef>
                    <a:spcPct val="30000"/>
                  </a:spcBef>
                </a:pPr>
                <a:r>
                  <a:rPr lang="en-US" altLang="zh-CN" sz="1100">
                    <a:solidFill>
                      <a:srgbClr val="FF3300"/>
                    </a:solidFill>
                    <a:latin typeface="Arial" charset="0"/>
                    <a:ea typeface="宋体" charset="-122"/>
                  </a:rPr>
                  <a:t>1</a:t>
                </a:r>
              </a:p>
            </p:txBody>
          </p:sp>
          <p:sp>
            <p:nvSpPr>
              <p:cNvPr id="51" name="AutoShape 50"/>
              <p:cNvSpPr>
                <a:spLocks noChangeArrowheads="1"/>
              </p:cNvSpPr>
              <p:nvPr/>
            </p:nvSpPr>
            <p:spPr bwMode="auto">
              <a:xfrm>
                <a:off x="3440" y="2720"/>
                <a:ext cx="158" cy="653"/>
              </a:xfrm>
              <a:prstGeom prst="roundRect">
                <a:avLst>
                  <a:gd name="adj" fmla="val 50000"/>
                </a:avLst>
              </a:prstGeom>
              <a:noFill/>
              <a:ln w="9525">
                <a:solidFill>
                  <a:srgbClr val="FF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>
                  <a:ea typeface="宋体" charset="-122"/>
                </a:endParaRPr>
              </a:p>
            </p:txBody>
          </p:sp>
          <p:sp>
            <p:nvSpPr>
              <p:cNvPr id="52" name="Line 51"/>
              <p:cNvSpPr>
                <a:spLocks noChangeShapeType="1"/>
              </p:cNvSpPr>
              <p:nvPr/>
            </p:nvSpPr>
            <p:spPr bwMode="auto">
              <a:xfrm>
                <a:off x="3522" y="3373"/>
                <a:ext cx="0" cy="109"/>
              </a:xfrm>
              <a:prstGeom prst="line">
                <a:avLst/>
              </a:prstGeom>
              <a:noFill/>
              <a:ln w="9525">
                <a:solidFill>
                  <a:srgbClr val="FF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53" name="Text Box 52"/>
              <p:cNvSpPr txBox="1">
                <a:spLocks noChangeArrowheads="1"/>
              </p:cNvSpPr>
              <p:nvPr/>
            </p:nvSpPr>
            <p:spPr bwMode="auto">
              <a:xfrm>
                <a:off x="3326" y="3482"/>
                <a:ext cx="432" cy="17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101882" tIns="50941" rIns="101882" bIns="50941">
                <a:spAutoFit/>
              </a:bodyPr>
              <a:lstStyle>
                <a:lvl1pPr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1pPr>
                <a:lvl2pPr marL="742950" indent="-28575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2pPr>
                <a:lvl3pPr marL="1143000" indent="-22860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3pPr>
                <a:lvl4pPr marL="1600200" indent="-22860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4pPr>
                <a:lvl5pPr marL="2057400" indent="-22860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5pPr>
                <a:lvl6pPr marL="25146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6pPr>
                <a:lvl7pPr marL="29718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7pPr>
                <a:lvl8pPr marL="34290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8pPr>
                <a:lvl9pPr marL="38862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9pPr>
              </a:lstStyle>
              <a:p>
                <a:r>
                  <a:rPr lang="en-US" altLang="zh-CN" sz="1100">
                    <a:solidFill>
                      <a:srgbClr val="FF3300"/>
                    </a:solidFill>
                    <a:latin typeface="Arial" charset="0"/>
                    <a:ea typeface="宋体" charset="-122"/>
                  </a:rPr>
                  <a:t>ALUSrc</a:t>
                </a:r>
              </a:p>
            </p:txBody>
          </p:sp>
          <p:sp>
            <p:nvSpPr>
              <p:cNvPr id="54" name="Line 53"/>
              <p:cNvSpPr>
                <a:spLocks noChangeShapeType="1"/>
              </p:cNvSpPr>
              <p:nvPr/>
            </p:nvSpPr>
            <p:spPr bwMode="auto">
              <a:xfrm>
                <a:off x="3749" y="2339"/>
                <a:ext cx="0" cy="327"/>
              </a:xfrm>
              <a:prstGeom prst="line">
                <a:avLst/>
              </a:prstGeom>
              <a:noFill/>
              <a:ln w="9525">
                <a:solidFill>
                  <a:srgbClr val="FF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63500" dir="8587806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55" name="Line 54"/>
              <p:cNvSpPr>
                <a:spLocks noChangeShapeType="1"/>
              </p:cNvSpPr>
              <p:nvPr/>
            </p:nvSpPr>
            <p:spPr bwMode="auto">
              <a:xfrm>
                <a:off x="3749" y="2883"/>
                <a:ext cx="0" cy="327"/>
              </a:xfrm>
              <a:prstGeom prst="line">
                <a:avLst/>
              </a:prstGeom>
              <a:noFill/>
              <a:ln w="9525">
                <a:solidFill>
                  <a:srgbClr val="FF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63500" dir="8587806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56" name="Line 55"/>
              <p:cNvSpPr>
                <a:spLocks noChangeShapeType="1"/>
              </p:cNvSpPr>
              <p:nvPr/>
            </p:nvSpPr>
            <p:spPr bwMode="auto">
              <a:xfrm>
                <a:off x="3749" y="2666"/>
                <a:ext cx="158" cy="108"/>
              </a:xfrm>
              <a:prstGeom prst="line">
                <a:avLst/>
              </a:prstGeom>
              <a:noFill/>
              <a:ln w="9525">
                <a:solidFill>
                  <a:srgbClr val="FF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63500" dir="8587806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57" name="Line 56"/>
              <p:cNvSpPr>
                <a:spLocks noChangeShapeType="1"/>
              </p:cNvSpPr>
              <p:nvPr/>
            </p:nvSpPr>
            <p:spPr bwMode="auto">
              <a:xfrm flipV="1">
                <a:off x="3749" y="2774"/>
                <a:ext cx="158" cy="109"/>
              </a:xfrm>
              <a:prstGeom prst="line">
                <a:avLst/>
              </a:prstGeom>
              <a:noFill/>
              <a:ln w="9525">
                <a:solidFill>
                  <a:srgbClr val="FF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63500" dir="8587806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58" name="Line 57"/>
              <p:cNvSpPr>
                <a:spLocks noChangeShapeType="1"/>
              </p:cNvSpPr>
              <p:nvPr/>
            </p:nvSpPr>
            <p:spPr bwMode="auto">
              <a:xfrm>
                <a:off x="3749" y="2339"/>
                <a:ext cx="528" cy="272"/>
              </a:xfrm>
              <a:prstGeom prst="line">
                <a:avLst/>
              </a:prstGeom>
              <a:noFill/>
              <a:ln w="9525">
                <a:solidFill>
                  <a:srgbClr val="FF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63500" dir="8587806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59" name="Line 58"/>
              <p:cNvSpPr>
                <a:spLocks noChangeShapeType="1"/>
              </p:cNvSpPr>
              <p:nvPr/>
            </p:nvSpPr>
            <p:spPr bwMode="auto">
              <a:xfrm>
                <a:off x="4277" y="2611"/>
                <a:ext cx="0" cy="327"/>
              </a:xfrm>
              <a:prstGeom prst="line">
                <a:avLst/>
              </a:prstGeom>
              <a:noFill/>
              <a:ln w="9525">
                <a:solidFill>
                  <a:srgbClr val="FF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63500" dir="8587806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60" name="Line 59"/>
              <p:cNvSpPr>
                <a:spLocks noChangeShapeType="1"/>
              </p:cNvSpPr>
              <p:nvPr/>
            </p:nvSpPr>
            <p:spPr bwMode="auto">
              <a:xfrm flipV="1">
                <a:off x="3749" y="2938"/>
                <a:ext cx="528" cy="272"/>
              </a:xfrm>
              <a:prstGeom prst="line">
                <a:avLst/>
              </a:prstGeom>
              <a:noFill/>
              <a:ln w="9525">
                <a:solidFill>
                  <a:srgbClr val="FF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63500" dir="8587806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61" name="Text Box 60"/>
              <p:cNvSpPr txBox="1">
                <a:spLocks noChangeArrowheads="1"/>
              </p:cNvSpPr>
              <p:nvPr/>
            </p:nvSpPr>
            <p:spPr bwMode="auto">
              <a:xfrm>
                <a:off x="3905" y="2774"/>
                <a:ext cx="378" cy="17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101882" tIns="50941" rIns="101882" bIns="50941">
                <a:spAutoFit/>
              </a:bodyPr>
              <a:lstStyle>
                <a:lvl1pPr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1pPr>
                <a:lvl2pPr marL="742950" indent="-28575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2pPr>
                <a:lvl3pPr marL="1143000" indent="-22860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3pPr>
                <a:lvl4pPr marL="1600200" indent="-22860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4pPr>
                <a:lvl5pPr marL="2057400" indent="-22860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5pPr>
                <a:lvl6pPr marL="25146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6pPr>
                <a:lvl7pPr marL="29718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7pPr>
                <a:lvl8pPr marL="34290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8pPr>
                <a:lvl9pPr marL="38862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9pPr>
              </a:lstStyle>
              <a:p>
                <a:pPr algn="r"/>
                <a:r>
                  <a:rPr lang="en-US" altLang="zh-CN" sz="1100">
                    <a:solidFill>
                      <a:srgbClr val="FF3300"/>
                    </a:solidFill>
                    <a:latin typeface="Arial" charset="0"/>
                    <a:ea typeface="宋体" charset="-122"/>
                  </a:rPr>
                  <a:t>Result</a:t>
                </a:r>
              </a:p>
            </p:txBody>
          </p:sp>
          <p:sp>
            <p:nvSpPr>
              <p:cNvPr id="62" name="Text Box 61"/>
              <p:cNvSpPr txBox="1">
                <a:spLocks noChangeArrowheads="1"/>
              </p:cNvSpPr>
              <p:nvPr/>
            </p:nvSpPr>
            <p:spPr bwMode="auto">
              <a:xfrm>
                <a:off x="3959" y="2611"/>
                <a:ext cx="309" cy="17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101882" tIns="50941" rIns="101882" bIns="50941">
                <a:spAutoFit/>
              </a:bodyPr>
              <a:lstStyle>
                <a:lvl1pPr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1pPr>
                <a:lvl2pPr marL="742950" indent="-28575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2pPr>
                <a:lvl3pPr marL="1143000" indent="-22860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3pPr>
                <a:lvl4pPr marL="1600200" indent="-22860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4pPr>
                <a:lvl5pPr marL="2057400" indent="-22860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5pPr>
                <a:lvl6pPr marL="25146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6pPr>
                <a:lvl7pPr marL="29718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7pPr>
                <a:lvl8pPr marL="34290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8pPr>
                <a:lvl9pPr marL="38862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9pPr>
              </a:lstStyle>
              <a:p>
                <a:pPr algn="r"/>
                <a:r>
                  <a:rPr lang="en-US" altLang="zh-CN" sz="1100">
                    <a:solidFill>
                      <a:srgbClr val="FF3300"/>
                    </a:solidFill>
                    <a:latin typeface="Arial" charset="0"/>
                    <a:ea typeface="宋体" charset="-122"/>
                  </a:rPr>
                  <a:t>Zero</a:t>
                </a:r>
              </a:p>
            </p:txBody>
          </p:sp>
          <p:sp>
            <p:nvSpPr>
              <p:cNvPr id="63" name="Text Box 62"/>
              <p:cNvSpPr txBox="1">
                <a:spLocks noChangeArrowheads="1"/>
              </p:cNvSpPr>
              <p:nvPr/>
            </p:nvSpPr>
            <p:spPr bwMode="auto">
              <a:xfrm>
                <a:off x="3749" y="2502"/>
                <a:ext cx="310" cy="17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101882" tIns="50941" rIns="101882" bIns="50941">
                <a:spAutoFit/>
              </a:bodyPr>
              <a:lstStyle>
                <a:lvl1pPr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1pPr>
                <a:lvl2pPr marL="742950" indent="-28575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2pPr>
                <a:lvl3pPr marL="1143000" indent="-22860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3pPr>
                <a:lvl4pPr marL="1600200" indent="-22860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4pPr>
                <a:lvl5pPr marL="2057400" indent="-22860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5pPr>
                <a:lvl6pPr marL="25146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6pPr>
                <a:lvl7pPr marL="29718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7pPr>
                <a:lvl8pPr marL="34290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8pPr>
                <a:lvl9pPr marL="38862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9pPr>
              </a:lstStyle>
              <a:p>
                <a:r>
                  <a:rPr lang="en-US" altLang="zh-CN" sz="1100" b="1">
                    <a:solidFill>
                      <a:srgbClr val="FF3300"/>
                    </a:solidFill>
                    <a:latin typeface="Arial" charset="0"/>
                    <a:ea typeface="宋体" charset="-122"/>
                  </a:rPr>
                  <a:t>ALU</a:t>
                </a:r>
              </a:p>
            </p:txBody>
          </p:sp>
          <p:sp>
            <p:nvSpPr>
              <p:cNvPr id="64" name="Line 63"/>
              <p:cNvSpPr>
                <a:spLocks noChangeShapeType="1"/>
              </p:cNvSpPr>
              <p:nvPr/>
            </p:nvSpPr>
            <p:spPr bwMode="auto">
              <a:xfrm>
                <a:off x="4066" y="3046"/>
                <a:ext cx="0" cy="109"/>
              </a:xfrm>
              <a:prstGeom prst="line">
                <a:avLst/>
              </a:prstGeom>
              <a:noFill/>
              <a:ln w="9525">
                <a:solidFill>
                  <a:srgbClr val="FF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65" name="Text Box 64"/>
              <p:cNvSpPr txBox="1">
                <a:spLocks noChangeArrowheads="1"/>
              </p:cNvSpPr>
              <p:nvPr/>
            </p:nvSpPr>
            <p:spPr bwMode="auto">
              <a:xfrm>
                <a:off x="3854" y="3155"/>
                <a:ext cx="417" cy="17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101882" tIns="50941" rIns="101882" bIns="50941">
                <a:spAutoFit/>
              </a:bodyPr>
              <a:lstStyle>
                <a:lvl1pPr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1pPr>
                <a:lvl2pPr marL="742950" indent="-28575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2pPr>
                <a:lvl3pPr marL="1143000" indent="-22860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3pPr>
                <a:lvl4pPr marL="1600200" indent="-22860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4pPr>
                <a:lvl5pPr marL="2057400" indent="-22860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5pPr>
                <a:lvl6pPr marL="25146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6pPr>
                <a:lvl7pPr marL="29718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7pPr>
                <a:lvl8pPr marL="34290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8pPr>
                <a:lvl9pPr marL="38862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9pPr>
              </a:lstStyle>
              <a:p>
                <a:r>
                  <a:rPr lang="en-US" altLang="zh-CN" sz="1100">
                    <a:solidFill>
                      <a:srgbClr val="FF3300"/>
                    </a:solidFill>
                    <a:latin typeface="Arial" charset="0"/>
                    <a:ea typeface="宋体" charset="-122"/>
                  </a:rPr>
                  <a:t>ALUOp</a:t>
                </a:r>
              </a:p>
            </p:txBody>
          </p:sp>
          <p:sp>
            <p:nvSpPr>
              <p:cNvPr id="66" name="Line 65"/>
              <p:cNvSpPr>
                <a:spLocks noChangeShapeType="1"/>
              </p:cNvSpPr>
              <p:nvPr/>
            </p:nvSpPr>
            <p:spPr bwMode="auto">
              <a:xfrm>
                <a:off x="1848" y="3046"/>
                <a:ext cx="26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67" name="Line 66"/>
              <p:cNvSpPr>
                <a:spLocks noChangeShapeType="1"/>
              </p:cNvSpPr>
              <p:nvPr/>
            </p:nvSpPr>
            <p:spPr bwMode="auto">
              <a:xfrm>
                <a:off x="1267" y="2448"/>
                <a:ext cx="0" cy="272"/>
              </a:xfrm>
              <a:prstGeom prst="line">
                <a:avLst/>
              </a:prstGeom>
              <a:noFill/>
              <a:ln w="9525">
                <a:solidFill>
                  <a:srgbClr val="FF00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68" name="Line 67"/>
              <p:cNvSpPr>
                <a:spLocks noChangeShapeType="1"/>
              </p:cNvSpPr>
              <p:nvPr/>
            </p:nvSpPr>
            <p:spPr bwMode="auto">
              <a:xfrm>
                <a:off x="1267" y="3862"/>
                <a:ext cx="1479" cy="0"/>
              </a:xfrm>
              <a:prstGeom prst="line">
                <a:avLst/>
              </a:prstGeom>
              <a:noFill/>
              <a:ln w="9525">
                <a:solidFill>
                  <a:srgbClr val="FF00FF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69" name="Text Box 68"/>
              <p:cNvSpPr txBox="1">
                <a:spLocks noChangeArrowheads="1"/>
              </p:cNvSpPr>
              <p:nvPr/>
            </p:nvSpPr>
            <p:spPr bwMode="auto">
              <a:xfrm>
                <a:off x="1267" y="3699"/>
                <a:ext cx="448" cy="17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101882" tIns="50941" rIns="101882" bIns="50941">
                <a:spAutoFit/>
              </a:bodyPr>
              <a:lstStyle>
                <a:lvl1pPr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1pPr>
                <a:lvl2pPr marL="742950" indent="-28575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2pPr>
                <a:lvl3pPr marL="1143000" indent="-22860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3pPr>
                <a:lvl4pPr marL="1600200" indent="-22860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4pPr>
                <a:lvl5pPr marL="2057400" indent="-22860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5pPr>
                <a:lvl6pPr marL="25146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6pPr>
                <a:lvl7pPr marL="29718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7pPr>
                <a:lvl8pPr marL="34290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8pPr>
                <a:lvl9pPr marL="38862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9pPr>
              </a:lstStyle>
              <a:p>
                <a:r>
                  <a:rPr lang="en-US" altLang="zh-CN" sz="1100">
                    <a:solidFill>
                      <a:srgbClr val="FF00FF"/>
                    </a:solidFill>
                    <a:latin typeface="Arial" charset="0"/>
                    <a:ea typeface="宋体" charset="-122"/>
                  </a:rPr>
                  <a:t>I [15 - 0]</a:t>
                </a:r>
              </a:p>
            </p:txBody>
          </p:sp>
          <p:sp>
            <p:nvSpPr>
              <p:cNvPr id="70" name="Line 69"/>
              <p:cNvSpPr>
                <a:spLocks noChangeShapeType="1"/>
              </p:cNvSpPr>
              <p:nvPr/>
            </p:nvSpPr>
            <p:spPr bwMode="auto">
              <a:xfrm>
                <a:off x="1162" y="2448"/>
                <a:ext cx="950" cy="0"/>
              </a:xfrm>
              <a:prstGeom prst="line">
                <a:avLst/>
              </a:prstGeom>
              <a:noFill/>
              <a:ln w="9525">
                <a:solidFill>
                  <a:srgbClr val="FF00FF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71" name="Text Box 70"/>
              <p:cNvSpPr txBox="1">
                <a:spLocks noChangeArrowheads="1"/>
              </p:cNvSpPr>
              <p:nvPr/>
            </p:nvSpPr>
            <p:spPr bwMode="auto">
              <a:xfrm>
                <a:off x="1267" y="2285"/>
                <a:ext cx="497" cy="17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101882" tIns="50941" rIns="101882" bIns="50941">
                <a:spAutoFit/>
              </a:bodyPr>
              <a:lstStyle>
                <a:lvl1pPr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1pPr>
                <a:lvl2pPr marL="742950" indent="-28575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2pPr>
                <a:lvl3pPr marL="1143000" indent="-22860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3pPr>
                <a:lvl4pPr marL="1600200" indent="-22860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4pPr>
                <a:lvl5pPr marL="2057400" indent="-22860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5pPr>
                <a:lvl6pPr marL="25146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6pPr>
                <a:lvl7pPr marL="29718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7pPr>
                <a:lvl8pPr marL="34290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8pPr>
                <a:lvl9pPr marL="38862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9pPr>
              </a:lstStyle>
              <a:p>
                <a:r>
                  <a:rPr lang="en-US" altLang="zh-CN" sz="1100">
                    <a:solidFill>
                      <a:srgbClr val="FF00FF"/>
                    </a:solidFill>
                    <a:latin typeface="Arial" charset="0"/>
                    <a:ea typeface="宋体" charset="-122"/>
                  </a:rPr>
                  <a:t>I [25 - 21]</a:t>
                </a:r>
              </a:p>
            </p:txBody>
          </p:sp>
          <p:sp>
            <p:nvSpPr>
              <p:cNvPr id="72" name="AutoShape 71"/>
              <p:cNvSpPr>
                <a:spLocks noChangeArrowheads="1"/>
              </p:cNvSpPr>
              <p:nvPr/>
            </p:nvSpPr>
            <p:spPr bwMode="auto">
              <a:xfrm>
                <a:off x="1246" y="2421"/>
                <a:ext cx="53" cy="54"/>
              </a:xfrm>
              <a:prstGeom prst="octagon">
                <a:avLst>
                  <a:gd name="adj" fmla="val 29287"/>
                </a:avLst>
              </a:prstGeom>
              <a:solidFill>
                <a:srgbClr val="FF00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>
                  <a:ea typeface="宋体" charset="-122"/>
                </a:endParaRPr>
              </a:p>
            </p:txBody>
          </p:sp>
          <p:sp>
            <p:nvSpPr>
              <p:cNvPr id="73" name="Text Box 72"/>
              <p:cNvSpPr txBox="1">
                <a:spLocks noChangeArrowheads="1"/>
              </p:cNvSpPr>
              <p:nvPr/>
            </p:nvSpPr>
            <p:spPr bwMode="auto">
              <a:xfrm>
                <a:off x="1267" y="2557"/>
                <a:ext cx="497" cy="17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101882" tIns="50941" rIns="101882" bIns="50941">
                <a:spAutoFit/>
              </a:bodyPr>
              <a:lstStyle>
                <a:lvl1pPr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1pPr>
                <a:lvl2pPr marL="742950" indent="-28575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2pPr>
                <a:lvl3pPr marL="1143000" indent="-22860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3pPr>
                <a:lvl4pPr marL="1600200" indent="-22860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4pPr>
                <a:lvl5pPr marL="2057400" indent="-22860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5pPr>
                <a:lvl6pPr marL="25146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6pPr>
                <a:lvl7pPr marL="29718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7pPr>
                <a:lvl8pPr marL="34290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8pPr>
                <a:lvl9pPr marL="38862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9pPr>
              </a:lstStyle>
              <a:p>
                <a:r>
                  <a:rPr lang="en-US" altLang="zh-CN" sz="1100">
                    <a:latin typeface="Arial" charset="0"/>
                    <a:ea typeface="宋体" charset="-122"/>
                  </a:rPr>
                  <a:t>I [20 - 16]</a:t>
                </a:r>
              </a:p>
            </p:txBody>
          </p:sp>
          <p:sp>
            <p:nvSpPr>
              <p:cNvPr id="74" name="Line 73"/>
              <p:cNvSpPr>
                <a:spLocks noChangeShapeType="1"/>
              </p:cNvSpPr>
              <p:nvPr/>
            </p:nvSpPr>
            <p:spPr bwMode="auto">
              <a:xfrm>
                <a:off x="1267" y="2720"/>
                <a:ext cx="845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75" name="AutoShape 74"/>
              <p:cNvSpPr>
                <a:spLocks noChangeArrowheads="1"/>
              </p:cNvSpPr>
              <p:nvPr/>
            </p:nvSpPr>
            <p:spPr bwMode="auto">
              <a:xfrm>
                <a:off x="1245" y="2691"/>
                <a:ext cx="53" cy="54"/>
              </a:xfrm>
              <a:prstGeom prst="octagon">
                <a:avLst>
                  <a:gd name="adj" fmla="val 29287"/>
                </a:avLst>
              </a:prstGeom>
              <a:solidFill>
                <a:srgbClr val="FF00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>
                  <a:ea typeface="宋体" charset="-122"/>
                </a:endParaRPr>
              </a:p>
            </p:txBody>
          </p:sp>
          <p:sp>
            <p:nvSpPr>
              <p:cNvPr id="76" name="Line 75"/>
              <p:cNvSpPr>
                <a:spLocks noChangeShapeType="1"/>
              </p:cNvSpPr>
              <p:nvPr/>
            </p:nvSpPr>
            <p:spPr bwMode="auto">
              <a:xfrm>
                <a:off x="1267" y="3318"/>
                <a:ext cx="423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77" name="Text Box 76"/>
              <p:cNvSpPr txBox="1">
                <a:spLocks noChangeArrowheads="1"/>
              </p:cNvSpPr>
              <p:nvPr/>
            </p:nvSpPr>
            <p:spPr bwMode="auto">
              <a:xfrm>
                <a:off x="1252" y="3155"/>
                <a:ext cx="497" cy="17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101882" tIns="50941" rIns="101882" bIns="50941">
                <a:spAutoFit/>
              </a:bodyPr>
              <a:lstStyle>
                <a:lvl1pPr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1pPr>
                <a:lvl2pPr marL="742950" indent="-28575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2pPr>
                <a:lvl3pPr marL="1143000" indent="-22860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3pPr>
                <a:lvl4pPr marL="1600200" indent="-22860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4pPr>
                <a:lvl5pPr marL="2057400" indent="-22860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5pPr>
                <a:lvl6pPr marL="25146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6pPr>
                <a:lvl7pPr marL="29718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7pPr>
                <a:lvl8pPr marL="34290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8pPr>
                <a:lvl9pPr marL="38862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9pPr>
              </a:lstStyle>
              <a:p>
                <a:r>
                  <a:rPr lang="en-US" altLang="zh-CN" sz="1100">
                    <a:latin typeface="Arial" charset="0"/>
                    <a:ea typeface="宋体" charset="-122"/>
                  </a:rPr>
                  <a:t>I [15 - 11]</a:t>
                </a:r>
              </a:p>
            </p:txBody>
          </p:sp>
          <p:sp>
            <p:nvSpPr>
              <p:cNvPr id="78" name="AutoShape 77"/>
              <p:cNvSpPr>
                <a:spLocks noChangeArrowheads="1"/>
              </p:cNvSpPr>
              <p:nvPr/>
            </p:nvSpPr>
            <p:spPr bwMode="auto">
              <a:xfrm>
                <a:off x="1244" y="3292"/>
                <a:ext cx="53" cy="55"/>
              </a:xfrm>
              <a:prstGeom prst="octagon">
                <a:avLst>
                  <a:gd name="adj" fmla="val 29287"/>
                </a:avLst>
              </a:prstGeom>
              <a:solidFill>
                <a:srgbClr val="FF00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>
                  <a:ea typeface="宋体" charset="-122"/>
                </a:endParaRPr>
              </a:p>
            </p:txBody>
          </p:sp>
          <p:sp>
            <p:nvSpPr>
              <p:cNvPr id="79" name="Text Box 78"/>
              <p:cNvSpPr txBox="1">
                <a:spLocks noChangeArrowheads="1"/>
              </p:cNvSpPr>
              <p:nvPr/>
            </p:nvSpPr>
            <p:spPr bwMode="auto">
              <a:xfrm>
                <a:off x="1690" y="2782"/>
                <a:ext cx="201" cy="63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101882" tIns="50941" rIns="101882" bIns="50941">
                <a:spAutoFit/>
              </a:bodyPr>
              <a:lstStyle>
                <a:lvl1pPr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1pPr>
                <a:lvl2pPr marL="742950" indent="-28575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2pPr>
                <a:lvl3pPr marL="1143000" indent="-22860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3pPr>
                <a:lvl4pPr marL="1600200" indent="-22860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4pPr>
                <a:lvl5pPr marL="2057400" indent="-22860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5pPr>
                <a:lvl6pPr marL="25146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6pPr>
                <a:lvl7pPr marL="29718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7pPr>
                <a:lvl8pPr marL="34290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8pPr>
                <a:lvl9pPr marL="38862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9pPr>
              </a:lstStyle>
              <a:p>
                <a:r>
                  <a:rPr lang="en-US" altLang="zh-CN" sz="1100">
                    <a:latin typeface="Arial" charset="0"/>
                    <a:ea typeface="宋体" charset="-122"/>
                  </a:rPr>
                  <a:t>0</a:t>
                </a:r>
              </a:p>
              <a:p>
                <a:pPr>
                  <a:spcBef>
                    <a:spcPct val="30000"/>
                  </a:spcBef>
                </a:pPr>
                <a:r>
                  <a:rPr lang="en-US" altLang="zh-CN" sz="1100" b="1">
                    <a:latin typeface="Arial" charset="0"/>
                    <a:ea typeface="宋体" charset="-122"/>
                  </a:rPr>
                  <a:t>M</a:t>
                </a:r>
              </a:p>
              <a:p>
                <a:pPr>
                  <a:lnSpc>
                    <a:spcPct val="90000"/>
                  </a:lnSpc>
                </a:pPr>
                <a:r>
                  <a:rPr lang="en-US" altLang="zh-CN" sz="1100" b="1">
                    <a:latin typeface="Arial" charset="0"/>
                    <a:ea typeface="宋体" charset="-122"/>
                  </a:rPr>
                  <a:t>u</a:t>
                </a:r>
              </a:p>
              <a:p>
                <a:pPr>
                  <a:lnSpc>
                    <a:spcPct val="90000"/>
                  </a:lnSpc>
                </a:pPr>
                <a:r>
                  <a:rPr lang="en-US" altLang="zh-CN" sz="1100" b="1">
                    <a:latin typeface="Arial" charset="0"/>
                    <a:ea typeface="宋体" charset="-122"/>
                  </a:rPr>
                  <a:t>x</a:t>
                </a:r>
              </a:p>
              <a:p>
                <a:pPr>
                  <a:spcBef>
                    <a:spcPct val="30000"/>
                  </a:spcBef>
                </a:pPr>
                <a:r>
                  <a:rPr lang="en-US" altLang="zh-CN" sz="1100">
                    <a:latin typeface="Arial" charset="0"/>
                    <a:ea typeface="宋体" charset="-122"/>
                  </a:rPr>
                  <a:t>1</a:t>
                </a:r>
              </a:p>
            </p:txBody>
          </p:sp>
          <p:sp>
            <p:nvSpPr>
              <p:cNvPr id="80" name="AutoShape 79"/>
              <p:cNvSpPr>
                <a:spLocks noChangeArrowheads="1"/>
              </p:cNvSpPr>
              <p:nvPr/>
            </p:nvSpPr>
            <p:spPr bwMode="auto">
              <a:xfrm>
                <a:off x="1697" y="2774"/>
                <a:ext cx="159" cy="653"/>
              </a:xfrm>
              <a:prstGeom prst="roundRect">
                <a:avLst>
                  <a:gd name="adj" fmla="val 50000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>
                  <a:ea typeface="宋体" charset="-122"/>
                </a:endParaRPr>
              </a:p>
            </p:txBody>
          </p:sp>
          <p:sp>
            <p:nvSpPr>
              <p:cNvPr id="81" name="Line 80"/>
              <p:cNvSpPr>
                <a:spLocks noChangeShapeType="1"/>
              </p:cNvSpPr>
              <p:nvPr/>
            </p:nvSpPr>
            <p:spPr bwMode="auto">
              <a:xfrm>
                <a:off x="1772" y="3427"/>
                <a:ext cx="0" cy="109"/>
              </a:xfrm>
              <a:prstGeom prst="line">
                <a:avLst/>
              </a:prstGeom>
              <a:noFill/>
              <a:ln w="9525">
                <a:solidFill>
                  <a:srgbClr val="3333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82" name="Text Box 81"/>
              <p:cNvSpPr txBox="1">
                <a:spLocks noChangeArrowheads="1"/>
              </p:cNvSpPr>
              <p:nvPr/>
            </p:nvSpPr>
            <p:spPr bwMode="auto">
              <a:xfrm>
                <a:off x="1531" y="3536"/>
                <a:ext cx="422" cy="17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101882" tIns="50941" rIns="101882" bIns="50941">
                <a:spAutoFit/>
              </a:bodyPr>
              <a:lstStyle>
                <a:lvl1pPr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1pPr>
                <a:lvl2pPr marL="742950" indent="-28575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2pPr>
                <a:lvl3pPr marL="1143000" indent="-22860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3pPr>
                <a:lvl4pPr marL="1600200" indent="-22860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4pPr>
                <a:lvl5pPr marL="2057400" indent="-22860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5pPr>
                <a:lvl6pPr marL="25146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6pPr>
                <a:lvl7pPr marL="29718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7pPr>
                <a:lvl8pPr marL="34290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8pPr>
                <a:lvl9pPr marL="38862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9pPr>
              </a:lstStyle>
              <a:p>
                <a:r>
                  <a:rPr lang="en-US" altLang="zh-CN" sz="1100">
                    <a:solidFill>
                      <a:srgbClr val="3333FF"/>
                    </a:solidFill>
                    <a:latin typeface="Arial" charset="0"/>
                    <a:ea typeface="宋体" charset="-122"/>
                  </a:rPr>
                  <a:t>RegDst</a:t>
                </a:r>
              </a:p>
            </p:txBody>
          </p:sp>
          <p:sp>
            <p:nvSpPr>
              <p:cNvPr id="83" name="Text Box 82"/>
              <p:cNvSpPr txBox="1">
                <a:spLocks noChangeArrowheads="1"/>
              </p:cNvSpPr>
              <p:nvPr/>
            </p:nvSpPr>
            <p:spPr bwMode="auto">
              <a:xfrm>
                <a:off x="2112" y="2339"/>
                <a:ext cx="494" cy="27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101882" tIns="50941" rIns="101882" bIns="50941">
                <a:spAutoFit/>
              </a:bodyPr>
              <a:lstStyle>
                <a:lvl1pPr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1pPr>
                <a:lvl2pPr marL="742950" indent="-28575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2pPr>
                <a:lvl3pPr marL="1143000" indent="-22860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3pPr>
                <a:lvl4pPr marL="1600200" indent="-22860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4pPr>
                <a:lvl5pPr marL="2057400" indent="-22860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5pPr>
                <a:lvl6pPr marL="25146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6pPr>
                <a:lvl7pPr marL="29718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7pPr>
                <a:lvl8pPr marL="34290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8pPr>
                <a:lvl9pPr marL="38862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9pPr>
              </a:lstStyle>
              <a:p>
                <a:r>
                  <a:rPr lang="en-US" altLang="zh-CN" sz="1100">
                    <a:solidFill>
                      <a:srgbClr val="FF00FF"/>
                    </a:solidFill>
                    <a:latin typeface="Arial" charset="0"/>
                    <a:ea typeface="宋体" charset="-122"/>
                  </a:rPr>
                  <a:t>Read</a:t>
                </a:r>
              </a:p>
              <a:p>
                <a:r>
                  <a:rPr lang="en-US" altLang="zh-CN" sz="1100">
                    <a:solidFill>
                      <a:srgbClr val="FF00FF"/>
                    </a:solidFill>
                    <a:latin typeface="Arial" charset="0"/>
                    <a:ea typeface="宋体" charset="-122"/>
                  </a:rPr>
                  <a:t>register 1</a:t>
                </a:r>
              </a:p>
            </p:txBody>
          </p:sp>
          <p:sp>
            <p:nvSpPr>
              <p:cNvPr id="84" name="Text Box 83"/>
              <p:cNvSpPr txBox="1">
                <a:spLocks noChangeArrowheads="1"/>
              </p:cNvSpPr>
              <p:nvPr/>
            </p:nvSpPr>
            <p:spPr bwMode="auto">
              <a:xfrm>
                <a:off x="2123" y="2624"/>
                <a:ext cx="494" cy="27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101882" tIns="50941" rIns="101882" bIns="50941">
                <a:spAutoFit/>
              </a:bodyPr>
              <a:lstStyle>
                <a:lvl1pPr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1pPr>
                <a:lvl2pPr marL="742950" indent="-28575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2pPr>
                <a:lvl3pPr marL="1143000" indent="-22860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3pPr>
                <a:lvl4pPr marL="1600200" indent="-22860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4pPr>
                <a:lvl5pPr marL="2057400" indent="-22860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5pPr>
                <a:lvl6pPr marL="25146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6pPr>
                <a:lvl7pPr marL="29718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7pPr>
                <a:lvl8pPr marL="34290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8pPr>
                <a:lvl9pPr marL="38862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9pPr>
              </a:lstStyle>
              <a:p>
                <a:r>
                  <a:rPr lang="en-US" altLang="zh-CN" sz="1100">
                    <a:solidFill>
                      <a:srgbClr val="FF00FF"/>
                    </a:solidFill>
                    <a:latin typeface="Arial" charset="0"/>
                    <a:ea typeface="宋体" charset="-122"/>
                  </a:rPr>
                  <a:t>Read</a:t>
                </a:r>
              </a:p>
              <a:p>
                <a:r>
                  <a:rPr lang="en-US" altLang="zh-CN" sz="1100">
                    <a:solidFill>
                      <a:srgbClr val="FF00FF"/>
                    </a:solidFill>
                    <a:latin typeface="Arial" charset="0"/>
                    <a:ea typeface="宋体" charset="-122"/>
                  </a:rPr>
                  <a:t>register 2</a:t>
                </a:r>
              </a:p>
            </p:txBody>
          </p:sp>
          <p:sp>
            <p:nvSpPr>
              <p:cNvPr id="85" name="Text Box 84"/>
              <p:cNvSpPr txBox="1">
                <a:spLocks noChangeArrowheads="1"/>
              </p:cNvSpPr>
              <p:nvPr/>
            </p:nvSpPr>
            <p:spPr bwMode="auto">
              <a:xfrm>
                <a:off x="2123" y="2896"/>
                <a:ext cx="421" cy="27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101882" tIns="50941" rIns="101882" bIns="50941">
                <a:spAutoFit/>
              </a:bodyPr>
              <a:lstStyle>
                <a:lvl1pPr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1pPr>
                <a:lvl2pPr marL="742950" indent="-28575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2pPr>
                <a:lvl3pPr marL="1143000" indent="-22860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3pPr>
                <a:lvl4pPr marL="1600200" indent="-22860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4pPr>
                <a:lvl5pPr marL="2057400" indent="-22860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5pPr>
                <a:lvl6pPr marL="25146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6pPr>
                <a:lvl7pPr marL="29718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7pPr>
                <a:lvl8pPr marL="34290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8pPr>
                <a:lvl9pPr marL="38862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9pPr>
              </a:lstStyle>
              <a:p>
                <a:r>
                  <a:rPr lang="en-US" altLang="zh-CN" sz="1100">
                    <a:latin typeface="Arial" charset="0"/>
                    <a:ea typeface="宋体" charset="-122"/>
                  </a:rPr>
                  <a:t>Write</a:t>
                </a:r>
              </a:p>
              <a:p>
                <a:r>
                  <a:rPr lang="en-US" altLang="zh-CN" sz="1100">
                    <a:latin typeface="Arial" charset="0"/>
                    <a:ea typeface="宋体" charset="-122"/>
                  </a:rPr>
                  <a:t>register</a:t>
                </a:r>
              </a:p>
            </p:txBody>
          </p:sp>
          <p:sp>
            <p:nvSpPr>
              <p:cNvPr id="86" name="Text Box 85"/>
              <p:cNvSpPr txBox="1">
                <a:spLocks noChangeArrowheads="1"/>
              </p:cNvSpPr>
              <p:nvPr/>
            </p:nvSpPr>
            <p:spPr bwMode="auto">
              <a:xfrm>
                <a:off x="2123" y="3168"/>
                <a:ext cx="333" cy="27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101882" tIns="50941" rIns="101882" bIns="50941">
                <a:spAutoFit/>
              </a:bodyPr>
              <a:lstStyle>
                <a:lvl1pPr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1pPr>
                <a:lvl2pPr marL="742950" indent="-28575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2pPr>
                <a:lvl3pPr marL="1143000" indent="-22860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3pPr>
                <a:lvl4pPr marL="1600200" indent="-22860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4pPr>
                <a:lvl5pPr marL="2057400" indent="-22860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5pPr>
                <a:lvl6pPr marL="25146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6pPr>
                <a:lvl7pPr marL="29718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7pPr>
                <a:lvl8pPr marL="34290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8pPr>
                <a:lvl9pPr marL="38862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9pPr>
              </a:lstStyle>
              <a:p>
                <a:r>
                  <a:rPr lang="en-US" altLang="zh-CN" sz="1100">
                    <a:latin typeface="Arial" charset="0"/>
                    <a:ea typeface="宋体" charset="-122"/>
                  </a:rPr>
                  <a:t>Write</a:t>
                </a:r>
              </a:p>
              <a:p>
                <a:r>
                  <a:rPr lang="en-US" altLang="zh-CN" sz="1100">
                    <a:latin typeface="Arial" charset="0"/>
                    <a:ea typeface="宋体" charset="-122"/>
                  </a:rPr>
                  <a:t>data</a:t>
                </a:r>
              </a:p>
            </p:txBody>
          </p:sp>
          <p:sp>
            <p:nvSpPr>
              <p:cNvPr id="87" name="Text Box 86"/>
              <p:cNvSpPr txBox="1">
                <a:spLocks noChangeArrowheads="1"/>
              </p:cNvSpPr>
              <p:nvPr/>
            </p:nvSpPr>
            <p:spPr bwMode="auto">
              <a:xfrm>
                <a:off x="2690" y="2720"/>
                <a:ext cx="372" cy="27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101882" tIns="50941" rIns="101882" bIns="50941">
                <a:spAutoFit/>
              </a:bodyPr>
              <a:lstStyle>
                <a:lvl1pPr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1pPr>
                <a:lvl2pPr marL="742950" indent="-28575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2pPr>
                <a:lvl3pPr marL="1143000" indent="-22860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3pPr>
                <a:lvl4pPr marL="1600200" indent="-22860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4pPr>
                <a:lvl5pPr marL="2057400" indent="-22860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5pPr>
                <a:lvl6pPr marL="25146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6pPr>
                <a:lvl7pPr marL="29718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7pPr>
                <a:lvl8pPr marL="34290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8pPr>
                <a:lvl9pPr marL="38862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9pPr>
              </a:lstStyle>
              <a:p>
                <a:pPr algn="r"/>
                <a:r>
                  <a:rPr lang="en-US" altLang="zh-CN" sz="1100">
                    <a:solidFill>
                      <a:srgbClr val="FF00FF"/>
                    </a:solidFill>
                    <a:latin typeface="Arial" charset="0"/>
                    <a:ea typeface="宋体" charset="-122"/>
                  </a:rPr>
                  <a:t>Read</a:t>
                </a:r>
              </a:p>
              <a:p>
                <a:pPr algn="r"/>
                <a:r>
                  <a:rPr lang="en-US" altLang="zh-CN" sz="1100">
                    <a:solidFill>
                      <a:srgbClr val="FF00FF"/>
                    </a:solidFill>
                    <a:latin typeface="Arial" charset="0"/>
                    <a:ea typeface="宋体" charset="-122"/>
                  </a:rPr>
                  <a:t>data 2</a:t>
                </a:r>
              </a:p>
            </p:txBody>
          </p:sp>
          <p:sp>
            <p:nvSpPr>
              <p:cNvPr id="88" name="Text Box 87"/>
              <p:cNvSpPr txBox="1">
                <a:spLocks noChangeArrowheads="1"/>
              </p:cNvSpPr>
              <p:nvPr/>
            </p:nvSpPr>
            <p:spPr bwMode="auto">
              <a:xfrm>
                <a:off x="2701" y="2352"/>
                <a:ext cx="372" cy="27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101882" tIns="50941" rIns="101882" bIns="50941">
                <a:spAutoFit/>
              </a:bodyPr>
              <a:lstStyle>
                <a:lvl1pPr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1pPr>
                <a:lvl2pPr marL="742950" indent="-28575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2pPr>
                <a:lvl3pPr marL="1143000" indent="-22860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3pPr>
                <a:lvl4pPr marL="1600200" indent="-22860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4pPr>
                <a:lvl5pPr marL="2057400" indent="-22860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5pPr>
                <a:lvl6pPr marL="25146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6pPr>
                <a:lvl7pPr marL="29718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7pPr>
                <a:lvl8pPr marL="34290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8pPr>
                <a:lvl9pPr marL="38862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9pPr>
              </a:lstStyle>
              <a:p>
                <a:pPr algn="r"/>
                <a:r>
                  <a:rPr lang="en-US" altLang="zh-CN" sz="1100">
                    <a:solidFill>
                      <a:srgbClr val="FF00FF"/>
                    </a:solidFill>
                    <a:latin typeface="Arial" charset="0"/>
                    <a:ea typeface="宋体" charset="-122"/>
                  </a:rPr>
                  <a:t>Read</a:t>
                </a:r>
              </a:p>
              <a:p>
                <a:pPr algn="r"/>
                <a:r>
                  <a:rPr lang="en-US" altLang="zh-CN" sz="1100">
                    <a:solidFill>
                      <a:srgbClr val="FF00FF"/>
                    </a:solidFill>
                    <a:latin typeface="Arial" charset="0"/>
                    <a:ea typeface="宋体" charset="-122"/>
                  </a:rPr>
                  <a:t>data 1</a:t>
                </a:r>
              </a:p>
            </p:txBody>
          </p:sp>
          <p:sp>
            <p:nvSpPr>
              <p:cNvPr id="89" name="Text Box 88"/>
              <p:cNvSpPr txBox="1">
                <a:spLocks noChangeArrowheads="1"/>
              </p:cNvSpPr>
              <p:nvPr/>
            </p:nvSpPr>
            <p:spPr bwMode="auto">
              <a:xfrm>
                <a:off x="2534" y="3101"/>
                <a:ext cx="529" cy="17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101882" tIns="50941" rIns="101882" bIns="50941">
                <a:spAutoFit/>
              </a:bodyPr>
              <a:lstStyle>
                <a:lvl1pPr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1pPr>
                <a:lvl2pPr marL="742950" indent="-28575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2pPr>
                <a:lvl3pPr marL="1143000" indent="-22860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3pPr>
                <a:lvl4pPr marL="1600200" indent="-22860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4pPr>
                <a:lvl5pPr marL="2057400" indent="-22860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5pPr>
                <a:lvl6pPr marL="25146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6pPr>
                <a:lvl7pPr marL="29718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7pPr>
                <a:lvl8pPr marL="34290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8pPr>
                <a:lvl9pPr marL="38862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9pPr>
              </a:lstStyle>
              <a:p>
                <a:r>
                  <a:rPr lang="en-US" altLang="zh-CN" sz="1100" b="1">
                    <a:solidFill>
                      <a:srgbClr val="FF00FF"/>
                    </a:solidFill>
                    <a:latin typeface="Arial" charset="0"/>
                    <a:ea typeface="宋体" charset="-122"/>
                  </a:rPr>
                  <a:t>Registers</a:t>
                </a:r>
              </a:p>
            </p:txBody>
          </p:sp>
          <p:sp>
            <p:nvSpPr>
              <p:cNvPr id="90" name="Rectangle 89"/>
              <p:cNvSpPr>
                <a:spLocks noChangeArrowheads="1"/>
              </p:cNvSpPr>
              <p:nvPr/>
            </p:nvSpPr>
            <p:spPr bwMode="auto">
              <a:xfrm>
                <a:off x="2123" y="2352"/>
                <a:ext cx="939" cy="1088"/>
              </a:xfrm>
              <a:prstGeom prst="rect">
                <a:avLst/>
              </a:prstGeom>
              <a:noFill/>
              <a:ln w="9525">
                <a:solidFill>
                  <a:srgbClr val="FF00FF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>
                  <a:ea typeface="宋体" charset="-122"/>
                </a:endParaRPr>
              </a:p>
            </p:txBody>
          </p:sp>
          <p:sp>
            <p:nvSpPr>
              <p:cNvPr id="91" name="Line 90"/>
              <p:cNvSpPr>
                <a:spLocks noChangeShapeType="1"/>
              </p:cNvSpPr>
              <p:nvPr/>
            </p:nvSpPr>
            <p:spPr bwMode="auto">
              <a:xfrm>
                <a:off x="2587" y="2230"/>
                <a:ext cx="0" cy="109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92" name="Text Box 91"/>
              <p:cNvSpPr txBox="1">
                <a:spLocks noChangeArrowheads="1"/>
              </p:cNvSpPr>
              <p:nvPr/>
            </p:nvSpPr>
            <p:spPr bwMode="auto">
              <a:xfrm>
                <a:off x="2376" y="2067"/>
                <a:ext cx="495" cy="17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101882" tIns="50941" rIns="101882" bIns="50941">
                <a:spAutoFit/>
              </a:bodyPr>
              <a:lstStyle>
                <a:lvl1pPr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1pPr>
                <a:lvl2pPr marL="742950" indent="-28575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2pPr>
                <a:lvl3pPr marL="1143000" indent="-22860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3pPr>
                <a:lvl4pPr marL="1600200" indent="-22860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4pPr>
                <a:lvl5pPr marL="2057400" indent="-22860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5pPr>
                <a:lvl6pPr marL="25146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6pPr>
                <a:lvl7pPr marL="29718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7pPr>
                <a:lvl8pPr marL="34290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8pPr>
                <a:lvl9pPr marL="38862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9pPr>
              </a:lstStyle>
              <a:p>
                <a:r>
                  <a:rPr lang="en-US" altLang="zh-CN" sz="1100">
                    <a:solidFill>
                      <a:srgbClr val="0000FF"/>
                    </a:solidFill>
                    <a:latin typeface="Arial" charset="0"/>
                    <a:ea typeface="宋体" charset="-122"/>
                  </a:rPr>
                  <a:t>RegWrite</a:t>
                </a:r>
              </a:p>
            </p:txBody>
          </p:sp>
          <p:sp>
            <p:nvSpPr>
              <p:cNvPr id="93" name="Line 92"/>
              <p:cNvSpPr>
                <a:spLocks noChangeShapeType="1"/>
              </p:cNvSpPr>
              <p:nvPr/>
            </p:nvSpPr>
            <p:spPr bwMode="auto">
              <a:xfrm>
                <a:off x="3590" y="3046"/>
                <a:ext cx="159" cy="0"/>
              </a:xfrm>
              <a:prstGeom prst="line">
                <a:avLst/>
              </a:prstGeom>
              <a:noFill/>
              <a:ln w="28575">
                <a:solidFill>
                  <a:srgbClr val="FF33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94" name="Line 93"/>
              <p:cNvSpPr>
                <a:spLocks noChangeShapeType="1"/>
              </p:cNvSpPr>
              <p:nvPr/>
            </p:nvSpPr>
            <p:spPr bwMode="auto">
              <a:xfrm flipV="1">
                <a:off x="1542" y="2730"/>
                <a:ext cx="0" cy="16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95" name="AutoShape 94"/>
              <p:cNvSpPr>
                <a:spLocks noChangeArrowheads="1"/>
              </p:cNvSpPr>
              <p:nvPr/>
            </p:nvSpPr>
            <p:spPr bwMode="auto">
              <a:xfrm>
                <a:off x="1524" y="2704"/>
                <a:ext cx="52" cy="55"/>
              </a:xfrm>
              <a:prstGeom prst="octagon">
                <a:avLst>
                  <a:gd name="adj" fmla="val 29287"/>
                </a:avLst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>
                  <a:ea typeface="宋体" charset="-122"/>
                </a:endParaRPr>
              </a:p>
            </p:txBody>
          </p:sp>
          <p:sp>
            <p:nvSpPr>
              <p:cNvPr id="96" name="Line 95"/>
              <p:cNvSpPr>
                <a:spLocks noChangeShapeType="1"/>
              </p:cNvSpPr>
              <p:nvPr/>
            </p:nvSpPr>
            <p:spPr bwMode="auto">
              <a:xfrm>
                <a:off x="1542" y="2893"/>
                <a:ext cx="15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sp>
          <p:nvSpPr>
            <p:cNvPr id="97" name="AutoShape 96"/>
            <p:cNvSpPr>
              <a:spLocks/>
            </p:cNvSpPr>
            <p:nvPr/>
          </p:nvSpPr>
          <p:spPr bwMode="auto">
            <a:xfrm rot="5400000">
              <a:off x="2911735" y="1844675"/>
              <a:ext cx="173037" cy="2933700"/>
            </a:xfrm>
            <a:prstGeom prst="leftBrace">
              <a:avLst>
                <a:gd name="adj1" fmla="val 141285"/>
                <a:gd name="adj2" fmla="val 50000"/>
              </a:avLst>
            </a:prstGeom>
            <a:noFill/>
            <a:ln w="25400">
              <a:solidFill>
                <a:srgbClr val="FF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rgbClr val="BABAEE"/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ea typeface="宋体" charset="-122"/>
              </a:endParaRPr>
            </a:p>
          </p:txBody>
        </p:sp>
        <p:sp>
          <p:nvSpPr>
            <p:cNvPr id="98" name="AutoShape 97"/>
            <p:cNvSpPr>
              <a:spLocks/>
            </p:cNvSpPr>
            <p:nvPr/>
          </p:nvSpPr>
          <p:spPr bwMode="auto">
            <a:xfrm rot="5400000">
              <a:off x="691616" y="2640806"/>
              <a:ext cx="173037" cy="1341438"/>
            </a:xfrm>
            <a:prstGeom prst="leftBrace">
              <a:avLst>
                <a:gd name="adj1" fmla="val 64603"/>
                <a:gd name="adj2" fmla="val 50000"/>
              </a:avLst>
            </a:prstGeom>
            <a:noFill/>
            <a:ln w="25400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rgbClr val="BABAEE"/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ea typeface="宋体" charset="-122"/>
              </a:endParaRPr>
            </a:p>
          </p:txBody>
        </p:sp>
        <p:sp>
          <p:nvSpPr>
            <p:cNvPr id="99" name="Text Box 98"/>
            <p:cNvSpPr txBox="1">
              <a:spLocks noChangeArrowheads="1"/>
            </p:cNvSpPr>
            <p:nvPr/>
          </p:nvSpPr>
          <p:spPr bwMode="auto">
            <a:xfrm>
              <a:off x="2190216" y="2797968"/>
              <a:ext cx="1527175" cy="4064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rgbClr val="BABAEE"/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1pPr>
              <a:lvl2pPr marL="742950" indent="-28575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2pPr>
              <a:lvl3pPr marL="11430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3pPr>
              <a:lvl4pPr marL="16002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4pPr>
              <a:lvl5pPr marL="20574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9pPr>
            </a:lstStyle>
            <a:p>
              <a:pPr algn="ctr"/>
              <a:r>
                <a:rPr lang="en-US" altLang="zh-CN">
                  <a:solidFill>
                    <a:srgbClr val="FF00FF"/>
                  </a:solidFill>
                  <a:ea typeface="宋体" charset="-122"/>
                </a:rPr>
                <a:t>Decode 2nd</a:t>
              </a:r>
            </a:p>
          </p:txBody>
        </p:sp>
        <p:sp>
          <p:nvSpPr>
            <p:cNvPr id="100" name="Text Box 99"/>
            <p:cNvSpPr txBox="1">
              <a:spLocks noChangeArrowheads="1"/>
            </p:cNvSpPr>
            <p:nvPr/>
          </p:nvSpPr>
          <p:spPr bwMode="auto">
            <a:xfrm>
              <a:off x="61379" y="2783681"/>
              <a:ext cx="1371600" cy="4064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rgbClr val="BABAEE"/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101882" tIns="50941" rIns="101882" bIns="50941" anchor="ctr">
              <a:spAutoFit/>
            </a:bodyPr>
            <a:lstStyle>
              <a:lvl1pPr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1pPr>
              <a:lvl2pPr marL="742950" indent="-28575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2pPr>
              <a:lvl3pPr marL="11430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3pPr>
              <a:lvl4pPr marL="16002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4pPr>
              <a:lvl5pPr marL="20574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9pPr>
            </a:lstStyle>
            <a:p>
              <a:pPr algn="ctr"/>
              <a:r>
                <a:rPr lang="en-US" altLang="zh-CN" dirty="0">
                  <a:solidFill>
                    <a:srgbClr val="009900"/>
                  </a:solidFill>
                  <a:ea typeface="宋体" charset="-122"/>
                </a:rPr>
                <a:t>Fetch 3rd</a:t>
              </a:r>
            </a:p>
          </p:txBody>
        </p:sp>
        <p:sp>
          <p:nvSpPr>
            <p:cNvPr id="101" name="AutoShape 100"/>
            <p:cNvSpPr>
              <a:spLocks/>
            </p:cNvSpPr>
            <p:nvPr/>
          </p:nvSpPr>
          <p:spPr bwMode="auto">
            <a:xfrm rot="5400000">
              <a:off x="5385060" y="2389187"/>
              <a:ext cx="173037" cy="1844675"/>
            </a:xfrm>
            <a:prstGeom prst="leftBrace">
              <a:avLst>
                <a:gd name="adj1" fmla="val 88838"/>
                <a:gd name="adj2" fmla="val 50000"/>
              </a:avLst>
            </a:prstGeom>
            <a:noFill/>
            <a:ln w="25400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rgbClr val="BABAEE"/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ea typeface="宋体" charset="-122"/>
              </a:endParaRPr>
            </a:p>
          </p:txBody>
        </p:sp>
        <p:sp>
          <p:nvSpPr>
            <p:cNvPr id="102" name="Text Box 101"/>
            <p:cNvSpPr txBox="1">
              <a:spLocks noChangeArrowheads="1"/>
            </p:cNvSpPr>
            <p:nvPr/>
          </p:nvSpPr>
          <p:spPr bwMode="auto">
            <a:xfrm>
              <a:off x="4709579" y="2783681"/>
              <a:ext cx="1519237" cy="4064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rgbClr val="BABAEE"/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1pPr>
              <a:lvl2pPr marL="742950" indent="-28575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2pPr>
              <a:lvl3pPr marL="11430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3pPr>
              <a:lvl4pPr marL="16002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4pPr>
              <a:lvl5pPr marL="20574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9pPr>
            </a:lstStyle>
            <a:p>
              <a:pPr algn="ctr"/>
              <a:r>
                <a:rPr lang="en-US" altLang="zh-CN">
                  <a:solidFill>
                    <a:srgbClr val="FF3300"/>
                  </a:solidFill>
                  <a:ea typeface="宋体" charset="-122"/>
                </a:rPr>
                <a:t>Execute 1st</a:t>
              </a:r>
            </a:p>
          </p:txBody>
        </p:sp>
      </p:grpSp>
      <p:sp>
        <p:nvSpPr>
          <p:cNvPr id="104" name="Slide Number Placeholder 10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35943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32046" y="260648"/>
            <a:ext cx="7992888" cy="922114"/>
          </a:xfrm>
        </p:spPr>
        <p:txBody>
          <a:bodyPr>
            <a:noAutofit/>
          </a:bodyPr>
          <a:lstStyle/>
          <a:p>
            <a:pPr algn="ctr"/>
            <a:r>
              <a:rPr lang="en-US" altLang="zh-CN" sz="4400" b="1" dirty="0">
                <a:solidFill>
                  <a:srgbClr val="0000FF"/>
                </a:solidFill>
              </a:rPr>
              <a:t>Task III</a:t>
            </a:r>
            <a:endParaRPr lang="zh-CN" altLang="en-US" sz="4400" b="1" dirty="0">
              <a:solidFill>
                <a:srgbClr val="0000FF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99592" y="1196752"/>
            <a:ext cx="8136904" cy="554461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l"/>
            </a:pPr>
            <a:r>
              <a:rPr lang="en-US" altLang="zh-CN" sz="2800" dirty="0">
                <a:solidFill>
                  <a:schemeClr val="bg2"/>
                </a:solidFill>
              </a:rPr>
              <a:t>Single-cycle implementation:</a:t>
            </a:r>
          </a:p>
          <a:p>
            <a:pPr marL="82296" indent="0">
              <a:buNone/>
            </a:pPr>
            <a:r>
              <a:rPr lang="en-US" altLang="zh-CN" sz="2800" dirty="0">
                <a:solidFill>
                  <a:schemeClr val="bg2"/>
                </a:solidFill>
              </a:rPr>
              <a:t>     -- All operations takes in one clock cycle</a:t>
            </a:r>
          </a:p>
          <a:p>
            <a:pPr marL="82296" indent="0">
              <a:buNone/>
            </a:pPr>
            <a:endParaRPr lang="en-US" altLang="zh-CN" sz="2800" dirty="0"/>
          </a:p>
          <a:p>
            <a:pPr marL="82296" indent="0">
              <a:buNone/>
            </a:pPr>
            <a:endParaRPr lang="en-US" altLang="zh-CN" sz="2800" dirty="0"/>
          </a:p>
          <a:p>
            <a:pPr>
              <a:buFont typeface="Wingdings" panose="05000000000000000000" pitchFamily="2" charset="2"/>
              <a:buChar char="l"/>
            </a:pPr>
            <a:r>
              <a:rPr lang="en-US" altLang="zh-CN" sz="2800" dirty="0">
                <a:solidFill>
                  <a:schemeClr val="bg2"/>
                </a:solidFill>
              </a:rPr>
              <a:t>Multi-cycle implementation:</a:t>
            </a:r>
          </a:p>
          <a:p>
            <a:pPr marL="82296" indent="0">
              <a:buNone/>
            </a:pPr>
            <a:r>
              <a:rPr lang="en-US" altLang="zh-CN" sz="2800" dirty="0">
                <a:solidFill>
                  <a:schemeClr val="bg2"/>
                </a:solidFill>
              </a:rPr>
              <a:t>     -- Fast operations take less time than slower ones</a:t>
            </a:r>
          </a:p>
          <a:p>
            <a:pPr marL="82296" indent="0">
              <a:buNone/>
            </a:pPr>
            <a:endParaRPr lang="en-US" altLang="zh-CN" sz="2800" dirty="0">
              <a:solidFill>
                <a:schemeClr val="bg2"/>
              </a:solidFill>
            </a:endParaRPr>
          </a:p>
          <a:p>
            <a:pPr>
              <a:buFont typeface="Wingdings" panose="05000000000000000000" pitchFamily="2" charset="2"/>
              <a:buChar char="l"/>
            </a:pPr>
            <a:r>
              <a:rPr lang="en-US" altLang="zh-CN" sz="2800" dirty="0">
                <a:solidFill>
                  <a:srgbClr val="FF0000"/>
                </a:solidFill>
              </a:rPr>
              <a:t>Pipelining</a:t>
            </a:r>
          </a:p>
          <a:p>
            <a:pPr marL="82296" indent="0">
              <a:buNone/>
            </a:pPr>
            <a:r>
              <a:rPr lang="en-US" altLang="zh-CN" sz="2800" dirty="0">
                <a:solidFill>
                  <a:srgbClr val="FF0000"/>
                </a:solidFill>
              </a:rPr>
              <a:t>     -- Overlap the execution of several instructions</a:t>
            </a:r>
            <a:endParaRPr lang="en-US" altLang="zh-CN" sz="36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altLang="zh-CN" sz="2800" dirty="0">
              <a:solidFill>
                <a:srgbClr val="FF0000"/>
              </a:solidFill>
            </a:endParaRPr>
          </a:p>
          <a:p>
            <a:pPr marL="82296" indent="0">
              <a:buNone/>
            </a:pPr>
            <a:endParaRPr lang="en-US" altLang="zh-CN" sz="2900" dirty="0"/>
          </a:p>
          <a:p>
            <a:pPr marL="0" indent="0">
              <a:buNone/>
            </a:pPr>
            <a:endParaRPr lang="en-US" altLang="zh-C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81964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32046" y="260648"/>
            <a:ext cx="7992888" cy="922114"/>
          </a:xfrm>
        </p:spPr>
        <p:txBody>
          <a:bodyPr>
            <a:noAutofit/>
          </a:bodyPr>
          <a:lstStyle/>
          <a:p>
            <a:pPr algn="ctr"/>
            <a:r>
              <a:rPr lang="en-US" altLang="zh-CN" sz="4400" b="1" dirty="0">
                <a:solidFill>
                  <a:srgbClr val="0000FF"/>
                </a:solidFill>
              </a:rPr>
              <a:t>Making Pipelining Work</a:t>
            </a:r>
            <a:endParaRPr lang="zh-CN" altLang="en-US" sz="4400" b="1" dirty="0">
              <a:solidFill>
                <a:srgbClr val="0000FF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99592" y="1196752"/>
            <a:ext cx="8136904" cy="554461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l"/>
            </a:pPr>
            <a:r>
              <a:rPr lang="en-US" altLang="zh-CN" sz="2800" dirty="0"/>
              <a:t>Based on this idea, the </a:t>
            </a:r>
            <a:r>
              <a:rPr lang="en-US" altLang="zh-CN" sz="2800" dirty="0" err="1"/>
              <a:t>lw</a:t>
            </a:r>
            <a:r>
              <a:rPr lang="en-US" altLang="zh-CN" sz="2800" dirty="0"/>
              <a:t> instructions can be pipelined via 5 stages. </a:t>
            </a:r>
          </a:p>
          <a:p>
            <a:pPr marL="82296" indent="0">
              <a:buNone/>
            </a:pPr>
            <a:r>
              <a:rPr lang="en-US" altLang="zh-CN" sz="2800" dirty="0"/>
              <a:t>   -- Stages are: IF, ID, EX, MEM, and WB</a:t>
            </a:r>
          </a:p>
          <a:p>
            <a:pPr marL="82296" indent="0">
              <a:buNone/>
            </a:pPr>
            <a:r>
              <a:rPr lang="en-US" altLang="zh-CN" sz="2800" dirty="0"/>
              <a:t>   -- Such arrangement can support executing 5 instructions simultaneously: one in each stage.</a:t>
            </a:r>
          </a:p>
          <a:p>
            <a:pPr marL="82296" indent="0">
              <a:buNone/>
            </a:pPr>
            <a:r>
              <a:rPr lang="en-US" altLang="zh-CN" sz="2800" dirty="0"/>
              <a:t>   -- Each stage has its own functional units.</a:t>
            </a:r>
          </a:p>
          <a:p>
            <a:pPr marL="82296" indent="0">
              <a:buNone/>
            </a:pPr>
            <a:r>
              <a:rPr lang="en-US" altLang="zh-CN" sz="2800" dirty="0"/>
              <a:t>   -- Each stage can execute in 2ns, similar to multi-cycle implementation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20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64823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32046" y="260648"/>
            <a:ext cx="7992888" cy="922114"/>
          </a:xfrm>
        </p:spPr>
        <p:txBody>
          <a:bodyPr>
            <a:noAutofit/>
          </a:bodyPr>
          <a:lstStyle/>
          <a:p>
            <a:pPr algn="ctr"/>
            <a:r>
              <a:rPr lang="en-US" altLang="zh-CN" sz="4400" b="1" dirty="0">
                <a:solidFill>
                  <a:srgbClr val="0000FF"/>
                </a:solidFill>
              </a:rPr>
              <a:t>5-Stage Pipeline</a:t>
            </a:r>
            <a:endParaRPr lang="zh-CN" altLang="en-US" sz="4400" b="1" dirty="0">
              <a:solidFill>
                <a:srgbClr val="0000FF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99592" y="1196752"/>
            <a:ext cx="8136904" cy="554461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l"/>
            </a:pPr>
            <a:endParaRPr lang="en-US" altLang="zh-CN" sz="2800" dirty="0"/>
          </a:p>
        </p:txBody>
      </p:sp>
      <p:grpSp>
        <p:nvGrpSpPr>
          <p:cNvPr id="110" name="组合 109"/>
          <p:cNvGrpSpPr/>
          <p:nvPr/>
        </p:nvGrpSpPr>
        <p:grpSpPr>
          <a:xfrm>
            <a:off x="-571" y="1869083"/>
            <a:ext cx="9109075" cy="4440237"/>
            <a:chOff x="-571" y="1941091"/>
            <a:chExt cx="9109075" cy="4440237"/>
          </a:xfrm>
        </p:grpSpPr>
        <p:sp>
          <p:nvSpPr>
            <p:cNvPr id="4" name="Line 5"/>
            <p:cNvSpPr>
              <a:spLocks noChangeShapeType="1"/>
            </p:cNvSpPr>
            <p:nvPr/>
          </p:nvSpPr>
          <p:spPr bwMode="auto">
            <a:xfrm>
              <a:off x="4739704" y="4455691"/>
              <a:ext cx="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" name="Line 6"/>
            <p:cNvSpPr>
              <a:spLocks noChangeShapeType="1"/>
            </p:cNvSpPr>
            <p:nvPr/>
          </p:nvSpPr>
          <p:spPr bwMode="auto">
            <a:xfrm>
              <a:off x="1553591" y="3592091"/>
              <a:ext cx="0" cy="1812925"/>
            </a:xfrm>
            <a:prstGeom prst="line">
              <a:avLst/>
            </a:prstGeom>
            <a:noFill/>
            <a:ln w="9525">
              <a:solidFill>
                <a:srgbClr val="FF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6" name="Text Box 7"/>
            <p:cNvSpPr txBox="1">
              <a:spLocks noChangeArrowheads="1"/>
            </p:cNvSpPr>
            <p:nvPr/>
          </p:nvSpPr>
          <p:spPr bwMode="auto">
            <a:xfrm>
              <a:off x="45466" y="2901528"/>
              <a:ext cx="700088" cy="438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1pPr>
              <a:lvl2pPr marL="742950" indent="-28575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2pPr>
              <a:lvl3pPr marL="11430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3pPr>
              <a:lvl4pPr marL="16002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4pPr>
              <a:lvl5pPr marL="20574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9pPr>
            </a:lstStyle>
            <a:p>
              <a:r>
                <a:rPr lang="en-US" altLang="zh-CN" sz="1100">
                  <a:solidFill>
                    <a:srgbClr val="009900"/>
                  </a:solidFill>
                  <a:latin typeface="Arial" charset="0"/>
                  <a:ea typeface="宋体" charset="-122"/>
                </a:rPr>
                <a:t>Read</a:t>
              </a:r>
            </a:p>
            <a:p>
              <a:r>
                <a:rPr lang="en-US" altLang="zh-CN" sz="1100">
                  <a:solidFill>
                    <a:srgbClr val="009900"/>
                  </a:solidFill>
                  <a:latin typeface="Arial" charset="0"/>
                  <a:ea typeface="宋体" charset="-122"/>
                </a:rPr>
                <a:t>address</a:t>
              </a:r>
            </a:p>
          </p:txBody>
        </p:sp>
        <p:sp>
          <p:nvSpPr>
            <p:cNvPr id="7" name="Text Box 8"/>
            <p:cNvSpPr txBox="1">
              <a:spLocks noChangeArrowheads="1"/>
            </p:cNvSpPr>
            <p:nvPr/>
          </p:nvSpPr>
          <p:spPr bwMode="auto">
            <a:xfrm>
              <a:off x="296291" y="3506366"/>
              <a:ext cx="923925" cy="438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1pPr>
              <a:lvl2pPr marL="742950" indent="-28575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2pPr>
              <a:lvl3pPr marL="11430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3pPr>
              <a:lvl4pPr marL="16002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4pPr>
              <a:lvl5pPr marL="20574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9pPr>
            </a:lstStyle>
            <a:p>
              <a:pPr algn="ctr"/>
              <a:r>
                <a:rPr lang="en-US" altLang="zh-CN" sz="1100" b="1">
                  <a:solidFill>
                    <a:srgbClr val="009900"/>
                  </a:solidFill>
                  <a:latin typeface="Arial" charset="0"/>
                  <a:ea typeface="宋体" charset="-122"/>
                </a:rPr>
                <a:t>Instruction</a:t>
              </a:r>
            </a:p>
            <a:p>
              <a:pPr algn="ctr"/>
              <a:r>
                <a:rPr lang="en-US" altLang="zh-CN" sz="1100" b="1">
                  <a:solidFill>
                    <a:srgbClr val="009900"/>
                  </a:solidFill>
                  <a:latin typeface="Arial" charset="0"/>
                  <a:ea typeface="宋体" charset="-122"/>
                </a:rPr>
                <a:t>memory</a:t>
              </a:r>
            </a:p>
          </p:txBody>
        </p:sp>
        <p:sp>
          <p:nvSpPr>
            <p:cNvPr id="8" name="Text Box 9"/>
            <p:cNvSpPr txBox="1">
              <a:spLocks noChangeArrowheads="1"/>
            </p:cNvSpPr>
            <p:nvPr/>
          </p:nvSpPr>
          <p:spPr bwMode="auto">
            <a:xfrm>
              <a:off x="545529" y="2901528"/>
              <a:ext cx="846137" cy="438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1pPr>
              <a:lvl2pPr marL="742950" indent="-28575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2pPr>
              <a:lvl3pPr marL="11430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3pPr>
              <a:lvl4pPr marL="16002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4pPr>
              <a:lvl5pPr marL="20574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9pPr>
            </a:lstStyle>
            <a:p>
              <a:pPr algn="r"/>
              <a:r>
                <a:rPr lang="en-US" altLang="zh-CN" sz="1100">
                  <a:solidFill>
                    <a:srgbClr val="009900"/>
                  </a:solidFill>
                  <a:latin typeface="Arial" charset="0"/>
                  <a:ea typeface="宋体" charset="-122"/>
                </a:rPr>
                <a:t>Instruction</a:t>
              </a:r>
            </a:p>
            <a:p>
              <a:pPr algn="r"/>
              <a:r>
                <a:rPr lang="en-US" altLang="zh-CN" sz="1100">
                  <a:solidFill>
                    <a:srgbClr val="009900"/>
                  </a:solidFill>
                  <a:latin typeface="Arial" charset="0"/>
                  <a:ea typeface="宋体" charset="-122"/>
                </a:rPr>
                <a:t>[31-0]</a:t>
              </a:r>
            </a:p>
          </p:txBody>
        </p:sp>
        <p:sp>
          <p:nvSpPr>
            <p:cNvPr id="9" name="Rectangle 10"/>
            <p:cNvSpPr>
              <a:spLocks noChangeArrowheads="1"/>
            </p:cNvSpPr>
            <p:nvPr/>
          </p:nvSpPr>
          <p:spPr bwMode="auto">
            <a:xfrm>
              <a:off x="45466" y="2901528"/>
              <a:ext cx="1341438" cy="1295400"/>
            </a:xfrm>
            <a:prstGeom prst="rect">
              <a:avLst/>
            </a:prstGeom>
            <a:noFill/>
            <a:ln w="9525">
              <a:solidFill>
                <a:srgbClr val="0099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ea typeface="宋体" charset="-122"/>
              </a:endParaRPr>
            </a:p>
          </p:txBody>
        </p:sp>
        <p:sp>
          <p:nvSpPr>
            <p:cNvPr id="10" name="Line 11"/>
            <p:cNvSpPr>
              <a:spLocks noChangeShapeType="1"/>
            </p:cNvSpPr>
            <p:nvPr/>
          </p:nvSpPr>
          <p:spPr bwMode="auto">
            <a:xfrm>
              <a:off x="8092504" y="3419053"/>
              <a:ext cx="419100" cy="0"/>
            </a:xfrm>
            <a:prstGeom prst="line">
              <a:avLst/>
            </a:prstGeom>
            <a:noFill/>
            <a:ln w="28575">
              <a:solidFill>
                <a:srgbClr val="0019FF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1" name="Line 12"/>
            <p:cNvSpPr>
              <a:spLocks noChangeShapeType="1"/>
            </p:cNvSpPr>
            <p:nvPr/>
          </p:nvSpPr>
          <p:spPr bwMode="auto">
            <a:xfrm>
              <a:off x="6331966" y="3850853"/>
              <a:ext cx="503238" cy="0"/>
            </a:xfrm>
            <a:prstGeom prst="line">
              <a:avLst/>
            </a:prstGeom>
            <a:noFill/>
            <a:ln w="28575">
              <a:solidFill>
                <a:srgbClr val="0019FF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2" name="Line 13"/>
            <p:cNvSpPr>
              <a:spLocks noChangeShapeType="1"/>
            </p:cNvSpPr>
            <p:nvPr/>
          </p:nvSpPr>
          <p:spPr bwMode="auto">
            <a:xfrm>
              <a:off x="6498654" y="3419053"/>
              <a:ext cx="336550" cy="0"/>
            </a:xfrm>
            <a:prstGeom prst="line">
              <a:avLst/>
            </a:prstGeom>
            <a:noFill/>
            <a:ln w="28575">
              <a:solidFill>
                <a:srgbClr val="0019FF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3" name="Line 14"/>
            <p:cNvSpPr>
              <a:spLocks noChangeShapeType="1"/>
            </p:cNvSpPr>
            <p:nvPr/>
          </p:nvSpPr>
          <p:spPr bwMode="auto">
            <a:xfrm>
              <a:off x="8259191" y="4109616"/>
              <a:ext cx="252413" cy="0"/>
            </a:xfrm>
            <a:prstGeom prst="line">
              <a:avLst/>
            </a:prstGeom>
            <a:noFill/>
            <a:ln w="28575">
              <a:solidFill>
                <a:srgbClr val="0019FF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4" name="Line 15"/>
            <p:cNvSpPr>
              <a:spLocks noChangeShapeType="1"/>
            </p:cNvSpPr>
            <p:nvPr/>
          </p:nvSpPr>
          <p:spPr bwMode="auto">
            <a:xfrm>
              <a:off x="6498654" y="3419053"/>
              <a:ext cx="0" cy="1727200"/>
            </a:xfrm>
            <a:prstGeom prst="line">
              <a:avLst/>
            </a:prstGeom>
            <a:noFill/>
            <a:ln w="28575">
              <a:solidFill>
                <a:srgbClr val="0019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5" name="Line 16"/>
            <p:cNvSpPr>
              <a:spLocks noChangeShapeType="1"/>
            </p:cNvSpPr>
            <p:nvPr/>
          </p:nvSpPr>
          <p:spPr bwMode="auto">
            <a:xfrm>
              <a:off x="6498654" y="5146253"/>
              <a:ext cx="1760537" cy="0"/>
            </a:xfrm>
            <a:prstGeom prst="line">
              <a:avLst/>
            </a:prstGeom>
            <a:noFill/>
            <a:ln w="28575">
              <a:solidFill>
                <a:srgbClr val="0019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6" name="Line 17"/>
            <p:cNvSpPr>
              <a:spLocks noChangeShapeType="1"/>
            </p:cNvSpPr>
            <p:nvPr/>
          </p:nvSpPr>
          <p:spPr bwMode="auto">
            <a:xfrm flipV="1">
              <a:off x="8259191" y="4109616"/>
              <a:ext cx="0" cy="1036637"/>
            </a:xfrm>
            <a:prstGeom prst="line">
              <a:avLst/>
            </a:prstGeom>
            <a:noFill/>
            <a:ln w="28575">
              <a:solidFill>
                <a:srgbClr val="0019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7" name="AutoShape 18"/>
            <p:cNvSpPr>
              <a:spLocks noChangeArrowheads="1"/>
            </p:cNvSpPr>
            <p:nvPr/>
          </p:nvSpPr>
          <p:spPr bwMode="auto">
            <a:xfrm>
              <a:off x="6452616" y="3807991"/>
              <a:ext cx="84138" cy="85725"/>
            </a:xfrm>
            <a:prstGeom prst="octagon">
              <a:avLst>
                <a:gd name="adj" fmla="val 29287"/>
              </a:avLst>
            </a:prstGeom>
            <a:solidFill>
              <a:schemeClr val="tx1"/>
            </a:solidFill>
            <a:ln w="9525">
              <a:solidFill>
                <a:srgbClr val="0019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ea typeface="宋体" charset="-122"/>
              </a:endParaRPr>
            </a:p>
          </p:txBody>
        </p:sp>
        <p:sp>
          <p:nvSpPr>
            <p:cNvPr id="18" name="Line 19"/>
            <p:cNvSpPr>
              <a:spLocks noChangeShapeType="1"/>
            </p:cNvSpPr>
            <p:nvPr/>
          </p:nvSpPr>
          <p:spPr bwMode="auto">
            <a:xfrm>
              <a:off x="8762429" y="3765128"/>
              <a:ext cx="250825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9" name="Line 20"/>
            <p:cNvSpPr>
              <a:spLocks noChangeShapeType="1"/>
            </p:cNvSpPr>
            <p:nvPr/>
          </p:nvSpPr>
          <p:spPr bwMode="auto">
            <a:xfrm>
              <a:off x="9037066" y="3765128"/>
              <a:ext cx="0" cy="2244725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0" name="Line 21"/>
            <p:cNvSpPr>
              <a:spLocks noChangeShapeType="1"/>
            </p:cNvSpPr>
            <p:nvPr/>
          </p:nvSpPr>
          <p:spPr bwMode="auto">
            <a:xfrm flipH="1">
              <a:off x="2668016" y="6009853"/>
              <a:ext cx="636905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1" name="Line 22"/>
            <p:cNvSpPr>
              <a:spLocks noChangeShapeType="1"/>
            </p:cNvSpPr>
            <p:nvPr/>
          </p:nvSpPr>
          <p:spPr bwMode="auto">
            <a:xfrm flipV="1">
              <a:off x="2668016" y="4455691"/>
              <a:ext cx="0" cy="1554162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2" name="Line 23"/>
            <p:cNvSpPr>
              <a:spLocks noChangeShapeType="1"/>
            </p:cNvSpPr>
            <p:nvPr/>
          </p:nvSpPr>
          <p:spPr bwMode="auto">
            <a:xfrm>
              <a:off x="2668016" y="4455691"/>
              <a:ext cx="250825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3" name="Text Box 24"/>
            <p:cNvSpPr txBox="1">
              <a:spLocks noChangeArrowheads="1"/>
            </p:cNvSpPr>
            <p:nvPr/>
          </p:nvSpPr>
          <p:spPr bwMode="auto">
            <a:xfrm>
              <a:off x="6835204" y="3246016"/>
              <a:ext cx="700087" cy="438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19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1pPr>
              <a:lvl2pPr marL="742950" indent="-28575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2pPr>
              <a:lvl3pPr marL="11430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3pPr>
              <a:lvl4pPr marL="16002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4pPr>
              <a:lvl5pPr marL="20574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9pPr>
            </a:lstStyle>
            <a:p>
              <a:r>
                <a:rPr lang="en-US" altLang="zh-CN" sz="1100">
                  <a:solidFill>
                    <a:srgbClr val="0019FF"/>
                  </a:solidFill>
                  <a:latin typeface="Arial" charset="0"/>
                  <a:ea typeface="宋体" charset="-122"/>
                </a:rPr>
                <a:t>Read</a:t>
              </a:r>
            </a:p>
            <a:p>
              <a:r>
                <a:rPr lang="en-US" altLang="zh-CN" sz="1100">
                  <a:solidFill>
                    <a:srgbClr val="0019FF"/>
                  </a:solidFill>
                  <a:latin typeface="Arial" charset="0"/>
                  <a:ea typeface="宋体" charset="-122"/>
                </a:rPr>
                <a:t>address</a:t>
              </a:r>
            </a:p>
          </p:txBody>
        </p:sp>
        <p:sp>
          <p:nvSpPr>
            <p:cNvPr id="24" name="Text Box 25"/>
            <p:cNvSpPr txBox="1">
              <a:spLocks noChangeArrowheads="1"/>
            </p:cNvSpPr>
            <p:nvPr/>
          </p:nvSpPr>
          <p:spPr bwMode="auto">
            <a:xfrm>
              <a:off x="6835204" y="3677816"/>
              <a:ext cx="700087" cy="438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19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1pPr>
              <a:lvl2pPr marL="742950" indent="-28575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2pPr>
              <a:lvl3pPr marL="11430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3pPr>
              <a:lvl4pPr marL="16002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4pPr>
              <a:lvl5pPr marL="20574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9pPr>
            </a:lstStyle>
            <a:p>
              <a:r>
                <a:rPr lang="en-US" altLang="zh-CN" sz="1100">
                  <a:solidFill>
                    <a:srgbClr val="0019FF"/>
                  </a:solidFill>
                  <a:latin typeface="Arial" charset="0"/>
                  <a:ea typeface="宋体" charset="-122"/>
                </a:rPr>
                <a:t>Write</a:t>
              </a:r>
            </a:p>
            <a:p>
              <a:r>
                <a:rPr lang="en-US" altLang="zh-CN" sz="1100">
                  <a:solidFill>
                    <a:srgbClr val="0019FF"/>
                  </a:solidFill>
                  <a:latin typeface="Arial" charset="0"/>
                  <a:ea typeface="宋体" charset="-122"/>
                </a:rPr>
                <a:t>address</a:t>
              </a:r>
            </a:p>
          </p:txBody>
        </p:sp>
        <p:sp>
          <p:nvSpPr>
            <p:cNvPr id="25" name="Text Box 26"/>
            <p:cNvSpPr txBox="1">
              <a:spLocks noChangeArrowheads="1"/>
            </p:cNvSpPr>
            <p:nvPr/>
          </p:nvSpPr>
          <p:spPr bwMode="auto">
            <a:xfrm>
              <a:off x="6835204" y="4109616"/>
              <a:ext cx="528637" cy="438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19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1pPr>
              <a:lvl2pPr marL="742950" indent="-28575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2pPr>
              <a:lvl3pPr marL="11430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3pPr>
              <a:lvl4pPr marL="16002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4pPr>
              <a:lvl5pPr marL="20574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9pPr>
            </a:lstStyle>
            <a:p>
              <a:r>
                <a:rPr lang="en-US" altLang="zh-CN" sz="1100">
                  <a:solidFill>
                    <a:srgbClr val="0019FF"/>
                  </a:solidFill>
                  <a:latin typeface="Arial" charset="0"/>
                  <a:ea typeface="宋体" charset="-122"/>
                </a:rPr>
                <a:t>Write</a:t>
              </a:r>
            </a:p>
            <a:p>
              <a:r>
                <a:rPr lang="en-US" altLang="zh-CN" sz="1100">
                  <a:solidFill>
                    <a:srgbClr val="0019FF"/>
                  </a:solidFill>
                  <a:latin typeface="Arial" charset="0"/>
                  <a:ea typeface="宋体" charset="-122"/>
                </a:rPr>
                <a:t>data</a:t>
              </a:r>
            </a:p>
          </p:txBody>
        </p:sp>
        <p:sp>
          <p:nvSpPr>
            <p:cNvPr id="26" name="Text Box 27"/>
            <p:cNvSpPr txBox="1">
              <a:spLocks noChangeArrowheads="1"/>
            </p:cNvSpPr>
            <p:nvPr/>
          </p:nvSpPr>
          <p:spPr bwMode="auto">
            <a:xfrm>
              <a:off x="7336854" y="4023891"/>
              <a:ext cx="746125" cy="438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19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1pPr>
              <a:lvl2pPr marL="742950" indent="-28575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2pPr>
              <a:lvl3pPr marL="11430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3pPr>
              <a:lvl4pPr marL="16002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4pPr>
              <a:lvl5pPr marL="20574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9pPr>
            </a:lstStyle>
            <a:p>
              <a:pPr algn="ctr"/>
              <a:r>
                <a:rPr lang="en-US" altLang="zh-CN" sz="1100" b="1">
                  <a:solidFill>
                    <a:srgbClr val="0019FF"/>
                  </a:solidFill>
                  <a:latin typeface="Arial" charset="0"/>
                  <a:ea typeface="宋体" charset="-122"/>
                </a:rPr>
                <a:t>Data</a:t>
              </a:r>
            </a:p>
            <a:p>
              <a:pPr algn="ctr"/>
              <a:r>
                <a:rPr lang="en-US" altLang="zh-CN" sz="1100" b="1">
                  <a:solidFill>
                    <a:srgbClr val="0019FF"/>
                  </a:solidFill>
                  <a:latin typeface="Arial" charset="0"/>
                  <a:ea typeface="宋体" charset="-122"/>
                </a:rPr>
                <a:t>memory</a:t>
              </a:r>
            </a:p>
          </p:txBody>
        </p:sp>
        <p:sp>
          <p:nvSpPr>
            <p:cNvPr id="27" name="Text Box 28"/>
            <p:cNvSpPr txBox="1">
              <a:spLocks noChangeArrowheads="1"/>
            </p:cNvSpPr>
            <p:nvPr/>
          </p:nvSpPr>
          <p:spPr bwMode="auto">
            <a:xfrm>
              <a:off x="7584504" y="3246016"/>
              <a:ext cx="538162" cy="438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19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1pPr>
              <a:lvl2pPr marL="742950" indent="-28575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2pPr>
              <a:lvl3pPr marL="11430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3pPr>
              <a:lvl4pPr marL="16002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4pPr>
              <a:lvl5pPr marL="20574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9pPr>
            </a:lstStyle>
            <a:p>
              <a:pPr algn="r"/>
              <a:r>
                <a:rPr lang="en-US" altLang="zh-CN" sz="1100">
                  <a:solidFill>
                    <a:srgbClr val="0019FF"/>
                  </a:solidFill>
                  <a:latin typeface="Arial" charset="0"/>
                  <a:ea typeface="宋体" charset="-122"/>
                </a:rPr>
                <a:t>Read</a:t>
              </a:r>
            </a:p>
            <a:p>
              <a:pPr algn="r"/>
              <a:r>
                <a:rPr lang="en-US" altLang="zh-CN" sz="1100">
                  <a:solidFill>
                    <a:srgbClr val="0019FF"/>
                  </a:solidFill>
                  <a:latin typeface="Arial" charset="0"/>
                  <a:ea typeface="宋体" charset="-122"/>
                </a:rPr>
                <a:t>data</a:t>
              </a:r>
            </a:p>
          </p:txBody>
        </p:sp>
        <p:sp>
          <p:nvSpPr>
            <p:cNvPr id="28" name="Rectangle 29"/>
            <p:cNvSpPr>
              <a:spLocks noChangeArrowheads="1"/>
            </p:cNvSpPr>
            <p:nvPr/>
          </p:nvSpPr>
          <p:spPr bwMode="auto">
            <a:xfrm>
              <a:off x="6835204" y="3246016"/>
              <a:ext cx="1257300" cy="1295400"/>
            </a:xfrm>
            <a:prstGeom prst="rect">
              <a:avLst/>
            </a:prstGeom>
            <a:noFill/>
            <a:ln w="9525">
              <a:solidFill>
                <a:srgbClr val="0019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ea typeface="宋体" charset="-122"/>
              </a:endParaRPr>
            </a:p>
          </p:txBody>
        </p:sp>
        <p:sp>
          <p:nvSpPr>
            <p:cNvPr id="29" name="Line 30"/>
            <p:cNvSpPr>
              <a:spLocks noChangeShapeType="1"/>
            </p:cNvSpPr>
            <p:nvPr/>
          </p:nvSpPr>
          <p:spPr bwMode="auto">
            <a:xfrm>
              <a:off x="7420991" y="3074566"/>
              <a:ext cx="0" cy="171450"/>
            </a:xfrm>
            <a:prstGeom prst="line">
              <a:avLst/>
            </a:prstGeom>
            <a:noFill/>
            <a:ln w="9525">
              <a:solidFill>
                <a:srgbClr val="3333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0" name="Text Box 31"/>
            <p:cNvSpPr txBox="1">
              <a:spLocks noChangeArrowheads="1"/>
            </p:cNvSpPr>
            <p:nvPr/>
          </p:nvSpPr>
          <p:spPr bwMode="auto">
            <a:xfrm>
              <a:off x="7001891" y="2814216"/>
              <a:ext cx="838200" cy="269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1pPr>
              <a:lvl2pPr marL="742950" indent="-28575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2pPr>
              <a:lvl3pPr marL="11430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3pPr>
              <a:lvl4pPr marL="16002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4pPr>
              <a:lvl5pPr marL="20574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9pPr>
            </a:lstStyle>
            <a:p>
              <a:r>
                <a:rPr lang="en-US" altLang="zh-CN" sz="1100">
                  <a:solidFill>
                    <a:srgbClr val="3333FF"/>
                  </a:solidFill>
                  <a:latin typeface="Arial" charset="0"/>
                  <a:ea typeface="宋体" charset="-122"/>
                </a:rPr>
                <a:t>MemWrite</a:t>
              </a:r>
            </a:p>
          </p:txBody>
        </p:sp>
        <p:sp>
          <p:nvSpPr>
            <p:cNvPr id="31" name="Line 32"/>
            <p:cNvSpPr>
              <a:spLocks noChangeShapeType="1"/>
            </p:cNvSpPr>
            <p:nvPr/>
          </p:nvSpPr>
          <p:spPr bwMode="auto">
            <a:xfrm>
              <a:off x="7420991" y="4541416"/>
              <a:ext cx="0" cy="223837"/>
            </a:xfrm>
            <a:prstGeom prst="line">
              <a:avLst/>
            </a:prstGeom>
            <a:noFill/>
            <a:ln w="9525">
              <a:solidFill>
                <a:srgbClr val="0019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2" name="Text Box 33"/>
            <p:cNvSpPr txBox="1">
              <a:spLocks noChangeArrowheads="1"/>
            </p:cNvSpPr>
            <p:nvPr/>
          </p:nvSpPr>
          <p:spPr bwMode="auto">
            <a:xfrm>
              <a:off x="7001891" y="4714453"/>
              <a:ext cx="847725" cy="269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1pPr>
              <a:lvl2pPr marL="742950" indent="-28575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2pPr>
              <a:lvl3pPr marL="11430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3pPr>
              <a:lvl4pPr marL="16002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4pPr>
              <a:lvl5pPr marL="20574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9pPr>
            </a:lstStyle>
            <a:p>
              <a:r>
                <a:rPr lang="en-US" altLang="zh-CN" sz="1100">
                  <a:solidFill>
                    <a:srgbClr val="3333FF"/>
                  </a:solidFill>
                  <a:latin typeface="Arial" charset="0"/>
                  <a:ea typeface="宋体" charset="-122"/>
                </a:rPr>
                <a:t>MemRead</a:t>
              </a:r>
            </a:p>
          </p:txBody>
        </p:sp>
        <p:sp>
          <p:nvSpPr>
            <p:cNvPr id="33" name="Text Box 34"/>
            <p:cNvSpPr txBox="1">
              <a:spLocks noChangeArrowheads="1"/>
            </p:cNvSpPr>
            <p:nvPr/>
          </p:nvSpPr>
          <p:spPr bwMode="auto">
            <a:xfrm>
              <a:off x="8511604" y="3258716"/>
              <a:ext cx="319087" cy="10096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1pPr>
              <a:lvl2pPr marL="742950" indent="-28575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2pPr>
              <a:lvl3pPr marL="11430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3pPr>
              <a:lvl4pPr marL="16002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4pPr>
              <a:lvl5pPr marL="20574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9pPr>
            </a:lstStyle>
            <a:p>
              <a:r>
                <a:rPr lang="en-US" altLang="zh-CN" sz="1100">
                  <a:solidFill>
                    <a:srgbClr val="FF0000"/>
                  </a:solidFill>
                  <a:latin typeface="Arial" charset="0"/>
                  <a:ea typeface="宋体" charset="-122"/>
                </a:rPr>
                <a:t>1</a:t>
              </a:r>
            </a:p>
            <a:p>
              <a:pPr>
                <a:spcBef>
                  <a:spcPct val="30000"/>
                </a:spcBef>
              </a:pPr>
              <a:r>
                <a:rPr lang="en-US" altLang="zh-CN" sz="1100" b="1">
                  <a:solidFill>
                    <a:srgbClr val="FF0000"/>
                  </a:solidFill>
                  <a:latin typeface="Arial" charset="0"/>
                  <a:ea typeface="宋体" charset="-122"/>
                </a:rPr>
                <a:t>M</a:t>
              </a:r>
            </a:p>
            <a:p>
              <a:pPr>
                <a:lnSpc>
                  <a:spcPct val="90000"/>
                </a:lnSpc>
              </a:pPr>
              <a:r>
                <a:rPr lang="en-US" altLang="zh-CN" sz="1100" b="1">
                  <a:solidFill>
                    <a:srgbClr val="FF0000"/>
                  </a:solidFill>
                  <a:latin typeface="Arial" charset="0"/>
                  <a:ea typeface="宋体" charset="-122"/>
                </a:rPr>
                <a:t>u</a:t>
              </a:r>
            </a:p>
            <a:p>
              <a:pPr>
                <a:lnSpc>
                  <a:spcPct val="90000"/>
                </a:lnSpc>
              </a:pPr>
              <a:r>
                <a:rPr lang="en-US" altLang="zh-CN" sz="1100" b="1">
                  <a:solidFill>
                    <a:srgbClr val="FF0000"/>
                  </a:solidFill>
                  <a:latin typeface="Arial" charset="0"/>
                  <a:ea typeface="宋体" charset="-122"/>
                </a:rPr>
                <a:t>x</a:t>
              </a:r>
            </a:p>
            <a:p>
              <a:pPr>
                <a:spcBef>
                  <a:spcPct val="30000"/>
                </a:spcBef>
              </a:pPr>
              <a:r>
                <a:rPr lang="en-US" altLang="zh-CN" sz="1100">
                  <a:solidFill>
                    <a:srgbClr val="FF0000"/>
                  </a:solidFill>
                  <a:latin typeface="Arial" charset="0"/>
                  <a:ea typeface="宋体" charset="-122"/>
                </a:rPr>
                <a:t>0</a:t>
              </a:r>
            </a:p>
          </p:txBody>
        </p:sp>
        <p:sp>
          <p:nvSpPr>
            <p:cNvPr id="34" name="AutoShape 35"/>
            <p:cNvSpPr>
              <a:spLocks noChangeArrowheads="1"/>
            </p:cNvSpPr>
            <p:nvPr/>
          </p:nvSpPr>
          <p:spPr bwMode="auto">
            <a:xfrm>
              <a:off x="8522716" y="3246016"/>
              <a:ext cx="252413" cy="1036637"/>
            </a:xfrm>
            <a:prstGeom prst="roundRect">
              <a:avLst>
                <a:gd name="adj" fmla="val 50000"/>
              </a:avLst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ea typeface="宋体" charset="-122"/>
              </a:endParaRPr>
            </a:p>
          </p:txBody>
        </p:sp>
        <p:sp>
          <p:nvSpPr>
            <p:cNvPr id="35" name="Text Box 36"/>
            <p:cNvSpPr txBox="1">
              <a:spLocks noChangeArrowheads="1"/>
            </p:cNvSpPr>
            <p:nvPr/>
          </p:nvSpPr>
          <p:spPr bwMode="auto">
            <a:xfrm>
              <a:off x="8175054" y="2801516"/>
              <a:ext cx="933450" cy="269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1pPr>
              <a:lvl2pPr marL="742950" indent="-28575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2pPr>
              <a:lvl3pPr marL="11430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3pPr>
              <a:lvl4pPr marL="16002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4pPr>
              <a:lvl5pPr marL="20574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9pPr>
            </a:lstStyle>
            <a:p>
              <a:r>
                <a:rPr lang="en-US" altLang="zh-CN" sz="1100">
                  <a:solidFill>
                    <a:srgbClr val="3333FF"/>
                  </a:solidFill>
                  <a:latin typeface="Arial" charset="0"/>
                  <a:ea typeface="宋体" charset="-122"/>
                </a:rPr>
                <a:t>MemToReg</a:t>
              </a:r>
            </a:p>
          </p:txBody>
        </p:sp>
        <p:sp>
          <p:nvSpPr>
            <p:cNvPr id="36" name="Line 37"/>
            <p:cNvSpPr>
              <a:spLocks noChangeShapeType="1"/>
            </p:cNvSpPr>
            <p:nvPr/>
          </p:nvSpPr>
          <p:spPr bwMode="auto">
            <a:xfrm>
              <a:off x="8629079" y="3074566"/>
              <a:ext cx="0" cy="171450"/>
            </a:xfrm>
            <a:prstGeom prst="line">
              <a:avLst/>
            </a:prstGeom>
            <a:noFill/>
            <a:ln w="9525">
              <a:solidFill>
                <a:srgbClr val="3333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7" name="Line 38"/>
            <p:cNvSpPr>
              <a:spLocks noChangeShapeType="1"/>
            </p:cNvSpPr>
            <p:nvPr/>
          </p:nvSpPr>
          <p:spPr bwMode="auto">
            <a:xfrm flipV="1">
              <a:off x="4571429" y="3765128"/>
              <a:ext cx="0" cy="1381125"/>
            </a:xfrm>
            <a:prstGeom prst="line">
              <a:avLst/>
            </a:prstGeom>
            <a:noFill/>
            <a:ln w="28575">
              <a:solidFill>
                <a:srgbClr val="0019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8" name="Line 39"/>
            <p:cNvSpPr>
              <a:spLocks noChangeShapeType="1"/>
            </p:cNvSpPr>
            <p:nvPr/>
          </p:nvSpPr>
          <p:spPr bwMode="auto">
            <a:xfrm>
              <a:off x="4403154" y="3765128"/>
              <a:ext cx="58737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9" name="Line 40"/>
            <p:cNvSpPr>
              <a:spLocks noChangeShapeType="1"/>
            </p:cNvSpPr>
            <p:nvPr/>
          </p:nvSpPr>
          <p:spPr bwMode="auto">
            <a:xfrm flipV="1">
              <a:off x="6331966" y="4282653"/>
              <a:ext cx="0" cy="863600"/>
            </a:xfrm>
            <a:prstGeom prst="line">
              <a:avLst/>
            </a:prstGeom>
            <a:noFill/>
            <a:ln w="28575">
              <a:solidFill>
                <a:srgbClr val="0019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0" name="Line 41"/>
            <p:cNvSpPr>
              <a:spLocks noChangeShapeType="1"/>
            </p:cNvSpPr>
            <p:nvPr/>
          </p:nvSpPr>
          <p:spPr bwMode="auto">
            <a:xfrm flipH="1">
              <a:off x="4571429" y="5146253"/>
              <a:ext cx="1760537" cy="0"/>
            </a:xfrm>
            <a:prstGeom prst="line">
              <a:avLst/>
            </a:prstGeom>
            <a:noFill/>
            <a:ln w="28575">
              <a:solidFill>
                <a:srgbClr val="0019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1" name="Line 42"/>
            <p:cNvSpPr>
              <a:spLocks noChangeShapeType="1"/>
            </p:cNvSpPr>
            <p:nvPr/>
          </p:nvSpPr>
          <p:spPr bwMode="auto">
            <a:xfrm>
              <a:off x="6331966" y="4282653"/>
              <a:ext cx="503238" cy="0"/>
            </a:xfrm>
            <a:prstGeom prst="line">
              <a:avLst/>
            </a:prstGeom>
            <a:noFill/>
            <a:ln w="28575">
              <a:solidFill>
                <a:srgbClr val="0019FF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2" name="AutoShape 43"/>
            <p:cNvSpPr>
              <a:spLocks noChangeArrowheads="1"/>
            </p:cNvSpPr>
            <p:nvPr/>
          </p:nvSpPr>
          <p:spPr bwMode="auto">
            <a:xfrm>
              <a:off x="4538091" y="3717503"/>
              <a:ext cx="84138" cy="87313"/>
            </a:xfrm>
            <a:prstGeom prst="octagon">
              <a:avLst>
                <a:gd name="adj" fmla="val 29287"/>
              </a:avLst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ea typeface="宋体" charset="-122"/>
              </a:endParaRPr>
            </a:p>
          </p:txBody>
        </p:sp>
        <p:sp>
          <p:nvSpPr>
            <p:cNvPr id="43" name="Text Box 44"/>
            <p:cNvSpPr txBox="1">
              <a:spLocks noChangeArrowheads="1"/>
            </p:cNvSpPr>
            <p:nvPr/>
          </p:nvSpPr>
          <p:spPr bwMode="auto">
            <a:xfrm>
              <a:off x="3815779" y="5146253"/>
              <a:ext cx="654050" cy="438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1pPr>
              <a:lvl2pPr marL="742950" indent="-28575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2pPr>
              <a:lvl3pPr marL="11430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3pPr>
              <a:lvl4pPr marL="16002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4pPr>
              <a:lvl5pPr marL="20574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9pPr>
            </a:lstStyle>
            <a:p>
              <a:pPr algn="ctr"/>
              <a:r>
                <a:rPr lang="en-US" altLang="zh-CN" sz="1100" b="1">
                  <a:solidFill>
                    <a:srgbClr val="FF00FF"/>
                  </a:solidFill>
                  <a:latin typeface="Arial" charset="0"/>
                  <a:ea typeface="宋体" charset="-122"/>
                </a:rPr>
                <a:t>Sign</a:t>
              </a:r>
            </a:p>
            <a:p>
              <a:pPr algn="ctr"/>
              <a:r>
                <a:rPr lang="en-US" altLang="zh-CN" sz="1100" b="1">
                  <a:solidFill>
                    <a:srgbClr val="FF00FF"/>
                  </a:solidFill>
                  <a:latin typeface="Arial" charset="0"/>
                  <a:ea typeface="宋体" charset="-122"/>
                </a:rPr>
                <a:t>extend</a:t>
              </a:r>
            </a:p>
          </p:txBody>
        </p:sp>
        <p:sp>
          <p:nvSpPr>
            <p:cNvPr id="44" name="Oval 45"/>
            <p:cNvSpPr>
              <a:spLocks noChangeArrowheads="1"/>
            </p:cNvSpPr>
            <p:nvPr/>
          </p:nvSpPr>
          <p:spPr bwMode="auto">
            <a:xfrm>
              <a:off x="3885629" y="4973216"/>
              <a:ext cx="503237" cy="863600"/>
            </a:xfrm>
            <a:prstGeom prst="ellipse">
              <a:avLst/>
            </a:prstGeom>
            <a:noFill/>
            <a:ln w="9525">
              <a:solidFill>
                <a:srgbClr val="FF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ea typeface="宋体" charset="-122"/>
              </a:endParaRPr>
            </a:p>
          </p:txBody>
        </p:sp>
        <p:sp>
          <p:nvSpPr>
            <p:cNvPr id="45" name="Line 46"/>
            <p:cNvSpPr>
              <a:spLocks noChangeShapeType="1"/>
            </p:cNvSpPr>
            <p:nvPr/>
          </p:nvSpPr>
          <p:spPr bwMode="auto">
            <a:xfrm>
              <a:off x="4403154" y="3246016"/>
              <a:ext cx="1090612" cy="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6" name="Line 47"/>
            <p:cNvSpPr>
              <a:spLocks noChangeShapeType="1"/>
            </p:cNvSpPr>
            <p:nvPr/>
          </p:nvSpPr>
          <p:spPr bwMode="auto">
            <a:xfrm>
              <a:off x="4739704" y="4455691"/>
              <a:ext cx="250825" cy="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7" name="Line 48"/>
            <p:cNvSpPr>
              <a:spLocks noChangeShapeType="1"/>
            </p:cNvSpPr>
            <p:nvPr/>
          </p:nvSpPr>
          <p:spPr bwMode="auto">
            <a:xfrm>
              <a:off x="4739704" y="4455691"/>
              <a:ext cx="0" cy="949325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8" name="Line 49"/>
            <p:cNvSpPr>
              <a:spLocks noChangeShapeType="1"/>
            </p:cNvSpPr>
            <p:nvPr/>
          </p:nvSpPr>
          <p:spPr bwMode="auto">
            <a:xfrm flipH="1">
              <a:off x="4403154" y="5405016"/>
              <a:ext cx="336550" cy="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9" name="Text Box 50"/>
            <p:cNvSpPr txBox="1">
              <a:spLocks noChangeArrowheads="1"/>
            </p:cNvSpPr>
            <p:nvPr/>
          </p:nvSpPr>
          <p:spPr bwMode="auto">
            <a:xfrm>
              <a:off x="4990529" y="3604791"/>
              <a:ext cx="319087" cy="10096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1pPr>
              <a:lvl2pPr marL="742950" indent="-28575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2pPr>
              <a:lvl3pPr marL="11430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3pPr>
              <a:lvl4pPr marL="16002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4pPr>
              <a:lvl5pPr marL="20574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9pPr>
            </a:lstStyle>
            <a:p>
              <a:r>
                <a:rPr lang="en-US" altLang="zh-CN" sz="1100">
                  <a:solidFill>
                    <a:srgbClr val="FF3300"/>
                  </a:solidFill>
                  <a:latin typeface="Arial" charset="0"/>
                  <a:ea typeface="宋体" charset="-122"/>
                </a:rPr>
                <a:t>0</a:t>
              </a:r>
            </a:p>
            <a:p>
              <a:pPr>
                <a:spcBef>
                  <a:spcPct val="30000"/>
                </a:spcBef>
              </a:pPr>
              <a:r>
                <a:rPr lang="en-US" altLang="zh-CN" sz="1100" b="1">
                  <a:solidFill>
                    <a:srgbClr val="FF3300"/>
                  </a:solidFill>
                  <a:latin typeface="Arial" charset="0"/>
                  <a:ea typeface="宋体" charset="-122"/>
                </a:rPr>
                <a:t>M</a:t>
              </a:r>
            </a:p>
            <a:p>
              <a:pPr>
                <a:lnSpc>
                  <a:spcPct val="90000"/>
                </a:lnSpc>
              </a:pPr>
              <a:r>
                <a:rPr lang="en-US" altLang="zh-CN" sz="1100" b="1">
                  <a:solidFill>
                    <a:srgbClr val="FF3300"/>
                  </a:solidFill>
                  <a:latin typeface="Arial" charset="0"/>
                  <a:ea typeface="宋体" charset="-122"/>
                </a:rPr>
                <a:t>u</a:t>
              </a:r>
            </a:p>
            <a:p>
              <a:pPr>
                <a:lnSpc>
                  <a:spcPct val="90000"/>
                </a:lnSpc>
              </a:pPr>
              <a:r>
                <a:rPr lang="en-US" altLang="zh-CN" sz="1100" b="1">
                  <a:solidFill>
                    <a:srgbClr val="FF3300"/>
                  </a:solidFill>
                  <a:latin typeface="Arial" charset="0"/>
                  <a:ea typeface="宋体" charset="-122"/>
                </a:rPr>
                <a:t>x</a:t>
              </a:r>
            </a:p>
            <a:p>
              <a:pPr>
                <a:spcBef>
                  <a:spcPct val="30000"/>
                </a:spcBef>
              </a:pPr>
              <a:r>
                <a:rPr lang="en-US" altLang="zh-CN" sz="1100">
                  <a:solidFill>
                    <a:srgbClr val="FF3300"/>
                  </a:solidFill>
                  <a:latin typeface="Arial" charset="0"/>
                  <a:ea typeface="宋体" charset="-122"/>
                </a:rPr>
                <a:t>1</a:t>
              </a:r>
            </a:p>
          </p:txBody>
        </p:sp>
        <p:sp>
          <p:nvSpPr>
            <p:cNvPr id="50" name="AutoShape 51"/>
            <p:cNvSpPr>
              <a:spLocks noChangeArrowheads="1"/>
            </p:cNvSpPr>
            <p:nvPr/>
          </p:nvSpPr>
          <p:spPr bwMode="auto">
            <a:xfrm>
              <a:off x="5003229" y="3592091"/>
              <a:ext cx="250825" cy="1036637"/>
            </a:xfrm>
            <a:prstGeom prst="roundRect">
              <a:avLst>
                <a:gd name="adj" fmla="val 50000"/>
              </a:avLst>
            </a:prstGeom>
            <a:noFill/>
            <a:ln w="9525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ea typeface="宋体" charset="-122"/>
              </a:endParaRPr>
            </a:p>
          </p:txBody>
        </p:sp>
        <p:sp>
          <p:nvSpPr>
            <p:cNvPr id="51" name="Line 52"/>
            <p:cNvSpPr>
              <a:spLocks noChangeShapeType="1"/>
            </p:cNvSpPr>
            <p:nvPr/>
          </p:nvSpPr>
          <p:spPr bwMode="auto">
            <a:xfrm>
              <a:off x="5133404" y="4628728"/>
              <a:ext cx="0" cy="173038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2" name="Text Box 53"/>
            <p:cNvSpPr txBox="1">
              <a:spLocks noChangeArrowheads="1"/>
            </p:cNvSpPr>
            <p:nvPr/>
          </p:nvSpPr>
          <p:spPr bwMode="auto">
            <a:xfrm>
              <a:off x="4822254" y="4801766"/>
              <a:ext cx="685800" cy="269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1pPr>
              <a:lvl2pPr marL="742950" indent="-28575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2pPr>
              <a:lvl3pPr marL="11430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3pPr>
              <a:lvl4pPr marL="16002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4pPr>
              <a:lvl5pPr marL="20574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9pPr>
            </a:lstStyle>
            <a:p>
              <a:r>
                <a:rPr lang="en-US" altLang="zh-CN" sz="1100">
                  <a:solidFill>
                    <a:srgbClr val="FF3300"/>
                  </a:solidFill>
                  <a:latin typeface="Arial" charset="0"/>
                  <a:ea typeface="宋体" charset="-122"/>
                </a:rPr>
                <a:t>ALUSrc</a:t>
              </a:r>
            </a:p>
          </p:txBody>
        </p:sp>
        <p:sp>
          <p:nvSpPr>
            <p:cNvPr id="53" name="Line 54"/>
            <p:cNvSpPr>
              <a:spLocks noChangeShapeType="1"/>
            </p:cNvSpPr>
            <p:nvPr/>
          </p:nvSpPr>
          <p:spPr bwMode="auto">
            <a:xfrm>
              <a:off x="5493766" y="2987253"/>
              <a:ext cx="0" cy="519113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4" name="Line 55"/>
            <p:cNvSpPr>
              <a:spLocks noChangeShapeType="1"/>
            </p:cNvSpPr>
            <p:nvPr/>
          </p:nvSpPr>
          <p:spPr bwMode="auto">
            <a:xfrm>
              <a:off x="5493766" y="3850853"/>
              <a:ext cx="0" cy="519113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5" name="Line 56"/>
            <p:cNvSpPr>
              <a:spLocks noChangeShapeType="1"/>
            </p:cNvSpPr>
            <p:nvPr/>
          </p:nvSpPr>
          <p:spPr bwMode="auto">
            <a:xfrm>
              <a:off x="5493766" y="3506366"/>
              <a:ext cx="250825" cy="171450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6" name="Line 57"/>
            <p:cNvSpPr>
              <a:spLocks noChangeShapeType="1"/>
            </p:cNvSpPr>
            <p:nvPr/>
          </p:nvSpPr>
          <p:spPr bwMode="auto">
            <a:xfrm flipV="1">
              <a:off x="5493766" y="3677816"/>
              <a:ext cx="250825" cy="173037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7" name="Line 58"/>
            <p:cNvSpPr>
              <a:spLocks noChangeShapeType="1"/>
            </p:cNvSpPr>
            <p:nvPr/>
          </p:nvSpPr>
          <p:spPr bwMode="auto">
            <a:xfrm>
              <a:off x="5493766" y="2987253"/>
              <a:ext cx="838200" cy="431800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8" name="Line 59"/>
            <p:cNvSpPr>
              <a:spLocks noChangeShapeType="1"/>
            </p:cNvSpPr>
            <p:nvPr/>
          </p:nvSpPr>
          <p:spPr bwMode="auto">
            <a:xfrm>
              <a:off x="6331966" y="3419053"/>
              <a:ext cx="0" cy="519113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9" name="Line 60"/>
            <p:cNvSpPr>
              <a:spLocks noChangeShapeType="1"/>
            </p:cNvSpPr>
            <p:nvPr/>
          </p:nvSpPr>
          <p:spPr bwMode="auto">
            <a:xfrm flipV="1">
              <a:off x="5493766" y="3938166"/>
              <a:ext cx="838200" cy="431800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60" name="Text Box 61"/>
            <p:cNvSpPr txBox="1">
              <a:spLocks noChangeArrowheads="1"/>
            </p:cNvSpPr>
            <p:nvPr/>
          </p:nvSpPr>
          <p:spPr bwMode="auto">
            <a:xfrm>
              <a:off x="5741416" y="3677816"/>
              <a:ext cx="600075" cy="269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1pPr>
              <a:lvl2pPr marL="742950" indent="-28575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2pPr>
              <a:lvl3pPr marL="11430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3pPr>
              <a:lvl4pPr marL="16002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4pPr>
              <a:lvl5pPr marL="20574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9pPr>
            </a:lstStyle>
            <a:p>
              <a:pPr algn="r"/>
              <a:r>
                <a:rPr lang="en-US" altLang="zh-CN" sz="1100">
                  <a:solidFill>
                    <a:srgbClr val="FF3300"/>
                  </a:solidFill>
                  <a:latin typeface="Arial" charset="0"/>
                  <a:ea typeface="宋体" charset="-122"/>
                </a:rPr>
                <a:t>Result</a:t>
              </a:r>
            </a:p>
          </p:txBody>
        </p:sp>
        <p:sp>
          <p:nvSpPr>
            <p:cNvPr id="61" name="Text Box 62"/>
            <p:cNvSpPr txBox="1">
              <a:spLocks noChangeArrowheads="1"/>
            </p:cNvSpPr>
            <p:nvPr/>
          </p:nvSpPr>
          <p:spPr bwMode="auto">
            <a:xfrm>
              <a:off x="5827141" y="3419053"/>
              <a:ext cx="490538" cy="269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1pPr>
              <a:lvl2pPr marL="742950" indent="-28575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2pPr>
              <a:lvl3pPr marL="11430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3pPr>
              <a:lvl4pPr marL="16002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4pPr>
              <a:lvl5pPr marL="20574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9pPr>
            </a:lstStyle>
            <a:p>
              <a:pPr algn="r"/>
              <a:r>
                <a:rPr lang="en-US" altLang="zh-CN" sz="1100">
                  <a:solidFill>
                    <a:srgbClr val="FF3300"/>
                  </a:solidFill>
                  <a:latin typeface="Arial" charset="0"/>
                  <a:ea typeface="宋体" charset="-122"/>
                </a:rPr>
                <a:t>Zero</a:t>
              </a:r>
            </a:p>
          </p:txBody>
        </p:sp>
        <p:sp>
          <p:nvSpPr>
            <p:cNvPr id="62" name="Text Box 63"/>
            <p:cNvSpPr txBox="1">
              <a:spLocks noChangeArrowheads="1"/>
            </p:cNvSpPr>
            <p:nvPr/>
          </p:nvSpPr>
          <p:spPr bwMode="auto">
            <a:xfrm>
              <a:off x="5493766" y="3246016"/>
              <a:ext cx="492125" cy="269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1pPr>
              <a:lvl2pPr marL="742950" indent="-28575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2pPr>
              <a:lvl3pPr marL="11430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3pPr>
              <a:lvl4pPr marL="16002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4pPr>
              <a:lvl5pPr marL="20574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9pPr>
            </a:lstStyle>
            <a:p>
              <a:r>
                <a:rPr lang="en-US" altLang="zh-CN" sz="1100" b="1">
                  <a:solidFill>
                    <a:srgbClr val="FF3300"/>
                  </a:solidFill>
                  <a:latin typeface="Arial" charset="0"/>
                  <a:ea typeface="宋体" charset="-122"/>
                </a:rPr>
                <a:t>ALU</a:t>
              </a:r>
            </a:p>
          </p:txBody>
        </p:sp>
        <p:sp>
          <p:nvSpPr>
            <p:cNvPr id="63" name="Line 64"/>
            <p:cNvSpPr>
              <a:spLocks noChangeShapeType="1"/>
            </p:cNvSpPr>
            <p:nvPr/>
          </p:nvSpPr>
          <p:spPr bwMode="auto">
            <a:xfrm>
              <a:off x="5997004" y="4109616"/>
              <a:ext cx="0" cy="173037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64" name="Text Box 65"/>
            <p:cNvSpPr txBox="1">
              <a:spLocks noChangeArrowheads="1"/>
            </p:cNvSpPr>
            <p:nvPr/>
          </p:nvSpPr>
          <p:spPr bwMode="auto">
            <a:xfrm>
              <a:off x="5660454" y="4282653"/>
              <a:ext cx="661987" cy="269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1pPr>
              <a:lvl2pPr marL="742950" indent="-28575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2pPr>
              <a:lvl3pPr marL="11430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3pPr>
              <a:lvl4pPr marL="16002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4pPr>
              <a:lvl5pPr marL="20574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9pPr>
            </a:lstStyle>
            <a:p>
              <a:r>
                <a:rPr lang="en-US" altLang="zh-CN" sz="1100">
                  <a:solidFill>
                    <a:srgbClr val="FF3300"/>
                  </a:solidFill>
                  <a:latin typeface="Arial" charset="0"/>
                  <a:ea typeface="宋体" charset="-122"/>
                </a:rPr>
                <a:t>ALUOp</a:t>
              </a:r>
            </a:p>
          </p:txBody>
        </p:sp>
        <p:sp>
          <p:nvSpPr>
            <p:cNvPr id="65" name="Line 66"/>
            <p:cNvSpPr>
              <a:spLocks noChangeShapeType="1"/>
            </p:cNvSpPr>
            <p:nvPr/>
          </p:nvSpPr>
          <p:spPr bwMode="auto">
            <a:xfrm>
              <a:off x="2475929" y="4109616"/>
              <a:ext cx="419100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66" name="Line 67"/>
            <p:cNvSpPr>
              <a:spLocks noChangeShapeType="1"/>
            </p:cNvSpPr>
            <p:nvPr/>
          </p:nvSpPr>
          <p:spPr bwMode="auto">
            <a:xfrm>
              <a:off x="1553591" y="3160291"/>
              <a:ext cx="0" cy="431800"/>
            </a:xfrm>
            <a:prstGeom prst="line">
              <a:avLst/>
            </a:prstGeom>
            <a:noFill/>
            <a:ln w="9525">
              <a:solidFill>
                <a:srgbClr val="FF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67" name="Line 68"/>
            <p:cNvSpPr>
              <a:spLocks noChangeShapeType="1"/>
            </p:cNvSpPr>
            <p:nvPr/>
          </p:nvSpPr>
          <p:spPr bwMode="auto">
            <a:xfrm>
              <a:off x="1553591" y="5405016"/>
              <a:ext cx="2347913" cy="0"/>
            </a:xfrm>
            <a:prstGeom prst="line">
              <a:avLst/>
            </a:prstGeom>
            <a:noFill/>
            <a:ln w="9525">
              <a:solidFill>
                <a:srgbClr val="FF00FF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68" name="Text Box 69"/>
            <p:cNvSpPr txBox="1">
              <a:spLocks noChangeArrowheads="1"/>
            </p:cNvSpPr>
            <p:nvPr/>
          </p:nvSpPr>
          <p:spPr bwMode="auto">
            <a:xfrm>
              <a:off x="1553591" y="5146253"/>
              <a:ext cx="711200" cy="269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1pPr>
              <a:lvl2pPr marL="742950" indent="-28575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2pPr>
              <a:lvl3pPr marL="11430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3pPr>
              <a:lvl4pPr marL="16002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4pPr>
              <a:lvl5pPr marL="20574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9pPr>
            </a:lstStyle>
            <a:p>
              <a:r>
                <a:rPr lang="en-US" altLang="zh-CN" sz="1100">
                  <a:solidFill>
                    <a:srgbClr val="FF00FF"/>
                  </a:solidFill>
                  <a:latin typeface="Arial" charset="0"/>
                  <a:ea typeface="宋体" charset="-122"/>
                </a:rPr>
                <a:t>I [15 - 0]</a:t>
              </a:r>
            </a:p>
          </p:txBody>
        </p:sp>
        <p:sp>
          <p:nvSpPr>
            <p:cNvPr id="69" name="Line 70"/>
            <p:cNvSpPr>
              <a:spLocks noChangeShapeType="1"/>
            </p:cNvSpPr>
            <p:nvPr/>
          </p:nvSpPr>
          <p:spPr bwMode="auto">
            <a:xfrm>
              <a:off x="1386904" y="3160291"/>
              <a:ext cx="1508125" cy="0"/>
            </a:xfrm>
            <a:prstGeom prst="line">
              <a:avLst/>
            </a:prstGeom>
            <a:noFill/>
            <a:ln w="9525">
              <a:solidFill>
                <a:srgbClr val="FF00FF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70" name="Text Box 71"/>
            <p:cNvSpPr txBox="1">
              <a:spLocks noChangeArrowheads="1"/>
            </p:cNvSpPr>
            <p:nvPr/>
          </p:nvSpPr>
          <p:spPr bwMode="auto">
            <a:xfrm>
              <a:off x="1553591" y="2901528"/>
              <a:ext cx="788988" cy="269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1pPr>
              <a:lvl2pPr marL="742950" indent="-28575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2pPr>
              <a:lvl3pPr marL="11430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3pPr>
              <a:lvl4pPr marL="16002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4pPr>
              <a:lvl5pPr marL="20574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9pPr>
            </a:lstStyle>
            <a:p>
              <a:r>
                <a:rPr lang="en-US" altLang="zh-CN" sz="1100">
                  <a:solidFill>
                    <a:srgbClr val="FF00FF"/>
                  </a:solidFill>
                  <a:latin typeface="Arial" charset="0"/>
                  <a:ea typeface="宋体" charset="-122"/>
                </a:rPr>
                <a:t>I [25 - 21]</a:t>
              </a:r>
            </a:p>
          </p:txBody>
        </p:sp>
        <p:sp>
          <p:nvSpPr>
            <p:cNvPr id="71" name="AutoShape 72"/>
            <p:cNvSpPr>
              <a:spLocks noChangeArrowheads="1"/>
            </p:cNvSpPr>
            <p:nvPr/>
          </p:nvSpPr>
          <p:spPr bwMode="auto">
            <a:xfrm>
              <a:off x="1520254" y="3117428"/>
              <a:ext cx="84137" cy="85725"/>
            </a:xfrm>
            <a:prstGeom prst="octagon">
              <a:avLst>
                <a:gd name="adj" fmla="val 29287"/>
              </a:avLst>
            </a:prstGeom>
            <a:solidFill>
              <a:srgbClr val="FF00FF"/>
            </a:solidFill>
            <a:ln w="9525">
              <a:solidFill>
                <a:srgbClr val="FF00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ea typeface="宋体" charset="-122"/>
              </a:endParaRPr>
            </a:p>
          </p:txBody>
        </p:sp>
        <p:sp>
          <p:nvSpPr>
            <p:cNvPr id="72" name="Text Box 73"/>
            <p:cNvSpPr txBox="1">
              <a:spLocks noChangeArrowheads="1"/>
            </p:cNvSpPr>
            <p:nvPr/>
          </p:nvSpPr>
          <p:spPr bwMode="auto">
            <a:xfrm>
              <a:off x="1553591" y="3333328"/>
              <a:ext cx="788988" cy="269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1pPr>
              <a:lvl2pPr marL="742950" indent="-28575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2pPr>
              <a:lvl3pPr marL="11430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3pPr>
              <a:lvl4pPr marL="16002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4pPr>
              <a:lvl5pPr marL="20574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9pPr>
            </a:lstStyle>
            <a:p>
              <a:r>
                <a:rPr lang="en-US" altLang="zh-CN" sz="1100">
                  <a:latin typeface="Arial" charset="0"/>
                  <a:ea typeface="宋体" charset="-122"/>
                </a:rPr>
                <a:t>I [20 - 16]</a:t>
              </a:r>
            </a:p>
          </p:txBody>
        </p:sp>
        <p:sp>
          <p:nvSpPr>
            <p:cNvPr id="73" name="Line 74"/>
            <p:cNvSpPr>
              <a:spLocks noChangeShapeType="1"/>
            </p:cNvSpPr>
            <p:nvPr/>
          </p:nvSpPr>
          <p:spPr bwMode="auto">
            <a:xfrm>
              <a:off x="1553591" y="3592091"/>
              <a:ext cx="134143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74" name="AutoShape 75"/>
            <p:cNvSpPr>
              <a:spLocks noChangeArrowheads="1"/>
            </p:cNvSpPr>
            <p:nvPr/>
          </p:nvSpPr>
          <p:spPr bwMode="auto">
            <a:xfrm>
              <a:off x="1518666" y="3546053"/>
              <a:ext cx="84138" cy="85725"/>
            </a:xfrm>
            <a:prstGeom prst="octagon">
              <a:avLst>
                <a:gd name="adj" fmla="val 29287"/>
              </a:avLst>
            </a:prstGeom>
            <a:solidFill>
              <a:srgbClr val="FF00FF"/>
            </a:solidFill>
            <a:ln w="9525">
              <a:solidFill>
                <a:srgbClr val="FF00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ea typeface="宋体" charset="-122"/>
              </a:endParaRPr>
            </a:p>
          </p:txBody>
        </p:sp>
        <p:sp>
          <p:nvSpPr>
            <p:cNvPr id="75" name="Line 76"/>
            <p:cNvSpPr>
              <a:spLocks noChangeShapeType="1"/>
            </p:cNvSpPr>
            <p:nvPr/>
          </p:nvSpPr>
          <p:spPr bwMode="auto">
            <a:xfrm>
              <a:off x="1553591" y="4541416"/>
              <a:ext cx="67151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76" name="Text Box 77"/>
            <p:cNvSpPr txBox="1">
              <a:spLocks noChangeArrowheads="1"/>
            </p:cNvSpPr>
            <p:nvPr/>
          </p:nvSpPr>
          <p:spPr bwMode="auto">
            <a:xfrm>
              <a:off x="1529779" y="4282653"/>
              <a:ext cx="788987" cy="269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1pPr>
              <a:lvl2pPr marL="742950" indent="-28575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2pPr>
              <a:lvl3pPr marL="11430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3pPr>
              <a:lvl4pPr marL="16002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4pPr>
              <a:lvl5pPr marL="20574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9pPr>
            </a:lstStyle>
            <a:p>
              <a:r>
                <a:rPr lang="en-US" altLang="zh-CN" sz="1100">
                  <a:latin typeface="Arial" charset="0"/>
                  <a:ea typeface="宋体" charset="-122"/>
                </a:rPr>
                <a:t>I [15 - 11]</a:t>
              </a:r>
            </a:p>
          </p:txBody>
        </p:sp>
        <p:sp>
          <p:nvSpPr>
            <p:cNvPr id="77" name="AutoShape 78"/>
            <p:cNvSpPr>
              <a:spLocks noChangeArrowheads="1"/>
            </p:cNvSpPr>
            <p:nvPr/>
          </p:nvSpPr>
          <p:spPr bwMode="auto">
            <a:xfrm>
              <a:off x="1517079" y="4500141"/>
              <a:ext cx="84137" cy="87312"/>
            </a:xfrm>
            <a:prstGeom prst="octagon">
              <a:avLst>
                <a:gd name="adj" fmla="val 29287"/>
              </a:avLst>
            </a:prstGeom>
            <a:solidFill>
              <a:srgbClr val="FF00FF"/>
            </a:solidFill>
            <a:ln w="9525">
              <a:solidFill>
                <a:srgbClr val="FF00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ea typeface="宋体" charset="-122"/>
              </a:endParaRPr>
            </a:p>
          </p:txBody>
        </p:sp>
        <p:sp>
          <p:nvSpPr>
            <p:cNvPr id="78" name="Text Box 79"/>
            <p:cNvSpPr txBox="1">
              <a:spLocks noChangeArrowheads="1"/>
            </p:cNvSpPr>
            <p:nvPr/>
          </p:nvSpPr>
          <p:spPr bwMode="auto">
            <a:xfrm>
              <a:off x="2225104" y="3690516"/>
              <a:ext cx="319087" cy="10096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1pPr>
              <a:lvl2pPr marL="742950" indent="-28575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2pPr>
              <a:lvl3pPr marL="11430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3pPr>
              <a:lvl4pPr marL="16002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4pPr>
              <a:lvl5pPr marL="20574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9pPr>
            </a:lstStyle>
            <a:p>
              <a:r>
                <a:rPr lang="en-US" altLang="zh-CN" sz="1100">
                  <a:latin typeface="Arial" charset="0"/>
                  <a:ea typeface="宋体" charset="-122"/>
                </a:rPr>
                <a:t>0</a:t>
              </a:r>
            </a:p>
            <a:p>
              <a:pPr>
                <a:spcBef>
                  <a:spcPct val="30000"/>
                </a:spcBef>
              </a:pPr>
              <a:r>
                <a:rPr lang="en-US" altLang="zh-CN" sz="1100" b="1">
                  <a:latin typeface="Arial" charset="0"/>
                  <a:ea typeface="宋体" charset="-122"/>
                </a:rPr>
                <a:t>M</a:t>
              </a:r>
            </a:p>
            <a:p>
              <a:pPr>
                <a:lnSpc>
                  <a:spcPct val="90000"/>
                </a:lnSpc>
              </a:pPr>
              <a:r>
                <a:rPr lang="en-US" altLang="zh-CN" sz="1100" b="1">
                  <a:latin typeface="Arial" charset="0"/>
                  <a:ea typeface="宋体" charset="-122"/>
                </a:rPr>
                <a:t>u</a:t>
              </a:r>
            </a:p>
            <a:p>
              <a:pPr>
                <a:lnSpc>
                  <a:spcPct val="90000"/>
                </a:lnSpc>
              </a:pPr>
              <a:r>
                <a:rPr lang="en-US" altLang="zh-CN" sz="1100" b="1">
                  <a:latin typeface="Arial" charset="0"/>
                  <a:ea typeface="宋体" charset="-122"/>
                </a:rPr>
                <a:t>x</a:t>
              </a:r>
            </a:p>
            <a:p>
              <a:pPr>
                <a:spcBef>
                  <a:spcPct val="30000"/>
                </a:spcBef>
              </a:pPr>
              <a:r>
                <a:rPr lang="en-US" altLang="zh-CN" sz="1100">
                  <a:latin typeface="Arial" charset="0"/>
                  <a:ea typeface="宋体" charset="-122"/>
                </a:rPr>
                <a:t>1</a:t>
              </a:r>
            </a:p>
          </p:txBody>
        </p:sp>
        <p:sp>
          <p:nvSpPr>
            <p:cNvPr id="79" name="AutoShape 80"/>
            <p:cNvSpPr>
              <a:spLocks noChangeArrowheads="1"/>
            </p:cNvSpPr>
            <p:nvPr/>
          </p:nvSpPr>
          <p:spPr bwMode="auto">
            <a:xfrm>
              <a:off x="2236216" y="3677816"/>
              <a:ext cx="252413" cy="1036637"/>
            </a:xfrm>
            <a:prstGeom prst="roundRect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ea typeface="宋体" charset="-122"/>
              </a:endParaRPr>
            </a:p>
          </p:txBody>
        </p:sp>
        <p:sp>
          <p:nvSpPr>
            <p:cNvPr id="80" name="Line 81"/>
            <p:cNvSpPr>
              <a:spLocks noChangeShapeType="1"/>
            </p:cNvSpPr>
            <p:nvPr/>
          </p:nvSpPr>
          <p:spPr bwMode="auto">
            <a:xfrm>
              <a:off x="2355279" y="4714453"/>
              <a:ext cx="0" cy="173038"/>
            </a:xfrm>
            <a:prstGeom prst="line">
              <a:avLst/>
            </a:prstGeom>
            <a:noFill/>
            <a:ln w="9525">
              <a:solidFill>
                <a:srgbClr val="3333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1" name="Text Box 82"/>
            <p:cNvSpPr txBox="1">
              <a:spLocks noChangeArrowheads="1"/>
            </p:cNvSpPr>
            <p:nvPr/>
          </p:nvSpPr>
          <p:spPr bwMode="auto">
            <a:xfrm>
              <a:off x="1972691" y="4887491"/>
              <a:ext cx="669925" cy="269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1pPr>
              <a:lvl2pPr marL="742950" indent="-28575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2pPr>
              <a:lvl3pPr marL="11430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3pPr>
              <a:lvl4pPr marL="16002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4pPr>
              <a:lvl5pPr marL="20574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9pPr>
            </a:lstStyle>
            <a:p>
              <a:r>
                <a:rPr lang="en-US" altLang="zh-CN" sz="1100">
                  <a:solidFill>
                    <a:srgbClr val="3333FF"/>
                  </a:solidFill>
                  <a:latin typeface="Arial" charset="0"/>
                  <a:ea typeface="宋体" charset="-122"/>
                </a:rPr>
                <a:t>RegDst</a:t>
              </a:r>
            </a:p>
          </p:txBody>
        </p:sp>
        <p:sp>
          <p:nvSpPr>
            <p:cNvPr id="82" name="Text Box 83"/>
            <p:cNvSpPr txBox="1">
              <a:spLocks noChangeArrowheads="1"/>
            </p:cNvSpPr>
            <p:nvPr/>
          </p:nvSpPr>
          <p:spPr bwMode="auto">
            <a:xfrm>
              <a:off x="2895029" y="2987253"/>
              <a:ext cx="784225" cy="438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1pPr>
              <a:lvl2pPr marL="742950" indent="-28575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2pPr>
              <a:lvl3pPr marL="11430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3pPr>
              <a:lvl4pPr marL="16002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4pPr>
              <a:lvl5pPr marL="20574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9pPr>
            </a:lstStyle>
            <a:p>
              <a:r>
                <a:rPr lang="en-US" altLang="zh-CN" sz="1100">
                  <a:solidFill>
                    <a:srgbClr val="FF00FF"/>
                  </a:solidFill>
                  <a:latin typeface="Arial" charset="0"/>
                  <a:ea typeface="宋体" charset="-122"/>
                </a:rPr>
                <a:t>Read</a:t>
              </a:r>
            </a:p>
            <a:p>
              <a:r>
                <a:rPr lang="en-US" altLang="zh-CN" sz="1100">
                  <a:solidFill>
                    <a:srgbClr val="FF00FF"/>
                  </a:solidFill>
                  <a:latin typeface="Arial" charset="0"/>
                  <a:ea typeface="宋体" charset="-122"/>
                </a:rPr>
                <a:t>register 1</a:t>
              </a:r>
            </a:p>
          </p:txBody>
        </p:sp>
        <p:sp>
          <p:nvSpPr>
            <p:cNvPr id="83" name="Text Box 84"/>
            <p:cNvSpPr txBox="1">
              <a:spLocks noChangeArrowheads="1"/>
            </p:cNvSpPr>
            <p:nvPr/>
          </p:nvSpPr>
          <p:spPr bwMode="auto">
            <a:xfrm>
              <a:off x="2912491" y="3439691"/>
              <a:ext cx="784225" cy="438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1pPr>
              <a:lvl2pPr marL="742950" indent="-28575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2pPr>
              <a:lvl3pPr marL="11430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3pPr>
              <a:lvl4pPr marL="16002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4pPr>
              <a:lvl5pPr marL="20574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9pPr>
            </a:lstStyle>
            <a:p>
              <a:r>
                <a:rPr lang="en-US" altLang="zh-CN" sz="1100">
                  <a:solidFill>
                    <a:srgbClr val="FF00FF"/>
                  </a:solidFill>
                  <a:latin typeface="Arial" charset="0"/>
                  <a:ea typeface="宋体" charset="-122"/>
                </a:rPr>
                <a:t>Read</a:t>
              </a:r>
            </a:p>
            <a:p>
              <a:r>
                <a:rPr lang="en-US" altLang="zh-CN" sz="1100">
                  <a:solidFill>
                    <a:srgbClr val="FF00FF"/>
                  </a:solidFill>
                  <a:latin typeface="Arial" charset="0"/>
                  <a:ea typeface="宋体" charset="-122"/>
                </a:rPr>
                <a:t>register 2</a:t>
              </a:r>
            </a:p>
          </p:txBody>
        </p:sp>
        <p:sp>
          <p:nvSpPr>
            <p:cNvPr id="84" name="Text Box 85"/>
            <p:cNvSpPr txBox="1">
              <a:spLocks noChangeArrowheads="1"/>
            </p:cNvSpPr>
            <p:nvPr/>
          </p:nvSpPr>
          <p:spPr bwMode="auto">
            <a:xfrm>
              <a:off x="2912491" y="3871491"/>
              <a:ext cx="668338" cy="438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1pPr>
              <a:lvl2pPr marL="742950" indent="-28575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2pPr>
              <a:lvl3pPr marL="11430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3pPr>
              <a:lvl4pPr marL="16002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4pPr>
              <a:lvl5pPr marL="20574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9pPr>
            </a:lstStyle>
            <a:p>
              <a:r>
                <a:rPr lang="en-US" altLang="zh-CN" sz="1100">
                  <a:solidFill>
                    <a:srgbClr val="FF0000"/>
                  </a:solidFill>
                  <a:latin typeface="Arial" charset="0"/>
                  <a:ea typeface="宋体" charset="-122"/>
                </a:rPr>
                <a:t>Write</a:t>
              </a:r>
            </a:p>
            <a:p>
              <a:r>
                <a:rPr lang="en-US" altLang="zh-CN" sz="1100">
                  <a:solidFill>
                    <a:srgbClr val="FF0000"/>
                  </a:solidFill>
                  <a:latin typeface="Arial" charset="0"/>
                  <a:ea typeface="宋体" charset="-122"/>
                </a:rPr>
                <a:t>register</a:t>
              </a:r>
            </a:p>
          </p:txBody>
        </p:sp>
        <p:sp>
          <p:nvSpPr>
            <p:cNvPr id="85" name="Text Box 86"/>
            <p:cNvSpPr txBox="1">
              <a:spLocks noChangeArrowheads="1"/>
            </p:cNvSpPr>
            <p:nvPr/>
          </p:nvSpPr>
          <p:spPr bwMode="auto">
            <a:xfrm>
              <a:off x="2912491" y="4303291"/>
              <a:ext cx="528638" cy="438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1pPr>
              <a:lvl2pPr marL="742950" indent="-28575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2pPr>
              <a:lvl3pPr marL="11430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3pPr>
              <a:lvl4pPr marL="16002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4pPr>
              <a:lvl5pPr marL="20574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9pPr>
            </a:lstStyle>
            <a:p>
              <a:r>
                <a:rPr lang="en-US" altLang="zh-CN" sz="1100">
                  <a:solidFill>
                    <a:srgbClr val="FF0000"/>
                  </a:solidFill>
                  <a:latin typeface="Arial" charset="0"/>
                  <a:ea typeface="宋体" charset="-122"/>
                </a:rPr>
                <a:t>Write</a:t>
              </a:r>
            </a:p>
            <a:p>
              <a:r>
                <a:rPr lang="en-US" altLang="zh-CN" sz="1100">
                  <a:solidFill>
                    <a:srgbClr val="FF0000"/>
                  </a:solidFill>
                  <a:latin typeface="Arial" charset="0"/>
                  <a:ea typeface="宋体" charset="-122"/>
                </a:rPr>
                <a:t>data</a:t>
              </a:r>
            </a:p>
          </p:txBody>
        </p:sp>
        <p:sp>
          <p:nvSpPr>
            <p:cNvPr id="86" name="Text Box 87"/>
            <p:cNvSpPr txBox="1">
              <a:spLocks noChangeArrowheads="1"/>
            </p:cNvSpPr>
            <p:nvPr/>
          </p:nvSpPr>
          <p:spPr bwMode="auto">
            <a:xfrm>
              <a:off x="3812604" y="3592091"/>
              <a:ext cx="590550" cy="438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1pPr>
              <a:lvl2pPr marL="742950" indent="-28575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2pPr>
              <a:lvl3pPr marL="11430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3pPr>
              <a:lvl4pPr marL="16002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4pPr>
              <a:lvl5pPr marL="20574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9pPr>
            </a:lstStyle>
            <a:p>
              <a:pPr algn="r"/>
              <a:r>
                <a:rPr lang="en-US" altLang="zh-CN" sz="1100">
                  <a:solidFill>
                    <a:srgbClr val="FF00FF"/>
                  </a:solidFill>
                  <a:latin typeface="Arial" charset="0"/>
                  <a:ea typeface="宋体" charset="-122"/>
                </a:rPr>
                <a:t>Read</a:t>
              </a:r>
            </a:p>
            <a:p>
              <a:pPr algn="r"/>
              <a:r>
                <a:rPr lang="en-US" altLang="zh-CN" sz="1100">
                  <a:solidFill>
                    <a:srgbClr val="FF00FF"/>
                  </a:solidFill>
                  <a:latin typeface="Arial" charset="0"/>
                  <a:ea typeface="宋体" charset="-122"/>
                </a:rPr>
                <a:t>data 2</a:t>
              </a:r>
            </a:p>
          </p:txBody>
        </p:sp>
        <p:sp>
          <p:nvSpPr>
            <p:cNvPr id="87" name="Text Box 88"/>
            <p:cNvSpPr txBox="1">
              <a:spLocks noChangeArrowheads="1"/>
            </p:cNvSpPr>
            <p:nvPr/>
          </p:nvSpPr>
          <p:spPr bwMode="auto">
            <a:xfrm>
              <a:off x="3830066" y="3007891"/>
              <a:ext cx="590550" cy="438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1pPr>
              <a:lvl2pPr marL="742950" indent="-28575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2pPr>
              <a:lvl3pPr marL="11430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3pPr>
              <a:lvl4pPr marL="16002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4pPr>
              <a:lvl5pPr marL="20574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9pPr>
            </a:lstStyle>
            <a:p>
              <a:pPr algn="r"/>
              <a:r>
                <a:rPr lang="en-US" altLang="zh-CN" sz="1100">
                  <a:solidFill>
                    <a:srgbClr val="FF00FF"/>
                  </a:solidFill>
                  <a:latin typeface="Arial" charset="0"/>
                  <a:ea typeface="宋体" charset="-122"/>
                </a:rPr>
                <a:t>Read</a:t>
              </a:r>
            </a:p>
            <a:p>
              <a:pPr algn="r"/>
              <a:r>
                <a:rPr lang="en-US" altLang="zh-CN" sz="1100">
                  <a:solidFill>
                    <a:srgbClr val="FF00FF"/>
                  </a:solidFill>
                  <a:latin typeface="Arial" charset="0"/>
                  <a:ea typeface="宋体" charset="-122"/>
                </a:rPr>
                <a:t>data 1</a:t>
              </a:r>
            </a:p>
          </p:txBody>
        </p:sp>
        <p:sp>
          <p:nvSpPr>
            <p:cNvPr id="88" name="Text Box 89"/>
            <p:cNvSpPr txBox="1">
              <a:spLocks noChangeArrowheads="1"/>
            </p:cNvSpPr>
            <p:nvPr/>
          </p:nvSpPr>
          <p:spPr bwMode="auto">
            <a:xfrm>
              <a:off x="3564954" y="4196928"/>
              <a:ext cx="839787" cy="269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1pPr>
              <a:lvl2pPr marL="742950" indent="-28575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2pPr>
              <a:lvl3pPr marL="11430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3pPr>
              <a:lvl4pPr marL="16002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4pPr>
              <a:lvl5pPr marL="20574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9pPr>
            </a:lstStyle>
            <a:p>
              <a:r>
                <a:rPr lang="en-US" altLang="zh-CN" sz="1100" b="1">
                  <a:solidFill>
                    <a:srgbClr val="FF00FF"/>
                  </a:solidFill>
                  <a:latin typeface="Arial" charset="0"/>
                  <a:ea typeface="宋体" charset="-122"/>
                </a:rPr>
                <a:t>Registers</a:t>
              </a:r>
            </a:p>
          </p:txBody>
        </p:sp>
        <p:sp>
          <p:nvSpPr>
            <p:cNvPr id="89" name="Rectangle 90"/>
            <p:cNvSpPr>
              <a:spLocks noChangeArrowheads="1"/>
            </p:cNvSpPr>
            <p:nvPr/>
          </p:nvSpPr>
          <p:spPr bwMode="auto">
            <a:xfrm>
              <a:off x="2912491" y="3007891"/>
              <a:ext cx="1490663" cy="1727200"/>
            </a:xfrm>
            <a:prstGeom prst="rect">
              <a:avLst/>
            </a:prstGeom>
            <a:noFill/>
            <a:ln w="9525">
              <a:solidFill>
                <a:srgbClr val="FF00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ea typeface="宋体" charset="-122"/>
              </a:endParaRPr>
            </a:p>
          </p:txBody>
        </p:sp>
        <p:sp>
          <p:nvSpPr>
            <p:cNvPr id="90" name="Line 91"/>
            <p:cNvSpPr>
              <a:spLocks noChangeShapeType="1"/>
            </p:cNvSpPr>
            <p:nvPr/>
          </p:nvSpPr>
          <p:spPr bwMode="auto">
            <a:xfrm>
              <a:off x="3649091" y="2814216"/>
              <a:ext cx="0" cy="173037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91" name="Text Box 92"/>
            <p:cNvSpPr txBox="1">
              <a:spLocks noChangeArrowheads="1"/>
            </p:cNvSpPr>
            <p:nvPr/>
          </p:nvSpPr>
          <p:spPr bwMode="auto">
            <a:xfrm>
              <a:off x="3314129" y="2555453"/>
              <a:ext cx="785812" cy="269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1pPr>
              <a:lvl2pPr marL="742950" indent="-28575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2pPr>
              <a:lvl3pPr marL="11430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3pPr>
              <a:lvl4pPr marL="16002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4pPr>
              <a:lvl5pPr marL="20574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9pPr>
            </a:lstStyle>
            <a:p>
              <a:r>
                <a:rPr lang="en-US" altLang="zh-CN" sz="1100">
                  <a:solidFill>
                    <a:srgbClr val="0000FF"/>
                  </a:solidFill>
                  <a:latin typeface="Arial" charset="0"/>
                  <a:ea typeface="宋体" charset="-122"/>
                </a:rPr>
                <a:t>RegWrite</a:t>
              </a:r>
            </a:p>
          </p:txBody>
        </p:sp>
        <p:sp>
          <p:nvSpPr>
            <p:cNvPr id="92" name="Line 93"/>
            <p:cNvSpPr>
              <a:spLocks noChangeShapeType="1"/>
            </p:cNvSpPr>
            <p:nvPr/>
          </p:nvSpPr>
          <p:spPr bwMode="auto">
            <a:xfrm>
              <a:off x="5241354" y="4109616"/>
              <a:ext cx="252412" cy="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93" name="Line 94"/>
            <p:cNvSpPr>
              <a:spLocks noChangeShapeType="1"/>
            </p:cNvSpPr>
            <p:nvPr/>
          </p:nvSpPr>
          <p:spPr bwMode="auto">
            <a:xfrm flipV="1">
              <a:off x="1990154" y="3607966"/>
              <a:ext cx="0" cy="2587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94" name="AutoShape 95"/>
            <p:cNvSpPr>
              <a:spLocks noChangeArrowheads="1"/>
            </p:cNvSpPr>
            <p:nvPr/>
          </p:nvSpPr>
          <p:spPr bwMode="auto">
            <a:xfrm>
              <a:off x="1961579" y="3566691"/>
              <a:ext cx="82550" cy="87312"/>
            </a:xfrm>
            <a:prstGeom prst="octagon">
              <a:avLst>
                <a:gd name="adj" fmla="val 29287"/>
              </a:avLst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ea typeface="宋体" charset="-122"/>
              </a:endParaRPr>
            </a:p>
          </p:txBody>
        </p:sp>
        <p:sp>
          <p:nvSpPr>
            <p:cNvPr id="95" name="Line 96"/>
            <p:cNvSpPr>
              <a:spLocks noChangeShapeType="1"/>
            </p:cNvSpPr>
            <p:nvPr/>
          </p:nvSpPr>
          <p:spPr bwMode="auto">
            <a:xfrm>
              <a:off x="1990154" y="3866728"/>
              <a:ext cx="2524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96" name="AutoShape 97"/>
            <p:cNvSpPr>
              <a:spLocks/>
            </p:cNvSpPr>
            <p:nvPr/>
          </p:nvSpPr>
          <p:spPr bwMode="auto">
            <a:xfrm rot="5400000">
              <a:off x="2849785" y="1002085"/>
              <a:ext cx="173037" cy="2933700"/>
            </a:xfrm>
            <a:prstGeom prst="leftBrace">
              <a:avLst>
                <a:gd name="adj1" fmla="val 141285"/>
                <a:gd name="adj2" fmla="val 50000"/>
              </a:avLst>
            </a:prstGeom>
            <a:noFill/>
            <a:ln w="25400">
              <a:solidFill>
                <a:srgbClr val="FF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rgbClr val="BABAEE"/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ea typeface="宋体" charset="-122"/>
              </a:endParaRPr>
            </a:p>
          </p:txBody>
        </p:sp>
        <p:sp>
          <p:nvSpPr>
            <p:cNvPr id="97" name="AutoShape 98"/>
            <p:cNvSpPr>
              <a:spLocks/>
            </p:cNvSpPr>
            <p:nvPr/>
          </p:nvSpPr>
          <p:spPr bwMode="auto">
            <a:xfrm rot="5400000">
              <a:off x="629666" y="1798216"/>
              <a:ext cx="173037" cy="1341438"/>
            </a:xfrm>
            <a:prstGeom prst="leftBrace">
              <a:avLst>
                <a:gd name="adj1" fmla="val 64603"/>
                <a:gd name="adj2" fmla="val 50000"/>
              </a:avLst>
            </a:prstGeom>
            <a:noFill/>
            <a:ln w="25400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rgbClr val="BABAEE"/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ea typeface="宋体" charset="-122"/>
              </a:endParaRPr>
            </a:p>
          </p:txBody>
        </p:sp>
        <p:sp>
          <p:nvSpPr>
            <p:cNvPr id="98" name="Text Box 99"/>
            <p:cNvSpPr txBox="1">
              <a:spLocks noChangeArrowheads="1"/>
            </p:cNvSpPr>
            <p:nvPr/>
          </p:nvSpPr>
          <p:spPr bwMode="auto">
            <a:xfrm>
              <a:off x="2675954" y="1955378"/>
              <a:ext cx="430212" cy="4064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rgbClr val="BABAEE"/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1pPr>
              <a:lvl2pPr marL="742950" indent="-28575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2pPr>
              <a:lvl3pPr marL="11430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3pPr>
              <a:lvl4pPr marL="16002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4pPr>
              <a:lvl5pPr marL="20574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9pPr>
            </a:lstStyle>
            <a:p>
              <a:pPr algn="ctr"/>
              <a:r>
                <a:rPr lang="en-US" altLang="zh-CN">
                  <a:solidFill>
                    <a:srgbClr val="FF00FF"/>
                  </a:solidFill>
                  <a:ea typeface="宋体" charset="-122"/>
                </a:rPr>
                <a:t>ID</a:t>
              </a:r>
            </a:p>
          </p:txBody>
        </p:sp>
        <p:sp>
          <p:nvSpPr>
            <p:cNvPr id="99" name="Text Box 100"/>
            <p:cNvSpPr txBox="1">
              <a:spLocks noChangeArrowheads="1"/>
            </p:cNvSpPr>
            <p:nvPr/>
          </p:nvSpPr>
          <p:spPr bwMode="auto">
            <a:xfrm>
              <a:off x="-571" y="1941091"/>
              <a:ext cx="1371600" cy="4064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rgbClr val="BABAEE"/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101882" tIns="50941" rIns="101882" bIns="50941" anchor="ctr">
              <a:spAutoFit/>
            </a:bodyPr>
            <a:lstStyle>
              <a:lvl1pPr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1pPr>
              <a:lvl2pPr marL="742950" indent="-28575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2pPr>
              <a:lvl3pPr marL="11430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3pPr>
              <a:lvl4pPr marL="16002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4pPr>
              <a:lvl5pPr marL="20574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9pPr>
            </a:lstStyle>
            <a:p>
              <a:pPr algn="ctr"/>
              <a:r>
                <a:rPr lang="en-US" altLang="zh-CN">
                  <a:solidFill>
                    <a:srgbClr val="009900"/>
                  </a:solidFill>
                  <a:ea typeface="宋体" charset="-122"/>
                </a:rPr>
                <a:t>IF</a:t>
              </a:r>
            </a:p>
          </p:txBody>
        </p:sp>
        <p:sp>
          <p:nvSpPr>
            <p:cNvPr id="100" name="AutoShape 101"/>
            <p:cNvSpPr>
              <a:spLocks/>
            </p:cNvSpPr>
            <p:nvPr/>
          </p:nvSpPr>
          <p:spPr bwMode="auto">
            <a:xfrm rot="5400000">
              <a:off x="5323110" y="1567234"/>
              <a:ext cx="173038" cy="1844675"/>
            </a:xfrm>
            <a:prstGeom prst="leftBrace">
              <a:avLst>
                <a:gd name="adj1" fmla="val 88838"/>
                <a:gd name="adj2" fmla="val 50000"/>
              </a:avLst>
            </a:prstGeom>
            <a:noFill/>
            <a:ln w="25400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rgbClr val="BABAEE"/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ea typeface="宋体" charset="-122"/>
              </a:endParaRPr>
            </a:p>
          </p:txBody>
        </p:sp>
        <p:sp>
          <p:nvSpPr>
            <p:cNvPr id="101" name="Text Box 102"/>
            <p:cNvSpPr txBox="1">
              <a:spLocks noChangeArrowheads="1"/>
            </p:cNvSpPr>
            <p:nvPr/>
          </p:nvSpPr>
          <p:spPr bwMode="auto">
            <a:xfrm>
              <a:off x="5098479" y="1961728"/>
              <a:ext cx="617537" cy="4064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rgbClr val="BABAEE"/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1pPr>
              <a:lvl2pPr marL="742950" indent="-28575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2pPr>
              <a:lvl3pPr marL="11430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3pPr>
              <a:lvl4pPr marL="16002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4pPr>
              <a:lvl5pPr marL="20574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9pPr>
            </a:lstStyle>
            <a:p>
              <a:pPr algn="ctr"/>
              <a:r>
                <a:rPr lang="en-US" altLang="zh-CN">
                  <a:solidFill>
                    <a:srgbClr val="FF3300"/>
                  </a:solidFill>
                  <a:ea typeface="宋体" charset="-122"/>
                </a:rPr>
                <a:t>EXE</a:t>
              </a:r>
            </a:p>
          </p:txBody>
        </p:sp>
        <p:sp>
          <p:nvSpPr>
            <p:cNvPr id="102" name="AutoShape 103"/>
            <p:cNvSpPr>
              <a:spLocks/>
            </p:cNvSpPr>
            <p:nvPr/>
          </p:nvSpPr>
          <p:spPr bwMode="auto">
            <a:xfrm rot="5400000">
              <a:off x="7205885" y="1567234"/>
              <a:ext cx="173038" cy="1844675"/>
            </a:xfrm>
            <a:prstGeom prst="leftBrace">
              <a:avLst>
                <a:gd name="adj1" fmla="val 88838"/>
                <a:gd name="adj2" fmla="val 50000"/>
              </a:avLst>
            </a:prstGeom>
            <a:noFill/>
            <a:ln w="2540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rgbClr val="BABAEE"/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vert="eaVert" wrap="none" anchor="ctr"/>
            <a:lstStyle/>
            <a:p>
              <a:pPr algn="ctr"/>
              <a:endParaRPr lang="zh-CN" altLang="zh-CN">
                <a:solidFill>
                  <a:srgbClr val="0019FF"/>
                </a:solidFill>
                <a:ea typeface="宋体" charset="-122"/>
              </a:endParaRPr>
            </a:p>
          </p:txBody>
        </p:sp>
        <p:sp>
          <p:nvSpPr>
            <p:cNvPr id="103" name="Text Box 104"/>
            <p:cNvSpPr txBox="1">
              <a:spLocks noChangeArrowheads="1"/>
            </p:cNvSpPr>
            <p:nvPr/>
          </p:nvSpPr>
          <p:spPr bwMode="auto">
            <a:xfrm>
              <a:off x="6939979" y="1961728"/>
              <a:ext cx="701675" cy="4064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rgbClr val="BABAEE"/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1pPr>
              <a:lvl2pPr marL="742950" indent="-28575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2pPr>
              <a:lvl3pPr marL="11430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3pPr>
              <a:lvl4pPr marL="16002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4pPr>
              <a:lvl5pPr marL="20574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9pPr>
            </a:lstStyle>
            <a:p>
              <a:pPr algn="ctr"/>
              <a:r>
                <a:rPr lang="en-US" altLang="zh-CN">
                  <a:solidFill>
                    <a:srgbClr val="0019FF"/>
                  </a:solidFill>
                  <a:ea typeface="宋体" charset="-122"/>
                </a:rPr>
                <a:t>MEM</a:t>
              </a:r>
              <a:endParaRPr lang="en-US" altLang="zh-CN">
                <a:solidFill>
                  <a:srgbClr val="FF3300"/>
                </a:solidFill>
                <a:ea typeface="宋体" charset="-122"/>
              </a:endParaRPr>
            </a:p>
          </p:txBody>
        </p:sp>
        <p:sp>
          <p:nvSpPr>
            <p:cNvPr id="104" name="AutoShape 105"/>
            <p:cNvSpPr>
              <a:spLocks/>
            </p:cNvSpPr>
            <p:nvPr/>
          </p:nvSpPr>
          <p:spPr bwMode="auto">
            <a:xfrm rot="5400000">
              <a:off x="8571928" y="2090316"/>
              <a:ext cx="168275" cy="762000"/>
            </a:xfrm>
            <a:prstGeom prst="leftBrace">
              <a:avLst>
                <a:gd name="adj1" fmla="val 37736"/>
                <a:gd name="adj2" fmla="val 50000"/>
              </a:avLst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rgbClr val="BABAEE"/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vert="eaVert" wrap="none" anchor="ctr"/>
            <a:lstStyle/>
            <a:p>
              <a:pPr algn="ctr"/>
              <a:endParaRPr lang="zh-CN" altLang="zh-CN">
                <a:solidFill>
                  <a:srgbClr val="0019FF"/>
                </a:solidFill>
                <a:ea typeface="宋体" charset="-122"/>
              </a:endParaRPr>
            </a:p>
          </p:txBody>
        </p:sp>
        <p:sp>
          <p:nvSpPr>
            <p:cNvPr id="105" name="Text Box 106"/>
            <p:cNvSpPr txBox="1">
              <a:spLocks noChangeArrowheads="1"/>
            </p:cNvSpPr>
            <p:nvPr/>
          </p:nvSpPr>
          <p:spPr bwMode="auto">
            <a:xfrm>
              <a:off x="8365554" y="1945853"/>
              <a:ext cx="563562" cy="4064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rgbClr val="BABAEE"/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1pPr>
              <a:lvl2pPr marL="742950" indent="-28575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2pPr>
              <a:lvl3pPr marL="11430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3pPr>
              <a:lvl4pPr marL="16002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4pPr>
              <a:lvl5pPr marL="2057400" indent="-228600" defTabSz="1019175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9pPr>
            </a:lstStyle>
            <a:p>
              <a:pPr algn="ctr"/>
              <a:r>
                <a:rPr lang="en-US" altLang="zh-CN">
                  <a:solidFill>
                    <a:srgbClr val="FF0000"/>
                  </a:solidFill>
                  <a:ea typeface="宋体" charset="-122"/>
                </a:rPr>
                <a:t>WB</a:t>
              </a:r>
              <a:endParaRPr lang="en-US" altLang="zh-CN">
                <a:solidFill>
                  <a:srgbClr val="FF3300"/>
                </a:solidFill>
                <a:ea typeface="宋体" charset="-122"/>
              </a:endParaRPr>
            </a:p>
          </p:txBody>
        </p:sp>
        <p:sp>
          <p:nvSpPr>
            <p:cNvPr id="106" name="Text Box 107"/>
            <p:cNvSpPr txBox="1">
              <a:spLocks noChangeArrowheads="1"/>
            </p:cNvSpPr>
            <p:nvPr/>
          </p:nvSpPr>
          <p:spPr bwMode="auto">
            <a:xfrm>
              <a:off x="350266" y="5984453"/>
              <a:ext cx="558800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9pPr>
            </a:lstStyle>
            <a:p>
              <a:r>
                <a:rPr lang="en-US" altLang="zh-CN">
                  <a:ea typeface="宋体" charset="-122"/>
                </a:rPr>
                <a:t>2ns</a:t>
              </a:r>
            </a:p>
          </p:txBody>
        </p:sp>
        <p:sp>
          <p:nvSpPr>
            <p:cNvPr id="107" name="Text Box 108"/>
            <p:cNvSpPr txBox="1">
              <a:spLocks noChangeArrowheads="1"/>
            </p:cNvSpPr>
            <p:nvPr/>
          </p:nvSpPr>
          <p:spPr bwMode="auto">
            <a:xfrm>
              <a:off x="5531866" y="5984453"/>
              <a:ext cx="558800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9pPr>
            </a:lstStyle>
            <a:p>
              <a:r>
                <a:rPr lang="en-US" altLang="zh-CN">
                  <a:ea typeface="宋体" charset="-122"/>
                </a:rPr>
                <a:t>2ns</a:t>
              </a:r>
            </a:p>
          </p:txBody>
        </p:sp>
        <p:sp>
          <p:nvSpPr>
            <p:cNvPr id="108" name="Text Box 109"/>
            <p:cNvSpPr txBox="1">
              <a:spLocks noChangeArrowheads="1"/>
            </p:cNvSpPr>
            <p:nvPr/>
          </p:nvSpPr>
          <p:spPr bwMode="auto">
            <a:xfrm>
              <a:off x="7208266" y="5984453"/>
              <a:ext cx="558800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9pPr>
            </a:lstStyle>
            <a:p>
              <a:r>
                <a:rPr lang="en-US" altLang="zh-CN">
                  <a:ea typeface="宋体" charset="-122"/>
                </a:rPr>
                <a:t>2ns</a:t>
              </a:r>
            </a:p>
          </p:txBody>
        </p:sp>
        <p:sp>
          <p:nvSpPr>
            <p:cNvPr id="109" name="Text Box 110"/>
            <p:cNvSpPr txBox="1">
              <a:spLocks noChangeArrowheads="1"/>
            </p:cNvSpPr>
            <p:nvPr/>
          </p:nvSpPr>
          <p:spPr bwMode="auto">
            <a:xfrm>
              <a:off x="3398266" y="5984453"/>
              <a:ext cx="558800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9pPr>
            </a:lstStyle>
            <a:p>
              <a:r>
                <a:rPr lang="en-US" altLang="zh-CN">
                  <a:ea typeface="宋体" charset="-122"/>
                </a:rPr>
                <a:t>2ns</a:t>
              </a:r>
            </a:p>
          </p:txBody>
        </p:sp>
      </p:grpSp>
      <p:sp>
        <p:nvSpPr>
          <p:cNvPr id="111" name="Slide Number Placeholder 1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21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95351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32046" y="260648"/>
            <a:ext cx="7992888" cy="922114"/>
          </a:xfrm>
        </p:spPr>
        <p:txBody>
          <a:bodyPr>
            <a:noAutofit/>
          </a:bodyPr>
          <a:lstStyle/>
          <a:p>
            <a:pPr algn="ctr"/>
            <a:r>
              <a:rPr lang="en-US" altLang="zh-CN" sz="4400" b="1" dirty="0">
                <a:solidFill>
                  <a:srgbClr val="0000FF"/>
                </a:solidFill>
              </a:rPr>
              <a:t>Pipelining Loads</a:t>
            </a:r>
            <a:endParaRPr lang="zh-CN" altLang="en-US" sz="4400" b="1" dirty="0">
              <a:solidFill>
                <a:srgbClr val="0000FF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99592" y="1196752"/>
            <a:ext cx="8136904" cy="554461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l"/>
            </a:pPr>
            <a:endParaRPr lang="en-US" altLang="zh-CN" sz="2800" dirty="0"/>
          </a:p>
        </p:txBody>
      </p:sp>
      <p:graphicFrame>
        <p:nvGraphicFramePr>
          <p:cNvPr id="4" name="Group 239"/>
          <p:cNvGraphicFramePr>
            <a:graphicFrameLocks noGrp="1"/>
          </p:cNvGraphicFramePr>
          <p:nvPr>
            <p:extLst/>
          </p:nvPr>
        </p:nvGraphicFramePr>
        <p:xfrm>
          <a:off x="29118" y="1340768"/>
          <a:ext cx="8763000" cy="1920240"/>
        </p:xfrm>
        <a:graphic>
          <a:graphicData uri="http://schemas.openxmlformats.org/drawingml/2006/table">
            <a:tbl>
              <a:tblPr/>
              <a:tblGrid>
                <a:gridCol w="204152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7787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</a:tblGrid>
              <a:tr h="180975">
                <a:tc>
                  <a:txBody>
                    <a:bodyPr/>
                    <a:lstStyle/>
                    <a:p>
                      <a:pPr marL="0" marR="0" lvl="0" indent="0" algn="l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  <a:ea typeface="宋体" charset="-122"/>
                      </a:endParaRPr>
                    </a:p>
                  </a:txBody>
                  <a:tcPr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9"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Clock cycle</a:t>
                      </a:r>
                    </a:p>
                  </a:txBody>
                  <a:tcPr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  <a:ea typeface="宋体" charset="-122"/>
                      </a:endParaRPr>
                    </a:p>
                  </a:txBody>
                  <a:tcPr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1</a:t>
                      </a:r>
                    </a:p>
                  </a:txBody>
                  <a:tcPr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2</a:t>
                      </a:r>
                    </a:p>
                  </a:txBody>
                  <a:tcPr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3</a:t>
                      </a:r>
                    </a:p>
                  </a:txBody>
                  <a:tcPr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4</a:t>
                      </a:r>
                    </a:p>
                  </a:txBody>
                  <a:tcPr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5</a:t>
                      </a:r>
                    </a:p>
                  </a:txBody>
                  <a:tcPr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6</a:t>
                      </a:r>
                    </a:p>
                  </a:txBody>
                  <a:tcPr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7</a:t>
                      </a:r>
                    </a:p>
                  </a:txBody>
                  <a:tcPr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8</a:t>
                      </a:r>
                    </a:p>
                  </a:txBody>
                  <a:tcPr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9</a:t>
                      </a:r>
                    </a:p>
                  </a:txBody>
                  <a:tcPr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>
                          <a:tab pos="514350" algn="l"/>
                        </a:tabLst>
                      </a:pPr>
                      <a:r>
                        <a:rPr kumimoji="0" lang="en-US" altLang="zh-CN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lw	$t0, 4($sp)</a:t>
                      </a:r>
                    </a:p>
                  </a:txBody>
                  <a:tcPr marT="0" marB="0" horzOverflow="overflow">
                    <a:lnL>
                      <a:noFill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IF</a:t>
                      </a:r>
                    </a:p>
                  </a:txBody>
                  <a:tcPr marT="0" marB="0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ID</a:t>
                      </a:r>
                    </a:p>
                  </a:txBody>
                  <a:tcPr marT="0" marB="0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EX</a:t>
                      </a:r>
                    </a:p>
                  </a:txBody>
                  <a:tcPr marT="0" marB="0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MEM</a:t>
                      </a:r>
                    </a:p>
                  </a:txBody>
                  <a:tcPr marT="0" marB="0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WB</a:t>
                      </a:r>
                    </a:p>
                  </a:txBody>
                  <a:tcPr marT="0" marB="0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  <a:ea typeface="宋体" charset="-122"/>
                      </a:endParaRPr>
                    </a:p>
                  </a:txBody>
                  <a:tcPr marT="0" marB="0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  <a:ea typeface="宋体" charset="-122"/>
                      </a:endParaRPr>
                    </a:p>
                  </a:txBody>
                  <a:tcPr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  <a:ea typeface="宋体" charset="-122"/>
                      </a:endParaRPr>
                    </a:p>
                  </a:txBody>
                  <a:tcPr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  <a:ea typeface="宋体" charset="-122"/>
                      </a:endParaRPr>
                    </a:p>
                  </a:txBody>
                  <a:tcPr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>
                          <a:tab pos="514350" algn="l"/>
                        </a:tabLst>
                      </a:pPr>
                      <a:r>
                        <a:rPr kumimoji="0" lang="en-US" altLang="zh-CN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lw	$t1, 8($sp)</a:t>
                      </a:r>
                    </a:p>
                  </a:txBody>
                  <a:tcPr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  <a:ea typeface="宋体" charset="-122"/>
                      </a:endParaRPr>
                    </a:p>
                  </a:txBody>
                  <a:tcPr marT="0" marB="0" horzOverflow="overflow">
                    <a:lnL>
                      <a:noFill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IF</a:t>
                      </a:r>
                    </a:p>
                  </a:txBody>
                  <a:tcPr marT="0" marB="0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ID</a:t>
                      </a:r>
                    </a:p>
                  </a:txBody>
                  <a:tcPr marT="0" marB="0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EX</a:t>
                      </a:r>
                    </a:p>
                  </a:txBody>
                  <a:tcPr marT="0" marB="0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MEM</a:t>
                      </a:r>
                    </a:p>
                  </a:txBody>
                  <a:tcPr marT="0" marB="0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WB</a:t>
                      </a:r>
                    </a:p>
                  </a:txBody>
                  <a:tcPr marT="0" marB="0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  <a:ea typeface="宋体" charset="-122"/>
                      </a:endParaRPr>
                    </a:p>
                  </a:txBody>
                  <a:tcPr marT="0" marB="0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  <a:ea typeface="宋体" charset="-122"/>
                      </a:endParaRPr>
                    </a:p>
                  </a:txBody>
                  <a:tcPr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  <a:ea typeface="宋体" charset="-122"/>
                      </a:endParaRPr>
                    </a:p>
                  </a:txBody>
                  <a:tcPr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>
                          <a:tab pos="514350" algn="l"/>
                        </a:tabLst>
                      </a:pPr>
                      <a:r>
                        <a:rPr kumimoji="0" lang="en-US" altLang="zh-CN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lw	$t2, 12($sp)</a:t>
                      </a:r>
                    </a:p>
                  </a:txBody>
                  <a:tcPr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  <a:ea typeface="宋体" charset="-122"/>
                      </a:endParaRPr>
                    </a:p>
                  </a:txBody>
                  <a:tcPr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  <a:ea typeface="宋体" charset="-122"/>
                      </a:endParaRPr>
                    </a:p>
                  </a:txBody>
                  <a:tcPr marT="0" marB="0" horzOverflow="overflow">
                    <a:lnL>
                      <a:noFill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IF</a:t>
                      </a:r>
                    </a:p>
                  </a:txBody>
                  <a:tcPr marT="0" marB="0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ID</a:t>
                      </a:r>
                    </a:p>
                  </a:txBody>
                  <a:tcPr marT="0" marB="0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EX</a:t>
                      </a:r>
                    </a:p>
                  </a:txBody>
                  <a:tcPr marT="0" marB="0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MEM</a:t>
                      </a:r>
                    </a:p>
                  </a:txBody>
                  <a:tcPr marT="0" marB="0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WB</a:t>
                      </a:r>
                    </a:p>
                  </a:txBody>
                  <a:tcPr marT="0" marB="0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  <a:ea typeface="宋体" charset="-122"/>
                      </a:endParaRPr>
                    </a:p>
                  </a:txBody>
                  <a:tcPr marT="0" marB="0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  <a:ea typeface="宋体" charset="-122"/>
                      </a:endParaRPr>
                    </a:p>
                  </a:txBody>
                  <a:tcPr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>
                          <a:tab pos="514350" algn="l"/>
                        </a:tabLst>
                      </a:pPr>
                      <a:r>
                        <a:rPr kumimoji="0" lang="en-US" altLang="zh-CN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lw	$t3, 16($sp)</a:t>
                      </a:r>
                    </a:p>
                  </a:txBody>
                  <a:tcPr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  <a:ea typeface="宋体" charset="-122"/>
                      </a:endParaRPr>
                    </a:p>
                  </a:txBody>
                  <a:tcPr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  <a:ea typeface="宋体" charset="-122"/>
                      </a:endParaRPr>
                    </a:p>
                  </a:txBody>
                  <a:tcPr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  <a:ea typeface="宋体" charset="-122"/>
                      </a:endParaRPr>
                    </a:p>
                  </a:txBody>
                  <a:tcPr marT="0" marB="0" horzOverflow="overflow">
                    <a:lnL>
                      <a:noFill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IF</a:t>
                      </a:r>
                    </a:p>
                  </a:txBody>
                  <a:tcPr marT="0" marB="0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ID</a:t>
                      </a:r>
                    </a:p>
                  </a:txBody>
                  <a:tcPr marT="0" marB="0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EX</a:t>
                      </a:r>
                    </a:p>
                  </a:txBody>
                  <a:tcPr marT="0" marB="0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MEM</a:t>
                      </a:r>
                    </a:p>
                  </a:txBody>
                  <a:tcPr marT="0" marB="0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WB</a:t>
                      </a:r>
                    </a:p>
                  </a:txBody>
                  <a:tcPr marT="0" marB="0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  <a:ea typeface="宋体" charset="-122"/>
                      </a:endParaRPr>
                    </a:p>
                  </a:txBody>
                  <a:tcPr marT="0" marB="0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>
                          <a:tab pos="514350" algn="l"/>
                        </a:tabLst>
                      </a:pPr>
                      <a:r>
                        <a:rPr kumimoji="0" lang="en-US" altLang="zh-CN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lw	$t4, 20($sp)</a:t>
                      </a:r>
                    </a:p>
                  </a:txBody>
                  <a:tcPr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  <a:ea typeface="宋体" charset="-122"/>
                      </a:endParaRPr>
                    </a:p>
                  </a:txBody>
                  <a:tcPr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  <a:ea typeface="宋体" charset="-122"/>
                      </a:endParaRPr>
                    </a:p>
                  </a:txBody>
                  <a:tcPr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  <a:ea typeface="宋体" charset="-122"/>
                      </a:endParaRPr>
                    </a:p>
                  </a:txBody>
                  <a:tcPr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  <a:ea typeface="宋体" charset="-122"/>
                      </a:endParaRPr>
                    </a:p>
                  </a:txBody>
                  <a:tcPr marT="0" marB="0" horzOverflow="overflow">
                    <a:lnL>
                      <a:noFill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IF</a:t>
                      </a:r>
                    </a:p>
                  </a:txBody>
                  <a:tcPr marT="0" marB="0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ID</a:t>
                      </a:r>
                    </a:p>
                  </a:txBody>
                  <a:tcPr marT="0" marB="0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EX</a:t>
                      </a:r>
                    </a:p>
                  </a:txBody>
                  <a:tcPr marT="0" marB="0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MEM</a:t>
                      </a:r>
                    </a:p>
                  </a:txBody>
                  <a:tcPr marT="0" marB="0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WB</a:t>
                      </a:r>
                    </a:p>
                  </a:txBody>
                  <a:tcPr marT="0" marB="0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grpSp>
        <p:nvGrpSpPr>
          <p:cNvPr id="5" name="Group 240"/>
          <p:cNvGrpSpPr>
            <a:grpSpLocks/>
          </p:cNvGrpSpPr>
          <p:nvPr/>
        </p:nvGrpSpPr>
        <p:grpSpPr bwMode="auto">
          <a:xfrm>
            <a:off x="2127671" y="3501008"/>
            <a:ext cx="4100513" cy="3259138"/>
            <a:chOff x="1687" y="779"/>
            <a:chExt cx="2583" cy="2053"/>
          </a:xfrm>
        </p:grpSpPr>
        <p:sp>
          <p:nvSpPr>
            <p:cNvPr id="6" name="Rectangle 4"/>
            <p:cNvSpPr>
              <a:spLocks noChangeArrowheads="1"/>
            </p:cNvSpPr>
            <p:nvPr/>
          </p:nvSpPr>
          <p:spPr bwMode="auto">
            <a:xfrm>
              <a:off x="1831" y="779"/>
              <a:ext cx="450" cy="2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1" hangingPunct="1"/>
              <a:r>
                <a:rPr lang="en-US" altLang="zh-CN" sz="1800" b="1">
                  <a:latin typeface="Arial" charset="0"/>
                  <a:ea typeface="宋体" charset="-122"/>
                </a:rPr>
                <a:t>6 PM</a:t>
              </a:r>
            </a:p>
          </p:txBody>
        </p:sp>
        <p:sp>
          <p:nvSpPr>
            <p:cNvPr id="7" name="Line 5"/>
            <p:cNvSpPr>
              <a:spLocks noChangeShapeType="1"/>
            </p:cNvSpPr>
            <p:nvPr/>
          </p:nvSpPr>
          <p:spPr bwMode="auto">
            <a:xfrm>
              <a:off x="2064" y="1056"/>
              <a:ext cx="22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" name="Line 6"/>
            <p:cNvSpPr>
              <a:spLocks noChangeShapeType="1"/>
            </p:cNvSpPr>
            <p:nvPr/>
          </p:nvSpPr>
          <p:spPr bwMode="auto">
            <a:xfrm>
              <a:off x="2060" y="972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auto">
            <a:xfrm>
              <a:off x="2607" y="787"/>
              <a:ext cx="194" cy="2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1" hangingPunct="1"/>
              <a:r>
                <a:rPr lang="en-US" altLang="zh-CN" sz="1800" b="1">
                  <a:latin typeface="Arial" charset="0"/>
                  <a:ea typeface="宋体" charset="-122"/>
                </a:rPr>
                <a:t>7</a:t>
              </a:r>
            </a:p>
          </p:txBody>
        </p:sp>
        <p:sp>
          <p:nvSpPr>
            <p:cNvPr id="10" name="Rectangle 8"/>
            <p:cNvSpPr>
              <a:spLocks noChangeArrowheads="1"/>
            </p:cNvSpPr>
            <p:nvPr/>
          </p:nvSpPr>
          <p:spPr bwMode="auto">
            <a:xfrm>
              <a:off x="3279" y="787"/>
              <a:ext cx="194" cy="2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1" hangingPunct="1"/>
              <a:r>
                <a:rPr lang="en-US" altLang="zh-CN" sz="1800" b="1">
                  <a:latin typeface="Arial" charset="0"/>
                  <a:ea typeface="宋体" charset="-122"/>
                </a:rPr>
                <a:t>8</a:t>
              </a:r>
            </a:p>
          </p:txBody>
        </p:sp>
        <p:sp>
          <p:nvSpPr>
            <p:cNvPr id="11" name="Rectangle 9"/>
            <p:cNvSpPr>
              <a:spLocks noChangeArrowheads="1"/>
            </p:cNvSpPr>
            <p:nvPr/>
          </p:nvSpPr>
          <p:spPr bwMode="auto">
            <a:xfrm>
              <a:off x="3919" y="787"/>
              <a:ext cx="194" cy="2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1" hangingPunct="1"/>
              <a:r>
                <a:rPr lang="en-US" altLang="zh-CN" sz="1800" b="1">
                  <a:latin typeface="Arial" charset="0"/>
                  <a:ea typeface="宋体" charset="-122"/>
                </a:rPr>
                <a:t>9</a:t>
              </a:r>
            </a:p>
          </p:txBody>
        </p:sp>
        <p:sp>
          <p:nvSpPr>
            <p:cNvPr id="12" name="Rectangle 10"/>
            <p:cNvSpPr>
              <a:spLocks noChangeArrowheads="1"/>
            </p:cNvSpPr>
            <p:nvPr/>
          </p:nvSpPr>
          <p:spPr bwMode="auto">
            <a:xfrm>
              <a:off x="1687" y="1019"/>
              <a:ext cx="362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1" hangingPunct="1"/>
              <a:r>
                <a:rPr lang="en-US" altLang="zh-CN" sz="1400" i="1">
                  <a:latin typeface="Arial" charset="0"/>
                  <a:ea typeface="宋体" charset="-122"/>
                </a:rPr>
                <a:t>Time</a:t>
              </a:r>
            </a:p>
          </p:txBody>
        </p:sp>
        <p:grpSp>
          <p:nvGrpSpPr>
            <p:cNvPr id="13" name="Group 11"/>
            <p:cNvGrpSpPr>
              <a:grpSpLocks/>
            </p:cNvGrpSpPr>
            <p:nvPr/>
          </p:nvGrpSpPr>
          <p:grpSpPr bwMode="auto">
            <a:xfrm>
              <a:off x="2059" y="1139"/>
              <a:ext cx="2208" cy="340"/>
              <a:chOff x="944" y="1292"/>
              <a:chExt cx="2208" cy="340"/>
            </a:xfrm>
          </p:grpSpPr>
          <p:sp>
            <p:nvSpPr>
              <p:cNvPr id="91" name="Rectangle 12"/>
              <p:cNvSpPr>
                <a:spLocks noChangeArrowheads="1"/>
              </p:cNvSpPr>
              <p:nvPr/>
            </p:nvSpPr>
            <p:spPr bwMode="auto">
              <a:xfrm>
                <a:off x="958" y="1403"/>
                <a:ext cx="274" cy="22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 algn="ctr" eaLnBrk="1" hangingPunct="1"/>
                <a:r>
                  <a:rPr lang="en-US" altLang="zh-CN" sz="1800" b="1">
                    <a:latin typeface="Arial" charset="0"/>
                    <a:ea typeface="宋体" charset="-122"/>
                  </a:rPr>
                  <a:t>30</a:t>
                </a:r>
              </a:p>
            </p:txBody>
          </p:sp>
          <p:sp>
            <p:nvSpPr>
              <p:cNvPr id="92" name="Line 13"/>
              <p:cNvSpPr>
                <a:spLocks noChangeShapeType="1"/>
              </p:cNvSpPr>
              <p:nvPr/>
            </p:nvSpPr>
            <p:spPr bwMode="auto">
              <a:xfrm>
                <a:off x="944" y="1368"/>
                <a:ext cx="288" cy="0"/>
              </a:xfrm>
              <a:prstGeom prst="line">
                <a:avLst/>
              </a:prstGeom>
              <a:noFill/>
              <a:ln w="50800">
                <a:solidFill>
                  <a:srgbClr val="F6BF69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93" name="Line 14"/>
              <p:cNvSpPr>
                <a:spLocks noChangeShapeType="1"/>
              </p:cNvSpPr>
              <p:nvPr/>
            </p:nvSpPr>
            <p:spPr bwMode="auto">
              <a:xfrm>
                <a:off x="1264" y="1292"/>
                <a:ext cx="0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grpSp>
            <p:nvGrpSpPr>
              <p:cNvPr id="94" name="Group 15"/>
              <p:cNvGrpSpPr>
                <a:grpSpLocks/>
              </p:cNvGrpSpPr>
              <p:nvPr/>
            </p:nvGrpSpPr>
            <p:grpSpPr bwMode="auto">
              <a:xfrm>
                <a:off x="1280" y="1292"/>
                <a:ext cx="384" cy="340"/>
                <a:chOff x="1280" y="1292"/>
                <a:chExt cx="384" cy="340"/>
              </a:xfrm>
            </p:grpSpPr>
            <p:sp>
              <p:nvSpPr>
                <p:cNvPr id="115" name="Line 16"/>
                <p:cNvSpPr>
                  <a:spLocks noChangeShapeType="1"/>
                </p:cNvSpPr>
                <p:nvPr/>
              </p:nvSpPr>
              <p:spPr bwMode="auto">
                <a:xfrm>
                  <a:off x="1280" y="1400"/>
                  <a:ext cx="360" cy="0"/>
                </a:xfrm>
                <a:prstGeom prst="line">
                  <a:avLst/>
                </a:prstGeom>
                <a:noFill/>
                <a:ln w="50800">
                  <a:solidFill>
                    <a:srgbClr val="A2C1FE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6" name="Rectangle 17"/>
                <p:cNvSpPr>
                  <a:spLocks noChangeArrowheads="1"/>
                </p:cNvSpPr>
                <p:nvPr/>
              </p:nvSpPr>
              <p:spPr bwMode="auto">
                <a:xfrm>
                  <a:off x="1326" y="1403"/>
                  <a:ext cx="274" cy="229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/>
                <a:p>
                  <a:pPr algn="ctr" eaLnBrk="1" hangingPunct="1"/>
                  <a:r>
                    <a:rPr lang="en-US" altLang="zh-CN" sz="1800" b="1">
                      <a:latin typeface="Arial" charset="0"/>
                      <a:ea typeface="宋体" charset="-122"/>
                    </a:rPr>
                    <a:t>40</a:t>
                  </a:r>
                </a:p>
              </p:txBody>
            </p:sp>
            <p:sp>
              <p:nvSpPr>
                <p:cNvPr id="117" name="Line 18"/>
                <p:cNvSpPr>
                  <a:spLocks noChangeShapeType="1"/>
                </p:cNvSpPr>
                <p:nvPr/>
              </p:nvSpPr>
              <p:spPr bwMode="auto">
                <a:xfrm>
                  <a:off x="1664" y="1292"/>
                  <a:ext cx="0" cy="19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95" name="Group 19"/>
              <p:cNvGrpSpPr>
                <a:grpSpLocks/>
              </p:cNvGrpSpPr>
              <p:nvPr/>
            </p:nvGrpSpPr>
            <p:grpSpPr bwMode="auto">
              <a:xfrm>
                <a:off x="1688" y="1292"/>
                <a:ext cx="384" cy="340"/>
                <a:chOff x="1688" y="1292"/>
                <a:chExt cx="384" cy="340"/>
              </a:xfrm>
            </p:grpSpPr>
            <p:sp>
              <p:nvSpPr>
                <p:cNvPr id="112" name="Line 20"/>
                <p:cNvSpPr>
                  <a:spLocks noChangeShapeType="1"/>
                </p:cNvSpPr>
                <p:nvPr/>
              </p:nvSpPr>
              <p:spPr bwMode="auto">
                <a:xfrm>
                  <a:off x="1688" y="1400"/>
                  <a:ext cx="360" cy="0"/>
                </a:xfrm>
                <a:prstGeom prst="line">
                  <a:avLst/>
                </a:prstGeom>
                <a:noFill/>
                <a:ln w="50800">
                  <a:solidFill>
                    <a:srgbClr val="A2C1FE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3" name="Rectangle 21"/>
                <p:cNvSpPr>
                  <a:spLocks noChangeArrowheads="1"/>
                </p:cNvSpPr>
                <p:nvPr/>
              </p:nvSpPr>
              <p:spPr bwMode="auto">
                <a:xfrm>
                  <a:off x="1734" y="1403"/>
                  <a:ext cx="274" cy="229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/>
                <a:p>
                  <a:pPr algn="ctr" eaLnBrk="1" hangingPunct="1"/>
                  <a:r>
                    <a:rPr lang="en-US" altLang="zh-CN" sz="1800" b="1">
                      <a:latin typeface="Arial" charset="0"/>
                      <a:ea typeface="宋体" charset="-122"/>
                    </a:rPr>
                    <a:t>40</a:t>
                  </a:r>
                </a:p>
              </p:txBody>
            </p:sp>
            <p:sp>
              <p:nvSpPr>
                <p:cNvPr id="114" name="Line 22"/>
                <p:cNvSpPr>
                  <a:spLocks noChangeShapeType="1"/>
                </p:cNvSpPr>
                <p:nvPr/>
              </p:nvSpPr>
              <p:spPr bwMode="auto">
                <a:xfrm>
                  <a:off x="2072" y="1292"/>
                  <a:ext cx="0" cy="19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96" name="Group 23"/>
              <p:cNvGrpSpPr>
                <a:grpSpLocks/>
              </p:cNvGrpSpPr>
              <p:nvPr/>
            </p:nvGrpSpPr>
            <p:grpSpPr bwMode="auto">
              <a:xfrm>
                <a:off x="2096" y="1292"/>
                <a:ext cx="384" cy="340"/>
                <a:chOff x="2096" y="1292"/>
                <a:chExt cx="384" cy="340"/>
              </a:xfrm>
            </p:grpSpPr>
            <p:sp>
              <p:nvSpPr>
                <p:cNvPr id="109" name="Line 24"/>
                <p:cNvSpPr>
                  <a:spLocks noChangeShapeType="1"/>
                </p:cNvSpPr>
                <p:nvPr/>
              </p:nvSpPr>
              <p:spPr bwMode="auto">
                <a:xfrm>
                  <a:off x="2096" y="1400"/>
                  <a:ext cx="360" cy="0"/>
                </a:xfrm>
                <a:prstGeom prst="line">
                  <a:avLst/>
                </a:prstGeom>
                <a:noFill/>
                <a:ln w="50800">
                  <a:solidFill>
                    <a:srgbClr val="A2C1FE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0" name="Rectangle 25"/>
                <p:cNvSpPr>
                  <a:spLocks noChangeArrowheads="1"/>
                </p:cNvSpPr>
                <p:nvPr/>
              </p:nvSpPr>
              <p:spPr bwMode="auto">
                <a:xfrm>
                  <a:off x="2142" y="1403"/>
                  <a:ext cx="274" cy="229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/>
                <a:p>
                  <a:pPr algn="ctr" eaLnBrk="1" hangingPunct="1"/>
                  <a:r>
                    <a:rPr lang="en-US" altLang="zh-CN" sz="1800" b="1">
                      <a:latin typeface="Arial" charset="0"/>
                      <a:ea typeface="宋体" charset="-122"/>
                    </a:rPr>
                    <a:t>40</a:t>
                  </a:r>
                </a:p>
              </p:txBody>
            </p:sp>
            <p:sp>
              <p:nvSpPr>
                <p:cNvPr id="111" name="Line 26"/>
                <p:cNvSpPr>
                  <a:spLocks noChangeShapeType="1"/>
                </p:cNvSpPr>
                <p:nvPr/>
              </p:nvSpPr>
              <p:spPr bwMode="auto">
                <a:xfrm>
                  <a:off x="2480" y="1292"/>
                  <a:ext cx="0" cy="19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</p:grpSp>
          <p:sp>
            <p:nvSpPr>
              <p:cNvPr id="97" name="Line 27"/>
              <p:cNvSpPr>
                <a:spLocks noChangeShapeType="1"/>
              </p:cNvSpPr>
              <p:nvPr/>
            </p:nvSpPr>
            <p:spPr bwMode="auto">
              <a:xfrm>
                <a:off x="2504" y="1400"/>
                <a:ext cx="360" cy="0"/>
              </a:xfrm>
              <a:prstGeom prst="line">
                <a:avLst/>
              </a:prstGeom>
              <a:noFill/>
              <a:ln w="50800">
                <a:solidFill>
                  <a:srgbClr val="A2C1FE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98" name="Line 28"/>
              <p:cNvSpPr>
                <a:spLocks noChangeShapeType="1"/>
              </p:cNvSpPr>
              <p:nvPr/>
            </p:nvSpPr>
            <p:spPr bwMode="auto">
              <a:xfrm>
                <a:off x="2904" y="1432"/>
                <a:ext cx="216" cy="0"/>
              </a:xfrm>
              <a:prstGeom prst="line">
                <a:avLst/>
              </a:prstGeom>
              <a:noFill/>
              <a:ln w="50800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99" name="Rectangle 29"/>
              <p:cNvSpPr>
                <a:spLocks noChangeArrowheads="1"/>
              </p:cNvSpPr>
              <p:nvPr/>
            </p:nvSpPr>
            <p:spPr bwMode="auto">
              <a:xfrm>
                <a:off x="2550" y="1403"/>
                <a:ext cx="274" cy="22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 algn="ctr" eaLnBrk="1" hangingPunct="1"/>
                <a:r>
                  <a:rPr lang="en-US" altLang="zh-CN" sz="1800" b="1">
                    <a:latin typeface="Arial" charset="0"/>
                    <a:ea typeface="宋体" charset="-122"/>
                  </a:rPr>
                  <a:t>40</a:t>
                </a:r>
              </a:p>
            </p:txBody>
          </p:sp>
          <p:sp>
            <p:nvSpPr>
              <p:cNvPr id="100" name="Rectangle 30"/>
              <p:cNvSpPr>
                <a:spLocks noChangeArrowheads="1"/>
              </p:cNvSpPr>
              <p:nvPr/>
            </p:nvSpPr>
            <p:spPr bwMode="auto">
              <a:xfrm>
                <a:off x="2878" y="1403"/>
                <a:ext cx="274" cy="22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 algn="ctr" eaLnBrk="1" hangingPunct="1"/>
                <a:r>
                  <a:rPr lang="en-US" altLang="zh-CN" sz="1800" b="1">
                    <a:latin typeface="Arial" charset="0"/>
                    <a:ea typeface="宋体" charset="-122"/>
                  </a:rPr>
                  <a:t>20</a:t>
                </a:r>
              </a:p>
            </p:txBody>
          </p:sp>
          <p:sp>
            <p:nvSpPr>
              <p:cNvPr id="101" name="Line 31"/>
              <p:cNvSpPr>
                <a:spLocks noChangeShapeType="1"/>
              </p:cNvSpPr>
              <p:nvPr/>
            </p:nvSpPr>
            <p:spPr bwMode="auto">
              <a:xfrm>
                <a:off x="2888" y="1292"/>
                <a:ext cx="0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02" name="Line 32"/>
              <p:cNvSpPr>
                <a:spLocks noChangeShapeType="1"/>
              </p:cNvSpPr>
              <p:nvPr/>
            </p:nvSpPr>
            <p:spPr bwMode="auto">
              <a:xfrm>
                <a:off x="3144" y="1292"/>
                <a:ext cx="0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03" name="Line 33"/>
              <p:cNvSpPr>
                <a:spLocks noChangeShapeType="1"/>
              </p:cNvSpPr>
              <p:nvPr/>
            </p:nvSpPr>
            <p:spPr bwMode="auto">
              <a:xfrm>
                <a:off x="1352" y="1368"/>
                <a:ext cx="288" cy="0"/>
              </a:xfrm>
              <a:prstGeom prst="line">
                <a:avLst/>
              </a:prstGeom>
              <a:noFill/>
              <a:ln w="50800">
                <a:solidFill>
                  <a:srgbClr val="F6BF69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04" name="Line 34"/>
              <p:cNvSpPr>
                <a:spLocks noChangeShapeType="1"/>
              </p:cNvSpPr>
              <p:nvPr/>
            </p:nvSpPr>
            <p:spPr bwMode="auto">
              <a:xfrm>
                <a:off x="1760" y="1368"/>
                <a:ext cx="288" cy="0"/>
              </a:xfrm>
              <a:prstGeom prst="line">
                <a:avLst/>
              </a:prstGeom>
              <a:noFill/>
              <a:ln w="50800">
                <a:solidFill>
                  <a:srgbClr val="F6BF69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05" name="Line 35"/>
              <p:cNvSpPr>
                <a:spLocks noChangeShapeType="1"/>
              </p:cNvSpPr>
              <p:nvPr/>
            </p:nvSpPr>
            <p:spPr bwMode="auto">
              <a:xfrm>
                <a:off x="2168" y="1368"/>
                <a:ext cx="288" cy="0"/>
              </a:xfrm>
              <a:prstGeom prst="line">
                <a:avLst/>
              </a:prstGeom>
              <a:noFill/>
              <a:ln w="50800">
                <a:solidFill>
                  <a:srgbClr val="F6BF69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06" name="Line 36"/>
              <p:cNvSpPr>
                <a:spLocks noChangeShapeType="1"/>
              </p:cNvSpPr>
              <p:nvPr/>
            </p:nvSpPr>
            <p:spPr bwMode="auto">
              <a:xfrm>
                <a:off x="1688" y="1432"/>
                <a:ext cx="216" cy="0"/>
              </a:xfrm>
              <a:prstGeom prst="line">
                <a:avLst/>
              </a:prstGeom>
              <a:noFill/>
              <a:ln w="50800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07" name="Line 37"/>
              <p:cNvSpPr>
                <a:spLocks noChangeShapeType="1"/>
              </p:cNvSpPr>
              <p:nvPr/>
            </p:nvSpPr>
            <p:spPr bwMode="auto">
              <a:xfrm>
                <a:off x="2096" y="1432"/>
                <a:ext cx="216" cy="0"/>
              </a:xfrm>
              <a:prstGeom prst="line">
                <a:avLst/>
              </a:prstGeom>
              <a:noFill/>
              <a:ln w="50800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08" name="Line 38"/>
              <p:cNvSpPr>
                <a:spLocks noChangeShapeType="1"/>
              </p:cNvSpPr>
              <p:nvPr/>
            </p:nvSpPr>
            <p:spPr bwMode="auto">
              <a:xfrm>
                <a:off x="2504" y="1432"/>
                <a:ext cx="216" cy="0"/>
              </a:xfrm>
              <a:prstGeom prst="line">
                <a:avLst/>
              </a:prstGeom>
              <a:noFill/>
              <a:ln w="50800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14" name="Group 39"/>
            <p:cNvGrpSpPr>
              <a:grpSpLocks/>
            </p:cNvGrpSpPr>
            <p:nvPr/>
          </p:nvGrpSpPr>
          <p:grpSpPr bwMode="auto">
            <a:xfrm>
              <a:off x="2071" y="1499"/>
              <a:ext cx="2199" cy="1333"/>
              <a:chOff x="956" y="1652"/>
              <a:chExt cx="2199" cy="1848"/>
            </a:xfrm>
          </p:grpSpPr>
          <p:grpSp>
            <p:nvGrpSpPr>
              <p:cNvPr id="15" name="Group 40"/>
              <p:cNvGrpSpPr>
                <a:grpSpLocks/>
              </p:cNvGrpSpPr>
              <p:nvPr/>
            </p:nvGrpSpPr>
            <p:grpSpPr bwMode="auto">
              <a:xfrm>
                <a:off x="956" y="1652"/>
                <a:ext cx="967" cy="448"/>
                <a:chOff x="956" y="1652"/>
                <a:chExt cx="967" cy="448"/>
              </a:xfrm>
            </p:grpSpPr>
            <p:grpSp>
              <p:nvGrpSpPr>
                <p:cNvPr id="73" name="Group 41"/>
                <p:cNvGrpSpPr>
                  <a:grpSpLocks/>
                </p:cNvGrpSpPr>
                <p:nvPr/>
              </p:nvGrpSpPr>
              <p:grpSpPr bwMode="auto">
                <a:xfrm>
                  <a:off x="956" y="1652"/>
                  <a:ext cx="305" cy="448"/>
                  <a:chOff x="956" y="1652"/>
                  <a:chExt cx="305" cy="448"/>
                </a:xfrm>
              </p:grpSpPr>
              <p:grpSp>
                <p:nvGrpSpPr>
                  <p:cNvPr id="87" name="Group 42"/>
                  <p:cNvGrpSpPr>
                    <a:grpSpLocks/>
                  </p:cNvGrpSpPr>
                  <p:nvPr/>
                </p:nvGrpSpPr>
                <p:grpSpPr bwMode="auto">
                  <a:xfrm>
                    <a:off x="956" y="1652"/>
                    <a:ext cx="305" cy="448"/>
                    <a:chOff x="956" y="1652"/>
                    <a:chExt cx="305" cy="448"/>
                  </a:xfrm>
                </p:grpSpPr>
                <p:sp>
                  <p:nvSpPr>
                    <p:cNvPr id="89" name="AutoShape 4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56" y="1723"/>
                      <a:ext cx="305" cy="377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rgbClr val="F6BF69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zh-CN" altLang="en-US">
                        <a:ea typeface="宋体" charset="-122"/>
                      </a:endParaRPr>
                    </a:p>
                  </p:txBody>
                </p:sp>
                <p:sp>
                  <p:nvSpPr>
                    <p:cNvPr id="90" name="AutoShape 4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026" y="1652"/>
                      <a:ext cx="235" cy="78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rgbClr val="F6BF69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zh-CN" altLang="en-US">
                        <a:ea typeface="宋体" charset="-122"/>
                      </a:endParaRPr>
                    </a:p>
                  </p:txBody>
                </p:sp>
              </p:grpSp>
              <p:sp>
                <p:nvSpPr>
                  <p:cNvPr id="88" name="AutoShape 45"/>
                  <p:cNvSpPr>
                    <a:spLocks noChangeArrowheads="1"/>
                  </p:cNvSpPr>
                  <p:nvPr/>
                </p:nvSpPr>
                <p:spPr bwMode="auto">
                  <a:xfrm>
                    <a:off x="1018" y="1756"/>
                    <a:ext cx="158" cy="27"/>
                  </a:xfrm>
                  <a:prstGeom prst="parallelogram">
                    <a:avLst>
                      <a:gd name="adj" fmla="val 146269"/>
                    </a:avLst>
                  </a:prstGeom>
                  <a:solidFill>
                    <a:srgbClr val="F6BF69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>
                      <a:ea typeface="宋体" charset="-122"/>
                    </a:endParaRPr>
                  </a:p>
                </p:txBody>
              </p:sp>
            </p:grpSp>
            <p:grpSp>
              <p:nvGrpSpPr>
                <p:cNvPr id="74" name="Group 46"/>
                <p:cNvGrpSpPr>
                  <a:grpSpLocks/>
                </p:cNvGrpSpPr>
                <p:nvPr/>
              </p:nvGrpSpPr>
              <p:grpSpPr bwMode="auto">
                <a:xfrm>
                  <a:off x="1257" y="1652"/>
                  <a:ext cx="378" cy="448"/>
                  <a:chOff x="1257" y="1652"/>
                  <a:chExt cx="378" cy="448"/>
                </a:xfrm>
              </p:grpSpPr>
              <p:grpSp>
                <p:nvGrpSpPr>
                  <p:cNvPr id="82" name="Group 47"/>
                  <p:cNvGrpSpPr>
                    <a:grpSpLocks/>
                  </p:cNvGrpSpPr>
                  <p:nvPr/>
                </p:nvGrpSpPr>
                <p:grpSpPr bwMode="auto">
                  <a:xfrm>
                    <a:off x="1257" y="1652"/>
                    <a:ext cx="378" cy="448"/>
                    <a:chOff x="1257" y="1652"/>
                    <a:chExt cx="378" cy="448"/>
                  </a:xfrm>
                </p:grpSpPr>
                <p:sp>
                  <p:nvSpPr>
                    <p:cNvPr id="85" name="AutoShape 4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257" y="1723"/>
                      <a:ext cx="378" cy="377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rgbClr val="A2C1FE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zh-CN" altLang="en-US">
                        <a:ea typeface="宋体" charset="-122"/>
                      </a:endParaRPr>
                    </a:p>
                  </p:txBody>
                </p:sp>
                <p:sp>
                  <p:nvSpPr>
                    <p:cNvPr id="86" name="AutoShape 4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343" y="1652"/>
                      <a:ext cx="292" cy="78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rgbClr val="A2C1FE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zh-CN" altLang="en-US">
                        <a:ea typeface="宋体" charset="-122"/>
                      </a:endParaRPr>
                    </a:p>
                  </p:txBody>
                </p:sp>
              </p:grpSp>
              <p:sp>
                <p:nvSpPr>
                  <p:cNvPr id="83" name="Oval 50"/>
                  <p:cNvSpPr>
                    <a:spLocks noChangeArrowheads="1"/>
                  </p:cNvSpPr>
                  <p:nvPr/>
                </p:nvSpPr>
                <p:spPr bwMode="auto">
                  <a:xfrm>
                    <a:off x="1372" y="1688"/>
                    <a:ext cx="49" cy="27"/>
                  </a:xfrm>
                  <a:prstGeom prst="ellipse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>
                      <a:ea typeface="宋体" charset="-122"/>
                    </a:endParaRPr>
                  </a:p>
                </p:txBody>
              </p:sp>
              <p:sp>
                <p:nvSpPr>
                  <p:cNvPr id="84" name="AutoShape 51"/>
                  <p:cNvSpPr>
                    <a:spLocks noChangeArrowheads="1"/>
                  </p:cNvSpPr>
                  <p:nvPr/>
                </p:nvSpPr>
                <p:spPr bwMode="auto">
                  <a:xfrm>
                    <a:off x="1304" y="1898"/>
                    <a:ext cx="198" cy="84"/>
                  </a:xfrm>
                  <a:prstGeom prst="octagon">
                    <a:avLst>
                      <a:gd name="adj" fmla="val 29282"/>
                    </a:avLst>
                  </a:prstGeom>
                  <a:solidFill>
                    <a:srgbClr val="A2C1FE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>
                      <a:ea typeface="宋体" charset="-122"/>
                    </a:endParaRPr>
                  </a:p>
                </p:txBody>
              </p:sp>
            </p:grpSp>
            <p:sp>
              <p:nvSpPr>
                <p:cNvPr id="75" name="Freeform 52"/>
                <p:cNvSpPr>
                  <a:spLocks/>
                </p:cNvSpPr>
                <p:nvPr/>
              </p:nvSpPr>
              <p:spPr bwMode="auto">
                <a:xfrm>
                  <a:off x="1821" y="1881"/>
                  <a:ext cx="86" cy="192"/>
                </a:xfrm>
                <a:custGeom>
                  <a:avLst/>
                  <a:gdLst>
                    <a:gd name="T0" fmla="*/ 62 w 86"/>
                    <a:gd name="T1" fmla="*/ 0 h 192"/>
                    <a:gd name="T2" fmla="*/ 85 w 86"/>
                    <a:gd name="T3" fmla="*/ 0 h 192"/>
                    <a:gd name="T4" fmla="*/ 23 w 86"/>
                    <a:gd name="T5" fmla="*/ 191 h 192"/>
                    <a:gd name="T6" fmla="*/ 0 w 86"/>
                    <a:gd name="T7" fmla="*/ 191 h 192"/>
                    <a:gd name="T8" fmla="*/ 62 w 86"/>
                    <a:gd name="T9" fmla="*/ 0 h 19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86" h="192">
                      <a:moveTo>
                        <a:pt x="62" y="0"/>
                      </a:moveTo>
                      <a:lnTo>
                        <a:pt x="85" y="0"/>
                      </a:lnTo>
                      <a:lnTo>
                        <a:pt x="23" y="191"/>
                      </a:lnTo>
                      <a:lnTo>
                        <a:pt x="0" y="191"/>
                      </a:lnTo>
                      <a:lnTo>
                        <a:pt x="62" y="0"/>
                      </a:lnTo>
                    </a:path>
                  </a:pathLst>
                </a:custGeom>
                <a:solidFill>
                  <a:srgbClr val="FC0128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rnd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76" name="Rectangle 53"/>
                <p:cNvSpPr>
                  <a:spLocks noChangeArrowheads="1"/>
                </p:cNvSpPr>
                <p:nvPr/>
              </p:nvSpPr>
              <p:spPr bwMode="auto">
                <a:xfrm>
                  <a:off x="1817" y="1881"/>
                  <a:ext cx="106" cy="16"/>
                </a:xfrm>
                <a:prstGeom prst="rect">
                  <a:avLst/>
                </a:prstGeom>
                <a:solidFill>
                  <a:srgbClr val="FC0128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>
                    <a:ea typeface="宋体" charset="-122"/>
                  </a:endParaRPr>
                </a:p>
              </p:txBody>
            </p:sp>
            <p:sp>
              <p:nvSpPr>
                <p:cNvPr id="77" name="Rectangle 54"/>
                <p:cNvSpPr>
                  <a:spLocks noChangeArrowheads="1"/>
                </p:cNvSpPr>
                <p:nvPr/>
              </p:nvSpPr>
              <p:spPr bwMode="auto">
                <a:xfrm>
                  <a:off x="1824" y="1962"/>
                  <a:ext cx="82" cy="16"/>
                </a:xfrm>
                <a:prstGeom prst="rect">
                  <a:avLst/>
                </a:prstGeom>
                <a:solidFill>
                  <a:srgbClr val="FC0128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>
                    <a:ea typeface="宋体" charset="-122"/>
                  </a:endParaRPr>
                </a:p>
              </p:txBody>
            </p:sp>
            <p:sp>
              <p:nvSpPr>
                <p:cNvPr id="78" name="Rectangle 55"/>
                <p:cNvSpPr>
                  <a:spLocks noChangeArrowheads="1"/>
                </p:cNvSpPr>
                <p:nvPr/>
              </p:nvSpPr>
              <p:spPr bwMode="auto">
                <a:xfrm>
                  <a:off x="1641" y="1962"/>
                  <a:ext cx="103" cy="11"/>
                </a:xfrm>
                <a:prstGeom prst="rect">
                  <a:avLst/>
                </a:prstGeom>
                <a:solidFill>
                  <a:srgbClr val="FC0128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>
                    <a:ea typeface="宋体" charset="-122"/>
                  </a:endParaRPr>
                </a:p>
              </p:txBody>
            </p:sp>
            <p:grpSp>
              <p:nvGrpSpPr>
                <p:cNvPr id="79" name="Group 56"/>
                <p:cNvGrpSpPr>
                  <a:grpSpLocks/>
                </p:cNvGrpSpPr>
                <p:nvPr/>
              </p:nvGrpSpPr>
              <p:grpSpPr bwMode="auto">
                <a:xfrm>
                  <a:off x="1639" y="1709"/>
                  <a:ext cx="194" cy="364"/>
                  <a:chOff x="1639" y="1709"/>
                  <a:chExt cx="194" cy="364"/>
                </a:xfrm>
              </p:grpSpPr>
              <p:sp>
                <p:nvSpPr>
                  <p:cNvPr id="80" name="Oval 57"/>
                  <p:cNvSpPr>
                    <a:spLocks noChangeArrowheads="1"/>
                  </p:cNvSpPr>
                  <p:nvPr/>
                </p:nvSpPr>
                <p:spPr bwMode="auto">
                  <a:xfrm>
                    <a:off x="1715" y="1709"/>
                    <a:ext cx="48" cy="48"/>
                  </a:xfrm>
                  <a:prstGeom prst="ellipse">
                    <a:avLst/>
                  </a:prstGeom>
                  <a:solidFill>
                    <a:srgbClr val="FC0128"/>
                  </a:solidFill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>
                      <a:ea typeface="宋体" charset="-122"/>
                    </a:endParaRPr>
                  </a:p>
                </p:txBody>
              </p:sp>
              <p:sp>
                <p:nvSpPr>
                  <p:cNvPr id="81" name="Freeform 58"/>
                  <p:cNvSpPr>
                    <a:spLocks/>
                  </p:cNvSpPr>
                  <p:nvPr/>
                </p:nvSpPr>
                <p:spPr bwMode="auto">
                  <a:xfrm>
                    <a:off x="1639" y="1777"/>
                    <a:ext cx="194" cy="296"/>
                  </a:xfrm>
                  <a:custGeom>
                    <a:avLst/>
                    <a:gdLst>
                      <a:gd name="T0" fmla="*/ 2 w 194"/>
                      <a:gd name="T1" fmla="*/ 137 h 296"/>
                      <a:gd name="T2" fmla="*/ 1 w 194"/>
                      <a:gd name="T3" fmla="*/ 140 h 296"/>
                      <a:gd name="T4" fmla="*/ 0 w 194"/>
                      <a:gd name="T5" fmla="*/ 145 h 296"/>
                      <a:gd name="T6" fmla="*/ 0 w 194"/>
                      <a:gd name="T7" fmla="*/ 150 h 296"/>
                      <a:gd name="T8" fmla="*/ 2 w 194"/>
                      <a:gd name="T9" fmla="*/ 155 h 296"/>
                      <a:gd name="T10" fmla="*/ 4 w 194"/>
                      <a:gd name="T11" fmla="*/ 159 h 296"/>
                      <a:gd name="T12" fmla="*/ 8 w 194"/>
                      <a:gd name="T13" fmla="*/ 163 h 296"/>
                      <a:gd name="T14" fmla="*/ 12 w 194"/>
                      <a:gd name="T15" fmla="*/ 165 h 296"/>
                      <a:gd name="T16" fmla="*/ 16 w 194"/>
                      <a:gd name="T17" fmla="*/ 166 h 296"/>
                      <a:gd name="T18" fmla="*/ 21 w 194"/>
                      <a:gd name="T19" fmla="*/ 166 h 296"/>
                      <a:gd name="T20" fmla="*/ 126 w 194"/>
                      <a:gd name="T21" fmla="*/ 295 h 296"/>
                      <a:gd name="T22" fmla="*/ 159 w 194"/>
                      <a:gd name="T23" fmla="*/ 142 h 296"/>
                      <a:gd name="T24" fmla="*/ 159 w 194"/>
                      <a:gd name="T25" fmla="*/ 138 h 296"/>
                      <a:gd name="T26" fmla="*/ 157 w 194"/>
                      <a:gd name="T27" fmla="*/ 136 h 296"/>
                      <a:gd name="T28" fmla="*/ 154 w 194"/>
                      <a:gd name="T29" fmla="*/ 133 h 296"/>
                      <a:gd name="T30" fmla="*/ 152 w 194"/>
                      <a:gd name="T31" fmla="*/ 131 h 296"/>
                      <a:gd name="T32" fmla="*/ 148 w 194"/>
                      <a:gd name="T33" fmla="*/ 130 h 296"/>
                      <a:gd name="T34" fmla="*/ 144 w 194"/>
                      <a:gd name="T35" fmla="*/ 129 h 296"/>
                      <a:gd name="T36" fmla="*/ 140 w 194"/>
                      <a:gd name="T37" fmla="*/ 129 h 296"/>
                      <a:gd name="T38" fmla="*/ 137 w 194"/>
                      <a:gd name="T39" fmla="*/ 129 h 296"/>
                      <a:gd name="T40" fmla="*/ 93 w 194"/>
                      <a:gd name="T41" fmla="*/ 75 h 296"/>
                      <a:gd name="T42" fmla="*/ 179 w 194"/>
                      <a:gd name="T43" fmla="*/ 93 h 296"/>
                      <a:gd name="T44" fmla="*/ 183 w 194"/>
                      <a:gd name="T45" fmla="*/ 92 h 296"/>
                      <a:gd name="T46" fmla="*/ 185 w 194"/>
                      <a:gd name="T47" fmla="*/ 91 h 296"/>
                      <a:gd name="T48" fmla="*/ 189 w 194"/>
                      <a:gd name="T49" fmla="*/ 89 h 296"/>
                      <a:gd name="T50" fmla="*/ 191 w 194"/>
                      <a:gd name="T51" fmla="*/ 86 h 296"/>
                      <a:gd name="T52" fmla="*/ 192 w 194"/>
                      <a:gd name="T53" fmla="*/ 83 h 296"/>
                      <a:gd name="T54" fmla="*/ 193 w 194"/>
                      <a:gd name="T55" fmla="*/ 78 h 296"/>
                      <a:gd name="T56" fmla="*/ 192 w 194"/>
                      <a:gd name="T57" fmla="*/ 74 h 296"/>
                      <a:gd name="T58" fmla="*/ 190 w 194"/>
                      <a:gd name="T59" fmla="*/ 70 h 296"/>
                      <a:gd name="T60" fmla="*/ 188 w 194"/>
                      <a:gd name="T61" fmla="*/ 68 h 296"/>
                      <a:gd name="T62" fmla="*/ 184 w 194"/>
                      <a:gd name="T63" fmla="*/ 65 h 296"/>
                      <a:gd name="T64" fmla="*/ 181 w 194"/>
                      <a:gd name="T65" fmla="*/ 64 h 296"/>
                      <a:gd name="T66" fmla="*/ 122 w 194"/>
                      <a:gd name="T67" fmla="*/ 64 h 296"/>
                      <a:gd name="T68" fmla="*/ 112 w 194"/>
                      <a:gd name="T69" fmla="*/ 42 h 296"/>
                      <a:gd name="T70" fmla="*/ 113 w 194"/>
                      <a:gd name="T71" fmla="*/ 37 h 296"/>
                      <a:gd name="T72" fmla="*/ 114 w 194"/>
                      <a:gd name="T73" fmla="*/ 30 h 296"/>
                      <a:gd name="T74" fmla="*/ 114 w 194"/>
                      <a:gd name="T75" fmla="*/ 24 h 296"/>
                      <a:gd name="T76" fmla="*/ 112 w 194"/>
                      <a:gd name="T77" fmla="*/ 19 h 296"/>
                      <a:gd name="T78" fmla="*/ 110 w 194"/>
                      <a:gd name="T79" fmla="*/ 15 h 296"/>
                      <a:gd name="T80" fmla="*/ 107 w 194"/>
                      <a:gd name="T81" fmla="*/ 10 h 296"/>
                      <a:gd name="T82" fmla="*/ 103 w 194"/>
                      <a:gd name="T83" fmla="*/ 7 h 296"/>
                      <a:gd name="T84" fmla="*/ 98 w 194"/>
                      <a:gd name="T85" fmla="*/ 3 h 296"/>
                      <a:gd name="T86" fmla="*/ 93 w 194"/>
                      <a:gd name="T87" fmla="*/ 1 h 296"/>
                      <a:gd name="T88" fmla="*/ 87 w 194"/>
                      <a:gd name="T89" fmla="*/ 0 h 296"/>
                      <a:gd name="T90" fmla="*/ 81 w 194"/>
                      <a:gd name="T91" fmla="*/ 0 h 296"/>
                      <a:gd name="T92" fmla="*/ 75 w 194"/>
                      <a:gd name="T93" fmla="*/ 1 h 296"/>
                      <a:gd name="T94" fmla="*/ 69 w 194"/>
                      <a:gd name="T95" fmla="*/ 3 h 296"/>
                      <a:gd name="T96" fmla="*/ 63 w 194"/>
                      <a:gd name="T97" fmla="*/ 6 h 296"/>
                      <a:gd name="T98" fmla="*/ 59 w 194"/>
                      <a:gd name="T99" fmla="*/ 11 h 296"/>
                      <a:gd name="T100" fmla="*/ 55 w 194"/>
                      <a:gd name="T101" fmla="*/ 17 h 296"/>
                      <a:gd name="T102" fmla="*/ 53 w 194"/>
                      <a:gd name="T103" fmla="*/ 23 h 29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</a:gdLst>
                    <a:ahLst/>
                    <a:cxnLst>
                      <a:cxn ang="T104">
                        <a:pos x="T0" y="T1"/>
                      </a:cxn>
                      <a:cxn ang="T105">
                        <a:pos x="T2" y="T3"/>
                      </a:cxn>
                      <a:cxn ang="T106">
                        <a:pos x="T4" y="T5"/>
                      </a:cxn>
                      <a:cxn ang="T107">
                        <a:pos x="T6" y="T7"/>
                      </a:cxn>
                      <a:cxn ang="T108">
                        <a:pos x="T8" y="T9"/>
                      </a:cxn>
                      <a:cxn ang="T109">
                        <a:pos x="T10" y="T11"/>
                      </a:cxn>
                      <a:cxn ang="T110">
                        <a:pos x="T12" y="T13"/>
                      </a:cxn>
                      <a:cxn ang="T111">
                        <a:pos x="T14" y="T15"/>
                      </a:cxn>
                      <a:cxn ang="T112">
                        <a:pos x="T16" y="T17"/>
                      </a:cxn>
                      <a:cxn ang="T113">
                        <a:pos x="T18" y="T19"/>
                      </a:cxn>
                      <a:cxn ang="T114">
                        <a:pos x="T20" y="T21"/>
                      </a:cxn>
                      <a:cxn ang="T115">
                        <a:pos x="T22" y="T23"/>
                      </a:cxn>
                      <a:cxn ang="T116">
                        <a:pos x="T24" y="T25"/>
                      </a:cxn>
                      <a:cxn ang="T117">
                        <a:pos x="T26" y="T27"/>
                      </a:cxn>
                      <a:cxn ang="T118">
                        <a:pos x="T28" y="T29"/>
                      </a:cxn>
                      <a:cxn ang="T119">
                        <a:pos x="T30" y="T31"/>
                      </a:cxn>
                      <a:cxn ang="T120">
                        <a:pos x="T32" y="T33"/>
                      </a:cxn>
                      <a:cxn ang="T121">
                        <a:pos x="T34" y="T35"/>
                      </a:cxn>
                      <a:cxn ang="T122">
                        <a:pos x="T36" y="T37"/>
                      </a:cxn>
                      <a:cxn ang="T123">
                        <a:pos x="T38" y="T39"/>
                      </a:cxn>
                      <a:cxn ang="T124">
                        <a:pos x="T40" y="T41"/>
                      </a:cxn>
                      <a:cxn ang="T125">
                        <a:pos x="T42" y="T43"/>
                      </a:cxn>
                      <a:cxn ang="T126">
                        <a:pos x="T44" y="T45"/>
                      </a:cxn>
                      <a:cxn ang="T127">
                        <a:pos x="T46" y="T47"/>
                      </a:cxn>
                      <a:cxn ang="T128">
                        <a:pos x="T48" y="T49"/>
                      </a:cxn>
                      <a:cxn ang="T129">
                        <a:pos x="T50" y="T51"/>
                      </a:cxn>
                      <a:cxn ang="T130">
                        <a:pos x="T52" y="T53"/>
                      </a:cxn>
                      <a:cxn ang="T131">
                        <a:pos x="T54" y="T55"/>
                      </a:cxn>
                      <a:cxn ang="T132">
                        <a:pos x="T56" y="T57"/>
                      </a:cxn>
                      <a:cxn ang="T133">
                        <a:pos x="T58" y="T59"/>
                      </a:cxn>
                      <a:cxn ang="T134">
                        <a:pos x="T60" y="T61"/>
                      </a:cxn>
                      <a:cxn ang="T135">
                        <a:pos x="T62" y="T63"/>
                      </a:cxn>
                      <a:cxn ang="T136">
                        <a:pos x="T64" y="T65"/>
                      </a:cxn>
                      <a:cxn ang="T137">
                        <a:pos x="T66" y="T67"/>
                      </a:cxn>
                      <a:cxn ang="T138">
                        <a:pos x="T68" y="T69"/>
                      </a:cxn>
                      <a:cxn ang="T139">
                        <a:pos x="T70" y="T71"/>
                      </a:cxn>
                      <a:cxn ang="T140">
                        <a:pos x="T72" y="T73"/>
                      </a:cxn>
                      <a:cxn ang="T141">
                        <a:pos x="T74" y="T75"/>
                      </a:cxn>
                      <a:cxn ang="T142">
                        <a:pos x="T76" y="T77"/>
                      </a:cxn>
                      <a:cxn ang="T143">
                        <a:pos x="T78" y="T79"/>
                      </a:cxn>
                      <a:cxn ang="T144">
                        <a:pos x="T80" y="T81"/>
                      </a:cxn>
                      <a:cxn ang="T145">
                        <a:pos x="T82" y="T83"/>
                      </a:cxn>
                      <a:cxn ang="T146">
                        <a:pos x="T84" y="T85"/>
                      </a:cxn>
                      <a:cxn ang="T147">
                        <a:pos x="T86" y="T87"/>
                      </a:cxn>
                      <a:cxn ang="T148">
                        <a:pos x="T88" y="T89"/>
                      </a:cxn>
                      <a:cxn ang="T149">
                        <a:pos x="T90" y="T91"/>
                      </a:cxn>
                      <a:cxn ang="T150">
                        <a:pos x="T92" y="T93"/>
                      </a:cxn>
                      <a:cxn ang="T151">
                        <a:pos x="T94" y="T95"/>
                      </a:cxn>
                      <a:cxn ang="T152">
                        <a:pos x="T96" y="T97"/>
                      </a:cxn>
                      <a:cxn ang="T153">
                        <a:pos x="T98" y="T99"/>
                      </a:cxn>
                      <a:cxn ang="T154">
                        <a:pos x="T100" y="T101"/>
                      </a:cxn>
                      <a:cxn ang="T155">
                        <a:pos x="T102" y="T103"/>
                      </a:cxn>
                    </a:cxnLst>
                    <a:rect l="0" t="0" r="r" b="b"/>
                    <a:pathLst>
                      <a:path w="194" h="296">
                        <a:moveTo>
                          <a:pt x="53" y="23"/>
                        </a:moveTo>
                        <a:lnTo>
                          <a:pt x="2" y="137"/>
                        </a:lnTo>
                        <a:lnTo>
                          <a:pt x="1" y="138"/>
                        </a:lnTo>
                        <a:lnTo>
                          <a:pt x="1" y="140"/>
                        </a:lnTo>
                        <a:lnTo>
                          <a:pt x="0" y="142"/>
                        </a:lnTo>
                        <a:lnTo>
                          <a:pt x="0" y="145"/>
                        </a:lnTo>
                        <a:lnTo>
                          <a:pt x="0" y="147"/>
                        </a:lnTo>
                        <a:lnTo>
                          <a:pt x="0" y="150"/>
                        </a:lnTo>
                        <a:lnTo>
                          <a:pt x="1" y="152"/>
                        </a:lnTo>
                        <a:lnTo>
                          <a:pt x="2" y="155"/>
                        </a:lnTo>
                        <a:lnTo>
                          <a:pt x="3" y="157"/>
                        </a:lnTo>
                        <a:lnTo>
                          <a:pt x="4" y="159"/>
                        </a:lnTo>
                        <a:lnTo>
                          <a:pt x="6" y="161"/>
                        </a:lnTo>
                        <a:lnTo>
                          <a:pt x="8" y="163"/>
                        </a:lnTo>
                        <a:lnTo>
                          <a:pt x="10" y="164"/>
                        </a:lnTo>
                        <a:lnTo>
                          <a:pt x="12" y="165"/>
                        </a:lnTo>
                        <a:lnTo>
                          <a:pt x="14" y="165"/>
                        </a:lnTo>
                        <a:lnTo>
                          <a:pt x="16" y="166"/>
                        </a:lnTo>
                        <a:lnTo>
                          <a:pt x="18" y="166"/>
                        </a:lnTo>
                        <a:lnTo>
                          <a:pt x="21" y="166"/>
                        </a:lnTo>
                        <a:lnTo>
                          <a:pt x="126" y="166"/>
                        </a:lnTo>
                        <a:lnTo>
                          <a:pt x="126" y="295"/>
                        </a:lnTo>
                        <a:lnTo>
                          <a:pt x="159" y="295"/>
                        </a:lnTo>
                        <a:lnTo>
                          <a:pt x="159" y="142"/>
                        </a:lnTo>
                        <a:lnTo>
                          <a:pt x="159" y="140"/>
                        </a:lnTo>
                        <a:lnTo>
                          <a:pt x="159" y="138"/>
                        </a:lnTo>
                        <a:lnTo>
                          <a:pt x="158" y="137"/>
                        </a:lnTo>
                        <a:lnTo>
                          <a:pt x="157" y="136"/>
                        </a:lnTo>
                        <a:lnTo>
                          <a:pt x="156" y="135"/>
                        </a:lnTo>
                        <a:lnTo>
                          <a:pt x="154" y="133"/>
                        </a:lnTo>
                        <a:lnTo>
                          <a:pt x="153" y="132"/>
                        </a:lnTo>
                        <a:lnTo>
                          <a:pt x="152" y="131"/>
                        </a:lnTo>
                        <a:lnTo>
                          <a:pt x="150" y="131"/>
                        </a:lnTo>
                        <a:lnTo>
                          <a:pt x="148" y="130"/>
                        </a:lnTo>
                        <a:lnTo>
                          <a:pt x="146" y="130"/>
                        </a:lnTo>
                        <a:lnTo>
                          <a:pt x="144" y="129"/>
                        </a:lnTo>
                        <a:lnTo>
                          <a:pt x="142" y="129"/>
                        </a:lnTo>
                        <a:lnTo>
                          <a:pt x="140" y="129"/>
                        </a:lnTo>
                        <a:lnTo>
                          <a:pt x="139" y="129"/>
                        </a:lnTo>
                        <a:lnTo>
                          <a:pt x="137" y="129"/>
                        </a:lnTo>
                        <a:lnTo>
                          <a:pt x="76" y="125"/>
                        </a:lnTo>
                        <a:lnTo>
                          <a:pt x="93" y="75"/>
                        </a:lnTo>
                        <a:lnTo>
                          <a:pt x="105" y="93"/>
                        </a:lnTo>
                        <a:lnTo>
                          <a:pt x="179" y="93"/>
                        </a:lnTo>
                        <a:lnTo>
                          <a:pt x="181" y="92"/>
                        </a:lnTo>
                        <a:lnTo>
                          <a:pt x="183" y="92"/>
                        </a:lnTo>
                        <a:lnTo>
                          <a:pt x="184" y="91"/>
                        </a:lnTo>
                        <a:lnTo>
                          <a:pt x="185" y="91"/>
                        </a:lnTo>
                        <a:lnTo>
                          <a:pt x="187" y="90"/>
                        </a:lnTo>
                        <a:lnTo>
                          <a:pt x="189" y="89"/>
                        </a:lnTo>
                        <a:lnTo>
                          <a:pt x="190" y="87"/>
                        </a:lnTo>
                        <a:lnTo>
                          <a:pt x="191" y="86"/>
                        </a:lnTo>
                        <a:lnTo>
                          <a:pt x="192" y="84"/>
                        </a:lnTo>
                        <a:lnTo>
                          <a:pt x="192" y="83"/>
                        </a:lnTo>
                        <a:lnTo>
                          <a:pt x="193" y="81"/>
                        </a:lnTo>
                        <a:lnTo>
                          <a:pt x="193" y="78"/>
                        </a:lnTo>
                        <a:lnTo>
                          <a:pt x="193" y="76"/>
                        </a:lnTo>
                        <a:lnTo>
                          <a:pt x="192" y="74"/>
                        </a:lnTo>
                        <a:lnTo>
                          <a:pt x="191" y="72"/>
                        </a:lnTo>
                        <a:lnTo>
                          <a:pt x="190" y="70"/>
                        </a:lnTo>
                        <a:lnTo>
                          <a:pt x="189" y="69"/>
                        </a:lnTo>
                        <a:lnTo>
                          <a:pt x="188" y="68"/>
                        </a:lnTo>
                        <a:lnTo>
                          <a:pt x="186" y="66"/>
                        </a:lnTo>
                        <a:lnTo>
                          <a:pt x="184" y="65"/>
                        </a:lnTo>
                        <a:lnTo>
                          <a:pt x="184" y="64"/>
                        </a:lnTo>
                        <a:lnTo>
                          <a:pt x="181" y="64"/>
                        </a:lnTo>
                        <a:lnTo>
                          <a:pt x="179" y="64"/>
                        </a:lnTo>
                        <a:lnTo>
                          <a:pt x="122" y="64"/>
                        </a:lnTo>
                        <a:lnTo>
                          <a:pt x="110" y="44"/>
                        </a:lnTo>
                        <a:lnTo>
                          <a:pt x="112" y="42"/>
                        </a:lnTo>
                        <a:lnTo>
                          <a:pt x="113" y="39"/>
                        </a:lnTo>
                        <a:lnTo>
                          <a:pt x="113" y="37"/>
                        </a:lnTo>
                        <a:lnTo>
                          <a:pt x="114" y="34"/>
                        </a:lnTo>
                        <a:lnTo>
                          <a:pt x="114" y="30"/>
                        </a:lnTo>
                        <a:lnTo>
                          <a:pt x="114" y="28"/>
                        </a:lnTo>
                        <a:lnTo>
                          <a:pt x="114" y="24"/>
                        </a:lnTo>
                        <a:lnTo>
                          <a:pt x="113" y="22"/>
                        </a:lnTo>
                        <a:lnTo>
                          <a:pt x="112" y="19"/>
                        </a:lnTo>
                        <a:lnTo>
                          <a:pt x="111" y="17"/>
                        </a:lnTo>
                        <a:lnTo>
                          <a:pt x="110" y="15"/>
                        </a:lnTo>
                        <a:lnTo>
                          <a:pt x="109" y="13"/>
                        </a:lnTo>
                        <a:lnTo>
                          <a:pt x="107" y="10"/>
                        </a:lnTo>
                        <a:lnTo>
                          <a:pt x="105" y="9"/>
                        </a:lnTo>
                        <a:lnTo>
                          <a:pt x="103" y="7"/>
                        </a:lnTo>
                        <a:lnTo>
                          <a:pt x="101" y="5"/>
                        </a:lnTo>
                        <a:lnTo>
                          <a:pt x="98" y="3"/>
                        </a:lnTo>
                        <a:lnTo>
                          <a:pt x="96" y="3"/>
                        </a:lnTo>
                        <a:lnTo>
                          <a:pt x="93" y="1"/>
                        </a:lnTo>
                        <a:lnTo>
                          <a:pt x="90" y="1"/>
                        </a:lnTo>
                        <a:lnTo>
                          <a:pt x="87" y="0"/>
                        </a:lnTo>
                        <a:lnTo>
                          <a:pt x="84" y="0"/>
                        </a:lnTo>
                        <a:lnTo>
                          <a:pt x="81" y="0"/>
                        </a:lnTo>
                        <a:lnTo>
                          <a:pt x="78" y="0"/>
                        </a:lnTo>
                        <a:lnTo>
                          <a:pt x="75" y="1"/>
                        </a:lnTo>
                        <a:lnTo>
                          <a:pt x="72" y="2"/>
                        </a:lnTo>
                        <a:lnTo>
                          <a:pt x="69" y="3"/>
                        </a:lnTo>
                        <a:lnTo>
                          <a:pt x="66" y="4"/>
                        </a:lnTo>
                        <a:lnTo>
                          <a:pt x="63" y="6"/>
                        </a:lnTo>
                        <a:lnTo>
                          <a:pt x="61" y="9"/>
                        </a:lnTo>
                        <a:lnTo>
                          <a:pt x="59" y="11"/>
                        </a:lnTo>
                        <a:lnTo>
                          <a:pt x="57" y="13"/>
                        </a:lnTo>
                        <a:lnTo>
                          <a:pt x="55" y="17"/>
                        </a:lnTo>
                        <a:lnTo>
                          <a:pt x="53" y="19"/>
                        </a:lnTo>
                        <a:lnTo>
                          <a:pt x="53" y="23"/>
                        </a:lnTo>
                      </a:path>
                    </a:pathLst>
                  </a:custGeom>
                  <a:solidFill>
                    <a:srgbClr val="FC0128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</p:grpSp>
          </p:grpSp>
          <p:grpSp>
            <p:nvGrpSpPr>
              <p:cNvPr id="16" name="Group 59"/>
              <p:cNvGrpSpPr>
                <a:grpSpLocks/>
              </p:cNvGrpSpPr>
              <p:nvPr/>
            </p:nvGrpSpPr>
            <p:grpSpPr bwMode="auto">
              <a:xfrm>
                <a:off x="1356" y="2116"/>
                <a:ext cx="967" cy="448"/>
                <a:chOff x="1356" y="2116"/>
                <a:chExt cx="967" cy="448"/>
              </a:xfrm>
            </p:grpSpPr>
            <p:grpSp>
              <p:nvGrpSpPr>
                <p:cNvPr id="55" name="Group 60"/>
                <p:cNvGrpSpPr>
                  <a:grpSpLocks/>
                </p:cNvGrpSpPr>
                <p:nvPr/>
              </p:nvGrpSpPr>
              <p:grpSpPr bwMode="auto">
                <a:xfrm>
                  <a:off x="1356" y="2116"/>
                  <a:ext cx="305" cy="448"/>
                  <a:chOff x="1356" y="2116"/>
                  <a:chExt cx="305" cy="448"/>
                </a:xfrm>
              </p:grpSpPr>
              <p:grpSp>
                <p:nvGrpSpPr>
                  <p:cNvPr id="69" name="Group 61"/>
                  <p:cNvGrpSpPr>
                    <a:grpSpLocks/>
                  </p:cNvGrpSpPr>
                  <p:nvPr/>
                </p:nvGrpSpPr>
                <p:grpSpPr bwMode="auto">
                  <a:xfrm>
                    <a:off x="1356" y="2116"/>
                    <a:ext cx="305" cy="448"/>
                    <a:chOff x="1356" y="2116"/>
                    <a:chExt cx="305" cy="448"/>
                  </a:xfrm>
                </p:grpSpPr>
                <p:sp>
                  <p:nvSpPr>
                    <p:cNvPr id="71" name="AutoShape 6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356" y="2187"/>
                      <a:ext cx="305" cy="377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rgbClr val="F6BF69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zh-CN" altLang="en-US">
                        <a:ea typeface="宋体" charset="-122"/>
                      </a:endParaRPr>
                    </a:p>
                  </p:txBody>
                </p:sp>
                <p:sp>
                  <p:nvSpPr>
                    <p:cNvPr id="72" name="AutoShape 6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26" y="2116"/>
                      <a:ext cx="235" cy="78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rgbClr val="F6BF69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zh-CN" altLang="en-US">
                        <a:ea typeface="宋体" charset="-122"/>
                      </a:endParaRPr>
                    </a:p>
                  </p:txBody>
                </p:sp>
              </p:grpSp>
              <p:sp>
                <p:nvSpPr>
                  <p:cNvPr id="70" name="AutoShape 64"/>
                  <p:cNvSpPr>
                    <a:spLocks noChangeArrowheads="1"/>
                  </p:cNvSpPr>
                  <p:nvPr/>
                </p:nvSpPr>
                <p:spPr bwMode="auto">
                  <a:xfrm>
                    <a:off x="1418" y="2220"/>
                    <a:ext cx="158" cy="27"/>
                  </a:xfrm>
                  <a:prstGeom prst="parallelogram">
                    <a:avLst>
                      <a:gd name="adj" fmla="val 146269"/>
                    </a:avLst>
                  </a:prstGeom>
                  <a:solidFill>
                    <a:srgbClr val="F6BF69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>
                      <a:ea typeface="宋体" charset="-122"/>
                    </a:endParaRPr>
                  </a:p>
                </p:txBody>
              </p:sp>
            </p:grpSp>
            <p:grpSp>
              <p:nvGrpSpPr>
                <p:cNvPr id="56" name="Group 65"/>
                <p:cNvGrpSpPr>
                  <a:grpSpLocks/>
                </p:cNvGrpSpPr>
                <p:nvPr/>
              </p:nvGrpSpPr>
              <p:grpSpPr bwMode="auto">
                <a:xfrm>
                  <a:off x="1657" y="2116"/>
                  <a:ext cx="378" cy="448"/>
                  <a:chOff x="1657" y="2116"/>
                  <a:chExt cx="378" cy="448"/>
                </a:xfrm>
              </p:grpSpPr>
              <p:grpSp>
                <p:nvGrpSpPr>
                  <p:cNvPr id="64" name="Group 66"/>
                  <p:cNvGrpSpPr>
                    <a:grpSpLocks/>
                  </p:cNvGrpSpPr>
                  <p:nvPr/>
                </p:nvGrpSpPr>
                <p:grpSpPr bwMode="auto">
                  <a:xfrm>
                    <a:off x="1657" y="2116"/>
                    <a:ext cx="378" cy="448"/>
                    <a:chOff x="1657" y="2116"/>
                    <a:chExt cx="378" cy="448"/>
                  </a:xfrm>
                </p:grpSpPr>
                <p:sp>
                  <p:nvSpPr>
                    <p:cNvPr id="67" name="AutoShape 6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57" y="2187"/>
                      <a:ext cx="378" cy="377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rgbClr val="A2C1FE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zh-CN" altLang="en-US">
                        <a:ea typeface="宋体" charset="-122"/>
                      </a:endParaRPr>
                    </a:p>
                  </p:txBody>
                </p:sp>
                <p:sp>
                  <p:nvSpPr>
                    <p:cNvPr id="68" name="AutoShape 6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743" y="2116"/>
                      <a:ext cx="292" cy="78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rgbClr val="A2C1FE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zh-CN" altLang="en-US">
                        <a:ea typeface="宋体" charset="-122"/>
                      </a:endParaRPr>
                    </a:p>
                  </p:txBody>
                </p:sp>
              </p:grpSp>
              <p:sp>
                <p:nvSpPr>
                  <p:cNvPr id="65" name="Oval 69"/>
                  <p:cNvSpPr>
                    <a:spLocks noChangeArrowheads="1"/>
                  </p:cNvSpPr>
                  <p:nvPr/>
                </p:nvSpPr>
                <p:spPr bwMode="auto">
                  <a:xfrm>
                    <a:off x="1772" y="2152"/>
                    <a:ext cx="49" cy="27"/>
                  </a:xfrm>
                  <a:prstGeom prst="ellipse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>
                      <a:ea typeface="宋体" charset="-122"/>
                    </a:endParaRPr>
                  </a:p>
                </p:txBody>
              </p:sp>
              <p:sp>
                <p:nvSpPr>
                  <p:cNvPr id="66" name="AutoShape 70"/>
                  <p:cNvSpPr>
                    <a:spLocks noChangeArrowheads="1"/>
                  </p:cNvSpPr>
                  <p:nvPr/>
                </p:nvSpPr>
                <p:spPr bwMode="auto">
                  <a:xfrm>
                    <a:off x="1704" y="2362"/>
                    <a:ext cx="198" cy="84"/>
                  </a:xfrm>
                  <a:prstGeom prst="octagon">
                    <a:avLst>
                      <a:gd name="adj" fmla="val 29282"/>
                    </a:avLst>
                  </a:prstGeom>
                  <a:solidFill>
                    <a:srgbClr val="A2C1FE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>
                      <a:ea typeface="宋体" charset="-122"/>
                    </a:endParaRPr>
                  </a:p>
                </p:txBody>
              </p:sp>
            </p:grpSp>
            <p:sp>
              <p:nvSpPr>
                <p:cNvPr id="57" name="Freeform 71"/>
                <p:cNvSpPr>
                  <a:spLocks/>
                </p:cNvSpPr>
                <p:nvPr/>
              </p:nvSpPr>
              <p:spPr bwMode="auto">
                <a:xfrm>
                  <a:off x="2221" y="2345"/>
                  <a:ext cx="86" cy="192"/>
                </a:xfrm>
                <a:custGeom>
                  <a:avLst/>
                  <a:gdLst>
                    <a:gd name="T0" fmla="*/ 62 w 86"/>
                    <a:gd name="T1" fmla="*/ 0 h 192"/>
                    <a:gd name="T2" fmla="*/ 85 w 86"/>
                    <a:gd name="T3" fmla="*/ 0 h 192"/>
                    <a:gd name="T4" fmla="*/ 23 w 86"/>
                    <a:gd name="T5" fmla="*/ 191 h 192"/>
                    <a:gd name="T6" fmla="*/ 0 w 86"/>
                    <a:gd name="T7" fmla="*/ 191 h 192"/>
                    <a:gd name="T8" fmla="*/ 62 w 86"/>
                    <a:gd name="T9" fmla="*/ 0 h 19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86" h="192">
                      <a:moveTo>
                        <a:pt x="62" y="0"/>
                      </a:moveTo>
                      <a:lnTo>
                        <a:pt x="85" y="0"/>
                      </a:lnTo>
                      <a:lnTo>
                        <a:pt x="23" y="191"/>
                      </a:lnTo>
                      <a:lnTo>
                        <a:pt x="0" y="191"/>
                      </a:lnTo>
                      <a:lnTo>
                        <a:pt x="62" y="0"/>
                      </a:lnTo>
                    </a:path>
                  </a:pathLst>
                </a:custGeom>
                <a:solidFill>
                  <a:srgbClr val="FC0128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rnd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58" name="Rectangle 72"/>
                <p:cNvSpPr>
                  <a:spLocks noChangeArrowheads="1"/>
                </p:cNvSpPr>
                <p:nvPr/>
              </p:nvSpPr>
              <p:spPr bwMode="auto">
                <a:xfrm>
                  <a:off x="2217" y="2345"/>
                  <a:ext cx="106" cy="16"/>
                </a:xfrm>
                <a:prstGeom prst="rect">
                  <a:avLst/>
                </a:prstGeom>
                <a:solidFill>
                  <a:srgbClr val="FC0128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>
                    <a:ea typeface="宋体" charset="-122"/>
                  </a:endParaRPr>
                </a:p>
              </p:txBody>
            </p:sp>
            <p:sp>
              <p:nvSpPr>
                <p:cNvPr id="59" name="Rectangle 73"/>
                <p:cNvSpPr>
                  <a:spLocks noChangeArrowheads="1"/>
                </p:cNvSpPr>
                <p:nvPr/>
              </p:nvSpPr>
              <p:spPr bwMode="auto">
                <a:xfrm>
                  <a:off x="2224" y="2426"/>
                  <a:ext cx="82" cy="16"/>
                </a:xfrm>
                <a:prstGeom prst="rect">
                  <a:avLst/>
                </a:prstGeom>
                <a:solidFill>
                  <a:srgbClr val="FC0128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>
                    <a:ea typeface="宋体" charset="-122"/>
                  </a:endParaRPr>
                </a:p>
              </p:txBody>
            </p:sp>
            <p:sp>
              <p:nvSpPr>
                <p:cNvPr id="60" name="Rectangle 74"/>
                <p:cNvSpPr>
                  <a:spLocks noChangeArrowheads="1"/>
                </p:cNvSpPr>
                <p:nvPr/>
              </p:nvSpPr>
              <p:spPr bwMode="auto">
                <a:xfrm>
                  <a:off x="2041" y="2426"/>
                  <a:ext cx="103" cy="11"/>
                </a:xfrm>
                <a:prstGeom prst="rect">
                  <a:avLst/>
                </a:prstGeom>
                <a:solidFill>
                  <a:srgbClr val="FC0128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>
                    <a:ea typeface="宋体" charset="-122"/>
                  </a:endParaRPr>
                </a:p>
              </p:txBody>
            </p:sp>
            <p:grpSp>
              <p:nvGrpSpPr>
                <p:cNvPr id="61" name="Group 75"/>
                <p:cNvGrpSpPr>
                  <a:grpSpLocks/>
                </p:cNvGrpSpPr>
                <p:nvPr/>
              </p:nvGrpSpPr>
              <p:grpSpPr bwMode="auto">
                <a:xfrm>
                  <a:off x="2039" y="2173"/>
                  <a:ext cx="194" cy="364"/>
                  <a:chOff x="2039" y="2173"/>
                  <a:chExt cx="194" cy="364"/>
                </a:xfrm>
              </p:grpSpPr>
              <p:sp>
                <p:nvSpPr>
                  <p:cNvPr id="62" name="Oval 76"/>
                  <p:cNvSpPr>
                    <a:spLocks noChangeArrowheads="1"/>
                  </p:cNvSpPr>
                  <p:nvPr/>
                </p:nvSpPr>
                <p:spPr bwMode="auto">
                  <a:xfrm>
                    <a:off x="2115" y="2173"/>
                    <a:ext cx="48" cy="48"/>
                  </a:xfrm>
                  <a:prstGeom prst="ellipse">
                    <a:avLst/>
                  </a:prstGeom>
                  <a:solidFill>
                    <a:srgbClr val="FC0128"/>
                  </a:solidFill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>
                      <a:ea typeface="宋体" charset="-122"/>
                    </a:endParaRPr>
                  </a:p>
                </p:txBody>
              </p:sp>
              <p:sp>
                <p:nvSpPr>
                  <p:cNvPr id="63" name="Freeform 77"/>
                  <p:cNvSpPr>
                    <a:spLocks/>
                  </p:cNvSpPr>
                  <p:nvPr/>
                </p:nvSpPr>
                <p:spPr bwMode="auto">
                  <a:xfrm>
                    <a:off x="2039" y="2241"/>
                    <a:ext cx="194" cy="296"/>
                  </a:xfrm>
                  <a:custGeom>
                    <a:avLst/>
                    <a:gdLst>
                      <a:gd name="T0" fmla="*/ 2 w 194"/>
                      <a:gd name="T1" fmla="*/ 137 h 296"/>
                      <a:gd name="T2" fmla="*/ 1 w 194"/>
                      <a:gd name="T3" fmla="*/ 140 h 296"/>
                      <a:gd name="T4" fmla="*/ 0 w 194"/>
                      <a:gd name="T5" fmla="*/ 145 h 296"/>
                      <a:gd name="T6" fmla="*/ 0 w 194"/>
                      <a:gd name="T7" fmla="*/ 150 h 296"/>
                      <a:gd name="T8" fmla="*/ 2 w 194"/>
                      <a:gd name="T9" fmla="*/ 155 h 296"/>
                      <a:gd name="T10" fmla="*/ 4 w 194"/>
                      <a:gd name="T11" fmla="*/ 159 h 296"/>
                      <a:gd name="T12" fmla="*/ 8 w 194"/>
                      <a:gd name="T13" fmla="*/ 163 h 296"/>
                      <a:gd name="T14" fmla="*/ 12 w 194"/>
                      <a:gd name="T15" fmla="*/ 165 h 296"/>
                      <a:gd name="T16" fmla="*/ 16 w 194"/>
                      <a:gd name="T17" fmla="*/ 166 h 296"/>
                      <a:gd name="T18" fmla="*/ 21 w 194"/>
                      <a:gd name="T19" fmla="*/ 166 h 296"/>
                      <a:gd name="T20" fmla="*/ 126 w 194"/>
                      <a:gd name="T21" fmla="*/ 295 h 296"/>
                      <a:gd name="T22" fmla="*/ 159 w 194"/>
                      <a:gd name="T23" fmla="*/ 142 h 296"/>
                      <a:gd name="T24" fmla="*/ 159 w 194"/>
                      <a:gd name="T25" fmla="*/ 138 h 296"/>
                      <a:gd name="T26" fmla="*/ 157 w 194"/>
                      <a:gd name="T27" fmla="*/ 136 h 296"/>
                      <a:gd name="T28" fmla="*/ 154 w 194"/>
                      <a:gd name="T29" fmla="*/ 133 h 296"/>
                      <a:gd name="T30" fmla="*/ 152 w 194"/>
                      <a:gd name="T31" fmla="*/ 131 h 296"/>
                      <a:gd name="T32" fmla="*/ 148 w 194"/>
                      <a:gd name="T33" fmla="*/ 130 h 296"/>
                      <a:gd name="T34" fmla="*/ 144 w 194"/>
                      <a:gd name="T35" fmla="*/ 129 h 296"/>
                      <a:gd name="T36" fmla="*/ 140 w 194"/>
                      <a:gd name="T37" fmla="*/ 129 h 296"/>
                      <a:gd name="T38" fmla="*/ 137 w 194"/>
                      <a:gd name="T39" fmla="*/ 129 h 296"/>
                      <a:gd name="T40" fmla="*/ 93 w 194"/>
                      <a:gd name="T41" fmla="*/ 75 h 296"/>
                      <a:gd name="T42" fmla="*/ 179 w 194"/>
                      <a:gd name="T43" fmla="*/ 93 h 296"/>
                      <a:gd name="T44" fmla="*/ 183 w 194"/>
                      <a:gd name="T45" fmla="*/ 92 h 296"/>
                      <a:gd name="T46" fmla="*/ 185 w 194"/>
                      <a:gd name="T47" fmla="*/ 91 h 296"/>
                      <a:gd name="T48" fmla="*/ 189 w 194"/>
                      <a:gd name="T49" fmla="*/ 89 h 296"/>
                      <a:gd name="T50" fmla="*/ 191 w 194"/>
                      <a:gd name="T51" fmla="*/ 86 h 296"/>
                      <a:gd name="T52" fmla="*/ 192 w 194"/>
                      <a:gd name="T53" fmla="*/ 83 h 296"/>
                      <a:gd name="T54" fmla="*/ 193 w 194"/>
                      <a:gd name="T55" fmla="*/ 78 h 296"/>
                      <a:gd name="T56" fmla="*/ 192 w 194"/>
                      <a:gd name="T57" fmla="*/ 74 h 296"/>
                      <a:gd name="T58" fmla="*/ 190 w 194"/>
                      <a:gd name="T59" fmla="*/ 70 h 296"/>
                      <a:gd name="T60" fmla="*/ 188 w 194"/>
                      <a:gd name="T61" fmla="*/ 68 h 296"/>
                      <a:gd name="T62" fmla="*/ 184 w 194"/>
                      <a:gd name="T63" fmla="*/ 65 h 296"/>
                      <a:gd name="T64" fmla="*/ 181 w 194"/>
                      <a:gd name="T65" fmla="*/ 64 h 296"/>
                      <a:gd name="T66" fmla="*/ 122 w 194"/>
                      <a:gd name="T67" fmla="*/ 64 h 296"/>
                      <a:gd name="T68" fmla="*/ 112 w 194"/>
                      <a:gd name="T69" fmla="*/ 42 h 296"/>
                      <a:gd name="T70" fmla="*/ 113 w 194"/>
                      <a:gd name="T71" fmla="*/ 37 h 296"/>
                      <a:gd name="T72" fmla="*/ 114 w 194"/>
                      <a:gd name="T73" fmla="*/ 30 h 296"/>
                      <a:gd name="T74" fmla="*/ 114 w 194"/>
                      <a:gd name="T75" fmla="*/ 24 h 296"/>
                      <a:gd name="T76" fmla="*/ 112 w 194"/>
                      <a:gd name="T77" fmla="*/ 19 h 296"/>
                      <a:gd name="T78" fmla="*/ 110 w 194"/>
                      <a:gd name="T79" fmla="*/ 15 h 296"/>
                      <a:gd name="T80" fmla="*/ 107 w 194"/>
                      <a:gd name="T81" fmla="*/ 10 h 296"/>
                      <a:gd name="T82" fmla="*/ 103 w 194"/>
                      <a:gd name="T83" fmla="*/ 7 h 296"/>
                      <a:gd name="T84" fmla="*/ 98 w 194"/>
                      <a:gd name="T85" fmla="*/ 3 h 296"/>
                      <a:gd name="T86" fmla="*/ 93 w 194"/>
                      <a:gd name="T87" fmla="*/ 1 h 296"/>
                      <a:gd name="T88" fmla="*/ 87 w 194"/>
                      <a:gd name="T89" fmla="*/ 0 h 296"/>
                      <a:gd name="T90" fmla="*/ 81 w 194"/>
                      <a:gd name="T91" fmla="*/ 0 h 296"/>
                      <a:gd name="T92" fmla="*/ 75 w 194"/>
                      <a:gd name="T93" fmla="*/ 1 h 296"/>
                      <a:gd name="T94" fmla="*/ 69 w 194"/>
                      <a:gd name="T95" fmla="*/ 3 h 296"/>
                      <a:gd name="T96" fmla="*/ 63 w 194"/>
                      <a:gd name="T97" fmla="*/ 6 h 296"/>
                      <a:gd name="T98" fmla="*/ 59 w 194"/>
                      <a:gd name="T99" fmla="*/ 11 h 296"/>
                      <a:gd name="T100" fmla="*/ 55 w 194"/>
                      <a:gd name="T101" fmla="*/ 17 h 296"/>
                      <a:gd name="T102" fmla="*/ 53 w 194"/>
                      <a:gd name="T103" fmla="*/ 23 h 29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</a:gdLst>
                    <a:ahLst/>
                    <a:cxnLst>
                      <a:cxn ang="T104">
                        <a:pos x="T0" y="T1"/>
                      </a:cxn>
                      <a:cxn ang="T105">
                        <a:pos x="T2" y="T3"/>
                      </a:cxn>
                      <a:cxn ang="T106">
                        <a:pos x="T4" y="T5"/>
                      </a:cxn>
                      <a:cxn ang="T107">
                        <a:pos x="T6" y="T7"/>
                      </a:cxn>
                      <a:cxn ang="T108">
                        <a:pos x="T8" y="T9"/>
                      </a:cxn>
                      <a:cxn ang="T109">
                        <a:pos x="T10" y="T11"/>
                      </a:cxn>
                      <a:cxn ang="T110">
                        <a:pos x="T12" y="T13"/>
                      </a:cxn>
                      <a:cxn ang="T111">
                        <a:pos x="T14" y="T15"/>
                      </a:cxn>
                      <a:cxn ang="T112">
                        <a:pos x="T16" y="T17"/>
                      </a:cxn>
                      <a:cxn ang="T113">
                        <a:pos x="T18" y="T19"/>
                      </a:cxn>
                      <a:cxn ang="T114">
                        <a:pos x="T20" y="T21"/>
                      </a:cxn>
                      <a:cxn ang="T115">
                        <a:pos x="T22" y="T23"/>
                      </a:cxn>
                      <a:cxn ang="T116">
                        <a:pos x="T24" y="T25"/>
                      </a:cxn>
                      <a:cxn ang="T117">
                        <a:pos x="T26" y="T27"/>
                      </a:cxn>
                      <a:cxn ang="T118">
                        <a:pos x="T28" y="T29"/>
                      </a:cxn>
                      <a:cxn ang="T119">
                        <a:pos x="T30" y="T31"/>
                      </a:cxn>
                      <a:cxn ang="T120">
                        <a:pos x="T32" y="T33"/>
                      </a:cxn>
                      <a:cxn ang="T121">
                        <a:pos x="T34" y="T35"/>
                      </a:cxn>
                      <a:cxn ang="T122">
                        <a:pos x="T36" y="T37"/>
                      </a:cxn>
                      <a:cxn ang="T123">
                        <a:pos x="T38" y="T39"/>
                      </a:cxn>
                      <a:cxn ang="T124">
                        <a:pos x="T40" y="T41"/>
                      </a:cxn>
                      <a:cxn ang="T125">
                        <a:pos x="T42" y="T43"/>
                      </a:cxn>
                      <a:cxn ang="T126">
                        <a:pos x="T44" y="T45"/>
                      </a:cxn>
                      <a:cxn ang="T127">
                        <a:pos x="T46" y="T47"/>
                      </a:cxn>
                      <a:cxn ang="T128">
                        <a:pos x="T48" y="T49"/>
                      </a:cxn>
                      <a:cxn ang="T129">
                        <a:pos x="T50" y="T51"/>
                      </a:cxn>
                      <a:cxn ang="T130">
                        <a:pos x="T52" y="T53"/>
                      </a:cxn>
                      <a:cxn ang="T131">
                        <a:pos x="T54" y="T55"/>
                      </a:cxn>
                      <a:cxn ang="T132">
                        <a:pos x="T56" y="T57"/>
                      </a:cxn>
                      <a:cxn ang="T133">
                        <a:pos x="T58" y="T59"/>
                      </a:cxn>
                      <a:cxn ang="T134">
                        <a:pos x="T60" y="T61"/>
                      </a:cxn>
                      <a:cxn ang="T135">
                        <a:pos x="T62" y="T63"/>
                      </a:cxn>
                      <a:cxn ang="T136">
                        <a:pos x="T64" y="T65"/>
                      </a:cxn>
                      <a:cxn ang="T137">
                        <a:pos x="T66" y="T67"/>
                      </a:cxn>
                      <a:cxn ang="T138">
                        <a:pos x="T68" y="T69"/>
                      </a:cxn>
                      <a:cxn ang="T139">
                        <a:pos x="T70" y="T71"/>
                      </a:cxn>
                      <a:cxn ang="T140">
                        <a:pos x="T72" y="T73"/>
                      </a:cxn>
                      <a:cxn ang="T141">
                        <a:pos x="T74" y="T75"/>
                      </a:cxn>
                      <a:cxn ang="T142">
                        <a:pos x="T76" y="T77"/>
                      </a:cxn>
                      <a:cxn ang="T143">
                        <a:pos x="T78" y="T79"/>
                      </a:cxn>
                      <a:cxn ang="T144">
                        <a:pos x="T80" y="T81"/>
                      </a:cxn>
                      <a:cxn ang="T145">
                        <a:pos x="T82" y="T83"/>
                      </a:cxn>
                      <a:cxn ang="T146">
                        <a:pos x="T84" y="T85"/>
                      </a:cxn>
                      <a:cxn ang="T147">
                        <a:pos x="T86" y="T87"/>
                      </a:cxn>
                      <a:cxn ang="T148">
                        <a:pos x="T88" y="T89"/>
                      </a:cxn>
                      <a:cxn ang="T149">
                        <a:pos x="T90" y="T91"/>
                      </a:cxn>
                      <a:cxn ang="T150">
                        <a:pos x="T92" y="T93"/>
                      </a:cxn>
                      <a:cxn ang="T151">
                        <a:pos x="T94" y="T95"/>
                      </a:cxn>
                      <a:cxn ang="T152">
                        <a:pos x="T96" y="T97"/>
                      </a:cxn>
                      <a:cxn ang="T153">
                        <a:pos x="T98" y="T99"/>
                      </a:cxn>
                      <a:cxn ang="T154">
                        <a:pos x="T100" y="T101"/>
                      </a:cxn>
                      <a:cxn ang="T155">
                        <a:pos x="T102" y="T103"/>
                      </a:cxn>
                    </a:cxnLst>
                    <a:rect l="0" t="0" r="r" b="b"/>
                    <a:pathLst>
                      <a:path w="194" h="296">
                        <a:moveTo>
                          <a:pt x="53" y="23"/>
                        </a:moveTo>
                        <a:lnTo>
                          <a:pt x="2" y="137"/>
                        </a:lnTo>
                        <a:lnTo>
                          <a:pt x="1" y="138"/>
                        </a:lnTo>
                        <a:lnTo>
                          <a:pt x="1" y="140"/>
                        </a:lnTo>
                        <a:lnTo>
                          <a:pt x="0" y="142"/>
                        </a:lnTo>
                        <a:lnTo>
                          <a:pt x="0" y="145"/>
                        </a:lnTo>
                        <a:lnTo>
                          <a:pt x="0" y="147"/>
                        </a:lnTo>
                        <a:lnTo>
                          <a:pt x="0" y="150"/>
                        </a:lnTo>
                        <a:lnTo>
                          <a:pt x="1" y="152"/>
                        </a:lnTo>
                        <a:lnTo>
                          <a:pt x="2" y="155"/>
                        </a:lnTo>
                        <a:lnTo>
                          <a:pt x="3" y="157"/>
                        </a:lnTo>
                        <a:lnTo>
                          <a:pt x="4" y="159"/>
                        </a:lnTo>
                        <a:lnTo>
                          <a:pt x="6" y="161"/>
                        </a:lnTo>
                        <a:lnTo>
                          <a:pt x="8" y="163"/>
                        </a:lnTo>
                        <a:lnTo>
                          <a:pt x="10" y="164"/>
                        </a:lnTo>
                        <a:lnTo>
                          <a:pt x="12" y="165"/>
                        </a:lnTo>
                        <a:lnTo>
                          <a:pt x="14" y="165"/>
                        </a:lnTo>
                        <a:lnTo>
                          <a:pt x="16" y="166"/>
                        </a:lnTo>
                        <a:lnTo>
                          <a:pt x="18" y="166"/>
                        </a:lnTo>
                        <a:lnTo>
                          <a:pt x="21" y="166"/>
                        </a:lnTo>
                        <a:lnTo>
                          <a:pt x="126" y="166"/>
                        </a:lnTo>
                        <a:lnTo>
                          <a:pt x="126" y="295"/>
                        </a:lnTo>
                        <a:lnTo>
                          <a:pt x="159" y="295"/>
                        </a:lnTo>
                        <a:lnTo>
                          <a:pt x="159" y="142"/>
                        </a:lnTo>
                        <a:lnTo>
                          <a:pt x="159" y="140"/>
                        </a:lnTo>
                        <a:lnTo>
                          <a:pt x="159" y="138"/>
                        </a:lnTo>
                        <a:lnTo>
                          <a:pt x="158" y="137"/>
                        </a:lnTo>
                        <a:lnTo>
                          <a:pt x="157" y="136"/>
                        </a:lnTo>
                        <a:lnTo>
                          <a:pt x="156" y="135"/>
                        </a:lnTo>
                        <a:lnTo>
                          <a:pt x="154" y="133"/>
                        </a:lnTo>
                        <a:lnTo>
                          <a:pt x="153" y="132"/>
                        </a:lnTo>
                        <a:lnTo>
                          <a:pt x="152" y="131"/>
                        </a:lnTo>
                        <a:lnTo>
                          <a:pt x="150" y="131"/>
                        </a:lnTo>
                        <a:lnTo>
                          <a:pt x="148" y="130"/>
                        </a:lnTo>
                        <a:lnTo>
                          <a:pt x="146" y="130"/>
                        </a:lnTo>
                        <a:lnTo>
                          <a:pt x="144" y="129"/>
                        </a:lnTo>
                        <a:lnTo>
                          <a:pt x="142" y="129"/>
                        </a:lnTo>
                        <a:lnTo>
                          <a:pt x="140" y="129"/>
                        </a:lnTo>
                        <a:lnTo>
                          <a:pt x="139" y="129"/>
                        </a:lnTo>
                        <a:lnTo>
                          <a:pt x="137" y="129"/>
                        </a:lnTo>
                        <a:lnTo>
                          <a:pt x="76" y="125"/>
                        </a:lnTo>
                        <a:lnTo>
                          <a:pt x="93" y="75"/>
                        </a:lnTo>
                        <a:lnTo>
                          <a:pt x="105" y="93"/>
                        </a:lnTo>
                        <a:lnTo>
                          <a:pt x="179" y="93"/>
                        </a:lnTo>
                        <a:lnTo>
                          <a:pt x="181" y="92"/>
                        </a:lnTo>
                        <a:lnTo>
                          <a:pt x="183" y="92"/>
                        </a:lnTo>
                        <a:lnTo>
                          <a:pt x="184" y="91"/>
                        </a:lnTo>
                        <a:lnTo>
                          <a:pt x="185" y="91"/>
                        </a:lnTo>
                        <a:lnTo>
                          <a:pt x="187" y="90"/>
                        </a:lnTo>
                        <a:lnTo>
                          <a:pt x="189" y="89"/>
                        </a:lnTo>
                        <a:lnTo>
                          <a:pt x="190" y="87"/>
                        </a:lnTo>
                        <a:lnTo>
                          <a:pt x="191" y="86"/>
                        </a:lnTo>
                        <a:lnTo>
                          <a:pt x="192" y="84"/>
                        </a:lnTo>
                        <a:lnTo>
                          <a:pt x="192" y="83"/>
                        </a:lnTo>
                        <a:lnTo>
                          <a:pt x="193" y="81"/>
                        </a:lnTo>
                        <a:lnTo>
                          <a:pt x="193" y="78"/>
                        </a:lnTo>
                        <a:lnTo>
                          <a:pt x="193" y="76"/>
                        </a:lnTo>
                        <a:lnTo>
                          <a:pt x="192" y="74"/>
                        </a:lnTo>
                        <a:lnTo>
                          <a:pt x="191" y="72"/>
                        </a:lnTo>
                        <a:lnTo>
                          <a:pt x="190" y="70"/>
                        </a:lnTo>
                        <a:lnTo>
                          <a:pt x="189" y="69"/>
                        </a:lnTo>
                        <a:lnTo>
                          <a:pt x="188" y="68"/>
                        </a:lnTo>
                        <a:lnTo>
                          <a:pt x="186" y="66"/>
                        </a:lnTo>
                        <a:lnTo>
                          <a:pt x="184" y="65"/>
                        </a:lnTo>
                        <a:lnTo>
                          <a:pt x="184" y="64"/>
                        </a:lnTo>
                        <a:lnTo>
                          <a:pt x="181" y="64"/>
                        </a:lnTo>
                        <a:lnTo>
                          <a:pt x="179" y="64"/>
                        </a:lnTo>
                        <a:lnTo>
                          <a:pt x="122" y="64"/>
                        </a:lnTo>
                        <a:lnTo>
                          <a:pt x="110" y="44"/>
                        </a:lnTo>
                        <a:lnTo>
                          <a:pt x="112" y="42"/>
                        </a:lnTo>
                        <a:lnTo>
                          <a:pt x="113" y="39"/>
                        </a:lnTo>
                        <a:lnTo>
                          <a:pt x="113" y="37"/>
                        </a:lnTo>
                        <a:lnTo>
                          <a:pt x="114" y="34"/>
                        </a:lnTo>
                        <a:lnTo>
                          <a:pt x="114" y="30"/>
                        </a:lnTo>
                        <a:lnTo>
                          <a:pt x="114" y="28"/>
                        </a:lnTo>
                        <a:lnTo>
                          <a:pt x="114" y="24"/>
                        </a:lnTo>
                        <a:lnTo>
                          <a:pt x="113" y="22"/>
                        </a:lnTo>
                        <a:lnTo>
                          <a:pt x="112" y="19"/>
                        </a:lnTo>
                        <a:lnTo>
                          <a:pt x="111" y="17"/>
                        </a:lnTo>
                        <a:lnTo>
                          <a:pt x="110" y="15"/>
                        </a:lnTo>
                        <a:lnTo>
                          <a:pt x="109" y="13"/>
                        </a:lnTo>
                        <a:lnTo>
                          <a:pt x="107" y="10"/>
                        </a:lnTo>
                        <a:lnTo>
                          <a:pt x="105" y="9"/>
                        </a:lnTo>
                        <a:lnTo>
                          <a:pt x="103" y="7"/>
                        </a:lnTo>
                        <a:lnTo>
                          <a:pt x="101" y="5"/>
                        </a:lnTo>
                        <a:lnTo>
                          <a:pt x="98" y="3"/>
                        </a:lnTo>
                        <a:lnTo>
                          <a:pt x="96" y="3"/>
                        </a:lnTo>
                        <a:lnTo>
                          <a:pt x="93" y="1"/>
                        </a:lnTo>
                        <a:lnTo>
                          <a:pt x="90" y="1"/>
                        </a:lnTo>
                        <a:lnTo>
                          <a:pt x="87" y="0"/>
                        </a:lnTo>
                        <a:lnTo>
                          <a:pt x="84" y="0"/>
                        </a:lnTo>
                        <a:lnTo>
                          <a:pt x="81" y="0"/>
                        </a:lnTo>
                        <a:lnTo>
                          <a:pt x="78" y="0"/>
                        </a:lnTo>
                        <a:lnTo>
                          <a:pt x="75" y="1"/>
                        </a:lnTo>
                        <a:lnTo>
                          <a:pt x="72" y="2"/>
                        </a:lnTo>
                        <a:lnTo>
                          <a:pt x="69" y="3"/>
                        </a:lnTo>
                        <a:lnTo>
                          <a:pt x="66" y="4"/>
                        </a:lnTo>
                        <a:lnTo>
                          <a:pt x="63" y="6"/>
                        </a:lnTo>
                        <a:lnTo>
                          <a:pt x="61" y="9"/>
                        </a:lnTo>
                        <a:lnTo>
                          <a:pt x="59" y="11"/>
                        </a:lnTo>
                        <a:lnTo>
                          <a:pt x="57" y="13"/>
                        </a:lnTo>
                        <a:lnTo>
                          <a:pt x="55" y="17"/>
                        </a:lnTo>
                        <a:lnTo>
                          <a:pt x="53" y="19"/>
                        </a:lnTo>
                        <a:lnTo>
                          <a:pt x="53" y="23"/>
                        </a:lnTo>
                      </a:path>
                    </a:pathLst>
                  </a:custGeom>
                  <a:solidFill>
                    <a:srgbClr val="FC0128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</p:grpSp>
          </p:grpSp>
          <p:grpSp>
            <p:nvGrpSpPr>
              <p:cNvPr id="17" name="Group 78"/>
              <p:cNvGrpSpPr>
                <a:grpSpLocks/>
              </p:cNvGrpSpPr>
              <p:nvPr/>
            </p:nvGrpSpPr>
            <p:grpSpPr bwMode="auto">
              <a:xfrm>
                <a:off x="1772" y="2604"/>
                <a:ext cx="967" cy="448"/>
                <a:chOff x="1772" y="2604"/>
                <a:chExt cx="967" cy="448"/>
              </a:xfrm>
            </p:grpSpPr>
            <p:grpSp>
              <p:nvGrpSpPr>
                <p:cNvPr id="37" name="Group 79"/>
                <p:cNvGrpSpPr>
                  <a:grpSpLocks/>
                </p:cNvGrpSpPr>
                <p:nvPr/>
              </p:nvGrpSpPr>
              <p:grpSpPr bwMode="auto">
                <a:xfrm>
                  <a:off x="1772" y="2604"/>
                  <a:ext cx="305" cy="448"/>
                  <a:chOff x="1772" y="2604"/>
                  <a:chExt cx="305" cy="448"/>
                </a:xfrm>
              </p:grpSpPr>
              <p:grpSp>
                <p:nvGrpSpPr>
                  <p:cNvPr id="51" name="Group 80"/>
                  <p:cNvGrpSpPr>
                    <a:grpSpLocks/>
                  </p:cNvGrpSpPr>
                  <p:nvPr/>
                </p:nvGrpSpPr>
                <p:grpSpPr bwMode="auto">
                  <a:xfrm>
                    <a:off x="1772" y="2604"/>
                    <a:ext cx="305" cy="448"/>
                    <a:chOff x="1772" y="2604"/>
                    <a:chExt cx="305" cy="448"/>
                  </a:xfrm>
                </p:grpSpPr>
                <p:sp>
                  <p:nvSpPr>
                    <p:cNvPr id="53" name="AutoShape 8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772" y="2675"/>
                      <a:ext cx="305" cy="377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rgbClr val="F6BF69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zh-CN" altLang="en-US">
                        <a:ea typeface="宋体" charset="-122"/>
                      </a:endParaRPr>
                    </a:p>
                  </p:txBody>
                </p:sp>
                <p:sp>
                  <p:nvSpPr>
                    <p:cNvPr id="54" name="AutoShape 8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842" y="2604"/>
                      <a:ext cx="235" cy="78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rgbClr val="F6BF69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zh-CN" altLang="en-US">
                        <a:ea typeface="宋体" charset="-122"/>
                      </a:endParaRPr>
                    </a:p>
                  </p:txBody>
                </p:sp>
              </p:grpSp>
              <p:sp>
                <p:nvSpPr>
                  <p:cNvPr id="52" name="AutoShape 83"/>
                  <p:cNvSpPr>
                    <a:spLocks noChangeArrowheads="1"/>
                  </p:cNvSpPr>
                  <p:nvPr/>
                </p:nvSpPr>
                <p:spPr bwMode="auto">
                  <a:xfrm>
                    <a:off x="1834" y="2708"/>
                    <a:ext cx="158" cy="27"/>
                  </a:xfrm>
                  <a:prstGeom prst="parallelogram">
                    <a:avLst>
                      <a:gd name="adj" fmla="val 146269"/>
                    </a:avLst>
                  </a:prstGeom>
                  <a:solidFill>
                    <a:srgbClr val="F6BF69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>
                      <a:ea typeface="宋体" charset="-122"/>
                    </a:endParaRPr>
                  </a:p>
                </p:txBody>
              </p:sp>
            </p:grpSp>
            <p:grpSp>
              <p:nvGrpSpPr>
                <p:cNvPr id="38" name="Group 84"/>
                <p:cNvGrpSpPr>
                  <a:grpSpLocks/>
                </p:cNvGrpSpPr>
                <p:nvPr/>
              </p:nvGrpSpPr>
              <p:grpSpPr bwMode="auto">
                <a:xfrm>
                  <a:off x="2073" y="2604"/>
                  <a:ext cx="378" cy="448"/>
                  <a:chOff x="2073" y="2604"/>
                  <a:chExt cx="378" cy="448"/>
                </a:xfrm>
              </p:grpSpPr>
              <p:grpSp>
                <p:nvGrpSpPr>
                  <p:cNvPr id="46" name="Group 85"/>
                  <p:cNvGrpSpPr>
                    <a:grpSpLocks/>
                  </p:cNvGrpSpPr>
                  <p:nvPr/>
                </p:nvGrpSpPr>
                <p:grpSpPr bwMode="auto">
                  <a:xfrm>
                    <a:off x="2073" y="2604"/>
                    <a:ext cx="378" cy="448"/>
                    <a:chOff x="2073" y="2604"/>
                    <a:chExt cx="378" cy="448"/>
                  </a:xfrm>
                </p:grpSpPr>
                <p:sp>
                  <p:nvSpPr>
                    <p:cNvPr id="49" name="AutoShape 8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73" y="2675"/>
                      <a:ext cx="378" cy="377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rgbClr val="A2C1FE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zh-CN" altLang="en-US">
                        <a:ea typeface="宋体" charset="-122"/>
                      </a:endParaRPr>
                    </a:p>
                  </p:txBody>
                </p:sp>
                <p:sp>
                  <p:nvSpPr>
                    <p:cNvPr id="50" name="AutoShape 8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159" y="2604"/>
                      <a:ext cx="292" cy="78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rgbClr val="A2C1FE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zh-CN" altLang="en-US">
                        <a:ea typeface="宋体" charset="-122"/>
                      </a:endParaRPr>
                    </a:p>
                  </p:txBody>
                </p:sp>
              </p:grpSp>
              <p:sp>
                <p:nvSpPr>
                  <p:cNvPr id="47" name="Oval 88"/>
                  <p:cNvSpPr>
                    <a:spLocks noChangeArrowheads="1"/>
                  </p:cNvSpPr>
                  <p:nvPr/>
                </p:nvSpPr>
                <p:spPr bwMode="auto">
                  <a:xfrm>
                    <a:off x="2188" y="2640"/>
                    <a:ext cx="49" cy="27"/>
                  </a:xfrm>
                  <a:prstGeom prst="ellipse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>
                      <a:ea typeface="宋体" charset="-122"/>
                    </a:endParaRPr>
                  </a:p>
                </p:txBody>
              </p:sp>
              <p:sp>
                <p:nvSpPr>
                  <p:cNvPr id="48" name="AutoShape 89"/>
                  <p:cNvSpPr>
                    <a:spLocks noChangeArrowheads="1"/>
                  </p:cNvSpPr>
                  <p:nvPr/>
                </p:nvSpPr>
                <p:spPr bwMode="auto">
                  <a:xfrm>
                    <a:off x="2120" y="2850"/>
                    <a:ext cx="198" cy="84"/>
                  </a:xfrm>
                  <a:prstGeom prst="octagon">
                    <a:avLst>
                      <a:gd name="adj" fmla="val 29282"/>
                    </a:avLst>
                  </a:prstGeom>
                  <a:solidFill>
                    <a:srgbClr val="A2C1FE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>
                      <a:ea typeface="宋体" charset="-122"/>
                    </a:endParaRPr>
                  </a:p>
                </p:txBody>
              </p:sp>
            </p:grpSp>
            <p:sp>
              <p:nvSpPr>
                <p:cNvPr id="39" name="Freeform 90"/>
                <p:cNvSpPr>
                  <a:spLocks/>
                </p:cNvSpPr>
                <p:nvPr/>
              </p:nvSpPr>
              <p:spPr bwMode="auto">
                <a:xfrm>
                  <a:off x="2637" y="2833"/>
                  <a:ext cx="86" cy="192"/>
                </a:xfrm>
                <a:custGeom>
                  <a:avLst/>
                  <a:gdLst>
                    <a:gd name="T0" fmla="*/ 62 w 86"/>
                    <a:gd name="T1" fmla="*/ 0 h 192"/>
                    <a:gd name="T2" fmla="*/ 85 w 86"/>
                    <a:gd name="T3" fmla="*/ 0 h 192"/>
                    <a:gd name="T4" fmla="*/ 23 w 86"/>
                    <a:gd name="T5" fmla="*/ 191 h 192"/>
                    <a:gd name="T6" fmla="*/ 0 w 86"/>
                    <a:gd name="T7" fmla="*/ 191 h 192"/>
                    <a:gd name="T8" fmla="*/ 62 w 86"/>
                    <a:gd name="T9" fmla="*/ 0 h 19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86" h="192">
                      <a:moveTo>
                        <a:pt x="62" y="0"/>
                      </a:moveTo>
                      <a:lnTo>
                        <a:pt x="85" y="0"/>
                      </a:lnTo>
                      <a:lnTo>
                        <a:pt x="23" y="191"/>
                      </a:lnTo>
                      <a:lnTo>
                        <a:pt x="0" y="191"/>
                      </a:lnTo>
                      <a:lnTo>
                        <a:pt x="62" y="0"/>
                      </a:lnTo>
                    </a:path>
                  </a:pathLst>
                </a:custGeom>
                <a:solidFill>
                  <a:srgbClr val="FC0128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rnd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40" name="Rectangle 91"/>
                <p:cNvSpPr>
                  <a:spLocks noChangeArrowheads="1"/>
                </p:cNvSpPr>
                <p:nvPr/>
              </p:nvSpPr>
              <p:spPr bwMode="auto">
                <a:xfrm>
                  <a:off x="2633" y="2833"/>
                  <a:ext cx="106" cy="16"/>
                </a:xfrm>
                <a:prstGeom prst="rect">
                  <a:avLst/>
                </a:prstGeom>
                <a:solidFill>
                  <a:srgbClr val="FC0128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>
                    <a:ea typeface="宋体" charset="-122"/>
                  </a:endParaRPr>
                </a:p>
              </p:txBody>
            </p:sp>
            <p:sp>
              <p:nvSpPr>
                <p:cNvPr id="41" name="Rectangle 92"/>
                <p:cNvSpPr>
                  <a:spLocks noChangeArrowheads="1"/>
                </p:cNvSpPr>
                <p:nvPr/>
              </p:nvSpPr>
              <p:spPr bwMode="auto">
                <a:xfrm>
                  <a:off x="2640" y="2914"/>
                  <a:ext cx="82" cy="16"/>
                </a:xfrm>
                <a:prstGeom prst="rect">
                  <a:avLst/>
                </a:prstGeom>
                <a:solidFill>
                  <a:srgbClr val="FC0128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>
                    <a:ea typeface="宋体" charset="-122"/>
                  </a:endParaRPr>
                </a:p>
              </p:txBody>
            </p:sp>
            <p:sp>
              <p:nvSpPr>
                <p:cNvPr id="42" name="Rectangle 93"/>
                <p:cNvSpPr>
                  <a:spLocks noChangeArrowheads="1"/>
                </p:cNvSpPr>
                <p:nvPr/>
              </p:nvSpPr>
              <p:spPr bwMode="auto">
                <a:xfrm>
                  <a:off x="2457" y="2914"/>
                  <a:ext cx="103" cy="11"/>
                </a:xfrm>
                <a:prstGeom prst="rect">
                  <a:avLst/>
                </a:prstGeom>
                <a:solidFill>
                  <a:srgbClr val="FC0128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>
                    <a:ea typeface="宋体" charset="-122"/>
                  </a:endParaRPr>
                </a:p>
              </p:txBody>
            </p:sp>
            <p:grpSp>
              <p:nvGrpSpPr>
                <p:cNvPr id="43" name="Group 94"/>
                <p:cNvGrpSpPr>
                  <a:grpSpLocks/>
                </p:cNvGrpSpPr>
                <p:nvPr/>
              </p:nvGrpSpPr>
              <p:grpSpPr bwMode="auto">
                <a:xfrm>
                  <a:off x="2455" y="2661"/>
                  <a:ext cx="194" cy="364"/>
                  <a:chOff x="2455" y="2661"/>
                  <a:chExt cx="194" cy="364"/>
                </a:xfrm>
              </p:grpSpPr>
              <p:sp>
                <p:nvSpPr>
                  <p:cNvPr id="44" name="Oval 95"/>
                  <p:cNvSpPr>
                    <a:spLocks noChangeArrowheads="1"/>
                  </p:cNvSpPr>
                  <p:nvPr/>
                </p:nvSpPr>
                <p:spPr bwMode="auto">
                  <a:xfrm>
                    <a:off x="2531" y="2661"/>
                    <a:ext cx="48" cy="48"/>
                  </a:xfrm>
                  <a:prstGeom prst="ellipse">
                    <a:avLst/>
                  </a:prstGeom>
                  <a:solidFill>
                    <a:srgbClr val="FC0128"/>
                  </a:solidFill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>
                      <a:ea typeface="宋体" charset="-122"/>
                    </a:endParaRPr>
                  </a:p>
                </p:txBody>
              </p:sp>
              <p:sp>
                <p:nvSpPr>
                  <p:cNvPr id="45" name="Freeform 96"/>
                  <p:cNvSpPr>
                    <a:spLocks/>
                  </p:cNvSpPr>
                  <p:nvPr/>
                </p:nvSpPr>
                <p:spPr bwMode="auto">
                  <a:xfrm>
                    <a:off x="2455" y="2729"/>
                    <a:ext cx="194" cy="296"/>
                  </a:xfrm>
                  <a:custGeom>
                    <a:avLst/>
                    <a:gdLst>
                      <a:gd name="T0" fmla="*/ 2 w 194"/>
                      <a:gd name="T1" fmla="*/ 137 h 296"/>
                      <a:gd name="T2" fmla="*/ 1 w 194"/>
                      <a:gd name="T3" fmla="*/ 140 h 296"/>
                      <a:gd name="T4" fmla="*/ 0 w 194"/>
                      <a:gd name="T5" fmla="*/ 145 h 296"/>
                      <a:gd name="T6" fmla="*/ 0 w 194"/>
                      <a:gd name="T7" fmla="*/ 150 h 296"/>
                      <a:gd name="T8" fmla="*/ 2 w 194"/>
                      <a:gd name="T9" fmla="*/ 155 h 296"/>
                      <a:gd name="T10" fmla="*/ 4 w 194"/>
                      <a:gd name="T11" fmla="*/ 159 h 296"/>
                      <a:gd name="T12" fmla="*/ 8 w 194"/>
                      <a:gd name="T13" fmla="*/ 163 h 296"/>
                      <a:gd name="T14" fmla="*/ 12 w 194"/>
                      <a:gd name="T15" fmla="*/ 165 h 296"/>
                      <a:gd name="T16" fmla="*/ 16 w 194"/>
                      <a:gd name="T17" fmla="*/ 166 h 296"/>
                      <a:gd name="T18" fmla="*/ 21 w 194"/>
                      <a:gd name="T19" fmla="*/ 166 h 296"/>
                      <a:gd name="T20" fmla="*/ 126 w 194"/>
                      <a:gd name="T21" fmla="*/ 295 h 296"/>
                      <a:gd name="T22" fmla="*/ 159 w 194"/>
                      <a:gd name="T23" fmla="*/ 142 h 296"/>
                      <a:gd name="T24" fmla="*/ 159 w 194"/>
                      <a:gd name="T25" fmla="*/ 138 h 296"/>
                      <a:gd name="T26" fmla="*/ 157 w 194"/>
                      <a:gd name="T27" fmla="*/ 136 h 296"/>
                      <a:gd name="T28" fmla="*/ 154 w 194"/>
                      <a:gd name="T29" fmla="*/ 133 h 296"/>
                      <a:gd name="T30" fmla="*/ 152 w 194"/>
                      <a:gd name="T31" fmla="*/ 131 h 296"/>
                      <a:gd name="T32" fmla="*/ 148 w 194"/>
                      <a:gd name="T33" fmla="*/ 130 h 296"/>
                      <a:gd name="T34" fmla="*/ 144 w 194"/>
                      <a:gd name="T35" fmla="*/ 129 h 296"/>
                      <a:gd name="T36" fmla="*/ 140 w 194"/>
                      <a:gd name="T37" fmla="*/ 129 h 296"/>
                      <a:gd name="T38" fmla="*/ 137 w 194"/>
                      <a:gd name="T39" fmla="*/ 129 h 296"/>
                      <a:gd name="T40" fmla="*/ 93 w 194"/>
                      <a:gd name="T41" fmla="*/ 75 h 296"/>
                      <a:gd name="T42" fmla="*/ 179 w 194"/>
                      <a:gd name="T43" fmla="*/ 93 h 296"/>
                      <a:gd name="T44" fmla="*/ 183 w 194"/>
                      <a:gd name="T45" fmla="*/ 92 h 296"/>
                      <a:gd name="T46" fmla="*/ 185 w 194"/>
                      <a:gd name="T47" fmla="*/ 91 h 296"/>
                      <a:gd name="T48" fmla="*/ 189 w 194"/>
                      <a:gd name="T49" fmla="*/ 89 h 296"/>
                      <a:gd name="T50" fmla="*/ 191 w 194"/>
                      <a:gd name="T51" fmla="*/ 86 h 296"/>
                      <a:gd name="T52" fmla="*/ 192 w 194"/>
                      <a:gd name="T53" fmla="*/ 83 h 296"/>
                      <a:gd name="T54" fmla="*/ 193 w 194"/>
                      <a:gd name="T55" fmla="*/ 78 h 296"/>
                      <a:gd name="T56" fmla="*/ 192 w 194"/>
                      <a:gd name="T57" fmla="*/ 74 h 296"/>
                      <a:gd name="T58" fmla="*/ 190 w 194"/>
                      <a:gd name="T59" fmla="*/ 70 h 296"/>
                      <a:gd name="T60" fmla="*/ 188 w 194"/>
                      <a:gd name="T61" fmla="*/ 68 h 296"/>
                      <a:gd name="T62" fmla="*/ 184 w 194"/>
                      <a:gd name="T63" fmla="*/ 65 h 296"/>
                      <a:gd name="T64" fmla="*/ 181 w 194"/>
                      <a:gd name="T65" fmla="*/ 64 h 296"/>
                      <a:gd name="T66" fmla="*/ 122 w 194"/>
                      <a:gd name="T67" fmla="*/ 64 h 296"/>
                      <a:gd name="T68" fmla="*/ 112 w 194"/>
                      <a:gd name="T69" fmla="*/ 42 h 296"/>
                      <a:gd name="T70" fmla="*/ 113 w 194"/>
                      <a:gd name="T71" fmla="*/ 37 h 296"/>
                      <a:gd name="T72" fmla="*/ 114 w 194"/>
                      <a:gd name="T73" fmla="*/ 30 h 296"/>
                      <a:gd name="T74" fmla="*/ 114 w 194"/>
                      <a:gd name="T75" fmla="*/ 24 h 296"/>
                      <a:gd name="T76" fmla="*/ 112 w 194"/>
                      <a:gd name="T77" fmla="*/ 19 h 296"/>
                      <a:gd name="T78" fmla="*/ 110 w 194"/>
                      <a:gd name="T79" fmla="*/ 15 h 296"/>
                      <a:gd name="T80" fmla="*/ 107 w 194"/>
                      <a:gd name="T81" fmla="*/ 10 h 296"/>
                      <a:gd name="T82" fmla="*/ 103 w 194"/>
                      <a:gd name="T83" fmla="*/ 7 h 296"/>
                      <a:gd name="T84" fmla="*/ 98 w 194"/>
                      <a:gd name="T85" fmla="*/ 3 h 296"/>
                      <a:gd name="T86" fmla="*/ 93 w 194"/>
                      <a:gd name="T87" fmla="*/ 1 h 296"/>
                      <a:gd name="T88" fmla="*/ 87 w 194"/>
                      <a:gd name="T89" fmla="*/ 0 h 296"/>
                      <a:gd name="T90" fmla="*/ 81 w 194"/>
                      <a:gd name="T91" fmla="*/ 0 h 296"/>
                      <a:gd name="T92" fmla="*/ 75 w 194"/>
                      <a:gd name="T93" fmla="*/ 1 h 296"/>
                      <a:gd name="T94" fmla="*/ 69 w 194"/>
                      <a:gd name="T95" fmla="*/ 3 h 296"/>
                      <a:gd name="T96" fmla="*/ 63 w 194"/>
                      <a:gd name="T97" fmla="*/ 6 h 296"/>
                      <a:gd name="T98" fmla="*/ 59 w 194"/>
                      <a:gd name="T99" fmla="*/ 11 h 296"/>
                      <a:gd name="T100" fmla="*/ 55 w 194"/>
                      <a:gd name="T101" fmla="*/ 17 h 296"/>
                      <a:gd name="T102" fmla="*/ 53 w 194"/>
                      <a:gd name="T103" fmla="*/ 23 h 29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</a:gdLst>
                    <a:ahLst/>
                    <a:cxnLst>
                      <a:cxn ang="T104">
                        <a:pos x="T0" y="T1"/>
                      </a:cxn>
                      <a:cxn ang="T105">
                        <a:pos x="T2" y="T3"/>
                      </a:cxn>
                      <a:cxn ang="T106">
                        <a:pos x="T4" y="T5"/>
                      </a:cxn>
                      <a:cxn ang="T107">
                        <a:pos x="T6" y="T7"/>
                      </a:cxn>
                      <a:cxn ang="T108">
                        <a:pos x="T8" y="T9"/>
                      </a:cxn>
                      <a:cxn ang="T109">
                        <a:pos x="T10" y="T11"/>
                      </a:cxn>
                      <a:cxn ang="T110">
                        <a:pos x="T12" y="T13"/>
                      </a:cxn>
                      <a:cxn ang="T111">
                        <a:pos x="T14" y="T15"/>
                      </a:cxn>
                      <a:cxn ang="T112">
                        <a:pos x="T16" y="T17"/>
                      </a:cxn>
                      <a:cxn ang="T113">
                        <a:pos x="T18" y="T19"/>
                      </a:cxn>
                      <a:cxn ang="T114">
                        <a:pos x="T20" y="T21"/>
                      </a:cxn>
                      <a:cxn ang="T115">
                        <a:pos x="T22" y="T23"/>
                      </a:cxn>
                      <a:cxn ang="T116">
                        <a:pos x="T24" y="T25"/>
                      </a:cxn>
                      <a:cxn ang="T117">
                        <a:pos x="T26" y="T27"/>
                      </a:cxn>
                      <a:cxn ang="T118">
                        <a:pos x="T28" y="T29"/>
                      </a:cxn>
                      <a:cxn ang="T119">
                        <a:pos x="T30" y="T31"/>
                      </a:cxn>
                      <a:cxn ang="T120">
                        <a:pos x="T32" y="T33"/>
                      </a:cxn>
                      <a:cxn ang="T121">
                        <a:pos x="T34" y="T35"/>
                      </a:cxn>
                      <a:cxn ang="T122">
                        <a:pos x="T36" y="T37"/>
                      </a:cxn>
                      <a:cxn ang="T123">
                        <a:pos x="T38" y="T39"/>
                      </a:cxn>
                      <a:cxn ang="T124">
                        <a:pos x="T40" y="T41"/>
                      </a:cxn>
                      <a:cxn ang="T125">
                        <a:pos x="T42" y="T43"/>
                      </a:cxn>
                      <a:cxn ang="T126">
                        <a:pos x="T44" y="T45"/>
                      </a:cxn>
                      <a:cxn ang="T127">
                        <a:pos x="T46" y="T47"/>
                      </a:cxn>
                      <a:cxn ang="T128">
                        <a:pos x="T48" y="T49"/>
                      </a:cxn>
                      <a:cxn ang="T129">
                        <a:pos x="T50" y="T51"/>
                      </a:cxn>
                      <a:cxn ang="T130">
                        <a:pos x="T52" y="T53"/>
                      </a:cxn>
                      <a:cxn ang="T131">
                        <a:pos x="T54" y="T55"/>
                      </a:cxn>
                      <a:cxn ang="T132">
                        <a:pos x="T56" y="T57"/>
                      </a:cxn>
                      <a:cxn ang="T133">
                        <a:pos x="T58" y="T59"/>
                      </a:cxn>
                      <a:cxn ang="T134">
                        <a:pos x="T60" y="T61"/>
                      </a:cxn>
                      <a:cxn ang="T135">
                        <a:pos x="T62" y="T63"/>
                      </a:cxn>
                      <a:cxn ang="T136">
                        <a:pos x="T64" y="T65"/>
                      </a:cxn>
                      <a:cxn ang="T137">
                        <a:pos x="T66" y="T67"/>
                      </a:cxn>
                      <a:cxn ang="T138">
                        <a:pos x="T68" y="T69"/>
                      </a:cxn>
                      <a:cxn ang="T139">
                        <a:pos x="T70" y="T71"/>
                      </a:cxn>
                      <a:cxn ang="T140">
                        <a:pos x="T72" y="T73"/>
                      </a:cxn>
                      <a:cxn ang="T141">
                        <a:pos x="T74" y="T75"/>
                      </a:cxn>
                      <a:cxn ang="T142">
                        <a:pos x="T76" y="T77"/>
                      </a:cxn>
                      <a:cxn ang="T143">
                        <a:pos x="T78" y="T79"/>
                      </a:cxn>
                      <a:cxn ang="T144">
                        <a:pos x="T80" y="T81"/>
                      </a:cxn>
                      <a:cxn ang="T145">
                        <a:pos x="T82" y="T83"/>
                      </a:cxn>
                      <a:cxn ang="T146">
                        <a:pos x="T84" y="T85"/>
                      </a:cxn>
                      <a:cxn ang="T147">
                        <a:pos x="T86" y="T87"/>
                      </a:cxn>
                      <a:cxn ang="T148">
                        <a:pos x="T88" y="T89"/>
                      </a:cxn>
                      <a:cxn ang="T149">
                        <a:pos x="T90" y="T91"/>
                      </a:cxn>
                      <a:cxn ang="T150">
                        <a:pos x="T92" y="T93"/>
                      </a:cxn>
                      <a:cxn ang="T151">
                        <a:pos x="T94" y="T95"/>
                      </a:cxn>
                      <a:cxn ang="T152">
                        <a:pos x="T96" y="T97"/>
                      </a:cxn>
                      <a:cxn ang="T153">
                        <a:pos x="T98" y="T99"/>
                      </a:cxn>
                      <a:cxn ang="T154">
                        <a:pos x="T100" y="T101"/>
                      </a:cxn>
                      <a:cxn ang="T155">
                        <a:pos x="T102" y="T103"/>
                      </a:cxn>
                    </a:cxnLst>
                    <a:rect l="0" t="0" r="r" b="b"/>
                    <a:pathLst>
                      <a:path w="194" h="296">
                        <a:moveTo>
                          <a:pt x="53" y="23"/>
                        </a:moveTo>
                        <a:lnTo>
                          <a:pt x="2" y="137"/>
                        </a:lnTo>
                        <a:lnTo>
                          <a:pt x="1" y="138"/>
                        </a:lnTo>
                        <a:lnTo>
                          <a:pt x="1" y="140"/>
                        </a:lnTo>
                        <a:lnTo>
                          <a:pt x="0" y="142"/>
                        </a:lnTo>
                        <a:lnTo>
                          <a:pt x="0" y="145"/>
                        </a:lnTo>
                        <a:lnTo>
                          <a:pt x="0" y="147"/>
                        </a:lnTo>
                        <a:lnTo>
                          <a:pt x="0" y="150"/>
                        </a:lnTo>
                        <a:lnTo>
                          <a:pt x="1" y="152"/>
                        </a:lnTo>
                        <a:lnTo>
                          <a:pt x="2" y="155"/>
                        </a:lnTo>
                        <a:lnTo>
                          <a:pt x="3" y="157"/>
                        </a:lnTo>
                        <a:lnTo>
                          <a:pt x="4" y="159"/>
                        </a:lnTo>
                        <a:lnTo>
                          <a:pt x="6" y="161"/>
                        </a:lnTo>
                        <a:lnTo>
                          <a:pt x="8" y="163"/>
                        </a:lnTo>
                        <a:lnTo>
                          <a:pt x="10" y="164"/>
                        </a:lnTo>
                        <a:lnTo>
                          <a:pt x="12" y="165"/>
                        </a:lnTo>
                        <a:lnTo>
                          <a:pt x="14" y="165"/>
                        </a:lnTo>
                        <a:lnTo>
                          <a:pt x="16" y="166"/>
                        </a:lnTo>
                        <a:lnTo>
                          <a:pt x="18" y="166"/>
                        </a:lnTo>
                        <a:lnTo>
                          <a:pt x="21" y="166"/>
                        </a:lnTo>
                        <a:lnTo>
                          <a:pt x="126" y="166"/>
                        </a:lnTo>
                        <a:lnTo>
                          <a:pt x="126" y="295"/>
                        </a:lnTo>
                        <a:lnTo>
                          <a:pt x="159" y="295"/>
                        </a:lnTo>
                        <a:lnTo>
                          <a:pt x="159" y="142"/>
                        </a:lnTo>
                        <a:lnTo>
                          <a:pt x="159" y="140"/>
                        </a:lnTo>
                        <a:lnTo>
                          <a:pt x="159" y="138"/>
                        </a:lnTo>
                        <a:lnTo>
                          <a:pt x="158" y="137"/>
                        </a:lnTo>
                        <a:lnTo>
                          <a:pt x="157" y="136"/>
                        </a:lnTo>
                        <a:lnTo>
                          <a:pt x="156" y="135"/>
                        </a:lnTo>
                        <a:lnTo>
                          <a:pt x="154" y="133"/>
                        </a:lnTo>
                        <a:lnTo>
                          <a:pt x="153" y="132"/>
                        </a:lnTo>
                        <a:lnTo>
                          <a:pt x="152" y="131"/>
                        </a:lnTo>
                        <a:lnTo>
                          <a:pt x="150" y="131"/>
                        </a:lnTo>
                        <a:lnTo>
                          <a:pt x="148" y="130"/>
                        </a:lnTo>
                        <a:lnTo>
                          <a:pt x="146" y="130"/>
                        </a:lnTo>
                        <a:lnTo>
                          <a:pt x="144" y="129"/>
                        </a:lnTo>
                        <a:lnTo>
                          <a:pt x="142" y="129"/>
                        </a:lnTo>
                        <a:lnTo>
                          <a:pt x="140" y="129"/>
                        </a:lnTo>
                        <a:lnTo>
                          <a:pt x="139" y="129"/>
                        </a:lnTo>
                        <a:lnTo>
                          <a:pt x="137" y="129"/>
                        </a:lnTo>
                        <a:lnTo>
                          <a:pt x="76" y="125"/>
                        </a:lnTo>
                        <a:lnTo>
                          <a:pt x="93" y="75"/>
                        </a:lnTo>
                        <a:lnTo>
                          <a:pt x="105" y="93"/>
                        </a:lnTo>
                        <a:lnTo>
                          <a:pt x="179" y="93"/>
                        </a:lnTo>
                        <a:lnTo>
                          <a:pt x="181" y="92"/>
                        </a:lnTo>
                        <a:lnTo>
                          <a:pt x="183" y="92"/>
                        </a:lnTo>
                        <a:lnTo>
                          <a:pt x="184" y="91"/>
                        </a:lnTo>
                        <a:lnTo>
                          <a:pt x="185" y="91"/>
                        </a:lnTo>
                        <a:lnTo>
                          <a:pt x="187" y="90"/>
                        </a:lnTo>
                        <a:lnTo>
                          <a:pt x="189" y="89"/>
                        </a:lnTo>
                        <a:lnTo>
                          <a:pt x="190" y="87"/>
                        </a:lnTo>
                        <a:lnTo>
                          <a:pt x="191" y="86"/>
                        </a:lnTo>
                        <a:lnTo>
                          <a:pt x="192" y="84"/>
                        </a:lnTo>
                        <a:lnTo>
                          <a:pt x="192" y="83"/>
                        </a:lnTo>
                        <a:lnTo>
                          <a:pt x="193" y="81"/>
                        </a:lnTo>
                        <a:lnTo>
                          <a:pt x="193" y="78"/>
                        </a:lnTo>
                        <a:lnTo>
                          <a:pt x="193" y="76"/>
                        </a:lnTo>
                        <a:lnTo>
                          <a:pt x="192" y="74"/>
                        </a:lnTo>
                        <a:lnTo>
                          <a:pt x="191" y="72"/>
                        </a:lnTo>
                        <a:lnTo>
                          <a:pt x="190" y="70"/>
                        </a:lnTo>
                        <a:lnTo>
                          <a:pt x="189" y="69"/>
                        </a:lnTo>
                        <a:lnTo>
                          <a:pt x="188" y="68"/>
                        </a:lnTo>
                        <a:lnTo>
                          <a:pt x="186" y="66"/>
                        </a:lnTo>
                        <a:lnTo>
                          <a:pt x="184" y="65"/>
                        </a:lnTo>
                        <a:lnTo>
                          <a:pt x="184" y="64"/>
                        </a:lnTo>
                        <a:lnTo>
                          <a:pt x="181" y="64"/>
                        </a:lnTo>
                        <a:lnTo>
                          <a:pt x="179" y="64"/>
                        </a:lnTo>
                        <a:lnTo>
                          <a:pt x="122" y="64"/>
                        </a:lnTo>
                        <a:lnTo>
                          <a:pt x="110" y="44"/>
                        </a:lnTo>
                        <a:lnTo>
                          <a:pt x="112" y="42"/>
                        </a:lnTo>
                        <a:lnTo>
                          <a:pt x="113" y="39"/>
                        </a:lnTo>
                        <a:lnTo>
                          <a:pt x="113" y="37"/>
                        </a:lnTo>
                        <a:lnTo>
                          <a:pt x="114" y="34"/>
                        </a:lnTo>
                        <a:lnTo>
                          <a:pt x="114" y="30"/>
                        </a:lnTo>
                        <a:lnTo>
                          <a:pt x="114" y="28"/>
                        </a:lnTo>
                        <a:lnTo>
                          <a:pt x="114" y="24"/>
                        </a:lnTo>
                        <a:lnTo>
                          <a:pt x="113" y="22"/>
                        </a:lnTo>
                        <a:lnTo>
                          <a:pt x="112" y="19"/>
                        </a:lnTo>
                        <a:lnTo>
                          <a:pt x="111" y="17"/>
                        </a:lnTo>
                        <a:lnTo>
                          <a:pt x="110" y="15"/>
                        </a:lnTo>
                        <a:lnTo>
                          <a:pt x="109" y="13"/>
                        </a:lnTo>
                        <a:lnTo>
                          <a:pt x="107" y="10"/>
                        </a:lnTo>
                        <a:lnTo>
                          <a:pt x="105" y="9"/>
                        </a:lnTo>
                        <a:lnTo>
                          <a:pt x="103" y="7"/>
                        </a:lnTo>
                        <a:lnTo>
                          <a:pt x="101" y="5"/>
                        </a:lnTo>
                        <a:lnTo>
                          <a:pt x="98" y="3"/>
                        </a:lnTo>
                        <a:lnTo>
                          <a:pt x="96" y="3"/>
                        </a:lnTo>
                        <a:lnTo>
                          <a:pt x="93" y="1"/>
                        </a:lnTo>
                        <a:lnTo>
                          <a:pt x="90" y="1"/>
                        </a:lnTo>
                        <a:lnTo>
                          <a:pt x="87" y="0"/>
                        </a:lnTo>
                        <a:lnTo>
                          <a:pt x="84" y="0"/>
                        </a:lnTo>
                        <a:lnTo>
                          <a:pt x="81" y="0"/>
                        </a:lnTo>
                        <a:lnTo>
                          <a:pt x="78" y="0"/>
                        </a:lnTo>
                        <a:lnTo>
                          <a:pt x="75" y="1"/>
                        </a:lnTo>
                        <a:lnTo>
                          <a:pt x="72" y="2"/>
                        </a:lnTo>
                        <a:lnTo>
                          <a:pt x="69" y="3"/>
                        </a:lnTo>
                        <a:lnTo>
                          <a:pt x="66" y="4"/>
                        </a:lnTo>
                        <a:lnTo>
                          <a:pt x="63" y="6"/>
                        </a:lnTo>
                        <a:lnTo>
                          <a:pt x="61" y="9"/>
                        </a:lnTo>
                        <a:lnTo>
                          <a:pt x="59" y="11"/>
                        </a:lnTo>
                        <a:lnTo>
                          <a:pt x="57" y="13"/>
                        </a:lnTo>
                        <a:lnTo>
                          <a:pt x="55" y="17"/>
                        </a:lnTo>
                        <a:lnTo>
                          <a:pt x="53" y="19"/>
                        </a:lnTo>
                        <a:lnTo>
                          <a:pt x="53" y="23"/>
                        </a:lnTo>
                      </a:path>
                    </a:pathLst>
                  </a:custGeom>
                  <a:solidFill>
                    <a:srgbClr val="FC0128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</p:grpSp>
          </p:grpSp>
          <p:grpSp>
            <p:nvGrpSpPr>
              <p:cNvPr id="18" name="Group 97"/>
              <p:cNvGrpSpPr>
                <a:grpSpLocks/>
              </p:cNvGrpSpPr>
              <p:nvPr/>
            </p:nvGrpSpPr>
            <p:grpSpPr bwMode="auto">
              <a:xfrm>
                <a:off x="2188" y="3052"/>
                <a:ext cx="967" cy="448"/>
                <a:chOff x="2188" y="3052"/>
                <a:chExt cx="967" cy="448"/>
              </a:xfrm>
            </p:grpSpPr>
            <p:grpSp>
              <p:nvGrpSpPr>
                <p:cNvPr id="19" name="Group 98"/>
                <p:cNvGrpSpPr>
                  <a:grpSpLocks/>
                </p:cNvGrpSpPr>
                <p:nvPr/>
              </p:nvGrpSpPr>
              <p:grpSpPr bwMode="auto">
                <a:xfrm>
                  <a:off x="2188" y="3052"/>
                  <a:ext cx="305" cy="448"/>
                  <a:chOff x="2188" y="3052"/>
                  <a:chExt cx="305" cy="448"/>
                </a:xfrm>
              </p:grpSpPr>
              <p:grpSp>
                <p:nvGrpSpPr>
                  <p:cNvPr id="33" name="Group 99"/>
                  <p:cNvGrpSpPr>
                    <a:grpSpLocks/>
                  </p:cNvGrpSpPr>
                  <p:nvPr/>
                </p:nvGrpSpPr>
                <p:grpSpPr bwMode="auto">
                  <a:xfrm>
                    <a:off x="2188" y="3052"/>
                    <a:ext cx="305" cy="448"/>
                    <a:chOff x="2188" y="3052"/>
                    <a:chExt cx="305" cy="448"/>
                  </a:xfrm>
                </p:grpSpPr>
                <p:sp>
                  <p:nvSpPr>
                    <p:cNvPr id="35" name="AutoShape 10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188" y="3123"/>
                      <a:ext cx="305" cy="377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rgbClr val="F6BF69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zh-CN" altLang="en-US">
                        <a:ea typeface="宋体" charset="-122"/>
                      </a:endParaRPr>
                    </a:p>
                  </p:txBody>
                </p:sp>
                <p:sp>
                  <p:nvSpPr>
                    <p:cNvPr id="36" name="AutoShape 10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58" y="3052"/>
                      <a:ext cx="235" cy="78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rgbClr val="F6BF69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zh-CN" altLang="en-US">
                        <a:ea typeface="宋体" charset="-122"/>
                      </a:endParaRPr>
                    </a:p>
                  </p:txBody>
                </p:sp>
              </p:grpSp>
              <p:sp>
                <p:nvSpPr>
                  <p:cNvPr id="34" name="AutoShape 102"/>
                  <p:cNvSpPr>
                    <a:spLocks noChangeArrowheads="1"/>
                  </p:cNvSpPr>
                  <p:nvPr/>
                </p:nvSpPr>
                <p:spPr bwMode="auto">
                  <a:xfrm>
                    <a:off x="2250" y="3156"/>
                    <a:ext cx="158" cy="27"/>
                  </a:xfrm>
                  <a:prstGeom prst="parallelogram">
                    <a:avLst>
                      <a:gd name="adj" fmla="val 146269"/>
                    </a:avLst>
                  </a:prstGeom>
                  <a:solidFill>
                    <a:srgbClr val="F6BF69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>
                      <a:ea typeface="宋体" charset="-122"/>
                    </a:endParaRPr>
                  </a:p>
                </p:txBody>
              </p:sp>
            </p:grpSp>
            <p:grpSp>
              <p:nvGrpSpPr>
                <p:cNvPr id="20" name="Group 103"/>
                <p:cNvGrpSpPr>
                  <a:grpSpLocks/>
                </p:cNvGrpSpPr>
                <p:nvPr/>
              </p:nvGrpSpPr>
              <p:grpSpPr bwMode="auto">
                <a:xfrm>
                  <a:off x="2489" y="3052"/>
                  <a:ext cx="378" cy="448"/>
                  <a:chOff x="2489" y="3052"/>
                  <a:chExt cx="378" cy="448"/>
                </a:xfrm>
              </p:grpSpPr>
              <p:grpSp>
                <p:nvGrpSpPr>
                  <p:cNvPr id="28" name="Group 104"/>
                  <p:cNvGrpSpPr>
                    <a:grpSpLocks/>
                  </p:cNvGrpSpPr>
                  <p:nvPr/>
                </p:nvGrpSpPr>
                <p:grpSpPr bwMode="auto">
                  <a:xfrm>
                    <a:off x="2489" y="3052"/>
                    <a:ext cx="378" cy="448"/>
                    <a:chOff x="2489" y="3052"/>
                    <a:chExt cx="378" cy="448"/>
                  </a:xfrm>
                </p:grpSpPr>
                <p:sp>
                  <p:nvSpPr>
                    <p:cNvPr id="31" name="AutoShape 10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489" y="3123"/>
                      <a:ext cx="378" cy="377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rgbClr val="A2C1FE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zh-CN" altLang="en-US">
                        <a:ea typeface="宋体" charset="-122"/>
                      </a:endParaRPr>
                    </a:p>
                  </p:txBody>
                </p:sp>
                <p:sp>
                  <p:nvSpPr>
                    <p:cNvPr id="32" name="AutoShape 10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75" y="3052"/>
                      <a:ext cx="292" cy="78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rgbClr val="A2C1FE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zh-CN" altLang="en-US">
                        <a:ea typeface="宋体" charset="-122"/>
                      </a:endParaRPr>
                    </a:p>
                  </p:txBody>
                </p:sp>
              </p:grpSp>
              <p:sp>
                <p:nvSpPr>
                  <p:cNvPr id="29" name="Oval 107"/>
                  <p:cNvSpPr>
                    <a:spLocks noChangeArrowheads="1"/>
                  </p:cNvSpPr>
                  <p:nvPr/>
                </p:nvSpPr>
                <p:spPr bwMode="auto">
                  <a:xfrm>
                    <a:off x="2604" y="3088"/>
                    <a:ext cx="49" cy="27"/>
                  </a:xfrm>
                  <a:prstGeom prst="ellipse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>
                      <a:ea typeface="宋体" charset="-122"/>
                    </a:endParaRPr>
                  </a:p>
                </p:txBody>
              </p:sp>
              <p:sp>
                <p:nvSpPr>
                  <p:cNvPr id="30" name="AutoShape 108"/>
                  <p:cNvSpPr>
                    <a:spLocks noChangeArrowheads="1"/>
                  </p:cNvSpPr>
                  <p:nvPr/>
                </p:nvSpPr>
                <p:spPr bwMode="auto">
                  <a:xfrm>
                    <a:off x="2536" y="3298"/>
                    <a:ext cx="198" cy="84"/>
                  </a:xfrm>
                  <a:prstGeom prst="octagon">
                    <a:avLst>
                      <a:gd name="adj" fmla="val 29282"/>
                    </a:avLst>
                  </a:prstGeom>
                  <a:solidFill>
                    <a:srgbClr val="A2C1FE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>
                      <a:ea typeface="宋体" charset="-122"/>
                    </a:endParaRPr>
                  </a:p>
                </p:txBody>
              </p:sp>
            </p:grpSp>
            <p:sp>
              <p:nvSpPr>
                <p:cNvPr id="21" name="Freeform 109"/>
                <p:cNvSpPr>
                  <a:spLocks/>
                </p:cNvSpPr>
                <p:nvPr/>
              </p:nvSpPr>
              <p:spPr bwMode="auto">
                <a:xfrm>
                  <a:off x="3053" y="3281"/>
                  <a:ext cx="86" cy="192"/>
                </a:xfrm>
                <a:custGeom>
                  <a:avLst/>
                  <a:gdLst>
                    <a:gd name="T0" fmla="*/ 62 w 86"/>
                    <a:gd name="T1" fmla="*/ 0 h 192"/>
                    <a:gd name="T2" fmla="*/ 85 w 86"/>
                    <a:gd name="T3" fmla="*/ 0 h 192"/>
                    <a:gd name="T4" fmla="*/ 23 w 86"/>
                    <a:gd name="T5" fmla="*/ 191 h 192"/>
                    <a:gd name="T6" fmla="*/ 0 w 86"/>
                    <a:gd name="T7" fmla="*/ 191 h 192"/>
                    <a:gd name="T8" fmla="*/ 62 w 86"/>
                    <a:gd name="T9" fmla="*/ 0 h 19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86" h="192">
                      <a:moveTo>
                        <a:pt x="62" y="0"/>
                      </a:moveTo>
                      <a:lnTo>
                        <a:pt x="85" y="0"/>
                      </a:lnTo>
                      <a:lnTo>
                        <a:pt x="23" y="191"/>
                      </a:lnTo>
                      <a:lnTo>
                        <a:pt x="0" y="191"/>
                      </a:lnTo>
                      <a:lnTo>
                        <a:pt x="62" y="0"/>
                      </a:lnTo>
                    </a:path>
                  </a:pathLst>
                </a:custGeom>
                <a:solidFill>
                  <a:srgbClr val="FC0128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rnd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2" name="Rectangle 110"/>
                <p:cNvSpPr>
                  <a:spLocks noChangeArrowheads="1"/>
                </p:cNvSpPr>
                <p:nvPr/>
              </p:nvSpPr>
              <p:spPr bwMode="auto">
                <a:xfrm>
                  <a:off x="3049" y="3281"/>
                  <a:ext cx="106" cy="16"/>
                </a:xfrm>
                <a:prstGeom prst="rect">
                  <a:avLst/>
                </a:prstGeom>
                <a:solidFill>
                  <a:srgbClr val="FC0128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>
                    <a:ea typeface="宋体" charset="-122"/>
                  </a:endParaRPr>
                </a:p>
              </p:txBody>
            </p:sp>
            <p:sp>
              <p:nvSpPr>
                <p:cNvPr id="23" name="Rectangle 111"/>
                <p:cNvSpPr>
                  <a:spLocks noChangeArrowheads="1"/>
                </p:cNvSpPr>
                <p:nvPr/>
              </p:nvSpPr>
              <p:spPr bwMode="auto">
                <a:xfrm>
                  <a:off x="3056" y="3362"/>
                  <a:ext cx="82" cy="16"/>
                </a:xfrm>
                <a:prstGeom prst="rect">
                  <a:avLst/>
                </a:prstGeom>
                <a:solidFill>
                  <a:srgbClr val="FC0128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>
                    <a:ea typeface="宋体" charset="-122"/>
                  </a:endParaRPr>
                </a:p>
              </p:txBody>
            </p:sp>
            <p:sp>
              <p:nvSpPr>
                <p:cNvPr id="24" name="Rectangle 112"/>
                <p:cNvSpPr>
                  <a:spLocks noChangeArrowheads="1"/>
                </p:cNvSpPr>
                <p:nvPr/>
              </p:nvSpPr>
              <p:spPr bwMode="auto">
                <a:xfrm>
                  <a:off x="2873" y="3362"/>
                  <a:ext cx="103" cy="11"/>
                </a:xfrm>
                <a:prstGeom prst="rect">
                  <a:avLst/>
                </a:prstGeom>
                <a:solidFill>
                  <a:srgbClr val="FC0128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>
                    <a:ea typeface="宋体" charset="-122"/>
                  </a:endParaRPr>
                </a:p>
              </p:txBody>
            </p:sp>
            <p:grpSp>
              <p:nvGrpSpPr>
                <p:cNvPr id="25" name="Group 113"/>
                <p:cNvGrpSpPr>
                  <a:grpSpLocks/>
                </p:cNvGrpSpPr>
                <p:nvPr/>
              </p:nvGrpSpPr>
              <p:grpSpPr bwMode="auto">
                <a:xfrm>
                  <a:off x="2871" y="3109"/>
                  <a:ext cx="194" cy="364"/>
                  <a:chOff x="2871" y="3109"/>
                  <a:chExt cx="194" cy="364"/>
                </a:xfrm>
              </p:grpSpPr>
              <p:sp>
                <p:nvSpPr>
                  <p:cNvPr id="26" name="Oval 114"/>
                  <p:cNvSpPr>
                    <a:spLocks noChangeArrowheads="1"/>
                  </p:cNvSpPr>
                  <p:nvPr/>
                </p:nvSpPr>
                <p:spPr bwMode="auto">
                  <a:xfrm>
                    <a:off x="2947" y="3109"/>
                    <a:ext cx="48" cy="48"/>
                  </a:xfrm>
                  <a:prstGeom prst="ellipse">
                    <a:avLst/>
                  </a:prstGeom>
                  <a:solidFill>
                    <a:srgbClr val="FC0128"/>
                  </a:solidFill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>
                      <a:ea typeface="宋体" charset="-122"/>
                    </a:endParaRPr>
                  </a:p>
                </p:txBody>
              </p:sp>
              <p:sp>
                <p:nvSpPr>
                  <p:cNvPr id="27" name="Freeform 115"/>
                  <p:cNvSpPr>
                    <a:spLocks/>
                  </p:cNvSpPr>
                  <p:nvPr/>
                </p:nvSpPr>
                <p:spPr bwMode="auto">
                  <a:xfrm>
                    <a:off x="2871" y="3177"/>
                    <a:ext cx="194" cy="296"/>
                  </a:xfrm>
                  <a:custGeom>
                    <a:avLst/>
                    <a:gdLst>
                      <a:gd name="T0" fmla="*/ 2 w 194"/>
                      <a:gd name="T1" fmla="*/ 137 h 296"/>
                      <a:gd name="T2" fmla="*/ 1 w 194"/>
                      <a:gd name="T3" fmla="*/ 140 h 296"/>
                      <a:gd name="T4" fmla="*/ 0 w 194"/>
                      <a:gd name="T5" fmla="*/ 145 h 296"/>
                      <a:gd name="T6" fmla="*/ 0 w 194"/>
                      <a:gd name="T7" fmla="*/ 150 h 296"/>
                      <a:gd name="T8" fmla="*/ 2 w 194"/>
                      <a:gd name="T9" fmla="*/ 155 h 296"/>
                      <a:gd name="T10" fmla="*/ 4 w 194"/>
                      <a:gd name="T11" fmla="*/ 159 h 296"/>
                      <a:gd name="T12" fmla="*/ 8 w 194"/>
                      <a:gd name="T13" fmla="*/ 163 h 296"/>
                      <a:gd name="T14" fmla="*/ 12 w 194"/>
                      <a:gd name="T15" fmla="*/ 165 h 296"/>
                      <a:gd name="T16" fmla="*/ 16 w 194"/>
                      <a:gd name="T17" fmla="*/ 166 h 296"/>
                      <a:gd name="T18" fmla="*/ 21 w 194"/>
                      <a:gd name="T19" fmla="*/ 166 h 296"/>
                      <a:gd name="T20" fmla="*/ 126 w 194"/>
                      <a:gd name="T21" fmla="*/ 295 h 296"/>
                      <a:gd name="T22" fmla="*/ 159 w 194"/>
                      <a:gd name="T23" fmla="*/ 142 h 296"/>
                      <a:gd name="T24" fmla="*/ 159 w 194"/>
                      <a:gd name="T25" fmla="*/ 138 h 296"/>
                      <a:gd name="T26" fmla="*/ 157 w 194"/>
                      <a:gd name="T27" fmla="*/ 136 h 296"/>
                      <a:gd name="T28" fmla="*/ 154 w 194"/>
                      <a:gd name="T29" fmla="*/ 133 h 296"/>
                      <a:gd name="T30" fmla="*/ 152 w 194"/>
                      <a:gd name="T31" fmla="*/ 131 h 296"/>
                      <a:gd name="T32" fmla="*/ 148 w 194"/>
                      <a:gd name="T33" fmla="*/ 130 h 296"/>
                      <a:gd name="T34" fmla="*/ 144 w 194"/>
                      <a:gd name="T35" fmla="*/ 129 h 296"/>
                      <a:gd name="T36" fmla="*/ 140 w 194"/>
                      <a:gd name="T37" fmla="*/ 129 h 296"/>
                      <a:gd name="T38" fmla="*/ 137 w 194"/>
                      <a:gd name="T39" fmla="*/ 129 h 296"/>
                      <a:gd name="T40" fmla="*/ 93 w 194"/>
                      <a:gd name="T41" fmla="*/ 75 h 296"/>
                      <a:gd name="T42" fmla="*/ 179 w 194"/>
                      <a:gd name="T43" fmla="*/ 93 h 296"/>
                      <a:gd name="T44" fmla="*/ 183 w 194"/>
                      <a:gd name="T45" fmla="*/ 92 h 296"/>
                      <a:gd name="T46" fmla="*/ 185 w 194"/>
                      <a:gd name="T47" fmla="*/ 91 h 296"/>
                      <a:gd name="T48" fmla="*/ 189 w 194"/>
                      <a:gd name="T49" fmla="*/ 89 h 296"/>
                      <a:gd name="T50" fmla="*/ 191 w 194"/>
                      <a:gd name="T51" fmla="*/ 86 h 296"/>
                      <a:gd name="T52" fmla="*/ 192 w 194"/>
                      <a:gd name="T53" fmla="*/ 83 h 296"/>
                      <a:gd name="T54" fmla="*/ 193 w 194"/>
                      <a:gd name="T55" fmla="*/ 78 h 296"/>
                      <a:gd name="T56" fmla="*/ 192 w 194"/>
                      <a:gd name="T57" fmla="*/ 74 h 296"/>
                      <a:gd name="T58" fmla="*/ 190 w 194"/>
                      <a:gd name="T59" fmla="*/ 70 h 296"/>
                      <a:gd name="T60" fmla="*/ 188 w 194"/>
                      <a:gd name="T61" fmla="*/ 68 h 296"/>
                      <a:gd name="T62" fmla="*/ 184 w 194"/>
                      <a:gd name="T63" fmla="*/ 65 h 296"/>
                      <a:gd name="T64" fmla="*/ 181 w 194"/>
                      <a:gd name="T65" fmla="*/ 64 h 296"/>
                      <a:gd name="T66" fmla="*/ 122 w 194"/>
                      <a:gd name="T67" fmla="*/ 64 h 296"/>
                      <a:gd name="T68" fmla="*/ 112 w 194"/>
                      <a:gd name="T69" fmla="*/ 42 h 296"/>
                      <a:gd name="T70" fmla="*/ 113 w 194"/>
                      <a:gd name="T71" fmla="*/ 37 h 296"/>
                      <a:gd name="T72" fmla="*/ 114 w 194"/>
                      <a:gd name="T73" fmla="*/ 30 h 296"/>
                      <a:gd name="T74" fmla="*/ 114 w 194"/>
                      <a:gd name="T75" fmla="*/ 24 h 296"/>
                      <a:gd name="T76" fmla="*/ 112 w 194"/>
                      <a:gd name="T77" fmla="*/ 19 h 296"/>
                      <a:gd name="T78" fmla="*/ 110 w 194"/>
                      <a:gd name="T79" fmla="*/ 15 h 296"/>
                      <a:gd name="T80" fmla="*/ 107 w 194"/>
                      <a:gd name="T81" fmla="*/ 10 h 296"/>
                      <a:gd name="T82" fmla="*/ 103 w 194"/>
                      <a:gd name="T83" fmla="*/ 7 h 296"/>
                      <a:gd name="T84" fmla="*/ 98 w 194"/>
                      <a:gd name="T85" fmla="*/ 3 h 296"/>
                      <a:gd name="T86" fmla="*/ 93 w 194"/>
                      <a:gd name="T87" fmla="*/ 1 h 296"/>
                      <a:gd name="T88" fmla="*/ 87 w 194"/>
                      <a:gd name="T89" fmla="*/ 0 h 296"/>
                      <a:gd name="T90" fmla="*/ 81 w 194"/>
                      <a:gd name="T91" fmla="*/ 0 h 296"/>
                      <a:gd name="T92" fmla="*/ 75 w 194"/>
                      <a:gd name="T93" fmla="*/ 1 h 296"/>
                      <a:gd name="T94" fmla="*/ 69 w 194"/>
                      <a:gd name="T95" fmla="*/ 3 h 296"/>
                      <a:gd name="T96" fmla="*/ 63 w 194"/>
                      <a:gd name="T97" fmla="*/ 6 h 296"/>
                      <a:gd name="T98" fmla="*/ 59 w 194"/>
                      <a:gd name="T99" fmla="*/ 11 h 296"/>
                      <a:gd name="T100" fmla="*/ 55 w 194"/>
                      <a:gd name="T101" fmla="*/ 17 h 296"/>
                      <a:gd name="T102" fmla="*/ 53 w 194"/>
                      <a:gd name="T103" fmla="*/ 23 h 29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</a:gdLst>
                    <a:ahLst/>
                    <a:cxnLst>
                      <a:cxn ang="T104">
                        <a:pos x="T0" y="T1"/>
                      </a:cxn>
                      <a:cxn ang="T105">
                        <a:pos x="T2" y="T3"/>
                      </a:cxn>
                      <a:cxn ang="T106">
                        <a:pos x="T4" y="T5"/>
                      </a:cxn>
                      <a:cxn ang="T107">
                        <a:pos x="T6" y="T7"/>
                      </a:cxn>
                      <a:cxn ang="T108">
                        <a:pos x="T8" y="T9"/>
                      </a:cxn>
                      <a:cxn ang="T109">
                        <a:pos x="T10" y="T11"/>
                      </a:cxn>
                      <a:cxn ang="T110">
                        <a:pos x="T12" y="T13"/>
                      </a:cxn>
                      <a:cxn ang="T111">
                        <a:pos x="T14" y="T15"/>
                      </a:cxn>
                      <a:cxn ang="T112">
                        <a:pos x="T16" y="T17"/>
                      </a:cxn>
                      <a:cxn ang="T113">
                        <a:pos x="T18" y="T19"/>
                      </a:cxn>
                      <a:cxn ang="T114">
                        <a:pos x="T20" y="T21"/>
                      </a:cxn>
                      <a:cxn ang="T115">
                        <a:pos x="T22" y="T23"/>
                      </a:cxn>
                      <a:cxn ang="T116">
                        <a:pos x="T24" y="T25"/>
                      </a:cxn>
                      <a:cxn ang="T117">
                        <a:pos x="T26" y="T27"/>
                      </a:cxn>
                      <a:cxn ang="T118">
                        <a:pos x="T28" y="T29"/>
                      </a:cxn>
                      <a:cxn ang="T119">
                        <a:pos x="T30" y="T31"/>
                      </a:cxn>
                      <a:cxn ang="T120">
                        <a:pos x="T32" y="T33"/>
                      </a:cxn>
                      <a:cxn ang="T121">
                        <a:pos x="T34" y="T35"/>
                      </a:cxn>
                      <a:cxn ang="T122">
                        <a:pos x="T36" y="T37"/>
                      </a:cxn>
                      <a:cxn ang="T123">
                        <a:pos x="T38" y="T39"/>
                      </a:cxn>
                      <a:cxn ang="T124">
                        <a:pos x="T40" y="T41"/>
                      </a:cxn>
                      <a:cxn ang="T125">
                        <a:pos x="T42" y="T43"/>
                      </a:cxn>
                      <a:cxn ang="T126">
                        <a:pos x="T44" y="T45"/>
                      </a:cxn>
                      <a:cxn ang="T127">
                        <a:pos x="T46" y="T47"/>
                      </a:cxn>
                      <a:cxn ang="T128">
                        <a:pos x="T48" y="T49"/>
                      </a:cxn>
                      <a:cxn ang="T129">
                        <a:pos x="T50" y="T51"/>
                      </a:cxn>
                      <a:cxn ang="T130">
                        <a:pos x="T52" y="T53"/>
                      </a:cxn>
                      <a:cxn ang="T131">
                        <a:pos x="T54" y="T55"/>
                      </a:cxn>
                      <a:cxn ang="T132">
                        <a:pos x="T56" y="T57"/>
                      </a:cxn>
                      <a:cxn ang="T133">
                        <a:pos x="T58" y="T59"/>
                      </a:cxn>
                      <a:cxn ang="T134">
                        <a:pos x="T60" y="T61"/>
                      </a:cxn>
                      <a:cxn ang="T135">
                        <a:pos x="T62" y="T63"/>
                      </a:cxn>
                      <a:cxn ang="T136">
                        <a:pos x="T64" y="T65"/>
                      </a:cxn>
                      <a:cxn ang="T137">
                        <a:pos x="T66" y="T67"/>
                      </a:cxn>
                      <a:cxn ang="T138">
                        <a:pos x="T68" y="T69"/>
                      </a:cxn>
                      <a:cxn ang="T139">
                        <a:pos x="T70" y="T71"/>
                      </a:cxn>
                      <a:cxn ang="T140">
                        <a:pos x="T72" y="T73"/>
                      </a:cxn>
                      <a:cxn ang="T141">
                        <a:pos x="T74" y="T75"/>
                      </a:cxn>
                      <a:cxn ang="T142">
                        <a:pos x="T76" y="T77"/>
                      </a:cxn>
                      <a:cxn ang="T143">
                        <a:pos x="T78" y="T79"/>
                      </a:cxn>
                      <a:cxn ang="T144">
                        <a:pos x="T80" y="T81"/>
                      </a:cxn>
                      <a:cxn ang="T145">
                        <a:pos x="T82" y="T83"/>
                      </a:cxn>
                      <a:cxn ang="T146">
                        <a:pos x="T84" y="T85"/>
                      </a:cxn>
                      <a:cxn ang="T147">
                        <a:pos x="T86" y="T87"/>
                      </a:cxn>
                      <a:cxn ang="T148">
                        <a:pos x="T88" y="T89"/>
                      </a:cxn>
                      <a:cxn ang="T149">
                        <a:pos x="T90" y="T91"/>
                      </a:cxn>
                      <a:cxn ang="T150">
                        <a:pos x="T92" y="T93"/>
                      </a:cxn>
                      <a:cxn ang="T151">
                        <a:pos x="T94" y="T95"/>
                      </a:cxn>
                      <a:cxn ang="T152">
                        <a:pos x="T96" y="T97"/>
                      </a:cxn>
                      <a:cxn ang="T153">
                        <a:pos x="T98" y="T99"/>
                      </a:cxn>
                      <a:cxn ang="T154">
                        <a:pos x="T100" y="T101"/>
                      </a:cxn>
                      <a:cxn ang="T155">
                        <a:pos x="T102" y="T103"/>
                      </a:cxn>
                    </a:cxnLst>
                    <a:rect l="0" t="0" r="r" b="b"/>
                    <a:pathLst>
                      <a:path w="194" h="296">
                        <a:moveTo>
                          <a:pt x="53" y="23"/>
                        </a:moveTo>
                        <a:lnTo>
                          <a:pt x="2" y="137"/>
                        </a:lnTo>
                        <a:lnTo>
                          <a:pt x="1" y="138"/>
                        </a:lnTo>
                        <a:lnTo>
                          <a:pt x="1" y="140"/>
                        </a:lnTo>
                        <a:lnTo>
                          <a:pt x="0" y="142"/>
                        </a:lnTo>
                        <a:lnTo>
                          <a:pt x="0" y="145"/>
                        </a:lnTo>
                        <a:lnTo>
                          <a:pt x="0" y="147"/>
                        </a:lnTo>
                        <a:lnTo>
                          <a:pt x="0" y="150"/>
                        </a:lnTo>
                        <a:lnTo>
                          <a:pt x="1" y="152"/>
                        </a:lnTo>
                        <a:lnTo>
                          <a:pt x="2" y="155"/>
                        </a:lnTo>
                        <a:lnTo>
                          <a:pt x="3" y="157"/>
                        </a:lnTo>
                        <a:lnTo>
                          <a:pt x="4" y="159"/>
                        </a:lnTo>
                        <a:lnTo>
                          <a:pt x="6" y="161"/>
                        </a:lnTo>
                        <a:lnTo>
                          <a:pt x="8" y="163"/>
                        </a:lnTo>
                        <a:lnTo>
                          <a:pt x="10" y="164"/>
                        </a:lnTo>
                        <a:lnTo>
                          <a:pt x="12" y="165"/>
                        </a:lnTo>
                        <a:lnTo>
                          <a:pt x="14" y="165"/>
                        </a:lnTo>
                        <a:lnTo>
                          <a:pt x="16" y="166"/>
                        </a:lnTo>
                        <a:lnTo>
                          <a:pt x="18" y="166"/>
                        </a:lnTo>
                        <a:lnTo>
                          <a:pt x="21" y="166"/>
                        </a:lnTo>
                        <a:lnTo>
                          <a:pt x="126" y="166"/>
                        </a:lnTo>
                        <a:lnTo>
                          <a:pt x="126" y="295"/>
                        </a:lnTo>
                        <a:lnTo>
                          <a:pt x="159" y="295"/>
                        </a:lnTo>
                        <a:lnTo>
                          <a:pt x="159" y="142"/>
                        </a:lnTo>
                        <a:lnTo>
                          <a:pt x="159" y="140"/>
                        </a:lnTo>
                        <a:lnTo>
                          <a:pt x="159" y="138"/>
                        </a:lnTo>
                        <a:lnTo>
                          <a:pt x="158" y="137"/>
                        </a:lnTo>
                        <a:lnTo>
                          <a:pt x="157" y="136"/>
                        </a:lnTo>
                        <a:lnTo>
                          <a:pt x="156" y="135"/>
                        </a:lnTo>
                        <a:lnTo>
                          <a:pt x="154" y="133"/>
                        </a:lnTo>
                        <a:lnTo>
                          <a:pt x="153" y="132"/>
                        </a:lnTo>
                        <a:lnTo>
                          <a:pt x="152" y="131"/>
                        </a:lnTo>
                        <a:lnTo>
                          <a:pt x="150" y="131"/>
                        </a:lnTo>
                        <a:lnTo>
                          <a:pt x="148" y="130"/>
                        </a:lnTo>
                        <a:lnTo>
                          <a:pt x="146" y="130"/>
                        </a:lnTo>
                        <a:lnTo>
                          <a:pt x="144" y="129"/>
                        </a:lnTo>
                        <a:lnTo>
                          <a:pt x="142" y="129"/>
                        </a:lnTo>
                        <a:lnTo>
                          <a:pt x="140" y="129"/>
                        </a:lnTo>
                        <a:lnTo>
                          <a:pt x="139" y="129"/>
                        </a:lnTo>
                        <a:lnTo>
                          <a:pt x="137" y="129"/>
                        </a:lnTo>
                        <a:lnTo>
                          <a:pt x="76" y="125"/>
                        </a:lnTo>
                        <a:lnTo>
                          <a:pt x="93" y="75"/>
                        </a:lnTo>
                        <a:lnTo>
                          <a:pt x="105" y="93"/>
                        </a:lnTo>
                        <a:lnTo>
                          <a:pt x="179" y="93"/>
                        </a:lnTo>
                        <a:lnTo>
                          <a:pt x="181" y="92"/>
                        </a:lnTo>
                        <a:lnTo>
                          <a:pt x="183" y="92"/>
                        </a:lnTo>
                        <a:lnTo>
                          <a:pt x="184" y="91"/>
                        </a:lnTo>
                        <a:lnTo>
                          <a:pt x="185" y="91"/>
                        </a:lnTo>
                        <a:lnTo>
                          <a:pt x="187" y="90"/>
                        </a:lnTo>
                        <a:lnTo>
                          <a:pt x="189" y="89"/>
                        </a:lnTo>
                        <a:lnTo>
                          <a:pt x="190" y="87"/>
                        </a:lnTo>
                        <a:lnTo>
                          <a:pt x="191" y="86"/>
                        </a:lnTo>
                        <a:lnTo>
                          <a:pt x="192" y="84"/>
                        </a:lnTo>
                        <a:lnTo>
                          <a:pt x="192" y="83"/>
                        </a:lnTo>
                        <a:lnTo>
                          <a:pt x="193" y="81"/>
                        </a:lnTo>
                        <a:lnTo>
                          <a:pt x="193" y="78"/>
                        </a:lnTo>
                        <a:lnTo>
                          <a:pt x="193" y="76"/>
                        </a:lnTo>
                        <a:lnTo>
                          <a:pt x="192" y="74"/>
                        </a:lnTo>
                        <a:lnTo>
                          <a:pt x="191" y="72"/>
                        </a:lnTo>
                        <a:lnTo>
                          <a:pt x="190" y="70"/>
                        </a:lnTo>
                        <a:lnTo>
                          <a:pt x="189" y="69"/>
                        </a:lnTo>
                        <a:lnTo>
                          <a:pt x="188" y="68"/>
                        </a:lnTo>
                        <a:lnTo>
                          <a:pt x="186" y="66"/>
                        </a:lnTo>
                        <a:lnTo>
                          <a:pt x="184" y="65"/>
                        </a:lnTo>
                        <a:lnTo>
                          <a:pt x="184" y="64"/>
                        </a:lnTo>
                        <a:lnTo>
                          <a:pt x="181" y="64"/>
                        </a:lnTo>
                        <a:lnTo>
                          <a:pt x="179" y="64"/>
                        </a:lnTo>
                        <a:lnTo>
                          <a:pt x="122" y="64"/>
                        </a:lnTo>
                        <a:lnTo>
                          <a:pt x="110" y="44"/>
                        </a:lnTo>
                        <a:lnTo>
                          <a:pt x="112" y="42"/>
                        </a:lnTo>
                        <a:lnTo>
                          <a:pt x="113" y="39"/>
                        </a:lnTo>
                        <a:lnTo>
                          <a:pt x="113" y="37"/>
                        </a:lnTo>
                        <a:lnTo>
                          <a:pt x="114" y="34"/>
                        </a:lnTo>
                        <a:lnTo>
                          <a:pt x="114" y="30"/>
                        </a:lnTo>
                        <a:lnTo>
                          <a:pt x="114" y="28"/>
                        </a:lnTo>
                        <a:lnTo>
                          <a:pt x="114" y="24"/>
                        </a:lnTo>
                        <a:lnTo>
                          <a:pt x="113" y="22"/>
                        </a:lnTo>
                        <a:lnTo>
                          <a:pt x="112" y="19"/>
                        </a:lnTo>
                        <a:lnTo>
                          <a:pt x="111" y="17"/>
                        </a:lnTo>
                        <a:lnTo>
                          <a:pt x="110" y="15"/>
                        </a:lnTo>
                        <a:lnTo>
                          <a:pt x="109" y="13"/>
                        </a:lnTo>
                        <a:lnTo>
                          <a:pt x="107" y="10"/>
                        </a:lnTo>
                        <a:lnTo>
                          <a:pt x="105" y="9"/>
                        </a:lnTo>
                        <a:lnTo>
                          <a:pt x="103" y="7"/>
                        </a:lnTo>
                        <a:lnTo>
                          <a:pt x="101" y="5"/>
                        </a:lnTo>
                        <a:lnTo>
                          <a:pt x="98" y="3"/>
                        </a:lnTo>
                        <a:lnTo>
                          <a:pt x="96" y="3"/>
                        </a:lnTo>
                        <a:lnTo>
                          <a:pt x="93" y="1"/>
                        </a:lnTo>
                        <a:lnTo>
                          <a:pt x="90" y="1"/>
                        </a:lnTo>
                        <a:lnTo>
                          <a:pt x="87" y="0"/>
                        </a:lnTo>
                        <a:lnTo>
                          <a:pt x="84" y="0"/>
                        </a:lnTo>
                        <a:lnTo>
                          <a:pt x="81" y="0"/>
                        </a:lnTo>
                        <a:lnTo>
                          <a:pt x="78" y="0"/>
                        </a:lnTo>
                        <a:lnTo>
                          <a:pt x="75" y="1"/>
                        </a:lnTo>
                        <a:lnTo>
                          <a:pt x="72" y="2"/>
                        </a:lnTo>
                        <a:lnTo>
                          <a:pt x="69" y="3"/>
                        </a:lnTo>
                        <a:lnTo>
                          <a:pt x="66" y="4"/>
                        </a:lnTo>
                        <a:lnTo>
                          <a:pt x="63" y="6"/>
                        </a:lnTo>
                        <a:lnTo>
                          <a:pt x="61" y="9"/>
                        </a:lnTo>
                        <a:lnTo>
                          <a:pt x="59" y="11"/>
                        </a:lnTo>
                        <a:lnTo>
                          <a:pt x="57" y="13"/>
                        </a:lnTo>
                        <a:lnTo>
                          <a:pt x="55" y="17"/>
                        </a:lnTo>
                        <a:lnTo>
                          <a:pt x="53" y="19"/>
                        </a:lnTo>
                        <a:lnTo>
                          <a:pt x="53" y="23"/>
                        </a:lnTo>
                      </a:path>
                    </a:pathLst>
                  </a:custGeom>
                  <a:solidFill>
                    <a:srgbClr val="FC0128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</p:grpSp>
          </p:grpSp>
        </p:grpSp>
      </p:grpSp>
      <p:sp>
        <p:nvSpPr>
          <p:cNvPr id="118" name="Slide Number Placeholder 1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22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30405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32046" y="260648"/>
            <a:ext cx="7992888" cy="922114"/>
          </a:xfrm>
        </p:spPr>
        <p:txBody>
          <a:bodyPr>
            <a:noAutofit/>
          </a:bodyPr>
          <a:lstStyle/>
          <a:p>
            <a:pPr algn="ctr"/>
            <a:r>
              <a:rPr lang="en-US" altLang="zh-CN" sz="4400" b="1" dirty="0">
                <a:solidFill>
                  <a:srgbClr val="0000FF"/>
                </a:solidFill>
              </a:rPr>
              <a:t>Pipeline Diagram</a:t>
            </a:r>
            <a:endParaRPr lang="zh-CN" altLang="en-US" sz="4400" b="1" dirty="0">
              <a:solidFill>
                <a:srgbClr val="0000FF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99592" y="1196752"/>
            <a:ext cx="8136904" cy="554461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l"/>
            </a:pPr>
            <a:r>
              <a:rPr lang="en-US" altLang="zh-CN" sz="2600" dirty="0"/>
              <a:t>Pipeline diagram shows the execution of a series of instructions.</a:t>
            </a:r>
          </a:p>
          <a:p>
            <a:pPr marL="82296" indent="0">
              <a:buNone/>
            </a:pPr>
            <a:r>
              <a:rPr lang="en-US" altLang="zh-CN" sz="2600" dirty="0"/>
              <a:t> -- Instruction sequence is shown vertically (top to bottom)</a:t>
            </a:r>
          </a:p>
          <a:p>
            <a:pPr marL="82296" indent="0">
              <a:buNone/>
            </a:pPr>
            <a:r>
              <a:rPr lang="en-US" altLang="zh-CN" sz="2600" dirty="0"/>
              <a:t> -- Clock cycles are shown horizontally (left to right)</a:t>
            </a:r>
          </a:p>
          <a:p>
            <a:pPr marL="82296" indent="0">
              <a:buNone/>
            </a:pPr>
            <a:r>
              <a:rPr lang="en-US" altLang="zh-CN" sz="2600" dirty="0"/>
              <a:t> -- Each instruction is divided into its component stages. </a:t>
            </a:r>
          </a:p>
          <a:p>
            <a:pPr>
              <a:buFont typeface="Wingdings" panose="05000000000000000000" pitchFamily="2" charset="2"/>
              <a:buChar char="l"/>
            </a:pPr>
            <a:r>
              <a:rPr lang="en-US" altLang="zh-CN" sz="2600" b="1" i="1" dirty="0"/>
              <a:t>Overlapping</a:t>
            </a:r>
            <a:r>
              <a:rPr lang="en-US" altLang="zh-CN" sz="2600" dirty="0"/>
              <a:t> of instructions is shown in the diagram.</a:t>
            </a:r>
          </a:p>
        </p:txBody>
      </p:sp>
      <p:graphicFrame>
        <p:nvGraphicFramePr>
          <p:cNvPr id="4" name="Group 254"/>
          <p:cNvGraphicFramePr>
            <a:graphicFrameLocks noGrp="1"/>
          </p:cNvGraphicFramePr>
          <p:nvPr>
            <p:extLst/>
          </p:nvPr>
        </p:nvGraphicFramePr>
        <p:xfrm>
          <a:off x="201488" y="4149080"/>
          <a:ext cx="8763000" cy="1920240"/>
        </p:xfrm>
        <a:graphic>
          <a:graphicData uri="http://schemas.openxmlformats.org/drawingml/2006/table">
            <a:tbl>
              <a:tblPr/>
              <a:tblGrid>
                <a:gridCol w="204152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7787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</a:tblGrid>
              <a:tr h="180975">
                <a:tc>
                  <a:txBody>
                    <a:bodyPr/>
                    <a:lstStyle/>
                    <a:p>
                      <a:pPr marL="0" marR="0" lvl="0" indent="0" algn="l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  <a:ea typeface="宋体" charset="-122"/>
                      </a:endParaRPr>
                    </a:p>
                  </a:txBody>
                  <a:tcPr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9"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Clock cycle</a:t>
                      </a:r>
                    </a:p>
                  </a:txBody>
                  <a:tcPr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  <a:ea typeface="宋体" charset="-122"/>
                      </a:endParaRPr>
                    </a:p>
                  </a:txBody>
                  <a:tcPr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1</a:t>
                      </a:r>
                    </a:p>
                  </a:txBody>
                  <a:tcPr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2</a:t>
                      </a:r>
                    </a:p>
                  </a:txBody>
                  <a:tcPr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3</a:t>
                      </a:r>
                    </a:p>
                  </a:txBody>
                  <a:tcPr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4</a:t>
                      </a:r>
                    </a:p>
                  </a:txBody>
                  <a:tcPr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5</a:t>
                      </a:r>
                    </a:p>
                  </a:txBody>
                  <a:tcPr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6</a:t>
                      </a:r>
                    </a:p>
                  </a:txBody>
                  <a:tcPr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7</a:t>
                      </a:r>
                    </a:p>
                  </a:txBody>
                  <a:tcPr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8</a:t>
                      </a:r>
                    </a:p>
                  </a:txBody>
                  <a:tcPr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9</a:t>
                      </a:r>
                    </a:p>
                  </a:txBody>
                  <a:tcPr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>
                          <a:tab pos="514350" algn="l"/>
                        </a:tabLst>
                      </a:pPr>
                      <a:r>
                        <a:rPr kumimoji="0" lang="en-US" altLang="zh-CN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lw</a:t>
                      </a:r>
                      <a:r>
                        <a:rPr kumimoji="0" lang="en-US" altLang="zh-CN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	$t0, 4($</a:t>
                      </a:r>
                      <a:r>
                        <a:rPr kumimoji="0" lang="en-US" altLang="zh-CN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sp</a:t>
                      </a:r>
                      <a:r>
                        <a:rPr kumimoji="0" lang="en-US" altLang="zh-CN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)</a:t>
                      </a:r>
                    </a:p>
                  </a:txBody>
                  <a:tcPr marT="0" marB="0" horzOverflow="overflow">
                    <a:lnL>
                      <a:noFill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IF</a:t>
                      </a:r>
                    </a:p>
                  </a:txBody>
                  <a:tcPr marT="0" marB="0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ID</a:t>
                      </a:r>
                    </a:p>
                  </a:txBody>
                  <a:tcPr marT="0" marB="0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EX</a:t>
                      </a:r>
                    </a:p>
                  </a:txBody>
                  <a:tcPr marT="0" marB="0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MEM</a:t>
                      </a:r>
                    </a:p>
                  </a:txBody>
                  <a:tcPr marT="0" marB="0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WB</a:t>
                      </a:r>
                    </a:p>
                  </a:txBody>
                  <a:tcPr marT="0" marB="0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  <a:ea typeface="宋体" charset="-122"/>
                      </a:endParaRPr>
                    </a:p>
                  </a:txBody>
                  <a:tcPr marT="0" marB="0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  <a:ea typeface="宋体" charset="-122"/>
                      </a:endParaRPr>
                    </a:p>
                  </a:txBody>
                  <a:tcPr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  <a:ea typeface="宋体" charset="-122"/>
                      </a:endParaRPr>
                    </a:p>
                  </a:txBody>
                  <a:tcPr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  <a:ea typeface="宋体" charset="-122"/>
                      </a:endParaRPr>
                    </a:p>
                  </a:txBody>
                  <a:tcPr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>
                          <a:tab pos="514350" algn="l"/>
                        </a:tabLst>
                      </a:pPr>
                      <a:r>
                        <a:rPr kumimoji="0" lang="en-US" altLang="zh-CN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sub	$v0, $a0, $a1</a:t>
                      </a:r>
                    </a:p>
                  </a:txBody>
                  <a:tcPr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  <a:ea typeface="宋体" charset="-122"/>
                      </a:endParaRPr>
                    </a:p>
                  </a:txBody>
                  <a:tcPr marT="0" marB="0" horzOverflow="overflow">
                    <a:lnL>
                      <a:noFill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IF</a:t>
                      </a:r>
                    </a:p>
                  </a:txBody>
                  <a:tcPr marT="0" marB="0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ID</a:t>
                      </a:r>
                    </a:p>
                  </a:txBody>
                  <a:tcPr marT="0" marB="0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EX</a:t>
                      </a:r>
                    </a:p>
                  </a:txBody>
                  <a:tcPr marT="0" marB="0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MEM</a:t>
                      </a:r>
                    </a:p>
                  </a:txBody>
                  <a:tcPr marT="0" marB="0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WB</a:t>
                      </a:r>
                    </a:p>
                  </a:txBody>
                  <a:tcPr marT="0" marB="0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  <a:ea typeface="宋体" charset="-122"/>
                      </a:endParaRPr>
                    </a:p>
                  </a:txBody>
                  <a:tcPr marT="0" marB="0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  <a:ea typeface="宋体" charset="-122"/>
                      </a:endParaRPr>
                    </a:p>
                  </a:txBody>
                  <a:tcPr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  <a:ea typeface="宋体" charset="-122"/>
                      </a:endParaRPr>
                    </a:p>
                  </a:txBody>
                  <a:tcPr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>
                          <a:tab pos="514350" algn="l"/>
                        </a:tabLst>
                      </a:pPr>
                      <a:r>
                        <a:rPr kumimoji="0" lang="en-US" altLang="zh-CN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and	$t1, $t2, $t3</a:t>
                      </a:r>
                    </a:p>
                  </a:txBody>
                  <a:tcPr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  <a:ea typeface="宋体" charset="-122"/>
                      </a:endParaRPr>
                    </a:p>
                  </a:txBody>
                  <a:tcPr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  <a:ea typeface="宋体" charset="-122"/>
                      </a:endParaRPr>
                    </a:p>
                  </a:txBody>
                  <a:tcPr marT="0" marB="0" horzOverflow="overflow">
                    <a:lnL>
                      <a:noFill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IF</a:t>
                      </a:r>
                    </a:p>
                  </a:txBody>
                  <a:tcPr marT="0" marB="0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ID</a:t>
                      </a:r>
                    </a:p>
                  </a:txBody>
                  <a:tcPr marT="0" marB="0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EX</a:t>
                      </a:r>
                    </a:p>
                  </a:txBody>
                  <a:tcPr marT="0" marB="0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MEM</a:t>
                      </a:r>
                    </a:p>
                  </a:txBody>
                  <a:tcPr marT="0" marB="0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WB</a:t>
                      </a:r>
                    </a:p>
                  </a:txBody>
                  <a:tcPr marT="0" marB="0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  <a:ea typeface="宋体" charset="-122"/>
                      </a:endParaRPr>
                    </a:p>
                  </a:txBody>
                  <a:tcPr marT="0" marB="0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  <a:ea typeface="宋体" charset="-122"/>
                      </a:endParaRPr>
                    </a:p>
                  </a:txBody>
                  <a:tcPr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>
                          <a:tab pos="514350" algn="l"/>
                        </a:tabLst>
                      </a:pPr>
                      <a:r>
                        <a:rPr kumimoji="0" lang="en-US" altLang="zh-CN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or	$s0, $s1, $s2</a:t>
                      </a:r>
                    </a:p>
                  </a:txBody>
                  <a:tcPr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  <a:ea typeface="宋体" charset="-122"/>
                      </a:endParaRPr>
                    </a:p>
                  </a:txBody>
                  <a:tcPr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  <a:ea typeface="宋体" charset="-122"/>
                      </a:endParaRPr>
                    </a:p>
                  </a:txBody>
                  <a:tcPr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  <a:ea typeface="宋体" charset="-122"/>
                      </a:endParaRPr>
                    </a:p>
                  </a:txBody>
                  <a:tcPr marT="0" marB="0" horzOverflow="overflow">
                    <a:lnL>
                      <a:noFill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IF</a:t>
                      </a:r>
                    </a:p>
                  </a:txBody>
                  <a:tcPr marT="0" marB="0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ID</a:t>
                      </a:r>
                    </a:p>
                  </a:txBody>
                  <a:tcPr marT="0" marB="0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EX</a:t>
                      </a:r>
                    </a:p>
                  </a:txBody>
                  <a:tcPr marT="0" marB="0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MEM</a:t>
                      </a:r>
                    </a:p>
                  </a:txBody>
                  <a:tcPr marT="0" marB="0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WB</a:t>
                      </a:r>
                    </a:p>
                  </a:txBody>
                  <a:tcPr marT="0" marB="0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  <a:ea typeface="宋体" charset="-122"/>
                      </a:endParaRPr>
                    </a:p>
                  </a:txBody>
                  <a:tcPr marT="0" marB="0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>
                          <a:tab pos="514350" algn="l"/>
                        </a:tabLst>
                      </a:pPr>
                      <a:r>
                        <a:rPr kumimoji="0" lang="en-US" altLang="zh-CN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add	$sp, $sp, -4</a:t>
                      </a:r>
                    </a:p>
                  </a:txBody>
                  <a:tcPr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  <a:ea typeface="宋体" charset="-122"/>
                      </a:endParaRPr>
                    </a:p>
                  </a:txBody>
                  <a:tcPr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  <a:ea typeface="宋体" charset="-122"/>
                      </a:endParaRPr>
                    </a:p>
                  </a:txBody>
                  <a:tcPr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  <a:ea typeface="宋体" charset="-122"/>
                      </a:endParaRPr>
                    </a:p>
                  </a:txBody>
                  <a:tcPr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  <a:ea typeface="宋体" charset="-122"/>
                      </a:endParaRPr>
                    </a:p>
                  </a:txBody>
                  <a:tcPr marT="0" marB="0" horzOverflow="overflow">
                    <a:lnL>
                      <a:noFill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IF</a:t>
                      </a:r>
                    </a:p>
                  </a:txBody>
                  <a:tcPr marT="0" marB="0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ID</a:t>
                      </a:r>
                    </a:p>
                  </a:txBody>
                  <a:tcPr marT="0" marB="0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EX</a:t>
                      </a:r>
                    </a:p>
                  </a:txBody>
                  <a:tcPr marT="0" marB="0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MEM</a:t>
                      </a:r>
                    </a:p>
                  </a:txBody>
                  <a:tcPr marT="0" marB="0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WB</a:t>
                      </a:r>
                    </a:p>
                  </a:txBody>
                  <a:tcPr marT="0" marB="0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23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60504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32046" y="260648"/>
            <a:ext cx="7992888" cy="922114"/>
          </a:xfrm>
        </p:spPr>
        <p:txBody>
          <a:bodyPr>
            <a:noAutofit/>
          </a:bodyPr>
          <a:lstStyle/>
          <a:p>
            <a:pPr algn="ctr"/>
            <a:r>
              <a:rPr lang="en-US" altLang="zh-CN" sz="4400" b="1" dirty="0">
                <a:solidFill>
                  <a:srgbClr val="0000FF"/>
                </a:solidFill>
              </a:rPr>
              <a:t>Some Terminology</a:t>
            </a:r>
            <a:endParaRPr lang="zh-CN" altLang="en-US" sz="4400" b="1" dirty="0">
              <a:solidFill>
                <a:srgbClr val="0000FF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99592" y="1196752"/>
            <a:ext cx="8136904" cy="554461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l"/>
            </a:pPr>
            <a:r>
              <a:rPr lang="en-US" altLang="zh-CN" sz="2600" dirty="0"/>
              <a:t>The </a:t>
            </a:r>
            <a:r>
              <a:rPr lang="en-US" altLang="zh-CN" sz="2600" dirty="0">
                <a:solidFill>
                  <a:srgbClr val="FF0000"/>
                </a:solidFill>
              </a:rPr>
              <a:t>pipeline depth</a:t>
            </a:r>
            <a:r>
              <a:rPr lang="en-US" altLang="zh-CN" sz="2600" dirty="0"/>
              <a:t> is the number of stages: 5 in this case</a:t>
            </a:r>
          </a:p>
          <a:p>
            <a:pPr>
              <a:buFont typeface="Wingdings" panose="05000000000000000000" pitchFamily="2" charset="2"/>
              <a:buChar char="l"/>
            </a:pPr>
            <a:r>
              <a:rPr lang="en-US" altLang="zh-CN" sz="2600" dirty="0"/>
              <a:t>In the first 4 cycles here, the pipeline is </a:t>
            </a:r>
            <a:r>
              <a:rPr lang="en-US" altLang="zh-CN" sz="2600" dirty="0">
                <a:solidFill>
                  <a:srgbClr val="FF0000"/>
                </a:solidFill>
              </a:rPr>
              <a:t>filling</a:t>
            </a:r>
            <a:r>
              <a:rPr lang="en-US" altLang="zh-CN" sz="2600" dirty="0"/>
              <a:t>, since there are idle functional units.</a:t>
            </a:r>
          </a:p>
          <a:p>
            <a:pPr>
              <a:buFont typeface="Wingdings" panose="05000000000000000000" pitchFamily="2" charset="2"/>
              <a:buChar char="l"/>
            </a:pPr>
            <a:r>
              <a:rPr lang="en-US" altLang="zh-CN" sz="2600" dirty="0"/>
              <a:t>In cycle 5, the pipeline is </a:t>
            </a:r>
            <a:r>
              <a:rPr lang="en-US" altLang="zh-CN" sz="2600" dirty="0">
                <a:solidFill>
                  <a:srgbClr val="FF0000"/>
                </a:solidFill>
              </a:rPr>
              <a:t>full</a:t>
            </a:r>
            <a:r>
              <a:rPr lang="en-US" altLang="zh-CN" sz="2600" dirty="0"/>
              <a:t>. Five instructions are being executed simultaneously, no idle functional units.</a:t>
            </a:r>
          </a:p>
          <a:p>
            <a:pPr>
              <a:buFont typeface="Wingdings" panose="05000000000000000000" pitchFamily="2" charset="2"/>
              <a:buChar char="l"/>
            </a:pPr>
            <a:r>
              <a:rPr lang="en-US" altLang="zh-CN" sz="2600" dirty="0"/>
              <a:t>In cycles 6-9, the pipeline is </a:t>
            </a:r>
            <a:r>
              <a:rPr lang="en-US" altLang="zh-CN" sz="2600" dirty="0">
                <a:solidFill>
                  <a:srgbClr val="FF0000"/>
                </a:solidFill>
              </a:rPr>
              <a:t>emptying</a:t>
            </a:r>
            <a:r>
              <a:rPr lang="en-US" altLang="zh-CN" sz="2600" dirty="0"/>
              <a:t>.</a:t>
            </a:r>
          </a:p>
        </p:txBody>
      </p:sp>
      <p:sp>
        <p:nvSpPr>
          <p:cNvPr id="4" name="AutoShape 6"/>
          <p:cNvSpPr>
            <a:spLocks/>
          </p:cNvSpPr>
          <p:nvPr/>
        </p:nvSpPr>
        <p:spPr bwMode="auto">
          <a:xfrm rot="16200000">
            <a:off x="3744020" y="4629536"/>
            <a:ext cx="177800" cy="3048000"/>
          </a:xfrm>
          <a:prstGeom prst="leftBrace">
            <a:avLst>
              <a:gd name="adj1" fmla="val 142857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BABAEE"/>
                    </a:gs>
                    <a:gs pos="100000">
                      <a:schemeClr val="accent2"/>
                    </a:gs>
                  </a:gsLst>
                  <a:lin ang="540000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>
              <a:ea typeface="宋体" charset="-122"/>
            </a:endParaRPr>
          </a:p>
        </p:txBody>
      </p:sp>
      <p:sp>
        <p:nvSpPr>
          <p:cNvPr id="5" name="AutoShape 7"/>
          <p:cNvSpPr>
            <a:spLocks/>
          </p:cNvSpPr>
          <p:nvPr/>
        </p:nvSpPr>
        <p:spPr bwMode="auto">
          <a:xfrm rot="16200000">
            <a:off x="7443689" y="4663667"/>
            <a:ext cx="177800" cy="2979738"/>
          </a:xfrm>
          <a:prstGeom prst="leftBrace">
            <a:avLst>
              <a:gd name="adj1" fmla="val 139658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BABAEE"/>
                    </a:gs>
                    <a:gs pos="100000">
                      <a:schemeClr val="accent2"/>
                    </a:gs>
                  </a:gsLst>
                  <a:lin ang="540000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>
              <a:ea typeface="宋体" charset="-122"/>
            </a:endParaRPr>
          </a:p>
        </p:txBody>
      </p:sp>
      <p:sp>
        <p:nvSpPr>
          <p:cNvPr id="6" name="AutoShape 8"/>
          <p:cNvSpPr>
            <a:spLocks/>
          </p:cNvSpPr>
          <p:nvPr/>
        </p:nvSpPr>
        <p:spPr bwMode="auto">
          <a:xfrm rot="16200000">
            <a:off x="5610920" y="5810636"/>
            <a:ext cx="177800" cy="685800"/>
          </a:xfrm>
          <a:prstGeom prst="leftBrace">
            <a:avLst>
              <a:gd name="adj1" fmla="val 32143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BABAEE"/>
                    </a:gs>
                    <a:gs pos="100000">
                      <a:schemeClr val="accent2"/>
                    </a:gs>
                  </a:gsLst>
                  <a:lin ang="540000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>
              <a:ea typeface="宋体" charset="-122"/>
            </a:endParaRPr>
          </a:p>
        </p:txBody>
      </p:sp>
      <p:sp>
        <p:nvSpPr>
          <p:cNvPr id="7" name="Text Box 9"/>
          <p:cNvSpPr txBox="1">
            <a:spLocks noChangeArrowheads="1"/>
          </p:cNvSpPr>
          <p:nvPr/>
        </p:nvSpPr>
        <p:spPr bwMode="auto">
          <a:xfrm>
            <a:off x="3375720" y="6293236"/>
            <a:ext cx="857250" cy="40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BABAEE"/>
                    </a:gs>
                    <a:gs pos="100000">
                      <a:schemeClr val="accent2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882" tIns="50941" rIns="101882" bIns="50941" anchor="ctr">
            <a:spAutoFit/>
          </a:bodyPr>
          <a:lstStyle>
            <a:lvl1pPr defTabSz="1019175">
              <a:defRPr sz="2000">
                <a:solidFill>
                  <a:schemeClr val="tx1"/>
                </a:solidFill>
                <a:latin typeface="Trebuchet MS" pitchFamily="-16" charset="0"/>
              </a:defRPr>
            </a:lvl1pPr>
            <a:lvl2pPr marL="742950" indent="-285750" defTabSz="1019175">
              <a:defRPr sz="2000">
                <a:solidFill>
                  <a:schemeClr val="tx1"/>
                </a:solidFill>
                <a:latin typeface="Trebuchet MS" pitchFamily="-16" charset="0"/>
              </a:defRPr>
            </a:lvl2pPr>
            <a:lvl3pPr marL="1143000" indent="-228600" defTabSz="1019175">
              <a:defRPr sz="2000">
                <a:solidFill>
                  <a:schemeClr val="tx1"/>
                </a:solidFill>
                <a:latin typeface="Trebuchet MS" pitchFamily="-16" charset="0"/>
              </a:defRPr>
            </a:lvl3pPr>
            <a:lvl4pPr marL="1600200" indent="-228600" defTabSz="1019175">
              <a:defRPr sz="2000">
                <a:solidFill>
                  <a:schemeClr val="tx1"/>
                </a:solidFill>
                <a:latin typeface="Trebuchet MS" pitchFamily="-16" charset="0"/>
              </a:defRPr>
            </a:lvl4pPr>
            <a:lvl5pPr marL="2057400" indent="-228600" defTabSz="1019175">
              <a:defRPr sz="2000">
                <a:solidFill>
                  <a:schemeClr val="tx1"/>
                </a:solidFill>
                <a:latin typeface="Trebuchet MS" pitchFamily="-16" charset="0"/>
              </a:defRPr>
            </a:lvl5pPr>
            <a:lvl6pPr marL="25146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pitchFamily="-16" charset="0"/>
              </a:defRPr>
            </a:lvl6pPr>
            <a:lvl7pPr marL="29718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pitchFamily="-16" charset="0"/>
              </a:defRPr>
            </a:lvl7pPr>
            <a:lvl8pPr marL="34290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pitchFamily="-16" charset="0"/>
              </a:defRPr>
            </a:lvl8pPr>
            <a:lvl9pPr marL="38862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pitchFamily="-16" charset="0"/>
              </a:defRPr>
            </a:lvl9pPr>
          </a:lstStyle>
          <a:p>
            <a:pPr algn="ctr"/>
            <a:r>
              <a:rPr lang="en-US" altLang="zh-CN">
                <a:ea typeface="宋体" charset="-122"/>
              </a:rPr>
              <a:t>filling</a:t>
            </a:r>
          </a:p>
        </p:txBody>
      </p:sp>
      <p:sp>
        <p:nvSpPr>
          <p:cNvPr id="8" name="Text Box 10"/>
          <p:cNvSpPr txBox="1">
            <a:spLocks noChangeArrowheads="1"/>
          </p:cNvSpPr>
          <p:nvPr/>
        </p:nvSpPr>
        <p:spPr bwMode="auto">
          <a:xfrm>
            <a:off x="5433120" y="6293236"/>
            <a:ext cx="584200" cy="40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BABAEE"/>
                    </a:gs>
                    <a:gs pos="100000">
                      <a:schemeClr val="accent2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882" tIns="50941" rIns="101882" bIns="50941" anchor="ctr">
            <a:spAutoFit/>
          </a:bodyPr>
          <a:lstStyle>
            <a:lvl1pPr defTabSz="1019175">
              <a:defRPr sz="2000">
                <a:solidFill>
                  <a:schemeClr val="tx1"/>
                </a:solidFill>
                <a:latin typeface="Trebuchet MS" pitchFamily="-16" charset="0"/>
              </a:defRPr>
            </a:lvl1pPr>
            <a:lvl2pPr marL="742950" indent="-285750" defTabSz="1019175">
              <a:defRPr sz="2000">
                <a:solidFill>
                  <a:schemeClr val="tx1"/>
                </a:solidFill>
                <a:latin typeface="Trebuchet MS" pitchFamily="-16" charset="0"/>
              </a:defRPr>
            </a:lvl2pPr>
            <a:lvl3pPr marL="1143000" indent="-228600" defTabSz="1019175">
              <a:defRPr sz="2000">
                <a:solidFill>
                  <a:schemeClr val="tx1"/>
                </a:solidFill>
                <a:latin typeface="Trebuchet MS" pitchFamily="-16" charset="0"/>
              </a:defRPr>
            </a:lvl3pPr>
            <a:lvl4pPr marL="1600200" indent="-228600" defTabSz="1019175">
              <a:defRPr sz="2000">
                <a:solidFill>
                  <a:schemeClr val="tx1"/>
                </a:solidFill>
                <a:latin typeface="Trebuchet MS" pitchFamily="-16" charset="0"/>
              </a:defRPr>
            </a:lvl4pPr>
            <a:lvl5pPr marL="2057400" indent="-228600" defTabSz="1019175">
              <a:defRPr sz="2000">
                <a:solidFill>
                  <a:schemeClr val="tx1"/>
                </a:solidFill>
                <a:latin typeface="Trebuchet MS" pitchFamily="-16" charset="0"/>
              </a:defRPr>
            </a:lvl5pPr>
            <a:lvl6pPr marL="25146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pitchFamily="-16" charset="0"/>
              </a:defRPr>
            </a:lvl6pPr>
            <a:lvl7pPr marL="29718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pitchFamily="-16" charset="0"/>
              </a:defRPr>
            </a:lvl7pPr>
            <a:lvl8pPr marL="34290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pitchFamily="-16" charset="0"/>
              </a:defRPr>
            </a:lvl8pPr>
            <a:lvl9pPr marL="38862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pitchFamily="-16" charset="0"/>
              </a:defRPr>
            </a:lvl9pPr>
          </a:lstStyle>
          <a:p>
            <a:pPr algn="ctr"/>
            <a:r>
              <a:rPr lang="en-US" altLang="zh-CN">
                <a:ea typeface="宋体" charset="-122"/>
              </a:rPr>
              <a:t>full</a:t>
            </a:r>
          </a:p>
        </p:txBody>
      </p:sp>
      <p:sp>
        <p:nvSpPr>
          <p:cNvPr id="9" name="Text Box 11"/>
          <p:cNvSpPr txBox="1">
            <a:spLocks noChangeArrowheads="1"/>
          </p:cNvSpPr>
          <p:nvPr/>
        </p:nvSpPr>
        <p:spPr bwMode="auto">
          <a:xfrm>
            <a:off x="6957120" y="6293236"/>
            <a:ext cx="1257300" cy="40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BABAEE"/>
                    </a:gs>
                    <a:gs pos="100000">
                      <a:schemeClr val="accent2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882" tIns="50941" rIns="101882" bIns="50941" anchor="ctr">
            <a:spAutoFit/>
          </a:bodyPr>
          <a:lstStyle>
            <a:lvl1pPr defTabSz="1019175">
              <a:defRPr sz="2000">
                <a:solidFill>
                  <a:schemeClr val="tx1"/>
                </a:solidFill>
                <a:latin typeface="Trebuchet MS" pitchFamily="-16" charset="0"/>
              </a:defRPr>
            </a:lvl1pPr>
            <a:lvl2pPr marL="742950" indent="-285750" defTabSz="1019175">
              <a:defRPr sz="2000">
                <a:solidFill>
                  <a:schemeClr val="tx1"/>
                </a:solidFill>
                <a:latin typeface="Trebuchet MS" pitchFamily="-16" charset="0"/>
              </a:defRPr>
            </a:lvl2pPr>
            <a:lvl3pPr marL="1143000" indent="-228600" defTabSz="1019175">
              <a:defRPr sz="2000">
                <a:solidFill>
                  <a:schemeClr val="tx1"/>
                </a:solidFill>
                <a:latin typeface="Trebuchet MS" pitchFamily="-16" charset="0"/>
              </a:defRPr>
            </a:lvl3pPr>
            <a:lvl4pPr marL="1600200" indent="-228600" defTabSz="1019175">
              <a:defRPr sz="2000">
                <a:solidFill>
                  <a:schemeClr val="tx1"/>
                </a:solidFill>
                <a:latin typeface="Trebuchet MS" pitchFamily="-16" charset="0"/>
              </a:defRPr>
            </a:lvl4pPr>
            <a:lvl5pPr marL="2057400" indent="-228600" defTabSz="1019175">
              <a:defRPr sz="2000">
                <a:solidFill>
                  <a:schemeClr val="tx1"/>
                </a:solidFill>
                <a:latin typeface="Trebuchet MS" pitchFamily="-16" charset="0"/>
              </a:defRPr>
            </a:lvl5pPr>
            <a:lvl6pPr marL="25146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pitchFamily="-16" charset="0"/>
              </a:defRPr>
            </a:lvl6pPr>
            <a:lvl7pPr marL="29718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pitchFamily="-16" charset="0"/>
              </a:defRPr>
            </a:lvl7pPr>
            <a:lvl8pPr marL="34290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pitchFamily="-16" charset="0"/>
              </a:defRPr>
            </a:lvl8pPr>
            <a:lvl9pPr marL="38862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pitchFamily="-16" charset="0"/>
              </a:defRPr>
            </a:lvl9pPr>
          </a:lstStyle>
          <a:p>
            <a:pPr algn="ctr"/>
            <a:r>
              <a:rPr lang="en-US" altLang="zh-CN">
                <a:ea typeface="宋体" charset="-122"/>
              </a:rPr>
              <a:t>emptying</a:t>
            </a:r>
          </a:p>
        </p:txBody>
      </p:sp>
      <p:graphicFrame>
        <p:nvGraphicFramePr>
          <p:cNvPr id="10" name="Group 134"/>
          <p:cNvGraphicFramePr>
            <a:graphicFrameLocks noGrp="1"/>
          </p:cNvGraphicFramePr>
          <p:nvPr>
            <p:extLst/>
          </p:nvPr>
        </p:nvGraphicFramePr>
        <p:xfrm>
          <a:off x="251520" y="4007236"/>
          <a:ext cx="8763000" cy="1920240"/>
        </p:xfrm>
        <a:graphic>
          <a:graphicData uri="http://schemas.openxmlformats.org/drawingml/2006/table">
            <a:tbl>
              <a:tblPr/>
              <a:tblGrid>
                <a:gridCol w="204152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7787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</a:tblGrid>
              <a:tr h="180975">
                <a:tc>
                  <a:txBody>
                    <a:bodyPr/>
                    <a:lstStyle/>
                    <a:p>
                      <a:pPr marL="0" marR="0" lvl="0" indent="0" algn="l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  <a:ea typeface="宋体" charset="-122"/>
                      </a:endParaRPr>
                    </a:p>
                  </a:txBody>
                  <a:tcPr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9"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Clock cycle</a:t>
                      </a:r>
                    </a:p>
                  </a:txBody>
                  <a:tcPr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  <a:ea typeface="宋体" charset="-122"/>
                      </a:endParaRPr>
                    </a:p>
                  </a:txBody>
                  <a:tcPr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1</a:t>
                      </a:r>
                    </a:p>
                  </a:txBody>
                  <a:tcPr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2</a:t>
                      </a:r>
                    </a:p>
                  </a:txBody>
                  <a:tcPr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3</a:t>
                      </a:r>
                    </a:p>
                  </a:txBody>
                  <a:tcPr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4</a:t>
                      </a:r>
                    </a:p>
                  </a:txBody>
                  <a:tcPr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5</a:t>
                      </a:r>
                    </a:p>
                  </a:txBody>
                  <a:tcPr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6</a:t>
                      </a:r>
                    </a:p>
                  </a:txBody>
                  <a:tcPr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7</a:t>
                      </a:r>
                    </a:p>
                  </a:txBody>
                  <a:tcPr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8</a:t>
                      </a:r>
                    </a:p>
                  </a:txBody>
                  <a:tcPr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9</a:t>
                      </a:r>
                    </a:p>
                  </a:txBody>
                  <a:tcPr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>
                          <a:tab pos="514350" algn="l"/>
                        </a:tabLst>
                      </a:pPr>
                      <a:r>
                        <a:rPr kumimoji="0" lang="en-US" altLang="zh-CN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lw	$t0, 4($sp)</a:t>
                      </a:r>
                    </a:p>
                  </a:txBody>
                  <a:tcPr marT="0" marB="0" horzOverflow="overflow">
                    <a:lnL>
                      <a:noFill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IF</a:t>
                      </a:r>
                    </a:p>
                  </a:txBody>
                  <a:tcPr marT="0" marB="0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ID</a:t>
                      </a:r>
                    </a:p>
                  </a:txBody>
                  <a:tcPr marT="0" marB="0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EX</a:t>
                      </a:r>
                    </a:p>
                  </a:txBody>
                  <a:tcPr marT="0" marB="0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MEM</a:t>
                      </a:r>
                    </a:p>
                  </a:txBody>
                  <a:tcPr marT="0" marB="0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WB</a:t>
                      </a:r>
                    </a:p>
                  </a:txBody>
                  <a:tcPr marT="0" marB="0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  <a:ea typeface="宋体" charset="-122"/>
                      </a:endParaRPr>
                    </a:p>
                  </a:txBody>
                  <a:tcPr marT="0" marB="0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  <a:ea typeface="宋体" charset="-122"/>
                      </a:endParaRPr>
                    </a:p>
                  </a:txBody>
                  <a:tcPr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  <a:ea typeface="宋体" charset="-122"/>
                      </a:endParaRPr>
                    </a:p>
                  </a:txBody>
                  <a:tcPr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  <a:ea typeface="宋体" charset="-122"/>
                      </a:endParaRPr>
                    </a:p>
                  </a:txBody>
                  <a:tcPr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>
                          <a:tab pos="514350" algn="l"/>
                        </a:tabLst>
                      </a:pPr>
                      <a:r>
                        <a:rPr kumimoji="0" lang="en-US" altLang="zh-CN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sub	$v0, $a0, $a1</a:t>
                      </a:r>
                    </a:p>
                  </a:txBody>
                  <a:tcPr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  <a:ea typeface="宋体" charset="-122"/>
                      </a:endParaRPr>
                    </a:p>
                  </a:txBody>
                  <a:tcPr marT="0" marB="0" horzOverflow="overflow">
                    <a:lnL>
                      <a:noFill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IF</a:t>
                      </a:r>
                    </a:p>
                  </a:txBody>
                  <a:tcPr marT="0" marB="0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ID</a:t>
                      </a:r>
                    </a:p>
                  </a:txBody>
                  <a:tcPr marT="0" marB="0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EX</a:t>
                      </a:r>
                    </a:p>
                  </a:txBody>
                  <a:tcPr marT="0" marB="0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MEM</a:t>
                      </a:r>
                    </a:p>
                  </a:txBody>
                  <a:tcPr marT="0" marB="0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WB</a:t>
                      </a:r>
                    </a:p>
                  </a:txBody>
                  <a:tcPr marT="0" marB="0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  <a:ea typeface="宋体" charset="-122"/>
                      </a:endParaRPr>
                    </a:p>
                  </a:txBody>
                  <a:tcPr marT="0" marB="0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  <a:ea typeface="宋体" charset="-122"/>
                      </a:endParaRPr>
                    </a:p>
                  </a:txBody>
                  <a:tcPr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  <a:ea typeface="宋体" charset="-122"/>
                      </a:endParaRPr>
                    </a:p>
                  </a:txBody>
                  <a:tcPr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>
                          <a:tab pos="514350" algn="l"/>
                        </a:tabLst>
                      </a:pPr>
                      <a:r>
                        <a:rPr kumimoji="0" lang="en-US" altLang="zh-CN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and	$t1, $t2, $t3</a:t>
                      </a:r>
                    </a:p>
                  </a:txBody>
                  <a:tcPr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  <a:ea typeface="宋体" charset="-122"/>
                      </a:endParaRPr>
                    </a:p>
                  </a:txBody>
                  <a:tcPr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  <a:ea typeface="宋体" charset="-122"/>
                      </a:endParaRPr>
                    </a:p>
                  </a:txBody>
                  <a:tcPr marT="0" marB="0" horzOverflow="overflow">
                    <a:lnL>
                      <a:noFill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IF</a:t>
                      </a:r>
                    </a:p>
                  </a:txBody>
                  <a:tcPr marT="0" marB="0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ID</a:t>
                      </a:r>
                    </a:p>
                  </a:txBody>
                  <a:tcPr marT="0" marB="0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EX</a:t>
                      </a:r>
                    </a:p>
                  </a:txBody>
                  <a:tcPr marT="0" marB="0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MEM</a:t>
                      </a:r>
                    </a:p>
                  </a:txBody>
                  <a:tcPr marT="0" marB="0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WB</a:t>
                      </a:r>
                    </a:p>
                  </a:txBody>
                  <a:tcPr marT="0" marB="0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  <a:ea typeface="宋体" charset="-122"/>
                      </a:endParaRPr>
                    </a:p>
                  </a:txBody>
                  <a:tcPr marT="0" marB="0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  <a:ea typeface="宋体" charset="-122"/>
                      </a:endParaRPr>
                    </a:p>
                  </a:txBody>
                  <a:tcPr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>
                          <a:tab pos="514350" algn="l"/>
                        </a:tabLst>
                      </a:pPr>
                      <a:r>
                        <a:rPr kumimoji="0" lang="en-US" altLang="zh-CN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or	$s0, $s1, $s2</a:t>
                      </a:r>
                    </a:p>
                  </a:txBody>
                  <a:tcPr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  <a:ea typeface="宋体" charset="-122"/>
                      </a:endParaRPr>
                    </a:p>
                  </a:txBody>
                  <a:tcPr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  <a:ea typeface="宋体" charset="-122"/>
                      </a:endParaRPr>
                    </a:p>
                  </a:txBody>
                  <a:tcPr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  <a:ea typeface="宋体" charset="-122"/>
                      </a:endParaRPr>
                    </a:p>
                  </a:txBody>
                  <a:tcPr marT="0" marB="0" horzOverflow="overflow">
                    <a:lnL>
                      <a:noFill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IF</a:t>
                      </a:r>
                    </a:p>
                  </a:txBody>
                  <a:tcPr marT="0" marB="0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ID</a:t>
                      </a:r>
                    </a:p>
                  </a:txBody>
                  <a:tcPr marT="0" marB="0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EX</a:t>
                      </a:r>
                    </a:p>
                  </a:txBody>
                  <a:tcPr marT="0" marB="0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MEM</a:t>
                      </a:r>
                    </a:p>
                  </a:txBody>
                  <a:tcPr marT="0" marB="0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WB</a:t>
                      </a:r>
                    </a:p>
                  </a:txBody>
                  <a:tcPr marT="0" marB="0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  <a:ea typeface="宋体" charset="-122"/>
                      </a:endParaRPr>
                    </a:p>
                  </a:txBody>
                  <a:tcPr marT="0" marB="0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>
                          <a:tab pos="514350" algn="l"/>
                        </a:tabLst>
                      </a:pPr>
                      <a:r>
                        <a:rPr kumimoji="0" lang="en-US" altLang="zh-CN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add	$sp, $sp, -4</a:t>
                      </a:r>
                    </a:p>
                  </a:txBody>
                  <a:tcPr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  <a:ea typeface="宋体" charset="-122"/>
                      </a:endParaRPr>
                    </a:p>
                  </a:txBody>
                  <a:tcPr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  <a:ea typeface="宋体" charset="-122"/>
                      </a:endParaRPr>
                    </a:p>
                  </a:txBody>
                  <a:tcPr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  <a:ea typeface="宋体" charset="-122"/>
                      </a:endParaRPr>
                    </a:p>
                  </a:txBody>
                  <a:tcPr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  <a:ea typeface="宋体" charset="-122"/>
                      </a:endParaRPr>
                    </a:p>
                  </a:txBody>
                  <a:tcPr marT="0" marB="0" horzOverflow="overflow">
                    <a:lnL>
                      <a:noFill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IF</a:t>
                      </a:r>
                    </a:p>
                  </a:txBody>
                  <a:tcPr marT="0" marB="0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ID</a:t>
                      </a:r>
                    </a:p>
                  </a:txBody>
                  <a:tcPr marT="0" marB="0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EX</a:t>
                      </a:r>
                    </a:p>
                  </a:txBody>
                  <a:tcPr marT="0" marB="0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MEM</a:t>
                      </a:r>
                    </a:p>
                  </a:txBody>
                  <a:tcPr marT="0" marB="0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WB</a:t>
                      </a:r>
                    </a:p>
                  </a:txBody>
                  <a:tcPr marT="0" marB="0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24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13468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1317" y="260648"/>
            <a:ext cx="8393617" cy="922114"/>
          </a:xfrm>
        </p:spPr>
        <p:txBody>
          <a:bodyPr>
            <a:noAutofit/>
          </a:bodyPr>
          <a:lstStyle/>
          <a:p>
            <a:pPr algn="ctr"/>
            <a:r>
              <a:rPr lang="en-US" altLang="zh-CN" sz="4400" b="1" dirty="0">
                <a:solidFill>
                  <a:srgbClr val="0000FF"/>
                </a:solidFill>
              </a:rPr>
              <a:t>Single vs Multiple vs Pipelining</a:t>
            </a:r>
            <a:endParaRPr lang="zh-CN" altLang="en-US" sz="4400" b="1" dirty="0">
              <a:solidFill>
                <a:srgbClr val="0000FF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99592" y="1196752"/>
            <a:ext cx="8136904" cy="554461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l"/>
            </a:pPr>
            <a:endParaRPr lang="en-US" altLang="zh-CN" sz="2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062" y="1124744"/>
            <a:ext cx="8348566" cy="54452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25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23701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32046" y="260648"/>
            <a:ext cx="7992888" cy="922114"/>
          </a:xfrm>
        </p:spPr>
        <p:txBody>
          <a:bodyPr>
            <a:noAutofit/>
          </a:bodyPr>
          <a:lstStyle/>
          <a:p>
            <a:pPr algn="ctr"/>
            <a:r>
              <a:rPr lang="en-US" altLang="zh-CN" sz="4400" b="1" dirty="0">
                <a:solidFill>
                  <a:srgbClr val="0000FF"/>
                </a:solidFill>
              </a:rPr>
              <a:t>Pipelining Performance</a:t>
            </a:r>
            <a:endParaRPr lang="zh-CN" altLang="en-US" sz="4400" b="1" dirty="0">
              <a:solidFill>
                <a:srgbClr val="0000FF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99592" y="1196752"/>
            <a:ext cx="8136904" cy="554461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l"/>
            </a:pPr>
            <a:r>
              <a:rPr lang="en-US" altLang="zh-CN" sz="2800" dirty="0"/>
              <a:t>Execution time on ideal pipeline:</a:t>
            </a:r>
          </a:p>
          <a:p>
            <a:pPr marL="82296" indent="0">
              <a:buNone/>
            </a:pPr>
            <a:r>
              <a:rPr lang="en-US" altLang="zh-CN" sz="2800" dirty="0"/>
              <a:t>   --</a:t>
            </a:r>
            <a:r>
              <a:rPr lang="en-US" altLang="zh-CN" sz="2800" dirty="0">
                <a:solidFill>
                  <a:srgbClr val="FF0000"/>
                </a:solidFill>
              </a:rPr>
              <a:t>Time to fill the pipeline </a:t>
            </a:r>
            <a:r>
              <a:rPr lang="en-US" altLang="zh-CN" sz="2800" dirty="0"/>
              <a:t>+ </a:t>
            </a:r>
            <a:r>
              <a:rPr lang="en-US" altLang="zh-CN" sz="2800" dirty="0">
                <a:solidFill>
                  <a:srgbClr val="00B050"/>
                </a:solidFill>
              </a:rPr>
              <a:t>one cycle per instruction</a:t>
            </a:r>
          </a:p>
          <a:p>
            <a:pPr marL="82296" indent="0">
              <a:buNone/>
            </a:pPr>
            <a:r>
              <a:rPr lang="en-US" altLang="zh-CN" sz="2800" dirty="0"/>
              <a:t>   --What is the execution time for N instructions?</a:t>
            </a:r>
          </a:p>
          <a:p>
            <a:pPr marL="82296" indent="0">
              <a:buNone/>
            </a:pPr>
            <a:endParaRPr lang="en-US" altLang="zh-CN" sz="2800" dirty="0"/>
          </a:p>
          <a:p>
            <a:pPr>
              <a:buFont typeface="Wingdings" panose="05000000000000000000" pitchFamily="2" charset="2"/>
              <a:buChar char="l"/>
            </a:pPr>
            <a:r>
              <a:rPr lang="en-US" altLang="zh-CN" sz="2800" dirty="0"/>
              <a:t>Compare with other implementations:</a:t>
            </a:r>
          </a:p>
          <a:p>
            <a:pPr marL="82296" indent="0">
              <a:buNone/>
            </a:pPr>
            <a:r>
              <a:rPr lang="en-US" altLang="zh-CN" sz="2800" dirty="0"/>
              <a:t>   -- </a:t>
            </a:r>
            <a:r>
              <a:rPr lang="en-US" altLang="zh-CN" sz="2800" dirty="0" err="1"/>
              <a:t>eg</a:t>
            </a:r>
            <a:r>
              <a:rPr lang="en-US" altLang="zh-CN" sz="2800" dirty="0"/>
              <a:t>. Single Cycle with 8ns clock period ? </a:t>
            </a:r>
          </a:p>
          <a:p>
            <a:pPr marL="82296" indent="0">
              <a:buNone/>
            </a:pPr>
            <a:endParaRPr lang="en-US" altLang="zh-CN" sz="2800" dirty="0"/>
          </a:p>
          <a:p>
            <a:pPr marL="82296" indent="0">
              <a:buNone/>
            </a:pPr>
            <a:endParaRPr lang="en-US" altLang="zh-CN" sz="2800" dirty="0"/>
          </a:p>
          <a:p>
            <a:pPr>
              <a:buFont typeface="Wingdings" panose="05000000000000000000" pitchFamily="2" charset="2"/>
              <a:buChar char="l"/>
            </a:pPr>
            <a:r>
              <a:rPr lang="en-US" altLang="zh-CN" sz="2800" dirty="0">
                <a:ea typeface="宋体" charset="-122"/>
              </a:rPr>
              <a:t>How much faster is pipelining for N=1000 ?</a:t>
            </a:r>
          </a:p>
          <a:p>
            <a:endParaRPr lang="en-US" altLang="zh-CN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26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58079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32046" y="260648"/>
            <a:ext cx="7992888" cy="922114"/>
          </a:xfrm>
        </p:spPr>
        <p:txBody>
          <a:bodyPr>
            <a:noAutofit/>
          </a:bodyPr>
          <a:lstStyle/>
          <a:p>
            <a:pPr algn="ctr"/>
            <a:r>
              <a:rPr lang="en-US" altLang="zh-CN" sz="4400" b="1" dirty="0">
                <a:solidFill>
                  <a:srgbClr val="0000FF"/>
                </a:solidFill>
              </a:rPr>
              <a:t>Pipelining other instruction types</a:t>
            </a:r>
            <a:endParaRPr lang="zh-CN" altLang="en-US" sz="4400" b="1" dirty="0">
              <a:solidFill>
                <a:srgbClr val="0000FF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99592" y="1196752"/>
            <a:ext cx="8136904" cy="554461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l"/>
            </a:pPr>
            <a:r>
              <a:rPr lang="en-US" altLang="zh-CN" sz="2800" dirty="0"/>
              <a:t>For other types of instructions, </a:t>
            </a:r>
            <a:r>
              <a:rPr lang="en-US" altLang="zh-CN" sz="2800" dirty="0" err="1"/>
              <a:t>eg</a:t>
            </a:r>
            <a:r>
              <a:rPr lang="en-US" altLang="zh-CN" sz="2800" dirty="0"/>
              <a:t>. R-type instructions, it only require 4 stages: IF, ID, EX, and WB</a:t>
            </a:r>
          </a:p>
          <a:p>
            <a:pPr marL="82296" indent="0">
              <a:buNone/>
            </a:pPr>
            <a:r>
              <a:rPr lang="en-US" altLang="zh-CN" sz="2800" dirty="0"/>
              <a:t>    -- MEM stage is not needed.</a:t>
            </a:r>
          </a:p>
          <a:p>
            <a:pPr>
              <a:buFont typeface="Wingdings" panose="05000000000000000000" pitchFamily="2" charset="2"/>
              <a:buChar char="l"/>
            </a:pPr>
            <a:r>
              <a:rPr lang="en-US" altLang="zh-CN" sz="2800" dirty="0"/>
              <a:t>Some problems when we try to pipeline loads with R-type instructions…</a:t>
            </a:r>
          </a:p>
        </p:txBody>
      </p:sp>
      <p:graphicFrame>
        <p:nvGraphicFramePr>
          <p:cNvPr id="4" name="Group 175"/>
          <p:cNvGraphicFramePr>
            <a:graphicFrameLocks noGrp="1"/>
          </p:cNvGraphicFramePr>
          <p:nvPr>
            <p:extLst/>
          </p:nvPr>
        </p:nvGraphicFramePr>
        <p:xfrm>
          <a:off x="7414" y="4356100"/>
          <a:ext cx="8763000" cy="1920240"/>
        </p:xfrm>
        <a:graphic>
          <a:graphicData uri="http://schemas.openxmlformats.org/drawingml/2006/table">
            <a:tbl>
              <a:tblPr/>
              <a:tblGrid>
                <a:gridCol w="204152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7787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</a:tblGrid>
              <a:tr h="180975">
                <a:tc>
                  <a:txBody>
                    <a:bodyPr/>
                    <a:lstStyle/>
                    <a:p>
                      <a:pPr marL="0" marR="0" lvl="0" indent="0" algn="l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  <a:ea typeface="宋体" charset="-122"/>
                      </a:endParaRPr>
                    </a:p>
                  </a:txBody>
                  <a:tcPr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9"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Clock cycle</a:t>
                      </a:r>
                    </a:p>
                  </a:txBody>
                  <a:tcPr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  <a:ea typeface="宋体" charset="-122"/>
                      </a:endParaRPr>
                    </a:p>
                  </a:txBody>
                  <a:tcPr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1</a:t>
                      </a:r>
                    </a:p>
                  </a:txBody>
                  <a:tcPr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2</a:t>
                      </a:r>
                    </a:p>
                  </a:txBody>
                  <a:tcPr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3</a:t>
                      </a:r>
                    </a:p>
                  </a:txBody>
                  <a:tcPr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4</a:t>
                      </a:r>
                    </a:p>
                  </a:txBody>
                  <a:tcPr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5</a:t>
                      </a:r>
                    </a:p>
                  </a:txBody>
                  <a:tcPr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6</a:t>
                      </a:r>
                    </a:p>
                  </a:txBody>
                  <a:tcPr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7</a:t>
                      </a:r>
                    </a:p>
                  </a:txBody>
                  <a:tcPr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8</a:t>
                      </a:r>
                    </a:p>
                  </a:txBody>
                  <a:tcPr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9</a:t>
                      </a:r>
                    </a:p>
                  </a:txBody>
                  <a:tcPr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>
                          <a:tab pos="514350" algn="l"/>
                        </a:tabLst>
                      </a:pPr>
                      <a:r>
                        <a:rPr kumimoji="0" lang="en-US" altLang="zh-CN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add	$sp, $sp, -4</a:t>
                      </a:r>
                    </a:p>
                  </a:txBody>
                  <a:tcPr marT="0" marB="0" horzOverflow="overflow">
                    <a:lnL>
                      <a:noFill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IF</a:t>
                      </a:r>
                    </a:p>
                  </a:txBody>
                  <a:tcPr marT="0" marB="0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ID</a:t>
                      </a:r>
                    </a:p>
                  </a:txBody>
                  <a:tcPr marT="0" marB="0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EX</a:t>
                      </a:r>
                    </a:p>
                  </a:txBody>
                  <a:tcPr marT="0" marB="0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WB</a:t>
                      </a:r>
                    </a:p>
                  </a:txBody>
                  <a:tcPr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  <a:ea typeface="宋体" charset="-122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  <a:ea typeface="宋体" charset="-122"/>
                      </a:endParaRPr>
                    </a:p>
                  </a:txBody>
                  <a:tcPr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  <a:ea typeface="宋体" charset="-122"/>
                      </a:endParaRPr>
                    </a:p>
                  </a:txBody>
                  <a:tcPr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  <a:ea typeface="宋体" charset="-122"/>
                      </a:endParaRPr>
                    </a:p>
                  </a:txBody>
                  <a:tcPr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  <a:ea typeface="宋体" charset="-122"/>
                      </a:endParaRPr>
                    </a:p>
                  </a:txBody>
                  <a:tcPr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>
                          <a:tab pos="514350" algn="l"/>
                        </a:tabLst>
                      </a:pPr>
                      <a:r>
                        <a:rPr kumimoji="0" lang="en-US" altLang="zh-CN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sub	$v0, $a0, $a1</a:t>
                      </a:r>
                    </a:p>
                  </a:txBody>
                  <a:tcPr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  <a:ea typeface="宋体" charset="-122"/>
                      </a:endParaRPr>
                    </a:p>
                  </a:txBody>
                  <a:tcPr marT="0" marB="0" horzOverflow="overflow">
                    <a:lnL>
                      <a:noFill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IF</a:t>
                      </a:r>
                    </a:p>
                  </a:txBody>
                  <a:tcPr marT="0" marB="0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ID</a:t>
                      </a:r>
                    </a:p>
                  </a:txBody>
                  <a:tcPr marT="0" marB="0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EX</a:t>
                      </a:r>
                    </a:p>
                  </a:txBody>
                  <a:tcPr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WB</a:t>
                      </a:r>
                    </a:p>
                  </a:txBody>
                  <a:tcPr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  <a:ea typeface="宋体" charset="-122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  <a:ea typeface="宋体" charset="-122"/>
                      </a:endParaRPr>
                    </a:p>
                  </a:txBody>
                  <a:tcPr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  <a:ea typeface="宋体" charset="-122"/>
                      </a:endParaRPr>
                    </a:p>
                  </a:txBody>
                  <a:tcPr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  <a:ea typeface="宋体" charset="-122"/>
                      </a:endParaRPr>
                    </a:p>
                  </a:txBody>
                  <a:tcPr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>
                          <a:tab pos="514350" algn="l"/>
                        </a:tabLst>
                      </a:pPr>
                      <a:r>
                        <a:rPr kumimoji="0" lang="en-US" altLang="zh-CN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lw	$t0, 4($sp)</a:t>
                      </a:r>
                    </a:p>
                  </a:txBody>
                  <a:tcPr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  <a:ea typeface="宋体" charset="-122"/>
                      </a:endParaRPr>
                    </a:p>
                  </a:txBody>
                  <a:tcPr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  <a:ea typeface="宋体" charset="-122"/>
                      </a:endParaRPr>
                    </a:p>
                  </a:txBody>
                  <a:tcPr marT="0" marB="0" horzOverflow="overflow">
                    <a:lnL>
                      <a:noFill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IF</a:t>
                      </a:r>
                    </a:p>
                  </a:txBody>
                  <a:tcPr marT="0" marB="0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ID</a:t>
                      </a:r>
                    </a:p>
                  </a:txBody>
                  <a:tcPr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EX</a:t>
                      </a:r>
                    </a:p>
                  </a:txBody>
                  <a:tcPr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MEM</a:t>
                      </a:r>
                    </a:p>
                  </a:txBody>
                  <a:tcPr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WB</a:t>
                      </a:r>
                    </a:p>
                  </a:txBody>
                  <a:tcPr marT="0" marB="0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  <a:ea typeface="宋体" charset="-122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  <a:ea typeface="宋体" charset="-122"/>
                      </a:endParaRPr>
                    </a:p>
                  </a:txBody>
                  <a:tcPr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>
                          <a:tab pos="514350" algn="l"/>
                        </a:tabLst>
                      </a:pPr>
                      <a:r>
                        <a:rPr kumimoji="0" lang="en-US" altLang="zh-CN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or	$s0, $s1, $s2</a:t>
                      </a:r>
                    </a:p>
                  </a:txBody>
                  <a:tcPr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  <a:ea typeface="宋体" charset="-122"/>
                      </a:endParaRPr>
                    </a:p>
                  </a:txBody>
                  <a:tcPr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  <a:ea typeface="宋体" charset="-122"/>
                      </a:endParaRPr>
                    </a:p>
                  </a:txBody>
                  <a:tcPr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  <a:ea typeface="宋体" charset="-122"/>
                      </a:endParaRPr>
                    </a:p>
                  </a:txBody>
                  <a:tcPr marT="0" marB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IF</a:t>
                      </a:r>
                    </a:p>
                  </a:txBody>
                  <a:tcPr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ID</a:t>
                      </a:r>
                    </a:p>
                  </a:txBody>
                  <a:tcPr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EX</a:t>
                      </a:r>
                    </a:p>
                  </a:txBody>
                  <a:tcPr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WB</a:t>
                      </a:r>
                    </a:p>
                  </a:txBody>
                  <a:tcPr marT="0" marB="0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  <a:ea typeface="宋体" charset="-122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  <a:ea typeface="宋体" charset="-122"/>
                      </a:endParaRPr>
                    </a:p>
                  </a:txBody>
                  <a:tcPr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>
                          <a:tab pos="514350" algn="l"/>
                        </a:tabLst>
                      </a:pPr>
                      <a:r>
                        <a:rPr kumimoji="0" lang="en-US" altLang="zh-CN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lw	$t1, 8($sp)</a:t>
                      </a:r>
                    </a:p>
                  </a:txBody>
                  <a:tcPr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  <a:ea typeface="宋体" charset="-122"/>
                      </a:endParaRPr>
                    </a:p>
                  </a:txBody>
                  <a:tcPr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  <a:ea typeface="宋体" charset="-122"/>
                      </a:endParaRPr>
                    </a:p>
                  </a:txBody>
                  <a:tcPr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  <a:ea typeface="宋体" charset="-122"/>
                      </a:endParaRPr>
                    </a:p>
                  </a:txBody>
                  <a:tcPr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  <a:ea typeface="宋体" charset="-122"/>
                      </a:endParaRPr>
                    </a:p>
                  </a:txBody>
                  <a:tcPr marT="0" marB="0" horzOverflow="overflow">
                    <a:lnL>
                      <a:noFill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IF</a:t>
                      </a:r>
                    </a:p>
                  </a:txBody>
                  <a:tcPr marT="0" marB="0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ID</a:t>
                      </a:r>
                    </a:p>
                  </a:txBody>
                  <a:tcPr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EX</a:t>
                      </a:r>
                    </a:p>
                  </a:txBody>
                  <a:tcPr marT="0" marB="0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MEM</a:t>
                      </a:r>
                    </a:p>
                  </a:txBody>
                  <a:tcPr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WB</a:t>
                      </a:r>
                    </a:p>
                  </a:txBody>
                  <a:tcPr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5" name="Ink 177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6454252" y="5283200"/>
              <a:ext cx="831850" cy="727075"/>
            </p14:xfrm>
          </p:contentPart>
        </mc:Choice>
        <mc:Fallback xmlns="">
          <p:pic>
            <p:nvPicPr>
              <p:cNvPr id="5" name="Ink 177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444893" y="5273842"/>
                <a:ext cx="850568" cy="745792"/>
              </a:xfrm>
              <a:prstGeom prst="rect">
                <a:avLst/>
              </a:prstGeom>
            </p:spPr>
          </p:pic>
        </mc:Fallback>
      </mc:AlternateContent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27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64248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32046" y="260648"/>
            <a:ext cx="8111954" cy="922114"/>
          </a:xfrm>
        </p:spPr>
        <p:txBody>
          <a:bodyPr>
            <a:noAutofit/>
          </a:bodyPr>
          <a:lstStyle/>
          <a:p>
            <a:pPr algn="ctr"/>
            <a:r>
              <a:rPr lang="en-US" altLang="zh-CN" sz="4400" b="1" dirty="0">
                <a:solidFill>
                  <a:srgbClr val="0000FF"/>
                </a:solidFill>
              </a:rPr>
              <a:t>A Solution: Insert NOP Stages</a:t>
            </a:r>
            <a:endParaRPr lang="zh-CN" altLang="en-US" sz="4400" b="1" dirty="0">
              <a:solidFill>
                <a:srgbClr val="0000FF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99592" y="1196752"/>
            <a:ext cx="8136904" cy="554461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l"/>
            </a:pPr>
            <a:r>
              <a:rPr lang="en-US" altLang="zh-CN" sz="2800" dirty="0"/>
              <a:t>Enforce uniformity</a:t>
            </a:r>
          </a:p>
          <a:p>
            <a:pPr marL="82296" indent="0">
              <a:buNone/>
            </a:pPr>
            <a:r>
              <a:rPr lang="en-US" altLang="zh-CN" sz="2800" dirty="0"/>
              <a:t>   -- Make all instructions take 5 cycles with the same stages in the same order</a:t>
            </a:r>
          </a:p>
          <a:p>
            <a:pPr marL="82296" indent="0">
              <a:buNone/>
            </a:pPr>
            <a:r>
              <a:rPr lang="en-US" altLang="zh-CN" sz="2800" dirty="0"/>
              <a:t>   -- Some stages will do nothing for some instructions</a:t>
            </a:r>
          </a:p>
          <a:p>
            <a:pPr>
              <a:buFont typeface="Wingdings" panose="05000000000000000000" pitchFamily="2" charset="2"/>
              <a:buChar char="l"/>
            </a:pPr>
            <a:endParaRPr lang="en-US" altLang="zh-CN" sz="2800" dirty="0"/>
          </a:p>
        </p:txBody>
      </p:sp>
      <p:graphicFrame>
        <p:nvGraphicFramePr>
          <p:cNvPr id="4" name="Group 359"/>
          <p:cNvGraphicFramePr>
            <a:graphicFrameLocks noGrp="1"/>
          </p:cNvGraphicFramePr>
          <p:nvPr>
            <p:extLst/>
          </p:nvPr>
        </p:nvGraphicFramePr>
        <p:xfrm>
          <a:off x="251520" y="3649028"/>
          <a:ext cx="8763000" cy="1950720"/>
        </p:xfrm>
        <a:graphic>
          <a:graphicData uri="http://schemas.openxmlformats.org/drawingml/2006/table">
            <a:tbl>
              <a:tblPr/>
              <a:tblGrid>
                <a:gridCol w="204152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7787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 marL="0" marR="0" lvl="0" indent="0" algn="l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  <a:ea typeface="宋体" charset="-122"/>
                      </a:endParaRPr>
                    </a:p>
                  </a:txBody>
                  <a:tcPr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9"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Clock cycle</a:t>
                      </a:r>
                    </a:p>
                  </a:txBody>
                  <a:tcPr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  <a:ea typeface="宋体" charset="-122"/>
                      </a:endParaRPr>
                    </a:p>
                  </a:txBody>
                  <a:tcPr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1</a:t>
                      </a:r>
                    </a:p>
                  </a:txBody>
                  <a:tcPr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2</a:t>
                      </a:r>
                    </a:p>
                  </a:txBody>
                  <a:tcPr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3</a:t>
                      </a:r>
                    </a:p>
                  </a:txBody>
                  <a:tcPr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4</a:t>
                      </a:r>
                    </a:p>
                  </a:txBody>
                  <a:tcPr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5</a:t>
                      </a:r>
                    </a:p>
                  </a:txBody>
                  <a:tcPr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6</a:t>
                      </a:r>
                    </a:p>
                  </a:txBody>
                  <a:tcPr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7</a:t>
                      </a:r>
                    </a:p>
                  </a:txBody>
                  <a:tcPr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8</a:t>
                      </a:r>
                    </a:p>
                  </a:txBody>
                  <a:tcPr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9</a:t>
                      </a:r>
                    </a:p>
                  </a:txBody>
                  <a:tcPr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>
                          <a:tab pos="514350" algn="l"/>
                        </a:tabLst>
                      </a:pPr>
                      <a:r>
                        <a:rPr kumimoji="0" lang="en-US" altLang="zh-CN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add	$sp, $sp, -4</a:t>
                      </a:r>
                    </a:p>
                  </a:txBody>
                  <a:tcPr marT="0" marB="0" horzOverflow="overflow">
                    <a:lnL>
                      <a:noFill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IF</a:t>
                      </a:r>
                    </a:p>
                  </a:txBody>
                  <a:tcPr marT="0" marB="0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ID</a:t>
                      </a:r>
                    </a:p>
                  </a:txBody>
                  <a:tcPr marT="0" marB="0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EX</a:t>
                      </a:r>
                    </a:p>
                  </a:txBody>
                  <a:tcPr marT="0" marB="0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NOP</a:t>
                      </a:r>
                      <a:endParaRPr kumimoji="0" lang="en-US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  <a:ea typeface="宋体" charset="-122"/>
                      </a:endParaRPr>
                    </a:p>
                  </a:txBody>
                  <a:tcPr marT="0" marB="0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WB</a:t>
                      </a:r>
                    </a:p>
                  </a:txBody>
                  <a:tcPr marT="0" marB="0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  <a:ea typeface="宋体" charset="-122"/>
                      </a:endParaRPr>
                    </a:p>
                  </a:txBody>
                  <a:tcPr marT="0" marB="0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  <a:ea typeface="宋体" charset="-122"/>
                      </a:endParaRPr>
                    </a:p>
                  </a:txBody>
                  <a:tcPr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  <a:ea typeface="宋体" charset="-122"/>
                      </a:endParaRPr>
                    </a:p>
                  </a:txBody>
                  <a:tcPr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  <a:ea typeface="宋体" charset="-122"/>
                      </a:endParaRPr>
                    </a:p>
                  </a:txBody>
                  <a:tcPr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>
                          <a:tab pos="514350" algn="l"/>
                        </a:tabLst>
                      </a:pPr>
                      <a:r>
                        <a:rPr kumimoji="0" lang="en-US" altLang="zh-CN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sub	$v0, $a0, $a1</a:t>
                      </a:r>
                    </a:p>
                  </a:txBody>
                  <a:tcPr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  <a:ea typeface="宋体" charset="-122"/>
                      </a:endParaRPr>
                    </a:p>
                  </a:txBody>
                  <a:tcPr marT="0" marB="0" horzOverflow="overflow">
                    <a:lnL>
                      <a:noFill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IF</a:t>
                      </a:r>
                    </a:p>
                  </a:txBody>
                  <a:tcPr marT="0" marB="0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ID</a:t>
                      </a:r>
                    </a:p>
                  </a:txBody>
                  <a:tcPr marT="0" marB="0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EX</a:t>
                      </a:r>
                    </a:p>
                  </a:txBody>
                  <a:tcPr marT="0" marB="0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NOP</a:t>
                      </a:r>
                      <a:endParaRPr kumimoji="0" lang="en-US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  <a:ea typeface="宋体" charset="-122"/>
                      </a:endParaRPr>
                    </a:p>
                  </a:txBody>
                  <a:tcPr marT="0" marB="0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WB</a:t>
                      </a:r>
                    </a:p>
                  </a:txBody>
                  <a:tcPr marT="0" marB="0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  <a:ea typeface="宋体" charset="-122"/>
                      </a:endParaRPr>
                    </a:p>
                  </a:txBody>
                  <a:tcPr marT="0" marB="0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  <a:ea typeface="宋体" charset="-122"/>
                      </a:endParaRPr>
                    </a:p>
                  </a:txBody>
                  <a:tcPr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  <a:ea typeface="宋体" charset="-122"/>
                      </a:endParaRPr>
                    </a:p>
                  </a:txBody>
                  <a:tcPr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>
                          <a:tab pos="514350" algn="l"/>
                        </a:tabLst>
                      </a:pPr>
                      <a:r>
                        <a:rPr kumimoji="0" lang="en-US" altLang="zh-CN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lw	$t0, 4($sp)</a:t>
                      </a:r>
                    </a:p>
                  </a:txBody>
                  <a:tcPr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  <a:ea typeface="宋体" charset="-122"/>
                      </a:endParaRPr>
                    </a:p>
                  </a:txBody>
                  <a:tcPr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  <a:ea typeface="宋体" charset="-122"/>
                      </a:endParaRPr>
                    </a:p>
                  </a:txBody>
                  <a:tcPr marT="0" marB="0" horzOverflow="overflow">
                    <a:lnL>
                      <a:noFill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IF</a:t>
                      </a:r>
                    </a:p>
                  </a:txBody>
                  <a:tcPr marT="0" marB="0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ID</a:t>
                      </a:r>
                    </a:p>
                  </a:txBody>
                  <a:tcPr marT="0" marB="0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EX</a:t>
                      </a:r>
                    </a:p>
                  </a:txBody>
                  <a:tcPr marT="0" marB="0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MEM</a:t>
                      </a:r>
                    </a:p>
                  </a:txBody>
                  <a:tcPr marT="0" marB="0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9E0FCC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WB</a:t>
                      </a:r>
                      <a:endParaRPr kumimoji="0" lang="en-US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  <a:ea typeface="宋体" charset="-122"/>
                      </a:endParaRPr>
                    </a:p>
                  </a:txBody>
                  <a:tcPr marT="0" marB="0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  <a:ea typeface="宋体" charset="-122"/>
                      </a:endParaRPr>
                    </a:p>
                  </a:txBody>
                  <a:tcPr marT="0" marB="0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  <a:ea typeface="宋体" charset="-122"/>
                      </a:endParaRPr>
                    </a:p>
                  </a:txBody>
                  <a:tcPr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>
                          <a:tab pos="514350" algn="l"/>
                        </a:tabLst>
                      </a:pPr>
                      <a:r>
                        <a:rPr kumimoji="0" lang="en-US" altLang="zh-CN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or	$s0, $s1, $s2</a:t>
                      </a:r>
                    </a:p>
                  </a:txBody>
                  <a:tcPr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  <a:ea typeface="宋体" charset="-122"/>
                      </a:endParaRPr>
                    </a:p>
                  </a:txBody>
                  <a:tcPr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  <a:ea typeface="宋体" charset="-122"/>
                      </a:endParaRPr>
                    </a:p>
                  </a:txBody>
                  <a:tcPr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  <a:ea typeface="宋体" charset="-122"/>
                      </a:endParaRPr>
                    </a:p>
                  </a:txBody>
                  <a:tcPr marT="0" marB="0" horzOverflow="overflow">
                    <a:lnL>
                      <a:noFill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IF</a:t>
                      </a:r>
                    </a:p>
                  </a:txBody>
                  <a:tcPr marT="0" marB="0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ID</a:t>
                      </a:r>
                    </a:p>
                  </a:txBody>
                  <a:tcPr marT="0" marB="0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EX</a:t>
                      </a:r>
                    </a:p>
                  </a:txBody>
                  <a:tcPr marT="0" marB="0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NOP</a:t>
                      </a:r>
                      <a:endParaRPr kumimoji="0" lang="en-US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  <a:ea typeface="宋体" charset="-122"/>
                      </a:endParaRPr>
                    </a:p>
                  </a:txBody>
                  <a:tcPr marT="0" marB="0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WB</a:t>
                      </a:r>
                      <a:endParaRPr kumimoji="0" lang="en-US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  <a:ea typeface="宋体" charset="-122"/>
                      </a:endParaRPr>
                    </a:p>
                  </a:txBody>
                  <a:tcPr marT="0" marB="0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  <a:ea typeface="宋体" charset="-122"/>
                      </a:endParaRPr>
                    </a:p>
                  </a:txBody>
                  <a:tcPr marT="0" marB="0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>
                          <a:tab pos="514350" algn="l"/>
                        </a:tabLst>
                      </a:pPr>
                      <a:r>
                        <a:rPr kumimoji="0" lang="en-US" altLang="zh-CN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lw	$t1, 8($sp)</a:t>
                      </a:r>
                    </a:p>
                  </a:txBody>
                  <a:tcPr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  <a:ea typeface="宋体" charset="-122"/>
                      </a:endParaRPr>
                    </a:p>
                  </a:txBody>
                  <a:tcPr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  <a:ea typeface="宋体" charset="-122"/>
                      </a:endParaRPr>
                    </a:p>
                  </a:txBody>
                  <a:tcPr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  <a:ea typeface="宋体" charset="-122"/>
                      </a:endParaRPr>
                    </a:p>
                  </a:txBody>
                  <a:tcPr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  <a:ea typeface="宋体" charset="-122"/>
                      </a:endParaRPr>
                    </a:p>
                  </a:txBody>
                  <a:tcPr marT="0" marB="0" horzOverflow="overflow">
                    <a:lnL>
                      <a:noFill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IF</a:t>
                      </a:r>
                    </a:p>
                  </a:txBody>
                  <a:tcPr marT="0" marB="0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ID</a:t>
                      </a:r>
                    </a:p>
                  </a:txBody>
                  <a:tcPr marT="0" marB="0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EX</a:t>
                      </a:r>
                    </a:p>
                  </a:txBody>
                  <a:tcPr marT="0" marB="0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MEM</a:t>
                      </a:r>
                    </a:p>
                  </a:txBody>
                  <a:tcPr marT="0" marB="0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WB</a:t>
                      </a:r>
                    </a:p>
                  </a:txBody>
                  <a:tcPr marT="0" marB="0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graphicFrame>
        <p:nvGraphicFramePr>
          <p:cNvPr id="5" name="Group 363"/>
          <p:cNvGraphicFramePr>
            <a:graphicFrameLocks noGrp="1"/>
          </p:cNvGraphicFramePr>
          <p:nvPr>
            <p:extLst/>
          </p:nvPr>
        </p:nvGraphicFramePr>
        <p:xfrm>
          <a:off x="1394520" y="3191828"/>
          <a:ext cx="5791200" cy="274638"/>
        </p:xfrm>
        <a:graphic>
          <a:graphicData uri="http://schemas.openxmlformats.org/drawingml/2006/table">
            <a:tbl>
              <a:tblPr/>
              <a:tblGrid>
                <a:gridCol w="204152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7787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274638">
                <a:tc>
                  <a:txBody>
                    <a:bodyPr/>
                    <a:lstStyle/>
                    <a:p>
                      <a:pPr marL="0" marR="0" lvl="0" indent="0" algn="l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>
                          <a:tab pos="514350" algn="l"/>
                        </a:tabLst>
                      </a:pPr>
                      <a:r>
                        <a:rPr kumimoji="0" lang="en-US" altLang="zh-CN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R-type</a:t>
                      </a:r>
                    </a:p>
                  </a:txBody>
                  <a:tcPr marT="0" marB="0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IF</a:t>
                      </a:r>
                    </a:p>
                  </a:txBody>
                  <a:tcPr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ID</a:t>
                      </a:r>
                    </a:p>
                  </a:txBody>
                  <a:tcPr marT="0" marB="0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EX</a:t>
                      </a:r>
                    </a:p>
                  </a:txBody>
                  <a:tcPr marT="0" marB="0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NOP</a:t>
                      </a:r>
                      <a:endParaRPr kumimoji="0" lang="en-US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  <a:ea typeface="宋体" charset="-122"/>
                      </a:endParaRPr>
                    </a:p>
                  </a:txBody>
                  <a:tcPr marT="0" marB="0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WB</a:t>
                      </a:r>
                    </a:p>
                  </a:txBody>
                  <a:tcPr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9" name="Group 366"/>
          <p:cNvGraphicFramePr>
            <a:graphicFrameLocks noGrp="1"/>
          </p:cNvGraphicFramePr>
          <p:nvPr>
            <p:extLst/>
          </p:nvPr>
        </p:nvGraphicFramePr>
        <p:xfrm>
          <a:off x="1164431" y="5874544"/>
          <a:ext cx="5791200" cy="274638"/>
        </p:xfrm>
        <a:graphic>
          <a:graphicData uri="http://schemas.openxmlformats.org/drawingml/2006/table">
            <a:tbl>
              <a:tblPr/>
              <a:tblGrid>
                <a:gridCol w="204152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7787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274638">
                <a:tc>
                  <a:txBody>
                    <a:bodyPr/>
                    <a:lstStyle/>
                    <a:p>
                      <a:pPr marL="0" marR="0" lvl="0" indent="0" algn="l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>
                          <a:tab pos="514350" algn="l"/>
                        </a:tabLst>
                      </a:pPr>
                      <a:r>
                        <a:rPr kumimoji="0" lang="en-US" altLang="zh-CN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store</a:t>
                      </a:r>
                    </a:p>
                  </a:txBody>
                  <a:tcPr marT="0" marB="0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IF</a:t>
                      </a:r>
                    </a:p>
                  </a:txBody>
                  <a:tcPr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ID</a:t>
                      </a:r>
                    </a:p>
                  </a:txBody>
                  <a:tcPr marT="0" marB="0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EX</a:t>
                      </a:r>
                    </a:p>
                  </a:txBody>
                  <a:tcPr marT="0" marB="0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MEM</a:t>
                      </a:r>
                      <a:endParaRPr kumimoji="0" lang="en-US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  <a:ea typeface="宋体" charset="-122"/>
                      </a:endParaRPr>
                    </a:p>
                  </a:txBody>
                  <a:tcPr marT="0" marB="0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NOP</a:t>
                      </a:r>
                      <a:endParaRPr kumimoji="0" lang="en-US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  <a:ea typeface="宋体" charset="-122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10" name="Group 385"/>
          <p:cNvGraphicFramePr>
            <a:graphicFrameLocks noGrp="1"/>
          </p:cNvGraphicFramePr>
          <p:nvPr>
            <p:extLst/>
          </p:nvPr>
        </p:nvGraphicFramePr>
        <p:xfrm>
          <a:off x="1164431" y="6255544"/>
          <a:ext cx="5791200" cy="274638"/>
        </p:xfrm>
        <a:graphic>
          <a:graphicData uri="http://schemas.openxmlformats.org/drawingml/2006/table">
            <a:tbl>
              <a:tblPr/>
              <a:tblGrid>
                <a:gridCol w="204152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7787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274638">
                <a:tc>
                  <a:txBody>
                    <a:bodyPr/>
                    <a:lstStyle/>
                    <a:p>
                      <a:pPr marL="0" marR="0" lvl="0" indent="0" algn="l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>
                          <a:tab pos="514350" algn="l"/>
                        </a:tabLst>
                      </a:pPr>
                      <a:r>
                        <a:rPr kumimoji="0" lang="en-US" altLang="zh-CN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branch</a:t>
                      </a:r>
                    </a:p>
                  </a:txBody>
                  <a:tcPr marT="0" marB="0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IF</a:t>
                      </a:r>
                    </a:p>
                  </a:txBody>
                  <a:tcPr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ID</a:t>
                      </a:r>
                    </a:p>
                  </a:txBody>
                  <a:tcPr marT="0" marB="0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EX</a:t>
                      </a:r>
                    </a:p>
                  </a:txBody>
                  <a:tcPr marT="0" marB="0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NOP</a:t>
                      </a:r>
                      <a:endParaRPr kumimoji="0" lang="en-US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  <a:ea typeface="宋体" charset="-122"/>
                      </a:endParaRPr>
                    </a:p>
                  </a:txBody>
                  <a:tcPr marT="0" marB="0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NOP</a:t>
                      </a:r>
                      <a:endParaRPr kumimoji="0" lang="en-US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  <a:ea typeface="宋体" charset="-122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28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24796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32046" y="260648"/>
            <a:ext cx="7992888" cy="922114"/>
          </a:xfrm>
        </p:spPr>
        <p:txBody>
          <a:bodyPr>
            <a:noAutofit/>
          </a:bodyPr>
          <a:lstStyle/>
          <a:p>
            <a:pPr algn="ctr"/>
            <a:r>
              <a:rPr lang="en-US" altLang="zh-CN" sz="4400" b="1" dirty="0">
                <a:solidFill>
                  <a:srgbClr val="0000FF"/>
                </a:solidFill>
              </a:rPr>
              <a:t>Example from Laundry</a:t>
            </a:r>
            <a:endParaRPr lang="zh-CN" altLang="en-US" sz="4400" b="1" dirty="0">
              <a:solidFill>
                <a:srgbClr val="0000FF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99592" y="1196752"/>
            <a:ext cx="8136904" cy="5544616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l"/>
            </a:pPr>
            <a:r>
              <a:rPr lang="en-US" altLang="zh-CN" sz="2800" dirty="0"/>
              <a:t>Three steps for one load of laundry</a:t>
            </a:r>
          </a:p>
          <a:p>
            <a:pPr marL="82296" indent="0">
              <a:buNone/>
            </a:pPr>
            <a:r>
              <a:rPr lang="en-US" altLang="zh-CN" sz="2600" dirty="0"/>
              <a:t>   -- One washer (takes 30 minutes)</a:t>
            </a:r>
          </a:p>
          <a:p>
            <a:pPr marL="82296" indent="0">
              <a:buNone/>
            </a:pPr>
            <a:endParaRPr lang="en-US" altLang="zh-CN" sz="2600" dirty="0"/>
          </a:p>
          <a:p>
            <a:pPr marL="82296" indent="0">
              <a:buNone/>
            </a:pPr>
            <a:r>
              <a:rPr lang="en-US" altLang="zh-CN" sz="2600" dirty="0"/>
              <a:t>   </a:t>
            </a:r>
          </a:p>
          <a:p>
            <a:pPr marL="82296" indent="0">
              <a:buNone/>
            </a:pPr>
            <a:r>
              <a:rPr lang="en-US" altLang="zh-CN" sz="2600" dirty="0"/>
              <a:t>    -- One drier (takes 40 minutes)</a:t>
            </a:r>
          </a:p>
          <a:p>
            <a:pPr marL="82296" indent="0">
              <a:buNone/>
            </a:pPr>
            <a:endParaRPr lang="en-US" altLang="zh-CN" sz="2600" dirty="0"/>
          </a:p>
          <a:p>
            <a:pPr marL="82296" indent="0">
              <a:buNone/>
            </a:pPr>
            <a:r>
              <a:rPr lang="en-US" altLang="zh-CN" sz="2600" dirty="0"/>
              <a:t>   </a:t>
            </a:r>
          </a:p>
          <a:p>
            <a:pPr marL="82296" indent="0">
              <a:buNone/>
            </a:pPr>
            <a:r>
              <a:rPr lang="en-US" altLang="zh-CN" sz="2600" dirty="0"/>
              <a:t>    -- One “folder” (takes 20 minutes)</a:t>
            </a:r>
          </a:p>
          <a:p>
            <a:pPr>
              <a:buFont typeface="Wingdings" panose="05000000000000000000" pitchFamily="2" charset="2"/>
              <a:buChar char="l"/>
            </a:pPr>
            <a:endParaRPr lang="en-US" altLang="zh-CN" sz="2800" dirty="0"/>
          </a:p>
          <a:p>
            <a:pPr>
              <a:buFont typeface="Wingdings" panose="05000000000000000000" pitchFamily="2" charset="2"/>
              <a:buChar char="l"/>
            </a:pPr>
            <a:endParaRPr lang="en-US" altLang="zh-CN" sz="2800" dirty="0"/>
          </a:p>
          <a:p>
            <a:pPr>
              <a:buFont typeface="Wingdings" panose="05000000000000000000" pitchFamily="2" charset="2"/>
              <a:buChar char="l"/>
            </a:pPr>
            <a:r>
              <a:rPr lang="en-US" altLang="zh-CN" sz="2800" dirty="0"/>
              <a:t>Totally 20+30+40=90 minutes for one load of laundry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2204864"/>
            <a:ext cx="781050" cy="695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9118" y="3429000"/>
            <a:ext cx="704850" cy="71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3893" y="4869160"/>
            <a:ext cx="600075" cy="619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39243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32046" y="260648"/>
            <a:ext cx="7992888" cy="922114"/>
          </a:xfrm>
        </p:spPr>
        <p:txBody>
          <a:bodyPr>
            <a:noAutofit/>
          </a:bodyPr>
          <a:lstStyle/>
          <a:p>
            <a:pPr algn="ctr"/>
            <a:r>
              <a:rPr lang="en-US" altLang="zh-CN" sz="4400" b="1" dirty="0">
                <a:solidFill>
                  <a:srgbClr val="0000FF"/>
                </a:solidFill>
              </a:rPr>
              <a:t>Sequential Way</a:t>
            </a:r>
            <a:endParaRPr lang="zh-CN" altLang="en-US" sz="4400" b="1" dirty="0">
              <a:solidFill>
                <a:srgbClr val="0000FF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99592" y="1196752"/>
            <a:ext cx="8136904" cy="554461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l"/>
            </a:pPr>
            <a:r>
              <a:rPr lang="en-US" altLang="zh-CN" sz="2800" dirty="0"/>
              <a:t>A sequential way for 4 loads need 6 hours.</a:t>
            </a:r>
          </a:p>
          <a:p>
            <a:pPr>
              <a:buFont typeface="Wingdings" panose="05000000000000000000" pitchFamily="2" charset="2"/>
              <a:buChar char="l"/>
            </a:pPr>
            <a:endParaRPr lang="en-US" altLang="zh-CN" sz="2800" dirty="0"/>
          </a:p>
        </p:txBody>
      </p:sp>
      <p:grpSp>
        <p:nvGrpSpPr>
          <p:cNvPr id="136" name="组合 135"/>
          <p:cNvGrpSpPr/>
          <p:nvPr/>
        </p:nvGrpSpPr>
        <p:grpSpPr>
          <a:xfrm>
            <a:off x="1331640" y="2006748"/>
            <a:ext cx="7318375" cy="4446588"/>
            <a:chOff x="1331640" y="2132856"/>
            <a:chExt cx="7318375" cy="4446588"/>
          </a:xfrm>
        </p:grpSpPr>
        <p:sp>
          <p:nvSpPr>
            <p:cNvPr id="4" name="Rectangle 4"/>
            <p:cNvSpPr>
              <a:spLocks noChangeArrowheads="1"/>
            </p:cNvSpPr>
            <p:nvPr/>
          </p:nvSpPr>
          <p:spPr bwMode="auto">
            <a:xfrm>
              <a:off x="1742803" y="3237756"/>
              <a:ext cx="434975" cy="3635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 eaLnBrk="1" hangingPunct="1"/>
              <a:r>
                <a:rPr lang="en-US" altLang="zh-CN" sz="1800" b="1">
                  <a:latin typeface="Arial" charset="0"/>
                  <a:ea typeface="宋体" charset="-122"/>
                </a:rPr>
                <a:t>30</a:t>
              </a:r>
            </a:p>
          </p:txBody>
        </p:sp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1733278" y="3232994"/>
              <a:ext cx="1498600" cy="0"/>
              <a:chOff x="952" y="1400"/>
              <a:chExt cx="944" cy="0"/>
            </a:xfrm>
          </p:grpSpPr>
          <p:sp>
            <p:nvSpPr>
              <p:cNvPr id="6" name="Line 6"/>
              <p:cNvSpPr>
                <a:spLocks noChangeShapeType="1"/>
              </p:cNvSpPr>
              <p:nvPr/>
            </p:nvSpPr>
            <p:spPr bwMode="auto">
              <a:xfrm>
                <a:off x="952" y="1400"/>
                <a:ext cx="288" cy="0"/>
              </a:xfrm>
              <a:prstGeom prst="line">
                <a:avLst/>
              </a:prstGeom>
              <a:noFill/>
              <a:ln w="50800">
                <a:solidFill>
                  <a:srgbClr val="F6BF69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7" name="Line 7"/>
              <p:cNvSpPr>
                <a:spLocks noChangeShapeType="1"/>
              </p:cNvSpPr>
              <p:nvPr/>
            </p:nvSpPr>
            <p:spPr bwMode="auto">
              <a:xfrm>
                <a:off x="1280" y="1400"/>
                <a:ext cx="360" cy="0"/>
              </a:xfrm>
              <a:prstGeom prst="line">
                <a:avLst/>
              </a:prstGeom>
              <a:noFill/>
              <a:ln w="50800">
                <a:solidFill>
                  <a:srgbClr val="A2C1FE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8" name="Line 8"/>
              <p:cNvSpPr>
                <a:spLocks noChangeShapeType="1"/>
              </p:cNvSpPr>
              <p:nvPr/>
            </p:nvSpPr>
            <p:spPr bwMode="auto">
              <a:xfrm>
                <a:off x="1680" y="1400"/>
                <a:ext cx="216" cy="0"/>
              </a:xfrm>
              <a:prstGeom prst="line">
                <a:avLst/>
              </a:prstGeom>
              <a:noFill/>
              <a:ln w="50800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sp>
          <p:nvSpPr>
            <p:cNvPr id="9" name="Rectangle 9"/>
            <p:cNvSpPr>
              <a:spLocks noChangeArrowheads="1"/>
            </p:cNvSpPr>
            <p:nvPr/>
          </p:nvSpPr>
          <p:spPr bwMode="auto">
            <a:xfrm>
              <a:off x="2327003" y="3237756"/>
              <a:ext cx="434975" cy="3635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 eaLnBrk="1" hangingPunct="1"/>
              <a:r>
                <a:rPr lang="en-US" altLang="zh-CN" sz="1800" b="1">
                  <a:latin typeface="Arial" charset="0"/>
                  <a:ea typeface="宋体" charset="-122"/>
                </a:rPr>
                <a:t>40</a:t>
              </a:r>
            </a:p>
          </p:txBody>
        </p:sp>
        <p:sp>
          <p:nvSpPr>
            <p:cNvPr id="10" name="Rectangle 10"/>
            <p:cNvSpPr>
              <a:spLocks noChangeArrowheads="1"/>
            </p:cNvSpPr>
            <p:nvPr/>
          </p:nvSpPr>
          <p:spPr bwMode="auto">
            <a:xfrm>
              <a:off x="2847703" y="3237756"/>
              <a:ext cx="434975" cy="3635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 eaLnBrk="1" hangingPunct="1"/>
              <a:r>
                <a:rPr lang="en-US" altLang="zh-CN" sz="1800" b="1">
                  <a:latin typeface="Arial" charset="0"/>
                  <a:ea typeface="宋体" charset="-122"/>
                </a:rPr>
                <a:t>20</a:t>
              </a:r>
            </a:p>
          </p:txBody>
        </p:sp>
        <p:sp>
          <p:nvSpPr>
            <p:cNvPr id="11" name="Line 11"/>
            <p:cNvSpPr>
              <a:spLocks noChangeShapeType="1"/>
            </p:cNvSpPr>
            <p:nvPr/>
          </p:nvSpPr>
          <p:spPr bwMode="auto">
            <a:xfrm>
              <a:off x="2228578" y="3061544"/>
              <a:ext cx="0" cy="3048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2" name="Line 12"/>
            <p:cNvSpPr>
              <a:spLocks noChangeShapeType="1"/>
            </p:cNvSpPr>
            <p:nvPr/>
          </p:nvSpPr>
          <p:spPr bwMode="auto">
            <a:xfrm>
              <a:off x="2863578" y="3061544"/>
              <a:ext cx="0" cy="3048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3" name="Line 13"/>
            <p:cNvSpPr>
              <a:spLocks noChangeShapeType="1"/>
            </p:cNvSpPr>
            <p:nvPr/>
          </p:nvSpPr>
          <p:spPr bwMode="auto">
            <a:xfrm>
              <a:off x="3269978" y="3061544"/>
              <a:ext cx="0" cy="3048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4" name="Rectangle 14"/>
            <p:cNvSpPr>
              <a:spLocks noChangeArrowheads="1"/>
            </p:cNvSpPr>
            <p:nvPr/>
          </p:nvSpPr>
          <p:spPr bwMode="auto">
            <a:xfrm>
              <a:off x="3317603" y="3237756"/>
              <a:ext cx="434975" cy="3635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 eaLnBrk="1" hangingPunct="1"/>
              <a:r>
                <a:rPr lang="en-US" altLang="zh-CN" sz="1800" b="1">
                  <a:latin typeface="Arial" charset="0"/>
                  <a:ea typeface="宋体" charset="-122"/>
                </a:rPr>
                <a:t>30</a:t>
              </a:r>
            </a:p>
          </p:txBody>
        </p:sp>
        <p:grpSp>
          <p:nvGrpSpPr>
            <p:cNvPr id="15" name="Group 15"/>
            <p:cNvGrpSpPr>
              <a:grpSpLocks/>
            </p:cNvGrpSpPr>
            <p:nvPr/>
          </p:nvGrpSpPr>
          <p:grpSpPr bwMode="auto">
            <a:xfrm>
              <a:off x="3308078" y="3232994"/>
              <a:ext cx="1498600" cy="0"/>
              <a:chOff x="1944" y="1400"/>
              <a:chExt cx="944" cy="0"/>
            </a:xfrm>
          </p:grpSpPr>
          <p:sp>
            <p:nvSpPr>
              <p:cNvPr id="16" name="Line 16"/>
              <p:cNvSpPr>
                <a:spLocks noChangeShapeType="1"/>
              </p:cNvSpPr>
              <p:nvPr/>
            </p:nvSpPr>
            <p:spPr bwMode="auto">
              <a:xfrm>
                <a:off x="1944" y="1400"/>
                <a:ext cx="288" cy="0"/>
              </a:xfrm>
              <a:prstGeom prst="line">
                <a:avLst/>
              </a:prstGeom>
              <a:noFill/>
              <a:ln w="50800">
                <a:solidFill>
                  <a:srgbClr val="F6BF69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7" name="Line 17"/>
              <p:cNvSpPr>
                <a:spLocks noChangeShapeType="1"/>
              </p:cNvSpPr>
              <p:nvPr/>
            </p:nvSpPr>
            <p:spPr bwMode="auto">
              <a:xfrm>
                <a:off x="2272" y="1400"/>
                <a:ext cx="360" cy="0"/>
              </a:xfrm>
              <a:prstGeom prst="line">
                <a:avLst/>
              </a:prstGeom>
              <a:noFill/>
              <a:ln w="50800">
                <a:solidFill>
                  <a:srgbClr val="A2C1FE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8" name="Line 18"/>
              <p:cNvSpPr>
                <a:spLocks noChangeShapeType="1"/>
              </p:cNvSpPr>
              <p:nvPr/>
            </p:nvSpPr>
            <p:spPr bwMode="auto">
              <a:xfrm>
                <a:off x="2672" y="1400"/>
                <a:ext cx="216" cy="0"/>
              </a:xfrm>
              <a:prstGeom prst="line">
                <a:avLst/>
              </a:prstGeom>
              <a:noFill/>
              <a:ln w="50800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sp>
          <p:nvSpPr>
            <p:cNvPr id="19" name="Rectangle 19"/>
            <p:cNvSpPr>
              <a:spLocks noChangeArrowheads="1"/>
            </p:cNvSpPr>
            <p:nvPr/>
          </p:nvSpPr>
          <p:spPr bwMode="auto">
            <a:xfrm>
              <a:off x="3901803" y="3237756"/>
              <a:ext cx="434975" cy="3635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 eaLnBrk="1" hangingPunct="1"/>
              <a:r>
                <a:rPr lang="en-US" altLang="zh-CN" sz="1800" b="1">
                  <a:latin typeface="Arial" charset="0"/>
                  <a:ea typeface="宋体" charset="-122"/>
                </a:rPr>
                <a:t>40</a:t>
              </a:r>
            </a:p>
          </p:txBody>
        </p:sp>
        <p:sp>
          <p:nvSpPr>
            <p:cNvPr id="20" name="Rectangle 20"/>
            <p:cNvSpPr>
              <a:spLocks noChangeArrowheads="1"/>
            </p:cNvSpPr>
            <p:nvPr/>
          </p:nvSpPr>
          <p:spPr bwMode="auto">
            <a:xfrm>
              <a:off x="4422503" y="3237756"/>
              <a:ext cx="434975" cy="3635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 eaLnBrk="1" hangingPunct="1"/>
              <a:r>
                <a:rPr lang="en-US" altLang="zh-CN" sz="1800" b="1">
                  <a:latin typeface="Arial" charset="0"/>
                  <a:ea typeface="宋体" charset="-122"/>
                </a:rPr>
                <a:t>20</a:t>
              </a:r>
            </a:p>
          </p:txBody>
        </p:sp>
        <p:sp>
          <p:nvSpPr>
            <p:cNvPr id="21" name="Line 21"/>
            <p:cNvSpPr>
              <a:spLocks noChangeShapeType="1"/>
            </p:cNvSpPr>
            <p:nvPr/>
          </p:nvSpPr>
          <p:spPr bwMode="auto">
            <a:xfrm>
              <a:off x="3803378" y="3061544"/>
              <a:ext cx="0" cy="3048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2" name="Line 22"/>
            <p:cNvSpPr>
              <a:spLocks noChangeShapeType="1"/>
            </p:cNvSpPr>
            <p:nvPr/>
          </p:nvSpPr>
          <p:spPr bwMode="auto">
            <a:xfrm>
              <a:off x="4438378" y="3061544"/>
              <a:ext cx="0" cy="3048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3" name="Line 23"/>
            <p:cNvSpPr>
              <a:spLocks noChangeShapeType="1"/>
            </p:cNvSpPr>
            <p:nvPr/>
          </p:nvSpPr>
          <p:spPr bwMode="auto">
            <a:xfrm>
              <a:off x="4844778" y="3061544"/>
              <a:ext cx="0" cy="3048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4" name="Rectangle 24"/>
            <p:cNvSpPr>
              <a:spLocks noChangeArrowheads="1"/>
            </p:cNvSpPr>
            <p:nvPr/>
          </p:nvSpPr>
          <p:spPr bwMode="auto">
            <a:xfrm>
              <a:off x="4892403" y="3237756"/>
              <a:ext cx="434975" cy="3635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 eaLnBrk="1" hangingPunct="1"/>
              <a:r>
                <a:rPr lang="en-US" altLang="zh-CN" sz="1800" b="1">
                  <a:latin typeface="Arial" charset="0"/>
                  <a:ea typeface="宋体" charset="-122"/>
                </a:rPr>
                <a:t>30</a:t>
              </a:r>
            </a:p>
          </p:txBody>
        </p:sp>
        <p:grpSp>
          <p:nvGrpSpPr>
            <p:cNvPr id="25" name="Group 25"/>
            <p:cNvGrpSpPr>
              <a:grpSpLocks/>
            </p:cNvGrpSpPr>
            <p:nvPr/>
          </p:nvGrpSpPr>
          <p:grpSpPr bwMode="auto">
            <a:xfrm>
              <a:off x="4882878" y="3232994"/>
              <a:ext cx="1498600" cy="0"/>
              <a:chOff x="2936" y="1400"/>
              <a:chExt cx="944" cy="0"/>
            </a:xfrm>
          </p:grpSpPr>
          <p:sp>
            <p:nvSpPr>
              <p:cNvPr id="26" name="Line 26"/>
              <p:cNvSpPr>
                <a:spLocks noChangeShapeType="1"/>
              </p:cNvSpPr>
              <p:nvPr/>
            </p:nvSpPr>
            <p:spPr bwMode="auto">
              <a:xfrm>
                <a:off x="2936" y="1400"/>
                <a:ext cx="288" cy="0"/>
              </a:xfrm>
              <a:prstGeom prst="line">
                <a:avLst/>
              </a:prstGeom>
              <a:noFill/>
              <a:ln w="50800">
                <a:solidFill>
                  <a:srgbClr val="F6BF69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7" name="Line 27"/>
              <p:cNvSpPr>
                <a:spLocks noChangeShapeType="1"/>
              </p:cNvSpPr>
              <p:nvPr/>
            </p:nvSpPr>
            <p:spPr bwMode="auto">
              <a:xfrm>
                <a:off x="3264" y="1400"/>
                <a:ext cx="360" cy="0"/>
              </a:xfrm>
              <a:prstGeom prst="line">
                <a:avLst/>
              </a:prstGeom>
              <a:noFill/>
              <a:ln w="50800">
                <a:solidFill>
                  <a:srgbClr val="A2C1FE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8" name="Line 28"/>
              <p:cNvSpPr>
                <a:spLocks noChangeShapeType="1"/>
              </p:cNvSpPr>
              <p:nvPr/>
            </p:nvSpPr>
            <p:spPr bwMode="auto">
              <a:xfrm>
                <a:off x="3664" y="1400"/>
                <a:ext cx="216" cy="0"/>
              </a:xfrm>
              <a:prstGeom prst="line">
                <a:avLst/>
              </a:prstGeom>
              <a:noFill/>
              <a:ln w="50800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sp>
          <p:nvSpPr>
            <p:cNvPr id="29" name="Rectangle 29"/>
            <p:cNvSpPr>
              <a:spLocks noChangeArrowheads="1"/>
            </p:cNvSpPr>
            <p:nvPr/>
          </p:nvSpPr>
          <p:spPr bwMode="auto">
            <a:xfrm>
              <a:off x="5476603" y="3237756"/>
              <a:ext cx="434975" cy="3635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 eaLnBrk="1" hangingPunct="1"/>
              <a:r>
                <a:rPr lang="en-US" altLang="zh-CN" sz="1800" b="1">
                  <a:latin typeface="Arial" charset="0"/>
                  <a:ea typeface="宋体" charset="-122"/>
                </a:rPr>
                <a:t>40</a:t>
              </a:r>
            </a:p>
          </p:txBody>
        </p:sp>
        <p:sp>
          <p:nvSpPr>
            <p:cNvPr id="30" name="Rectangle 30"/>
            <p:cNvSpPr>
              <a:spLocks noChangeArrowheads="1"/>
            </p:cNvSpPr>
            <p:nvPr/>
          </p:nvSpPr>
          <p:spPr bwMode="auto">
            <a:xfrm>
              <a:off x="5997303" y="3237756"/>
              <a:ext cx="434975" cy="3635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 eaLnBrk="1" hangingPunct="1"/>
              <a:r>
                <a:rPr lang="en-US" altLang="zh-CN" sz="1800" b="1">
                  <a:latin typeface="Arial" charset="0"/>
                  <a:ea typeface="宋体" charset="-122"/>
                </a:rPr>
                <a:t>20</a:t>
              </a:r>
            </a:p>
          </p:txBody>
        </p:sp>
        <p:sp>
          <p:nvSpPr>
            <p:cNvPr id="31" name="Line 31"/>
            <p:cNvSpPr>
              <a:spLocks noChangeShapeType="1"/>
            </p:cNvSpPr>
            <p:nvPr/>
          </p:nvSpPr>
          <p:spPr bwMode="auto">
            <a:xfrm>
              <a:off x="5378178" y="3061544"/>
              <a:ext cx="0" cy="3048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2" name="Line 32"/>
            <p:cNvSpPr>
              <a:spLocks noChangeShapeType="1"/>
            </p:cNvSpPr>
            <p:nvPr/>
          </p:nvSpPr>
          <p:spPr bwMode="auto">
            <a:xfrm>
              <a:off x="6013178" y="3061544"/>
              <a:ext cx="0" cy="3048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3" name="Line 33"/>
            <p:cNvSpPr>
              <a:spLocks noChangeShapeType="1"/>
            </p:cNvSpPr>
            <p:nvPr/>
          </p:nvSpPr>
          <p:spPr bwMode="auto">
            <a:xfrm>
              <a:off x="6419578" y="3061544"/>
              <a:ext cx="0" cy="3048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4" name="Rectangle 34"/>
            <p:cNvSpPr>
              <a:spLocks noChangeArrowheads="1"/>
            </p:cNvSpPr>
            <p:nvPr/>
          </p:nvSpPr>
          <p:spPr bwMode="auto">
            <a:xfrm>
              <a:off x="6467203" y="3237756"/>
              <a:ext cx="434975" cy="3635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 eaLnBrk="1" hangingPunct="1"/>
              <a:r>
                <a:rPr lang="en-US" altLang="zh-CN" sz="1800" b="1">
                  <a:latin typeface="Arial" charset="0"/>
                  <a:ea typeface="宋体" charset="-122"/>
                </a:rPr>
                <a:t>30</a:t>
              </a:r>
            </a:p>
          </p:txBody>
        </p:sp>
        <p:grpSp>
          <p:nvGrpSpPr>
            <p:cNvPr id="35" name="Group 35"/>
            <p:cNvGrpSpPr>
              <a:grpSpLocks/>
            </p:cNvGrpSpPr>
            <p:nvPr/>
          </p:nvGrpSpPr>
          <p:grpSpPr bwMode="auto">
            <a:xfrm>
              <a:off x="6457678" y="3232994"/>
              <a:ext cx="1498600" cy="0"/>
              <a:chOff x="3928" y="1400"/>
              <a:chExt cx="944" cy="0"/>
            </a:xfrm>
          </p:grpSpPr>
          <p:sp>
            <p:nvSpPr>
              <p:cNvPr id="36" name="Line 36"/>
              <p:cNvSpPr>
                <a:spLocks noChangeShapeType="1"/>
              </p:cNvSpPr>
              <p:nvPr/>
            </p:nvSpPr>
            <p:spPr bwMode="auto">
              <a:xfrm>
                <a:off x="3928" y="1400"/>
                <a:ext cx="288" cy="0"/>
              </a:xfrm>
              <a:prstGeom prst="line">
                <a:avLst/>
              </a:prstGeom>
              <a:noFill/>
              <a:ln w="50800">
                <a:solidFill>
                  <a:srgbClr val="F6BF69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7" name="Line 37"/>
              <p:cNvSpPr>
                <a:spLocks noChangeShapeType="1"/>
              </p:cNvSpPr>
              <p:nvPr/>
            </p:nvSpPr>
            <p:spPr bwMode="auto">
              <a:xfrm>
                <a:off x="4256" y="1400"/>
                <a:ext cx="360" cy="0"/>
              </a:xfrm>
              <a:prstGeom prst="line">
                <a:avLst/>
              </a:prstGeom>
              <a:noFill/>
              <a:ln w="50800">
                <a:solidFill>
                  <a:srgbClr val="A2C1FE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8" name="Line 38"/>
              <p:cNvSpPr>
                <a:spLocks noChangeShapeType="1"/>
              </p:cNvSpPr>
              <p:nvPr/>
            </p:nvSpPr>
            <p:spPr bwMode="auto">
              <a:xfrm>
                <a:off x="4656" y="1400"/>
                <a:ext cx="216" cy="0"/>
              </a:xfrm>
              <a:prstGeom prst="line">
                <a:avLst/>
              </a:prstGeom>
              <a:noFill/>
              <a:ln w="50800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sp>
          <p:nvSpPr>
            <p:cNvPr id="39" name="Rectangle 39"/>
            <p:cNvSpPr>
              <a:spLocks noChangeArrowheads="1"/>
            </p:cNvSpPr>
            <p:nvPr/>
          </p:nvSpPr>
          <p:spPr bwMode="auto">
            <a:xfrm>
              <a:off x="7051403" y="3237756"/>
              <a:ext cx="434975" cy="3635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 eaLnBrk="1" hangingPunct="1"/>
              <a:r>
                <a:rPr lang="en-US" altLang="zh-CN" sz="1800" b="1">
                  <a:latin typeface="Arial" charset="0"/>
                  <a:ea typeface="宋体" charset="-122"/>
                </a:rPr>
                <a:t>40</a:t>
              </a:r>
            </a:p>
          </p:txBody>
        </p:sp>
        <p:sp>
          <p:nvSpPr>
            <p:cNvPr id="40" name="Rectangle 40"/>
            <p:cNvSpPr>
              <a:spLocks noChangeArrowheads="1"/>
            </p:cNvSpPr>
            <p:nvPr/>
          </p:nvSpPr>
          <p:spPr bwMode="auto">
            <a:xfrm>
              <a:off x="7572103" y="3237756"/>
              <a:ext cx="434975" cy="3635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 eaLnBrk="1" hangingPunct="1"/>
              <a:r>
                <a:rPr lang="en-US" altLang="zh-CN" sz="1800" b="1">
                  <a:latin typeface="Arial" charset="0"/>
                  <a:ea typeface="宋体" charset="-122"/>
                </a:rPr>
                <a:t>20</a:t>
              </a:r>
            </a:p>
          </p:txBody>
        </p:sp>
        <p:sp>
          <p:nvSpPr>
            <p:cNvPr id="41" name="Line 41"/>
            <p:cNvSpPr>
              <a:spLocks noChangeShapeType="1"/>
            </p:cNvSpPr>
            <p:nvPr/>
          </p:nvSpPr>
          <p:spPr bwMode="auto">
            <a:xfrm>
              <a:off x="6952978" y="3061544"/>
              <a:ext cx="0" cy="3048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2" name="Line 42"/>
            <p:cNvSpPr>
              <a:spLocks noChangeShapeType="1"/>
            </p:cNvSpPr>
            <p:nvPr/>
          </p:nvSpPr>
          <p:spPr bwMode="auto">
            <a:xfrm>
              <a:off x="7587978" y="3061544"/>
              <a:ext cx="0" cy="3048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3" name="Line 43"/>
            <p:cNvSpPr>
              <a:spLocks noChangeShapeType="1"/>
            </p:cNvSpPr>
            <p:nvPr/>
          </p:nvSpPr>
          <p:spPr bwMode="auto">
            <a:xfrm>
              <a:off x="7994378" y="3061544"/>
              <a:ext cx="0" cy="3048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grpSp>
          <p:nvGrpSpPr>
            <p:cNvPr id="44" name="Group 44"/>
            <p:cNvGrpSpPr>
              <a:grpSpLocks/>
            </p:cNvGrpSpPr>
            <p:nvPr/>
          </p:nvGrpSpPr>
          <p:grpSpPr bwMode="auto">
            <a:xfrm>
              <a:off x="1714228" y="3633044"/>
              <a:ext cx="1535112" cy="711200"/>
              <a:chOff x="940" y="1652"/>
              <a:chExt cx="967" cy="448"/>
            </a:xfrm>
          </p:grpSpPr>
          <p:grpSp>
            <p:nvGrpSpPr>
              <p:cNvPr id="45" name="Group 45"/>
              <p:cNvGrpSpPr>
                <a:grpSpLocks/>
              </p:cNvGrpSpPr>
              <p:nvPr/>
            </p:nvGrpSpPr>
            <p:grpSpPr bwMode="auto">
              <a:xfrm>
                <a:off x="940" y="1652"/>
                <a:ext cx="305" cy="448"/>
                <a:chOff x="940" y="1652"/>
                <a:chExt cx="305" cy="448"/>
              </a:xfrm>
            </p:grpSpPr>
            <p:grpSp>
              <p:nvGrpSpPr>
                <p:cNvPr id="59" name="Group 46"/>
                <p:cNvGrpSpPr>
                  <a:grpSpLocks/>
                </p:cNvGrpSpPr>
                <p:nvPr/>
              </p:nvGrpSpPr>
              <p:grpSpPr bwMode="auto">
                <a:xfrm>
                  <a:off x="940" y="1652"/>
                  <a:ext cx="305" cy="448"/>
                  <a:chOff x="940" y="1652"/>
                  <a:chExt cx="305" cy="448"/>
                </a:xfrm>
              </p:grpSpPr>
              <p:sp>
                <p:nvSpPr>
                  <p:cNvPr id="61" name="AutoShape 47"/>
                  <p:cNvSpPr>
                    <a:spLocks noChangeArrowheads="1"/>
                  </p:cNvSpPr>
                  <p:nvPr/>
                </p:nvSpPr>
                <p:spPr bwMode="auto">
                  <a:xfrm>
                    <a:off x="940" y="1723"/>
                    <a:ext cx="305" cy="377"/>
                  </a:xfrm>
                  <a:prstGeom prst="cube">
                    <a:avLst>
                      <a:gd name="adj" fmla="val 24995"/>
                    </a:avLst>
                  </a:prstGeom>
                  <a:solidFill>
                    <a:srgbClr val="F6BF69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62" name="AutoShape 48"/>
                  <p:cNvSpPr>
                    <a:spLocks noChangeArrowheads="1"/>
                  </p:cNvSpPr>
                  <p:nvPr/>
                </p:nvSpPr>
                <p:spPr bwMode="auto">
                  <a:xfrm>
                    <a:off x="1010" y="1652"/>
                    <a:ext cx="235" cy="78"/>
                  </a:xfrm>
                  <a:prstGeom prst="cube">
                    <a:avLst>
                      <a:gd name="adj" fmla="val 24995"/>
                    </a:avLst>
                  </a:prstGeom>
                  <a:solidFill>
                    <a:srgbClr val="F6BF69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</p:grpSp>
            <p:sp>
              <p:nvSpPr>
                <p:cNvPr id="60" name="AutoShape 49"/>
                <p:cNvSpPr>
                  <a:spLocks noChangeArrowheads="1"/>
                </p:cNvSpPr>
                <p:nvPr/>
              </p:nvSpPr>
              <p:spPr bwMode="auto">
                <a:xfrm>
                  <a:off x="1002" y="1756"/>
                  <a:ext cx="158" cy="27"/>
                </a:xfrm>
                <a:prstGeom prst="parallelogram">
                  <a:avLst>
                    <a:gd name="adj" fmla="val 146269"/>
                  </a:avLst>
                </a:prstGeom>
                <a:solidFill>
                  <a:srgbClr val="F6BF69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46" name="Group 50"/>
              <p:cNvGrpSpPr>
                <a:grpSpLocks/>
              </p:cNvGrpSpPr>
              <p:nvPr/>
            </p:nvGrpSpPr>
            <p:grpSpPr bwMode="auto">
              <a:xfrm>
                <a:off x="1241" y="1652"/>
                <a:ext cx="378" cy="448"/>
                <a:chOff x="1241" y="1652"/>
                <a:chExt cx="378" cy="448"/>
              </a:xfrm>
            </p:grpSpPr>
            <p:grpSp>
              <p:nvGrpSpPr>
                <p:cNvPr id="54" name="Group 51"/>
                <p:cNvGrpSpPr>
                  <a:grpSpLocks/>
                </p:cNvGrpSpPr>
                <p:nvPr/>
              </p:nvGrpSpPr>
              <p:grpSpPr bwMode="auto">
                <a:xfrm>
                  <a:off x="1241" y="1652"/>
                  <a:ext cx="378" cy="448"/>
                  <a:chOff x="1241" y="1652"/>
                  <a:chExt cx="378" cy="448"/>
                </a:xfrm>
              </p:grpSpPr>
              <p:sp>
                <p:nvSpPr>
                  <p:cNvPr id="57" name="AutoShape 52"/>
                  <p:cNvSpPr>
                    <a:spLocks noChangeArrowheads="1"/>
                  </p:cNvSpPr>
                  <p:nvPr/>
                </p:nvSpPr>
                <p:spPr bwMode="auto">
                  <a:xfrm>
                    <a:off x="1241" y="1723"/>
                    <a:ext cx="378" cy="377"/>
                  </a:xfrm>
                  <a:prstGeom prst="cube">
                    <a:avLst>
                      <a:gd name="adj" fmla="val 24995"/>
                    </a:avLst>
                  </a:prstGeom>
                  <a:solidFill>
                    <a:srgbClr val="A2C1FE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58" name="AutoShape 53"/>
                  <p:cNvSpPr>
                    <a:spLocks noChangeArrowheads="1"/>
                  </p:cNvSpPr>
                  <p:nvPr/>
                </p:nvSpPr>
                <p:spPr bwMode="auto">
                  <a:xfrm>
                    <a:off x="1327" y="1652"/>
                    <a:ext cx="292" cy="78"/>
                  </a:xfrm>
                  <a:prstGeom prst="cube">
                    <a:avLst>
                      <a:gd name="adj" fmla="val 24995"/>
                    </a:avLst>
                  </a:prstGeom>
                  <a:solidFill>
                    <a:srgbClr val="A2C1FE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</p:grpSp>
            <p:sp>
              <p:nvSpPr>
                <p:cNvPr id="55" name="Oval 54"/>
                <p:cNvSpPr>
                  <a:spLocks noChangeArrowheads="1"/>
                </p:cNvSpPr>
                <p:nvPr/>
              </p:nvSpPr>
              <p:spPr bwMode="auto">
                <a:xfrm>
                  <a:off x="1356" y="1688"/>
                  <a:ext cx="49" cy="27"/>
                </a:xfrm>
                <a:prstGeom prst="ellipse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56" name="AutoShape 55"/>
                <p:cNvSpPr>
                  <a:spLocks noChangeArrowheads="1"/>
                </p:cNvSpPr>
                <p:nvPr/>
              </p:nvSpPr>
              <p:spPr bwMode="auto">
                <a:xfrm>
                  <a:off x="1288" y="1898"/>
                  <a:ext cx="198" cy="84"/>
                </a:xfrm>
                <a:prstGeom prst="octagon">
                  <a:avLst>
                    <a:gd name="adj" fmla="val 29282"/>
                  </a:avLst>
                </a:prstGeom>
                <a:solidFill>
                  <a:srgbClr val="A2C1FE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</p:grpSp>
          <p:sp>
            <p:nvSpPr>
              <p:cNvPr id="47" name="Freeform 56"/>
              <p:cNvSpPr>
                <a:spLocks/>
              </p:cNvSpPr>
              <p:nvPr/>
            </p:nvSpPr>
            <p:spPr bwMode="auto">
              <a:xfrm>
                <a:off x="1805" y="1881"/>
                <a:ext cx="86" cy="192"/>
              </a:xfrm>
              <a:custGeom>
                <a:avLst/>
                <a:gdLst>
                  <a:gd name="T0" fmla="*/ 62 w 86"/>
                  <a:gd name="T1" fmla="*/ 0 h 192"/>
                  <a:gd name="T2" fmla="*/ 85 w 86"/>
                  <a:gd name="T3" fmla="*/ 0 h 192"/>
                  <a:gd name="T4" fmla="*/ 23 w 86"/>
                  <a:gd name="T5" fmla="*/ 191 h 192"/>
                  <a:gd name="T6" fmla="*/ 0 w 86"/>
                  <a:gd name="T7" fmla="*/ 191 h 192"/>
                  <a:gd name="T8" fmla="*/ 62 w 86"/>
                  <a:gd name="T9" fmla="*/ 0 h 1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6" h="192">
                    <a:moveTo>
                      <a:pt x="62" y="0"/>
                    </a:moveTo>
                    <a:lnTo>
                      <a:pt x="85" y="0"/>
                    </a:lnTo>
                    <a:lnTo>
                      <a:pt x="23" y="191"/>
                    </a:lnTo>
                    <a:lnTo>
                      <a:pt x="0" y="191"/>
                    </a:lnTo>
                    <a:lnTo>
                      <a:pt x="62" y="0"/>
                    </a:lnTo>
                  </a:path>
                </a:pathLst>
              </a:custGeom>
              <a:solidFill>
                <a:srgbClr val="FC0128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8" name="Rectangle 57"/>
              <p:cNvSpPr>
                <a:spLocks noChangeArrowheads="1"/>
              </p:cNvSpPr>
              <p:nvPr/>
            </p:nvSpPr>
            <p:spPr bwMode="auto">
              <a:xfrm>
                <a:off x="1801" y="1881"/>
                <a:ext cx="106" cy="16"/>
              </a:xfrm>
              <a:prstGeom prst="rect">
                <a:avLst/>
              </a:prstGeom>
              <a:solidFill>
                <a:srgbClr val="FC0128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49" name="Rectangle 58"/>
              <p:cNvSpPr>
                <a:spLocks noChangeArrowheads="1"/>
              </p:cNvSpPr>
              <p:nvPr/>
            </p:nvSpPr>
            <p:spPr bwMode="auto">
              <a:xfrm>
                <a:off x="1808" y="1962"/>
                <a:ext cx="82" cy="16"/>
              </a:xfrm>
              <a:prstGeom prst="rect">
                <a:avLst/>
              </a:prstGeom>
              <a:solidFill>
                <a:srgbClr val="FC0128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50" name="Rectangle 59"/>
              <p:cNvSpPr>
                <a:spLocks noChangeArrowheads="1"/>
              </p:cNvSpPr>
              <p:nvPr/>
            </p:nvSpPr>
            <p:spPr bwMode="auto">
              <a:xfrm>
                <a:off x="1625" y="1962"/>
                <a:ext cx="103" cy="11"/>
              </a:xfrm>
              <a:prstGeom prst="rect">
                <a:avLst/>
              </a:prstGeom>
              <a:solidFill>
                <a:srgbClr val="FC0128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grpSp>
            <p:nvGrpSpPr>
              <p:cNvPr id="51" name="Group 60"/>
              <p:cNvGrpSpPr>
                <a:grpSpLocks/>
              </p:cNvGrpSpPr>
              <p:nvPr/>
            </p:nvGrpSpPr>
            <p:grpSpPr bwMode="auto">
              <a:xfrm>
                <a:off x="1623" y="1709"/>
                <a:ext cx="194" cy="364"/>
                <a:chOff x="1623" y="1709"/>
                <a:chExt cx="194" cy="364"/>
              </a:xfrm>
            </p:grpSpPr>
            <p:sp>
              <p:nvSpPr>
                <p:cNvPr id="52" name="Oval 61"/>
                <p:cNvSpPr>
                  <a:spLocks noChangeArrowheads="1"/>
                </p:cNvSpPr>
                <p:nvPr/>
              </p:nvSpPr>
              <p:spPr bwMode="auto">
                <a:xfrm>
                  <a:off x="1699" y="1709"/>
                  <a:ext cx="48" cy="48"/>
                </a:xfrm>
                <a:prstGeom prst="ellipse">
                  <a:avLst/>
                </a:prstGeom>
                <a:solidFill>
                  <a:srgbClr val="FC0128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53" name="Freeform 62"/>
                <p:cNvSpPr>
                  <a:spLocks/>
                </p:cNvSpPr>
                <p:nvPr/>
              </p:nvSpPr>
              <p:spPr bwMode="auto">
                <a:xfrm>
                  <a:off x="1623" y="1777"/>
                  <a:ext cx="194" cy="296"/>
                </a:xfrm>
                <a:custGeom>
                  <a:avLst/>
                  <a:gdLst>
                    <a:gd name="T0" fmla="*/ 2 w 194"/>
                    <a:gd name="T1" fmla="*/ 137 h 296"/>
                    <a:gd name="T2" fmla="*/ 1 w 194"/>
                    <a:gd name="T3" fmla="*/ 140 h 296"/>
                    <a:gd name="T4" fmla="*/ 0 w 194"/>
                    <a:gd name="T5" fmla="*/ 145 h 296"/>
                    <a:gd name="T6" fmla="*/ 0 w 194"/>
                    <a:gd name="T7" fmla="*/ 150 h 296"/>
                    <a:gd name="T8" fmla="*/ 2 w 194"/>
                    <a:gd name="T9" fmla="*/ 155 h 296"/>
                    <a:gd name="T10" fmla="*/ 4 w 194"/>
                    <a:gd name="T11" fmla="*/ 159 h 296"/>
                    <a:gd name="T12" fmla="*/ 8 w 194"/>
                    <a:gd name="T13" fmla="*/ 163 h 296"/>
                    <a:gd name="T14" fmla="*/ 12 w 194"/>
                    <a:gd name="T15" fmla="*/ 165 h 296"/>
                    <a:gd name="T16" fmla="*/ 16 w 194"/>
                    <a:gd name="T17" fmla="*/ 166 h 296"/>
                    <a:gd name="T18" fmla="*/ 21 w 194"/>
                    <a:gd name="T19" fmla="*/ 166 h 296"/>
                    <a:gd name="T20" fmla="*/ 126 w 194"/>
                    <a:gd name="T21" fmla="*/ 295 h 296"/>
                    <a:gd name="T22" fmla="*/ 159 w 194"/>
                    <a:gd name="T23" fmla="*/ 142 h 296"/>
                    <a:gd name="T24" fmla="*/ 159 w 194"/>
                    <a:gd name="T25" fmla="*/ 138 h 296"/>
                    <a:gd name="T26" fmla="*/ 157 w 194"/>
                    <a:gd name="T27" fmla="*/ 136 h 296"/>
                    <a:gd name="T28" fmla="*/ 154 w 194"/>
                    <a:gd name="T29" fmla="*/ 133 h 296"/>
                    <a:gd name="T30" fmla="*/ 152 w 194"/>
                    <a:gd name="T31" fmla="*/ 131 h 296"/>
                    <a:gd name="T32" fmla="*/ 148 w 194"/>
                    <a:gd name="T33" fmla="*/ 130 h 296"/>
                    <a:gd name="T34" fmla="*/ 144 w 194"/>
                    <a:gd name="T35" fmla="*/ 129 h 296"/>
                    <a:gd name="T36" fmla="*/ 140 w 194"/>
                    <a:gd name="T37" fmla="*/ 129 h 296"/>
                    <a:gd name="T38" fmla="*/ 137 w 194"/>
                    <a:gd name="T39" fmla="*/ 129 h 296"/>
                    <a:gd name="T40" fmla="*/ 93 w 194"/>
                    <a:gd name="T41" fmla="*/ 75 h 296"/>
                    <a:gd name="T42" fmla="*/ 179 w 194"/>
                    <a:gd name="T43" fmla="*/ 93 h 296"/>
                    <a:gd name="T44" fmla="*/ 183 w 194"/>
                    <a:gd name="T45" fmla="*/ 92 h 296"/>
                    <a:gd name="T46" fmla="*/ 185 w 194"/>
                    <a:gd name="T47" fmla="*/ 91 h 296"/>
                    <a:gd name="T48" fmla="*/ 189 w 194"/>
                    <a:gd name="T49" fmla="*/ 89 h 296"/>
                    <a:gd name="T50" fmla="*/ 191 w 194"/>
                    <a:gd name="T51" fmla="*/ 86 h 296"/>
                    <a:gd name="T52" fmla="*/ 192 w 194"/>
                    <a:gd name="T53" fmla="*/ 83 h 296"/>
                    <a:gd name="T54" fmla="*/ 193 w 194"/>
                    <a:gd name="T55" fmla="*/ 78 h 296"/>
                    <a:gd name="T56" fmla="*/ 192 w 194"/>
                    <a:gd name="T57" fmla="*/ 74 h 296"/>
                    <a:gd name="T58" fmla="*/ 190 w 194"/>
                    <a:gd name="T59" fmla="*/ 70 h 296"/>
                    <a:gd name="T60" fmla="*/ 188 w 194"/>
                    <a:gd name="T61" fmla="*/ 68 h 296"/>
                    <a:gd name="T62" fmla="*/ 184 w 194"/>
                    <a:gd name="T63" fmla="*/ 65 h 296"/>
                    <a:gd name="T64" fmla="*/ 181 w 194"/>
                    <a:gd name="T65" fmla="*/ 64 h 296"/>
                    <a:gd name="T66" fmla="*/ 122 w 194"/>
                    <a:gd name="T67" fmla="*/ 64 h 296"/>
                    <a:gd name="T68" fmla="*/ 112 w 194"/>
                    <a:gd name="T69" fmla="*/ 42 h 296"/>
                    <a:gd name="T70" fmla="*/ 113 w 194"/>
                    <a:gd name="T71" fmla="*/ 37 h 296"/>
                    <a:gd name="T72" fmla="*/ 114 w 194"/>
                    <a:gd name="T73" fmla="*/ 30 h 296"/>
                    <a:gd name="T74" fmla="*/ 114 w 194"/>
                    <a:gd name="T75" fmla="*/ 24 h 296"/>
                    <a:gd name="T76" fmla="*/ 112 w 194"/>
                    <a:gd name="T77" fmla="*/ 19 h 296"/>
                    <a:gd name="T78" fmla="*/ 110 w 194"/>
                    <a:gd name="T79" fmla="*/ 15 h 296"/>
                    <a:gd name="T80" fmla="*/ 107 w 194"/>
                    <a:gd name="T81" fmla="*/ 10 h 296"/>
                    <a:gd name="T82" fmla="*/ 103 w 194"/>
                    <a:gd name="T83" fmla="*/ 7 h 296"/>
                    <a:gd name="T84" fmla="*/ 98 w 194"/>
                    <a:gd name="T85" fmla="*/ 3 h 296"/>
                    <a:gd name="T86" fmla="*/ 93 w 194"/>
                    <a:gd name="T87" fmla="*/ 1 h 296"/>
                    <a:gd name="T88" fmla="*/ 87 w 194"/>
                    <a:gd name="T89" fmla="*/ 0 h 296"/>
                    <a:gd name="T90" fmla="*/ 81 w 194"/>
                    <a:gd name="T91" fmla="*/ 0 h 296"/>
                    <a:gd name="T92" fmla="*/ 75 w 194"/>
                    <a:gd name="T93" fmla="*/ 1 h 296"/>
                    <a:gd name="T94" fmla="*/ 69 w 194"/>
                    <a:gd name="T95" fmla="*/ 3 h 296"/>
                    <a:gd name="T96" fmla="*/ 63 w 194"/>
                    <a:gd name="T97" fmla="*/ 6 h 296"/>
                    <a:gd name="T98" fmla="*/ 59 w 194"/>
                    <a:gd name="T99" fmla="*/ 11 h 296"/>
                    <a:gd name="T100" fmla="*/ 55 w 194"/>
                    <a:gd name="T101" fmla="*/ 17 h 296"/>
                    <a:gd name="T102" fmla="*/ 53 w 194"/>
                    <a:gd name="T103" fmla="*/ 23 h 29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194" h="296">
                      <a:moveTo>
                        <a:pt x="53" y="23"/>
                      </a:moveTo>
                      <a:lnTo>
                        <a:pt x="2" y="137"/>
                      </a:lnTo>
                      <a:lnTo>
                        <a:pt x="1" y="138"/>
                      </a:lnTo>
                      <a:lnTo>
                        <a:pt x="1" y="140"/>
                      </a:lnTo>
                      <a:lnTo>
                        <a:pt x="0" y="142"/>
                      </a:lnTo>
                      <a:lnTo>
                        <a:pt x="0" y="145"/>
                      </a:lnTo>
                      <a:lnTo>
                        <a:pt x="0" y="147"/>
                      </a:lnTo>
                      <a:lnTo>
                        <a:pt x="0" y="150"/>
                      </a:lnTo>
                      <a:lnTo>
                        <a:pt x="1" y="152"/>
                      </a:lnTo>
                      <a:lnTo>
                        <a:pt x="2" y="155"/>
                      </a:lnTo>
                      <a:lnTo>
                        <a:pt x="3" y="157"/>
                      </a:lnTo>
                      <a:lnTo>
                        <a:pt x="4" y="159"/>
                      </a:lnTo>
                      <a:lnTo>
                        <a:pt x="6" y="161"/>
                      </a:lnTo>
                      <a:lnTo>
                        <a:pt x="8" y="163"/>
                      </a:lnTo>
                      <a:lnTo>
                        <a:pt x="10" y="164"/>
                      </a:lnTo>
                      <a:lnTo>
                        <a:pt x="12" y="165"/>
                      </a:lnTo>
                      <a:lnTo>
                        <a:pt x="14" y="165"/>
                      </a:lnTo>
                      <a:lnTo>
                        <a:pt x="16" y="166"/>
                      </a:lnTo>
                      <a:lnTo>
                        <a:pt x="18" y="166"/>
                      </a:lnTo>
                      <a:lnTo>
                        <a:pt x="21" y="166"/>
                      </a:lnTo>
                      <a:lnTo>
                        <a:pt x="126" y="166"/>
                      </a:lnTo>
                      <a:lnTo>
                        <a:pt x="126" y="295"/>
                      </a:lnTo>
                      <a:lnTo>
                        <a:pt x="159" y="295"/>
                      </a:lnTo>
                      <a:lnTo>
                        <a:pt x="159" y="142"/>
                      </a:lnTo>
                      <a:lnTo>
                        <a:pt x="159" y="140"/>
                      </a:lnTo>
                      <a:lnTo>
                        <a:pt x="159" y="138"/>
                      </a:lnTo>
                      <a:lnTo>
                        <a:pt x="158" y="137"/>
                      </a:lnTo>
                      <a:lnTo>
                        <a:pt x="157" y="136"/>
                      </a:lnTo>
                      <a:lnTo>
                        <a:pt x="156" y="135"/>
                      </a:lnTo>
                      <a:lnTo>
                        <a:pt x="154" y="133"/>
                      </a:lnTo>
                      <a:lnTo>
                        <a:pt x="153" y="132"/>
                      </a:lnTo>
                      <a:lnTo>
                        <a:pt x="152" y="131"/>
                      </a:lnTo>
                      <a:lnTo>
                        <a:pt x="150" y="131"/>
                      </a:lnTo>
                      <a:lnTo>
                        <a:pt x="148" y="130"/>
                      </a:lnTo>
                      <a:lnTo>
                        <a:pt x="146" y="130"/>
                      </a:lnTo>
                      <a:lnTo>
                        <a:pt x="144" y="129"/>
                      </a:lnTo>
                      <a:lnTo>
                        <a:pt x="142" y="129"/>
                      </a:lnTo>
                      <a:lnTo>
                        <a:pt x="140" y="129"/>
                      </a:lnTo>
                      <a:lnTo>
                        <a:pt x="139" y="129"/>
                      </a:lnTo>
                      <a:lnTo>
                        <a:pt x="137" y="129"/>
                      </a:lnTo>
                      <a:lnTo>
                        <a:pt x="76" y="125"/>
                      </a:lnTo>
                      <a:lnTo>
                        <a:pt x="93" y="75"/>
                      </a:lnTo>
                      <a:lnTo>
                        <a:pt x="105" y="93"/>
                      </a:lnTo>
                      <a:lnTo>
                        <a:pt x="179" y="93"/>
                      </a:lnTo>
                      <a:lnTo>
                        <a:pt x="181" y="92"/>
                      </a:lnTo>
                      <a:lnTo>
                        <a:pt x="183" y="92"/>
                      </a:lnTo>
                      <a:lnTo>
                        <a:pt x="184" y="91"/>
                      </a:lnTo>
                      <a:lnTo>
                        <a:pt x="185" y="91"/>
                      </a:lnTo>
                      <a:lnTo>
                        <a:pt x="187" y="90"/>
                      </a:lnTo>
                      <a:lnTo>
                        <a:pt x="189" y="89"/>
                      </a:lnTo>
                      <a:lnTo>
                        <a:pt x="190" y="87"/>
                      </a:lnTo>
                      <a:lnTo>
                        <a:pt x="191" y="86"/>
                      </a:lnTo>
                      <a:lnTo>
                        <a:pt x="192" y="84"/>
                      </a:lnTo>
                      <a:lnTo>
                        <a:pt x="192" y="83"/>
                      </a:lnTo>
                      <a:lnTo>
                        <a:pt x="193" y="81"/>
                      </a:lnTo>
                      <a:lnTo>
                        <a:pt x="193" y="78"/>
                      </a:lnTo>
                      <a:lnTo>
                        <a:pt x="193" y="76"/>
                      </a:lnTo>
                      <a:lnTo>
                        <a:pt x="192" y="74"/>
                      </a:lnTo>
                      <a:lnTo>
                        <a:pt x="191" y="72"/>
                      </a:lnTo>
                      <a:lnTo>
                        <a:pt x="190" y="70"/>
                      </a:lnTo>
                      <a:lnTo>
                        <a:pt x="189" y="69"/>
                      </a:lnTo>
                      <a:lnTo>
                        <a:pt x="188" y="68"/>
                      </a:lnTo>
                      <a:lnTo>
                        <a:pt x="186" y="66"/>
                      </a:lnTo>
                      <a:lnTo>
                        <a:pt x="184" y="65"/>
                      </a:lnTo>
                      <a:lnTo>
                        <a:pt x="184" y="64"/>
                      </a:lnTo>
                      <a:lnTo>
                        <a:pt x="181" y="64"/>
                      </a:lnTo>
                      <a:lnTo>
                        <a:pt x="179" y="64"/>
                      </a:lnTo>
                      <a:lnTo>
                        <a:pt x="122" y="64"/>
                      </a:lnTo>
                      <a:lnTo>
                        <a:pt x="110" y="44"/>
                      </a:lnTo>
                      <a:lnTo>
                        <a:pt x="112" y="42"/>
                      </a:lnTo>
                      <a:lnTo>
                        <a:pt x="113" y="39"/>
                      </a:lnTo>
                      <a:lnTo>
                        <a:pt x="113" y="37"/>
                      </a:lnTo>
                      <a:lnTo>
                        <a:pt x="114" y="34"/>
                      </a:lnTo>
                      <a:lnTo>
                        <a:pt x="114" y="30"/>
                      </a:lnTo>
                      <a:lnTo>
                        <a:pt x="114" y="28"/>
                      </a:lnTo>
                      <a:lnTo>
                        <a:pt x="114" y="24"/>
                      </a:lnTo>
                      <a:lnTo>
                        <a:pt x="113" y="22"/>
                      </a:lnTo>
                      <a:lnTo>
                        <a:pt x="112" y="19"/>
                      </a:lnTo>
                      <a:lnTo>
                        <a:pt x="111" y="17"/>
                      </a:lnTo>
                      <a:lnTo>
                        <a:pt x="110" y="15"/>
                      </a:lnTo>
                      <a:lnTo>
                        <a:pt x="109" y="13"/>
                      </a:lnTo>
                      <a:lnTo>
                        <a:pt x="107" y="10"/>
                      </a:lnTo>
                      <a:lnTo>
                        <a:pt x="105" y="9"/>
                      </a:lnTo>
                      <a:lnTo>
                        <a:pt x="103" y="7"/>
                      </a:lnTo>
                      <a:lnTo>
                        <a:pt x="101" y="5"/>
                      </a:lnTo>
                      <a:lnTo>
                        <a:pt x="98" y="3"/>
                      </a:lnTo>
                      <a:lnTo>
                        <a:pt x="96" y="3"/>
                      </a:lnTo>
                      <a:lnTo>
                        <a:pt x="93" y="1"/>
                      </a:lnTo>
                      <a:lnTo>
                        <a:pt x="90" y="1"/>
                      </a:lnTo>
                      <a:lnTo>
                        <a:pt x="87" y="0"/>
                      </a:lnTo>
                      <a:lnTo>
                        <a:pt x="84" y="0"/>
                      </a:lnTo>
                      <a:lnTo>
                        <a:pt x="81" y="0"/>
                      </a:lnTo>
                      <a:lnTo>
                        <a:pt x="78" y="0"/>
                      </a:lnTo>
                      <a:lnTo>
                        <a:pt x="75" y="1"/>
                      </a:lnTo>
                      <a:lnTo>
                        <a:pt x="72" y="2"/>
                      </a:lnTo>
                      <a:lnTo>
                        <a:pt x="69" y="3"/>
                      </a:lnTo>
                      <a:lnTo>
                        <a:pt x="66" y="4"/>
                      </a:lnTo>
                      <a:lnTo>
                        <a:pt x="63" y="6"/>
                      </a:lnTo>
                      <a:lnTo>
                        <a:pt x="61" y="9"/>
                      </a:lnTo>
                      <a:lnTo>
                        <a:pt x="59" y="11"/>
                      </a:lnTo>
                      <a:lnTo>
                        <a:pt x="57" y="13"/>
                      </a:lnTo>
                      <a:lnTo>
                        <a:pt x="55" y="17"/>
                      </a:lnTo>
                      <a:lnTo>
                        <a:pt x="53" y="19"/>
                      </a:lnTo>
                      <a:lnTo>
                        <a:pt x="53" y="23"/>
                      </a:lnTo>
                    </a:path>
                  </a:pathLst>
                </a:custGeom>
                <a:solidFill>
                  <a:srgbClr val="FC0128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0" cap="rnd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</p:grpSp>
        <p:sp>
          <p:nvSpPr>
            <p:cNvPr id="63" name="Rectangle 63"/>
            <p:cNvSpPr>
              <a:spLocks noChangeArrowheads="1"/>
            </p:cNvSpPr>
            <p:nvPr/>
          </p:nvSpPr>
          <p:spPr bwMode="auto">
            <a:xfrm>
              <a:off x="1331640" y="2132856"/>
              <a:ext cx="714375" cy="3635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1" hangingPunct="1"/>
              <a:r>
                <a:rPr lang="en-US" altLang="zh-CN" sz="1800" b="1">
                  <a:latin typeface="Arial" charset="0"/>
                  <a:ea typeface="宋体" charset="-122"/>
                </a:rPr>
                <a:t>6 PM</a:t>
              </a:r>
            </a:p>
          </p:txBody>
        </p:sp>
        <p:sp>
          <p:nvSpPr>
            <p:cNvPr id="64" name="Line 64"/>
            <p:cNvSpPr>
              <a:spLocks noChangeShapeType="1"/>
            </p:cNvSpPr>
            <p:nvPr/>
          </p:nvSpPr>
          <p:spPr bwMode="auto">
            <a:xfrm>
              <a:off x="1701528" y="2724994"/>
              <a:ext cx="63246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65" name="Line 65"/>
            <p:cNvSpPr>
              <a:spLocks noChangeShapeType="1"/>
            </p:cNvSpPr>
            <p:nvPr/>
          </p:nvSpPr>
          <p:spPr bwMode="auto">
            <a:xfrm>
              <a:off x="1695178" y="2591644"/>
              <a:ext cx="0" cy="3048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66" name="Rectangle 66"/>
            <p:cNvSpPr>
              <a:spLocks noChangeArrowheads="1"/>
            </p:cNvSpPr>
            <p:nvPr/>
          </p:nvSpPr>
          <p:spPr bwMode="auto">
            <a:xfrm>
              <a:off x="2563540" y="2145556"/>
              <a:ext cx="307975" cy="3635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1" hangingPunct="1"/>
              <a:r>
                <a:rPr lang="en-US" altLang="zh-CN" sz="1800" b="1">
                  <a:latin typeface="Arial" charset="0"/>
                  <a:ea typeface="宋体" charset="-122"/>
                </a:rPr>
                <a:t>7</a:t>
              </a:r>
            </a:p>
          </p:txBody>
        </p:sp>
        <p:sp>
          <p:nvSpPr>
            <p:cNvPr id="67" name="Rectangle 67"/>
            <p:cNvSpPr>
              <a:spLocks noChangeArrowheads="1"/>
            </p:cNvSpPr>
            <p:nvPr/>
          </p:nvSpPr>
          <p:spPr bwMode="auto">
            <a:xfrm>
              <a:off x="3630340" y="2145556"/>
              <a:ext cx="307975" cy="3635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1" hangingPunct="1"/>
              <a:r>
                <a:rPr lang="en-US" altLang="zh-CN" sz="1800" b="1">
                  <a:latin typeface="Arial" charset="0"/>
                  <a:ea typeface="宋体" charset="-122"/>
                </a:rPr>
                <a:t>8</a:t>
              </a:r>
            </a:p>
          </p:txBody>
        </p:sp>
        <p:sp>
          <p:nvSpPr>
            <p:cNvPr id="68" name="Rectangle 68"/>
            <p:cNvSpPr>
              <a:spLocks noChangeArrowheads="1"/>
            </p:cNvSpPr>
            <p:nvPr/>
          </p:nvSpPr>
          <p:spPr bwMode="auto">
            <a:xfrm>
              <a:off x="4646340" y="2145556"/>
              <a:ext cx="307975" cy="3635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1" hangingPunct="1"/>
              <a:r>
                <a:rPr lang="en-US" altLang="zh-CN" sz="1800" b="1">
                  <a:latin typeface="Arial" charset="0"/>
                  <a:ea typeface="宋体" charset="-122"/>
                </a:rPr>
                <a:t>9</a:t>
              </a:r>
            </a:p>
          </p:txBody>
        </p:sp>
        <p:sp>
          <p:nvSpPr>
            <p:cNvPr id="69" name="Rectangle 69"/>
            <p:cNvSpPr>
              <a:spLocks noChangeArrowheads="1"/>
            </p:cNvSpPr>
            <p:nvPr/>
          </p:nvSpPr>
          <p:spPr bwMode="auto">
            <a:xfrm>
              <a:off x="5586140" y="2158256"/>
              <a:ext cx="434975" cy="3635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1" hangingPunct="1"/>
              <a:r>
                <a:rPr lang="en-US" altLang="zh-CN" sz="1800" b="1">
                  <a:latin typeface="Arial" charset="0"/>
                  <a:ea typeface="宋体" charset="-122"/>
                </a:rPr>
                <a:t>10</a:t>
              </a:r>
            </a:p>
          </p:txBody>
        </p:sp>
        <p:sp>
          <p:nvSpPr>
            <p:cNvPr id="70" name="Rectangle 70"/>
            <p:cNvSpPr>
              <a:spLocks noChangeArrowheads="1"/>
            </p:cNvSpPr>
            <p:nvPr/>
          </p:nvSpPr>
          <p:spPr bwMode="auto">
            <a:xfrm>
              <a:off x="6678340" y="2145556"/>
              <a:ext cx="434975" cy="3635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1" hangingPunct="1"/>
              <a:r>
                <a:rPr lang="en-US" altLang="zh-CN" sz="1800" b="1">
                  <a:latin typeface="Arial" charset="0"/>
                  <a:ea typeface="宋体" charset="-122"/>
                </a:rPr>
                <a:t>11</a:t>
              </a:r>
            </a:p>
          </p:txBody>
        </p:sp>
        <p:sp>
          <p:nvSpPr>
            <p:cNvPr id="71" name="Rectangle 71"/>
            <p:cNvSpPr>
              <a:spLocks noChangeArrowheads="1"/>
            </p:cNvSpPr>
            <p:nvPr/>
          </p:nvSpPr>
          <p:spPr bwMode="auto">
            <a:xfrm>
              <a:off x="7516540" y="2132856"/>
              <a:ext cx="1133475" cy="3635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 eaLnBrk="1" hangingPunct="1"/>
              <a:r>
                <a:rPr lang="en-US" altLang="zh-CN" sz="1800" b="1">
                  <a:latin typeface="Arial" charset="0"/>
                  <a:ea typeface="宋体" charset="-122"/>
                </a:rPr>
                <a:t>Midnight</a:t>
              </a:r>
            </a:p>
          </p:txBody>
        </p:sp>
        <p:grpSp>
          <p:nvGrpSpPr>
            <p:cNvPr id="72" name="Group 72"/>
            <p:cNvGrpSpPr>
              <a:grpSpLocks/>
            </p:cNvGrpSpPr>
            <p:nvPr/>
          </p:nvGrpSpPr>
          <p:grpSpPr bwMode="auto">
            <a:xfrm>
              <a:off x="3238228" y="4369644"/>
              <a:ext cx="1535112" cy="711200"/>
              <a:chOff x="1900" y="2116"/>
              <a:chExt cx="967" cy="448"/>
            </a:xfrm>
          </p:grpSpPr>
          <p:grpSp>
            <p:nvGrpSpPr>
              <p:cNvPr id="73" name="Group 73"/>
              <p:cNvGrpSpPr>
                <a:grpSpLocks/>
              </p:cNvGrpSpPr>
              <p:nvPr/>
            </p:nvGrpSpPr>
            <p:grpSpPr bwMode="auto">
              <a:xfrm>
                <a:off x="1900" y="2116"/>
                <a:ext cx="305" cy="448"/>
                <a:chOff x="1900" y="2116"/>
                <a:chExt cx="305" cy="448"/>
              </a:xfrm>
            </p:grpSpPr>
            <p:grpSp>
              <p:nvGrpSpPr>
                <p:cNvPr id="87" name="Group 74"/>
                <p:cNvGrpSpPr>
                  <a:grpSpLocks/>
                </p:cNvGrpSpPr>
                <p:nvPr/>
              </p:nvGrpSpPr>
              <p:grpSpPr bwMode="auto">
                <a:xfrm>
                  <a:off x="1900" y="2116"/>
                  <a:ext cx="305" cy="448"/>
                  <a:chOff x="1900" y="2116"/>
                  <a:chExt cx="305" cy="448"/>
                </a:xfrm>
              </p:grpSpPr>
              <p:sp>
                <p:nvSpPr>
                  <p:cNvPr id="89" name="AutoShape 75"/>
                  <p:cNvSpPr>
                    <a:spLocks noChangeArrowheads="1"/>
                  </p:cNvSpPr>
                  <p:nvPr/>
                </p:nvSpPr>
                <p:spPr bwMode="auto">
                  <a:xfrm>
                    <a:off x="1900" y="2187"/>
                    <a:ext cx="305" cy="377"/>
                  </a:xfrm>
                  <a:prstGeom prst="cube">
                    <a:avLst>
                      <a:gd name="adj" fmla="val 24995"/>
                    </a:avLst>
                  </a:prstGeom>
                  <a:solidFill>
                    <a:srgbClr val="F6BF69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90" name="AutoShape 76"/>
                  <p:cNvSpPr>
                    <a:spLocks noChangeArrowheads="1"/>
                  </p:cNvSpPr>
                  <p:nvPr/>
                </p:nvSpPr>
                <p:spPr bwMode="auto">
                  <a:xfrm>
                    <a:off x="1970" y="2116"/>
                    <a:ext cx="235" cy="78"/>
                  </a:xfrm>
                  <a:prstGeom prst="cube">
                    <a:avLst>
                      <a:gd name="adj" fmla="val 24995"/>
                    </a:avLst>
                  </a:prstGeom>
                  <a:solidFill>
                    <a:srgbClr val="F6BF69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</p:grpSp>
            <p:sp>
              <p:nvSpPr>
                <p:cNvPr id="88" name="AutoShape 77"/>
                <p:cNvSpPr>
                  <a:spLocks noChangeArrowheads="1"/>
                </p:cNvSpPr>
                <p:nvPr/>
              </p:nvSpPr>
              <p:spPr bwMode="auto">
                <a:xfrm>
                  <a:off x="1962" y="2220"/>
                  <a:ext cx="158" cy="27"/>
                </a:xfrm>
                <a:prstGeom prst="parallelogram">
                  <a:avLst>
                    <a:gd name="adj" fmla="val 146269"/>
                  </a:avLst>
                </a:prstGeom>
                <a:solidFill>
                  <a:srgbClr val="F6BF69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74" name="Group 78"/>
              <p:cNvGrpSpPr>
                <a:grpSpLocks/>
              </p:cNvGrpSpPr>
              <p:nvPr/>
            </p:nvGrpSpPr>
            <p:grpSpPr bwMode="auto">
              <a:xfrm>
                <a:off x="2201" y="2116"/>
                <a:ext cx="378" cy="448"/>
                <a:chOff x="2201" y="2116"/>
                <a:chExt cx="378" cy="448"/>
              </a:xfrm>
            </p:grpSpPr>
            <p:grpSp>
              <p:nvGrpSpPr>
                <p:cNvPr id="82" name="Group 79"/>
                <p:cNvGrpSpPr>
                  <a:grpSpLocks/>
                </p:cNvGrpSpPr>
                <p:nvPr/>
              </p:nvGrpSpPr>
              <p:grpSpPr bwMode="auto">
                <a:xfrm>
                  <a:off x="2201" y="2116"/>
                  <a:ext cx="378" cy="448"/>
                  <a:chOff x="2201" y="2116"/>
                  <a:chExt cx="378" cy="448"/>
                </a:xfrm>
              </p:grpSpPr>
              <p:sp>
                <p:nvSpPr>
                  <p:cNvPr id="85" name="AutoShape 80"/>
                  <p:cNvSpPr>
                    <a:spLocks noChangeArrowheads="1"/>
                  </p:cNvSpPr>
                  <p:nvPr/>
                </p:nvSpPr>
                <p:spPr bwMode="auto">
                  <a:xfrm>
                    <a:off x="2201" y="2187"/>
                    <a:ext cx="378" cy="377"/>
                  </a:xfrm>
                  <a:prstGeom prst="cube">
                    <a:avLst>
                      <a:gd name="adj" fmla="val 24995"/>
                    </a:avLst>
                  </a:prstGeom>
                  <a:solidFill>
                    <a:srgbClr val="A2C1FE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86" name="AutoShape 81"/>
                  <p:cNvSpPr>
                    <a:spLocks noChangeArrowheads="1"/>
                  </p:cNvSpPr>
                  <p:nvPr/>
                </p:nvSpPr>
                <p:spPr bwMode="auto">
                  <a:xfrm>
                    <a:off x="2287" y="2116"/>
                    <a:ext cx="292" cy="78"/>
                  </a:xfrm>
                  <a:prstGeom prst="cube">
                    <a:avLst>
                      <a:gd name="adj" fmla="val 24995"/>
                    </a:avLst>
                  </a:prstGeom>
                  <a:solidFill>
                    <a:srgbClr val="A2C1FE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</p:grpSp>
            <p:sp>
              <p:nvSpPr>
                <p:cNvPr id="83" name="Oval 82"/>
                <p:cNvSpPr>
                  <a:spLocks noChangeArrowheads="1"/>
                </p:cNvSpPr>
                <p:nvPr/>
              </p:nvSpPr>
              <p:spPr bwMode="auto">
                <a:xfrm>
                  <a:off x="2316" y="2152"/>
                  <a:ext cx="49" cy="27"/>
                </a:xfrm>
                <a:prstGeom prst="ellipse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84" name="AutoShape 83"/>
                <p:cNvSpPr>
                  <a:spLocks noChangeArrowheads="1"/>
                </p:cNvSpPr>
                <p:nvPr/>
              </p:nvSpPr>
              <p:spPr bwMode="auto">
                <a:xfrm>
                  <a:off x="2248" y="2362"/>
                  <a:ext cx="198" cy="84"/>
                </a:xfrm>
                <a:prstGeom prst="octagon">
                  <a:avLst>
                    <a:gd name="adj" fmla="val 29282"/>
                  </a:avLst>
                </a:prstGeom>
                <a:solidFill>
                  <a:srgbClr val="A2C1FE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</p:grpSp>
          <p:sp>
            <p:nvSpPr>
              <p:cNvPr id="75" name="Freeform 84"/>
              <p:cNvSpPr>
                <a:spLocks/>
              </p:cNvSpPr>
              <p:nvPr/>
            </p:nvSpPr>
            <p:spPr bwMode="auto">
              <a:xfrm>
                <a:off x="2765" y="2345"/>
                <a:ext cx="86" cy="192"/>
              </a:xfrm>
              <a:custGeom>
                <a:avLst/>
                <a:gdLst>
                  <a:gd name="T0" fmla="*/ 62 w 86"/>
                  <a:gd name="T1" fmla="*/ 0 h 192"/>
                  <a:gd name="T2" fmla="*/ 85 w 86"/>
                  <a:gd name="T3" fmla="*/ 0 h 192"/>
                  <a:gd name="T4" fmla="*/ 23 w 86"/>
                  <a:gd name="T5" fmla="*/ 191 h 192"/>
                  <a:gd name="T6" fmla="*/ 0 w 86"/>
                  <a:gd name="T7" fmla="*/ 191 h 192"/>
                  <a:gd name="T8" fmla="*/ 62 w 86"/>
                  <a:gd name="T9" fmla="*/ 0 h 1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6" h="192">
                    <a:moveTo>
                      <a:pt x="62" y="0"/>
                    </a:moveTo>
                    <a:lnTo>
                      <a:pt x="85" y="0"/>
                    </a:lnTo>
                    <a:lnTo>
                      <a:pt x="23" y="191"/>
                    </a:lnTo>
                    <a:lnTo>
                      <a:pt x="0" y="191"/>
                    </a:lnTo>
                    <a:lnTo>
                      <a:pt x="62" y="0"/>
                    </a:lnTo>
                  </a:path>
                </a:pathLst>
              </a:custGeom>
              <a:solidFill>
                <a:srgbClr val="FC0128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6" name="Rectangle 85"/>
              <p:cNvSpPr>
                <a:spLocks noChangeArrowheads="1"/>
              </p:cNvSpPr>
              <p:nvPr/>
            </p:nvSpPr>
            <p:spPr bwMode="auto">
              <a:xfrm>
                <a:off x="2761" y="2345"/>
                <a:ext cx="106" cy="16"/>
              </a:xfrm>
              <a:prstGeom prst="rect">
                <a:avLst/>
              </a:prstGeom>
              <a:solidFill>
                <a:srgbClr val="FC0128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77" name="Rectangle 86"/>
              <p:cNvSpPr>
                <a:spLocks noChangeArrowheads="1"/>
              </p:cNvSpPr>
              <p:nvPr/>
            </p:nvSpPr>
            <p:spPr bwMode="auto">
              <a:xfrm>
                <a:off x="2768" y="2426"/>
                <a:ext cx="82" cy="16"/>
              </a:xfrm>
              <a:prstGeom prst="rect">
                <a:avLst/>
              </a:prstGeom>
              <a:solidFill>
                <a:srgbClr val="FC0128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78" name="Rectangle 87"/>
              <p:cNvSpPr>
                <a:spLocks noChangeArrowheads="1"/>
              </p:cNvSpPr>
              <p:nvPr/>
            </p:nvSpPr>
            <p:spPr bwMode="auto">
              <a:xfrm>
                <a:off x="2585" y="2426"/>
                <a:ext cx="103" cy="11"/>
              </a:xfrm>
              <a:prstGeom prst="rect">
                <a:avLst/>
              </a:prstGeom>
              <a:solidFill>
                <a:srgbClr val="FC0128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grpSp>
            <p:nvGrpSpPr>
              <p:cNvPr id="79" name="Group 88"/>
              <p:cNvGrpSpPr>
                <a:grpSpLocks/>
              </p:cNvGrpSpPr>
              <p:nvPr/>
            </p:nvGrpSpPr>
            <p:grpSpPr bwMode="auto">
              <a:xfrm>
                <a:off x="2583" y="2173"/>
                <a:ext cx="194" cy="364"/>
                <a:chOff x="2583" y="2173"/>
                <a:chExt cx="194" cy="364"/>
              </a:xfrm>
            </p:grpSpPr>
            <p:sp>
              <p:nvSpPr>
                <p:cNvPr id="80" name="Oval 89"/>
                <p:cNvSpPr>
                  <a:spLocks noChangeArrowheads="1"/>
                </p:cNvSpPr>
                <p:nvPr/>
              </p:nvSpPr>
              <p:spPr bwMode="auto">
                <a:xfrm>
                  <a:off x="2659" y="2173"/>
                  <a:ext cx="48" cy="48"/>
                </a:xfrm>
                <a:prstGeom prst="ellipse">
                  <a:avLst/>
                </a:prstGeom>
                <a:solidFill>
                  <a:srgbClr val="FC0128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81" name="Freeform 90"/>
                <p:cNvSpPr>
                  <a:spLocks/>
                </p:cNvSpPr>
                <p:nvPr/>
              </p:nvSpPr>
              <p:spPr bwMode="auto">
                <a:xfrm>
                  <a:off x="2583" y="2241"/>
                  <a:ext cx="194" cy="296"/>
                </a:xfrm>
                <a:custGeom>
                  <a:avLst/>
                  <a:gdLst>
                    <a:gd name="T0" fmla="*/ 2 w 194"/>
                    <a:gd name="T1" fmla="*/ 137 h 296"/>
                    <a:gd name="T2" fmla="*/ 1 w 194"/>
                    <a:gd name="T3" fmla="*/ 140 h 296"/>
                    <a:gd name="T4" fmla="*/ 0 w 194"/>
                    <a:gd name="T5" fmla="*/ 145 h 296"/>
                    <a:gd name="T6" fmla="*/ 0 w 194"/>
                    <a:gd name="T7" fmla="*/ 150 h 296"/>
                    <a:gd name="T8" fmla="*/ 2 w 194"/>
                    <a:gd name="T9" fmla="*/ 155 h 296"/>
                    <a:gd name="T10" fmla="*/ 4 w 194"/>
                    <a:gd name="T11" fmla="*/ 159 h 296"/>
                    <a:gd name="T12" fmla="*/ 8 w 194"/>
                    <a:gd name="T13" fmla="*/ 163 h 296"/>
                    <a:gd name="T14" fmla="*/ 12 w 194"/>
                    <a:gd name="T15" fmla="*/ 165 h 296"/>
                    <a:gd name="T16" fmla="*/ 16 w 194"/>
                    <a:gd name="T17" fmla="*/ 166 h 296"/>
                    <a:gd name="T18" fmla="*/ 21 w 194"/>
                    <a:gd name="T19" fmla="*/ 166 h 296"/>
                    <a:gd name="T20" fmla="*/ 126 w 194"/>
                    <a:gd name="T21" fmla="*/ 295 h 296"/>
                    <a:gd name="T22" fmla="*/ 159 w 194"/>
                    <a:gd name="T23" fmla="*/ 142 h 296"/>
                    <a:gd name="T24" fmla="*/ 159 w 194"/>
                    <a:gd name="T25" fmla="*/ 138 h 296"/>
                    <a:gd name="T26" fmla="*/ 157 w 194"/>
                    <a:gd name="T27" fmla="*/ 136 h 296"/>
                    <a:gd name="T28" fmla="*/ 154 w 194"/>
                    <a:gd name="T29" fmla="*/ 133 h 296"/>
                    <a:gd name="T30" fmla="*/ 152 w 194"/>
                    <a:gd name="T31" fmla="*/ 131 h 296"/>
                    <a:gd name="T32" fmla="*/ 148 w 194"/>
                    <a:gd name="T33" fmla="*/ 130 h 296"/>
                    <a:gd name="T34" fmla="*/ 144 w 194"/>
                    <a:gd name="T35" fmla="*/ 129 h 296"/>
                    <a:gd name="T36" fmla="*/ 140 w 194"/>
                    <a:gd name="T37" fmla="*/ 129 h 296"/>
                    <a:gd name="T38" fmla="*/ 137 w 194"/>
                    <a:gd name="T39" fmla="*/ 129 h 296"/>
                    <a:gd name="T40" fmla="*/ 93 w 194"/>
                    <a:gd name="T41" fmla="*/ 75 h 296"/>
                    <a:gd name="T42" fmla="*/ 179 w 194"/>
                    <a:gd name="T43" fmla="*/ 93 h 296"/>
                    <a:gd name="T44" fmla="*/ 183 w 194"/>
                    <a:gd name="T45" fmla="*/ 92 h 296"/>
                    <a:gd name="T46" fmla="*/ 185 w 194"/>
                    <a:gd name="T47" fmla="*/ 91 h 296"/>
                    <a:gd name="T48" fmla="*/ 189 w 194"/>
                    <a:gd name="T49" fmla="*/ 89 h 296"/>
                    <a:gd name="T50" fmla="*/ 191 w 194"/>
                    <a:gd name="T51" fmla="*/ 86 h 296"/>
                    <a:gd name="T52" fmla="*/ 192 w 194"/>
                    <a:gd name="T53" fmla="*/ 83 h 296"/>
                    <a:gd name="T54" fmla="*/ 193 w 194"/>
                    <a:gd name="T55" fmla="*/ 78 h 296"/>
                    <a:gd name="T56" fmla="*/ 192 w 194"/>
                    <a:gd name="T57" fmla="*/ 74 h 296"/>
                    <a:gd name="T58" fmla="*/ 190 w 194"/>
                    <a:gd name="T59" fmla="*/ 70 h 296"/>
                    <a:gd name="T60" fmla="*/ 188 w 194"/>
                    <a:gd name="T61" fmla="*/ 68 h 296"/>
                    <a:gd name="T62" fmla="*/ 184 w 194"/>
                    <a:gd name="T63" fmla="*/ 65 h 296"/>
                    <a:gd name="T64" fmla="*/ 181 w 194"/>
                    <a:gd name="T65" fmla="*/ 64 h 296"/>
                    <a:gd name="T66" fmla="*/ 122 w 194"/>
                    <a:gd name="T67" fmla="*/ 64 h 296"/>
                    <a:gd name="T68" fmla="*/ 112 w 194"/>
                    <a:gd name="T69" fmla="*/ 42 h 296"/>
                    <a:gd name="T70" fmla="*/ 113 w 194"/>
                    <a:gd name="T71" fmla="*/ 37 h 296"/>
                    <a:gd name="T72" fmla="*/ 114 w 194"/>
                    <a:gd name="T73" fmla="*/ 30 h 296"/>
                    <a:gd name="T74" fmla="*/ 114 w 194"/>
                    <a:gd name="T75" fmla="*/ 24 h 296"/>
                    <a:gd name="T76" fmla="*/ 112 w 194"/>
                    <a:gd name="T77" fmla="*/ 19 h 296"/>
                    <a:gd name="T78" fmla="*/ 110 w 194"/>
                    <a:gd name="T79" fmla="*/ 15 h 296"/>
                    <a:gd name="T80" fmla="*/ 107 w 194"/>
                    <a:gd name="T81" fmla="*/ 10 h 296"/>
                    <a:gd name="T82" fmla="*/ 103 w 194"/>
                    <a:gd name="T83" fmla="*/ 7 h 296"/>
                    <a:gd name="T84" fmla="*/ 98 w 194"/>
                    <a:gd name="T85" fmla="*/ 3 h 296"/>
                    <a:gd name="T86" fmla="*/ 93 w 194"/>
                    <a:gd name="T87" fmla="*/ 1 h 296"/>
                    <a:gd name="T88" fmla="*/ 87 w 194"/>
                    <a:gd name="T89" fmla="*/ 0 h 296"/>
                    <a:gd name="T90" fmla="*/ 81 w 194"/>
                    <a:gd name="T91" fmla="*/ 0 h 296"/>
                    <a:gd name="T92" fmla="*/ 75 w 194"/>
                    <a:gd name="T93" fmla="*/ 1 h 296"/>
                    <a:gd name="T94" fmla="*/ 69 w 194"/>
                    <a:gd name="T95" fmla="*/ 3 h 296"/>
                    <a:gd name="T96" fmla="*/ 63 w 194"/>
                    <a:gd name="T97" fmla="*/ 6 h 296"/>
                    <a:gd name="T98" fmla="*/ 59 w 194"/>
                    <a:gd name="T99" fmla="*/ 11 h 296"/>
                    <a:gd name="T100" fmla="*/ 55 w 194"/>
                    <a:gd name="T101" fmla="*/ 17 h 296"/>
                    <a:gd name="T102" fmla="*/ 53 w 194"/>
                    <a:gd name="T103" fmla="*/ 23 h 29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194" h="296">
                      <a:moveTo>
                        <a:pt x="53" y="23"/>
                      </a:moveTo>
                      <a:lnTo>
                        <a:pt x="2" y="137"/>
                      </a:lnTo>
                      <a:lnTo>
                        <a:pt x="1" y="138"/>
                      </a:lnTo>
                      <a:lnTo>
                        <a:pt x="1" y="140"/>
                      </a:lnTo>
                      <a:lnTo>
                        <a:pt x="0" y="142"/>
                      </a:lnTo>
                      <a:lnTo>
                        <a:pt x="0" y="145"/>
                      </a:lnTo>
                      <a:lnTo>
                        <a:pt x="0" y="147"/>
                      </a:lnTo>
                      <a:lnTo>
                        <a:pt x="0" y="150"/>
                      </a:lnTo>
                      <a:lnTo>
                        <a:pt x="1" y="152"/>
                      </a:lnTo>
                      <a:lnTo>
                        <a:pt x="2" y="155"/>
                      </a:lnTo>
                      <a:lnTo>
                        <a:pt x="3" y="157"/>
                      </a:lnTo>
                      <a:lnTo>
                        <a:pt x="4" y="159"/>
                      </a:lnTo>
                      <a:lnTo>
                        <a:pt x="6" y="161"/>
                      </a:lnTo>
                      <a:lnTo>
                        <a:pt x="8" y="163"/>
                      </a:lnTo>
                      <a:lnTo>
                        <a:pt x="10" y="164"/>
                      </a:lnTo>
                      <a:lnTo>
                        <a:pt x="12" y="165"/>
                      </a:lnTo>
                      <a:lnTo>
                        <a:pt x="14" y="165"/>
                      </a:lnTo>
                      <a:lnTo>
                        <a:pt x="16" y="166"/>
                      </a:lnTo>
                      <a:lnTo>
                        <a:pt x="18" y="166"/>
                      </a:lnTo>
                      <a:lnTo>
                        <a:pt x="21" y="166"/>
                      </a:lnTo>
                      <a:lnTo>
                        <a:pt x="126" y="166"/>
                      </a:lnTo>
                      <a:lnTo>
                        <a:pt x="126" y="295"/>
                      </a:lnTo>
                      <a:lnTo>
                        <a:pt x="159" y="295"/>
                      </a:lnTo>
                      <a:lnTo>
                        <a:pt x="159" y="142"/>
                      </a:lnTo>
                      <a:lnTo>
                        <a:pt x="159" y="140"/>
                      </a:lnTo>
                      <a:lnTo>
                        <a:pt x="159" y="138"/>
                      </a:lnTo>
                      <a:lnTo>
                        <a:pt x="158" y="137"/>
                      </a:lnTo>
                      <a:lnTo>
                        <a:pt x="157" y="136"/>
                      </a:lnTo>
                      <a:lnTo>
                        <a:pt x="156" y="135"/>
                      </a:lnTo>
                      <a:lnTo>
                        <a:pt x="154" y="133"/>
                      </a:lnTo>
                      <a:lnTo>
                        <a:pt x="153" y="132"/>
                      </a:lnTo>
                      <a:lnTo>
                        <a:pt x="152" y="131"/>
                      </a:lnTo>
                      <a:lnTo>
                        <a:pt x="150" y="131"/>
                      </a:lnTo>
                      <a:lnTo>
                        <a:pt x="148" y="130"/>
                      </a:lnTo>
                      <a:lnTo>
                        <a:pt x="146" y="130"/>
                      </a:lnTo>
                      <a:lnTo>
                        <a:pt x="144" y="129"/>
                      </a:lnTo>
                      <a:lnTo>
                        <a:pt x="142" y="129"/>
                      </a:lnTo>
                      <a:lnTo>
                        <a:pt x="140" y="129"/>
                      </a:lnTo>
                      <a:lnTo>
                        <a:pt x="139" y="129"/>
                      </a:lnTo>
                      <a:lnTo>
                        <a:pt x="137" y="129"/>
                      </a:lnTo>
                      <a:lnTo>
                        <a:pt x="76" y="125"/>
                      </a:lnTo>
                      <a:lnTo>
                        <a:pt x="93" y="75"/>
                      </a:lnTo>
                      <a:lnTo>
                        <a:pt x="105" y="93"/>
                      </a:lnTo>
                      <a:lnTo>
                        <a:pt x="179" y="93"/>
                      </a:lnTo>
                      <a:lnTo>
                        <a:pt x="181" y="92"/>
                      </a:lnTo>
                      <a:lnTo>
                        <a:pt x="183" y="92"/>
                      </a:lnTo>
                      <a:lnTo>
                        <a:pt x="184" y="91"/>
                      </a:lnTo>
                      <a:lnTo>
                        <a:pt x="185" y="91"/>
                      </a:lnTo>
                      <a:lnTo>
                        <a:pt x="187" y="90"/>
                      </a:lnTo>
                      <a:lnTo>
                        <a:pt x="189" y="89"/>
                      </a:lnTo>
                      <a:lnTo>
                        <a:pt x="190" y="87"/>
                      </a:lnTo>
                      <a:lnTo>
                        <a:pt x="191" y="86"/>
                      </a:lnTo>
                      <a:lnTo>
                        <a:pt x="192" y="84"/>
                      </a:lnTo>
                      <a:lnTo>
                        <a:pt x="192" y="83"/>
                      </a:lnTo>
                      <a:lnTo>
                        <a:pt x="193" y="81"/>
                      </a:lnTo>
                      <a:lnTo>
                        <a:pt x="193" y="78"/>
                      </a:lnTo>
                      <a:lnTo>
                        <a:pt x="193" y="76"/>
                      </a:lnTo>
                      <a:lnTo>
                        <a:pt x="192" y="74"/>
                      </a:lnTo>
                      <a:lnTo>
                        <a:pt x="191" y="72"/>
                      </a:lnTo>
                      <a:lnTo>
                        <a:pt x="190" y="70"/>
                      </a:lnTo>
                      <a:lnTo>
                        <a:pt x="189" y="69"/>
                      </a:lnTo>
                      <a:lnTo>
                        <a:pt x="188" y="68"/>
                      </a:lnTo>
                      <a:lnTo>
                        <a:pt x="186" y="66"/>
                      </a:lnTo>
                      <a:lnTo>
                        <a:pt x="184" y="65"/>
                      </a:lnTo>
                      <a:lnTo>
                        <a:pt x="184" y="64"/>
                      </a:lnTo>
                      <a:lnTo>
                        <a:pt x="181" y="64"/>
                      </a:lnTo>
                      <a:lnTo>
                        <a:pt x="179" y="64"/>
                      </a:lnTo>
                      <a:lnTo>
                        <a:pt x="122" y="64"/>
                      </a:lnTo>
                      <a:lnTo>
                        <a:pt x="110" y="44"/>
                      </a:lnTo>
                      <a:lnTo>
                        <a:pt x="112" y="42"/>
                      </a:lnTo>
                      <a:lnTo>
                        <a:pt x="113" y="39"/>
                      </a:lnTo>
                      <a:lnTo>
                        <a:pt x="113" y="37"/>
                      </a:lnTo>
                      <a:lnTo>
                        <a:pt x="114" y="34"/>
                      </a:lnTo>
                      <a:lnTo>
                        <a:pt x="114" y="30"/>
                      </a:lnTo>
                      <a:lnTo>
                        <a:pt x="114" y="28"/>
                      </a:lnTo>
                      <a:lnTo>
                        <a:pt x="114" y="24"/>
                      </a:lnTo>
                      <a:lnTo>
                        <a:pt x="113" y="22"/>
                      </a:lnTo>
                      <a:lnTo>
                        <a:pt x="112" y="19"/>
                      </a:lnTo>
                      <a:lnTo>
                        <a:pt x="111" y="17"/>
                      </a:lnTo>
                      <a:lnTo>
                        <a:pt x="110" y="15"/>
                      </a:lnTo>
                      <a:lnTo>
                        <a:pt x="109" y="13"/>
                      </a:lnTo>
                      <a:lnTo>
                        <a:pt x="107" y="10"/>
                      </a:lnTo>
                      <a:lnTo>
                        <a:pt x="105" y="9"/>
                      </a:lnTo>
                      <a:lnTo>
                        <a:pt x="103" y="7"/>
                      </a:lnTo>
                      <a:lnTo>
                        <a:pt x="101" y="5"/>
                      </a:lnTo>
                      <a:lnTo>
                        <a:pt x="98" y="3"/>
                      </a:lnTo>
                      <a:lnTo>
                        <a:pt x="96" y="3"/>
                      </a:lnTo>
                      <a:lnTo>
                        <a:pt x="93" y="1"/>
                      </a:lnTo>
                      <a:lnTo>
                        <a:pt x="90" y="1"/>
                      </a:lnTo>
                      <a:lnTo>
                        <a:pt x="87" y="0"/>
                      </a:lnTo>
                      <a:lnTo>
                        <a:pt x="84" y="0"/>
                      </a:lnTo>
                      <a:lnTo>
                        <a:pt x="81" y="0"/>
                      </a:lnTo>
                      <a:lnTo>
                        <a:pt x="78" y="0"/>
                      </a:lnTo>
                      <a:lnTo>
                        <a:pt x="75" y="1"/>
                      </a:lnTo>
                      <a:lnTo>
                        <a:pt x="72" y="2"/>
                      </a:lnTo>
                      <a:lnTo>
                        <a:pt x="69" y="3"/>
                      </a:lnTo>
                      <a:lnTo>
                        <a:pt x="66" y="4"/>
                      </a:lnTo>
                      <a:lnTo>
                        <a:pt x="63" y="6"/>
                      </a:lnTo>
                      <a:lnTo>
                        <a:pt x="61" y="9"/>
                      </a:lnTo>
                      <a:lnTo>
                        <a:pt x="59" y="11"/>
                      </a:lnTo>
                      <a:lnTo>
                        <a:pt x="57" y="13"/>
                      </a:lnTo>
                      <a:lnTo>
                        <a:pt x="55" y="17"/>
                      </a:lnTo>
                      <a:lnTo>
                        <a:pt x="53" y="19"/>
                      </a:lnTo>
                      <a:lnTo>
                        <a:pt x="53" y="23"/>
                      </a:lnTo>
                    </a:path>
                  </a:pathLst>
                </a:custGeom>
                <a:solidFill>
                  <a:srgbClr val="FC0128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0" cap="rnd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</p:grpSp>
        <p:grpSp>
          <p:nvGrpSpPr>
            <p:cNvPr id="91" name="Group 91"/>
            <p:cNvGrpSpPr>
              <a:grpSpLocks/>
            </p:cNvGrpSpPr>
            <p:nvPr/>
          </p:nvGrpSpPr>
          <p:grpSpPr bwMode="auto">
            <a:xfrm>
              <a:off x="4686028" y="5080844"/>
              <a:ext cx="1535112" cy="711200"/>
              <a:chOff x="2812" y="2564"/>
              <a:chExt cx="967" cy="448"/>
            </a:xfrm>
          </p:grpSpPr>
          <p:grpSp>
            <p:nvGrpSpPr>
              <p:cNvPr id="92" name="Group 92"/>
              <p:cNvGrpSpPr>
                <a:grpSpLocks/>
              </p:cNvGrpSpPr>
              <p:nvPr/>
            </p:nvGrpSpPr>
            <p:grpSpPr bwMode="auto">
              <a:xfrm>
                <a:off x="2812" y="2564"/>
                <a:ext cx="305" cy="448"/>
                <a:chOff x="2812" y="2564"/>
                <a:chExt cx="305" cy="448"/>
              </a:xfrm>
            </p:grpSpPr>
            <p:grpSp>
              <p:nvGrpSpPr>
                <p:cNvPr id="106" name="Group 93"/>
                <p:cNvGrpSpPr>
                  <a:grpSpLocks/>
                </p:cNvGrpSpPr>
                <p:nvPr/>
              </p:nvGrpSpPr>
              <p:grpSpPr bwMode="auto">
                <a:xfrm>
                  <a:off x="2812" y="2564"/>
                  <a:ext cx="305" cy="448"/>
                  <a:chOff x="2812" y="2564"/>
                  <a:chExt cx="305" cy="448"/>
                </a:xfrm>
              </p:grpSpPr>
              <p:sp>
                <p:nvSpPr>
                  <p:cNvPr id="108" name="AutoShape 94"/>
                  <p:cNvSpPr>
                    <a:spLocks noChangeArrowheads="1"/>
                  </p:cNvSpPr>
                  <p:nvPr/>
                </p:nvSpPr>
                <p:spPr bwMode="auto">
                  <a:xfrm>
                    <a:off x="2812" y="2635"/>
                    <a:ext cx="305" cy="377"/>
                  </a:xfrm>
                  <a:prstGeom prst="cube">
                    <a:avLst>
                      <a:gd name="adj" fmla="val 24995"/>
                    </a:avLst>
                  </a:prstGeom>
                  <a:solidFill>
                    <a:srgbClr val="F6BF69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109" name="AutoShape 95"/>
                  <p:cNvSpPr>
                    <a:spLocks noChangeArrowheads="1"/>
                  </p:cNvSpPr>
                  <p:nvPr/>
                </p:nvSpPr>
                <p:spPr bwMode="auto">
                  <a:xfrm>
                    <a:off x="2882" y="2564"/>
                    <a:ext cx="235" cy="78"/>
                  </a:xfrm>
                  <a:prstGeom prst="cube">
                    <a:avLst>
                      <a:gd name="adj" fmla="val 24995"/>
                    </a:avLst>
                  </a:prstGeom>
                  <a:solidFill>
                    <a:srgbClr val="F6BF69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</p:grpSp>
            <p:sp>
              <p:nvSpPr>
                <p:cNvPr id="107" name="AutoShape 96"/>
                <p:cNvSpPr>
                  <a:spLocks noChangeArrowheads="1"/>
                </p:cNvSpPr>
                <p:nvPr/>
              </p:nvSpPr>
              <p:spPr bwMode="auto">
                <a:xfrm>
                  <a:off x="2874" y="2668"/>
                  <a:ext cx="158" cy="27"/>
                </a:xfrm>
                <a:prstGeom prst="parallelogram">
                  <a:avLst>
                    <a:gd name="adj" fmla="val 146269"/>
                  </a:avLst>
                </a:prstGeom>
                <a:solidFill>
                  <a:srgbClr val="F6BF69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93" name="Group 97"/>
              <p:cNvGrpSpPr>
                <a:grpSpLocks/>
              </p:cNvGrpSpPr>
              <p:nvPr/>
            </p:nvGrpSpPr>
            <p:grpSpPr bwMode="auto">
              <a:xfrm>
                <a:off x="3113" y="2564"/>
                <a:ext cx="378" cy="448"/>
                <a:chOff x="3113" y="2564"/>
                <a:chExt cx="378" cy="448"/>
              </a:xfrm>
            </p:grpSpPr>
            <p:grpSp>
              <p:nvGrpSpPr>
                <p:cNvPr id="101" name="Group 98"/>
                <p:cNvGrpSpPr>
                  <a:grpSpLocks/>
                </p:cNvGrpSpPr>
                <p:nvPr/>
              </p:nvGrpSpPr>
              <p:grpSpPr bwMode="auto">
                <a:xfrm>
                  <a:off x="3113" y="2564"/>
                  <a:ext cx="378" cy="448"/>
                  <a:chOff x="3113" y="2564"/>
                  <a:chExt cx="378" cy="448"/>
                </a:xfrm>
              </p:grpSpPr>
              <p:sp>
                <p:nvSpPr>
                  <p:cNvPr id="104" name="AutoShape 99"/>
                  <p:cNvSpPr>
                    <a:spLocks noChangeArrowheads="1"/>
                  </p:cNvSpPr>
                  <p:nvPr/>
                </p:nvSpPr>
                <p:spPr bwMode="auto">
                  <a:xfrm>
                    <a:off x="3113" y="2635"/>
                    <a:ext cx="378" cy="377"/>
                  </a:xfrm>
                  <a:prstGeom prst="cube">
                    <a:avLst>
                      <a:gd name="adj" fmla="val 24995"/>
                    </a:avLst>
                  </a:prstGeom>
                  <a:solidFill>
                    <a:srgbClr val="A2C1FE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105" name="AutoShape 100"/>
                  <p:cNvSpPr>
                    <a:spLocks noChangeArrowheads="1"/>
                  </p:cNvSpPr>
                  <p:nvPr/>
                </p:nvSpPr>
                <p:spPr bwMode="auto">
                  <a:xfrm>
                    <a:off x="3199" y="2564"/>
                    <a:ext cx="292" cy="78"/>
                  </a:xfrm>
                  <a:prstGeom prst="cube">
                    <a:avLst>
                      <a:gd name="adj" fmla="val 24995"/>
                    </a:avLst>
                  </a:prstGeom>
                  <a:solidFill>
                    <a:srgbClr val="A2C1FE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</p:grpSp>
            <p:sp>
              <p:nvSpPr>
                <p:cNvPr id="102" name="Oval 101"/>
                <p:cNvSpPr>
                  <a:spLocks noChangeArrowheads="1"/>
                </p:cNvSpPr>
                <p:nvPr/>
              </p:nvSpPr>
              <p:spPr bwMode="auto">
                <a:xfrm>
                  <a:off x="3228" y="2600"/>
                  <a:ext cx="49" cy="27"/>
                </a:xfrm>
                <a:prstGeom prst="ellipse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03" name="AutoShape 102"/>
                <p:cNvSpPr>
                  <a:spLocks noChangeArrowheads="1"/>
                </p:cNvSpPr>
                <p:nvPr/>
              </p:nvSpPr>
              <p:spPr bwMode="auto">
                <a:xfrm>
                  <a:off x="3160" y="2810"/>
                  <a:ext cx="198" cy="84"/>
                </a:xfrm>
                <a:prstGeom prst="octagon">
                  <a:avLst>
                    <a:gd name="adj" fmla="val 29282"/>
                  </a:avLst>
                </a:prstGeom>
                <a:solidFill>
                  <a:srgbClr val="A2C1FE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</p:grpSp>
          <p:sp>
            <p:nvSpPr>
              <p:cNvPr id="94" name="Freeform 103"/>
              <p:cNvSpPr>
                <a:spLocks/>
              </p:cNvSpPr>
              <p:nvPr/>
            </p:nvSpPr>
            <p:spPr bwMode="auto">
              <a:xfrm>
                <a:off x="3677" y="2793"/>
                <a:ext cx="86" cy="192"/>
              </a:xfrm>
              <a:custGeom>
                <a:avLst/>
                <a:gdLst>
                  <a:gd name="T0" fmla="*/ 62 w 86"/>
                  <a:gd name="T1" fmla="*/ 0 h 192"/>
                  <a:gd name="T2" fmla="*/ 85 w 86"/>
                  <a:gd name="T3" fmla="*/ 0 h 192"/>
                  <a:gd name="T4" fmla="*/ 23 w 86"/>
                  <a:gd name="T5" fmla="*/ 191 h 192"/>
                  <a:gd name="T6" fmla="*/ 0 w 86"/>
                  <a:gd name="T7" fmla="*/ 191 h 192"/>
                  <a:gd name="T8" fmla="*/ 62 w 86"/>
                  <a:gd name="T9" fmla="*/ 0 h 1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6" h="192">
                    <a:moveTo>
                      <a:pt x="62" y="0"/>
                    </a:moveTo>
                    <a:lnTo>
                      <a:pt x="85" y="0"/>
                    </a:lnTo>
                    <a:lnTo>
                      <a:pt x="23" y="191"/>
                    </a:lnTo>
                    <a:lnTo>
                      <a:pt x="0" y="191"/>
                    </a:lnTo>
                    <a:lnTo>
                      <a:pt x="62" y="0"/>
                    </a:lnTo>
                  </a:path>
                </a:pathLst>
              </a:custGeom>
              <a:solidFill>
                <a:srgbClr val="FC0128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95" name="Rectangle 104"/>
              <p:cNvSpPr>
                <a:spLocks noChangeArrowheads="1"/>
              </p:cNvSpPr>
              <p:nvPr/>
            </p:nvSpPr>
            <p:spPr bwMode="auto">
              <a:xfrm>
                <a:off x="3673" y="2793"/>
                <a:ext cx="106" cy="16"/>
              </a:xfrm>
              <a:prstGeom prst="rect">
                <a:avLst/>
              </a:prstGeom>
              <a:solidFill>
                <a:srgbClr val="FC0128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96" name="Rectangle 105"/>
              <p:cNvSpPr>
                <a:spLocks noChangeArrowheads="1"/>
              </p:cNvSpPr>
              <p:nvPr/>
            </p:nvSpPr>
            <p:spPr bwMode="auto">
              <a:xfrm>
                <a:off x="3680" y="2874"/>
                <a:ext cx="82" cy="16"/>
              </a:xfrm>
              <a:prstGeom prst="rect">
                <a:avLst/>
              </a:prstGeom>
              <a:solidFill>
                <a:srgbClr val="FC0128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97" name="Rectangle 106"/>
              <p:cNvSpPr>
                <a:spLocks noChangeArrowheads="1"/>
              </p:cNvSpPr>
              <p:nvPr/>
            </p:nvSpPr>
            <p:spPr bwMode="auto">
              <a:xfrm>
                <a:off x="3497" y="2874"/>
                <a:ext cx="103" cy="11"/>
              </a:xfrm>
              <a:prstGeom prst="rect">
                <a:avLst/>
              </a:prstGeom>
              <a:solidFill>
                <a:srgbClr val="FC0128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grpSp>
            <p:nvGrpSpPr>
              <p:cNvPr id="98" name="Group 107"/>
              <p:cNvGrpSpPr>
                <a:grpSpLocks/>
              </p:cNvGrpSpPr>
              <p:nvPr/>
            </p:nvGrpSpPr>
            <p:grpSpPr bwMode="auto">
              <a:xfrm>
                <a:off x="3495" y="2621"/>
                <a:ext cx="194" cy="364"/>
                <a:chOff x="3495" y="2621"/>
                <a:chExt cx="194" cy="364"/>
              </a:xfrm>
            </p:grpSpPr>
            <p:sp>
              <p:nvSpPr>
                <p:cNvPr id="99" name="Oval 108"/>
                <p:cNvSpPr>
                  <a:spLocks noChangeArrowheads="1"/>
                </p:cNvSpPr>
                <p:nvPr/>
              </p:nvSpPr>
              <p:spPr bwMode="auto">
                <a:xfrm>
                  <a:off x="3571" y="2621"/>
                  <a:ext cx="48" cy="48"/>
                </a:xfrm>
                <a:prstGeom prst="ellipse">
                  <a:avLst/>
                </a:prstGeom>
                <a:solidFill>
                  <a:srgbClr val="FC0128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00" name="Freeform 109"/>
                <p:cNvSpPr>
                  <a:spLocks/>
                </p:cNvSpPr>
                <p:nvPr/>
              </p:nvSpPr>
              <p:spPr bwMode="auto">
                <a:xfrm>
                  <a:off x="3495" y="2689"/>
                  <a:ext cx="194" cy="296"/>
                </a:xfrm>
                <a:custGeom>
                  <a:avLst/>
                  <a:gdLst>
                    <a:gd name="T0" fmla="*/ 2 w 194"/>
                    <a:gd name="T1" fmla="*/ 137 h 296"/>
                    <a:gd name="T2" fmla="*/ 1 w 194"/>
                    <a:gd name="T3" fmla="*/ 140 h 296"/>
                    <a:gd name="T4" fmla="*/ 0 w 194"/>
                    <a:gd name="T5" fmla="*/ 145 h 296"/>
                    <a:gd name="T6" fmla="*/ 0 w 194"/>
                    <a:gd name="T7" fmla="*/ 150 h 296"/>
                    <a:gd name="T8" fmla="*/ 2 w 194"/>
                    <a:gd name="T9" fmla="*/ 155 h 296"/>
                    <a:gd name="T10" fmla="*/ 4 w 194"/>
                    <a:gd name="T11" fmla="*/ 159 h 296"/>
                    <a:gd name="T12" fmla="*/ 8 w 194"/>
                    <a:gd name="T13" fmla="*/ 163 h 296"/>
                    <a:gd name="T14" fmla="*/ 12 w 194"/>
                    <a:gd name="T15" fmla="*/ 165 h 296"/>
                    <a:gd name="T16" fmla="*/ 16 w 194"/>
                    <a:gd name="T17" fmla="*/ 166 h 296"/>
                    <a:gd name="T18" fmla="*/ 21 w 194"/>
                    <a:gd name="T19" fmla="*/ 166 h 296"/>
                    <a:gd name="T20" fmla="*/ 126 w 194"/>
                    <a:gd name="T21" fmla="*/ 295 h 296"/>
                    <a:gd name="T22" fmla="*/ 159 w 194"/>
                    <a:gd name="T23" fmla="*/ 142 h 296"/>
                    <a:gd name="T24" fmla="*/ 159 w 194"/>
                    <a:gd name="T25" fmla="*/ 138 h 296"/>
                    <a:gd name="T26" fmla="*/ 157 w 194"/>
                    <a:gd name="T27" fmla="*/ 136 h 296"/>
                    <a:gd name="T28" fmla="*/ 154 w 194"/>
                    <a:gd name="T29" fmla="*/ 133 h 296"/>
                    <a:gd name="T30" fmla="*/ 152 w 194"/>
                    <a:gd name="T31" fmla="*/ 131 h 296"/>
                    <a:gd name="T32" fmla="*/ 148 w 194"/>
                    <a:gd name="T33" fmla="*/ 130 h 296"/>
                    <a:gd name="T34" fmla="*/ 144 w 194"/>
                    <a:gd name="T35" fmla="*/ 129 h 296"/>
                    <a:gd name="T36" fmla="*/ 140 w 194"/>
                    <a:gd name="T37" fmla="*/ 129 h 296"/>
                    <a:gd name="T38" fmla="*/ 137 w 194"/>
                    <a:gd name="T39" fmla="*/ 129 h 296"/>
                    <a:gd name="T40" fmla="*/ 93 w 194"/>
                    <a:gd name="T41" fmla="*/ 75 h 296"/>
                    <a:gd name="T42" fmla="*/ 179 w 194"/>
                    <a:gd name="T43" fmla="*/ 93 h 296"/>
                    <a:gd name="T44" fmla="*/ 183 w 194"/>
                    <a:gd name="T45" fmla="*/ 92 h 296"/>
                    <a:gd name="T46" fmla="*/ 185 w 194"/>
                    <a:gd name="T47" fmla="*/ 91 h 296"/>
                    <a:gd name="T48" fmla="*/ 189 w 194"/>
                    <a:gd name="T49" fmla="*/ 89 h 296"/>
                    <a:gd name="T50" fmla="*/ 191 w 194"/>
                    <a:gd name="T51" fmla="*/ 86 h 296"/>
                    <a:gd name="T52" fmla="*/ 192 w 194"/>
                    <a:gd name="T53" fmla="*/ 83 h 296"/>
                    <a:gd name="T54" fmla="*/ 193 w 194"/>
                    <a:gd name="T55" fmla="*/ 78 h 296"/>
                    <a:gd name="T56" fmla="*/ 192 w 194"/>
                    <a:gd name="T57" fmla="*/ 74 h 296"/>
                    <a:gd name="T58" fmla="*/ 190 w 194"/>
                    <a:gd name="T59" fmla="*/ 70 h 296"/>
                    <a:gd name="T60" fmla="*/ 188 w 194"/>
                    <a:gd name="T61" fmla="*/ 68 h 296"/>
                    <a:gd name="T62" fmla="*/ 184 w 194"/>
                    <a:gd name="T63" fmla="*/ 65 h 296"/>
                    <a:gd name="T64" fmla="*/ 181 w 194"/>
                    <a:gd name="T65" fmla="*/ 64 h 296"/>
                    <a:gd name="T66" fmla="*/ 122 w 194"/>
                    <a:gd name="T67" fmla="*/ 64 h 296"/>
                    <a:gd name="T68" fmla="*/ 112 w 194"/>
                    <a:gd name="T69" fmla="*/ 42 h 296"/>
                    <a:gd name="T70" fmla="*/ 113 w 194"/>
                    <a:gd name="T71" fmla="*/ 37 h 296"/>
                    <a:gd name="T72" fmla="*/ 114 w 194"/>
                    <a:gd name="T73" fmla="*/ 30 h 296"/>
                    <a:gd name="T74" fmla="*/ 114 w 194"/>
                    <a:gd name="T75" fmla="*/ 24 h 296"/>
                    <a:gd name="T76" fmla="*/ 112 w 194"/>
                    <a:gd name="T77" fmla="*/ 19 h 296"/>
                    <a:gd name="T78" fmla="*/ 110 w 194"/>
                    <a:gd name="T79" fmla="*/ 15 h 296"/>
                    <a:gd name="T80" fmla="*/ 107 w 194"/>
                    <a:gd name="T81" fmla="*/ 10 h 296"/>
                    <a:gd name="T82" fmla="*/ 103 w 194"/>
                    <a:gd name="T83" fmla="*/ 7 h 296"/>
                    <a:gd name="T84" fmla="*/ 98 w 194"/>
                    <a:gd name="T85" fmla="*/ 3 h 296"/>
                    <a:gd name="T86" fmla="*/ 93 w 194"/>
                    <a:gd name="T87" fmla="*/ 1 h 296"/>
                    <a:gd name="T88" fmla="*/ 87 w 194"/>
                    <a:gd name="T89" fmla="*/ 0 h 296"/>
                    <a:gd name="T90" fmla="*/ 81 w 194"/>
                    <a:gd name="T91" fmla="*/ 0 h 296"/>
                    <a:gd name="T92" fmla="*/ 75 w 194"/>
                    <a:gd name="T93" fmla="*/ 1 h 296"/>
                    <a:gd name="T94" fmla="*/ 69 w 194"/>
                    <a:gd name="T95" fmla="*/ 3 h 296"/>
                    <a:gd name="T96" fmla="*/ 63 w 194"/>
                    <a:gd name="T97" fmla="*/ 6 h 296"/>
                    <a:gd name="T98" fmla="*/ 59 w 194"/>
                    <a:gd name="T99" fmla="*/ 11 h 296"/>
                    <a:gd name="T100" fmla="*/ 55 w 194"/>
                    <a:gd name="T101" fmla="*/ 17 h 296"/>
                    <a:gd name="T102" fmla="*/ 53 w 194"/>
                    <a:gd name="T103" fmla="*/ 23 h 29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194" h="296">
                      <a:moveTo>
                        <a:pt x="53" y="23"/>
                      </a:moveTo>
                      <a:lnTo>
                        <a:pt x="2" y="137"/>
                      </a:lnTo>
                      <a:lnTo>
                        <a:pt x="1" y="138"/>
                      </a:lnTo>
                      <a:lnTo>
                        <a:pt x="1" y="140"/>
                      </a:lnTo>
                      <a:lnTo>
                        <a:pt x="0" y="142"/>
                      </a:lnTo>
                      <a:lnTo>
                        <a:pt x="0" y="145"/>
                      </a:lnTo>
                      <a:lnTo>
                        <a:pt x="0" y="147"/>
                      </a:lnTo>
                      <a:lnTo>
                        <a:pt x="0" y="150"/>
                      </a:lnTo>
                      <a:lnTo>
                        <a:pt x="1" y="152"/>
                      </a:lnTo>
                      <a:lnTo>
                        <a:pt x="2" y="155"/>
                      </a:lnTo>
                      <a:lnTo>
                        <a:pt x="3" y="157"/>
                      </a:lnTo>
                      <a:lnTo>
                        <a:pt x="4" y="159"/>
                      </a:lnTo>
                      <a:lnTo>
                        <a:pt x="6" y="161"/>
                      </a:lnTo>
                      <a:lnTo>
                        <a:pt x="8" y="163"/>
                      </a:lnTo>
                      <a:lnTo>
                        <a:pt x="10" y="164"/>
                      </a:lnTo>
                      <a:lnTo>
                        <a:pt x="12" y="165"/>
                      </a:lnTo>
                      <a:lnTo>
                        <a:pt x="14" y="165"/>
                      </a:lnTo>
                      <a:lnTo>
                        <a:pt x="16" y="166"/>
                      </a:lnTo>
                      <a:lnTo>
                        <a:pt x="18" y="166"/>
                      </a:lnTo>
                      <a:lnTo>
                        <a:pt x="21" y="166"/>
                      </a:lnTo>
                      <a:lnTo>
                        <a:pt x="126" y="166"/>
                      </a:lnTo>
                      <a:lnTo>
                        <a:pt x="126" y="295"/>
                      </a:lnTo>
                      <a:lnTo>
                        <a:pt x="159" y="295"/>
                      </a:lnTo>
                      <a:lnTo>
                        <a:pt x="159" y="142"/>
                      </a:lnTo>
                      <a:lnTo>
                        <a:pt x="159" y="140"/>
                      </a:lnTo>
                      <a:lnTo>
                        <a:pt x="159" y="138"/>
                      </a:lnTo>
                      <a:lnTo>
                        <a:pt x="158" y="137"/>
                      </a:lnTo>
                      <a:lnTo>
                        <a:pt x="157" y="136"/>
                      </a:lnTo>
                      <a:lnTo>
                        <a:pt x="156" y="135"/>
                      </a:lnTo>
                      <a:lnTo>
                        <a:pt x="154" y="133"/>
                      </a:lnTo>
                      <a:lnTo>
                        <a:pt x="153" y="132"/>
                      </a:lnTo>
                      <a:lnTo>
                        <a:pt x="152" y="131"/>
                      </a:lnTo>
                      <a:lnTo>
                        <a:pt x="150" y="131"/>
                      </a:lnTo>
                      <a:lnTo>
                        <a:pt x="148" y="130"/>
                      </a:lnTo>
                      <a:lnTo>
                        <a:pt x="146" y="130"/>
                      </a:lnTo>
                      <a:lnTo>
                        <a:pt x="144" y="129"/>
                      </a:lnTo>
                      <a:lnTo>
                        <a:pt x="142" y="129"/>
                      </a:lnTo>
                      <a:lnTo>
                        <a:pt x="140" y="129"/>
                      </a:lnTo>
                      <a:lnTo>
                        <a:pt x="139" y="129"/>
                      </a:lnTo>
                      <a:lnTo>
                        <a:pt x="137" y="129"/>
                      </a:lnTo>
                      <a:lnTo>
                        <a:pt x="76" y="125"/>
                      </a:lnTo>
                      <a:lnTo>
                        <a:pt x="93" y="75"/>
                      </a:lnTo>
                      <a:lnTo>
                        <a:pt x="105" y="93"/>
                      </a:lnTo>
                      <a:lnTo>
                        <a:pt x="179" y="93"/>
                      </a:lnTo>
                      <a:lnTo>
                        <a:pt x="181" y="92"/>
                      </a:lnTo>
                      <a:lnTo>
                        <a:pt x="183" y="92"/>
                      </a:lnTo>
                      <a:lnTo>
                        <a:pt x="184" y="91"/>
                      </a:lnTo>
                      <a:lnTo>
                        <a:pt x="185" y="91"/>
                      </a:lnTo>
                      <a:lnTo>
                        <a:pt x="187" y="90"/>
                      </a:lnTo>
                      <a:lnTo>
                        <a:pt x="189" y="89"/>
                      </a:lnTo>
                      <a:lnTo>
                        <a:pt x="190" y="87"/>
                      </a:lnTo>
                      <a:lnTo>
                        <a:pt x="191" y="86"/>
                      </a:lnTo>
                      <a:lnTo>
                        <a:pt x="192" y="84"/>
                      </a:lnTo>
                      <a:lnTo>
                        <a:pt x="192" y="83"/>
                      </a:lnTo>
                      <a:lnTo>
                        <a:pt x="193" y="81"/>
                      </a:lnTo>
                      <a:lnTo>
                        <a:pt x="193" y="78"/>
                      </a:lnTo>
                      <a:lnTo>
                        <a:pt x="193" y="76"/>
                      </a:lnTo>
                      <a:lnTo>
                        <a:pt x="192" y="74"/>
                      </a:lnTo>
                      <a:lnTo>
                        <a:pt x="191" y="72"/>
                      </a:lnTo>
                      <a:lnTo>
                        <a:pt x="190" y="70"/>
                      </a:lnTo>
                      <a:lnTo>
                        <a:pt x="189" y="69"/>
                      </a:lnTo>
                      <a:lnTo>
                        <a:pt x="188" y="68"/>
                      </a:lnTo>
                      <a:lnTo>
                        <a:pt x="186" y="66"/>
                      </a:lnTo>
                      <a:lnTo>
                        <a:pt x="184" y="65"/>
                      </a:lnTo>
                      <a:lnTo>
                        <a:pt x="184" y="64"/>
                      </a:lnTo>
                      <a:lnTo>
                        <a:pt x="181" y="64"/>
                      </a:lnTo>
                      <a:lnTo>
                        <a:pt x="179" y="64"/>
                      </a:lnTo>
                      <a:lnTo>
                        <a:pt x="122" y="64"/>
                      </a:lnTo>
                      <a:lnTo>
                        <a:pt x="110" y="44"/>
                      </a:lnTo>
                      <a:lnTo>
                        <a:pt x="112" y="42"/>
                      </a:lnTo>
                      <a:lnTo>
                        <a:pt x="113" y="39"/>
                      </a:lnTo>
                      <a:lnTo>
                        <a:pt x="113" y="37"/>
                      </a:lnTo>
                      <a:lnTo>
                        <a:pt x="114" y="34"/>
                      </a:lnTo>
                      <a:lnTo>
                        <a:pt x="114" y="30"/>
                      </a:lnTo>
                      <a:lnTo>
                        <a:pt x="114" y="28"/>
                      </a:lnTo>
                      <a:lnTo>
                        <a:pt x="114" y="24"/>
                      </a:lnTo>
                      <a:lnTo>
                        <a:pt x="113" y="22"/>
                      </a:lnTo>
                      <a:lnTo>
                        <a:pt x="112" y="19"/>
                      </a:lnTo>
                      <a:lnTo>
                        <a:pt x="111" y="17"/>
                      </a:lnTo>
                      <a:lnTo>
                        <a:pt x="110" y="15"/>
                      </a:lnTo>
                      <a:lnTo>
                        <a:pt x="109" y="13"/>
                      </a:lnTo>
                      <a:lnTo>
                        <a:pt x="107" y="10"/>
                      </a:lnTo>
                      <a:lnTo>
                        <a:pt x="105" y="9"/>
                      </a:lnTo>
                      <a:lnTo>
                        <a:pt x="103" y="7"/>
                      </a:lnTo>
                      <a:lnTo>
                        <a:pt x="101" y="5"/>
                      </a:lnTo>
                      <a:lnTo>
                        <a:pt x="98" y="3"/>
                      </a:lnTo>
                      <a:lnTo>
                        <a:pt x="96" y="3"/>
                      </a:lnTo>
                      <a:lnTo>
                        <a:pt x="93" y="1"/>
                      </a:lnTo>
                      <a:lnTo>
                        <a:pt x="90" y="1"/>
                      </a:lnTo>
                      <a:lnTo>
                        <a:pt x="87" y="0"/>
                      </a:lnTo>
                      <a:lnTo>
                        <a:pt x="84" y="0"/>
                      </a:lnTo>
                      <a:lnTo>
                        <a:pt x="81" y="0"/>
                      </a:lnTo>
                      <a:lnTo>
                        <a:pt x="78" y="0"/>
                      </a:lnTo>
                      <a:lnTo>
                        <a:pt x="75" y="1"/>
                      </a:lnTo>
                      <a:lnTo>
                        <a:pt x="72" y="2"/>
                      </a:lnTo>
                      <a:lnTo>
                        <a:pt x="69" y="3"/>
                      </a:lnTo>
                      <a:lnTo>
                        <a:pt x="66" y="4"/>
                      </a:lnTo>
                      <a:lnTo>
                        <a:pt x="63" y="6"/>
                      </a:lnTo>
                      <a:lnTo>
                        <a:pt x="61" y="9"/>
                      </a:lnTo>
                      <a:lnTo>
                        <a:pt x="59" y="11"/>
                      </a:lnTo>
                      <a:lnTo>
                        <a:pt x="57" y="13"/>
                      </a:lnTo>
                      <a:lnTo>
                        <a:pt x="55" y="17"/>
                      </a:lnTo>
                      <a:lnTo>
                        <a:pt x="53" y="19"/>
                      </a:lnTo>
                      <a:lnTo>
                        <a:pt x="53" y="23"/>
                      </a:lnTo>
                    </a:path>
                  </a:pathLst>
                </a:custGeom>
                <a:solidFill>
                  <a:srgbClr val="FC0128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0" cap="rnd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</p:grpSp>
        <p:grpSp>
          <p:nvGrpSpPr>
            <p:cNvPr id="110" name="Group 110"/>
            <p:cNvGrpSpPr>
              <a:grpSpLocks/>
            </p:cNvGrpSpPr>
            <p:nvPr/>
          </p:nvGrpSpPr>
          <p:grpSpPr bwMode="auto">
            <a:xfrm>
              <a:off x="6337028" y="5868244"/>
              <a:ext cx="1535112" cy="711200"/>
              <a:chOff x="3852" y="3060"/>
              <a:chExt cx="967" cy="448"/>
            </a:xfrm>
          </p:grpSpPr>
          <p:grpSp>
            <p:nvGrpSpPr>
              <p:cNvPr id="111" name="Group 111"/>
              <p:cNvGrpSpPr>
                <a:grpSpLocks/>
              </p:cNvGrpSpPr>
              <p:nvPr/>
            </p:nvGrpSpPr>
            <p:grpSpPr bwMode="auto">
              <a:xfrm>
                <a:off x="3852" y="3060"/>
                <a:ext cx="305" cy="448"/>
                <a:chOff x="3852" y="3060"/>
                <a:chExt cx="305" cy="448"/>
              </a:xfrm>
            </p:grpSpPr>
            <p:grpSp>
              <p:nvGrpSpPr>
                <p:cNvPr id="125" name="Group 112"/>
                <p:cNvGrpSpPr>
                  <a:grpSpLocks/>
                </p:cNvGrpSpPr>
                <p:nvPr/>
              </p:nvGrpSpPr>
              <p:grpSpPr bwMode="auto">
                <a:xfrm>
                  <a:off x="3852" y="3060"/>
                  <a:ext cx="305" cy="448"/>
                  <a:chOff x="3852" y="3060"/>
                  <a:chExt cx="305" cy="448"/>
                </a:xfrm>
              </p:grpSpPr>
              <p:sp>
                <p:nvSpPr>
                  <p:cNvPr id="127" name="AutoShape 113"/>
                  <p:cNvSpPr>
                    <a:spLocks noChangeArrowheads="1"/>
                  </p:cNvSpPr>
                  <p:nvPr/>
                </p:nvSpPr>
                <p:spPr bwMode="auto">
                  <a:xfrm>
                    <a:off x="3852" y="3131"/>
                    <a:ext cx="305" cy="377"/>
                  </a:xfrm>
                  <a:prstGeom prst="cube">
                    <a:avLst>
                      <a:gd name="adj" fmla="val 24995"/>
                    </a:avLst>
                  </a:prstGeom>
                  <a:solidFill>
                    <a:srgbClr val="F6BF69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128" name="AutoShape 114"/>
                  <p:cNvSpPr>
                    <a:spLocks noChangeArrowheads="1"/>
                  </p:cNvSpPr>
                  <p:nvPr/>
                </p:nvSpPr>
                <p:spPr bwMode="auto">
                  <a:xfrm>
                    <a:off x="3922" y="3060"/>
                    <a:ext cx="235" cy="78"/>
                  </a:xfrm>
                  <a:prstGeom prst="cube">
                    <a:avLst>
                      <a:gd name="adj" fmla="val 24995"/>
                    </a:avLst>
                  </a:prstGeom>
                  <a:solidFill>
                    <a:srgbClr val="F6BF69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</p:grpSp>
            <p:sp>
              <p:nvSpPr>
                <p:cNvPr id="126" name="AutoShape 115"/>
                <p:cNvSpPr>
                  <a:spLocks noChangeArrowheads="1"/>
                </p:cNvSpPr>
                <p:nvPr/>
              </p:nvSpPr>
              <p:spPr bwMode="auto">
                <a:xfrm>
                  <a:off x="3914" y="3164"/>
                  <a:ext cx="158" cy="27"/>
                </a:xfrm>
                <a:prstGeom prst="parallelogram">
                  <a:avLst>
                    <a:gd name="adj" fmla="val 146269"/>
                  </a:avLst>
                </a:prstGeom>
                <a:solidFill>
                  <a:srgbClr val="F6BF69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112" name="Group 116"/>
              <p:cNvGrpSpPr>
                <a:grpSpLocks/>
              </p:cNvGrpSpPr>
              <p:nvPr/>
            </p:nvGrpSpPr>
            <p:grpSpPr bwMode="auto">
              <a:xfrm>
                <a:off x="4153" y="3060"/>
                <a:ext cx="378" cy="448"/>
                <a:chOff x="4153" y="3060"/>
                <a:chExt cx="378" cy="448"/>
              </a:xfrm>
            </p:grpSpPr>
            <p:grpSp>
              <p:nvGrpSpPr>
                <p:cNvPr id="120" name="Group 117"/>
                <p:cNvGrpSpPr>
                  <a:grpSpLocks/>
                </p:cNvGrpSpPr>
                <p:nvPr/>
              </p:nvGrpSpPr>
              <p:grpSpPr bwMode="auto">
                <a:xfrm>
                  <a:off x="4153" y="3060"/>
                  <a:ext cx="378" cy="448"/>
                  <a:chOff x="4153" y="3060"/>
                  <a:chExt cx="378" cy="448"/>
                </a:xfrm>
              </p:grpSpPr>
              <p:sp>
                <p:nvSpPr>
                  <p:cNvPr id="123" name="AutoShape 118"/>
                  <p:cNvSpPr>
                    <a:spLocks noChangeArrowheads="1"/>
                  </p:cNvSpPr>
                  <p:nvPr/>
                </p:nvSpPr>
                <p:spPr bwMode="auto">
                  <a:xfrm>
                    <a:off x="4153" y="3131"/>
                    <a:ext cx="378" cy="377"/>
                  </a:xfrm>
                  <a:prstGeom prst="cube">
                    <a:avLst>
                      <a:gd name="adj" fmla="val 24995"/>
                    </a:avLst>
                  </a:prstGeom>
                  <a:solidFill>
                    <a:srgbClr val="A2C1FE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124" name="AutoShape 119"/>
                  <p:cNvSpPr>
                    <a:spLocks noChangeArrowheads="1"/>
                  </p:cNvSpPr>
                  <p:nvPr/>
                </p:nvSpPr>
                <p:spPr bwMode="auto">
                  <a:xfrm>
                    <a:off x="4239" y="3060"/>
                    <a:ext cx="292" cy="78"/>
                  </a:xfrm>
                  <a:prstGeom prst="cube">
                    <a:avLst>
                      <a:gd name="adj" fmla="val 24995"/>
                    </a:avLst>
                  </a:prstGeom>
                  <a:solidFill>
                    <a:srgbClr val="A2C1FE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</p:grpSp>
            <p:sp>
              <p:nvSpPr>
                <p:cNvPr id="121" name="Oval 120"/>
                <p:cNvSpPr>
                  <a:spLocks noChangeArrowheads="1"/>
                </p:cNvSpPr>
                <p:nvPr/>
              </p:nvSpPr>
              <p:spPr bwMode="auto">
                <a:xfrm>
                  <a:off x="4268" y="3096"/>
                  <a:ext cx="49" cy="27"/>
                </a:xfrm>
                <a:prstGeom prst="ellipse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22" name="AutoShape 121"/>
                <p:cNvSpPr>
                  <a:spLocks noChangeArrowheads="1"/>
                </p:cNvSpPr>
                <p:nvPr/>
              </p:nvSpPr>
              <p:spPr bwMode="auto">
                <a:xfrm>
                  <a:off x="4200" y="3306"/>
                  <a:ext cx="198" cy="84"/>
                </a:xfrm>
                <a:prstGeom prst="octagon">
                  <a:avLst>
                    <a:gd name="adj" fmla="val 29282"/>
                  </a:avLst>
                </a:prstGeom>
                <a:solidFill>
                  <a:srgbClr val="A2C1FE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</p:grpSp>
          <p:sp>
            <p:nvSpPr>
              <p:cNvPr id="113" name="Freeform 122"/>
              <p:cNvSpPr>
                <a:spLocks/>
              </p:cNvSpPr>
              <p:nvPr/>
            </p:nvSpPr>
            <p:spPr bwMode="auto">
              <a:xfrm>
                <a:off x="4717" y="3289"/>
                <a:ext cx="86" cy="192"/>
              </a:xfrm>
              <a:custGeom>
                <a:avLst/>
                <a:gdLst>
                  <a:gd name="T0" fmla="*/ 62 w 86"/>
                  <a:gd name="T1" fmla="*/ 0 h 192"/>
                  <a:gd name="T2" fmla="*/ 85 w 86"/>
                  <a:gd name="T3" fmla="*/ 0 h 192"/>
                  <a:gd name="T4" fmla="*/ 23 w 86"/>
                  <a:gd name="T5" fmla="*/ 191 h 192"/>
                  <a:gd name="T6" fmla="*/ 0 w 86"/>
                  <a:gd name="T7" fmla="*/ 191 h 192"/>
                  <a:gd name="T8" fmla="*/ 62 w 86"/>
                  <a:gd name="T9" fmla="*/ 0 h 1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6" h="192">
                    <a:moveTo>
                      <a:pt x="62" y="0"/>
                    </a:moveTo>
                    <a:lnTo>
                      <a:pt x="85" y="0"/>
                    </a:lnTo>
                    <a:lnTo>
                      <a:pt x="23" y="191"/>
                    </a:lnTo>
                    <a:lnTo>
                      <a:pt x="0" y="191"/>
                    </a:lnTo>
                    <a:lnTo>
                      <a:pt x="62" y="0"/>
                    </a:lnTo>
                  </a:path>
                </a:pathLst>
              </a:custGeom>
              <a:solidFill>
                <a:srgbClr val="FC0128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4" name="Rectangle 123"/>
              <p:cNvSpPr>
                <a:spLocks noChangeArrowheads="1"/>
              </p:cNvSpPr>
              <p:nvPr/>
            </p:nvSpPr>
            <p:spPr bwMode="auto">
              <a:xfrm>
                <a:off x="4713" y="3289"/>
                <a:ext cx="106" cy="16"/>
              </a:xfrm>
              <a:prstGeom prst="rect">
                <a:avLst/>
              </a:prstGeom>
              <a:solidFill>
                <a:srgbClr val="FC0128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5" name="Rectangle 124"/>
              <p:cNvSpPr>
                <a:spLocks noChangeArrowheads="1"/>
              </p:cNvSpPr>
              <p:nvPr/>
            </p:nvSpPr>
            <p:spPr bwMode="auto">
              <a:xfrm>
                <a:off x="4720" y="3370"/>
                <a:ext cx="82" cy="16"/>
              </a:xfrm>
              <a:prstGeom prst="rect">
                <a:avLst/>
              </a:prstGeom>
              <a:solidFill>
                <a:srgbClr val="FC0128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6" name="Rectangle 125"/>
              <p:cNvSpPr>
                <a:spLocks noChangeArrowheads="1"/>
              </p:cNvSpPr>
              <p:nvPr/>
            </p:nvSpPr>
            <p:spPr bwMode="auto">
              <a:xfrm>
                <a:off x="4537" y="3370"/>
                <a:ext cx="103" cy="11"/>
              </a:xfrm>
              <a:prstGeom prst="rect">
                <a:avLst/>
              </a:prstGeom>
              <a:solidFill>
                <a:srgbClr val="FC0128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grpSp>
            <p:nvGrpSpPr>
              <p:cNvPr id="117" name="Group 126"/>
              <p:cNvGrpSpPr>
                <a:grpSpLocks/>
              </p:cNvGrpSpPr>
              <p:nvPr/>
            </p:nvGrpSpPr>
            <p:grpSpPr bwMode="auto">
              <a:xfrm>
                <a:off x="4535" y="3117"/>
                <a:ext cx="194" cy="364"/>
                <a:chOff x="4535" y="3117"/>
                <a:chExt cx="194" cy="364"/>
              </a:xfrm>
            </p:grpSpPr>
            <p:sp>
              <p:nvSpPr>
                <p:cNvPr id="118" name="Oval 127"/>
                <p:cNvSpPr>
                  <a:spLocks noChangeArrowheads="1"/>
                </p:cNvSpPr>
                <p:nvPr/>
              </p:nvSpPr>
              <p:spPr bwMode="auto">
                <a:xfrm>
                  <a:off x="4611" y="3117"/>
                  <a:ext cx="48" cy="48"/>
                </a:xfrm>
                <a:prstGeom prst="ellipse">
                  <a:avLst/>
                </a:prstGeom>
                <a:solidFill>
                  <a:srgbClr val="FC0128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9" name="Freeform 128"/>
                <p:cNvSpPr>
                  <a:spLocks/>
                </p:cNvSpPr>
                <p:nvPr/>
              </p:nvSpPr>
              <p:spPr bwMode="auto">
                <a:xfrm>
                  <a:off x="4535" y="3185"/>
                  <a:ext cx="194" cy="296"/>
                </a:xfrm>
                <a:custGeom>
                  <a:avLst/>
                  <a:gdLst>
                    <a:gd name="T0" fmla="*/ 2 w 194"/>
                    <a:gd name="T1" fmla="*/ 137 h 296"/>
                    <a:gd name="T2" fmla="*/ 1 w 194"/>
                    <a:gd name="T3" fmla="*/ 140 h 296"/>
                    <a:gd name="T4" fmla="*/ 0 w 194"/>
                    <a:gd name="T5" fmla="*/ 145 h 296"/>
                    <a:gd name="T6" fmla="*/ 0 w 194"/>
                    <a:gd name="T7" fmla="*/ 150 h 296"/>
                    <a:gd name="T8" fmla="*/ 2 w 194"/>
                    <a:gd name="T9" fmla="*/ 155 h 296"/>
                    <a:gd name="T10" fmla="*/ 4 w 194"/>
                    <a:gd name="T11" fmla="*/ 159 h 296"/>
                    <a:gd name="T12" fmla="*/ 8 w 194"/>
                    <a:gd name="T13" fmla="*/ 163 h 296"/>
                    <a:gd name="T14" fmla="*/ 12 w 194"/>
                    <a:gd name="T15" fmla="*/ 165 h 296"/>
                    <a:gd name="T16" fmla="*/ 16 w 194"/>
                    <a:gd name="T17" fmla="*/ 166 h 296"/>
                    <a:gd name="T18" fmla="*/ 21 w 194"/>
                    <a:gd name="T19" fmla="*/ 166 h 296"/>
                    <a:gd name="T20" fmla="*/ 126 w 194"/>
                    <a:gd name="T21" fmla="*/ 295 h 296"/>
                    <a:gd name="T22" fmla="*/ 159 w 194"/>
                    <a:gd name="T23" fmla="*/ 142 h 296"/>
                    <a:gd name="T24" fmla="*/ 159 w 194"/>
                    <a:gd name="T25" fmla="*/ 138 h 296"/>
                    <a:gd name="T26" fmla="*/ 157 w 194"/>
                    <a:gd name="T27" fmla="*/ 136 h 296"/>
                    <a:gd name="T28" fmla="*/ 154 w 194"/>
                    <a:gd name="T29" fmla="*/ 133 h 296"/>
                    <a:gd name="T30" fmla="*/ 152 w 194"/>
                    <a:gd name="T31" fmla="*/ 131 h 296"/>
                    <a:gd name="T32" fmla="*/ 148 w 194"/>
                    <a:gd name="T33" fmla="*/ 130 h 296"/>
                    <a:gd name="T34" fmla="*/ 144 w 194"/>
                    <a:gd name="T35" fmla="*/ 129 h 296"/>
                    <a:gd name="T36" fmla="*/ 140 w 194"/>
                    <a:gd name="T37" fmla="*/ 129 h 296"/>
                    <a:gd name="T38" fmla="*/ 137 w 194"/>
                    <a:gd name="T39" fmla="*/ 129 h 296"/>
                    <a:gd name="T40" fmla="*/ 93 w 194"/>
                    <a:gd name="T41" fmla="*/ 75 h 296"/>
                    <a:gd name="T42" fmla="*/ 179 w 194"/>
                    <a:gd name="T43" fmla="*/ 93 h 296"/>
                    <a:gd name="T44" fmla="*/ 183 w 194"/>
                    <a:gd name="T45" fmla="*/ 92 h 296"/>
                    <a:gd name="T46" fmla="*/ 185 w 194"/>
                    <a:gd name="T47" fmla="*/ 91 h 296"/>
                    <a:gd name="T48" fmla="*/ 189 w 194"/>
                    <a:gd name="T49" fmla="*/ 89 h 296"/>
                    <a:gd name="T50" fmla="*/ 191 w 194"/>
                    <a:gd name="T51" fmla="*/ 86 h 296"/>
                    <a:gd name="T52" fmla="*/ 192 w 194"/>
                    <a:gd name="T53" fmla="*/ 83 h 296"/>
                    <a:gd name="T54" fmla="*/ 193 w 194"/>
                    <a:gd name="T55" fmla="*/ 78 h 296"/>
                    <a:gd name="T56" fmla="*/ 192 w 194"/>
                    <a:gd name="T57" fmla="*/ 74 h 296"/>
                    <a:gd name="T58" fmla="*/ 190 w 194"/>
                    <a:gd name="T59" fmla="*/ 70 h 296"/>
                    <a:gd name="T60" fmla="*/ 188 w 194"/>
                    <a:gd name="T61" fmla="*/ 68 h 296"/>
                    <a:gd name="T62" fmla="*/ 184 w 194"/>
                    <a:gd name="T63" fmla="*/ 65 h 296"/>
                    <a:gd name="T64" fmla="*/ 181 w 194"/>
                    <a:gd name="T65" fmla="*/ 64 h 296"/>
                    <a:gd name="T66" fmla="*/ 122 w 194"/>
                    <a:gd name="T67" fmla="*/ 64 h 296"/>
                    <a:gd name="T68" fmla="*/ 112 w 194"/>
                    <a:gd name="T69" fmla="*/ 42 h 296"/>
                    <a:gd name="T70" fmla="*/ 113 w 194"/>
                    <a:gd name="T71" fmla="*/ 37 h 296"/>
                    <a:gd name="T72" fmla="*/ 114 w 194"/>
                    <a:gd name="T73" fmla="*/ 30 h 296"/>
                    <a:gd name="T74" fmla="*/ 114 w 194"/>
                    <a:gd name="T75" fmla="*/ 24 h 296"/>
                    <a:gd name="T76" fmla="*/ 112 w 194"/>
                    <a:gd name="T77" fmla="*/ 19 h 296"/>
                    <a:gd name="T78" fmla="*/ 110 w 194"/>
                    <a:gd name="T79" fmla="*/ 15 h 296"/>
                    <a:gd name="T80" fmla="*/ 107 w 194"/>
                    <a:gd name="T81" fmla="*/ 10 h 296"/>
                    <a:gd name="T82" fmla="*/ 103 w 194"/>
                    <a:gd name="T83" fmla="*/ 7 h 296"/>
                    <a:gd name="T84" fmla="*/ 98 w 194"/>
                    <a:gd name="T85" fmla="*/ 3 h 296"/>
                    <a:gd name="T86" fmla="*/ 93 w 194"/>
                    <a:gd name="T87" fmla="*/ 1 h 296"/>
                    <a:gd name="T88" fmla="*/ 87 w 194"/>
                    <a:gd name="T89" fmla="*/ 0 h 296"/>
                    <a:gd name="T90" fmla="*/ 81 w 194"/>
                    <a:gd name="T91" fmla="*/ 0 h 296"/>
                    <a:gd name="T92" fmla="*/ 75 w 194"/>
                    <a:gd name="T93" fmla="*/ 1 h 296"/>
                    <a:gd name="T94" fmla="*/ 69 w 194"/>
                    <a:gd name="T95" fmla="*/ 3 h 296"/>
                    <a:gd name="T96" fmla="*/ 63 w 194"/>
                    <a:gd name="T97" fmla="*/ 6 h 296"/>
                    <a:gd name="T98" fmla="*/ 59 w 194"/>
                    <a:gd name="T99" fmla="*/ 11 h 296"/>
                    <a:gd name="T100" fmla="*/ 55 w 194"/>
                    <a:gd name="T101" fmla="*/ 17 h 296"/>
                    <a:gd name="T102" fmla="*/ 53 w 194"/>
                    <a:gd name="T103" fmla="*/ 23 h 29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194" h="296">
                      <a:moveTo>
                        <a:pt x="53" y="23"/>
                      </a:moveTo>
                      <a:lnTo>
                        <a:pt x="2" y="137"/>
                      </a:lnTo>
                      <a:lnTo>
                        <a:pt x="1" y="138"/>
                      </a:lnTo>
                      <a:lnTo>
                        <a:pt x="1" y="140"/>
                      </a:lnTo>
                      <a:lnTo>
                        <a:pt x="0" y="142"/>
                      </a:lnTo>
                      <a:lnTo>
                        <a:pt x="0" y="145"/>
                      </a:lnTo>
                      <a:lnTo>
                        <a:pt x="0" y="147"/>
                      </a:lnTo>
                      <a:lnTo>
                        <a:pt x="0" y="150"/>
                      </a:lnTo>
                      <a:lnTo>
                        <a:pt x="1" y="152"/>
                      </a:lnTo>
                      <a:lnTo>
                        <a:pt x="2" y="155"/>
                      </a:lnTo>
                      <a:lnTo>
                        <a:pt x="3" y="157"/>
                      </a:lnTo>
                      <a:lnTo>
                        <a:pt x="4" y="159"/>
                      </a:lnTo>
                      <a:lnTo>
                        <a:pt x="6" y="161"/>
                      </a:lnTo>
                      <a:lnTo>
                        <a:pt x="8" y="163"/>
                      </a:lnTo>
                      <a:lnTo>
                        <a:pt x="10" y="164"/>
                      </a:lnTo>
                      <a:lnTo>
                        <a:pt x="12" y="165"/>
                      </a:lnTo>
                      <a:lnTo>
                        <a:pt x="14" y="165"/>
                      </a:lnTo>
                      <a:lnTo>
                        <a:pt x="16" y="166"/>
                      </a:lnTo>
                      <a:lnTo>
                        <a:pt x="18" y="166"/>
                      </a:lnTo>
                      <a:lnTo>
                        <a:pt x="21" y="166"/>
                      </a:lnTo>
                      <a:lnTo>
                        <a:pt x="126" y="166"/>
                      </a:lnTo>
                      <a:lnTo>
                        <a:pt x="126" y="295"/>
                      </a:lnTo>
                      <a:lnTo>
                        <a:pt x="159" y="295"/>
                      </a:lnTo>
                      <a:lnTo>
                        <a:pt x="159" y="142"/>
                      </a:lnTo>
                      <a:lnTo>
                        <a:pt x="159" y="140"/>
                      </a:lnTo>
                      <a:lnTo>
                        <a:pt x="159" y="138"/>
                      </a:lnTo>
                      <a:lnTo>
                        <a:pt x="158" y="137"/>
                      </a:lnTo>
                      <a:lnTo>
                        <a:pt x="157" y="136"/>
                      </a:lnTo>
                      <a:lnTo>
                        <a:pt x="156" y="135"/>
                      </a:lnTo>
                      <a:lnTo>
                        <a:pt x="154" y="133"/>
                      </a:lnTo>
                      <a:lnTo>
                        <a:pt x="153" y="132"/>
                      </a:lnTo>
                      <a:lnTo>
                        <a:pt x="152" y="131"/>
                      </a:lnTo>
                      <a:lnTo>
                        <a:pt x="150" y="131"/>
                      </a:lnTo>
                      <a:lnTo>
                        <a:pt x="148" y="130"/>
                      </a:lnTo>
                      <a:lnTo>
                        <a:pt x="146" y="130"/>
                      </a:lnTo>
                      <a:lnTo>
                        <a:pt x="144" y="129"/>
                      </a:lnTo>
                      <a:lnTo>
                        <a:pt x="142" y="129"/>
                      </a:lnTo>
                      <a:lnTo>
                        <a:pt x="140" y="129"/>
                      </a:lnTo>
                      <a:lnTo>
                        <a:pt x="139" y="129"/>
                      </a:lnTo>
                      <a:lnTo>
                        <a:pt x="137" y="129"/>
                      </a:lnTo>
                      <a:lnTo>
                        <a:pt x="76" y="125"/>
                      </a:lnTo>
                      <a:lnTo>
                        <a:pt x="93" y="75"/>
                      </a:lnTo>
                      <a:lnTo>
                        <a:pt x="105" y="93"/>
                      </a:lnTo>
                      <a:lnTo>
                        <a:pt x="179" y="93"/>
                      </a:lnTo>
                      <a:lnTo>
                        <a:pt x="181" y="92"/>
                      </a:lnTo>
                      <a:lnTo>
                        <a:pt x="183" y="92"/>
                      </a:lnTo>
                      <a:lnTo>
                        <a:pt x="184" y="91"/>
                      </a:lnTo>
                      <a:lnTo>
                        <a:pt x="185" y="91"/>
                      </a:lnTo>
                      <a:lnTo>
                        <a:pt x="187" y="90"/>
                      </a:lnTo>
                      <a:lnTo>
                        <a:pt x="189" y="89"/>
                      </a:lnTo>
                      <a:lnTo>
                        <a:pt x="190" y="87"/>
                      </a:lnTo>
                      <a:lnTo>
                        <a:pt x="191" y="86"/>
                      </a:lnTo>
                      <a:lnTo>
                        <a:pt x="192" y="84"/>
                      </a:lnTo>
                      <a:lnTo>
                        <a:pt x="192" y="83"/>
                      </a:lnTo>
                      <a:lnTo>
                        <a:pt x="193" y="81"/>
                      </a:lnTo>
                      <a:lnTo>
                        <a:pt x="193" y="78"/>
                      </a:lnTo>
                      <a:lnTo>
                        <a:pt x="193" y="76"/>
                      </a:lnTo>
                      <a:lnTo>
                        <a:pt x="192" y="74"/>
                      </a:lnTo>
                      <a:lnTo>
                        <a:pt x="191" y="72"/>
                      </a:lnTo>
                      <a:lnTo>
                        <a:pt x="190" y="70"/>
                      </a:lnTo>
                      <a:lnTo>
                        <a:pt x="189" y="69"/>
                      </a:lnTo>
                      <a:lnTo>
                        <a:pt x="188" y="68"/>
                      </a:lnTo>
                      <a:lnTo>
                        <a:pt x="186" y="66"/>
                      </a:lnTo>
                      <a:lnTo>
                        <a:pt x="184" y="65"/>
                      </a:lnTo>
                      <a:lnTo>
                        <a:pt x="184" y="64"/>
                      </a:lnTo>
                      <a:lnTo>
                        <a:pt x="181" y="64"/>
                      </a:lnTo>
                      <a:lnTo>
                        <a:pt x="179" y="64"/>
                      </a:lnTo>
                      <a:lnTo>
                        <a:pt x="122" y="64"/>
                      </a:lnTo>
                      <a:lnTo>
                        <a:pt x="110" y="44"/>
                      </a:lnTo>
                      <a:lnTo>
                        <a:pt x="112" y="42"/>
                      </a:lnTo>
                      <a:lnTo>
                        <a:pt x="113" y="39"/>
                      </a:lnTo>
                      <a:lnTo>
                        <a:pt x="113" y="37"/>
                      </a:lnTo>
                      <a:lnTo>
                        <a:pt x="114" y="34"/>
                      </a:lnTo>
                      <a:lnTo>
                        <a:pt x="114" y="30"/>
                      </a:lnTo>
                      <a:lnTo>
                        <a:pt x="114" y="28"/>
                      </a:lnTo>
                      <a:lnTo>
                        <a:pt x="114" y="24"/>
                      </a:lnTo>
                      <a:lnTo>
                        <a:pt x="113" y="22"/>
                      </a:lnTo>
                      <a:lnTo>
                        <a:pt x="112" y="19"/>
                      </a:lnTo>
                      <a:lnTo>
                        <a:pt x="111" y="17"/>
                      </a:lnTo>
                      <a:lnTo>
                        <a:pt x="110" y="15"/>
                      </a:lnTo>
                      <a:lnTo>
                        <a:pt x="109" y="13"/>
                      </a:lnTo>
                      <a:lnTo>
                        <a:pt x="107" y="10"/>
                      </a:lnTo>
                      <a:lnTo>
                        <a:pt x="105" y="9"/>
                      </a:lnTo>
                      <a:lnTo>
                        <a:pt x="103" y="7"/>
                      </a:lnTo>
                      <a:lnTo>
                        <a:pt x="101" y="5"/>
                      </a:lnTo>
                      <a:lnTo>
                        <a:pt x="98" y="3"/>
                      </a:lnTo>
                      <a:lnTo>
                        <a:pt x="96" y="3"/>
                      </a:lnTo>
                      <a:lnTo>
                        <a:pt x="93" y="1"/>
                      </a:lnTo>
                      <a:lnTo>
                        <a:pt x="90" y="1"/>
                      </a:lnTo>
                      <a:lnTo>
                        <a:pt x="87" y="0"/>
                      </a:lnTo>
                      <a:lnTo>
                        <a:pt x="84" y="0"/>
                      </a:lnTo>
                      <a:lnTo>
                        <a:pt x="81" y="0"/>
                      </a:lnTo>
                      <a:lnTo>
                        <a:pt x="78" y="0"/>
                      </a:lnTo>
                      <a:lnTo>
                        <a:pt x="75" y="1"/>
                      </a:lnTo>
                      <a:lnTo>
                        <a:pt x="72" y="2"/>
                      </a:lnTo>
                      <a:lnTo>
                        <a:pt x="69" y="3"/>
                      </a:lnTo>
                      <a:lnTo>
                        <a:pt x="66" y="4"/>
                      </a:lnTo>
                      <a:lnTo>
                        <a:pt x="63" y="6"/>
                      </a:lnTo>
                      <a:lnTo>
                        <a:pt x="61" y="9"/>
                      </a:lnTo>
                      <a:lnTo>
                        <a:pt x="59" y="11"/>
                      </a:lnTo>
                      <a:lnTo>
                        <a:pt x="57" y="13"/>
                      </a:lnTo>
                      <a:lnTo>
                        <a:pt x="55" y="17"/>
                      </a:lnTo>
                      <a:lnTo>
                        <a:pt x="53" y="19"/>
                      </a:lnTo>
                      <a:lnTo>
                        <a:pt x="53" y="23"/>
                      </a:lnTo>
                    </a:path>
                  </a:pathLst>
                </a:custGeom>
                <a:solidFill>
                  <a:srgbClr val="FC0128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0" cap="rnd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</p:grpSp>
        <p:sp>
          <p:nvSpPr>
            <p:cNvPr id="129" name="Rectangle 129"/>
            <p:cNvSpPr>
              <a:spLocks noChangeArrowheads="1"/>
            </p:cNvSpPr>
            <p:nvPr/>
          </p:nvSpPr>
          <p:spPr bwMode="auto">
            <a:xfrm>
              <a:off x="4341540" y="2683719"/>
              <a:ext cx="574675" cy="3016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1" hangingPunct="1"/>
              <a:r>
                <a:rPr lang="en-US" altLang="zh-CN" sz="1400" i="1">
                  <a:latin typeface="Arial" charset="0"/>
                  <a:ea typeface="宋体" charset="-122"/>
                </a:rPr>
                <a:t>Time</a:t>
              </a:r>
            </a:p>
          </p:txBody>
        </p:sp>
      </p:grpSp>
      <p:sp>
        <p:nvSpPr>
          <p:cNvPr id="130" name="Slide Number Placeholder 1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43368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32046" y="260648"/>
            <a:ext cx="7992888" cy="922114"/>
          </a:xfrm>
        </p:spPr>
        <p:txBody>
          <a:bodyPr>
            <a:noAutofit/>
          </a:bodyPr>
          <a:lstStyle/>
          <a:p>
            <a:pPr algn="ctr"/>
            <a:r>
              <a:rPr lang="en-US" altLang="zh-CN" sz="4400" b="1" dirty="0">
                <a:solidFill>
                  <a:srgbClr val="0000FF"/>
                </a:solidFill>
              </a:rPr>
              <a:t>Pipelining Way</a:t>
            </a:r>
            <a:endParaRPr lang="zh-CN" altLang="en-US" sz="4400" b="1" dirty="0">
              <a:solidFill>
                <a:srgbClr val="0000FF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99592" y="1196752"/>
            <a:ext cx="8136904" cy="554461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l"/>
            </a:pPr>
            <a:r>
              <a:rPr lang="en-US" altLang="zh-CN" sz="2800" dirty="0">
                <a:ea typeface="宋体" charset="-122"/>
              </a:rPr>
              <a:t>Each load is started as soon as possible (overlap)</a:t>
            </a:r>
          </a:p>
          <a:p>
            <a:pPr>
              <a:buFont typeface="Wingdings" panose="05000000000000000000" pitchFamily="2" charset="2"/>
              <a:buChar char="l"/>
            </a:pPr>
            <a:r>
              <a:rPr lang="en-US" altLang="zh-CN" sz="2800" dirty="0">
                <a:ea typeface="宋体" charset="-122"/>
              </a:rPr>
              <a:t>Such pipelining strategy leads to </a:t>
            </a:r>
            <a:r>
              <a:rPr lang="en-US" altLang="zh-CN" sz="2800" dirty="0" smtClean="0">
                <a:ea typeface="宋体" charset="-122"/>
              </a:rPr>
              <a:t>take </a:t>
            </a:r>
            <a:r>
              <a:rPr lang="en-US" altLang="zh-CN" sz="2800" dirty="0">
                <a:ea typeface="宋体" charset="-122"/>
              </a:rPr>
              <a:t>3.5 hours</a:t>
            </a:r>
          </a:p>
          <a:p>
            <a:endParaRPr lang="en-US" altLang="zh-CN" sz="2800" dirty="0">
              <a:ea typeface="宋体" charset="-122"/>
            </a:endParaRPr>
          </a:p>
          <a:p>
            <a:pPr lvl="1"/>
            <a:endParaRPr lang="en-US" altLang="zh-CN" sz="4700" dirty="0">
              <a:ea typeface="宋体" charset="-122"/>
            </a:endParaRPr>
          </a:p>
          <a:p>
            <a:pPr lvl="1"/>
            <a:endParaRPr lang="en-US" altLang="zh-CN" sz="4700" dirty="0">
              <a:ea typeface="宋体" charset="-122"/>
            </a:endParaRPr>
          </a:p>
          <a:p>
            <a:pPr lvl="1"/>
            <a:endParaRPr lang="en-US" altLang="zh-CN" sz="4700" dirty="0">
              <a:ea typeface="宋体" charset="-122"/>
            </a:endParaRPr>
          </a:p>
          <a:p>
            <a:pPr lvl="1"/>
            <a:endParaRPr lang="en-US" altLang="zh-CN" sz="4700" dirty="0">
              <a:ea typeface="宋体" charset="-122"/>
            </a:endParaRPr>
          </a:p>
          <a:p>
            <a:pPr lvl="1"/>
            <a:endParaRPr lang="en-US" altLang="zh-CN" sz="4700" dirty="0">
              <a:ea typeface="宋体" charset="-122"/>
            </a:endParaRPr>
          </a:p>
          <a:p>
            <a:pPr lvl="1"/>
            <a:endParaRPr lang="en-US" altLang="zh-CN" sz="4700" dirty="0">
              <a:ea typeface="宋体" charset="-122"/>
            </a:endParaRPr>
          </a:p>
          <a:p>
            <a:pPr lvl="1"/>
            <a:endParaRPr lang="en-US" altLang="zh-CN" sz="4700" dirty="0">
              <a:ea typeface="宋体" charset="-122"/>
            </a:endParaRPr>
          </a:p>
          <a:p>
            <a:pPr lvl="1"/>
            <a:endParaRPr lang="en-US" altLang="zh-CN" sz="4700" dirty="0">
              <a:ea typeface="宋体" charset="-122"/>
            </a:endParaRPr>
          </a:p>
          <a:p>
            <a:pPr lvl="1"/>
            <a:endParaRPr lang="en-US" altLang="zh-CN" sz="4700" dirty="0">
              <a:ea typeface="宋体" charset="-122"/>
            </a:endParaRPr>
          </a:p>
          <a:p>
            <a:pPr lvl="1"/>
            <a:endParaRPr lang="en-US" altLang="zh-CN" sz="4700" dirty="0">
              <a:ea typeface="宋体" charset="-122"/>
            </a:endParaRPr>
          </a:p>
          <a:p>
            <a:pPr lvl="1"/>
            <a:endParaRPr lang="en-US" altLang="zh-CN" sz="4700" dirty="0">
              <a:ea typeface="宋体" charset="-122"/>
            </a:endParaRPr>
          </a:p>
          <a:p>
            <a:pPr lvl="1"/>
            <a:endParaRPr lang="en-US" altLang="zh-CN" sz="4700" dirty="0">
              <a:ea typeface="宋体" charset="-122"/>
            </a:endParaRPr>
          </a:p>
          <a:p>
            <a:pPr lvl="1"/>
            <a:endParaRPr lang="en-US" altLang="zh-CN" sz="4700" dirty="0">
              <a:ea typeface="宋体" charset="-122"/>
            </a:endParaRPr>
          </a:p>
          <a:p>
            <a:pPr>
              <a:buFont typeface="Wingdings" panose="05000000000000000000" pitchFamily="2" charset="2"/>
              <a:buChar char="l"/>
            </a:pPr>
            <a:endParaRPr lang="en-US" altLang="zh-CN" sz="4700" dirty="0"/>
          </a:p>
          <a:p>
            <a:pPr>
              <a:buFont typeface="Wingdings" panose="05000000000000000000" pitchFamily="2" charset="2"/>
              <a:buChar char="l"/>
            </a:pPr>
            <a:endParaRPr lang="en-US" altLang="zh-CN" sz="28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2243628"/>
            <a:ext cx="6980489" cy="4359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92463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32046" y="260648"/>
            <a:ext cx="7992888" cy="922114"/>
          </a:xfrm>
        </p:spPr>
        <p:txBody>
          <a:bodyPr>
            <a:noAutofit/>
          </a:bodyPr>
          <a:lstStyle/>
          <a:p>
            <a:pPr algn="ctr"/>
            <a:r>
              <a:rPr lang="en-US" altLang="zh-CN" sz="4400" b="1" dirty="0">
                <a:solidFill>
                  <a:srgbClr val="0000FF"/>
                </a:solidFill>
              </a:rPr>
              <a:t>Some Observations on Pipelining</a:t>
            </a:r>
            <a:endParaRPr lang="zh-CN" altLang="en-US" sz="4400" b="1" dirty="0">
              <a:solidFill>
                <a:srgbClr val="0000FF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10460" y="1340768"/>
            <a:ext cx="4526036" cy="5544616"/>
          </a:xfrm>
        </p:spPr>
        <p:txBody>
          <a:bodyPr>
            <a:normAutofit/>
          </a:bodyPr>
          <a:lstStyle/>
          <a:p>
            <a:pPr algn="just"/>
            <a:r>
              <a:rPr lang="en-US" altLang="zh-CN" sz="2800" dirty="0"/>
              <a:t>Pipelining doesn’t reduce latency of single load</a:t>
            </a:r>
          </a:p>
          <a:p>
            <a:pPr algn="just"/>
            <a:r>
              <a:rPr lang="en-US" altLang="zh-CN" sz="2800" dirty="0"/>
              <a:t>Pipelining increase </a:t>
            </a:r>
            <a:r>
              <a:rPr lang="en-US" altLang="zh-CN" sz="2800" dirty="0">
                <a:solidFill>
                  <a:srgbClr val="0070C0"/>
                </a:solidFill>
              </a:rPr>
              <a:t>throughput</a:t>
            </a:r>
            <a:r>
              <a:rPr lang="en-US" altLang="zh-CN" sz="2800" dirty="0"/>
              <a:t> of entire workload</a:t>
            </a:r>
          </a:p>
          <a:p>
            <a:pPr algn="just"/>
            <a:r>
              <a:rPr lang="en-US" altLang="zh-CN" sz="2800" dirty="0"/>
              <a:t>Multiple tasks are operated  simultaneously via the use of different resources</a:t>
            </a:r>
          </a:p>
          <a:p>
            <a:pPr algn="just"/>
            <a:r>
              <a:rPr lang="en-US" altLang="zh-CN" sz="2800" dirty="0"/>
              <a:t>The </a:t>
            </a:r>
            <a:r>
              <a:rPr lang="en-US" altLang="zh-CN" sz="2800" smtClean="0"/>
              <a:t>speedup achieved </a:t>
            </a:r>
            <a:r>
              <a:rPr lang="en-US" altLang="zh-CN" sz="2800" dirty="0"/>
              <a:t>by pipeline is reduced by extra time to “fill” and to “drain” the pipeline.</a:t>
            </a:r>
          </a:p>
        </p:txBody>
      </p:sp>
      <p:grpSp>
        <p:nvGrpSpPr>
          <p:cNvPr id="127" name="组合 126"/>
          <p:cNvGrpSpPr/>
          <p:nvPr/>
        </p:nvGrpSpPr>
        <p:grpSpPr>
          <a:xfrm>
            <a:off x="611560" y="1556792"/>
            <a:ext cx="3898900" cy="4433887"/>
            <a:chOff x="658813" y="1776413"/>
            <a:chExt cx="3898900" cy="4433887"/>
          </a:xfrm>
        </p:grpSpPr>
        <p:sp>
          <p:nvSpPr>
            <p:cNvPr id="4" name="Rectangle 5"/>
            <p:cNvSpPr>
              <a:spLocks noChangeArrowheads="1"/>
            </p:cNvSpPr>
            <p:nvPr/>
          </p:nvSpPr>
          <p:spPr bwMode="auto">
            <a:xfrm>
              <a:off x="658813" y="1776413"/>
              <a:ext cx="714375" cy="3635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1" hangingPunct="1"/>
              <a:r>
                <a:rPr lang="en-US" altLang="zh-CN" sz="1800" b="1" dirty="0">
                  <a:latin typeface="Arial" charset="0"/>
                  <a:ea typeface="宋体" charset="-122"/>
                </a:rPr>
                <a:t>6 PM</a:t>
              </a:r>
            </a:p>
          </p:txBody>
        </p:sp>
        <p:sp>
          <p:nvSpPr>
            <p:cNvPr id="5" name="Line 6"/>
            <p:cNvSpPr>
              <a:spLocks noChangeShapeType="1"/>
            </p:cNvSpPr>
            <p:nvPr/>
          </p:nvSpPr>
          <p:spPr bwMode="auto">
            <a:xfrm>
              <a:off x="1028700" y="2368550"/>
              <a:ext cx="34925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6" name="Line 7"/>
            <p:cNvSpPr>
              <a:spLocks noChangeShapeType="1"/>
            </p:cNvSpPr>
            <p:nvPr/>
          </p:nvSpPr>
          <p:spPr bwMode="auto">
            <a:xfrm>
              <a:off x="1022350" y="2235200"/>
              <a:ext cx="0" cy="3048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7" name="Rectangle 8"/>
            <p:cNvSpPr>
              <a:spLocks noChangeArrowheads="1"/>
            </p:cNvSpPr>
            <p:nvPr/>
          </p:nvSpPr>
          <p:spPr bwMode="auto">
            <a:xfrm>
              <a:off x="1890713" y="1789113"/>
              <a:ext cx="307975" cy="3635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1" hangingPunct="1"/>
              <a:r>
                <a:rPr lang="en-US" altLang="zh-CN" sz="1800" b="1">
                  <a:latin typeface="Arial" charset="0"/>
                  <a:ea typeface="宋体" charset="-122"/>
                </a:rPr>
                <a:t>7</a:t>
              </a:r>
            </a:p>
          </p:txBody>
        </p:sp>
        <p:sp>
          <p:nvSpPr>
            <p:cNvPr id="8" name="Rectangle 9"/>
            <p:cNvSpPr>
              <a:spLocks noChangeArrowheads="1"/>
            </p:cNvSpPr>
            <p:nvPr/>
          </p:nvSpPr>
          <p:spPr bwMode="auto">
            <a:xfrm>
              <a:off x="2957513" y="1789113"/>
              <a:ext cx="307975" cy="3635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1" hangingPunct="1"/>
              <a:r>
                <a:rPr lang="en-US" altLang="zh-CN" sz="1800" b="1">
                  <a:latin typeface="Arial" charset="0"/>
                  <a:ea typeface="宋体" charset="-122"/>
                </a:rPr>
                <a:t>8</a:t>
              </a:r>
            </a:p>
          </p:txBody>
        </p:sp>
        <p:sp>
          <p:nvSpPr>
            <p:cNvPr id="9" name="Rectangle 10"/>
            <p:cNvSpPr>
              <a:spLocks noChangeArrowheads="1"/>
            </p:cNvSpPr>
            <p:nvPr/>
          </p:nvSpPr>
          <p:spPr bwMode="auto">
            <a:xfrm>
              <a:off x="3973513" y="1789113"/>
              <a:ext cx="307975" cy="3635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1" hangingPunct="1"/>
              <a:r>
                <a:rPr lang="en-US" altLang="zh-CN" sz="1800" b="1" dirty="0">
                  <a:latin typeface="Arial" charset="0"/>
                  <a:ea typeface="宋体" charset="-122"/>
                </a:rPr>
                <a:t>9</a:t>
              </a:r>
            </a:p>
          </p:txBody>
        </p:sp>
        <p:sp>
          <p:nvSpPr>
            <p:cNvPr id="10" name="Rectangle 11"/>
            <p:cNvSpPr>
              <a:spLocks noChangeArrowheads="1"/>
            </p:cNvSpPr>
            <p:nvPr/>
          </p:nvSpPr>
          <p:spPr bwMode="auto">
            <a:xfrm>
              <a:off x="3668713" y="2327275"/>
              <a:ext cx="574675" cy="3016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1" hangingPunct="1"/>
              <a:r>
                <a:rPr lang="en-US" altLang="zh-CN" sz="1400" i="1">
                  <a:latin typeface="Arial" charset="0"/>
                  <a:ea typeface="宋体" charset="-122"/>
                </a:rPr>
                <a:t>Time</a:t>
              </a:r>
            </a:p>
          </p:txBody>
        </p:sp>
        <p:grpSp>
          <p:nvGrpSpPr>
            <p:cNvPr id="11" name="Group 12"/>
            <p:cNvGrpSpPr>
              <a:grpSpLocks/>
            </p:cNvGrpSpPr>
            <p:nvPr/>
          </p:nvGrpSpPr>
          <p:grpSpPr bwMode="auto">
            <a:xfrm>
              <a:off x="1047750" y="2705100"/>
              <a:ext cx="3505200" cy="539750"/>
              <a:chOff x="944" y="1292"/>
              <a:chExt cx="2208" cy="340"/>
            </a:xfrm>
          </p:grpSpPr>
          <p:sp>
            <p:nvSpPr>
              <p:cNvPr id="12" name="Rectangle 13"/>
              <p:cNvSpPr>
                <a:spLocks noChangeArrowheads="1"/>
              </p:cNvSpPr>
              <p:nvPr/>
            </p:nvSpPr>
            <p:spPr bwMode="auto">
              <a:xfrm>
                <a:off x="958" y="1403"/>
                <a:ext cx="274" cy="22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 algn="ctr" eaLnBrk="1" hangingPunct="1"/>
                <a:r>
                  <a:rPr lang="en-US" altLang="zh-CN" sz="1800" b="1">
                    <a:latin typeface="Arial" charset="0"/>
                    <a:ea typeface="宋体" charset="-122"/>
                  </a:rPr>
                  <a:t>30</a:t>
                </a:r>
              </a:p>
            </p:txBody>
          </p:sp>
          <p:sp>
            <p:nvSpPr>
              <p:cNvPr id="13" name="Line 14"/>
              <p:cNvSpPr>
                <a:spLocks noChangeShapeType="1"/>
              </p:cNvSpPr>
              <p:nvPr/>
            </p:nvSpPr>
            <p:spPr bwMode="auto">
              <a:xfrm>
                <a:off x="944" y="1368"/>
                <a:ext cx="288" cy="0"/>
              </a:xfrm>
              <a:prstGeom prst="line">
                <a:avLst/>
              </a:prstGeom>
              <a:noFill/>
              <a:ln w="50800">
                <a:solidFill>
                  <a:srgbClr val="F6BF69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4" name="Line 15"/>
              <p:cNvSpPr>
                <a:spLocks noChangeShapeType="1"/>
              </p:cNvSpPr>
              <p:nvPr/>
            </p:nvSpPr>
            <p:spPr bwMode="auto">
              <a:xfrm>
                <a:off x="1264" y="1292"/>
                <a:ext cx="0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grpSp>
            <p:nvGrpSpPr>
              <p:cNvPr id="15" name="Group 16"/>
              <p:cNvGrpSpPr>
                <a:grpSpLocks/>
              </p:cNvGrpSpPr>
              <p:nvPr/>
            </p:nvGrpSpPr>
            <p:grpSpPr bwMode="auto">
              <a:xfrm>
                <a:off x="1280" y="1292"/>
                <a:ext cx="384" cy="340"/>
                <a:chOff x="1280" y="1292"/>
                <a:chExt cx="384" cy="340"/>
              </a:xfrm>
            </p:grpSpPr>
            <p:sp>
              <p:nvSpPr>
                <p:cNvPr id="36" name="Line 17"/>
                <p:cNvSpPr>
                  <a:spLocks noChangeShapeType="1"/>
                </p:cNvSpPr>
                <p:nvPr/>
              </p:nvSpPr>
              <p:spPr bwMode="auto">
                <a:xfrm>
                  <a:off x="1280" y="1400"/>
                  <a:ext cx="360" cy="0"/>
                </a:xfrm>
                <a:prstGeom prst="line">
                  <a:avLst/>
                </a:prstGeom>
                <a:noFill/>
                <a:ln w="50800">
                  <a:solidFill>
                    <a:srgbClr val="A2C1FE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37" name="Rectangle 18"/>
                <p:cNvSpPr>
                  <a:spLocks noChangeArrowheads="1"/>
                </p:cNvSpPr>
                <p:nvPr/>
              </p:nvSpPr>
              <p:spPr bwMode="auto">
                <a:xfrm>
                  <a:off x="1326" y="1403"/>
                  <a:ext cx="274" cy="229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/>
                <a:p>
                  <a:pPr algn="ctr" eaLnBrk="1" hangingPunct="1"/>
                  <a:r>
                    <a:rPr lang="en-US" altLang="zh-CN" sz="1800" b="1">
                      <a:latin typeface="Arial" charset="0"/>
                      <a:ea typeface="宋体" charset="-122"/>
                    </a:rPr>
                    <a:t>40</a:t>
                  </a:r>
                </a:p>
              </p:txBody>
            </p:sp>
            <p:sp>
              <p:nvSpPr>
                <p:cNvPr id="38" name="Line 19"/>
                <p:cNvSpPr>
                  <a:spLocks noChangeShapeType="1"/>
                </p:cNvSpPr>
                <p:nvPr/>
              </p:nvSpPr>
              <p:spPr bwMode="auto">
                <a:xfrm>
                  <a:off x="1664" y="1292"/>
                  <a:ext cx="0" cy="19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16" name="Group 20"/>
              <p:cNvGrpSpPr>
                <a:grpSpLocks/>
              </p:cNvGrpSpPr>
              <p:nvPr/>
            </p:nvGrpSpPr>
            <p:grpSpPr bwMode="auto">
              <a:xfrm>
                <a:off x="1688" y="1292"/>
                <a:ext cx="384" cy="340"/>
                <a:chOff x="1688" y="1292"/>
                <a:chExt cx="384" cy="340"/>
              </a:xfrm>
            </p:grpSpPr>
            <p:sp>
              <p:nvSpPr>
                <p:cNvPr id="33" name="Line 21"/>
                <p:cNvSpPr>
                  <a:spLocks noChangeShapeType="1"/>
                </p:cNvSpPr>
                <p:nvPr/>
              </p:nvSpPr>
              <p:spPr bwMode="auto">
                <a:xfrm>
                  <a:off x="1688" y="1400"/>
                  <a:ext cx="360" cy="0"/>
                </a:xfrm>
                <a:prstGeom prst="line">
                  <a:avLst/>
                </a:prstGeom>
                <a:noFill/>
                <a:ln w="50800">
                  <a:solidFill>
                    <a:srgbClr val="A2C1FE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34" name="Rectangle 22"/>
                <p:cNvSpPr>
                  <a:spLocks noChangeArrowheads="1"/>
                </p:cNvSpPr>
                <p:nvPr/>
              </p:nvSpPr>
              <p:spPr bwMode="auto">
                <a:xfrm>
                  <a:off x="1734" y="1403"/>
                  <a:ext cx="274" cy="229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/>
                <a:p>
                  <a:pPr algn="ctr" eaLnBrk="1" hangingPunct="1"/>
                  <a:r>
                    <a:rPr lang="en-US" altLang="zh-CN" sz="1800" b="1">
                      <a:latin typeface="Arial" charset="0"/>
                      <a:ea typeface="宋体" charset="-122"/>
                    </a:rPr>
                    <a:t>40</a:t>
                  </a:r>
                </a:p>
              </p:txBody>
            </p:sp>
            <p:sp>
              <p:nvSpPr>
                <p:cNvPr id="35" name="Line 23"/>
                <p:cNvSpPr>
                  <a:spLocks noChangeShapeType="1"/>
                </p:cNvSpPr>
                <p:nvPr/>
              </p:nvSpPr>
              <p:spPr bwMode="auto">
                <a:xfrm>
                  <a:off x="2072" y="1292"/>
                  <a:ext cx="0" cy="19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17" name="Group 24"/>
              <p:cNvGrpSpPr>
                <a:grpSpLocks/>
              </p:cNvGrpSpPr>
              <p:nvPr/>
            </p:nvGrpSpPr>
            <p:grpSpPr bwMode="auto">
              <a:xfrm>
                <a:off x="2096" y="1292"/>
                <a:ext cx="384" cy="340"/>
                <a:chOff x="2096" y="1292"/>
                <a:chExt cx="384" cy="340"/>
              </a:xfrm>
            </p:grpSpPr>
            <p:sp>
              <p:nvSpPr>
                <p:cNvPr id="30" name="Line 25"/>
                <p:cNvSpPr>
                  <a:spLocks noChangeShapeType="1"/>
                </p:cNvSpPr>
                <p:nvPr/>
              </p:nvSpPr>
              <p:spPr bwMode="auto">
                <a:xfrm>
                  <a:off x="2096" y="1400"/>
                  <a:ext cx="360" cy="0"/>
                </a:xfrm>
                <a:prstGeom prst="line">
                  <a:avLst/>
                </a:prstGeom>
                <a:noFill/>
                <a:ln w="50800">
                  <a:solidFill>
                    <a:srgbClr val="A2C1FE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31" name="Rectangle 26"/>
                <p:cNvSpPr>
                  <a:spLocks noChangeArrowheads="1"/>
                </p:cNvSpPr>
                <p:nvPr/>
              </p:nvSpPr>
              <p:spPr bwMode="auto">
                <a:xfrm>
                  <a:off x="2142" y="1403"/>
                  <a:ext cx="274" cy="229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/>
                <a:p>
                  <a:pPr algn="ctr" eaLnBrk="1" hangingPunct="1"/>
                  <a:r>
                    <a:rPr lang="en-US" altLang="zh-CN" sz="1800" b="1">
                      <a:latin typeface="Arial" charset="0"/>
                      <a:ea typeface="宋体" charset="-122"/>
                    </a:rPr>
                    <a:t>40</a:t>
                  </a:r>
                </a:p>
              </p:txBody>
            </p:sp>
            <p:sp>
              <p:nvSpPr>
                <p:cNvPr id="32" name="Line 27"/>
                <p:cNvSpPr>
                  <a:spLocks noChangeShapeType="1"/>
                </p:cNvSpPr>
                <p:nvPr/>
              </p:nvSpPr>
              <p:spPr bwMode="auto">
                <a:xfrm>
                  <a:off x="2480" y="1292"/>
                  <a:ext cx="0" cy="19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</p:grpSp>
          <p:sp>
            <p:nvSpPr>
              <p:cNvPr id="18" name="Line 28"/>
              <p:cNvSpPr>
                <a:spLocks noChangeShapeType="1"/>
              </p:cNvSpPr>
              <p:nvPr/>
            </p:nvSpPr>
            <p:spPr bwMode="auto">
              <a:xfrm>
                <a:off x="2504" y="1400"/>
                <a:ext cx="360" cy="0"/>
              </a:xfrm>
              <a:prstGeom prst="line">
                <a:avLst/>
              </a:prstGeom>
              <a:noFill/>
              <a:ln w="50800">
                <a:solidFill>
                  <a:srgbClr val="A2C1FE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9" name="Line 29"/>
              <p:cNvSpPr>
                <a:spLocks noChangeShapeType="1"/>
              </p:cNvSpPr>
              <p:nvPr/>
            </p:nvSpPr>
            <p:spPr bwMode="auto">
              <a:xfrm>
                <a:off x="2904" y="1432"/>
                <a:ext cx="216" cy="0"/>
              </a:xfrm>
              <a:prstGeom prst="line">
                <a:avLst/>
              </a:prstGeom>
              <a:noFill/>
              <a:ln w="50800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0" name="Rectangle 30"/>
              <p:cNvSpPr>
                <a:spLocks noChangeArrowheads="1"/>
              </p:cNvSpPr>
              <p:nvPr/>
            </p:nvSpPr>
            <p:spPr bwMode="auto">
              <a:xfrm>
                <a:off x="2550" y="1403"/>
                <a:ext cx="274" cy="22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 algn="ctr" eaLnBrk="1" hangingPunct="1"/>
                <a:r>
                  <a:rPr lang="en-US" altLang="zh-CN" sz="1800" b="1">
                    <a:latin typeface="Arial" charset="0"/>
                    <a:ea typeface="宋体" charset="-122"/>
                  </a:rPr>
                  <a:t>40</a:t>
                </a:r>
              </a:p>
            </p:txBody>
          </p:sp>
          <p:sp>
            <p:nvSpPr>
              <p:cNvPr id="21" name="Rectangle 31"/>
              <p:cNvSpPr>
                <a:spLocks noChangeArrowheads="1"/>
              </p:cNvSpPr>
              <p:nvPr/>
            </p:nvSpPr>
            <p:spPr bwMode="auto">
              <a:xfrm>
                <a:off x="2878" y="1403"/>
                <a:ext cx="274" cy="22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 algn="ctr" eaLnBrk="1" hangingPunct="1"/>
                <a:r>
                  <a:rPr lang="en-US" altLang="zh-CN" sz="1800" b="1">
                    <a:latin typeface="Arial" charset="0"/>
                    <a:ea typeface="宋体" charset="-122"/>
                  </a:rPr>
                  <a:t>20</a:t>
                </a:r>
              </a:p>
            </p:txBody>
          </p:sp>
          <p:sp>
            <p:nvSpPr>
              <p:cNvPr id="22" name="Line 32"/>
              <p:cNvSpPr>
                <a:spLocks noChangeShapeType="1"/>
              </p:cNvSpPr>
              <p:nvPr/>
            </p:nvSpPr>
            <p:spPr bwMode="auto">
              <a:xfrm>
                <a:off x="2888" y="1292"/>
                <a:ext cx="0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3" name="Line 33"/>
              <p:cNvSpPr>
                <a:spLocks noChangeShapeType="1"/>
              </p:cNvSpPr>
              <p:nvPr/>
            </p:nvSpPr>
            <p:spPr bwMode="auto">
              <a:xfrm>
                <a:off x="3144" y="1292"/>
                <a:ext cx="0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4" name="Line 34"/>
              <p:cNvSpPr>
                <a:spLocks noChangeShapeType="1"/>
              </p:cNvSpPr>
              <p:nvPr/>
            </p:nvSpPr>
            <p:spPr bwMode="auto">
              <a:xfrm>
                <a:off x="1352" y="1368"/>
                <a:ext cx="288" cy="0"/>
              </a:xfrm>
              <a:prstGeom prst="line">
                <a:avLst/>
              </a:prstGeom>
              <a:noFill/>
              <a:ln w="50800">
                <a:solidFill>
                  <a:srgbClr val="F6BF69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5" name="Line 35"/>
              <p:cNvSpPr>
                <a:spLocks noChangeShapeType="1"/>
              </p:cNvSpPr>
              <p:nvPr/>
            </p:nvSpPr>
            <p:spPr bwMode="auto">
              <a:xfrm>
                <a:off x="1760" y="1368"/>
                <a:ext cx="288" cy="0"/>
              </a:xfrm>
              <a:prstGeom prst="line">
                <a:avLst/>
              </a:prstGeom>
              <a:noFill/>
              <a:ln w="50800">
                <a:solidFill>
                  <a:srgbClr val="F6BF69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6" name="Line 36"/>
              <p:cNvSpPr>
                <a:spLocks noChangeShapeType="1"/>
              </p:cNvSpPr>
              <p:nvPr/>
            </p:nvSpPr>
            <p:spPr bwMode="auto">
              <a:xfrm>
                <a:off x="2168" y="1368"/>
                <a:ext cx="288" cy="0"/>
              </a:xfrm>
              <a:prstGeom prst="line">
                <a:avLst/>
              </a:prstGeom>
              <a:noFill/>
              <a:ln w="50800">
                <a:solidFill>
                  <a:srgbClr val="F6BF69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7" name="Line 37"/>
              <p:cNvSpPr>
                <a:spLocks noChangeShapeType="1"/>
              </p:cNvSpPr>
              <p:nvPr/>
            </p:nvSpPr>
            <p:spPr bwMode="auto">
              <a:xfrm>
                <a:off x="1688" y="1432"/>
                <a:ext cx="216" cy="0"/>
              </a:xfrm>
              <a:prstGeom prst="line">
                <a:avLst/>
              </a:prstGeom>
              <a:noFill/>
              <a:ln w="50800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8" name="Line 38"/>
              <p:cNvSpPr>
                <a:spLocks noChangeShapeType="1"/>
              </p:cNvSpPr>
              <p:nvPr/>
            </p:nvSpPr>
            <p:spPr bwMode="auto">
              <a:xfrm>
                <a:off x="2096" y="1432"/>
                <a:ext cx="216" cy="0"/>
              </a:xfrm>
              <a:prstGeom prst="line">
                <a:avLst/>
              </a:prstGeom>
              <a:noFill/>
              <a:ln w="50800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9" name="Line 39"/>
              <p:cNvSpPr>
                <a:spLocks noChangeShapeType="1"/>
              </p:cNvSpPr>
              <p:nvPr/>
            </p:nvSpPr>
            <p:spPr bwMode="auto">
              <a:xfrm>
                <a:off x="2504" y="1432"/>
                <a:ext cx="216" cy="0"/>
              </a:xfrm>
              <a:prstGeom prst="line">
                <a:avLst/>
              </a:prstGeom>
              <a:noFill/>
              <a:ln w="50800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39" name="Group 40"/>
            <p:cNvGrpSpPr>
              <a:grpSpLocks/>
            </p:cNvGrpSpPr>
            <p:nvPr/>
          </p:nvGrpSpPr>
          <p:grpSpPr bwMode="auto">
            <a:xfrm>
              <a:off x="1066800" y="3276600"/>
              <a:ext cx="3490913" cy="2933700"/>
              <a:chOff x="956" y="1652"/>
              <a:chExt cx="2199" cy="1848"/>
            </a:xfrm>
          </p:grpSpPr>
          <p:grpSp>
            <p:nvGrpSpPr>
              <p:cNvPr id="40" name="Group 41"/>
              <p:cNvGrpSpPr>
                <a:grpSpLocks/>
              </p:cNvGrpSpPr>
              <p:nvPr/>
            </p:nvGrpSpPr>
            <p:grpSpPr bwMode="auto">
              <a:xfrm>
                <a:off x="956" y="1652"/>
                <a:ext cx="967" cy="448"/>
                <a:chOff x="956" y="1652"/>
                <a:chExt cx="967" cy="448"/>
              </a:xfrm>
            </p:grpSpPr>
            <p:grpSp>
              <p:nvGrpSpPr>
                <p:cNvPr id="98" name="Group 42"/>
                <p:cNvGrpSpPr>
                  <a:grpSpLocks/>
                </p:cNvGrpSpPr>
                <p:nvPr/>
              </p:nvGrpSpPr>
              <p:grpSpPr bwMode="auto">
                <a:xfrm>
                  <a:off x="956" y="1652"/>
                  <a:ext cx="305" cy="448"/>
                  <a:chOff x="956" y="1652"/>
                  <a:chExt cx="305" cy="448"/>
                </a:xfrm>
              </p:grpSpPr>
              <p:grpSp>
                <p:nvGrpSpPr>
                  <p:cNvPr id="112" name="Group 43"/>
                  <p:cNvGrpSpPr>
                    <a:grpSpLocks/>
                  </p:cNvGrpSpPr>
                  <p:nvPr/>
                </p:nvGrpSpPr>
                <p:grpSpPr bwMode="auto">
                  <a:xfrm>
                    <a:off x="956" y="1652"/>
                    <a:ext cx="305" cy="448"/>
                    <a:chOff x="956" y="1652"/>
                    <a:chExt cx="305" cy="448"/>
                  </a:xfrm>
                </p:grpSpPr>
                <p:sp>
                  <p:nvSpPr>
                    <p:cNvPr id="114" name="AutoShape 4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56" y="1723"/>
                      <a:ext cx="305" cy="377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rgbClr val="F6BF69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115" name="AutoShape 4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026" y="1652"/>
                      <a:ext cx="235" cy="78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rgbClr val="F6BF69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zh-CN" altLang="en-US"/>
                    </a:p>
                  </p:txBody>
                </p:sp>
              </p:grpSp>
              <p:sp>
                <p:nvSpPr>
                  <p:cNvPr id="113" name="AutoShape 46"/>
                  <p:cNvSpPr>
                    <a:spLocks noChangeArrowheads="1"/>
                  </p:cNvSpPr>
                  <p:nvPr/>
                </p:nvSpPr>
                <p:spPr bwMode="auto">
                  <a:xfrm>
                    <a:off x="1018" y="1756"/>
                    <a:ext cx="158" cy="27"/>
                  </a:xfrm>
                  <a:prstGeom prst="parallelogram">
                    <a:avLst>
                      <a:gd name="adj" fmla="val 146269"/>
                    </a:avLst>
                  </a:prstGeom>
                  <a:solidFill>
                    <a:srgbClr val="F6BF69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</p:grpSp>
            <p:grpSp>
              <p:nvGrpSpPr>
                <p:cNvPr id="99" name="Group 47"/>
                <p:cNvGrpSpPr>
                  <a:grpSpLocks/>
                </p:cNvGrpSpPr>
                <p:nvPr/>
              </p:nvGrpSpPr>
              <p:grpSpPr bwMode="auto">
                <a:xfrm>
                  <a:off x="1257" y="1652"/>
                  <a:ext cx="378" cy="448"/>
                  <a:chOff x="1257" y="1652"/>
                  <a:chExt cx="378" cy="448"/>
                </a:xfrm>
              </p:grpSpPr>
              <p:grpSp>
                <p:nvGrpSpPr>
                  <p:cNvPr id="107" name="Group 48"/>
                  <p:cNvGrpSpPr>
                    <a:grpSpLocks/>
                  </p:cNvGrpSpPr>
                  <p:nvPr/>
                </p:nvGrpSpPr>
                <p:grpSpPr bwMode="auto">
                  <a:xfrm>
                    <a:off x="1257" y="1652"/>
                    <a:ext cx="378" cy="448"/>
                    <a:chOff x="1257" y="1652"/>
                    <a:chExt cx="378" cy="448"/>
                  </a:xfrm>
                </p:grpSpPr>
                <p:sp>
                  <p:nvSpPr>
                    <p:cNvPr id="110" name="AutoShape 4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257" y="1723"/>
                      <a:ext cx="378" cy="377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rgbClr val="A2C1FE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111" name="AutoShape 5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343" y="1652"/>
                      <a:ext cx="292" cy="78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rgbClr val="A2C1FE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zh-CN" altLang="en-US"/>
                    </a:p>
                  </p:txBody>
                </p:sp>
              </p:grpSp>
              <p:sp>
                <p:nvSpPr>
                  <p:cNvPr id="108" name="Oval 51"/>
                  <p:cNvSpPr>
                    <a:spLocks noChangeArrowheads="1"/>
                  </p:cNvSpPr>
                  <p:nvPr/>
                </p:nvSpPr>
                <p:spPr bwMode="auto">
                  <a:xfrm>
                    <a:off x="1372" y="1688"/>
                    <a:ext cx="49" cy="27"/>
                  </a:xfrm>
                  <a:prstGeom prst="ellipse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109" name="AutoShape 52"/>
                  <p:cNvSpPr>
                    <a:spLocks noChangeArrowheads="1"/>
                  </p:cNvSpPr>
                  <p:nvPr/>
                </p:nvSpPr>
                <p:spPr bwMode="auto">
                  <a:xfrm>
                    <a:off x="1304" y="1898"/>
                    <a:ext cx="198" cy="84"/>
                  </a:xfrm>
                  <a:prstGeom prst="octagon">
                    <a:avLst>
                      <a:gd name="adj" fmla="val 29282"/>
                    </a:avLst>
                  </a:prstGeom>
                  <a:solidFill>
                    <a:srgbClr val="A2C1FE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</p:grpSp>
            <p:sp>
              <p:nvSpPr>
                <p:cNvPr id="100" name="Freeform 53"/>
                <p:cNvSpPr>
                  <a:spLocks/>
                </p:cNvSpPr>
                <p:nvPr/>
              </p:nvSpPr>
              <p:spPr bwMode="auto">
                <a:xfrm>
                  <a:off x="1821" y="1881"/>
                  <a:ext cx="86" cy="192"/>
                </a:xfrm>
                <a:custGeom>
                  <a:avLst/>
                  <a:gdLst>
                    <a:gd name="T0" fmla="*/ 62 w 86"/>
                    <a:gd name="T1" fmla="*/ 0 h 192"/>
                    <a:gd name="T2" fmla="*/ 85 w 86"/>
                    <a:gd name="T3" fmla="*/ 0 h 192"/>
                    <a:gd name="T4" fmla="*/ 23 w 86"/>
                    <a:gd name="T5" fmla="*/ 191 h 192"/>
                    <a:gd name="T6" fmla="*/ 0 w 86"/>
                    <a:gd name="T7" fmla="*/ 191 h 192"/>
                    <a:gd name="T8" fmla="*/ 62 w 86"/>
                    <a:gd name="T9" fmla="*/ 0 h 1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6" h="192">
                      <a:moveTo>
                        <a:pt x="62" y="0"/>
                      </a:moveTo>
                      <a:lnTo>
                        <a:pt x="85" y="0"/>
                      </a:lnTo>
                      <a:lnTo>
                        <a:pt x="23" y="191"/>
                      </a:lnTo>
                      <a:lnTo>
                        <a:pt x="0" y="191"/>
                      </a:lnTo>
                      <a:lnTo>
                        <a:pt x="62" y="0"/>
                      </a:lnTo>
                    </a:path>
                  </a:pathLst>
                </a:custGeom>
                <a:solidFill>
                  <a:srgbClr val="FC0128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rnd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01" name="Rectangle 54"/>
                <p:cNvSpPr>
                  <a:spLocks noChangeArrowheads="1"/>
                </p:cNvSpPr>
                <p:nvPr/>
              </p:nvSpPr>
              <p:spPr bwMode="auto">
                <a:xfrm>
                  <a:off x="1817" y="1881"/>
                  <a:ext cx="106" cy="16"/>
                </a:xfrm>
                <a:prstGeom prst="rect">
                  <a:avLst/>
                </a:prstGeom>
                <a:solidFill>
                  <a:srgbClr val="FC0128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02" name="Rectangle 55"/>
                <p:cNvSpPr>
                  <a:spLocks noChangeArrowheads="1"/>
                </p:cNvSpPr>
                <p:nvPr/>
              </p:nvSpPr>
              <p:spPr bwMode="auto">
                <a:xfrm>
                  <a:off x="1824" y="1962"/>
                  <a:ext cx="82" cy="16"/>
                </a:xfrm>
                <a:prstGeom prst="rect">
                  <a:avLst/>
                </a:prstGeom>
                <a:solidFill>
                  <a:srgbClr val="FC0128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03" name="Rectangle 56"/>
                <p:cNvSpPr>
                  <a:spLocks noChangeArrowheads="1"/>
                </p:cNvSpPr>
                <p:nvPr/>
              </p:nvSpPr>
              <p:spPr bwMode="auto">
                <a:xfrm>
                  <a:off x="1641" y="1962"/>
                  <a:ext cx="103" cy="11"/>
                </a:xfrm>
                <a:prstGeom prst="rect">
                  <a:avLst/>
                </a:prstGeom>
                <a:solidFill>
                  <a:srgbClr val="FC0128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grpSp>
              <p:nvGrpSpPr>
                <p:cNvPr id="104" name="Group 57"/>
                <p:cNvGrpSpPr>
                  <a:grpSpLocks/>
                </p:cNvGrpSpPr>
                <p:nvPr/>
              </p:nvGrpSpPr>
              <p:grpSpPr bwMode="auto">
                <a:xfrm>
                  <a:off x="1639" y="1709"/>
                  <a:ext cx="194" cy="364"/>
                  <a:chOff x="1639" y="1709"/>
                  <a:chExt cx="194" cy="364"/>
                </a:xfrm>
              </p:grpSpPr>
              <p:sp>
                <p:nvSpPr>
                  <p:cNvPr id="105" name="Oval 58"/>
                  <p:cNvSpPr>
                    <a:spLocks noChangeArrowheads="1"/>
                  </p:cNvSpPr>
                  <p:nvPr/>
                </p:nvSpPr>
                <p:spPr bwMode="auto">
                  <a:xfrm>
                    <a:off x="1715" y="1709"/>
                    <a:ext cx="48" cy="48"/>
                  </a:xfrm>
                  <a:prstGeom prst="ellipse">
                    <a:avLst/>
                  </a:prstGeom>
                  <a:solidFill>
                    <a:srgbClr val="FC0128"/>
                  </a:solidFill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106" name="Freeform 59"/>
                  <p:cNvSpPr>
                    <a:spLocks/>
                  </p:cNvSpPr>
                  <p:nvPr/>
                </p:nvSpPr>
                <p:spPr bwMode="auto">
                  <a:xfrm>
                    <a:off x="1639" y="1777"/>
                    <a:ext cx="194" cy="296"/>
                  </a:xfrm>
                  <a:custGeom>
                    <a:avLst/>
                    <a:gdLst>
                      <a:gd name="T0" fmla="*/ 2 w 194"/>
                      <a:gd name="T1" fmla="*/ 137 h 296"/>
                      <a:gd name="T2" fmla="*/ 1 w 194"/>
                      <a:gd name="T3" fmla="*/ 140 h 296"/>
                      <a:gd name="T4" fmla="*/ 0 w 194"/>
                      <a:gd name="T5" fmla="*/ 145 h 296"/>
                      <a:gd name="T6" fmla="*/ 0 w 194"/>
                      <a:gd name="T7" fmla="*/ 150 h 296"/>
                      <a:gd name="T8" fmla="*/ 2 w 194"/>
                      <a:gd name="T9" fmla="*/ 155 h 296"/>
                      <a:gd name="T10" fmla="*/ 4 w 194"/>
                      <a:gd name="T11" fmla="*/ 159 h 296"/>
                      <a:gd name="T12" fmla="*/ 8 w 194"/>
                      <a:gd name="T13" fmla="*/ 163 h 296"/>
                      <a:gd name="T14" fmla="*/ 12 w 194"/>
                      <a:gd name="T15" fmla="*/ 165 h 296"/>
                      <a:gd name="T16" fmla="*/ 16 w 194"/>
                      <a:gd name="T17" fmla="*/ 166 h 296"/>
                      <a:gd name="T18" fmla="*/ 21 w 194"/>
                      <a:gd name="T19" fmla="*/ 166 h 296"/>
                      <a:gd name="T20" fmla="*/ 126 w 194"/>
                      <a:gd name="T21" fmla="*/ 295 h 296"/>
                      <a:gd name="T22" fmla="*/ 159 w 194"/>
                      <a:gd name="T23" fmla="*/ 142 h 296"/>
                      <a:gd name="T24" fmla="*/ 159 w 194"/>
                      <a:gd name="T25" fmla="*/ 138 h 296"/>
                      <a:gd name="T26" fmla="*/ 157 w 194"/>
                      <a:gd name="T27" fmla="*/ 136 h 296"/>
                      <a:gd name="T28" fmla="*/ 154 w 194"/>
                      <a:gd name="T29" fmla="*/ 133 h 296"/>
                      <a:gd name="T30" fmla="*/ 152 w 194"/>
                      <a:gd name="T31" fmla="*/ 131 h 296"/>
                      <a:gd name="T32" fmla="*/ 148 w 194"/>
                      <a:gd name="T33" fmla="*/ 130 h 296"/>
                      <a:gd name="T34" fmla="*/ 144 w 194"/>
                      <a:gd name="T35" fmla="*/ 129 h 296"/>
                      <a:gd name="T36" fmla="*/ 140 w 194"/>
                      <a:gd name="T37" fmla="*/ 129 h 296"/>
                      <a:gd name="T38" fmla="*/ 137 w 194"/>
                      <a:gd name="T39" fmla="*/ 129 h 296"/>
                      <a:gd name="T40" fmla="*/ 93 w 194"/>
                      <a:gd name="T41" fmla="*/ 75 h 296"/>
                      <a:gd name="T42" fmla="*/ 179 w 194"/>
                      <a:gd name="T43" fmla="*/ 93 h 296"/>
                      <a:gd name="T44" fmla="*/ 183 w 194"/>
                      <a:gd name="T45" fmla="*/ 92 h 296"/>
                      <a:gd name="T46" fmla="*/ 185 w 194"/>
                      <a:gd name="T47" fmla="*/ 91 h 296"/>
                      <a:gd name="T48" fmla="*/ 189 w 194"/>
                      <a:gd name="T49" fmla="*/ 89 h 296"/>
                      <a:gd name="T50" fmla="*/ 191 w 194"/>
                      <a:gd name="T51" fmla="*/ 86 h 296"/>
                      <a:gd name="T52" fmla="*/ 192 w 194"/>
                      <a:gd name="T53" fmla="*/ 83 h 296"/>
                      <a:gd name="T54" fmla="*/ 193 w 194"/>
                      <a:gd name="T55" fmla="*/ 78 h 296"/>
                      <a:gd name="T56" fmla="*/ 192 w 194"/>
                      <a:gd name="T57" fmla="*/ 74 h 296"/>
                      <a:gd name="T58" fmla="*/ 190 w 194"/>
                      <a:gd name="T59" fmla="*/ 70 h 296"/>
                      <a:gd name="T60" fmla="*/ 188 w 194"/>
                      <a:gd name="T61" fmla="*/ 68 h 296"/>
                      <a:gd name="T62" fmla="*/ 184 w 194"/>
                      <a:gd name="T63" fmla="*/ 65 h 296"/>
                      <a:gd name="T64" fmla="*/ 181 w 194"/>
                      <a:gd name="T65" fmla="*/ 64 h 296"/>
                      <a:gd name="T66" fmla="*/ 122 w 194"/>
                      <a:gd name="T67" fmla="*/ 64 h 296"/>
                      <a:gd name="T68" fmla="*/ 112 w 194"/>
                      <a:gd name="T69" fmla="*/ 42 h 296"/>
                      <a:gd name="T70" fmla="*/ 113 w 194"/>
                      <a:gd name="T71" fmla="*/ 37 h 296"/>
                      <a:gd name="T72" fmla="*/ 114 w 194"/>
                      <a:gd name="T73" fmla="*/ 30 h 296"/>
                      <a:gd name="T74" fmla="*/ 114 w 194"/>
                      <a:gd name="T75" fmla="*/ 24 h 296"/>
                      <a:gd name="T76" fmla="*/ 112 w 194"/>
                      <a:gd name="T77" fmla="*/ 19 h 296"/>
                      <a:gd name="T78" fmla="*/ 110 w 194"/>
                      <a:gd name="T79" fmla="*/ 15 h 296"/>
                      <a:gd name="T80" fmla="*/ 107 w 194"/>
                      <a:gd name="T81" fmla="*/ 10 h 296"/>
                      <a:gd name="T82" fmla="*/ 103 w 194"/>
                      <a:gd name="T83" fmla="*/ 7 h 296"/>
                      <a:gd name="T84" fmla="*/ 98 w 194"/>
                      <a:gd name="T85" fmla="*/ 3 h 296"/>
                      <a:gd name="T86" fmla="*/ 93 w 194"/>
                      <a:gd name="T87" fmla="*/ 1 h 296"/>
                      <a:gd name="T88" fmla="*/ 87 w 194"/>
                      <a:gd name="T89" fmla="*/ 0 h 296"/>
                      <a:gd name="T90" fmla="*/ 81 w 194"/>
                      <a:gd name="T91" fmla="*/ 0 h 296"/>
                      <a:gd name="T92" fmla="*/ 75 w 194"/>
                      <a:gd name="T93" fmla="*/ 1 h 296"/>
                      <a:gd name="T94" fmla="*/ 69 w 194"/>
                      <a:gd name="T95" fmla="*/ 3 h 296"/>
                      <a:gd name="T96" fmla="*/ 63 w 194"/>
                      <a:gd name="T97" fmla="*/ 6 h 296"/>
                      <a:gd name="T98" fmla="*/ 59 w 194"/>
                      <a:gd name="T99" fmla="*/ 11 h 296"/>
                      <a:gd name="T100" fmla="*/ 55 w 194"/>
                      <a:gd name="T101" fmla="*/ 17 h 296"/>
                      <a:gd name="T102" fmla="*/ 53 w 194"/>
                      <a:gd name="T103" fmla="*/ 23 h 29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  <a:cxn ang="0">
                        <a:pos x="T92" y="T93"/>
                      </a:cxn>
                      <a:cxn ang="0">
                        <a:pos x="T94" y="T95"/>
                      </a:cxn>
                      <a:cxn ang="0">
                        <a:pos x="T96" y="T97"/>
                      </a:cxn>
                      <a:cxn ang="0">
                        <a:pos x="T98" y="T99"/>
                      </a:cxn>
                      <a:cxn ang="0">
                        <a:pos x="T100" y="T101"/>
                      </a:cxn>
                      <a:cxn ang="0">
                        <a:pos x="T102" y="T103"/>
                      </a:cxn>
                    </a:cxnLst>
                    <a:rect l="0" t="0" r="r" b="b"/>
                    <a:pathLst>
                      <a:path w="194" h="296">
                        <a:moveTo>
                          <a:pt x="53" y="23"/>
                        </a:moveTo>
                        <a:lnTo>
                          <a:pt x="2" y="137"/>
                        </a:lnTo>
                        <a:lnTo>
                          <a:pt x="1" y="138"/>
                        </a:lnTo>
                        <a:lnTo>
                          <a:pt x="1" y="140"/>
                        </a:lnTo>
                        <a:lnTo>
                          <a:pt x="0" y="142"/>
                        </a:lnTo>
                        <a:lnTo>
                          <a:pt x="0" y="145"/>
                        </a:lnTo>
                        <a:lnTo>
                          <a:pt x="0" y="147"/>
                        </a:lnTo>
                        <a:lnTo>
                          <a:pt x="0" y="150"/>
                        </a:lnTo>
                        <a:lnTo>
                          <a:pt x="1" y="152"/>
                        </a:lnTo>
                        <a:lnTo>
                          <a:pt x="2" y="155"/>
                        </a:lnTo>
                        <a:lnTo>
                          <a:pt x="3" y="157"/>
                        </a:lnTo>
                        <a:lnTo>
                          <a:pt x="4" y="159"/>
                        </a:lnTo>
                        <a:lnTo>
                          <a:pt x="6" y="161"/>
                        </a:lnTo>
                        <a:lnTo>
                          <a:pt x="8" y="163"/>
                        </a:lnTo>
                        <a:lnTo>
                          <a:pt x="10" y="164"/>
                        </a:lnTo>
                        <a:lnTo>
                          <a:pt x="12" y="165"/>
                        </a:lnTo>
                        <a:lnTo>
                          <a:pt x="14" y="165"/>
                        </a:lnTo>
                        <a:lnTo>
                          <a:pt x="16" y="166"/>
                        </a:lnTo>
                        <a:lnTo>
                          <a:pt x="18" y="166"/>
                        </a:lnTo>
                        <a:lnTo>
                          <a:pt x="21" y="166"/>
                        </a:lnTo>
                        <a:lnTo>
                          <a:pt x="126" y="166"/>
                        </a:lnTo>
                        <a:lnTo>
                          <a:pt x="126" y="295"/>
                        </a:lnTo>
                        <a:lnTo>
                          <a:pt x="159" y="295"/>
                        </a:lnTo>
                        <a:lnTo>
                          <a:pt x="159" y="142"/>
                        </a:lnTo>
                        <a:lnTo>
                          <a:pt x="159" y="140"/>
                        </a:lnTo>
                        <a:lnTo>
                          <a:pt x="159" y="138"/>
                        </a:lnTo>
                        <a:lnTo>
                          <a:pt x="158" y="137"/>
                        </a:lnTo>
                        <a:lnTo>
                          <a:pt x="157" y="136"/>
                        </a:lnTo>
                        <a:lnTo>
                          <a:pt x="156" y="135"/>
                        </a:lnTo>
                        <a:lnTo>
                          <a:pt x="154" y="133"/>
                        </a:lnTo>
                        <a:lnTo>
                          <a:pt x="153" y="132"/>
                        </a:lnTo>
                        <a:lnTo>
                          <a:pt x="152" y="131"/>
                        </a:lnTo>
                        <a:lnTo>
                          <a:pt x="150" y="131"/>
                        </a:lnTo>
                        <a:lnTo>
                          <a:pt x="148" y="130"/>
                        </a:lnTo>
                        <a:lnTo>
                          <a:pt x="146" y="130"/>
                        </a:lnTo>
                        <a:lnTo>
                          <a:pt x="144" y="129"/>
                        </a:lnTo>
                        <a:lnTo>
                          <a:pt x="142" y="129"/>
                        </a:lnTo>
                        <a:lnTo>
                          <a:pt x="140" y="129"/>
                        </a:lnTo>
                        <a:lnTo>
                          <a:pt x="139" y="129"/>
                        </a:lnTo>
                        <a:lnTo>
                          <a:pt x="137" y="129"/>
                        </a:lnTo>
                        <a:lnTo>
                          <a:pt x="76" y="125"/>
                        </a:lnTo>
                        <a:lnTo>
                          <a:pt x="93" y="75"/>
                        </a:lnTo>
                        <a:lnTo>
                          <a:pt x="105" y="93"/>
                        </a:lnTo>
                        <a:lnTo>
                          <a:pt x="179" y="93"/>
                        </a:lnTo>
                        <a:lnTo>
                          <a:pt x="181" y="92"/>
                        </a:lnTo>
                        <a:lnTo>
                          <a:pt x="183" y="92"/>
                        </a:lnTo>
                        <a:lnTo>
                          <a:pt x="184" y="91"/>
                        </a:lnTo>
                        <a:lnTo>
                          <a:pt x="185" y="91"/>
                        </a:lnTo>
                        <a:lnTo>
                          <a:pt x="187" y="90"/>
                        </a:lnTo>
                        <a:lnTo>
                          <a:pt x="189" y="89"/>
                        </a:lnTo>
                        <a:lnTo>
                          <a:pt x="190" y="87"/>
                        </a:lnTo>
                        <a:lnTo>
                          <a:pt x="191" y="86"/>
                        </a:lnTo>
                        <a:lnTo>
                          <a:pt x="192" y="84"/>
                        </a:lnTo>
                        <a:lnTo>
                          <a:pt x="192" y="83"/>
                        </a:lnTo>
                        <a:lnTo>
                          <a:pt x="193" y="81"/>
                        </a:lnTo>
                        <a:lnTo>
                          <a:pt x="193" y="78"/>
                        </a:lnTo>
                        <a:lnTo>
                          <a:pt x="193" y="76"/>
                        </a:lnTo>
                        <a:lnTo>
                          <a:pt x="192" y="74"/>
                        </a:lnTo>
                        <a:lnTo>
                          <a:pt x="191" y="72"/>
                        </a:lnTo>
                        <a:lnTo>
                          <a:pt x="190" y="70"/>
                        </a:lnTo>
                        <a:lnTo>
                          <a:pt x="189" y="69"/>
                        </a:lnTo>
                        <a:lnTo>
                          <a:pt x="188" y="68"/>
                        </a:lnTo>
                        <a:lnTo>
                          <a:pt x="186" y="66"/>
                        </a:lnTo>
                        <a:lnTo>
                          <a:pt x="184" y="65"/>
                        </a:lnTo>
                        <a:lnTo>
                          <a:pt x="184" y="64"/>
                        </a:lnTo>
                        <a:lnTo>
                          <a:pt x="181" y="64"/>
                        </a:lnTo>
                        <a:lnTo>
                          <a:pt x="179" y="64"/>
                        </a:lnTo>
                        <a:lnTo>
                          <a:pt x="122" y="64"/>
                        </a:lnTo>
                        <a:lnTo>
                          <a:pt x="110" y="44"/>
                        </a:lnTo>
                        <a:lnTo>
                          <a:pt x="112" y="42"/>
                        </a:lnTo>
                        <a:lnTo>
                          <a:pt x="113" y="39"/>
                        </a:lnTo>
                        <a:lnTo>
                          <a:pt x="113" y="37"/>
                        </a:lnTo>
                        <a:lnTo>
                          <a:pt x="114" y="34"/>
                        </a:lnTo>
                        <a:lnTo>
                          <a:pt x="114" y="30"/>
                        </a:lnTo>
                        <a:lnTo>
                          <a:pt x="114" y="28"/>
                        </a:lnTo>
                        <a:lnTo>
                          <a:pt x="114" y="24"/>
                        </a:lnTo>
                        <a:lnTo>
                          <a:pt x="113" y="22"/>
                        </a:lnTo>
                        <a:lnTo>
                          <a:pt x="112" y="19"/>
                        </a:lnTo>
                        <a:lnTo>
                          <a:pt x="111" y="17"/>
                        </a:lnTo>
                        <a:lnTo>
                          <a:pt x="110" y="15"/>
                        </a:lnTo>
                        <a:lnTo>
                          <a:pt x="109" y="13"/>
                        </a:lnTo>
                        <a:lnTo>
                          <a:pt x="107" y="10"/>
                        </a:lnTo>
                        <a:lnTo>
                          <a:pt x="105" y="9"/>
                        </a:lnTo>
                        <a:lnTo>
                          <a:pt x="103" y="7"/>
                        </a:lnTo>
                        <a:lnTo>
                          <a:pt x="101" y="5"/>
                        </a:lnTo>
                        <a:lnTo>
                          <a:pt x="98" y="3"/>
                        </a:lnTo>
                        <a:lnTo>
                          <a:pt x="96" y="3"/>
                        </a:lnTo>
                        <a:lnTo>
                          <a:pt x="93" y="1"/>
                        </a:lnTo>
                        <a:lnTo>
                          <a:pt x="90" y="1"/>
                        </a:lnTo>
                        <a:lnTo>
                          <a:pt x="87" y="0"/>
                        </a:lnTo>
                        <a:lnTo>
                          <a:pt x="84" y="0"/>
                        </a:lnTo>
                        <a:lnTo>
                          <a:pt x="81" y="0"/>
                        </a:lnTo>
                        <a:lnTo>
                          <a:pt x="78" y="0"/>
                        </a:lnTo>
                        <a:lnTo>
                          <a:pt x="75" y="1"/>
                        </a:lnTo>
                        <a:lnTo>
                          <a:pt x="72" y="2"/>
                        </a:lnTo>
                        <a:lnTo>
                          <a:pt x="69" y="3"/>
                        </a:lnTo>
                        <a:lnTo>
                          <a:pt x="66" y="4"/>
                        </a:lnTo>
                        <a:lnTo>
                          <a:pt x="63" y="6"/>
                        </a:lnTo>
                        <a:lnTo>
                          <a:pt x="61" y="9"/>
                        </a:lnTo>
                        <a:lnTo>
                          <a:pt x="59" y="11"/>
                        </a:lnTo>
                        <a:lnTo>
                          <a:pt x="57" y="13"/>
                        </a:lnTo>
                        <a:lnTo>
                          <a:pt x="55" y="17"/>
                        </a:lnTo>
                        <a:lnTo>
                          <a:pt x="53" y="19"/>
                        </a:lnTo>
                        <a:lnTo>
                          <a:pt x="53" y="23"/>
                        </a:lnTo>
                      </a:path>
                    </a:pathLst>
                  </a:custGeom>
                  <a:solidFill>
                    <a:srgbClr val="FC0128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</p:grpSp>
          </p:grpSp>
          <p:grpSp>
            <p:nvGrpSpPr>
              <p:cNvPr id="41" name="Group 60"/>
              <p:cNvGrpSpPr>
                <a:grpSpLocks/>
              </p:cNvGrpSpPr>
              <p:nvPr/>
            </p:nvGrpSpPr>
            <p:grpSpPr bwMode="auto">
              <a:xfrm>
                <a:off x="1356" y="2116"/>
                <a:ext cx="967" cy="448"/>
                <a:chOff x="1356" y="2116"/>
                <a:chExt cx="967" cy="448"/>
              </a:xfrm>
            </p:grpSpPr>
            <p:grpSp>
              <p:nvGrpSpPr>
                <p:cNvPr id="80" name="Group 61"/>
                <p:cNvGrpSpPr>
                  <a:grpSpLocks/>
                </p:cNvGrpSpPr>
                <p:nvPr/>
              </p:nvGrpSpPr>
              <p:grpSpPr bwMode="auto">
                <a:xfrm>
                  <a:off x="1356" y="2116"/>
                  <a:ext cx="305" cy="448"/>
                  <a:chOff x="1356" y="2116"/>
                  <a:chExt cx="305" cy="448"/>
                </a:xfrm>
              </p:grpSpPr>
              <p:grpSp>
                <p:nvGrpSpPr>
                  <p:cNvPr id="94" name="Group 62"/>
                  <p:cNvGrpSpPr>
                    <a:grpSpLocks/>
                  </p:cNvGrpSpPr>
                  <p:nvPr/>
                </p:nvGrpSpPr>
                <p:grpSpPr bwMode="auto">
                  <a:xfrm>
                    <a:off x="1356" y="2116"/>
                    <a:ext cx="305" cy="448"/>
                    <a:chOff x="1356" y="2116"/>
                    <a:chExt cx="305" cy="448"/>
                  </a:xfrm>
                </p:grpSpPr>
                <p:sp>
                  <p:nvSpPr>
                    <p:cNvPr id="96" name="AutoShape 6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356" y="2187"/>
                      <a:ext cx="305" cy="377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rgbClr val="F6BF69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97" name="AutoShape 6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26" y="2116"/>
                      <a:ext cx="235" cy="78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rgbClr val="F6BF69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zh-CN" altLang="en-US"/>
                    </a:p>
                  </p:txBody>
                </p:sp>
              </p:grpSp>
              <p:sp>
                <p:nvSpPr>
                  <p:cNvPr id="95" name="AutoShape 65"/>
                  <p:cNvSpPr>
                    <a:spLocks noChangeArrowheads="1"/>
                  </p:cNvSpPr>
                  <p:nvPr/>
                </p:nvSpPr>
                <p:spPr bwMode="auto">
                  <a:xfrm>
                    <a:off x="1418" y="2220"/>
                    <a:ext cx="158" cy="27"/>
                  </a:xfrm>
                  <a:prstGeom prst="parallelogram">
                    <a:avLst>
                      <a:gd name="adj" fmla="val 146269"/>
                    </a:avLst>
                  </a:prstGeom>
                  <a:solidFill>
                    <a:srgbClr val="F6BF69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</p:grpSp>
            <p:grpSp>
              <p:nvGrpSpPr>
                <p:cNvPr id="81" name="Group 66"/>
                <p:cNvGrpSpPr>
                  <a:grpSpLocks/>
                </p:cNvGrpSpPr>
                <p:nvPr/>
              </p:nvGrpSpPr>
              <p:grpSpPr bwMode="auto">
                <a:xfrm>
                  <a:off x="1657" y="2116"/>
                  <a:ext cx="378" cy="448"/>
                  <a:chOff x="1657" y="2116"/>
                  <a:chExt cx="378" cy="448"/>
                </a:xfrm>
              </p:grpSpPr>
              <p:grpSp>
                <p:nvGrpSpPr>
                  <p:cNvPr id="89" name="Group 67"/>
                  <p:cNvGrpSpPr>
                    <a:grpSpLocks/>
                  </p:cNvGrpSpPr>
                  <p:nvPr/>
                </p:nvGrpSpPr>
                <p:grpSpPr bwMode="auto">
                  <a:xfrm>
                    <a:off x="1657" y="2116"/>
                    <a:ext cx="378" cy="448"/>
                    <a:chOff x="1657" y="2116"/>
                    <a:chExt cx="378" cy="448"/>
                  </a:xfrm>
                </p:grpSpPr>
                <p:sp>
                  <p:nvSpPr>
                    <p:cNvPr id="92" name="AutoShape 6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57" y="2187"/>
                      <a:ext cx="378" cy="377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rgbClr val="A2C1FE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93" name="AutoShape 6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743" y="2116"/>
                      <a:ext cx="292" cy="78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rgbClr val="A2C1FE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zh-CN" altLang="en-US"/>
                    </a:p>
                  </p:txBody>
                </p:sp>
              </p:grpSp>
              <p:sp>
                <p:nvSpPr>
                  <p:cNvPr id="90" name="Oval 70"/>
                  <p:cNvSpPr>
                    <a:spLocks noChangeArrowheads="1"/>
                  </p:cNvSpPr>
                  <p:nvPr/>
                </p:nvSpPr>
                <p:spPr bwMode="auto">
                  <a:xfrm>
                    <a:off x="1772" y="2152"/>
                    <a:ext cx="49" cy="27"/>
                  </a:xfrm>
                  <a:prstGeom prst="ellipse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91" name="AutoShape 71"/>
                  <p:cNvSpPr>
                    <a:spLocks noChangeArrowheads="1"/>
                  </p:cNvSpPr>
                  <p:nvPr/>
                </p:nvSpPr>
                <p:spPr bwMode="auto">
                  <a:xfrm>
                    <a:off x="1704" y="2362"/>
                    <a:ext cx="198" cy="84"/>
                  </a:xfrm>
                  <a:prstGeom prst="octagon">
                    <a:avLst>
                      <a:gd name="adj" fmla="val 29282"/>
                    </a:avLst>
                  </a:prstGeom>
                  <a:solidFill>
                    <a:srgbClr val="A2C1FE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</p:grpSp>
            <p:sp>
              <p:nvSpPr>
                <p:cNvPr id="82" name="Freeform 72"/>
                <p:cNvSpPr>
                  <a:spLocks/>
                </p:cNvSpPr>
                <p:nvPr/>
              </p:nvSpPr>
              <p:spPr bwMode="auto">
                <a:xfrm>
                  <a:off x="2221" y="2345"/>
                  <a:ext cx="86" cy="192"/>
                </a:xfrm>
                <a:custGeom>
                  <a:avLst/>
                  <a:gdLst>
                    <a:gd name="T0" fmla="*/ 62 w 86"/>
                    <a:gd name="T1" fmla="*/ 0 h 192"/>
                    <a:gd name="T2" fmla="*/ 85 w 86"/>
                    <a:gd name="T3" fmla="*/ 0 h 192"/>
                    <a:gd name="T4" fmla="*/ 23 w 86"/>
                    <a:gd name="T5" fmla="*/ 191 h 192"/>
                    <a:gd name="T6" fmla="*/ 0 w 86"/>
                    <a:gd name="T7" fmla="*/ 191 h 192"/>
                    <a:gd name="T8" fmla="*/ 62 w 86"/>
                    <a:gd name="T9" fmla="*/ 0 h 1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6" h="192">
                      <a:moveTo>
                        <a:pt x="62" y="0"/>
                      </a:moveTo>
                      <a:lnTo>
                        <a:pt x="85" y="0"/>
                      </a:lnTo>
                      <a:lnTo>
                        <a:pt x="23" y="191"/>
                      </a:lnTo>
                      <a:lnTo>
                        <a:pt x="0" y="191"/>
                      </a:lnTo>
                      <a:lnTo>
                        <a:pt x="62" y="0"/>
                      </a:lnTo>
                    </a:path>
                  </a:pathLst>
                </a:custGeom>
                <a:solidFill>
                  <a:srgbClr val="FC0128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rnd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83" name="Rectangle 73"/>
                <p:cNvSpPr>
                  <a:spLocks noChangeArrowheads="1"/>
                </p:cNvSpPr>
                <p:nvPr/>
              </p:nvSpPr>
              <p:spPr bwMode="auto">
                <a:xfrm>
                  <a:off x="2217" y="2345"/>
                  <a:ext cx="106" cy="16"/>
                </a:xfrm>
                <a:prstGeom prst="rect">
                  <a:avLst/>
                </a:prstGeom>
                <a:solidFill>
                  <a:srgbClr val="FC0128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84" name="Rectangle 74"/>
                <p:cNvSpPr>
                  <a:spLocks noChangeArrowheads="1"/>
                </p:cNvSpPr>
                <p:nvPr/>
              </p:nvSpPr>
              <p:spPr bwMode="auto">
                <a:xfrm>
                  <a:off x="2224" y="2426"/>
                  <a:ext cx="82" cy="16"/>
                </a:xfrm>
                <a:prstGeom prst="rect">
                  <a:avLst/>
                </a:prstGeom>
                <a:solidFill>
                  <a:srgbClr val="FC0128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85" name="Rectangle 75"/>
                <p:cNvSpPr>
                  <a:spLocks noChangeArrowheads="1"/>
                </p:cNvSpPr>
                <p:nvPr/>
              </p:nvSpPr>
              <p:spPr bwMode="auto">
                <a:xfrm>
                  <a:off x="2041" y="2426"/>
                  <a:ext cx="103" cy="11"/>
                </a:xfrm>
                <a:prstGeom prst="rect">
                  <a:avLst/>
                </a:prstGeom>
                <a:solidFill>
                  <a:srgbClr val="FC0128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grpSp>
              <p:nvGrpSpPr>
                <p:cNvPr id="86" name="Group 76"/>
                <p:cNvGrpSpPr>
                  <a:grpSpLocks/>
                </p:cNvGrpSpPr>
                <p:nvPr/>
              </p:nvGrpSpPr>
              <p:grpSpPr bwMode="auto">
                <a:xfrm>
                  <a:off x="2039" y="2173"/>
                  <a:ext cx="194" cy="364"/>
                  <a:chOff x="2039" y="2173"/>
                  <a:chExt cx="194" cy="364"/>
                </a:xfrm>
              </p:grpSpPr>
              <p:sp>
                <p:nvSpPr>
                  <p:cNvPr id="87" name="Oval 77"/>
                  <p:cNvSpPr>
                    <a:spLocks noChangeArrowheads="1"/>
                  </p:cNvSpPr>
                  <p:nvPr/>
                </p:nvSpPr>
                <p:spPr bwMode="auto">
                  <a:xfrm>
                    <a:off x="2115" y="2173"/>
                    <a:ext cx="48" cy="48"/>
                  </a:xfrm>
                  <a:prstGeom prst="ellipse">
                    <a:avLst/>
                  </a:prstGeom>
                  <a:solidFill>
                    <a:srgbClr val="FC0128"/>
                  </a:solidFill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88" name="Freeform 78"/>
                  <p:cNvSpPr>
                    <a:spLocks/>
                  </p:cNvSpPr>
                  <p:nvPr/>
                </p:nvSpPr>
                <p:spPr bwMode="auto">
                  <a:xfrm>
                    <a:off x="2039" y="2241"/>
                    <a:ext cx="194" cy="296"/>
                  </a:xfrm>
                  <a:custGeom>
                    <a:avLst/>
                    <a:gdLst>
                      <a:gd name="T0" fmla="*/ 2 w 194"/>
                      <a:gd name="T1" fmla="*/ 137 h 296"/>
                      <a:gd name="T2" fmla="*/ 1 w 194"/>
                      <a:gd name="T3" fmla="*/ 140 h 296"/>
                      <a:gd name="T4" fmla="*/ 0 w 194"/>
                      <a:gd name="T5" fmla="*/ 145 h 296"/>
                      <a:gd name="T6" fmla="*/ 0 w 194"/>
                      <a:gd name="T7" fmla="*/ 150 h 296"/>
                      <a:gd name="T8" fmla="*/ 2 w 194"/>
                      <a:gd name="T9" fmla="*/ 155 h 296"/>
                      <a:gd name="T10" fmla="*/ 4 w 194"/>
                      <a:gd name="T11" fmla="*/ 159 h 296"/>
                      <a:gd name="T12" fmla="*/ 8 w 194"/>
                      <a:gd name="T13" fmla="*/ 163 h 296"/>
                      <a:gd name="T14" fmla="*/ 12 w 194"/>
                      <a:gd name="T15" fmla="*/ 165 h 296"/>
                      <a:gd name="T16" fmla="*/ 16 w 194"/>
                      <a:gd name="T17" fmla="*/ 166 h 296"/>
                      <a:gd name="T18" fmla="*/ 21 w 194"/>
                      <a:gd name="T19" fmla="*/ 166 h 296"/>
                      <a:gd name="T20" fmla="*/ 126 w 194"/>
                      <a:gd name="T21" fmla="*/ 295 h 296"/>
                      <a:gd name="T22" fmla="*/ 159 w 194"/>
                      <a:gd name="T23" fmla="*/ 142 h 296"/>
                      <a:gd name="T24" fmla="*/ 159 w 194"/>
                      <a:gd name="T25" fmla="*/ 138 h 296"/>
                      <a:gd name="T26" fmla="*/ 157 w 194"/>
                      <a:gd name="T27" fmla="*/ 136 h 296"/>
                      <a:gd name="T28" fmla="*/ 154 w 194"/>
                      <a:gd name="T29" fmla="*/ 133 h 296"/>
                      <a:gd name="T30" fmla="*/ 152 w 194"/>
                      <a:gd name="T31" fmla="*/ 131 h 296"/>
                      <a:gd name="T32" fmla="*/ 148 w 194"/>
                      <a:gd name="T33" fmla="*/ 130 h 296"/>
                      <a:gd name="T34" fmla="*/ 144 w 194"/>
                      <a:gd name="T35" fmla="*/ 129 h 296"/>
                      <a:gd name="T36" fmla="*/ 140 w 194"/>
                      <a:gd name="T37" fmla="*/ 129 h 296"/>
                      <a:gd name="T38" fmla="*/ 137 w 194"/>
                      <a:gd name="T39" fmla="*/ 129 h 296"/>
                      <a:gd name="T40" fmla="*/ 93 w 194"/>
                      <a:gd name="T41" fmla="*/ 75 h 296"/>
                      <a:gd name="T42" fmla="*/ 179 w 194"/>
                      <a:gd name="T43" fmla="*/ 93 h 296"/>
                      <a:gd name="T44" fmla="*/ 183 w 194"/>
                      <a:gd name="T45" fmla="*/ 92 h 296"/>
                      <a:gd name="T46" fmla="*/ 185 w 194"/>
                      <a:gd name="T47" fmla="*/ 91 h 296"/>
                      <a:gd name="T48" fmla="*/ 189 w 194"/>
                      <a:gd name="T49" fmla="*/ 89 h 296"/>
                      <a:gd name="T50" fmla="*/ 191 w 194"/>
                      <a:gd name="T51" fmla="*/ 86 h 296"/>
                      <a:gd name="T52" fmla="*/ 192 w 194"/>
                      <a:gd name="T53" fmla="*/ 83 h 296"/>
                      <a:gd name="T54" fmla="*/ 193 w 194"/>
                      <a:gd name="T55" fmla="*/ 78 h 296"/>
                      <a:gd name="T56" fmla="*/ 192 w 194"/>
                      <a:gd name="T57" fmla="*/ 74 h 296"/>
                      <a:gd name="T58" fmla="*/ 190 w 194"/>
                      <a:gd name="T59" fmla="*/ 70 h 296"/>
                      <a:gd name="T60" fmla="*/ 188 w 194"/>
                      <a:gd name="T61" fmla="*/ 68 h 296"/>
                      <a:gd name="T62" fmla="*/ 184 w 194"/>
                      <a:gd name="T63" fmla="*/ 65 h 296"/>
                      <a:gd name="T64" fmla="*/ 181 w 194"/>
                      <a:gd name="T65" fmla="*/ 64 h 296"/>
                      <a:gd name="T66" fmla="*/ 122 w 194"/>
                      <a:gd name="T67" fmla="*/ 64 h 296"/>
                      <a:gd name="T68" fmla="*/ 112 w 194"/>
                      <a:gd name="T69" fmla="*/ 42 h 296"/>
                      <a:gd name="T70" fmla="*/ 113 w 194"/>
                      <a:gd name="T71" fmla="*/ 37 h 296"/>
                      <a:gd name="T72" fmla="*/ 114 w 194"/>
                      <a:gd name="T73" fmla="*/ 30 h 296"/>
                      <a:gd name="T74" fmla="*/ 114 w 194"/>
                      <a:gd name="T75" fmla="*/ 24 h 296"/>
                      <a:gd name="T76" fmla="*/ 112 w 194"/>
                      <a:gd name="T77" fmla="*/ 19 h 296"/>
                      <a:gd name="T78" fmla="*/ 110 w 194"/>
                      <a:gd name="T79" fmla="*/ 15 h 296"/>
                      <a:gd name="T80" fmla="*/ 107 w 194"/>
                      <a:gd name="T81" fmla="*/ 10 h 296"/>
                      <a:gd name="T82" fmla="*/ 103 w 194"/>
                      <a:gd name="T83" fmla="*/ 7 h 296"/>
                      <a:gd name="T84" fmla="*/ 98 w 194"/>
                      <a:gd name="T85" fmla="*/ 3 h 296"/>
                      <a:gd name="T86" fmla="*/ 93 w 194"/>
                      <a:gd name="T87" fmla="*/ 1 h 296"/>
                      <a:gd name="T88" fmla="*/ 87 w 194"/>
                      <a:gd name="T89" fmla="*/ 0 h 296"/>
                      <a:gd name="T90" fmla="*/ 81 w 194"/>
                      <a:gd name="T91" fmla="*/ 0 h 296"/>
                      <a:gd name="T92" fmla="*/ 75 w 194"/>
                      <a:gd name="T93" fmla="*/ 1 h 296"/>
                      <a:gd name="T94" fmla="*/ 69 w 194"/>
                      <a:gd name="T95" fmla="*/ 3 h 296"/>
                      <a:gd name="T96" fmla="*/ 63 w 194"/>
                      <a:gd name="T97" fmla="*/ 6 h 296"/>
                      <a:gd name="T98" fmla="*/ 59 w 194"/>
                      <a:gd name="T99" fmla="*/ 11 h 296"/>
                      <a:gd name="T100" fmla="*/ 55 w 194"/>
                      <a:gd name="T101" fmla="*/ 17 h 296"/>
                      <a:gd name="T102" fmla="*/ 53 w 194"/>
                      <a:gd name="T103" fmla="*/ 23 h 29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  <a:cxn ang="0">
                        <a:pos x="T92" y="T93"/>
                      </a:cxn>
                      <a:cxn ang="0">
                        <a:pos x="T94" y="T95"/>
                      </a:cxn>
                      <a:cxn ang="0">
                        <a:pos x="T96" y="T97"/>
                      </a:cxn>
                      <a:cxn ang="0">
                        <a:pos x="T98" y="T99"/>
                      </a:cxn>
                      <a:cxn ang="0">
                        <a:pos x="T100" y="T101"/>
                      </a:cxn>
                      <a:cxn ang="0">
                        <a:pos x="T102" y="T103"/>
                      </a:cxn>
                    </a:cxnLst>
                    <a:rect l="0" t="0" r="r" b="b"/>
                    <a:pathLst>
                      <a:path w="194" h="296">
                        <a:moveTo>
                          <a:pt x="53" y="23"/>
                        </a:moveTo>
                        <a:lnTo>
                          <a:pt x="2" y="137"/>
                        </a:lnTo>
                        <a:lnTo>
                          <a:pt x="1" y="138"/>
                        </a:lnTo>
                        <a:lnTo>
                          <a:pt x="1" y="140"/>
                        </a:lnTo>
                        <a:lnTo>
                          <a:pt x="0" y="142"/>
                        </a:lnTo>
                        <a:lnTo>
                          <a:pt x="0" y="145"/>
                        </a:lnTo>
                        <a:lnTo>
                          <a:pt x="0" y="147"/>
                        </a:lnTo>
                        <a:lnTo>
                          <a:pt x="0" y="150"/>
                        </a:lnTo>
                        <a:lnTo>
                          <a:pt x="1" y="152"/>
                        </a:lnTo>
                        <a:lnTo>
                          <a:pt x="2" y="155"/>
                        </a:lnTo>
                        <a:lnTo>
                          <a:pt x="3" y="157"/>
                        </a:lnTo>
                        <a:lnTo>
                          <a:pt x="4" y="159"/>
                        </a:lnTo>
                        <a:lnTo>
                          <a:pt x="6" y="161"/>
                        </a:lnTo>
                        <a:lnTo>
                          <a:pt x="8" y="163"/>
                        </a:lnTo>
                        <a:lnTo>
                          <a:pt x="10" y="164"/>
                        </a:lnTo>
                        <a:lnTo>
                          <a:pt x="12" y="165"/>
                        </a:lnTo>
                        <a:lnTo>
                          <a:pt x="14" y="165"/>
                        </a:lnTo>
                        <a:lnTo>
                          <a:pt x="16" y="166"/>
                        </a:lnTo>
                        <a:lnTo>
                          <a:pt x="18" y="166"/>
                        </a:lnTo>
                        <a:lnTo>
                          <a:pt x="21" y="166"/>
                        </a:lnTo>
                        <a:lnTo>
                          <a:pt x="126" y="166"/>
                        </a:lnTo>
                        <a:lnTo>
                          <a:pt x="126" y="295"/>
                        </a:lnTo>
                        <a:lnTo>
                          <a:pt x="159" y="295"/>
                        </a:lnTo>
                        <a:lnTo>
                          <a:pt x="159" y="142"/>
                        </a:lnTo>
                        <a:lnTo>
                          <a:pt x="159" y="140"/>
                        </a:lnTo>
                        <a:lnTo>
                          <a:pt x="159" y="138"/>
                        </a:lnTo>
                        <a:lnTo>
                          <a:pt x="158" y="137"/>
                        </a:lnTo>
                        <a:lnTo>
                          <a:pt x="157" y="136"/>
                        </a:lnTo>
                        <a:lnTo>
                          <a:pt x="156" y="135"/>
                        </a:lnTo>
                        <a:lnTo>
                          <a:pt x="154" y="133"/>
                        </a:lnTo>
                        <a:lnTo>
                          <a:pt x="153" y="132"/>
                        </a:lnTo>
                        <a:lnTo>
                          <a:pt x="152" y="131"/>
                        </a:lnTo>
                        <a:lnTo>
                          <a:pt x="150" y="131"/>
                        </a:lnTo>
                        <a:lnTo>
                          <a:pt x="148" y="130"/>
                        </a:lnTo>
                        <a:lnTo>
                          <a:pt x="146" y="130"/>
                        </a:lnTo>
                        <a:lnTo>
                          <a:pt x="144" y="129"/>
                        </a:lnTo>
                        <a:lnTo>
                          <a:pt x="142" y="129"/>
                        </a:lnTo>
                        <a:lnTo>
                          <a:pt x="140" y="129"/>
                        </a:lnTo>
                        <a:lnTo>
                          <a:pt x="139" y="129"/>
                        </a:lnTo>
                        <a:lnTo>
                          <a:pt x="137" y="129"/>
                        </a:lnTo>
                        <a:lnTo>
                          <a:pt x="76" y="125"/>
                        </a:lnTo>
                        <a:lnTo>
                          <a:pt x="93" y="75"/>
                        </a:lnTo>
                        <a:lnTo>
                          <a:pt x="105" y="93"/>
                        </a:lnTo>
                        <a:lnTo>
                          <a:pt x="179" y="93"/>
                        </a:lnTo>
                        <a:lnTo>
                          <a:pt x="181" y="92"/>
                        </a:lnTo>
                        <a:lnTo>
                          <a:pt x="183" y="92"/>
                        </a:lnTo>
                        <a:lnTo>
                          <a:pt x="184" y="91"/>
                        </a:lnTo>
                        <a:lnTo>
                          <a:pt x="185" y="91"/>
                        </a:lnTo>
                        <a:lnTo>
                          <a:pt x="187" y="90"/>
                        </a:lnTo>
                        <a:lnTo>
                          <a:pt x="189" y="89"/>
                        </a:lnTo>
                        <a:lnTo>
                          <a:pt x="190" y="87"/>
                        </a:lnTo>
                        <a:lnTo>
                          <a:pt x="191" y="86"/>
                        </a:lnTo>
                        <a:lnTo>
                          <a:pt x="192" y="84"/>
                        </a:lnTo>
                        <a:lnTo>
                          <a:pt x="192" y="83"/>
                        </a:lnTo>
                        <a:lnTo>
                          <a:pt x="193" y="81"/>
                        </a:lnTo>
                        <a:lnTo>
                          <a:pt x="193" y="78"/>
                        </a:lnTo>
                        <a:lnTo>
                          <a:pt x="193" y="76"/>
                        </a:lnTo>
                        <a:lnTo>
                          <a:pt x="192" y="74"/>
                        </a:lnTo>
                        <a:lnTo>
                          <a:pt x="191" y="72"/>
                        </a:lnTo>
                        <a:lnTo>
                          <a:pt x="190" y="70"/>
                        </a:lnTo>
                        <a:lnTo>
                          <a:pt x="189" y="69"/>
                        </a:lnTo>
                        <a:lnTo>
                          <a:pt x="188" y="68"/>
                        </a:lnTo>
                        <a:lnTo>
                          <a:pt x="186" y="66"/>
                        </a:lnTo>
                        <a:lnTo>
                          <a:pt x="184" y="65"/>
                        </a:lnTo>
                        <a:lnTo>
                          <a:pt x="184" y="64"/>
                        </a:lnTo>
                        <a:lnTo>
                          <a:pt x="181" y="64"/>
                        </a:lnTo>
                        <a:lnTo>
                          <a:pt x="179" y="64"/>
                        </a:lnTo>
                        <a:lnTo>
                          <a:pt x="122" y="64"/>
                        </a:lnTo>
                        <a:lnTo>
                          <a:pt x="110" y="44"/>
                        </a:lnTo>
                        <a:lnTo>
                          <a:pt x="112" y="42"/>
                        </a:lnTo>
                        <a:lnTo>
                          <a:pt x="113" y="39"/>
                        </a:lnTo>
                        <a:lnTo>
                          <a:pt x="113" y="37"/>
                        </a:lnTo>
                        <a:lnTo>
                          <a:pt x="114" y="34"/>
                        </a:lnTo>
                        <a:lnTo>
                          <a:pt x="114" y="30"/>
                        </a:lnTo>
                        <a:lnTo>
                          <a:pt x="114" y="28"/>
                        </a:lnTo>
                        <a:lnTo>
                          <a:pt x="114" y="24"/>
                        </a:lnTo>
                        <a:lnTo>
                          <a:pt x="113" y="22"/>
                        </a:lnTo>
                        <a:lnTo>
                          <a:pt x="112" y="19"/>
                        </a:lnTo>
                        <a:lnTo>
                          <a:pt x="111" y="17"/>
                        </a:lnTo>
                        <a:lnTo>
                          <a:pt x="110" y="15"/>
                        </a:lnTo>
                        <a:lnTo>
                          <a:pt x="109" y="13"/>
                        </a:lnTo>
                        <a:lnTo>
                          <a:pt x="107" y="10"/>
                        </a:lnTo>
                        <a:lnTo>
                          <a:pt x="105" y="9"/>
                        </a:lnTo>
                        <a:lnTo>
                          <a:pt x="103" y="7"/>
                        </a:lnTo>
                        <a:lnTo>
                          <a:pt x="101" y="5"/>
                        </a:lnTo>
                        <a:lnTo>
                          <a:pt x="98" y="3"/>
                        </a:lnTo>
                        <a:lnTo>
                          <a:pt x="96" y="3"/>
                        </a:lnTo>
                        <a:lnTo>
                          <a:pt x="93" y="1"/>
                        </a:lnTo>
                        <a:lnTo>
                          <a:pt x="90" y="1"/>
                        </a:lnTo>
                        <a:lnTo>
                          <a:pt x="87" y="0"/>
                        </a:lnTo>
                        <a:lnTo>
                          <a:pt x="84" y="0"/>
                        </a:lnTo>
                        <a:lnTo>
                          <a:pt x="81" y="0"/>
                        </a:lnTo>
                        <a:lnTo>
                          <a:pt x="78" y="0"/>
                        </a:lnTo>
                        <a:lnTo>
                          <a:pt x="75" y="1"/>
                        </a:lnTo>
                        <a:lnTo>
                          <a:pt x="72" y="2"/>
                        </a:lnTo>
                        <a:lnTo>
                          <a:pt x="69" y="3"/>
                        </a:lnTo>
                        <a:lnTo>
                          <a:pt x="66" y="4"/>
                        </a:lnTo>
                        <a:lnTo>
                          <a:pt x="63" y="6"/>
                        </a:lnTo>
                        <a:lnTo>
                          <a:pt x="61" y="9"/>
                        </a:lnTo>
                        <a:lnTo>
                          <a:pt x="59" y="11"/>
                        </a:lnTo>
                        <a:lnTo>
                          <a:pt x="57" y="13"/>
                        </a:lnTo>
                        <a:lnTo>
                          <a:pt x="55" y="17"/>
                        </a:lnTo>
                        <a:lnTo>
                          <a:pt x="53" y="19"/>
                        </a:lnTo>
                        <a:lnTo>
                          <a:pt x="53" y="23"/>
                        </a:lnTo>
                      </a:path>
                    </a:pathLst>
                  </a:custGeom>
                  <a:solidFill>
                    <a:srgbClr val="FC0128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</p:grpSp>
          </p:grpSp>
          <p:grpSp>
            <p:nvGrpSpPr>
              <p:cNvPr id="42" name="Group 79"/>
              <p:cNvGrpSpPr>
                <a:grpSpLocks/>
              </p:cNvGrpSpPr>
              <p:nvPr/>
            </p:nvGrpSpPr>
            <p:grpSpPr bwMode="auto">
              <a:xfrm>
                <a:off x="1772" y="2604"/>
                <a:ext cx="967" cy="448"/>
                <a:chOff x="1772" y="2604"/>
                <a:chExt cx="967" cy="448"/>
              </a:xfrm>
            </p:grpSpPr>
            <p:grpSp>
              <p:nvGrpSpPr>
                <p:cNvPr id="62" name="Group 80"/>
                <p:cNvGrpSpPr>
                  <a:grpSpLocks/>
                </p:cNvGrpSpPr>
                <p:nvPr/>
              </p:nvGrpSpPr>
              <p:grpSpPr bwMode="auto">
                <a:xfrm>
                  <a:off x="1772" y="2604"/>
                  <a:ext cx="305" cy="448"/>
                  <a:chOff x="1772" y="2604"/>
                  <a:chExt cx="305" cy="448"/>
                </a:xfrm>
              </p:grpSpPr>
              <p:grpSp>
                <p:nvGrpSpPr>
                  <p:cNvPr id="76" name="Group 81"/>
                  <p:cNvGrpSpPr>
                    <a:grpSpLocks/>
                  </p:cNvGrpSpPr>
                  <p:nvPr/>
                </p:nvGrpSpPr>
                <p:grpSpPr bwMode="auto">
                  <a:xfrm>
                    <a:off x="1772" y="2604"/>
                    <a:ext cx="305" cy="448"/>
                    <a:chOff x="1772" y="2604"/>
                    <a:chExt cx="305" cy="448"/>
                  </a:xfrm>
                </p:grpSpPr>
                <p:sp>
                  <p:nvSpPr>
                    <p:cNvPr id="78" name="AutoShape 8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772" y="2675"/>
                      <a:ext cx="305" cy="377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rgbClr val="F6BF69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79" name="AutoShape 8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842" y="2604"/>
                      <a:ext cx="235" cy="78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rgbClr val="F6BF69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zh-CN" altLang="en-US"/>
                    </a:p>
                  </p:txBody>
                </p:sp>
              </p:grpSp>
              <p:sp>
                <p:nvSpPr>
                  <p:cNvPr id="77" name="AutoShape 84"/>
                  <p:cNvSpPr>
                    <a:spLocks noChangeArrowheads="1"/>
                  </p:cNvSpPr>
                  <p:nvPr/>
                </p:nvSpPr>
                <p:spPr bwMode="auto">
                  <a:xfrm>
                    <a:off x="1834" y="2708"/>
                    <a:ext cx="158" cy="27"/>
                  </a:xfrm>
                  <a:prstGeom prst="parallelogram">
                    <a:avLst>
                      <a:gd name="adj" fmla="val 146269"/>
                    </a:avLst>
                  </a:prstGeom>
                  <a:solidFill>
                    <a:srgbClr val="F6BF69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</p:grpSp>
            <p:grpSp>
              <p:nvGrpSpPr>
                <p:cNvPr id="63" name="Group 85"/>
                <p:cNvGrpSpPr>
                  <a:grpSpLocks/>
                </p:cNvGrpSpPr>
                <p:nvPr/>
              </p:nvGrpSpPr>
              <p:grpSpPr bwMode="auto">
                <a:xfrm>
                  <a:off x="2073" y="2604"/>
                  <a:ext cx="378" cy="448"/>
                  <a:chOff x="2073" y="2604"/>
                  <a:chExt cx="378" cy="448"/>
                </a:xfrm>
              </p:grpSpPr>
              <p:grpSp>
                <p:nvGrpSpPr>
                  <p:cNvPr id="71" name="Group 86"/>
                  <p:cNvGrpSpPr>
                    <a:grpSpLocks/>
                  </p:cNvGrpSpPr>
                  <p:nvPr/>
                </p:nvGrpSpPr>
                <p:grpSpPr bwMode="auto">
                  <a:xfrm>
                    <a:off x="2073" y="2604"/>
                    <a:ext cx="378" cy="448"/>
                    <a:chOff x="2073" y="2604"/>
                    <a:chExt cx="378" cy="448"/>
                  </a:xfrm>
                </p:grpSpPr>
                <p:sp>
                  <p:nvSpPr>
                    <p:cNvPr id="74" name="AutoShape 8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73" y="2675"/>
                      <a:ext cx="378" cy="377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rgbClr val="A2C1FE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75" name="AutoShape 8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159" y="2604"/>
                      <a:ext cx="292" cy="78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rgbClr val="A2C1FE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zh-CN" altLang="en-US"/>
                    </a:p>
                  </p:txBody>
                </p:sp>
              </p:grpSp>
              <p:sp>
                <p:nvSpPr>
                  <p:cNvPr id="72" name="Oval 89"/>
                  <p:cNvSpPr>
                    <a:spLocks noChangeArrowheads="1"/>
                  </p:cNvSpPr>
                  <p:nvPr/>
                </p:nvSpPr>
                <p:spPr bwMode="auto">
                  <a:xfrm>
                    <a:off x="2188" y="2640"/>
                    <a:ext cx="49" cy="27"/>
                  </a:xfrm>
                  <a:prstGeom prst="ellipse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73" name="AutoShape 90"/>
                  <p:cNvSpPr>
                    <a:spLocks noChangeArrowheads="1"/>
                  </p:cNvSpPr>
                  <p:nvPr/>
                </p:nvSpPr>
                <p:spPr bwMode="auto">
                  <a:xfrm>
                    <a:off x="2120" y="2850"/>
                    <a:ext cx="198" cy="84"/>
                  </a:xfrm>
                  <a:prstGeom prst="octagon">
                    <a:avLst>
                      <a:gd name="adj" fmla="val 29282"/>
                    </a:avLst>
                  </a:prstGeom>
                  <a:solidFill>
                    <a:srgbClr val="A2C1FE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</p:grpSp>
            <p:sp>
              <p:nvSpPr>
                <p:cNvPr id="64" name="Freeform 91"/>
                <p:cNvSpPr>
                  <a:spLocks/>
                </p:cNvSpPr>
                <p:nvPr/>
              </p:nvSpPr>
              <p:spPr bwMode="auto">
                <a:xfrm>
                  <a:off x="2637" y="2833"/>
                  <a:ext cx="86" cy="192"/>
                </a:xfrm>
                <a:custGeom>
                  <a:avLst/>
                  <a:gdLst>
                    <a:gd name="T0" fmla="*/ 62 w 86"/>
                    <a:gd name="T1" fmla="*/ 0 h 192"/>
                    <a:gd name="T2" fmla="*/ 85 w 86"/>
                    <a:gd name="T3" fmla="*/ 0 h 192"/>
                    <a:gd name="T4" fmla="*/ 23 w 86"/>
                    <a:gd name="T5" fmla="*/ 191 h 192"/>
                    <a:gd name="T6" fmla="*/ 0 w 86"/>
                    <a:gd name="T7" fmla="*/ 191 h 192"/>
                    <a:gd name="T8" fmla="*/ 62 w 86"/>
                    <a:gd name="T9" fmla="*/ 0 h 1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6" h="192">
                      <a:moveTo>
                        <a:pt x="62" y="0"/>
                      </a:moveTo>
                      <a:lnTo>
                        <a:pt x="85" y="0"/>
                      </a:lnTo>
                      <a:lnTo>
                        <a:pt x="23" y="191"/>
                      </a:lnTo>
                      <a:lnTo>
                        <a:pt x="0" y="191"/>
                      </a:lnTo>
                      <a:lnTo>
                        <a:pt x="62" y="0"/>
                      </a:lnTo>
                    </a:path>
                  </a:pathLst>
                </a:custGeom>
                <a:solidFill>
                  <a:srgbClr val="FC0128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rnd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65" name="Rectangle 92"/>
                <p:cNvSpPr>
                  <a:spLocks noChangeArrowheads="1"/>
                </p:cNvSpPr>
                <p:nvPr/>
              </p:nvSpPr>
              <p:spPr bwMode="auto">
                <a:xfrm>
                  <a:off x="2633" y="2833"/>
                  <a:ext cx="106" cy="16"/>
                </a:xfrm>
                <a:prstGeom prst="rect">
                  <a:avLst/>
                </a:prstGeom>
                <a:solidFill>
                  <a:srgbClr val="FC0128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66" name="Rectangle 93"/>
                <p:cNvSpPr>
                  <a:spLocks noChangeArrowheads="1"/>
                </p:cNvSpPr>
                <p:nvPr/>
              </p:nvSpPr>
              <p:spPr bwMode="auto">
                <a:xfrm>
                  <a:off x="2640" y="2914"/>
                  <a:ext cx="82" cy="16"/>
                </a:xfrm>
                <a:prstGeom prst="rect">
                  <a:avLst/>
                </a:prstGeom>
                <a:solidFill>
                  <a:srgbClr val="FC0128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67" name="Rectangle 94"/>
                <p:cNvSpPr>
                  <a:spLocks noChangeArrowheads="1"/>
                </p:cNvSpPr>
                <p:nvPr/>
              </p:nvSpPr>
              <p:spPr bwMode="auto">
                <a:xfrm>
                  <a:off x="2457" y="2914"/>
                  <a:ext cx="103" cy="11"/>
                </a:xfrm>
                <a:prstGeom prst="rect">
                  <a:avLst/>
                </a:prstGeom>
                <a:solidFill>
                  <a:srgbClr val="FC0128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grpSp>
              <p:nvGrpSpPr>
                <p:cNvPr id="68" name="Group 95"/>
                <p:cNvGrpSpPr>
                  <a:grpSpLocks/>
                </p:cNvGrpSpPr>
                <p:nvPr/>
              </p:nvGrpSpPr>
              <p:grpSpPr bwMode="auto">
                <a:xfrm>
                  <a:off x="2455" y="2661"/>
                  <a:ext cx="194" cy="364"/>
                  <a:chOff x="2455" y="2661"/>
                  <a:chExt cx="194" cy="364"/>
                </a:xfrm>
              </p:grpSpPr>
              <p:sp>
                <p:nvSpPr>
                  <p:cNvPr id="69" name="Oval 96"/>
                  <p:cNvSpPr>
                    <a:spLocks noChangeArrowheads="1"/>
                  </p:cNvSpPr>
                  <p:nvPr/>
                </p:nvSpPr>
                <p:spPr bwMode="auto">
                  <a:xfrm>
                    <a:off x="2531" y="2661"/>
                    <a:ext cx="48" cy="48"/>
                  </a:xfrm>
                  <a:prstGeom prst="ellipse">
                    <a:avLst/>
                  </a:prstGeom>
                  <a:solidFill>
                    <a:srgbClr val="FC0128"/>
                  </a:solidFill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70" name="Freeform 97"/>
                  <p:cNvSpPr>
                    <a:spLocks/>
                  </p:cNvSpPr>
                  <p:nvPr/>
                </p:nvSpPr>
                <p:spPr bwMode="auto">
                  <a:xfrm>
                    <a:off x="2455" y="2729"/>
                    <a:ext cx="194" cy="296"/>
                  </a:xfrm>
                  <a:custGeom>
                    <a:avLst/>
                    <a:gdLst>
                      <a:gd name="T0" fmla="*/ 2 w 194"/>
                      <a:gd name="T1" fmla="*/ 137 h 296"/>
                      <a:gd name="T2" fmla="*/ 1 w 194"/>
                      <a:gd name="T3" fmla="*/ 140 h 296"/>
                      <a:gd name="T4" fmla="*/ 0 w 194"/>
                      <a:gd name="T5" fmla="*/ 145 h 296"/>
                      <a:gd name="T6" fmla="*/ 0 w 194"/>
                      <a:gd name="T7" fmla="*/ 150 h 296"/>
                      <a:gd name="T8" fmla="*/ 2 w 194"/>
                      <a:gd name="T9" fmla="*/ 155 h 296"/>
                      <a:gd name="T10" fmla="*/ 4 w 194"/>
                      <a:gd name="T11" fmla="*/ 159 h 296"/>
                      <a:gd name="T12" fmla="*/ 8 w 194"/>
                      <a:gd name="T13" fmla="*/ 163 h 296"/>
                      <a:gd name="T14" fmla="*/ 12 w 194"/>
                      <a:gd name="T15" fmla="*/ 165 h 296"/>
                      <a:gd name="T16" fmla="*/ 16 w 194"/>
                      <a:gd name="T17" fmla="*/ 166 h 296"/>
                      <a:gd name="T18" fmla="*/ 21 w 194"/>
                      <a:gd name="T19" fmla="*/ 166 h 296"/>
                      <a:gd name="T20" fmla="*/ 126 w 194"/>
                      <a:gd name="T21" fmla="*/ 295 h 296"/>
                      <a:gd name="T22" fmla="*/ 159 w 194"/>
                      <a:gd name="T23" fmla="*/ 142 h 296"/>
                      <a:gd name="T24" fmla="*/ 159 w 194"/>
                      <a:gd name="T25" fmla="*/ 138 h 296"/>
                      <a:gd name="T26" fmla="*/ 157 w 194"/>
                      <a:gd name="T27" fmla="*/ 136 h 296"/>
                      <a:gd name="T28" fmla="*/ 154 w 194"/>
                      <a:gd name="T29" fmla="*/ 133 h 296"/>
                      <a:gd name="T30" fmla="*/ 152 w 194"/>
                      <a:gd name="T31" fmla="*/ 131 h 296"/>
                      <a:gd name="T32" fmla="*/ 148 w 194"/>
                      <a:gd name="T33" fmla="*/ 130 h 296"/>
                      <a:gd name="T34" fmla="*/ 144 w 194"/>
                      <a:gd name="T35" fmla="*/ 129 h 296"/>
                      <a:gd name="T36" fmla="*/ 140 w 194"/>
                      <a:gd name="T37" fmla="*/ 129 h 296"/>
                      <a:gd name="T38" fmla="*/ 137 w 194"/>
                      <a:gd name="T39" fmla="*/ 129 h 296"/>
                      <a:gd name="T40" fmla="*/ 93 w 194"/>
                      <a:gd name="T41" fmla="*/ 75 h 296"/>
                      <a:gd name="T42" fmla="*/ 179 w 194"/>
                      <a:gd name="T43" fmla="*/ 93 h 296"/>
                      <a:gd name="T44" fmla="*/ 183 w 194"/>
                      <a:gd name="T45" fmla="*/ 92 h 296"/>
                      <a:gd name="T46" fmla="*/ 185 w 194"/>
                      <a:gd name="T47" fmla="*/ 91 h 296"/>
                      <a:gd name="T48" fmla="*/ 189 w 194"/>
                      <a:gd name="T49" fmla="*/ 89 h 296"/>
                      <a:gd name="T50" fmla="*/ 191 w 194"/>
                      <a:gd name="T51" fmla="*/ 86 h 296"/>
                      <a:gd name="T52" fmla="*/ 192 w 194"/>
                      <a:gd name="T53" fmla="*/ 83 h 296"/>
                      <a:gd name="T54" fmla="*/ 193 w 194"/>
                      <a:gd name="T55" fmla="*/ 78 h 296"/>
                      <a:gd name="T56" fmla="*/ 192 w 194"/>
                      <a:gd name="T57" fmla="*/ 74 h 296"/>
                      <a:gd name="T58" fmla="*/ 190 w 194"/>
                      <a:gd name="T59" fmla="*/ 70 h 296"/>
                      <a:gd name="T60" fmla="*/ 188 w 194"/>
                      <a:gd name="T61" fmla="*/ 68 h 296"/>
                      <a:gd name="T62" fmla="*/ 184 w 194"/>
                      <a:gd name="T63" fmla="*/ 65 h 296"/>
                      <a:gd name="T64" fmla="*/ 181 w 194"/>
                      <a:gd name="T65" fmla="*/ 64 h 296"/>
                      <a:gd name="T66" fmla="*/ 122 w 194"/>
                      <a:gd name="T67" fmla="*/ 64 h 296"/>
                      <a:gd name="T68" fmla="*/ 112 w 194"/>
                      <a:gd name="T69" fmla="*/ 42 h 296"/>
                      <a:gd name="T70" fmla="*/ 113 w 194"/>
                      <a:gd name="T71" fmla="*/ 37 h 296"/>
                      <a:gd name="T72" fmla="*/ 114 w 194"/>
                      <a:gd name="T73" fmla="*/ 30 h 296"/>
                      <a:gd name="T74" fmla="*/ 114 w 194"/>
                      <a:gd name="T75" fmla="*/ 24 h 296"/>
                      <a:gd name="T76" fmla="*/ 112 w 194"/>
                      <a:gd name="T77" fmla="*/ 19 h 296"/>
                      <a:gd name="T78" fmla="*/ 110 w 194"/>
                      <a:gd name="T79" fmla="*/ 15 h 296"/>
                      <a:gd name="T80" fmla="*/ 107 w 194"/>
                      <a:gd name="T81" fmla="*/ 10 h 296"/>
                      <a:gd name="T82" fmla="*/ 103 w 194"/>
                      <a:gd name="T83" fmla="*/ 7 h 296"/>
                      <a:gd name="T84" fmla="*/ 98 w 194"/>
                      <a:gd name="T85" fmla="*/ 3 h 296"/>
                      <a:gd name="T86" fmla="*/ 93 w 194"/>
                      <a:gd name="T87" fmla="*/ 1 h 296"/>
                      <a:gd name="T88" fmla="*/ 87 w 194"/>
                      <a:gd name="T89" fmla="*/ 0 h 296"/>
                      <a:gd name="T90" fmla="*/ 81 w 194"/>
                      <a:gd name="T91" fmla="*/ 0 h 296"/>
                      <a:gd name="T92" fmla="*/ 75 w 194"/>
                      <a:gd name="T93" fmla="*/ 1 h 296"/>
                      <a:gd name="T94" fmla="*/ 69 w 194"/>
                      <a:gd name="T95" fmla="*/ 3 h 296"/>
                      <a:gd name="T96" fmla="*/ 63 w 194"/>
                      <a:gd name="T97" fmla="*/ 6 h 296"/>
                      <a:gd name="T98" fmla="*/ 59 w 194"/>
                      <a:gd name="T99" fmla="*/ 11 h 296"/>
                      <a:gd name="T100" fmla="*/ 55 w 194"/>
                      <a:gd name="T101" fmla="*/ 17 h 296"/>
                      <a:gd name="T102" fmla="*/ 53 w 194"/>
                      <a:gd name="T103" fmla="*/ 23 h 29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  <a:cxn ang="0">
                        <a:pos x="T92" y="T93"/>
                      </a:cxn>
                      <a:cxn ang="0">
                        <a:pos x="T94" y="T95"/>
                      </a:cxn>
                      <a:cxn ang="0">
                        <a:pos x="T96" y="T97"/>
                      </a:cxn>
                      <a:cxn ang="0">
                        <a:pos x="T98" y="T99"/>
                      </a:cxn>
                      <a:cxn ang="0">
                        <a:pos x="T100" y="T101"/>
                      </a:cxn>
                      <a:cxn ang="0">
                        <a:pos x="T102" y="T103"/>
                      </a:cxn>
                    </a:cxnLst>
                    <a:rect l="0" t="0" r="r" b="b"/>
                    <a:pathLst>
                      <a:path w="194" h="296">
                        <a:moveTo>
                          <a:pt x="53" y="23"/>
                        </a:moveTo>
                        <a:lnTo>
                          <a:pt x="2" y="137"/>
                        </a:lnTo>
                        <a:lnTo>
                          <a:pt x="1" y="138"/>
                        </a:lnTo>
                        <a:lnTo>
                          <a:pt x="1" y="140"/>
                        </a:lnTo>
                        <a:lnTo>
                          <a:pt x="0" y="142"/>
                        </a:lnTo>
                        <a:lnTo>
                          <a:pt x="0" y="145"/>
                        </a:lnTo>
                        <a:lnTo>
                          <a:pt x="0" y="147"/>
                        </a:lnTo>
                        <a:lnTo>
                          <a:pt x="0" y="150"/>
                        </a:lnTo>
                        <a:lnTo>
                          <a:pt x="1" y="152"/>
                        </a:lnTo>
                        <a:lnTo>
                          <a:pt x="2" y="155"/>
                        </a:lnTo>
                        <a:lnTo>
                          <a:pt x="3" y="157"/>
                        </a:lnTo>
                        <a:lnTo>
                          <a:pt x="4" y="159"/>
                        </a:lnTo>
                        <a:lnTo>
                          <a:pt x="6" y="161"/>
                        </a:lnTo>
                        <a:lnTo>
                          <a:pt x="8" y="163"/>
                        </a:lnTo>
                        <a:lnTo>
                          <a:pt x="10" y="164"/>
                        </a:lnTo>
                        <a:lnTo>
                          <a:pt x="12" y="165"/>
                        </a:lnTo>
                        <a:lnTo>
                          <a:pt x="14" y="165"/>
                        </a:lnTo>
                        <a:lnTo>
                          <a:pt x="16" y="166"/>
                        </a:lnTo>
                        <a:lnTo>
                          <a:pt x="18" y="166"/>
                        </a:lnTo>
                        <a:lnTo>
                          <a:pt x="21" y="166"/>
                        </a:lnTo>
                        <a:lnTo>
                          <a:pt x="126" y="166"/>
                        </a:lnTo>
                        <a:lnTo>
                          <a:pt x="126" y="295"/>
                        </a:lnTo>
                        <a:lnTo>
                          <a:pt x="159" y="295"/>
                        </a:lnTo>
                        <a:lnTo>
                          <a:pt x="159" y="142"/>
                        </a:lnTo>
                        <a:lnTo>
                          <a:pt x="159" y="140"/>
                        </a:lnTo>
                        <a:lnTo>
                          <a:pt x="159" y="138"/>
                        </a:lnTo>
                        <a:lnTo>
                          <a:pt x="158" y="137"/>
                        </a:lnTo>
                        <a:lnTo>
                          <a:pt x="157" y="136"/>
                        </a:lnTo>
                        <a:lnTo>
                          <a:pt x="156" y="135"/>
                        </a:lnTo>
                        <a:lnTo>
                          <a:pt x="154" y="133"/>
                        </a:lnTo>
                        <a:lnTo>
                          <a:pt x="153" y="132"/>
                        </a:lnTo>
                        <a:lnTo>
                          <a:pt x="152" y="131"/>
                        </a:lnTo>
                        <a:lnTo>
                          <a:pt x="150" y="131"/>
                        </a:lnTo>
                        <a:lnTo>
                          <a:pt x="148" y="130"/>
                        </a:lnTo>
                        <a:lnTo>
                          <a:pt x="146" y="130"/>
                        </a:lnTo>
                        <a:lnTo>
                          <a:pt x="144" y="129"/>
                        </a:lnTo>
                        <a:lnTo>
                          <a:pt x="142" y="129"/>
                        </a:lnTo>
                        <a:lnTo>
                          <a:pt x="140" y="129"/>
                        </a:lnTo>
                        <a:lnTo>
                          <a:pt x="139" y="129"/>
                        </a:lnTo>
                        <a:lnTo>
                          <a:pt x="137" y="129"/>
                        </a:lnTo>
                        <a:lnTo>
                          <a:pt x="76" y="125"/>
                        </a:lnTo>
                        <a:lnTo>
                          <a:pt x="93" y="75"/>
                        </a:lnTo>
                        <a:lnTo>
                          <a:pt x="105" y="93"/>
                        </a:lnTo>
                        <a:lnTo>
                          <a:pt x="179" y="93"/>
                        </a:lnTo>
                        <a:lnTo>
                          <a:pt x="181" y="92"/>
                        </a:lnTo>
                        <a:lnTo>
                          <a:pt x="183" y="92"/>
                        </a:lnTo>
                        <a:lnTo>
                          <a:pt x="184" y="91"/>
                        </a:lnTo>
                        <a:lnTo>
                          <a:pt x="185" y="91"/>
                        </a:lnTo>
                        <a:lnTo>
                          <a:pt x="187" y="90"/>
                        </a:lnTo>
                        <a:lnTo>
                          <a:pt x="189" y="89"/>
                        </a:lnTo>
                        <a:lnTo>
                          <a:pt x="190" y="87"/>
                        </a:lnTo>
                        <a:lnTo>
                          <a:pt x="191" y="86"/>
                        </a:lnTo>
                        <a:lnTo>
                          <a:pt x="192" y="84"/>
                        </a:lnTo>
                        <a:lnTo>
                          <a:pt x="192" y="83"/>
                        </a:lnTo>
                        <a:lnTo>
                          <a:pt x="193" y="81"/>
                        </a:lnTo>
                        <a:lnTo>
                          <a:pt x="193" y="78"/>
                        </a:lnTo>
                        <a:lnTo>
                          <a:pt x="193" y="76"/>
                        </a:lnTo>
                        <a:lnTo>
                          <a:pt x="192" y="74"/>
                        </a:lnTo>
                        <a:lnTo>
                          <a:pt x="191" y="72"/>
                        </a:lnTo>
                        <a:lnTo>
                          <a:pt x="190" y="70"/>
                        </a:lnTo>
                        <a:lnTo>
                          <a:pt x="189" y="69"/>
                        </a:lnTo>
                        <a:lnTo>
                          <a:pt x="188" y="68"/>
                        </a:lnTo>
                        <a:lnTo>
                          <a:pt x="186" y="66"/>
                        </a:lnTo>
                        <a:lnTo>
                          <a:pt x="184" y="65"/>
                        </a:lnTo>
                        <a:lnTo>
                          <a:pt x="184" y="64"/>
                        </a:lnTo>
                        <a:lnTo>
                          <a:pt x="181" y="64"/>
                        </a:lnTo>
                        <a:lnTo>
                          <a:pt x="179" y="64"/>
                        </a:lnTo>
                        <a:lnTo>
                          <a:pt x="122" y="64"/>
                        </a:lnTo>
                        <a:lnTo>
                          <a:pt x="110" y="44"/>
                        </a:lnTo>
                        <a:lnTo>
                          <a:pt x="112" y="42"/>
                        </a:lnTo>
                        <a:lnTo>
                          <a:pt x="113" y="39"/>
                        </a:lnTo>
                        <a:lnTo>
                          <a:pt x="113" y="37"/>
                        </a:lnTo>
                        <a:lnTo>
                          <a:pt x="114" y="34"/>
                        </a:lnTo>
                        <a:lnTo>
                          <a:pt x="114" y="30"/>
                        </a:lnTo>
                        <a:lnTo>
                          <a:pt x="114" y="28"/>
                        </a:lnTo>
                        <a:lnTo>
                          <a:pt x="114" y="24"/>
                        </a:lnTo>
                        <a:lnTo>
                          <a:pt x="113" y="22"/>
                        </a:lnTo>
                        <a:lnTo>
                          <a:pt x="112" y="19"/>
                        </a:lnTo>
                        <a:lnTo>
                          <a:pt x="111" y="17"/>
                        </a:lnTo>
                        <a:lnTo>
                          <a:pt x="110" y="15"/>
                        </a:lnTo>
                        <a:lnTo>
                          <a:pt x="109" y="13"/>
                        </a:lnTo>
                        <a:lnTo>
                          <a:pt x="107" y="10"/>
                        </a:lnTo>
                        <a:lnTo>
                          <a:pt x="105" y="9"/>
                        </a:lnTo>
                        <a:lnTo>
                          <a:pt x="103" y="7"/>
                        </a:lnTo>
                        <a:lnTo>
                          <a:pt x="101" y="5"/>
                        </a:lnTo>
                        <a:lnTo>
                          <a:pt x="98" y="3"/>
                        </a:lnTo>
                        <a:lnTo>
                          <a:pt x="96" y="3"/>
                        </a:lnTo>
                        <a:lnTo>
                          <a:pt x="93" y="1"/>
                        </a:lnTo>
                        <a:lnTo>
                          <a:pt x="90" y="1"/>
                        </a:lnTo>
                        <a:lnTo>
                          <a:pt x="87" y="0"/>
                        </a:lnTo>
                        <a:lnTo>
                          <a:pt x="84" y="0"/>
                        </a:lnTo>
                        <a:lnTo>
                          <a:pt x="81" y="0"/>
                        </a:lnTo>
                        <a:lnTo>
                          <a:pt x="78" y="0"/>
                        </a:lnTo>
                        <a:lnTo>
                          <a:pt x="75" y="1"/>
                        </a:lnTo>
                        <a:lnTo>
                          <a:pt x="72" y="2"/>
                        </a:lnTo>
                        <a:lnTo>
                          <a:pt x="69" y="3"/>
                        </a:lnTo>
                        <a:lnTo>
                          <a:pt x="66" y="4"/>
                        </a:lnTo>
                        <a:lnTo>
                          <a:pt x="63" y="6"/>
                        </a:lnTo>
                        <a:lnTo>
                          <a:pt x="61" y="9"/>
                        </a:lnTo>
                        <a:lnTo>
                          <a:pt x="59" y="11"/>
                        </a:lnTo>
                        <a:lnTo>
                          <a:pt x="57" y="13"/>
                        </a:lnTo>
                        <a:lnTo>
                          <a:pt x="55" y="17"/>
                        </a:lnTo>
                        <a:lnTo>
                          <a:pt x="53" y="19"/>
                        </a:lnTo>
                        <a:lnTo>
                          <a:pt x="53" y="23"/>
                        </a:lnTo>
                      </a:path>
                    </a:pathLst>
                  </a:custGeom>
                  <a:solidFill>
                    <a:srgbClr val="FC0128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</p:grpSp>
          </p:grpSp>
          <p:grpSp>
            <p:nvGrpSpPr>
              <p:cNvPr id="43" name="Group 98"/>
              <p:cNvGrpSpPr>
                <a:grpSpLocks/>
              </p:cNvGrpSpPr>
              <p:nvPr/>
            </p:nvGrpSpPr>
            <p:grpSpPr bwMode="auto">
              <a:xfrm>
                <a:off x="2188" y="3052"/>
                <a:ext cx="967" cy="448"/>
                <a:chOff x="2188" y="3052"/>
                <a:chExt cx="967" cy="448"/>
              </a:xfrm>
            </p:grpSpPr>
            <p:grpSp>
              <p:nvGrpSpPr>
                <p:cNvPr id="44" name="Group 99"/>
                <p:cNvGrpSpPr>
                  <a:grpSpLocks/>
                </p:cNvGrpSpPr>
                <p:nvPr/>
              </p:nvGrpSpPr>
              <p:grpSpPr bwMode="auto">
                <a:xfrm>
                  <a:off x="2188" y="3052"/>
                  <a:ext cx="305" cy="448"/>
                  <a:chOff x="2188" y="3052"/>
                  <a:chExt cx="305" cy="448"/>
                </a:xfrm>
              </p:grpSpPr>
              <p:grpSp>
                <p:nvGrpSpPr>
                  <p:cNvPr id="58" name="Group 100"/>
                  <p:cNvGrpSpPr>
                    <a:grpSpLocks/>
                  </p:cNvGrpSpPr>
                  <p:nvPr/>
                </p:nvGrpSpPr>
                <p:grpSpPr bwMode="auto">
                  <a:xfrm>
                    <a:off x="2188" y="3052"/>
                    <a:ext cx="305" cy="448"/>
                    <a:chOff x="2188" y="3052"/>
                    <a:chExt cx="305" cy="448"/>
                  </a:xfrm>
                </p:grpSpPr>
                <p:sp>
                  <p:nvSpPr>
                    <p:cNvPr id="60" name="AutoShape 10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188" y="3123"/>
                      <a:ext cx="305" cy="377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rgbClr val="F6BF69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61" name="AutoShape 10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58" y="3052"/>
                      <a:ext cx="235" cy="78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rgbClr val="F6BF69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zh-CN" altLang="en-US"/>
                    </a:p>
                  </p:txBody>
                </p:sp>
              </p:grpSp>
              <p:sp>
                <p:nvSpPr>
                  <p:cNvPr id="59" name="AutoShape 103"/>
                  <p:cNvSpPr>
                    <a:spLocks noChangeArrowheads="1"/>
                  </p:cNvSpPr>
                  <p:nvPr/>
                </p:nvSpPr>
                <p:spPr bwMode="auto">
                  <a:xfrm>
                    <a:off x="2250" y="3156"/>
                    <a:ext cx="158" cy="27"/>
                  </a:xfrm>
                  <a:prstGeom prst="parallelogram">
                    <a:avLst>
                      <a:gd name="adj" fmla="val 146269"/>
                    </a:avLst>
                  </a:prstGeom>
                  <a:solidFill>
                    <a:srgbClr val="F6BF69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</p:grpSp>
            <p:grpSp>
              <p:nvGrpSpPr>
                <p:cNvPr id="45" name="Group 104"/>
                <p:cNvGrpSpPr>
                  <a:grpSpLocks/>
                </p:cNvGrpSpPr>
                <p:nvPr/>
              </p:nvGrpSpPr>
              <p:grpSpPr bwMode="auto">
                <a:xfrm>
                  <a:off x="2489" y="3052"/>
                  <a:ext cx="378" cy="448"/>
                  <a:chOff x="2489" y="3052"/>
                  <a:chExt cx="378" cy="448"/>
                </a:xfrm>
              </p:grpSpPr>
              <p:grpSp>
                <p:nvGrpSpPr>
                  <p:cNvPr id="53" name="Group 105"/>
                  <p:cNvGrpSpPr>
                    <a:grpSpLocks/>
                  </p:cNvGrpSpPr>
                  <p:nvPr/>
                </p:nvGrpSpPr>
                <p:grpSpPr bwMode="auto">
                  <a:xfrm>
                    <a:off x="2489" y="3052"/>
                    <a:ext cx="378" cy="448"/>
                    <a:chOff x="2489" y="3052"/>
                    <a:chExt cx="378" cy="448"/>
                  </a:xfrm>
                </p:grpSpPr>
                <p:sp>
                  <p:nvSpPr>
                    <p:cNvPr id="56" name="AutoShape 10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489" y="3123"/>
                      <a:ext cx="378" cy="377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rgbClr val="A2C1FE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57" name="AutoShape 10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75" y="3052"/>
                      <a:ext cx="292" cy="78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rgbClr val="A2C1FE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zh-CN" altLang="en-US"/>
                    </a:p>
                  </p:txBody>
                </p:sp>
              </p:grpSp>
              <p:sp>
                <p:nvSpPr>
                  <p:cNvPr id="54" name="Oval 108"/>
                  <p:cNvSpPr>
                    <a:spLocks noChangeArrowheads="1"/>
                  </p:cNvSpPr>
                  <p:nvPr/>
                </p:nvSpPr>
                <p:spPr bwMode="auto">
                  <a:xfrm>
                    <a:off x="2604" y="3088"/>
                    <a:ext cx="49" cy="27"/>
                  </a:xfrm>
                  <a:prstGeom prst="ellipse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55" name="AutoShape 109"/>
                  <p:cNvSpPr>
                    <a:spLocks noChangeArrowheads="1"/>
                  </p:cNvSpPr>
                  <p:nvPr/>
                </p:nvSpPr>
                <p:spPr bwMode="auto">
                  <a:xfrm>
                    <a:off x="2536" y="3298"/>
                    <a:ext cx="198" cy="84"/>
                  </a:xfrm>
                  <a:prstGeom prst="octagon">
                    <a:avLst>
                      <a:gd name="adj" fmla="val 29282"/>
                    </a:avLst>
                  </a:prstGeom>
                  <a:solidFill>
                    <a:srgbClr val="A2C1FE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</p:grpSp>
            <p:sp>
              <p:nvSpPr>
                <p:cNvPr id="46" name="Freeform 110"/>
                <p:cNvSpPr>
                  <a:spLocks/>
                </p:cNvSpPr>
                <p:nvPr/>
              </p:nvSpPr>
              <p:spPr bwMode="auto">
                <a:xfrm>
                  <a:off x="3053" y="3281"/>
                  <a:ext cx="86" cy="192"/>
                </a:xfrm>
                <a:custGeom>
                  <a:avLst/>
                  <a:gdLst>
                    <a:gd name="T0" fmla="*/ 62 w 86"/>
                    <a:gd name="T1" fmla="*/ 0 h 192"/>
                    <a:gd name="T2" fmla="*/ 85 w 86"/>
                    <a:gd name="T3" fmla="*/ 0 h 192"/>
                    <a:gd name="T4" fmla="*/ 23 w 86"/>
                    <a:gd name="T5" fmla="*/ 191 h 192"/>
                    <a:gd name="T6" fmla="*/ 0 w 86"/>
                    <a:gd name="T7" fmla="*/ 191 h 192"/>
                    <a:gd name="T8" fmla="*/ 62 w 86"/>
                    <a:gd name="T9" fmla="*/ 0 h 1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6" h="192">
                      <a:moveTo>
                        <a:pt x="62" y="0"/>
                      </a:moveTo>
                      <a:lnTo>
                        <a:pt x="85" y="0"/>
                      </a:lnTo>
                      <a:lnTo>
                        <a:pt x="23" y="191"/>
                      </a:lnTo>
                      <a:lnTo>
                        <a:pt x="0" y="191"/>
                      </a:lnTo>
                      <a:lnTo>
                        <a:pt x="62" y="0"/>
                      </a:lnTo>
                    </a:path>
                  </a:pathLst>
                </a:custGeom>
                <a:solidFill>
                  <a:srgbClr val="FC0128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rnd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47" name="Rectangle 111"/>
                <p:cNvSpPr>
                  <a:spLocks noChangeArrowheads="1"/>
                </p:cNvSpPr>
                <p:nvPr/>
              </p:nvSpPr>
              <p:spPr bwMode="auto">
                <a:xfrm>
                  <a:off x="3049" y="3281"/>
                  <a:ext cx="106" cy="16"/>
                </a:xfrm>
                <a:prstGeom prst="rect">
                  <a:avLst/>
                </a:prstGeom>
                <a:solidFill>
                  <a:srgbClr val="FC0128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48" name="Rectangle 112"/>
                <p:cNvSpPr>
                  <a:spLocks noChangeArrowheads="1"/>
                </p:cNvSpPr>
                <p:nvPr/>
              </p:nvSpPr>
              <p:spPr bwMode="auto">
                <a:xfrm>
                  <a:off x="3056" y="3362"/>
                  <a:ext cx="82" cy="16"/>
                </a:xfrm>
                <a:prstGeom prst="rect">
                  <a:avLst/>
                </a:prstGeom>
                <a:solidFill>
                  <a:srgbClr val="FC0128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49" name="Rectangle 113"/>
                <p:cNvSpPr>
                  <a:spLocks noChangeArrowheads="1"/>
                </p:cNvSpPr>
                <p:nvPr/>
              </p:nvSpPr>
              <p:spPr bwMode="auto">
                <a:xfrm>
                  <a:off x="2873" y="3362"/>
                  <a:ext cx="103" cy="11"/>
                </a:xfrm>
                <a:prstGeom prst="rect">
                  <a:avLst/>
                </a:prstGeom>
                <a:solidFill>
                  <a:srgbClr val="FC0128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grpSp>
              <p:nvGrpSpPr>
                <p:cNvPr id="50" name="Group 114"/>
                <p:cNvGrpSpPr>
                  <a:grpSpLocks/>
                </p:cNvGrpSpPr>
                <p:nvPr/>
              </p:nvGrpSpPr>
              <p:grpSpPr bwMode="auto">
                <a:xfrm>
                  <a:off x="2871" y="3109"/>
                  <a:ext cx="194" cy="364"/>
                  <a:chOff x="2871" y="3109"/>
                  <a:chExt cx="194" cy="364"/>
                </a:xfrm>
              </p:grpSpPr>
              <p:sp>
                <p:nvSpPr>
                  <p:cNvPr id="51" name="Oval 115"/>
                  <p:cNvSpPr>
                    <a:spLocks noChangeArrowheads="1"/>
                  </p:cNvSpPr>
                  <p:nvPr/>
                </p:nvSpPr>
                <p:spPr bwMode="auto">
                  <a:xfrm>
                    <a:off x="2947" y="3109"/>
                    <a:ext cx="48" cy="48"/>
                  </a:xfrm>
                  <a:prstGeom prst="ellipse">
                    <a:avLst/>
                  </a:prstGeom>
                  <a:solidFill>
                    <a:srgbClr val="FC0128"/>
                  </a:solidFill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52" name="Freeform 116"/>
                  <p:cNvSpPr>
                    <a:spLocks/>
                  </p:cNvSpPr>
                  <p:nvPr/>
                </p:nvSpPr>
                <p:spPr bwMode="auto">
                  <a:xfrm>
                    <a:off x="2871" y="3177"/>
                    <a:ext cx="194" cy="296"/>
                  </a:xfrm>
                  <a:custGeom>
                    <a:avLst/>
                    <a:gdLst>
                      <a:gd name="T0" fmla="*/ 2 w 194"/>
                      <a:gd name="T1" fmla="*/ 137 h 296"/>
                      <a:gd name="T2" fmla="*/ 1 w 194"/>
                      <a:gd name="T3" fmla="*/ 140 h 296"/>
                      <a:gd name="T4" fmla="*/ 0 w 194"/>
                      <a:gd name="T5" fmla="*/ 145 h 296"/>
                      <a:gd name="T6" fmla="*/ 0 w 194"/>
                      <a:gd name="T7" fmla="*/ 150 h 296"/>
                      <a:gd name="T8" fmla="*/ 2 w 194"/>
                      <a:gd name="T9" fmla="*/ 155 h 296"/>
                      <a:gd name="T10" fmla="*/ 4 w 194"/>
                      <a:gd name="T11" fmla="*/ 159 h 296"/>
                      <a:gd name="T12" fmla="*/ 8 w 194"/>
                      <a:gd name="T13" fmla="*/ 163 h 296"/>
                      <a:gd name="T14" fmla="*/ 12 w 194"/>
                      <a:gd name="T15" fmla="*/ 165 h 296"/>
                      <a:gd name="T16" fmla="*/ 16 w 194"/>
                      <a:gd name="T17" fmla="*/ 166 h 296"/>
                      <a:gd name="T18" fmla="*/ 21 w 194"/>
                      <a:gd name="T19" fmla="*/ 166 h 296"/>
                      <a:gd name="T20" fmla="*/ 126 w 194"/>
                      <a:gd name="T21" fmla="*/ 295 h 296"/>
                      <a:gd name="T22" fmla="*/ 159 w 194"/>
                      <a:gd name="T23" fmla="*/ 142 h 296"/>
                      <a:gd name="T24" fmla="*/ 159 w 194"/>
                      <a:gd name="T25" fmla="*/ 138 h 296"/>
                      <a:gd name="T26" fmla="*/ 157 w 194"/>
                      <a:gd name="T27" fmla="*/ 136 h 296"/>
                      <a:gd name="T28" fmla="*/ 154 w 194"/>
                      <a:gd name="T29" fmla="*/ 133 h 296"/>
                      <a:gd name="T30" fmla="*/ 152 w 194"/>
                      <a:gd name="T31" fmla="*/ 131 h 296"/>
                      <a:gd name="T32" fmla="*/ 148 w 194"/>
                      <a:gd name="T33" fmla="*/ 130 h 296"/>
                      <a:gd name="T34" fmla="*/ 144 w 194"/>
                      <a:gd name="T35" fmla="*/ 129 h 296"/>
                      <a:gd name="T36" fmla="*/ 140 w 194"/>
                      <a:gd name="T37" fmla="*/ 129 h 296"/>
                      <a:gd name="T38" fmla="*/ 137 w 194"/>
                      <a:gd name="T39" fmla="*/ 129 h 296"/>
                      <a:gd name="T40" fmla="*/ 93 w 194"/>
                      <a:gd name="T41" fmla="*/ 75 h 296"/>
                      <a:gd name="T42" fmla="*/ 179 w 194"/>
                      <a:gd name="T43" fmla="*/ 93 h 296"/>
                      <a:gd name="T44" fmla="*/ 183 w 194"/>
                      <a:gd name="T45" fmla="*/ 92 h 296"/>
                      <a:gd name="T46" fmla="*/ 185 w 194"/>
                      <a:gd name="T47" fmla="*/ 91 h 296"/>
                      <a:gd name="T48" fmla="*/ 189 w 194"/>
                      <a:gd name="T49" fmla="*/ 89 h 296"/>
                      <a:gd name="T50" fmla="*/ 191 w 194"/>
                      <a:gd name="T51" fmla="*/ 86 h 296"/>
                      <a:gd name="T52" fmla="*/ 192 w 194"/>
                      <a:gd name="T53" fmla="*/ 83 h 296"/>
                      <a:gd name="T54" fmla="*/ 193 w 194"/>
                      <a:gd name="T55" fmla="*/ 78 h 296"/>
                      <a:gd name="T56" fmla="*/ 192 w 194"/>
                      <a:gd name="T57" fmla="*/ 74 h 296"/>
                      <a:gd name="T58" fmla="*/ 190 w 194"/>
                      <a:gd name="T59" fmla="*/ 70 h 296"/>
                      <a:gd name="T60" fmla="*/ 188 w 194"/>
                      <a:gd name="T61" fmla="*/ 68 h 296"/>
                      <a:gd name="T62" fmla="*/ 184 w 194"/>
                      <a:gd name="T63" fmla="*/ 65 h 296"/>
                      <a:gd name="T64" fmla="*/ 181 w 194"/>
                      <a:gd name="T65" fmla="*/ 64 h 296"/>
                      <a:gd name="T66" fmla="*/ 122 w 194"/>
                      <a:gd name="T67" fmla="*/ 64 h 296"/>
                      <a:gd name="T68" fmla="*/ 112 w 194"/>
                      <a:gd name="T69" fmla="*/ 42 h 296"/>
                      <a:gd name="T70" fmla="*/ 113 w 194"/>
                      <a:gd name="T71" fmla="*/ 37 h 296"/>
                      <a:gd name="T72" fmla="*/ 114 w 194"/>
                      <a:gd name="T73" fmla="*/ 30 h 296"/>
                      <a:gd name="T74" fmla="*/ 114 w 194"/>
                      <a:gd name="T75" fmla="*/ 24 h 296"/>
                      <a:gd name="T76" fmla="*/ 112 w 194"/>
                      <a:gd name="T77" fmla="*/ 19 h 296"/>
                      <a:gd name="T78" fmla="*/ 110 w 194"/>
                      <a:gd name="T79" fmla="*/ 15 h 296"/>
                      <a:gd name="T80" fmla="*/ 107 w 194"/>
                      <a:gd name="T81" fmla="*/ 10 h 296"/>
                      <a:gd name="T82" fmla="*/ 103 w 194"/>
                      <a:gd name="T83" fmla="*/ 7 h 296"/>
                      <a:gd name="T84" fmla="*/ 98 w 194"/>
                      <a:gd name="T85" fmla="*/ 3 h 296"/>
                      <a:gd name="T86" fmla="*/ 93 w 194"/>
                      <a:gd name="T87" fmla="*/ 1 h 296"/>
                      <a:gd name="T88" fmla="*/ 87 w 194"/>
                      <a:gd name="T89" fmla="*/ 0 h 296"/>
                      <a:gd name="T90" fmla="*/ 81 w 194"/>
                      <a:gd name="T91" fmla="*/ 0 h 296"/>
                      <a:gd name="T92" fmla="*/ 75 w 194"/>
                      <a:gd name="T93" fmla="*/ 1 h 296"/>
                      <a:gd name="T94" fmla="*/ 69 w 194"/>
                      <a:gd name="T95" fmla="*/ 3 h 296"/>
                      <a:gd name="T96" fmla="*/ 63 w 194"/>
                      <a:gd name="T97" fmla="*/ 6 h 296"/>
                      <a:gd name="T98" fmla="*/ 59 w 194"/>
                      <a:gd name="T99" fmla="*/ 11 h 296"/>
                      <a:gd name="T100" fmla="*/ 55 w 194"/>
                      <a:gd name="T101" fmla="*/ 17 h 296"/>
                      <a:gd name="T102" fmla="*/ 53 w 194"/>
                      <a:gd name="T103" fmla="*/ 23 h 29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  <a:cxn ang="0">
                        <a:pos x="T92" y="T93"/>
                      </a:cxn>
                      <a:cxn ang="0">
                        <a:pos x="T94" y="T95"/>
                      </a:cxn>
                      <a:cxn ang="0">
                        <a:pos x="T96" y="T97"/>
                      </a:cxn>
                      <a:cxn ang="0">
                        <a:pos x="T98" y="T99"/>
                      </a:cxn>
                      <a:cxn ang="0">
                        <a:pos x="T100" y="T101"/>
                      </a:cxn>
                      <a:cxn ang="0">
                        <a:pos x="T102" y="T103"/>
                      </a:cxn>
                    </a:cxnLst>
                    <a:rect l="0" t="0" r="r" b="b"/>
                    <a:pathLst>
                      <a:path w="194" h="296">
                        <a:moveTo>
                          <a:pt x="53" y="23"/>
                        </a:moveTo>
                        <a:lnTo>
                          <a:pt x="2" y="137"/>
                        </a:lnTo>
                        <a:lnTo>
                          <a:pt x="1" y="138"/>
                        </a:lnTo>
                        <a:lnTo>
                          <a:pt x="1" y="140"/>
                        </a:lnTo>
                        <a:lnTo>
                          <a:pt x="0" y="142"/>
                        </a:lnTo>
                        <a:lnTo>
                          <a:pt x="0" y="145"/>
                        </a:lnTo>
                        <a:lnTo>
                          <a:pt x="0" y="147"/>
                        </a:lnTo>
                        <a:lnTo>
                          <a:pt x="0" y="150"/>
                        </a:lnTo>
                        <a:lnTo>
                          <a:pt x="1" y="152"/>
                        </a:lnTo>
                        <a:lnTo>
                          <a:pt x="2" y="155"/>
                        </a:lnTo>
                        <a:lnTo>
                          <a:pt x="3" y="157"/>
                        </a:lnTo>
                        <a:lnTo>
                          <a:pt x="4" y="159"/>
                        </a:lnTo>
                        <a:lnTo>
                          <a:pt x="6" y="161"/>
                        </a:lnTo>
                        <a:lnTo>
                          <a:pt x="8" y="163"/>
                        </a:lnTo>
                        <a:lnTo>
                          <a:pt x="10" y="164"/>
                        </a:lnTo>
                        <a:lnTo>
                          <a:pt x="12" y="165"/>
                        </a:lnTo>
                        <a:lnTo>
                          <a:pt x="14" y="165"/>
                        </a:lnTo>
                        <a:lnTo>
                          <a:pt x="16" y="166"/>
                        </a:lnTo>
                        <a:lnTo>
                          <a:pt x="18" y="166"/>
                        </a:lnTo>
                        <a:lnTo>
                          <a:pt x="21" y="166"/>
                        </a:lnTo>
                        <a:lnTo>
                          <a:pt x="126" y="166"/>
                        </a:lnTo>
                        <a:lnTo>
                          <a:pt x="126" y="295"/>
                        </a:lnTo>
                        <a:lnTo>
                          <a:pt x="159" y="295"/>
                        </a:lnTo>
                        <a:lnTo>
                          <a:pt x="159" y="142"/>
                        </a:lnTo>
                        <a:lnTo>
                          <a:pt x="159" y="140"/>
                        </a:lnTo>
                        <a:lnTo>
                          <a:pt x="159" y="138"/>
                        </a:lnTo>
                        <a:lnTo>
                          <a:pt x="158" y="137"/>
                        </a:lnTo>
                        <a:lnTo>
                          <a:pt x="157" y="136"/>
                        </a:lnTo>
                        <a:lnTo>
                          <a:pt x="156" y="135"/>
                        </a:lnTo>
                        <a:lnTo>
                          <a:pt x="154" y="133"/>
                        </a:lnTo>
                        <a:lnTo>
                          <a:pt x="153" y="132"/>
                        </a:lnTo>
                        <a:lnTo>
                          <a:pt x="152" y="131"/>
                        </a:lnTo>
                        <a:lnTo>
                          <a:pt x="150" y="131"/>
                        </a:lnTo>
                        <a:lnTo>
                          <a:pt x="148" y="130"/>
                        </a:lnTo>
                        <a:lnTo>
                          <a:pt x="146" y="130"/>
                        </a:lnTo>
                        <a:lnTo>
                          <a:pt x="144" y="129"/>
                        </a:lnTo>
                        <a:lnTo>
                          <a:pt x="142" y="129"/>
                        </a:lnTo>
                        <a:lnTo>
                          <a:pt x="140" y="129"/>
                        </a:lnTo>
                        <a:lnTo>
                          <a:pt x="139" y="129"/>
                        </a:lnTo>
                        <a:lnTo>
                          <a:pt x="137" y="129"/>
                        </a:lnTo>
                        <a:lnTo>
                          <a:pt x="76" y="125"/>
                        </a:lnTo>
                        <a:lnTo>
                          <a:pt x="93" y="75"/>
                        </a:lnTo>
                        <a:lnTo>
                          <a:pt x="105" y="93"/>
                        </a:lnTo>
                        <a:lnTo>
                          <a:pt x="179" y="93"/>
                        </a:lnTo>
                        <a:lnTo>
                          <a:pt x="181" y="92"/>
                        </a:lnTo>
                        <a:lnTo>
                          <a:pt x="183" y="92"/>
                        </a:lnTo>
                        <a:lnTo>
                          <a:pt x="184" y="91"/>
                        </a:lnTo>
                        <a:lnTo>
                          <a:pt x="185" y="91"/>
                        </a:lnTo>
                        <a:lnTo>
                          <a:pt x="187" y="90"/>
                        </a:lnTo>
                        <a:lnTo>
                          <a:pt x="189" y="89"/>
                        </a:lnTo>
                        <a:lnTo>
                          <a:pt x="190" y="87"/>
                        </a:lnTo>
                        <a:lnTo>
                          <a:pt x="191" y="86"/>
                        </a:lnTo>
                        <a:lnTo>
                          <a:pt x="192" y="84"/>
                        </a:lnTo>
                        <a:lnTo>
                          <a:pt x="192" y="83"/>
                        </a:lnTo>
                        <a:lnTo>
                          <a:pt x="193" y="81"/>
                        </a:lnTo>
                        <a:lnTo>
                          <a:pt x="193" y="78"/>
                        </a:lnTo>
                        <a:lnTo>
                          <a:pt x="193" y="76"/>
                        </a:lnTo>
                        <a:lnTo>
                          <a:pt x="192" y="74"/>
                        </a:lnTo>
                        <a:lnTo>
                          <a:pt x="191" y="72"/>
                        </a:lnTo>
                        <a:lnTo>
                          <a:pt x="190" y="70"/>
                        </a:lnTo>
                        <a:lnTo>
                          <a:pt x="189" y="69"/>
                        </a:lnTo>
                        <a:lnTo>
                          <a:pt x="188" y="68"/>
                        </a:lnTo>
                        <a:lnTo>
                          <a:pt x="186" y="66"/>
                        </a:lnTo>
                        <a:lnTo>
                          <a:pt x="184" y="65"/>
                        </a:lnTo>
                        <a:lnTo>
                          <a:pt x="184" y="64"/>
                        </a:lnTo>
                        <a:lnTo>
                          <a:pt x="181" y="64"/>
                        </a:lnTo>
                        <a:lnTo>
                          <a:pt x="179" y="64"/>
                        </a:lnTo>
                        <a:lnTo>
                          <a:pt x="122" y="64"/>
                        </a:lnTo>
                        <a:lnTo>
                          <a:pt x="110" y="44"/>
                        </a:lnTo>
                        <a:lnTo>
                          <a:pt x="112" y="42"/>
                        </a:lnTo>
                        <a:lnTo>
                          <a:pt x="113" y="39"/>
                        </a:lnTo>
                        <a:lnTo>
                          <a:pt x="113" y="37"/>
                        </a:lnTo>
                        <a:lnTo>
                          <a:pt x="114" y="34"/>
                        </a:lnTo>
                        <a:lnTo>
                          <a:pt x="114" y="30"/>
                        </a:lnTo>
                        <a:lnTo>
                          <a:pt x="114" y="28"/>
                        </a:lnTo>
                        <a:lnTo>
                          <a:pt x="114" y="24"/>
                        </a:lnTo>
                        <a:lnTo>
                          <a:pt x="113" y="22"/>
                        </a:lnTo>
                        <a:lnTo>
                          <a:pt x="112" y="19"/>
                        </a:lnTo>
                        <a:lnTo>
                          <a:pt x="111" y="17"/>
                        </a:lnTo>
                        <a:lnTo>
                          <a:pt x="110" y="15"/>
                        </a:lnTo>
                        <a:lnTo>
                          <a:pt x="109" y="13"/>
                        </a:lnTo>
                        <a:lnTo>
                          <a:pt x="107" y="10"/>
                        </a:lnTo>
                        <a:lnTo>
                          <a:pt x="105" y="9"/>
                        </a:lnTo>
                        <a:lnTo>
                          <a:pt x="103" y="7"/>
                        </a:lnTo>
                        <a:lnTo>
                          <a:pt x="101" y="5"/>
                        </a:lnTo>
                        <a:lnTo>
                          <a:pt x="98" y="3"/>
                        </a:lnTo>
                        <a:lnTo>
                          <a:pt x="96" y="3"/>
                        </a:lnTo>
                        <a:lnTo>
                          <a:pt x="93" y="1"/>
                        </a:lnTo>
                        <a:lnTo>
                          <a:pt x="90" y="1"/>
                        </a:lnTo>
                        <a:lnTo>
                          <a:pt x="87" y="0"/>
                        </a:lnTo>
                        <a:lnTo>
                          <a:pt x="84" y="0"/>
                        </a:lnTo>
                        <a:lnTo>
                          <a:pt x="81" y="0"/>
                        </a:lnTo>
                        <a:lnTo>
                          <a:pt x="78" y="0"/>
                        </a:lnTo>
                        <a:lnTo>
                          <a:pt x="75" y="1"/>
                        </a:lnTo>
                        <a:lnTo>
                          <a:pt x="72" y="2"/>
                        </a:lnTo>
                        <a:lnTo>
                          <a:pt x="69" y="3"/>
                        </a:lnTo>
                        <a:lnTo>
                          <a:pt x="66" y="4"/>
                        </a:lnTo>
                        <a:lnTo>
                          <a:pt x="63" y="6"/>
                        </a:lnTo>
                        <a:lnTo>
                          <a:pt x="61" y="9"/>
                        </a:lnTo>
                        <a:lnTo>
                          <a:pt x="59" y="11"/>
                        </a:lnTo>
                        <a:lnTo>
                          <a:pt x="57" y="13"/>
                        </a:lnTo>
                        <a:lnTo>
                          <a:pt x="55" y="17"/>
                        </a:lnTo>
                        <a:lnTo>
                          <a:pt x="53" y="19"/>
                        </a:lnTo>
                        <a:lnTo>
                          <a:pt x="53" y="23"/>
                        </a:lnTo>
                      </a:path>
                    </a:pathLst>
                  </a:custGeom>
                  <a:solidFill>
                    <a:srgbClr val="FC0128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</p:grpSp>
          </p:grpSp>
        </p:grpSp>
      </p:grpSp>
      <p:sp>
        <p:nvSpPr>
          <p:cNvPr id="116" name="Slide Number Placeholder 1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99135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32046" y="260648"/>
            <a:ext cx="7992888" cy="922114"/>
          </a:xfrm>
        </p:spPr>
        <p:txBody>
          <a:bodyPr>
            <a:noAutofit/>
          </a:bodyPr>
          <a:lstStyle/>
          <a:p>
            <a:pPr algn="ctr"/>
            <a:r>
              <a:rPr lang="en-US" altLang="zh-CN" sz="4400" b="1" dirty="0">
                <a:solidFill>
                  <a:srgbClr val="0000FF"/>
                </a:solidFill>
              </a:rPr>
              <a:t>Pipelining</a:t>
            </a:r>
            <a:endParaRPr lang="zh-CN" altLang="en-US" sz="4400" b="1" dirty="0">
              <a:solidFill>
                <a:srgbClr val="0000FF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99592" y="1196752"/>
            <a:ext cx="8136904" cy="554461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l"/>
            </a:pPr>
            <a:r>
              <a:rPr lang="en-US" altLang="zh-CN" sz="2800" dirty="0"/>
              <a:t>A general-purpose optimization </a:t>
            </a:r>
            <a:r>
              <a:rPr lang="en-US" altLang="zh-CN" sz="2800" dirty="0" smtClean="0"/>
              <a:t>technique</a:t>
            </a:r>
          </a:p>
          <a:p>
            <a:pPr>
              <a:buFont typeface="Wingdings" panose="05000000000000000000" pitchFamily="2" charset="2"/>
              <a:buChar char="l"/>
            </a:pPr>
            <a:endParaRPr lang="en-US" altLang="zh-CN" sz="2800" dirty="0"/>
          </a:p>
          <a:p>
            <a:pPr>
              <a:buFont typeface="Wingdings" panose="05000000000000000000" pitchFamily="2" charset="2"/>
              <a:buChar char="l"/>
            </a:pPr>
            <a:r>
              <a:rPr lang="en-US" altLang="zh-CN" sz="2800" dirty="0"/>
              <a:t>Analogous to daily lives</a:t>
            </a:r>
          </a:p>
          <a:p>
            <a:pPr marL="82296" indent="0">
              <a:buNone/>
            </a:pPr>
            <a:r>
              <a:rPr lang="en-US" altLang="zh-CN" sz="2800" dirty="0"/>
              <a:t>    -- Assembly lines</a:t>
            </a:r>
          </a:p>
          <a:p>
            <a:pPr marL="82296" indent="0">
              <a:buNone/>
            </a:pPr>
            <a:r>
              <a:rPr lang="en-US" altLang="zh-CN" sz="2800" dirty="0"/>
              <a:t>    -- Fast food restaurants</a:t>
            </a:r>
          </a:p>
          <a:p>
            <a:pPr marL="82296" indent="0">
              <a:buNone/>
            </a:pPr>
            <a:endParaRPr lang="en-US" altLang="zh-CN" sz="2800" dirty="0"/>
          </a:p>
          <a:p>
            <a:pPr>
              <a:buFont typeface="Wingdings" panose="05000000000000000000" pitchFamily="2" charset="2"/>
              <a:buChar char="l"/>
            </a:pPr>
            <a:r>
              <a:rPr lang="en-US" altLang="zh-CN" sz="2800" dirty="0"/>
              <a:t>Rely on utilizing idle </a:t>
            </a:r>
            <a:r>
              <a:rPr lang="en-US" altLang="zh-CN" sz="2800" dirty="0" smtClean="0"/>
              <a:t>resource</a:t>
            </a:r>
          </a:p>
          <a:p>
            <a:pPr>
              <a:buFont typeface="Wingdings" panose="05000000000000000000" pitchFamily="2" charset="2"/>
              <a:buChar char="l"/>
            </a:pPr>
            <a:endParaRPr lang="en-US" altLang="zh-CN" sz="2800" dirty="0"/>
          </a:p>
          <a:p>
            <a:pPr>
              <a:buFont typeface="Wingdings" panose="05000000000000000000" pitchFamily="2" charset="2"/>
              <a:buChar char="l"/>
            </a:pPr>
            <a:r>
              <a:rPr lang="en-US" altLang="zh-CN" sz="2800" dirty="0" smtClean="0"/>
              <a:t>Can </a:t>
            </a:r>
            <a:r>
              <a:rPr lang="en-US" altLang="zh-CN" sz="2800" dirty="0"/>
              <a:t>be used to </a:t>
            </a:r>
            <a:r>
              <a:rPr lang="en-US" altLang="zh-CN" sz="2800" dirty="0" smtClean="0"/>
              <a:t>accelerate </a:t>
            </a:r>
            <a:r>
              <a:rPr lang="en-US" altLang="zh-CN" sz="2800" dirty="0"/>
              <a:t>instruction execution (processors)</a:t>
            </a:r>
          </a:p>
          <a:p>
            <a:pPr marL="82296" indent="0">
              <a:buNone/>
            </a:pPr>
            <a:endParaRPr lang="en-US" altLang="zh-CN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04152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32046" y="260648"/>
            <a:ext cx="7992888" cy="922114"/>
          </a:xfrm>
        </p:spPr>
        <p:txBody>
          <a:bodyPr>
            <a:noAutofit/>
          </a:bodyPr>
          <a:lstStyle/>
          <a:p>
            <a:pPr algn="ctr"/>
            <a:r>
              <a:rPr lang="en-US" altLang="zh-CN" sz="4400" b="1" dirty="0">
                <a:solidFill>
                  <a:srgbClr val="0000FF"/>
                </a:solidFill>
              </a:rPr>
              <a:t>Instruction Execution Review</a:t>
            </a:r>
            <a:endParaRPr lang="zh-CN" altLang="en-US" sz="4400" b="1" dirty="0">
              <a:solidFill>
                <a:srgbClr val="0000FF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99592" y="1196752"/>
            <a:ext cx="8136904" cy="554461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l"/>
            </a:pPr>
            <a:r>
              <a:rPr lang="en-US" altLang="zh-CN" sz="2800" dirty="0"/>
              <a:t>At most 5 steps for executing MIPS instruction</a:t>
            </a:r>
          </a:p>
          <a:p>
            <a:pPr>
              <a:buFont typeface="Wingdings" panose="05000000000000000000" pitchFamily="2" charset="2"/>
              <a:buChar char="l"/>
            </a:pPr>
            <a:endParaRPr lang="en-US" altLang="zh-CN" sz="2800" dirty="0"/>
          </a:p>
          <a:p>
            <a:pPr>
              <a:buFont typeface="Wingdings" panose="05000000000000000000" pitchFamily="2" charset="2"/>
              <a:buChar char="l"/>
            </a:pPr>
            <a:endParaRPr lang="en-US" altLang="zh-CN" sz="2800" dirty="0"/>
          </a:p>
          <a:p>
            <a:pPr>
              <a:buFont typeface="Wingdings" panose="05000000000000000000" pitchFamily="2" charset="2"/>
              <a:buChar char="l"/>
            </a:pPr>
            <a:endParaRPr lang="en-US" altLang="zh-CN" sz="2800" dirty="0"/>
          </a:p>
          <a:p>
            <a:pPr>
              <a:buFont typeface="Wingdings" panose="05000000000000000000" pitchFamily="2" charset="2"/>
              <a:buChar char="l"/>
            </a:pPr>
            <a:endParaRPr lang="en-US" altLang="zh-CN" sz="2800" dirty="0"/>
          </a:p>
          <a:p>
            <a:pPr>
              <a:buFont typeface="Wingdings" panose="05000000000000000000" pitchFamily="2" charset="2"/>
              <a:buChar char="l"/>
            </a:pPr>
            <a:endParaRPr lang="en-US" altLang="zh-CN" sz="2800" dirty="0"/>
          </a:p>
          <a:p>
            <a:pPr>
              <a:buFont typeface="Wingdings" panose="05000000000000000000" pitchFamily="2" charset="2"/>
              <a:buChar char="l"/>
            </a:pPr>
            <a:r>
              <a:rPr lang="en-US" altLang="zh-CN" sz="2800" dirty="0"/>
              <a:t>Not all instructions need all five steps.</a:t>
            </a:r>
          </a:p>
          <a:p>
            <a:pPr>
              <a:buFont typeface="Wingdings" panose="05000000000000000000" pitchFamily="2" charset="2"/>
              <a:buChar char="l"/>
            </a:pPr>
            <a:endParaRPr lang="en-US" altLang="zh-CN" sz="2800" dirty="0"/>
          </a:p>
        </p:txBody>
      </p:sp>
      <p:graphicFrame>
        <p:nvGraphicFramePr>
          <p:cNvPr id="4" name="Group 93"/>
          <p:cNvGraphicFramePr>
            <a:graphicFrameLocks noGrp="1"/>
          </p:cNvGraphicFramePr>
          <p:nvPr>
            <p:extLst/>
          </p:nvPr>
        </p:nvGraphicFramePr>
        <p:xfrm>
          <a:off x="539552" y="1844824"/>
          <a:ext cx="8458200" cy="2194404"/>
        </p:xfrm>
        <a:graphic>
          <a:graphicData uri="http://schemas.openxmlformats.org/drawingml/2006/table">
            <a:tbl>
              <a:tblPr/>
              <a:tblGrid>
                <a:gridCol w="21336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54864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65654"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Step</a:t>
                      </a:r>
                    </a:p>
                  </a:txBody>
                  <a:tcPr marT="45707" marB="45707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Name</a:t>
                      </a:r>
                    </a:p>
                  </a:txBody>
                  <a:tcPr marT="45707" marB="45707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Description</a:t>
                      </a:r>
                    </a:p>
                  </a:txBody>
                  <a:tcPr marT="45707" marB="45707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65654">
                <a:tc>
                  <a:txBody>
                    <a:bodyPr/>
                    <a:lstStyle/>
                    <a:p>
                      <a:pPr marL="0" marR="0" lvl="0" indent="0" algn="l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Instruction Fetch</a:t>
                      </a:r>
                    </a:p>
                  </a:txBody>
                  <a:tcPr marT="45707" marB="45707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IF</a:t>
                      </a:r>
                    </a:p>
                  </a:txBody>
                  <a:tcPr marT="45707" marB="45707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Read an instruction from memory.</a:t>
                      </a:r>
                    </a:p>
                  </a:txBody>
                  <a:tcPr marT="45707" marB="45707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65654">
                <a:tc>
                  <a:txBody>
                    <a:bodyPr/>
                    <a:lstStyle/>
                    <a:p>
                      <a:pPr marL="0" marR="0" lvl="0" indent="0" algn="l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Instruction Decode</a:t>
                      </a:r>
                    </a:p>
                  </a:txBody>
                  <a:tcPr marT="45707" marB="45707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ID</a:t>
                      </a:r>
                    </a:p>
                  </a:txBody>
                  <a:tcPr marT="45707" marB="45707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Read source registers and generate control signals.</a:t>
                      </a:r>
                    </a:p>
                  </a:txBody>
                  <a:tcPr marT="45707" marB="45707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65654">
                <a:tc>
                  <a:txBody>
                    <a:bodyPr/>
                    <a:lstStyle/>
                    <a:p>
                      <a:pPr marL="0" marR="0" lvl="0" indent="0" algn="l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Execute</a:t>
                      </a:r>
                    </a:p>
                  </a:txBody>
                  <a:tcPr marT="45707" marB="45707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EX</a:t>
                      </a:r>
                    </a:p>
                  </a:txBody>
                  <a:tcPr marT="45707" marB="45707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Compute an R-type result or a branch outcome.</a:t>
                      </a:r>
                    </a:p>
                  </a:txBody>
                  <a:tcPr marT="45707" marB="45707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65654">
                <a:tc>
                  <a:txBody>
                    <a:bodyPr/>
                    <a:lstStyle/>
                    <a:p>
                      <a:pPr marL="0" marR="0" lvl="0" indent="0" algn="l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Memory</a:t>
                      </a:r>
                    </a:p>
                  </a:txBody>
                  <a:tcPr marT="45707" marB="45707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MEM</a:t>
                      </a:r>
                    </a:p>
                  </a:txBody>
                  <a:tcPr marT="45707" marB="45707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Read or write the data memory.</a:t>
                      </a:r>
                    </a:p>
                  </a:txBody>
                  <a:tcPr marT="45707" marB="45707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65654">
                <a:tc>
                  <a:txBody>
                    <a:bodyPr/>
                    <a:lstStyle/>
                    <a:p>
                      <a:pPr marL="0" marR="0" lvl="0" indent="0" algn="l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Writeback</a:t>
                      </a:r>
                      <a:endParaRPr kumimoji="0" lang="en-US" altLang="zh-CN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  <a:ea typeface="宋体" charset="-122"/>
                      </a:endParaRPr>
                    </a:p>
                  </a:txBody>
                  <a:tcPr marT="45707" marB="45707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WB</a:t>
                      </a:r>
                    </a:p>
                  </a:txBody>
                  <a:tcPr marT="45707" marB="45707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Store a result in the destination register.</a:t>
                      </a:r>
                    </a:p>
                  </a:txBody>
                  <a:tcPr marT="45707" marB="45707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graphicFrame>
        <p:nvGraphicFramePr>
          <p:cNvPr id="5" name="Group 226"/>
          <p:cNvGraphicFramePr>
            <a:graphicFrameLocks noGrp="1"/>
          </p:cNvGraphicFramePr>
          <p:nvPr>
            <p:extLst/>
          </p:nvPr>
        </p:nvGraphicFramePr>
        <p:xfrm>
          <a:off x="1763688" y="4869160"/>
          <a:ext cx="5486400" cy="1828800"/>
        </p:xfrm>
        <a:graphic>
          <a:graphicData uri="http://schemas.openxmlformats.org/drawingml/2006/table">
            <a:tbl>
              <a:tblPr/>
              <a:tblGrid>
                <a:gridCol w="12954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180975"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Instruction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Steps required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3675">
                <a:tc>
                  <a:txBody>
                    <a:bodyPr/>
                    <a:lstStyle/>
                    <a:p>
                      <a:pPr marL="0" marR="0" lvl="0" indent="0" algn="l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beq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IF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ID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EX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  <a:ea typeface="宋体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  <a:ea typeface="宋体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R-type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IF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ID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EX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  <a:ea typeface="宋体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WB</a:t>
                      </a:r>
                    </a:p>
                  </a:txBody>
                  <a:tcPr horzOverflow="overflow">
                    <a:lnL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sw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IF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ID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EX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MEM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  <a:ea typeface="宋体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lw</a:t>
                      </a:r>
                      <a:endParaRPr kumimoji="0" lang="en-US" altLang="zh-CN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  <a:ea typeface="宋体" charset="-122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IF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ID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EX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MEM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WB</a:t>
                      </a:r>
                    </a:p>
                  </a:txBody>
                  <a:tcPr horzOverflow="overflow">
                    <a:lnL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37535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55576" y="260648"/>
            <a:ext cx="8269358" cy="922114"/>
          </a:xfrm>
        </p:spPr>
        <p:txBody>
          <a:bodyPr>
            <a:noAutofit/>
          </a:bodyPr>
          <a:lstStyle/>
          <a:p>
            <a:pPr algn="ctr"/>
            <a:r>
              <a:rPr lang="en-US" altLang="zh-CN" sz="4400" b="1" dirty="0">
                <a:solidFill>
                  <a:srgbClr val="0000FF"/>
                </a:solidFill>
              </a:rPr>
              <a:t>Single-Cycle </a:t>
            </a:r>
            <a:r>
              <a:rPr lang="en-US" altLang="zh-CN" sz="4400" b="1" dirty="0" err="1">
                <a:solidFill>
                  <a:srgbClr val="0000FF"/>
                </a:solidFill>
              </a:rPr>
              <a:t>Datapath</a:t>
            </a:r>
            <a:endParaRPr lang="zh-CN" altLang="en-US" sz="4400" b="1" dirty="0">
              <a:solidFill>
                <a:srgbClr val="0000FF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99592" y="1196752"/>
            <a:ext cx="8136904" cy="554461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l"/>
            </a:pPr>
            <a:endParaRPr lang="en-US" altLang="zh-CN" sz="2800" dirty="0"/>
          </a:p>
          <a:p>
            <a:pPr>
              <a:buFont typeface="Wingdings" panose="05000000000000000000" pitchFamily="2" charset="2"/>
              <a:buChar char="l"/>
            </a:pPr>
            <a:endParaRPr lang="en-US" altLang="zh-CN" sz="2800" dirty="0"/>
          </a:p>
          <a:p>
            <a:pPr>
              <a:buFont typeface="Wingdings" panose="05000000000000000000" pitchFamily="2" charset="2"/>
              <a:buChar char="l"/>
            </a:pPr>
            <a:endParaRPr lang="en-US" altLang="zh-CN" sz="2800" dirty="0"/>
          </a:p>
          <a:p>
            <a:pPr>
              <a:buFont typeface="Wingdings" panose="05000000000000000000" pitchFamily="2" charset="2"/>
              <a:buChar char="l"/>
            </a:pPr>
            <a:endParaRPr lang="en-US" altLang="zh-CN" sz="2800" dirty="0"/>
          </a:p>
          <a:p>
            <a:pPr>
              <a:buFont typeface="Wingdings" panose="05000000000000000000" pitchFamily="2" charset="2"/>
              <a:buChar char="l"/>
            </a:pPr>
            <a:endParaRPr lang="en-US" altLang="zh-CN" sz="2800" dirty="0"/>
          </a:p>
          <a:p>
            <a:pPr>
              <a:buFont typeface="Wingdings" panose="05000000000000000000" pitchFamily="2" charset="2"/>
              <a:buChar char="l"/>
            </a:pPr>
            <a:endParaRPr lang="en-US" altLang="zh-CN" sz="2800" dirty="0"/>
          </a:p>
          <a:p>
            <a:pPr>
              <a:buFont typeface="Wingdings" panose="05000000000000000000" pitchFamily="2" charset="2"/>
              <a:buChar char="l"/>
            </a:pPr>
            <a:endParaRPr lang="en-US" altLang="zh-CN" sz="2800" dirty="0"/>
          </a:p>
          <a:p>
            <a:pPr>
              <a:buFont typeface="Wingdings" panose="05000000000000000000" pitchFamily="2" charset="2"/>
              <a:buChar char="l"/>
            </a:pPr>
            <a:endParaRPr lang="en-US" altLang="zh-CN" sz="2800" dirty="0"/>
          </a:p>
          <a:p>
            <a:pPr>
              <a:buFont typeface="Wingdings" panose="05000000000000000000" pitchFamily="2" charset="2"/>
              <a:buChar char="l"/>
            </a:pPr>
            <a:endParaRPr lang="en-US" altLang="zh-CN" sz="2800" dirty="0"/>
          </a:p>
          <a:p>
            <a:pPr>
              <a:buFont typeface="Wingdings" panose="05000000000000000000" pitchFamily="2" charset="2"/>
              <a:buChar char="l"/>
            </a:pPr>
            <a:endParaRPr lang="en-US" altLang="zh-CN" sz="2800" dirty="0"/>
          </a:p>
          <a:p>
            <a:pPr>
              <a:buFont typeface="Wingdings" panose="05000000000000000000" pitchFamily="2" charset="2"/>
              <a:buChar char="l"/>
            </a:pPr>
            <a:endParaRPr lang="en-US" altLang="zh-CN" sz="2800" dirty="0"/>
          </a:p>
          <a:p>
            <a:pPr>
              <a:buFont typeface="Wingdings" panose="05000000000000000000" pitchFamily="2" charset="2"/>
              <a:buChar char="l"/>
            </a:pPr>
            <a:endParaRPr lang="en-US" altLang="zh-CN" sz="2800" dirty="0"/>
          </a:p>
        </p:txBody>
      </p:sp>
      <p:grpSp>
        <p:nvGrpSpPr>
          <p:cNvPr id="150" name="组合 149"/>
          <p:cNvGrpSpPr/>
          <p:nvPr/>
        </p:nvGrpSpPr>
        <p:grpSpPr>
          <a:xfrm>
            <a:off x="179512" y="1196752"/>
            <a:ext cx="8856662" cy="4926192"/>
            <a:chOff x="533400" y="1295400"/>
            <a:chExt cx="9063038" cy="5033963"/>
          </a:xfrm>
        </p:grpSpPr>
        <p:grpSp>
          <p:nvGrpSpPr>
            <p:cNvPr id="4" name="Group 181"/>
            <p:cNvGrpSpPr>
              <a:grpSpLocks/>
            </p:cNvGrpSpPr>
            <p:nvPr/>
          </p:nvGrpSpPr>
          <p:grpSpPr bwMode="auto">
            <a:xfrm>
              <a:off x="533400" y="1295400"/>
              <a:ext cx="9063038" cy="5033963"/>
              <a:chOff x="336" y="1008"/>
              <a:chExt cx="5709" cy="3171"/>
            </a:xfrm>
          </p:grpSpPr>
          <p:sp>
            <p:nvSpPr>
              <p:cNvPr id="5" name="Text Box 182"/>
              <p:cNvSpPr txBox="1">
                <a:spLocks noChangeArrowheads="1"/>
              </p:cNvSpPr>
              <p:nvPr/>
            </p:nvSpPr>
            <p:spPr bwMode="auto">
              <a:xfrm>
                <a:off x="1227" y="1523"/>
                <a:ext cx="177" cy="17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101882" tIns="50941" rIns="101882" bIns="50941">
                <a:spAutoFit/>
              </a:bodyPr>
              <a:lstStyle>
                <a:lvl1pPr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1pPr>
                <a:lvl2pPr marL="742950" indent="-28575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2pPr>
                <a:lvl3pPr marL="1143000" indent="-22860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3pPr>
                <a:lvl4pPr marL="1600200" indent="-22860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4pPr>
                <a:lvl5pPr marL="2057400" indent="-22860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5pPr>
                <a:lvl6pPr marL="25146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6pPr>
                <a:lvl7pPr marL="29718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7pPr>
                <a:lvl8pPr marL="34290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8pPr>
                <a:lvl9pPr marL="38862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9pPr>
              </a:lstStyle>
              <a:p>
                <a:r>
                  <a:rPr lang="en-US" altLang="zh-CN" sz="1100">
                    <a:latin typeface="Arial" charset="0"/>
                    <a:ea typeface="宋体" charset="-122"/>
                  </a:rPr>
                  <a:t>4</a:t>
                </a:r>
              </a:p>
            </p:txBody>
          </p:sp>
          <p:sp>
            <p:nvSpPr>
              <p:cNvPr id="6" name="Text Box 183"/>
              <p:cNvSpPr txBox="1">
                <a:spLocks noChangeArrowheads="1"/>
              </p:cNvSpPr>
              <p:nvPr/>
            </p:nvSpPr>
            <p:spPr bwMode="auto">
              <a:xfrm>
                <a:off x="3369" y="1680"/>
                <a:ext cx="332" cy="27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101882" tIns="50941" rIns="101882" bIns="50941">
                <a:spAutoFit/>
              </a:bodyPr>
              <a:lstStyle>
                <a:lvl1pPr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1pPr>
                <a:lvl2pPr marL="742950" indent="-28575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2pPr>
                <a:lvl3pPr marL="1143000" indent="-22860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3pPr>
                <a:lvl4pPr marL="1600200" indent="-22860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4pPr>
                <a:lvl5pPr marL="2057400" indent="-22860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5pPr>
                <a:lvl6pPr marL="25146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6pPr>
                <a:lvl7pPr marL="29718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7pPr>
                <a:lvl8pPr marL="34290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8pPr>
                <a:lvl9pPr marL="38862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9pPr>
              </a:lstStyle>
              <a:p>
                <a:pPr algn="ctr"/>
                <a:r>
                  <a:rPr lang="en-US" altLang="zh-CN" sz="1100" b="1">
                    <a:latin typeface="Arial" charset="0"/>
                    <a:ea typeface="宋体" charset="-122"/>
                  </a:rPr>
                  <a:t>Shift</a:t>
                </a:r>
              </a:p>
              <a:p>
                <a:pPr algn="ctr"/>
                <a:r>
                  <a:rPr lang="en-US" altLang="zh-CN" sz="1100" b="1">
                    <a:latin typeface="Arial" charset="0"/>
                    <a:ea typeface="宋体" charset="-122"/>
                  </a:rPr>
                  <a:t>left 2</a:t>
                </a:r>
              </a:p>
            </p:txBody>
          </p:sp>
          <p:sp>
            <p:nvSpPr>
              <p:cNvPr id="7" name="Oval 184"/>
              <p:cNvSpPr>
                <a:spLocks noChangeArrowheads="1"/>
              </p:cNvSpPr>
              <p:nvPr/>
            </p:nvSpPr>
            <p:spPr bwMode="auto">
              <a:xfrm>
                <a:off x="3379" y="1552"/>
                <a:ext cx="317" cy="544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>
                  <a:ea typeface="宋体" charset="-122"/>
                </a:endParaRPr>
              </a:p>
            </p:txBody>
          </p:sp>
          <p:sp>
            <p:nvSpPr>
              <p:cNvPr id="8" name="Text Box 185"/>
              <p:cNvSpPr txBox="1">
                <a:spLocks noChangeArrowheads="1"/>
              </p:cNvSpPr>
              <p:nvPr/>
            </p:nvSpPr>
            <p:spPr bwMode="auto">
              <a:xfrm>
                <a:off x="408" y="1517"/>
                <a:ext cx="251" cy="17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101882" tIns="50941" rIns="101882" bIns="50941">
                <a:spAutoFit/>
              </a:bodyPr>
              <a:lstStyle>
                <a:lvl1pPr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1pPr>
                <a:lvl2pPr marL="742950" indent="-28575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2pPr>
                <a:lvl3pPr marL="1143000" indent="-22860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3pPr>
                <a:lvl4pPr marL="1600200" indent="-22860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4pPr>
                <a:lvl5pPr marL="2057400" indent="-22860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5pPr>
                <a:lvl6pPr marL="25146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6pPr>
                <a:lvl7pPr marL="29718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7pPr>
                <a:lvl8pPr marL="34290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8pPr>
                <a:lvl9pPr marL="38862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9pPr>
              </a:lstStyle>
              <a:p>
                <a:pPr algn="ctr"/>
                <a:r>
                  <a:rPr lang="en-US" altLang="zh-CN" sz="1100" b="1">
                    <a:latin typeface="Arial" charset="0"/>
                    <a:ea typeface="宋体" charset="-122"/>
                  </a:rPr>
                  <a:t>PC</a:t>
                </a:r>
              </a:p>
            </p:txBody>
          </p:sp>
          <p:sp>
            <p:nvSpPr>
              <p:cNvPr id="9" name="Rectangle 186"/>
              <p:cNvSpPr>
                <a:spLocks noChangeArrowheads="1"/>
              </p:cNvSpPr>
              <p:nvPr/>
            </p:nvSpPr>
            <p:spPr bwMode="auto">
              <a:xfrm>
                <a:off x="423" y="1389"/>
                <a:ext cx="211" cy="435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>
                  <a:ea typeface="宋体" charset="-122"/>
                </a:endParaRPr>
              </a:p>
            </p:txBody>
          </p:sp>
          <p:sp>
            <p:nvSpPr>
              <p:cNvPr id="10" name="Line 187"/>
              <p:cNvSpPr>
                <a:spLocks noChangeShapeType="1"/>
              </p:cNvSpPr>
              <p:nvPr/>
            </p:nvSpPr>
            <p:spPr bwMode="auto">
              <a:xfrm>
                <a:off x="3854" y="1334"/>
                <a:ext cx="0" cy="2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63500" dir="8587806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" name="Line 188"/>
              <p:cNvSpPr>
                <a:spLocks noChangeShapeType="1"/>
              </p:cNvSpPr>
              <p:nvPr/>
            </p:nvSpPr>
            <p:spPr bwMode="auto">
              <a:xfrm>
                <a:off x="3854" y="1715"/>
                <a:ext cx="0" cy="2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63500" dir="8587806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" name="Line 189"/>
              <p:cNvSpPr>
                <a:spLocks noChangeShapeType="1"/>
              </p:cNvSpPr>
              <p:nvPr/>
            </p:nvSpPr>
            <p:spPr bwMode="auto">
              <a:xfrm>
                <a:off x="3854" y="1606"/>
                <a:ext cx="106" cy="5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63500" dir="8587806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3" name="Line 190"/>
              <p:cNvSpPr>
                <a:spLocks noChangeShapeType="1"/>
              </p:cNvSpPr>
              <p:nvPr/>
            </p:nvSpPr>
            <p:spPr bwMode="auto">
              <a:xfrm flipV="1">
                <a:off x="3854" y="1661"/>
                <a:ext cx="106" cy="5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63500" dir="8587806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4" name="Line 191"/>
              <p:cNvSpPr>
                <a:spLocks noChangeShapeType="1"/>
              </p:cNvSpPr>
              <p:nvPr/>
            </p:nvSpPr>
            <p:spPr bwMode="auto">
              <a:xfrm>
                <a:off x="3854" y="1334"/>
                <a:ext cx="370" cy="21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63500" dir="8587806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5" name="Line 192"/>
              <p:cNvSpPr>
                <a:spLocks noChangeShapeType="1"/>
              </p:cNvSpPr>
              <p:nvPr/>
            </p:nvSpPr>
            <p:spPr bwMode="auto">
              <a:xfrm>
                <a:off x="4224" y="1552"/>
                <a:ext cx="0" cy="21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63500" dir="8587806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6" name="Line 193"/>
              <p:cNvSpPr>
                <a:spLocks noChangeShapeType="1"/>
              </p:cNvSpPr>
              <p:nvPr/>
            </p:nvSpPr>
            <p:spPr bwMode="auto">
              <a:xfrm flipV="1">
                <a:off x="3854" y="1769"/>
                <a:ext cx="370" cy="21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63500" dir="8587806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7" name="Text Box 194"/>
              <p:cNvSpPr txBox="1">
                <a:spLocks noChangeArrowheads="1"/>
              </p:cNvSpPr>
              <p:nvPr/>
            </p:nvSpPr>
            <p:spPr bwMode="auto">
              <a:xfrm>
                <a:off x="3941" y="1571"/>
                <a:ext cx="300" cy="17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101882" tIns="50941" rIns="101882" bIns="50941">
                <a:spAutoFit/>
              </a:bodyPr>
              <a:lstStyle>
                <a:lvl1pPr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1pPr>
                <a:lvl2pPr marL="742950" indent="-28575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2pPr>
                <a:lvl3pPr marL="1143000" indent="-22860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3pPr>
                <a:lvl4pPr marL="1600200" indent="-22860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4pPr>
                <a:lvl5pPr marL="2057400" indent="-22860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5pPr>
                <a:lvl6pPr marL="25146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6pPr>
                <a:lvl7pPr marL="29718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7pPr>
                <a:lvl8pPr marL="34290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8pPr>
                <a:lvl9pPr marL="38862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9pPr>
              </a:lstStyle>
              <a:p>
                <a:r>
                  <a:rPr lang="en-US" altLang="zh-CN" sz="1100" b="1">
                    <a:latin typeface="Arial" charset="0"/>
                    <a:ea typeface="宋体" charset="-122"/>
                  </a:rPr>
                  <a:t>Add</a:t>
                </a:r>
              </a:p>
            </p:txBody>
          </p:sp>
          <p:sp>
            <p:nvSpPr>
              <p:cNvPr id="18" name="Line 195"/>
              <p:cNvSpPr>
                <a:spLocks noChangeShapeType="1"/>
              </p:cNvSpPr>
              <p:nvPr/>
            </p:nvSpPr>
            <p:spPr bwMode="auto">
              <a:xfrm>
                <a:off x="3696" y="1824"/>
                <a:ext cx="15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9" name="Line 196"/>
              <p:cNvSpPr>
                <a:spLocks noChangeShapeType="1"/>
              </p:cNvSpPr>
              <p:nvPr/>
            </p:nvSpPr>
            <p:spPr bwMode="auto">
              <a:xfrm>
                <a:off x="4224" y="1661"/>
                <a:ext cx="16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0" name="Line 197"/>
              <p:cNvSpPr>
                <a:spLocks noChangeShapeType="1"/>
              </p:cNvSpPr>
              <p:nvPr/>
            </p:nvSpPr>
            <p:spPr bwMode="auto">
              <a:xfrm>
                <a:off x="1532" y="1117"/>
                <a:ext cx="0" cy="2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63500" dir="8587806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1" name="Line 198"/>
              <p:cNvSpPr>
                <a:spLocks noChangeShapeType="1"/>
              </p:cNvSpPr>
              <p:nvPr/>
            </p:nvSpPr>
            <p:spPr bwMode="auto">
              <a:xfrm>
                <a:off x="1532" y="1498"/>
                <a:ext cx="0" cy="2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63500" dir="8587806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2" name="Line 199"/>
              <p:cNvSpPr>
                <a:spLocks noChangeShapeType="1"/>
              </p:cNvSpPr>
              <p:nvPr/>
            </p:nvSpPr>
            <p:spPr bwMode="auto">
              <a:xfrm>
                <a:off x="1532" y="1389"/>
                <a:ext cx="105" cy="5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63500" dir="8587806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3" name="Line 200"/>
              <p:cNvSpPr>
                <a:spLocks noChangeShapeType="1"/>
              </p:cNvSpPr>
              <p:nvPr/>
            </p:nvSpPr>
            <p:spPr bwMode="auto">
              <a:xfrm flipV="1">
                <a:off x="1532" y="1444"/>
                <a:ext cx="105" cy="5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63500" dir="8587806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4" name="Line 201"/>
              <p:cNvSpPr>
                <a:spLocks noChangeShapeType="1"/>
              </p:cNvSpPr>
              <p:nvPr/>
            </p:nvSpPr>
            <p:spPr bwMode="auto">
              <a:xfrm>
                <a:off x="1532" y="1117"/>
                <a:ext cx="369" cy="21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63500" dir="8587806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5" name="Line 202"/>
              <p:cNvSpPr>
                <a:spLocks noChangeShapeType="1"/>
              </p:cNvSpPr>
              <p:nvPr/>
            </p:nvSpPr>
            <p:spPr bwMode="auto">
              <a:xfrm>
                <a:off x="1901" y="1335"/>
                <a:ext cx="0" cy="21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63500" dir="8587806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6" name="Line 203"/>
              <p:cNvSpPr>
                <a:spLocks noChangeShapeType="1"/>
              </p:cNvSpPr>
              <p:nvPr/>
            </p:nvSpPr>
            <p:spPr bwMode="auto">
              <a:xfrm flipV="1">
                <a:off x="1532" y="1552"/>
                <a:ext cx="369" cy="21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63500" dir="8587806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7" name="Text Box 204"/>
              <p:cNvSpPr txBox="1">
                <a:spLocks noChangeArrowheads="1"/>
              </p:cNvSpPr>
              <p:nvPr/>
            </p:nvSpPr>
            <p:spPr bwMode="auto">
              <a:xfrm>
                <a:off x="1610" y="1357"/>
                <a:ext cx="300" cy="17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101882" tIns="50941" rIns="101882" bIns="50941">
                <a:spAutoFit/>
              </a:bodyPr>
              <a:lstStyle>
                <a:lvl1pPr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1pPr>
                <a:lvl2pPr marL="742950" indent="-28575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2pPr>
                <a:lvl3pPr marL="1143000" indent="-22860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3pPr>
                <a:lvl4pPr marL="1600200" indent="-22860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4pPr>
                <a:lvl5pPr marL="2057400" indent="-22860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5pPr>
                <a:lvl6pPr marL="25146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6pPr>
                <a:lvl7pPr marL="29718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7pPr>
                <a:lvl8pPr marL="34290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8pPr>
                <a:lvl9pPr marL="38862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9pPr>
              </a:lstStyle>
              <a:p>
                <a:r>
                  <a:rPr lang="en-US" altLang="zh-CN" sz="1100" b="1">
                    <a:latin typeface="Arial" charset="0"/>
                    <a:ea typeface="宋体" charset="-122"/>
                  </a:rPr>
                  <a:t>Add</a:t>
                </a:r>
              </a:p>
            </p:txBody>
          </p:sp>
          <p:sp>
            <p:nvSpPr>
              <p:cNvPr id="28" name="Line 205"/>
              <p:cNvSpPr>
                <a:spLocks noChangeShapeType="1"/>
              </p:cNvSpPr>
              <p:nvPr/>
            </p:nvSpPr>
            <p:spPr bwMode="auto">
              <a:xfrm>
                <a:off x="529" y="1008"/>
                <a:ext cx="0" cy="381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9" name="Line 206"/>
              <p:cNvSpPr>
                <a:spLocks noChangeShapeType="1"/>
              </p:cNvSpPr>
              <p:nvPr/>
            </p:nvSpPr>
            <p:spPr bwMode="auto">
              <a:xfrm>
                <a:off x="4550" y="1443"/>
                <a:ext cx="15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0" name="Line 207"/>
              <p:cNvSpPr>
                <a:spLocks noChangeShapeType="1"/>
              </p:cNvSpPr>
              <p:nvPr/>
            </p:nvSpPr>
            <p:spPr bwMode="auto">
              <a:xfrm flipV="1">
                <a:off x="4699" y="1008"/>
                <a:ext cx="0" cy="435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1" name="Line 208"/>
              <p:cNvSpPr>
                <a:spLocks noChangeShapeType="1"/>
              </p:cNvSpPr>
              <p:nvPr/>
            </p:nvSpPr>
            <p:spPr bwMode="auto">
              <a:xfrm flipH="1">
                <a:off x="520" y="1008"/>
                <a:ext cx="418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2" name="Line 209"/>
              <p:cNvSpPr>
                <a:spLocks noChangeShapeType="1"/>
              </p:cNvSpPr>
              <p:nvPr/>
            </p:nvSpPr>
            <p:spPr bwMode="auto">
              <a:xfrm>
                <a:off x="1373" y="1607"/>
                <a:ext cx="159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3" name="Line 210"/>
              <p:cNvSpPr>
                <a:spLocks noChangeShapeType="1"/>
              </p:cNvSpPr>
              <p:nvPr/>
            </p:nvSpPr>
            <p:spPr bwMode="auto">
              <a:xfrm>
                <a:off x="3528" y="1201"/>
                <a:ext cx="86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4" name="Line 211"/>
              <p:cNvSpPr>
                <a:spLocks noChangeShapeType="1"/>
              </p:cNvSpPr>
              <p:nvPr/>
            </p:nvSpPr>
            <p:spPr bwMode="auto">
              <a:xfrm>
                <a:off x="1901" y="1443"/>
                <a:ext cx="1953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5" name="Line 212"/>
              <p:cNvSpPr>
                <a:spLocks noChangeShapeType="1"/>
              </p:cNvSpPr>
              <p:nvPr/>
            </p:nvSpPr>
            <p:spPr bwMode="auto">
              <a:xfrm flipV="1">
                <a:off x="3537" y="1195"/>
                <a:ext cx="0" cy="24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6" name="AutoShape 213"/>
              <p:cNvSpPr>
                <a:spLocks noChangeArrowheads="1"/>
              </p:cNvSpPr>
              <p:nvPr/>
            </p:nvSpPr>
            <p:spPr bwMode="auto">
              <a:xfrm>
                <a:off x="3508" y="1414"/>
                <a:ext cx="53" cy="54"/>
              </a:xfrm>
              <a:prstGeom prst="octagon">
                <a:avLst>
                  <a:gd name="adj" fmla="val 29287"/>
                </a:avLst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>
                  <a:ea typeface="宋体" charset="-122"/>
                </a:endParaRPr>
              </a:p>
            </p:txBody>
          </p:sp>
          <p:sp>
            <p:nvSpPr>
              <p:cNvPr id="37" name="Line 214"/>
              <p:cNvSpPr>
                <a:spLocks noChangeShapeType="1"/>
              </p:cNvSpPr>
              <p:nvPr/>
            </p:nvSpPr>
            <p:spPr bwMode="auto">
              <a:xfrm>
                <a:off x="528" y="1824"/>
                <a:ext cx="0" cy="393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8" name="Line 215"/>
              <p:cNvSpPr>
                <a:spLocks noChangeShapeType="1"/>
              </p:cNvSpPr>
              <p:nvPr/>
            </p:nvSpPr>
            <p:spPr bwMode="auto">
              <a:xfrm>
                <a:off x="836" y="1280"/>
                <a:ext cx="69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9" name="Line 216"/>
              <p:cNvSpPr>
                <a:spLocks noChangeShapeType="1"/>
              </p:cNvSpPr>
              <p:nvPr/>
            </p:nvSpPr>
            <p:spPr bwMode="auto">
              <a:xfrm>
                <a:off x="845" y="1280"/>
                <a:ext cx="0" cy="653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40" name="Line 217"/>
              <p:cNvSpPr>
                <a:spLocks noChangeShapeType="1"/>
              </p:cNvSpPr>
              <p:nvPr/>
            </p:nvSpPr>
            <p:spPr bwMode="auto">
              <a:xfrm flipH="1">
                <a:off x="528" y="1933"/>
                <a:ext cx="32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41" name="AutoShape 218"/>
              <p:cNvSpPr>
                <a:spLocks noChangeArrowheads="1"/>
              </p:cNvSpPr>
              <p:nvPr/>
            </p:nvSpPr>
            <p:spPr bwMode="auto">
              <a:xfrm>
                <a:off x="502" y="1907"/>
                <a:ext cx="53" cy="54"/>
              </a:xfrm>
              <a:prstGeom prst="octagon">
                <a:avLst>
                  <a:gd name="adj" fmla="val 29287"/>
                </a:avLst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>
                  <a:ea typeface="宋体" charset="-122"/>
                </a:endParaRPr>
              </a:p>
            </p:txBody>
          </p:sp>
          <p:sp>
            <p:nvSpPr>
              <p:cNvPr id="42" name="Text Box 219"/>
              <p:cNvSpPr txBox="1">
                <a:spLocks noChangeArrowheads="1"/>
              </p:cNvSpPr>
              <p:nvPr/>
            </p:nvSpPr>
            <p:spPr bwMode="auto">
              <a:xfrm>
                <a:off x="4374" y="1125"/>
                <a:ext cx="201" cy="63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101882" tIns="50941" rIns="101882" bIns="50941">
                <a:spAutoFit/>
              </a:bodyPr>
              <a:lstStyle>
                <a:lvl1pPr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1pPr>
                <a:lvl2pPr marL="742950" indent="-28575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2pPr>
                <a:lvl3pPr marL="1143000" indent="-22860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3pPr>
                <a:lvl4pPr marL="1600200" indent="-22860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4pPr>
                <a:lvl5pPr marL="2057400" indent="-22860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5pPr>
                <a:lvl6pPr marL="25146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6pPr>
                <a:lvl7pPr marL="29718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7pPr>
                <a:lvl8pPr marL="34290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8pPr>
                <a:lvl9pPr marL="38862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9pPr>
              </a:lstStyle>
              <a:p>
                <a:pPr algn="ctr"/>
                <a:r>
                  <a:rPr lang="en-US" altLang="zh-CN" sz="1100">
                    <a:latin typeface="Arial" charset="0"/>
                    <a:ea typeface="宋体" charset="-122"/>
                  </a:rPr>
                  <a:t>0</a:t>
                </a:r>
              </a:p>
              <a:p>
                <a:pPr algn="ctr">
                  <a:spcBef>
                    <a:spcPct val="30000"/>
                  </a:spcBef>
                </a:pPr>
                <a:r>
                  <a:rPr lang="en-US" altLang="zh-CN" sz="1100" b="1">
                    <a:latin typeface="Arial" charset="0"/>
                    <a:ea typeface="宋体" charset="-122"/>
                  </a:rPr>
                  <a:t>M</a:t>
                </a:r>
              </a:p>
              <a:p>
                <a:pPr algn="ctr">
                  <a:lnSpc>
                    <a:spcPct val="90000"/>
                  </a:lnSpc>
                </a:pPr>
                <a:r>
                  <a:rPr lang="en-US" altLang="zh-CN" sz="1100" b="1">
                    <a:latin typeface="Arial" charset="0"/>
                    <a:ea typeface="宋体" charset="-122"/>
                  </a:rPr>
                  <a:t>u</a:t>
                </a:r>
              </a:p>
              <a:p>
                <a:pPr algn="ctr">
                  <a:lnSpc>
                    <a:spcPct val="90000"/>
                  </a:lnSpc>
                </a:pPr>
                <a:r>
                  <a:rPr lang="en-US" altLang="zh-CN" sz="1100" b="1">
                    <a:latin typeface="Arial" charset="0"/>
                    <a:ea typeface="宋体" charset="-122"/>
                  </a:rPr>
                  <a:t>x</a:t>
                </a:r>
              </a:p>
              <a:p>
                <a:pPr algn="ctr">
                  <a:spcBef>
                    <a:spcPct val="30000"/>
                  </a:spcBef>
                </a:pPr>
                <a:r>
                  <a:rPr lang="en-US" altLang="zh-CN" sz="1100">
                    <a:latin typeface="Arial" charset="0"/>
                    <a:ea typeface="宋体" charset="-122"/>
                  </a:rPr>
                  <a:t>1</a:t>
                </a:r>
              </a:p>
            </p:txBody>
          </p:sp>
          <p:sp>
            <p:nvSpPr>
              <p:cNvPr id="43" name="AutoShape 220"/>
              <p:cNvSpPr>
                <a:spLocks noChangeArrowheads="1"/>
              </p:cNvSpPr>
              <p:nvPr/>
            </p:nvSpPr>
            <p:spPr bwMode="auto">
              <a:xfrm>
                <a:off x="4391" y="1117"/>
                <a:ext cx="158" cy="653"/>
              </a:xfrm>
              <a:prstGeom prst="roundRect">
                <a:avLst>
                  <a:gd name="adj" fmla="val 50000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>
                  <a:ea typeface="宋体" charset="-122"/>
                </a:endParaRPr>
              </a:p>
            </p:txBody>
          </p:sp>
          <p:sp>
            <p:nvSpPr>
              <p:cNvPr id="44" name="Line 221"/>
              <p:cNvSpPr>
                <a:spLocks noChangeShapeType="1"/>
              </p:cNvSpPr>
              <p:nvPr/>
            </p:nvSpPr>
            <p:spPr bwMode="auto">
              <a:xfrm>
                <a:off x="4472" y="1775"/>
                <a:ext cx="0" cy="109"/>
              </a:xfrm>
              <a:prstGeom prst="line">
                <a:avLst/>
              </a:prstGeom>
              <a:noFill/>
              <a:ln w="9525">
                <a:solidFill>
                  <a:srgbClr val="3333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45" name="Text Box 222"/>
              <p:cNvSpPr txBox="1">
                <a:spLocks noChangeArrowheads="1"/>
              </p:cNvSpPr>
              <p:nvPr/>
            </p:nvSpPr>
            <p:spPr bwMode="auto">
              <a:xfrm>
                <a:off x="4277" y="1879"/>
                <a:ext cx="383" cy="17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101882" tIns="50941" rIns="101882" bIns="50941">
                <a:spAutoFit/>
              </a:bodyPr>
              <a:lstStyle>
                <a:lvl1pPr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1pPr>
                <a:lvl2pPr marL="742950" indent="-28575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2pPr>
                <a:lvl3pPr marL="1143000" indent="-22860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3pPr>
                <a:lvl4pPr marL="1600200" indent="-22860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4pPr>
                <a:lvl5pPr marL="2057400" indent="-22860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5pPr>
                <a:lvl6pPr marL="25146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6pPr>
                <a:lvl7pPr marL="29718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7pPr>
                <a:lvl8pPr marL="34290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8pPr>
                <a:lvl9pPr marL="38862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9pPr>
              </a:lstStyle>
              <a:p>
                <a:r>
                  <a:rPr lang="en-US" altLang="zh-CN" sz="1100">
                    <a:solidFill>
                      <a:srgbClr val="3333FF"/>
                    </a:solidFill>
                    <a:latin typeface="Arial" charset="0"/>
                    <a:ea typeface="宋体" charset="-122"/>
                  </a:rPr>
                  <a:t>PCSrc</a:t>
                </a:r>
              </a:p>
            </p:txBody>
          </p:sp>
          <p:sp>
            <p:nvSpPr>
              <p:cNvPr id="46" name="Line 223"/>
              <p:cNvSpPr>
                <a:spLocks noChangeShapeType="1"/>
              </p:cNvSpPr>
              <p:nvPr/>
            </p:nvSpPr>
            <p:spPr bwMode="auto">
              <a:xfrm>
                <a:off x="3289" y="1815"/>
                <a:ext cx="2" cy="1391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47" name="Line 224"/>
              <p:cNvSpPr>
                <a:spLocks noChangeShapeType="1"/>
              </p:cNvSpPr>
              <p:nvPr/>
            </p:nvSpPr>
            <p:spPr bwMode="auto">
              <a:xfrm>
                <a:off x="3280" y="1824"/>
                <a:ext cx="99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48" name="Line 225"/>
              <p:cNvSpPr>
                <a:spLocks noChangeShapeType="1"/>
              </p:cNvSpPr>
              <p:nvPr/>
            </p:nvSpPr>
            <p:spPr bwMode="auto">
              <a:xfrm>
                <a:off x="5405" y="2547"/>
                <a:ext cx="273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49" name="Line 226"/>
              <p:cNvSpPr>
                <a:spLocks noChangeShapeType="1"/>
              </p:cNvSpPr>
              <p:nvPr/>
            </p:nvSpPr>
            <p:spPr bwMode="auto">
              <a:xfrm>
                <a:off x="4368" y="2819"/>
                <a:ext cx="245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50" name="Line 227"/>
              <p:cNvSpPr>
                <a:spLocks noChangeShapeType="1"/>
              </p:cNvSpPr>
              <p:nvPr/>
            </p:nvSpPr>
            <p:spPr bwMode="auto">
              <a:xfrm>
                <a:off x="4395" y="2547"/>
                <a:ext cx="21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51" name="Line 228"/>
              <p:cNvSpPr>
                <a:spLocks noChangeShapeType="1"/>
              </p:cNvSpPr>
              <p:nvPr/>
            </p:nvSpPr>
            <p:spPr bwMode="auto">
              <a:xfrm flipV="1">
                <a:off x="5501" y="2983"/>
                <a:ext cx="17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52" name="Line 229"/>
              <p:cNvSpPr>
                <a:spLocks noChangeShapeType="1"/>
              </p:cNvSpPr>
              <p:nvPr/>
            </p:nvSpPr>
            <p:spPr bwMode="auto">
              <a:xfrm>
                <a:off x="4401" y="2538"/>
                <a:ext cx="0" cy="281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53" name="Line 230"/>
              <p:cNvSpPr>
                <a:spLocks noChangeShapeType="1"/>
              </p:cNvSpPr>
              <p:nvPr/>
            </p:nvSpPr>
            <p:spPr bwMode="auto">
              <a:xfrm>
                <a:off x="4392" y="3635"/>
                <a:ext cx="1127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54" name="Line 231"/>
              <p:cNvSpPr>
                <a:spLocks noChangeShapeType="1"/>
              </p:cNvSpPr>
              <p:nvPr/>
            </p:nvSpPr>
            <p:spPr bwMode="auto">
              <a:xfrm flipV="1">
                <a:off x="5510" y="2983"/>
                <a:ext cx="0" cy="65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55" name="Line 232"/>
              <p:cNvSpPr>
                <a:spLocks noChangeShapeType="1"/>
              </p:cNvSpPr>
              <p:nvPr/>
            </p:nvSpPr>
            <p:spPr bwMode="auto">
              <a:xfrm>
                <a:off x="5836" y="2765"/>
                <a:ext cx="15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56" name="Line 233"/>
              <p:cNvSpPr>
                <a:spLocks noChangeShapeType="1"/>
              </p:cNvSpPr>
              <p:nvPr/>
            </p:nvSpPr>
            <p:spPr bwMode="auto">
              <a:xfrm>
                <a:off x="5985" y="2765"/>
                <a:ext cx="0" cy="141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57" name="Line 234"/>
              <p:cNvSpPr>
                <a:spLocks noChangeShapeType="1"/>
              </p:cNvSpPr>
              <p:nvPr/>
            </p:nvSpPr>
            <p:spPr bwMode="auto">
              <a:xfrm flipH="1">
                <a:off x="1973" y="4179"/>
                <a:ext cx="4021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58" name="Line 235"/>
              <p:cNvSpPr>
                <a:spLocks noChangeShapeType="1"/>
              </p:cNvSpPr>
              <p:nvPr/>
            </p:nvSpPr>
            <p:spPr bwMode="auto">
              <a:xfrm flipV="1">
                <a:off x="1982" y="3200"/>
                <a:ext cx="0" cy="979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59" name="Line 236"/>
              <p:cNvSpPr>
                <a:spLocks noChangeShapeType="1"/>
              </p:cNvSpPr>
              <p:nvPr/>
            </p:nvSpPr>
            <p:spPr bwMode="auto">
              <a:xfrm>
                <a:off x="1973" y="3200"/>
                <a:ext cx="17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60" name="Text Box 237"/>
              <p:cNvSpPr txBox="1">
                <a:spLocks noChangeArrowheads="1"/>
              </p:cNvSpPr>
              <p:nvPr/>
            </p:nvSpPr>
            <p:spPr bwMode="auto">
              <a:xfrm>
                <a:off x="4613" y="2439"/>
                <a:ext cx="441" cy="27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101882" tIns="50941" rIns="101882" bIns="50941">
                <a:spAutoFit/>
              </a:bodyPr>
              <a:lstStyle>
                <a:lvl1pPr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1pPr>
                <a:lvl2pPr marL="742950" indent="-28575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2pPr>
                <a:lvl3pPr marL="1143000" indent="-22860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3pPr>
                <a:lvl4pPr marL="1600200" indent="-22860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4pPr>
                <a:lvl5pPr marL="2057400" indent="-22860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5pPr>
                <a:lvl6pPr marL="25146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6pPr>
                <a:lvl7pPr marL="29718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7pPr>
                <a:lvl8pPr marL="34290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8pPr>
                <a:lvl9pPr marL="38862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9pPr>
              </a:lstStyle>
              <a:p>
                <a:r>
                  <a:rPr lang="en-US" altLang="zh-CN" sz="1100">
                    <a:latin typeface="Arial" charset="0"/>
                    <a:ea typeface="宋体" charset="-122"/>
                  </a:rPr>
                  <a:t>Read</a:t>
                </a:r>
              </a:p>
              <a:p>
                <a:r>
                  <a:rPr lang="en-US" altLang="zh-CN" sz="1100">
                    <a:latin typeface="Arial" charset="0"/>
                    <a:ea typeface="宋体" charset="-122"/>
                  </a:rPr>
                  <a:t>address</a:t>
                </a:r>
              </a:p>
            </p:txBody>
          </p:sp>
          <p:sp>
            <p:nvSpPr>
              <p:cNvPr id="61" name="Text Box 238"/>
              <p:cNvSpPr txBox="1">
                <a:spLocks noChangeArrowheads="1"/>
              </p:cNvSpPr>
              <p:nvPr/>
            </p:nvSpPr>
            <p:spPr bwMode="auto">
              <a:xfrm>
                <a:off x="4613" y="2711"/>
                <a:ext cx="441" cy="27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101882" tIns="50941" rIns="101882" bIns="50941">
                <a:spAutoFit/>
              </a:bodyPr>
              <a:lstStyle>
                <a:lvl1pPr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1pPr>
                <a:lvl2pPr marL="742950" indent="-28575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2pPr>
                <a:lvl3pPr marL="1143000" indent="-22860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3pPr>
                <a:lvl4pPr marL="1600200" indent="-22860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4pPr>
                <a:lvl5pPr marL="2057400" indent="-22860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5pPr>
                <a:lvl6pPr marL="25146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6pPr>
                <a:lvl7pPr marL="29718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7pPr>
                <a:lvl8pPr marL="34290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8pPr>
                <a:lvl9pPr marL="38862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9pPr>
              </a:lstStyle>
              <a:p>
                <a:r>
                  <a:rPr lang="en-US" altLang="zh-CN" sz="1100">
                    <a:latin typeface="Arial" charset="0"/>
                    <a:ea typeface="宋体" charset="-122"/>
                  </a:rPr>
                  <a:t>Write</a:t>
                </a:r>
              </a:p>
              <a:p>
                <a:r>
                  <a:rPr lang="en-US" altLang="zh-CN" sz="1100">
                    <a:latin typeface="Arial" charset="0"/>
                    <a:ea typeface="宋体" charset="-122"/>
                  </a:rPr>
                  <a:t>address</a:t>
                </a:r>
              </a:p>
            </p:txBody>
          </p:sp>
          <p:sp>
            <p:nvSpPr>
              <p:cNvPr id="62" name="Text Box 239"/>
              <p:cNvSpPr txBox="1">
                <a:spLocks noChangeArrowheads="1"/>
              </p:cNvSpPr>
              <p:nvPr/>
            </p:nvSpPr>
            <p:spPr bwMode="auto">
              <a:xfrm>
                <a:off x="4613" y="2983"/>
                <a:ext cx="333" cy="27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101882" tIns="50941" rIns="101882" bIns="50941">
                <a:spAutoFit/>
              </a:bodyPr>
              <a:lstStyle>
                <a:lvl1pPr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1pPr>
                <a:lvl2pPr marL="742950" indent="-28575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2pPr>
                <a:lvl3pPr marL="1143000" indent="-22860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3pPr>
                <a:lvl4pPr marL="1600200" indent="-22860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4pPr>
                <a:lvl5pPr marL="2057400" indent="-22860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5pPr>
                <a:lvl6pPr marL="25146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6pPr>
                <a:lvl7pPr marL="29718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7pPr>
                <a:lvl8pPr marL="34290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8pPr>
                <a:lvl9pPr marL="38862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9pPr>
              </a:lstStyle>
              <a:p>
                <a:r>
                  <a:rPr lang="en-US" altLang="zh-CN" sz="1100">
                    <a:latin typeface="Arial" charset="0"/>
                    <a:ea typeface="宋体" charset="-122"/>
                  </a:rPr>
                  <a:t>Write</a:t>
                </a:r>
              </a:p>
              <a:p>
                <a:r>
                  <a:rPr lang="en-US" altLang="zh-CN" sz="1100">
                    <a:latin typeface="Arial" charset="0"/>
                    <a:ea typeface="宋体" charset="-122"/>
                  </a:rPr>
                  <a:t>data</a:t>
                </a:r>
              </a:p>
            </p:txBody>
          </p:sp>
          <p:sp>
            <p:nvSpPr>
              <p:cNvPr id="63" name="Text Box 240"/>
              <p:cNvSpPr txBox="1">
                <a:spLocks noChangeArrowheads="1"/>
              </p:cNvSpPr>
              <p:nvPr/>
            </p:nvSpPr>
            <p:spPr bwMode="auto">
              <a:xfrm>
                <a:off x="4929" y="2928"/>
                <a:ext cx="470" cy="27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101882" tIns="50941" rIns="101882" bIns="50941">
                <a:spAutoFit/>
              </a:bodyPr>
              <a:lstStyle>
                <a:lvl1pPr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1pPr>
                <a:lvl2pPr marL="742950" indent="-28575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2pPr>
                <a:lvl3pPr marL="1143000" indent="-22860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3pPr>
                <a:lvl4pPr marL="1600200" indent="-22860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4pPr>
                <a:lvl5pPr marL="2057400" indent="-22860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5pPr>
                <a:lvl6pPr marL="25146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6pPr>
                <a:lvl7pPr marL="29718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7pPr>
                <a:lvl8pPr marL="34290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8pPr>
                <a:lvl9pPr marL="38862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9pPr>
              </a:lstStyle>
              <a:p>
                <a:pPr algn="ctr"/>
                <a:r>
                  <a:rPr lang="en-US" altLang="zh-CN" sz="1100" b="1">
                    <a:latin typeface="Arial" charset="0"/>
                    <a:ea typeface="宋体" charset="-122"/>
                  </a:rPr>
                  <a:t>Data</a:t>
                </a:r>
              </a:p>
              <a:p>
                <a:pPr algn="ctr"/>
                <a:r>
                  <a:rPr lang="en-US" altLang="zh-CN" sz="1100" b="1">
                    <a:latin typeface="Arial" charset="0"/>
                    <a:ea typeface="宋体" charset="-122"/>
                  </a:rPr>
                  <a:t>memory</a:t>
                </a:r>
              </a:p>
            </p:txBody>
          </p:sp>
          <p:sp>
            <p:nvSpPr>
              <p:cNvPr id="64" name="Text Box 241"/>
              <p:cNvSpPr txBox="1">
                <a:spLocks noChangeArrowheads="1"/>
              </p:cNvSpPr>
              <p:nvPr/>
            </p:nvSpPr>
            <p:spPr bwMode="auto">
              <a:xfrm>
                <a:off x="5085" y="2439"/>
                <a:ext cx="339" cy="27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101882" tIns="50941" rIns="101882" bIns="50941">
                <a:spAutoFit/>
              </a:bodyPr>
              <a:lstStyle>
                <a:lvl1pPr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1pPr>
                <a:lvl2pPr marL="742950" indent="-28575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2pPr>
                <a:lvl3pPr marL="1143000" indent="-22860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3pPr>
                <a:lvl4pPr marL="1600200" indent="-22860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4pPr>
                <a:lvl5pPr marL="2057400" indent="-22860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5pPr>
                <a:lvl6pPr marL="25146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6pPr>
                <a:lvl7pPr marL="29718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7pPr>
                <a:lvl8pPr marL="34290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8pPr>
                <a:lvl9pPr marL="38862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9pPr>
              </a:lstStyle>
              <a:p>
                <a:pPr algn="r"/>
                <a:r>
                  <a:rPr lang="en-US" altLang="zh-CN" sz="1100">
                    <a:solidFill>
                      <a:schemeClr val="tx2"/>
                    </a:solidFill>
                    <a:latin typeface="Arial" charset="0"/>
                    <a:ea typeface="宋体" charset="-122"/>
                  </a:rPr>
                  <a:t>Read</a:t>
                </a:r>
              </a:p>
              <a:p>
                <a:pPr algn="r"/>
                <a:r>
                  <a:rPr lang="en-US" altLang="zh-CN" sz="1100">
                    <a:solidFill>
                      <a:schemeClr val="tx2"/>
                    </a:solidFill>
                    <a:latin typeface="Arial" charset="0"/>
                    <a:ea typeface="宋体" charset="-122"/>
                  </a:rPr>
                  <a:t>data</a:t>
                </a:r>
              </a:p>
            </p:txBody>
          </p:sp>
          <p:sp>
            <p:nvSpPr>
              <p:cNvPr id="65" name="Rectangle 242"/>
              <p:cNvSpPr>
                <a:spLocks noChangeArrowheads="1"/>
              </p:cNvSpPr>
              <p:nvPr/>
            </p:nvSpPr>
            <p:spPr bwMode="auto">
              <a:xfrm>
                <a:off x="4613" y="2439"/>
                <a:ext cx="791" cy="815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>
                  <a:ea typeface="宋体" charset="-122"/>
                </a:endParaRPr>
              </a:p>
            </p:txBody>
          </p:sp>
          <p:sp>
            <p:nvSpPr>
              <p:cNvPr id="66" name="Line 243"/>
              <p:cNvSpPr>
                <a:spLocks noChangeShapeType="1"/>
              </p:cNvSpPr>
              <p:nvPr/>
            </p:nvSpPr>
            <p:spPr bwMode="auto">
              <a:xfrm>
                <a:off x="4982" y="2330"/>
                <a:ext cx="0" cy="109"/>
              </a:xfrm>
              <a:prstGeom prst="line">
                <a:avLst/>
              </a:prstGeom>
              <a:noFill/>
              <a:ln w="9525">
                <a:solidFill>
                  <a:srgbClr val="3333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67" name="Text Box 244"/>
              <p:cNvSpPr txBox="1">
                <a:spLocks noChangeArrowheads="1"/>
              </p:cNvSpPr>
              <p:nvPr/>
            </p:nvSpPr>
            <p:spPr bwMode="auto">
              <a:xfrm>
                <a:off x="4718" y="2167"/>
                <a:ext cx="528" cy="17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101882" tIns="50941" rIns="101882" bIns="50941">
                <a:spAutoFit/>
              </a:bodyPr>
              <a:lstStyle>
                <a:lvl1pPr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1pPr>
                <a:lvl2pPr marL="742950" indent="-28575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2pPr>
                <a:lvl3pPr marL="1143000" indent="-22860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3pPr>
                <a:lvl4pPr marL="1600200" indent="-22860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4pPr>
                <a:lvl5pPr marL="2057400" indent="-22860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5pPr>
                <a:lvl6pPr marL="25146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6pPr>
                <a:lvl7pPr marL="29718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7pPr>
                <a:lvl8pPr marL="34290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8pPr>
                <a:lvl9pPr marL="38862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9pPr>
              </a:lstStyle>
              <a:p>
                <a:r>
                  <a:rPr lang="en-US" altLang="zh-CN" sz="1100">
                    <a:solidFill>
                      <a:srgbClr val="3333FF"/>
                    </a:solidFill>
                    <a:latin typeface="Arial" charset="0"/>
                    <a:ea typeface="宋体" charset="-122"/>
                  </a:rPr>
                  <a:t>MemWrite</a:t>
                </a:r>
              </a:p>
            </p:txBody>
          </p:sp>
          <p:sp>
            <p:nvSpPr>
              <p:cNvPr id="68" name="Line 245"/>
              <p:cNvSpPr>
                <a:spLocks noChangeShapeType="1"/>
              </p:cNvSpPr>
              <p:nvPr/>
            </p:nvSpPr>
            <p:spPr bwMode="auto">
              <a:xfrm>
                <a:off x="4982" y="3254"/>
                <a:ext cx="0" cy="109"/>
              </a:xfrm>
              <a:prstGeom prst="line">
                <a:avLst/>
              </a:prstGeom>
              <a:noFill/>
              <a:ln w="9525">
                <a:solidFill>
                  <a:srgbClr val="3333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69" name="Text Box 246"/>
              <p:cNvSpPr txBox="1">
                <a:spLocks noChangeArrowheads="1"/>
              </p:cNvSpPr>
              <p:nvPr/>
            </p:nvSpPr>
            <p:spPr bwMode="auto">
              <a:xfrm>
                <a:off x="4718" y="3363"/>
                <a:ext cx="534" cy="17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101882" tIns="50941" rIns="101882" bIns="50941">
                <a:spAutoFit/>
              </a:bodyPr>
              <a:lstStyle>
                <a:lvl1pPr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1pPr>
                <a:lvl2pPr marL="742950" indent="-28575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2pPr>
                <a:lvl3pPr marL="1143000" indent="-22860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3pPr>
                <a:lvl4pPr marL="1600200" indent="-22860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4pPr>
                <a:lvl5pPr marL="2057400" indent="-22860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5pPr>
                <a:lvl6pPr marL="25146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6pPr>
                <a:lvl7pPr marL="29718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7pPr>
                <a:lvl8pPr marL="34290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8pPr>
                <a:lvl9pPr marL="38862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9pPr>
              </a:lstStyle>
              <a:p>
                <a:r>
                  <a:rPr lang="en-US" altLang="zh-CN" sz="1100">
                    <a:solidFill>
                      <a:srgbClr val="3333FF"/>
                    </a:solidFill>
                    <a:latin typeface="Arial" charset="0"/>
                    <a:ea typeface="宋体" charset="-122"/>
                  </a:rPr>
                  <a:t>MemRead</a:t>
                </a:r>
              </a:p>
            </p:txBody>
          </p:sp>
          <p:sp>
            <p:nvSpPr>
              <p:cNvPr id="70" name="Text Box 247"/>
              <p:cNvSpPr txBox="1">
                <a:spLocks noChangeArrowheads="1"/>
              </p:cNvSpPr>
              <p:nvPr/>
            </p:nvSpPr>
            <p:spPr bwMode="auto">
              <a:xfrm>
                <a:off x="5654" y="2447"/>
                <a:ext cx="201" cy="63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101882" tIns="50941" rIns="101882" bIns="50941">
                <a:spAutoFit/>
              </a:bodyPr>
              <a:lstStyle>
                <a:lvl1pPr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1pPr>
                <a:lvl2pPr marL="742950" indent="-28575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2pPr>
                <a:lvl3pPr marL="1143000" indent="-22860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3pPr>
                <a:lvl4pPr marL="1600200" indent="-22860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4pPr>
                <a:lvl5pPr marL="2057400" indent="-22860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5pPr>
                <a:lvl6pPr marL="25146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6pPr>
                <a:lvl7pPr marL="29718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7pPr>
                <a:lvl8pPr marL="34290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8pPr>
                <a:lvl9pPr marL="38862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9pPr>
              </a:lstStyle>
              <a:p>
                <a:pPr algn="ctr"/>
                <a:r>
                  <a:rPr lang="en-US" altLang="zh-CN" sz="1100">
                    <a:solidFill>
                      <a:schemeClr val="tx2"/>
                    </a:solidFill>
                    <a:latin typeface="Arial" charset="0"/>
                    <a:ea typeface="宋体" charset="-122"/>
                  </a:rPr>
                  <a:t>1</a:t>
                </a:r>
              </a:p>
              <a:p>
                <a:pPr algn="ctr">
                  <a:spcBef>
                    <a:spcPct val="30000"/>
                  </a:spcBef>
                </a:pPr>
                <a:r>
                  <a:rPr lang="en-US" altLang="zh-CN" sz="1100" b="1">
                    <a:solidFill>
                      <a:schemeClr val="tx2"/>
                    </a:solidFill>
                    <a:latin typeface="Arial" charset="0"/>
                    <a:ea typeface="宋体" charset="-122"/>
                  </a:rPr>
                  <a:t>M</a:t>
                </a:r>
              </a:p>
              <a:p>
                <a:pPr algn="ctr">
                  <a:lnSpc>
                    <a:spcPct val="90000"/>
                  </a:lnSpc>
                </a:pPr>
                <a:r>
                  <a:rPr lang="en-US" altLang="zh-CN" sz="1100" b="1">
                    <a:solidFill>
                      <a:schemeClr val="tx2"/>
                    </a:solidFill>
                    <a:latin typeface="Arial" charset="0"/>
                    <a:ea typeface="宋体" charset="-122"/>
                  </a:rPr>
                  <a:t>u</a:t>
                </a:r>
              </a:p>
              <a:p>
                <a:pPr algn="ctr">
                  <a:lnSpc>
                    <a:spcPct val="90000"/>
                  </a:lnSpc>
                </a:pPr>
                <a:r>
                  <a:rPr lang="en-US" altLang="zh-CN" sz="1100" b="1">
                    <a:solidFill>
                      <a:schemeClr val="tx2"/>
                    </a:solidFill>
                    <a:latin typeface="Arial" charset="0"/>
                    <a:ea typeface="宋体" charset="-122"/>
                  </a:rPr>
                  <a:t>x</a:t>
                </a:r>
              </a:p>
              <a:p>
                <a:pPr algn="ctr">
                  <a:spcBef>
                    <a:spcPct val="30000"/>
                  </a:spcBef>
                </a:pPr>
                <a:r>
                  <a:rPr lang="en-US" altLang="zh-CN" sz="1100">
                    <a:solidFill>
                      <a:schemeClr val="tx2"/>
                    </a:solidFill>
                    <a:latin typeface="Arial" charset="0"/>
                    <a:ea typeface="宋体" charset="-122"/>
                  </a:rPr>
                  <a:t>0</a:t>
                </a:r>
              </a:p>
            </p:txBody>
          </p:sp>
          <p:sp>
            <p:nvSpPr>
              <p:cNvPr id="71" name="AutoShape 248"/>
              <p:cNvSpPr>
                <a:spLocks noChangeArrowheads="1"/>
              </p:cNvSpPr>
              <p:nvPr/>
            </p:nvSpPr>
            <p:spPr bwMode="auto">
              <a:xfrm>
                <a:off x="5676" y="2439"/>
                <a:ext cx="159" cy="652"/>
              </a:xfrm>
              <a:prstGeom prst="roundRect">
                <a:avLst>
                  <a:gd name="adj" fmla="val 50000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>
                  <a:ea typeface="宋体" charset="-122"/>
                </a:endParaRPr>
              </a:p>
            </p:txBody>
          </p:sp>
          <p:sp>
            <p:nvSpPr>
              <p:cNvPr id="72" name="Text Box 249"/>
              <p:cNvSpPr txBox="1">
                <a:spLocks noChangeArrowheads="1"/>
              </p:cNvSpPr>
              <p:nvPr/>
            </p:nvSpPr>
            <p:spPr bwMode="auto">
              <a:xfrm>
                <a:off x="5457" y="2159"/>
                <a:ext cx="588" cy="17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101882" tIns="50941" rIns="101882" bIns="50941">
                <a:spAutoFit/>
              </a:bodyPr>
              <a:lstStyle>
                <a:lvl1pPr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1pPr>
                <a:lvl2pPr marL="742950" indent="-28575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2pPr>
                <a:lvl3pPr marL="1143000" indent="-22860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3pPr>
                <a:lvl4pPr marL="1600200" indent="-22860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4pPr>
                <a:lvl5pPr marL="2057400" indent="-22860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5pPr>
                <a:lvl6pPr marL="25146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6pPr>
                <a:lvl7pPr marL="29718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7pPr>
                <a:lvl8pPr marL="34290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8pPr>
                <a:lvl9pPr marL="38862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9pPr>
              </a:lstStyle>
              <a:p>
                <a:r>
                  <a:rPr lang="en-US" altLang="zh-CN" sz="1100">
                    <a:solidFill>
                      <a:srgbClr val="3333FF"/>
                    </a:solidFill>
                    <a:latin typeface="Arial" charset="0"/>
                    <a:ea typeface="宋体" charset="-122"/>
                  </a:rPr>
                  <a:t>MemToReg</a:t>
                </a:r>
              </a:p>
            </p:txBody>
          </p:sp>
          <p:sp>
            <p:nvSpPr>
              <p:cNvPr id="73" name="Line 250"/>
              <p:cNvSpPr>
                <a:spLocks noChangeShapeType="1"/>
              </p:cNvSpPr>
              <p:nvPr/>
            </p:nvSpPr>
            <p:spPr bwMode="auto">
              <a:xfrm>
                <a:off x="5758" y="2330"/>
                <a:ext cx="0" cy="109"/>
              </a:xfrm>
              <a:prstGeom prst="line">
                <a:avLst/>
              </a:prstGeom>
              <a:noFill/>
              <a:ln w="9525">
                <a:solidFill>
                  <a:srgbClr val="3333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74" name="Line 251"/>
              <p:cNvSpPr>
                <a:spLocks noChangeShapeType="1"/>
              </p:cNvSpPr>
              <p:nvPr/>
            </p:nvSpPr>
            <p:spPr bwMode="auto">
              <a:xfrm flipV="1">
                <a:off x="3187" y="2765"/>
                <a:ext cx="0" cy="87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75" name="Line 252"/>
              <p:cNvSpPr>
                <a:spLocks noChangeShapeType="1"/>
              </p:cNvSpPr>
              <p:nvPr/>
            </p:nvSpPr>
            <p:spPr bwMode="auto">
              <a:xfrm flipH="1" flipV="1">
                <a:off x="4296" y="3083"/>
                <a:ext cx="0" cy="561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76" name="Line 253"/>
              <p:cNvSpPr>
                <a:spLocks noChangeShapeType="1"/>
              </p:cNvSpPr>
              <p:nvPr/>
            </p:nvSpPr>
            <p:spPr bwMode="auto">
              <a:xfrm flipH="1">
                <a:off x="3178" y="3635"/>
                <a:ext cx="111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77" name="Line 254"/>
              <p:cNvSpPr>
                <a:spLocks noChangeShapeType="1"/>
              </p:cNvSpPr>
              <p:nvPr/>
            </p:nvSpPr>
            <p:spPr bwMode="auto">
              <a:xfrm>
                <a:off x="4296" y="3092"/>
                <a:ext cx="317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78" name="Line 255"/>
              <p:cNvSpPr>
                <a:spLocks noChangeShapeType="1"/>
              </p:cNvSpPr>
              <p:nvPr/>
            </p:nvSpPr>
            <p:spPr bwMode="auto">
              <a:xfrm>
                <a:off x="3081" y="2765"/>
                <a:ext cx="37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79" name="AutoShape 256"/>
              <p:cNvSpPr>
                <a:spLocks noChangeArrowheads="1"/>
              </p:cNvSpPr>
              <p:nvPr/>
            </p:nvSpPr>
            <p:spPr bwMode="auto">
              <a:xfrm>
                <a:off x="3160" y="2736"/>
                <a:ext cx="53" cy="54"/>
              </a:xfrm>
              <a:prstGeom prst="octagon">
                <a:avLst>
                  <a:gd name="adj" fmla="val 29287"/>
                </a:avLst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>
                  <a:ea typeface="宋体" charset="-122"/>
                </a:endParaRPr>
              </a:p>
            </p:txBody>
          </p:sp>
          <p:sp>
            <p:nvSpPr>
              <p:cNvPr id="80" name="Text Box 257"/>
              <p:cNvSpPr txBox="1">
                <a:spLocks noChangeArrowheads="1"/>
              </p:cNvSpPr>
              <p:nvPr/>
            </p:nvSpPr>
            <p:spPr bwMode="auto">
              <a:xfrm>
                <a:off x="336" y="2221"/>
                <a:ext cx="441" cy="27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101882" tIns="50941" rIns="101882" bIns="50941">
                <a:spAutoFit/>
              </a:bodyPr>
              <a:lstStyle>
                <a:lvl1pPr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1pPr>
                <a:lvl2pPr marL="742950" indent="-28575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2pPr>
                <a:lvl3pPr marL="1143000" indent="-22860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3pPr>
                <a:lvl4pPr marL="1600200" indent="-22860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4pPr>
                <a:lvl5pPr marL="2057400" indent="-22860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5pPr>
                <a:lvl6pPr marL="25146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6pPr>
                <a:lvl7pPr marL="29718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7pPr>
                <a:lvl8pPr marL="34290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8pPr>
                <a:lvl9pPr marL="38862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9pPr>
              </a:lstStyle>
              <a:p>
                <a:r>
                  <a:rPr lang="en-US" altLang="zh-CN" sz="1100" dirty="0">
                    <a:latin typeface="Arial" charset="0"/>
                    <a:ea typeface="宋体" charset="-122"/>
                  </a:rPr>
                  <a:t>Read</a:t>
                </a:r>
              </a:p>
              <a:p>
                <a:r>
                  <a:rPr lang="en-US" altLang="zh-CN" sz="1100" dirty="0">
                    <a:latin typeface="Arial" charset="0"/>
                    <a:ea typeface="宋体" charset="-122"/>
                  </a:rPr>
                  <a:t>address</a:t>
                </a:r>
              </a:p>
            </p:txBody>
          </p:sp>
          <p:sp>
            <p:nvSpPr>
              <p:cNvPr id="81" name="Text Box 258"/>
              <p:cNvSpPr txBox="1">
                <a:spLocks noChangeArrowheads="1"/>
              </p:cNvSpPr>
              <p:nvPr/>
            </p:nvSpPr>
            <p:spPr bwMode="auto">
              <a:xfrm>
                <a:off x="474" y="2602"/>
                <a:ext cx="582" cy="27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101882" tIns="50941" rIns="101882" bIns="50941">
                <a:spAutoFit/>
              </a:bodyPr>
              <a:lstStyle>
                <a:lvl1pPr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1pPr>
                <a:lvl2pPr marL="742950" indent="-28575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2pPr>
                <a:lvl3pPr marL="1143000" indent="-22860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3pPr>
                <a:lvl4pPr marL="1600200" indent="-22860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4pPr>
                <a:lvl5pPr marL="2057400" indent="-22860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5pPr>
                <a:lvl6pPr marL="25146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6pPr>
                <a:lvl7pPr marL="29718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7pPr>
                <a:lvl8pPr marL="34290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8pPr>
                <a:lvl9pPr marL="38862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9pPr>
              </a:lstStyle>
              <a:p>
                <a:pPr algn="ctr"/>
                <a:r>
                  <a:rPr lang="en-US" altLang="zh-CN" sz="1100" b="1">
                    <a:latin typeface="Arial" charset="0"/>
                    <a:ea typeface="宋体" charset="-122"/>
                  </a:rPr>
                  <a:t>Instruction</a:t>
                </a:r>
              </a:p>
              <a:p>
                <a:pPr algn="ctr"/>
                <a:r>
                  <a:rPr lang="en-US" altLang="zh-CN" sz="1100" b="1">
                    <a:latin typeface="Arial" charset="0"/>
                    <a:ea typeface="宋体" charset="-122"/>
                  </a:rPr>
                  <a:t>memory</a:t>
                </a:r>
              </a:p>
            </p:txBody>
          </p:sp>
          <p:sp>
            <p:nvSpPr>
              <p:cNvPr id="82" name="Text Box 259"/>
              <p:cNvSpPr txBox="1">
                <a:spLocks noChangeArrowheads="1"/>
              </p:cNvSpPr>
              <p:nvPr/>
            </p:nvSpPr>
            <p:spPr bwMode="auto">
              <a:xfrm>
                <a:off x="651" y="2221"/>
                <a:ext cx="533" cy="27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101882" tIns="50941" rIns="101882" bIns="50941">
                <a:spAutoFit/>
              </a:bodyPr>
              <a:lstStyle>
                <a:lvl1pPr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1pPr>
                <a:lvl2pPr marL="742950" indent="-28575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2pPr>
                <a:lvl3pPr marL="1143000" indent="-22860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3pPr>
                <a:lvl4pPr marL="1600200" indent="-22860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4pPr>
                <a:lvl5pPr marL="2057400" indent="-22860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5pPr>
                <a:lvl6pPr marL="25146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6pPr>
                <a:lvl7pPr marL="29718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7pPr>
                <a:lvl8pPr marL="34290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8pPr>
                <a:lvl9pPr marL="38862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9pPr>
              </a:lstStyle>
              <a:p>
                <a:pPr algn="r"/>
                <a:r>
                  <a:rPr lang="en-US" altLang="zh-CN" sz="1100">
                    <a:latin typeface="Arial" charset="0"/>
                    <a:ea typeface="宋体" charset="-122"/>
                  </a:rPr>
                  <a:t>Instruction</a:t>
                </a:r>
              </a:p>
              <a:p>
                <a:pPr algn="r"/>
                <a:r>
                  <a:rPr lang="en-US" altLang="zh-CN" sz="1100">
                    <a:latin typeface="Arial" charset="0"/>
                    <a:ea typeface="宋体" charset="-122"/>
                  </a:rPr>
                  <a:t>[31-0]</a:t>
                </a:r>
              </a:p>
            </p:txBody>
          </p:sp>
          <p:sp>
            <p:nvSpPr>
              <p:cNvPr id="83" name="Rectangle 260"/>
              <p:cNvSpPr>
                <a:spLocks noChangeArrowheads="1"/>
              </p:cNvSpPr>
              <p:nvPr/>
            </p:nvSpPr>
            <p:spPr bwMode="auto">
              <a:xfrm>
                <a:off x="336" y="2221"/>
                <a:ext cx="845" cy="81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>
                  <a:ea typeface="宋体" charset="-122"/>
                </a:endParaRPr>
              </a:p>
            </p:txBody>
          </p:sp>
          <p:sp>
            <p:nvSpPr>
              <p:cNvPr id="84" name="Line 261"/>
              <p:cNvSpPr>
                <a:spLocks noChangeShapeType="1"/>
              </p:cNvSpPr>
              <p:nvPr/>
            </p:nvSpPr>
            <p:spPr bwMode="auto">
              <a:xfrm>
                <a:off x="1879" y="2983"/>
                <a:ext cx="26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85" name="Line 262"/>
              <p:cNvSpPr>
                <a:spLocks noChangeShapeType="1"/>
              </p:cNvSpPr>
              <p:nvPr/>
            </p:nvSpPr>
            <p:spPr bwMode="auto">
              <a:xfrm>
                <a:off x="1286" y="2384"/>
                <a:ext cx="0" cy="141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86" name="Line 263"/>
              <p:cNvSpPr>
                <a:spLocks noChangeShapeType="1"/>
              </p:cNvSpPr>
              <p:nvPr/>
            </p:nvSpPr>
            <p:spPr bwMode="auto">
              <a:xfrm>
                <a:off x="1286" y="3799"/>
                <a:ext cx="147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87" name="Text Box 264"/>
              <p:cNvSpPr txBox="1">
                <a:spLocks noChangeArrowheads="1"/>
              </p:cNvSpPr>
              <p:nvPr/>
            </p:nvSpPr>
            <p:spPr bwMode="auto">
              <a:xfrm>
                <a:off x="1262" y="3635"/>
                <a:ext cx="448" cy="17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101882" tIns="50941" rIns="101882" bIns="50941">
                <a:spAutoFit/>
              </a:bodyPr>
              <a:lstStyle>
                <a:lvl1pPr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1pPr>
                <a:lvl2pPr marL="742950" indent="-28575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2pPr>
                <a:lvl3pPr marL="1143000" indent="-22860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3pPr>
                <a:lvl4pPr marL="1600200" indent="-22860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4pPr>
                <a:lvl5pPr marL="2057400" indent="-22860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5pPr>
                <a:lvl6pPr marL="25146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6pPr>
                <a:lvl7pPr marL="29718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7pPr>
                <a:lvl8pPr marL="34290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8pPr>
                <a:lvl9pPr marL="38862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9pPr>
              </a:lstStyle>
              <a:p>
                <a:r>
                  <a:rPr lang="en-US" altLang="zh-CN" sz="1100">
                    <a:latin typeface="Arial" charset="0"/>
                    <a:ea typeface="宋体" charset="-122"/>
                  </a:rPr>
                  <a:t>I [15 - 0]</a:t>
                </a:r>
              </a:p>
            </p:txBody>
          </p:sp>
          <p:sp>
            <p:nvSpPr>
              <p:cNvPr id="88" name="Line 265"/>
              <p:cNvSpPr>
                <a:spLocks noChangeShapeType="1"/>
              </p:cNvSpPr>
              <p:nvPr/>
            </p:nvSpPr>
            <p:spPr bwMode="auto">
              <a:xfrm flipV="1">
                <a:off x="1181" y="2383"/>
                <a:ext cx="96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89" name="Text Box 266"/>
              <p:cNvSpPr txBox="1">
                <a:spLocks noChangeArrowheads="1"/>
              </p:cNvSpPr>
              <p:nvPr/>
            </p:nvSpPr>
            <p:spPr bwMode="auto">
              <a:xfrm>
                <a:off x="1262" y="2221"/>
                <a:ext cx="497" cy="17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101882" tIns="50941" rIns="101882" bIns="50941">
                <a:spAutoFit/>
              </a:bodyPr>
              <a:lstStyle>
                <a:lvl1pPr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1pPr>
                <a:lvl2pPr marL="742950" indent="-28575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2pPr>
                <a:lvl3pPr marL="1143000" indent="-22860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3pPr>
                <a:lvl4pPr marL="1600200" indent="-22860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4pPr>
                <a:lvl5pPr marL="2057400" indent="-22860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5pPr>
                <a:lvl6pPr marL="25146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6pPr>
                <a:lvl7pPr marL="29718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7pPr>
                <a:lvl8pPr marL="34290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8pPr>
                <a:lvl9pPr marL="38862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9pPr>
              </a:lstStyle>
              <a:p>
                <a:r>
                  <a:rPr lang="en-US" altLang="zh-CN" sz="1100">
                    <a:latin typeface="Arial" charset="0"/>
                    <a:ea typeface="宋体" charset="-122"/>
                  </a:rPr>
                  <a:t>I [25 - 21]</a:t>
                </a:r>
              </a:p>
            </p:txBody>
          </p:sp>
          <p:sp>
            <p:nvSpPr>
              <p:cNvPr id="90" name="AutoShape 267"/>
              <p:cNvSpPr>
                <a:spLocks noChangeArrowheads="1"/>
              </p:cNvSpPr>
              <p:nvPr/>
            </p:nvSpPr>
            <p:spPr bwMode="auto">
              <a:xfrm>
                <a:off x="1260" y="2357"/>
                <a:ext cx="52" cy="54"/>
              </a:xfrm>
              <a:prstGeom prst="octagon">
                <a:avLst>
                  <a:gd name="adj" fmla="val 29287"/>
                </a:avLst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>
                  <a:ea typeface="宋体" charset="-122"/>
                </a:endParaRPr>
              </a:p>
            </p:txBody>
          </p:sp>
          <p:sp>
            <p:nvSpPr>
              <p:cNvPr id="91" name="Text Box 268"/>
              <p:cNvSpPr txBox="1">
                <a:spLocks noChangeArrowheads="1"/>
              </p:cNvSpPr>
              <p:nvPr/>
            </p:nvSpPr>
            <p:spPr bwMode="auto">
              <a:xfrm>
                <a:off x="1262" y="2493"/>
                <a:ext cx="497" cy="17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101882" tIns="50941" rIns="101882" bIns="50941">
                <a:spAutoFit/>
              </a:bodyPr>
              <a:lstStyle>
                <a:lvl1pPr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1pPr>
                <a:lvl2pPr marL="742950" indent="-28575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2pPr>
                <a:lvl3pPr marL="1143000" indent="-22860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3pPr>
                <a:lvl4pPr marL="1600200" indent="-22860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4pPr>
                <a:lvl5pPr marL="2057400" indent="-22860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5pPr>
                <a:lvl6pPr marL="25146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6pPr>
                <a:lvl7pPr marL="29718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7pPr>
                <a:lvl8pPr marL="34290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8pPr>
                <a:lvl9pPr marL="38862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9pPr>
              </a:lstStyle>
              <a:p>
                <a:r>
                  <a:rPr lang="en-US" altLang="zh-CN" sz="1100">
                    <a:latin typeface="Arial" charset="0"/>
                    <a:ea typeface="宋体" charset="-122"/>
                  </a:rPr>
                  <a:t>I [20 - 16]</a:t>
                </a:r>
              </a:p>
            </p:txBody>
          </p:sp>
          <p:sp>
            <p:nvSpPr>
              <p:cNvPr id="92" name="Line 269"/>
              <p:cNvSpPr>
                <a:spLocks noChangeShapeType="1"/>
              </p:cNvSpPr>
              <p:nvPr/>
            </p:nvSpPr>
            <p:spPr bwMode="auto">
              <a:xfrm>
                <a:off x="1286" y="2655"/>
                <a:ext cx="857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93" name="AutoShape 270"/>
              <p:cNvSpPr>
                <a:spLocks noChangeArrowheads="1"/>
              </p:cNvSpPr>
              <p:nvPr/>
            </p:nvSpPr>
            <p:spPr bwMode="auto">
              <a:xfrm>
                <a:off x="1258" y="2627"/>
                <a:ext cx="53" cy="54"/>
              </a:xfrm>
              <a:prstGeom prst="octagon">
                <a:avLst>
                  <a:gd name="adj" fmla="val 29287"/>
                </a:avLst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>
                  <a:ea typeface="宋体" charset="-122"/>
                </a:endParaRPr>
              </a:p>
            </p:txBody>
          </p:sp>
          <p:sp>
            <p:nvSpPr>
              <p:cNvPr id="94" name="Line 271"/>
              <p:cNvSpPr>
                <a:spLocks noChangeShapeType="1"/>
              </p:cNvSpPr>
              <p:nvPr/>
            </p:nvSpPr>
            <p:spPr bwMode="auto">
              <a:xfrm>
                <a:off x="1286" y="3255"/>
                <a:ext cx="42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95" name="Text Box 272"/>
              <p:cNvSpPr txBox="1">
                <a:spLocks noChangeArrowheads="1"/>
              </p:cNvSpPr>
              <p:nvPr/>
            </p:nvSpPr>
            <p:spPr bwMode="auto">
              <a:xfrm>
                <a:off x="1262" y="3091"/>
                <a:ext cx="497" cy="17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101882" tIns="50941" rIns="101882" bIns="50941">
                <a:spAutoFit/>
              </a:bodyPr>
              <a:lstStyle>
                <a:lvl1pPr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1pPr>
                <a:lvl2pPr marL="742950" indent="-28575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2pPr>
                <a:lvl3pPr marL="1143000" indent="-22860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3pPr>
                <a:lvl4pPr marL="1600200" indent="-22860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4pPr>
                <a:lvl5pPr marL="2057400" indent="-22860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5pPr>
                <a:lvl6pPr marL="25146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6pPr>
                <a:lvl7pPr marL="29718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7pPr>
                <a:lvl8pPr marL="34290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8pPr>
                <a:lvl9pPr marL="38862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9pPr>
              </a:lstStyle>
              <a:p>
                <a:r>
                  <a:rPr lang="en-US" altLang="zh-CN" sz="1100">
                    <a:latin typeface="Arial" charset="0"/>
                    <a:ea typeface="宋体" charset="-122"/>
                  </a:rPr>
                  <a:t>I [15 - 11]</a:t>
                </a:r>
              </a:p>
            </p:txBody>
          </p:sp>
          <p:sp>
            <p:nvSpPr>
              <p:cNvPr id="96" name="AutoShape 273"/>
              <p:cNvSpPr>
                <a:spLocks noChangeArrowheads="1"/>
              </p:cNvSpPr>
              <p:nvPr/>
            </p:nvSpPr>
            <p:spPr bwMode="auto">
              <a:xfrm>
                <a:off x="1260" y="3229"/>
                <a:ext cx="53" cy="54"/>
              </a:xfrm>
              <a:prstGeom prst="octagon">
                <a:avLst>
                  <a:gd name="adj" fmla="val 29287"/>
                </a:avLst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>
                  <a:ea typeface="宋体" charset="-122"/>
                </a:endParaRPr>
              </a:p>
            </p:txBody>
          </p:sp>
          <p:sp>
            <p:nvSpPr>
              <p:cNvPr id="97" name="Text Box 274"/>
              <p:cNvSpPr txBox="1">
                <a:spLocks noChangeArrowheads="1"/>
              </p:cNvSpPr>
              <p:nvPr/>
            </p:nvSpPr>
            <p:spPr bwMode="auto">
              <a:xfrm>
                <a:off x="1697" y="2719"/>
                <a:ext cx="201" cy="63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101882" tIns="50941" rIns="101882" bIns="50941">
                <a:spAutoFit/>
              </a:bodyPr>
              <a:lstStyle>
                <a:lvl1pPr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1pPr>
                <a:lvl2pPr marL="742950" indent="-28575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2pPr>
                <a:lvl3pPr marL="1143000" indent="-22860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3pPr>
                <a:lvl4pPr marL="1600200" indent="-22860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4pPr>
                <a:lvl5pPr marL="2057400" indent="-22860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5pPr>
                <a:lvl6pPr marL="25146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6pPr>
                <a:lvl7pPr marL="29718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7pPr>
                <a:lvl8pPr marL="34290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8pPr>
                <a:lvl9pPr marL="38862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9pPr>
              </a:lstStyle>
              <a:p>
                <a:pPr algn="ctr"/>
                <a:r>
                  <a:rPr lang="en-US" altLang="zh-CN" sz="1100">
                    <a:latin typeface="Arial" charset="0"/>
                    <a:ea typeface="宋体" charset="-122"/>
                  </a:rPr>
                  <a:t>0</a:t>
                </a:r>
              </a:p>
              <a:p>
                <a:pPr algn="ctr">
                  <a:spcBef>
                    <a:spcPct val="30000"/>
                  </a:spcBef>
                </a:pPr>
                <a:r>
                  <a:rPr lang="en-US" altLang="zh-CN" sz="1100" b="1">
                    <a:latin typeface="Arial" charset="0"/>
                    <a:ea typeface="宋体" charset="-122"/>
                  </a:rPr>
                  <a:t>M</a:t>
                </a:r>
              </a:p>
              <a:p>
                <a:pPr algn="ctr">
                  <a:lnSpc>
                    <a:spcPct val="90000"/>
                  </a:lnSpc>
                </a:pPr>
                <a:r>
                  <a:rPr lang="en-US" altLang="zh-CN" sz="1100" b="1">
                    <a:latin typeface="Arial" charset="0"/>
                    <a:ea typeface="宋体" charset="-122"/>
                  </a:rPr>
                  <a:t>u</a:t>
                </a:r>
              </a:p>
              <a:p>
                <a:pPr algn="ctr">
                  <a:lnSpc>
                    <a:spcPct val="90000"/>
                  </a:lnSpc>
                </a:pPr>
                <a:r>
                  <a:rPr lang="en-US" altLang="zh-CN" sz="1100" b="1">
                    <a:latin typeface="Arial" charset="0"/>
                    <a:ea typeface="宋体" charset="-122"/>
                  </a:rPr>
                  <a:t>x</a:t>
                </a:r>
              </a:p>
              <a:p>
                <a:pPr algn="ctr">
                  <a:spcBef>
                    <a:spcPct val="30000"/>
                  </a:spcBef>
                </a:pPr>
                <a:r>
                  <a:rPr lang="en-US" altLang="zh-CN" sz="1100">
                    <a:latin typeface="Arial" charset="0"/>
                    <a:ea typeface="宋体" charset="-122"/>
                  </a:rPr>
                  <a:t>1</a:t>
                </a:r>
              </a:p>
            </p:txBody>
          </p:sp>
          <p:sp>
            <p:nvSpPr>
              <p:cNvPr id="98" name="AutoShape 275"/>
              <p:cNvSpPr>
                <a:spLocks noChangeArrowheads="1"/>
              </p:cNvSpPr>
              <p:nvPr/>
            </p:nvSpPr>
            <p:spPr bwMode="auto">
              <a:xfrm>
                <a:off x="1716" y="2711"/>
                <a:ext cx="159" cy="652"/>
              </a:xfrm>
              <a:prstGeom prst="roundRect">
                <a:avLst>
                  <a:gd name="adj" fmla="val 50000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>
                  <a:ea typeface="宋体" charset="-122"/>
                </a:endParaRPr>
              </a:p>
            </p:txBody>
          </p:sp>
          <p:sp>
            <p:nvSpPr>
              <p:cNvPr id="99" name="Line 276"/>
              <p:cNvSpPr>
                <a:spLocks noChangeShapeType="1"/>
              </p:cNvSpPr>
              <p:nvPr/>
            </p:nvSpPr>
            <p:spPr bwMode="auto">
              <a:xfrm>
                <a:off x="1794" y="3366"/>
                <a:ext cx="0" cy="109"/>
              </a:xfrm>
              <a:prstGeom prst="line">
                <a:avLst/>
              </a:prstGeom>
              <a:noFill/>
              <a:ln w="9525">
                <a:solidFill>
                  <a:srgbClr val="3333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00" name="Text Box 277"/>
              <p:cNvSpPr txBox="1">
                <a:spLocks noChangeArrowheads="1"/>
              </p:cNvSpPr>
              <p:nvPr/>
            </p:nvSpPr>
            <p:spPr bwMode="auto">
              <a:xfrm>
                <a:off x="1571" y="3472"/>
                <a:ext cx="422" cy="17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101882" tIns="50941" rIns="101882" bIns="50941">
                <a:spAutoFit/>
              </a:bodyPr>
              <a:lstStyle>
                <a:lvl1pPr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1pPr>
                <a:lvl2pPr marL="742950" indent="-28575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2pPr>
                <a:lvl3pPr marL="1143000" indent="-22860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3pPr>
                <a:lvl4pPr marL="1600200" indent="-22860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4pPr>
                <a:lvl5pPr marL="2057400" indent="-22860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5pPr>
                <a:lvl6pPr marL="25146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6pPr>
                <a:lvl7pPr marL="29718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7pPr>
                <a:lvl8pPr marL="34290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8pPr>
                <a:lvl9pPr marL="38862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9pPr>
              </a:lstStyle>
              <a:p>
                <a:r>
                  <a:rPr lang="en-US" altLang="zh-CN" sz="1100">
                    <a:solidFill>
                      <a:srgbClr val="3333FF"/>
                    </a:solidFill>
                    <a:latin typeface="Arial" charset="0"/>
                    <a:ea typeface="宋体" charset="-122"/>
                  </a:rPr>
                  <a:t>RegDst</a:t>
                </a:r>
              </a:p>
            </p:txBody>
          </p:sp>
          <p:sp>
            <p:nvSpPr>
              <p:cNvPr id="101" name="Text Box 278"/>
              <p:cNvSpPr txBox="1">
                <a:spLocks noChangeArrowheads="1"/>
              </p:cNvSpPr>
              <p:nvPr/>
            </p:nvSpPr>
            <p:spPr bwMode="auto">
              <a:xfrm>
                <a:off x="2131" y="2275"/>
                <a:ext cx="494" cy="27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101882" tIns="50941" rIns="101882" bIns="50941">
                <a:spAutoFit/>
              </a:bodyPr>
              <a:lstStyle>
                <a:lvl1pPr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1pPr>
                <a:lvl2pPr marL="742950" indent="-28575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2pPr>
                <a:lvl3pPr marL="1143000" indent="-22860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3pPr>
                <a:lvl4pPr marL="1600200" indent="-22860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4pPr>
                <a:lvl5pPr marL="2057400" indent="-22860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5pPr>
                <a:lvl6pPr marL="25146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6pPr>
                <a:lvl7pPr marL="29718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7pPr>
                <a:lvl8pPr marL="34290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8pPr>
                <a:lvl9pPr marL="38862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9pPr>
              </a:lstStyle>
              <a:p>
                <a:r>
                  <a:rPr lang="en-US" altLang="zh-CN" sz="1100">
                    <a:latin typeface="Arial" charset="0"/>
                    <a:ea typeface="宋体" charset="-122"/>
                  </a:rPr>
                  <a:t>Read</a:t>
                </a:r>
              </a:p>
              <a:p>
                <a:r>
                  <a:rPr lang="en-US" altLang="zh-CN" sz="1100">
                    <a:latin typeface="Arial" charset="0"/>
                    <a:ea typeface="宋体" charset="-122"/>
                  </a:rPr>
                  <a:t>register 1</a:t>
                </a:r>
              </a:p>
            </p:txBody>
          </p:sp>
          <p:sp>
            <p:nvSpPr>
              <p:cNvPr id="102" name="Text Box 279"/>
              <p:cNvSpPr txBox="1">
                <a:spLocks noChangeArrowheads="1"/>
              </p:cNvSpPr>
              <p:nvPr/>
            </p:nvSpPr>
            <p:spPr bwMode="auto">
              <a:xfrm>
                <a:off x="2142" y="2559"/>
                <a:ext cx="494" cy="27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101882" tIns="50941" rIns="101882" bIns="50941">
                <a:spAutoFit/>
              </a:bodyPr>
              <a:lstStyle>
                <a:lvl1pPr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1pPr>
                <a:lvl2pPr marL="742950" indent="-28575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2pPr>
                <a:lvl3pPr marL="1143000" indent="-22860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3pPr>
                <a:lvl4pPr marL="1600200" indent="-22860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4pPr>
                <a:lvl5pPr marL="2057400" indent="-22860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5pPr>
                <a:lvl6pPr marL="25146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6pPr>
                <a:lvl7pPr marL="29718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7pPr>
                <a:lvl8pPr marL="34290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8pPr>
                <a:lvl9pPr marL="38862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9pPr>
              </a:lstStyle>
              <a:p>
                <a:r>
                  <a:rPr lang="en-US" altLang="zh-CN" sz="1100">
                    <a:latin typeface="Arial" charset="0"/>
                    <a:ea typeface="宋体" charset="-122"/>
                  </a:rPr>
                  <a:t>Read</a:t>
                </a:r>
              </a:p>
              <a:p>
                <a:r>
                  <a:rPr lang="en-US" altLang="zh-CN" sz="1100">
                    <a:latin typeface="Arial" charset="0"/>
                    <a:ea typeface="宋体" charset="-122"/>
                  </a:rPr>
                  <a:t>register 2</a:t>
                </a:r>
              </a:p>
            </p:txBody>
          </p:sp>
          <p:sp>
            <p:nvSpPr>
              <p:cNvPr id="103" name="Text Box 280"/>
              <p:cNvSpPr txBox="1">
                <a:spLocks noChangeArrowheads="1"/>
              </p:cNvSpPr>
              <p:nvPr/>
            </p:nvSpPr>
            <p:spPr bwMode="auto">
              <a:xfrm>
                <a:off x="2142" y="2831"/>
                <a:ext cx="421" cy="27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101882" tIns="50941" rIns="101882" bIns="50941">
                <a:spAutoFit/>
              </a:bodyPr>
              <a:lstStyle>
                <a:lvl1pPr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1pPr>
                <a:lvl2pPr marL="742950" indent="-28575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2pPr>
                <a:lvl3pPr marL="1143000" indent="-22860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3pPr>
                <a:lvl4pPr marL="1600200" indent="-22860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4pPr>
                <a:lvl5pPr marL="2057400" indent="-22860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5pPr>
                <a:lvl6pPr marL="25146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6pPr>
                <a:lvl7pPr marL="29718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7pPr>
                <a:lvl8pPr marL="34290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8pPr>
                <a:lvl9pPr marL="38862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9pPr>
              </a:lstStyle>
              <a:p>
                <a:r>
                  <a:rPr lang="en-US" altLang="zh-CN" sz="1100">
                    <a:latin typeface="Arial" charset="0"/>
                    <a:ea typeface="宋体" charset="-122"/>
                  </a:rPr>
                  <a:t>Write</a:t>
                </a:r>
              </a:p>
              <a:p>
                <a:r>
                  <a:rPr lang="en-US" altLang="zh-CN" sz="1100">
                    <a:latin typeface="Arial" charset="0"/>
                    <a:ea typeface="宋体" charset="-122"/>
                  </a:rPr>
                  <a:t>register</a:t>
                </a:r>
              </a:p>
            </p:txBody>
          </p:sp>
          <p:sp>
            <p:nvSpPr>
              <p:cNvPr id="104" name="Text Box 281"/>
              <p:cNvSpPr txBox="1">
                <a:spLocks noChangeArrowheads="1"/>
              </p:cNvSpPr>
              <p:nvPr/>
            </p:nvSpPr>
            <p:spPr bwMode="auto">
              <a:xfrm>
                <a:off x="2142" y="3103"/>
                <a:ext cx="333" cy="27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101882" tIns="50941" rIns="101882" bIns="50941">
                <a:spAutoFit/>
              </a:bodyPr>
              <a:lstStyle>
                <a:lvl1pPr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1pPr>
                <a:lvl2pPr marL="742950" indent="-28575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2pPr>
                <a:lvl3pPr marL="1143000" indent="-22860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3pPr>
                <a:lvl4pPr marL="1600200" indent="-22860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4pPr>
                <a:lvl5pPr marL="2057400" indent="-22860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5pPr>
                <a:lvl6pPr marL="25146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6pPr>
                <a:lvl7pPr marL="29718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7pPr>
                <a:lvl8pPr marL="34290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8pPr>
                <a:lvl9pPr marL="38862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9pPr>
              </a:lstStyle>
              <a:p>
                <a:r>
                  <a:rPr lang="en-US" altLang="zh-CN" sz="1100">
                    <a:solidFill>
                      <a:schemeClr val="tx2"/>
                    </a:solidFill>
                    <a:latin typeface="Arial" charset="0"/>
                    <a:ea typeface="宋体" charset="-122"/>
                  </a:rPr>
                  <a:t>Write</a:t>
                </a:r>
              </a:p>
              <a:p>
                <a:r>
                  <a:rPr lang="en-US" altLang="zh-CN" sz="1100">
                    <a:solidFill>
                      <a:schemeClr val="tx2"/>
                    </a:solidFill>
                    <a:latin typeface="Arial" charset="0"/>
                    <a:ea typeface="宋体" charset="-122"/>
                  </a:rPr>
                  <a:t>data</a:t>
                </a:r>
              </a:p>
            </p:txBody>
          </p:sp>
          <p:sp>
            <p:nvSpPr>
              <p:cNvPr id="105" name="Text Box 282"/>
              <p:cNvSpPr txBox="1">
                <a:spLocks noChangeArrowheads="1"/>
              </p:cNvSpPr>
              <p:nvPr/>
            </p:nvSpPr>
            <p:spPr bwMode="auto">
              <a:xfrm>
                <a:off x="2709" y="2656"/>
                <a:ext cx="372" cy="27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101882" tIns="50941" rIns="101882" bIns="50941">
                <a:spAutoFit/>
              </a:bodyPr>
              <a:lstStyle>
                <a:lvl1pPr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1pPr>
                <a:lvl2pPr marL="742950" indent="-28575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2pPr>
                <a:lvl3pPr marL="1143000" indent="-22860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3pPr>
                <a:lvl4pPr marL="1600200" indent="-22860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4pPr>
                <a:lvl5pPr marL="2057400" indent="-22860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5pPr>
                <a:lvl6pPr marL="25146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6pPr>
                <a:lvl7pPr marL="29718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7pPr>
                <a:lvl8pPr marL="34290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8pPr>
                <a:lvl9pPr marL="38862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9pPr>
              </a:lstStyle>
              <a:p>
                <a:pPr algn="r"/>
                <a:r>
                  <a:rPr lang="en-US" altLang="zh-CN" sz="1100">
                    <a:latin typeface="Arial" charset="0"/>
                    <a:ea typeface="宋体" charset="-122"/>
                  </a:rPr>
                  <a:t>Read</a:t>
                </a:r>
              </a:p>
              <a:p>
                <a:pPr algn="r"/>
                <a:r>
                  <a:rPr lang="en-US" altLang="zh-CN" sz="1100">
                    <a:latin typeface="Arial" charset="0"/>
                    <a:ea typeface="宋体" charset="-122"/>
                  </a:rPr>
                  <a:t>data 2</a:t>
                </a:r>
              </a:p>
            </p:txBody>
          </p:sp>
          <p:sp>
            <p:nvSpPr>
              <p:cNvPr id="106" name="Text Box 283"/>
              <p:cNvSpPr txBox="1">
                <a:spLocks noChangeArrowheads="1"/>
              </p:cNvSpPr>
              <p:nvPr/>
            </p:nvSpPr>
            <p:spPr bwMode="auto">
              <a:xfrm>
                <a:off x="2720" y="2287"/>
                <a:ext cx="372" cy="27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101882" tIns="50941" rIns="101882" bIns="50941">
                <a:spAutoFit/>
              </a:bodyPr>
              <a:lstStyle>
                <a:lvl1pPr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1pPr>
                <a:lvl2pPr marL="742950" indent="-28575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2pPr>
                <a:lvl3pPr marL="1143000" indent="-22860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3pPr>
                <a:lvl4pPr marL="1600200" indent="-22860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4pPr>
                <a:lvl5pPr marL="2057400" indent="-22860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5pPr>
                <a:lvl6pPr marL="25146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6pPr>
                <a:lvl7pPr marL="29718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7pPr>
                <a:lvl8pPr marL="34290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8pPr>
                <a:lvl9pPr marL="38862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9pPr>
              </a:lstStyle>
              <a:p>
                <a:pPr algn="r"/>
                <a:r>
                  <a:rPr lang="en-US" altLang="zh-CN" sz="1100">
                    <a:latin typeface="Arial" charset="0"/>
                    <a:ea typeface="宋体" charset="-122"/>
                  </a:rPr>
                  <a:t>Read</a:t>
                </a:r>
              </a:p>
              <a:p>
                <a:pPr algn="r"/>
                <a:r>
                  <a:rPr lang="en-US" altLang="zh-CN" sz="1100">
                    <a:latin typeface="Arial" charset="0"/>
                    <a:ea typeface="宋体" charset="-122"/>
                  </a:rPr>
                  <a:t>data 1</a:t>
                </a:r>
              </a:p>
            </p:txBody>
          </p:sp>
          <p:sp>
            <p:nvSpPr>
              <p:cNvPr id="107" name="Text Box 284"/>
              <p:cNvSpPr txBox="1">
                <a:spLocks noChangeArrowheads="1"/>
              </p:cNvSpPr>
              <p:nvPr/>
            </p:nvSpPr>
            <p:spPr bwMode="auto">
              <a:xfrm>
                <a:off x="2553" y="3037"/>
                <a:ext cx="529" cy="17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101882" tIns="50941" rIns="101882" bIns="50941">
                <a:spAutoFit/>
              </a:bodyPr>
              <a:lstStyle>
                <a:lvl1pPr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1pPr>
                <a:lvl2pPr marL="742950" indent="-28575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2pPr>
                <a:lvl3pPr marL="1143000" indent="-22860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3pPr>
                <a:lvl4pPr marL="1600200" indent="-22860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4pPr>
                <a:lvl5pPr marL="2057400" indent="-22860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5pPr>
                <a:lvl6pPr marL="25146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6pPr>
                <a:lvl7pPr marL="29718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7pPr>
                <a:lvl8pPr marL="34290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8pPr>
                <a:lvl9pPr marL="38862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9pPr>
              </a:lstStyle>
              <a:p>
                <a:r>
                  <a:rPr lang="en-US" altLang="zh-CN" sz="1100" b="1">
                    <a:latin typeface="Arial" charset="0"/>
                    <a:ea typeface="宋体" charset="-122"/>
                  </a:rPr>
                  <a:t>Registers</a:t>
                </a:r>
              </a:p>
            </p:txBody>
          </p:sp>
          <p:sp>
            <p:nvSpPr>
              <p:cNvPr id="108" name="Rectangle 285"/>
              <p:cNvSpPr>
                <a:spLocks noChangeArrowheads="1"/>
              </p:cNvSpPr>
              <p:nvPr/>
            </p:nvSpPr>
            <p:spPr bwMode="auto">
              <a:xfrm>
                <a:off x="2142" y="2287"/>
                <a:ext cx="939" cy="108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>
                  <a:ea typeface="宋体" charset="-122"/>
                </a:endParaRPr>
              </a:p>
            </p:txBody>
          </p:sp>
          <p:sp>
            <p:nvSpPr>
              <p:cNvPr id="109" name="Line 286"/>
              <p:cNvSpPr>
                <a:spLocks noChangeShapeType="1"/>
              </p:cNvSpPr>
              <p:nvPr/>
            </p:nvSpPr>
            <p:spPr bwMode="auto">
              <a:xfrm>
                <a:off x="2606" y="2175"/>
                <a:ext cx="0" cy="109"/>
              </a:xfrm>
              <a:prstGeom prst="line">
                <a:avLst/>
              </a:prstGeom>
              <a:noFill/>
              <a:ln w="9525">
                <a:solidFill>
                  <a:srgbClr val="3333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0" name="Text Box 287"/>
              <p:cNvSpPr txBox="1">
                <a:spLocks noChangeArrowheads="1"/>
              </p:cNvSpPr>
              <p:nvPr/>
            </p:nvSpPr>
            <p:spPr bwMode="auto">
              <a:xfrm>
                <a:off x="2395" y="2003"/>
                <a:ext cx="495" cy="17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101882" tIns="50941" rIns="101882" bIns="50941">
                <a:spAutoFit/>
              </a:bodyPr>
              <a:lstStyle>
                <a:lvl1pPr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1pPr>
                <a:lvl2pPr marL="742950" indent="-28575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2pPr>
                <a:lvl3pPr marL="1143000" indent="-22860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3pPr>
                <a:lvl4pPr marL="1600200" indent="-22860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4pPr>
                <a:lvl5pPr marL="2057400" indent="-22860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5pPr>
                <a:lvl6pPr marL="25146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6pPr>
                <a:lvl7pPr marL="29718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7pPr>
                <a:lvl8pPr marL="34290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8pPr>
                <a:lvl9pPr marL="38862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9pPr>
              </a:lstStyle>
              <a:p>
                <a:r>
                  <a:rPr lang="en-US" altLang="zh-CN" sz="1100">
                    <a:solidFill>
                      <a:srgbClr val="3333FF"/>
                    </a:solidFill>
                    <a:latin typeface="Arial" charset="0"/>
                    <a:ea typeface="宋体" charset="-122"/>
                  </a:rPr>
                  <a:t>RegWrite</a:t>
                </a:r>
              </a:p>
            </p:txBody>
          </p:sp>
          <p:sp>
            <p:nvSpPr>
              <p:cNvPr id="111" name="Text Box 288"/>
              <p:cNvSpPr txBox="1">
                <a:spLocks noChangeArrowheads="1"/>
              </p:cNvSpPr>
              <p:nvPr/>
            </p:nvSpPr>
            <p:spPr bwMode="auto">
              <a:xfrm>
                <a:off x="2705" y="3636"/>
                <a:ext cx="412" cy="27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101882" tIns="50941" rIns="101882" bIns="50941">
                <a:spAutoFit/>
              </a:bodyPr>
              <a:lstStyle>
                <a:lvl1pPr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1pPr>
                <a:lvl2pPr marL="742950" indent="-28575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2pPr>
                <a:lvl3pPr marL="1143000" indent="-22860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3pPr>
                <a:lvl4pPr marL="1600200" indent="-22860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4pPr>
                <a:lvl5pPr marL="2057400" indent="-22860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5pPr>
                <a:lvl6pPr marL="25146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6pPr>
                <a:lvl7pPr marL="29718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7pPr>
                <a:lvl8pPr marL="34290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8pPr>
                <a:lvl9pPr marL="38862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9pPr>
              </a:lstStyle>
              <a:p>
                <a:pPr algn="ctr"/>
                <a:r>
                  <a:rPr lang="en-US" altLang="zh-CN" sz="1100" b="1">
                    <a:latin typeface="Arial" charset="0"/>
                    <a:ea typeface="宋体" charset="-122"/>
                  </a:rPr>
                  <a:t>Sign</a:t>
                </a:r>
              </a:p>
              <a:p>
                <a:pPr algn="ctr"/>
                <a:r>
                  <a:rPr lang="en-US" altLang="zh-CN" sz="1100" b="1">
                    <a:latin typeface="Arial" charset="0"/>
                    <a:ea typeface="宋体" charset="-122"/>
                  </a:rPr>
                  <a:t>extend</a:t>
                </a:r>
              </a:p>
            </p:txBody>
          </p:sp>
          <p:sp>
            <p:nvSpPr>
              <p:cNvPr id="112" name="Oval 289"/>
              <p:cNvSpPr>
                <a:spLocks noChangeArrowheads="1"/>
              </p:cNvSpPr>
              <p:nvPr/>
            </p:nvSpPr>
            <p:spPr bwMode="auto">
              <a:xfrm>
                <a:off x="2755" y="3527"/>
                <a:ext cx="316" cy="544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>
                  <a:ea typeface="宋体" charset="-122"/>
                </a:endParaRPr>
              </a:p>
            </p:txBody>
          </p:sp>
          <p:sp>
            <p:nvSpPr>
              <p:cNvPr id="113" name="Line 290"/>
              <p:cNvSpPr>
                <a:spLocks noChangeShapeType="1"/>
              </p:cNvSpPr>
              <p:nvPr/>
            </p:nvSpPr>
            <p:spPr bwMode="auto">
              <a:xfrm>
                <a:off x="3081" y="2438"/>
                <a:ext cx="687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4" name="Line 291"/>
              <p:cNvSpPr>
                <a:spLocks noChangeShapeType="1"/>
              </p:cNvSpPr>
              <p:nvPr/>
            </p:nvSpPr>
            <p:spPr bwMode="auto">
              <a:xfrm>
                <a:off x="3283" y="3200"/>
                <a:ext cx="17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5" name="Line 292"/>
              <p:cNvSpPr>
                <a:spLocks noChangeShapeType="1"/>
              </p:cNvSpPr>
              <p:nvPr/>
            </p:nvSpPr>
            <p:spPr bwMode="auto">
              <a:xfrm>
                <a:off x="3292" y="3200"/>
                <a:ext cx="0" cy="599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6" name="Line 293"/>
              <p:cNvSpPr>
                <a:spLocks noChangeShapeType="1"/>
              </p:cNvSpPr>
              <p:nvPr/>
            </p:nvSpPr>
            <p:spPr bwMode="auto">
              <a:xfrm flipH="1">
                <a:off x="3075" y="3799"/>
                <a:ext cx="22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7" name="Text Box 294"/>
              <p:cNvSpPr txBox="1">
                <a:spLocks noChangeArrowheads="1"/>
              </p:cNvSpPr>
              <p:nvPr/>
            </p:nvSpPr>
            <p:spPr bwMode="auto">
              <a:xfrm>
                <a:off x="3439" y="2664"/>
                <a:ext cx="201" cy="63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101882" tIns="50941" rIns="101882" bIns="50941">
                <a:spAutoFit/>
              </a:bodyPr>
              <a:lstStyle>
                <a:lvl1pPr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1pPr>
                <a:lvl2pPr marL="742950" indent="-28575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2pPr>
                <a:lvl3pPr marL="1143000" indent="-22860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3pPr>
                <a:lvl4pPr marL="1600200" indent="-22860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4pPr>
                <a:lvl5pPr marL="2057400" indent="-22860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5pPr>
                <a:lvl6pPr marL="25146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6pPr>
                <a:lvl7pPr marL="29718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7pPr>
                <a:lvl8pPr marL="34290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8pPr>
                <a:lvl9pPr marL="38862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9pPr>
              </a:lstStyle>
              <a:p>
                <a:pPr algn="ctr"/>
                <a:r>
                  <a:rPr lang="en-US" altLang="zh-CN" sz="1100">
                    <a:latin typeface="Arial" charset="0"/>
                    <a:ea typeface="宋体" charset="-122"/>
                  </a:rPr>
                  <a:t>0</a:t>
                </a:r>
              </a:p>
              <a:p>
                <a:pPr algn="ctr">
                  <a:spcBef>
                    <a:spcPct val="30000"/>
                  </a:spcBef>
                </a:pPr>
                <a:r>
                  <a:rPr lang="en-US" altLang="zh-CN" sz="1100" b="1">
                    <a:latin typeface="Arial" charset="0"/>
                    <a:ea typeface="宋体" charset="-122"/>
                  </a:rPr>
                  <a:t>M</a:t>
                </a:r>
              </a:p>
              <a:p>
                <a:pPr algn="ctr">
                  <a:lnSpc>
                    <a:spcPct val="90000"/>
                  </a:lnSpc>
                </a:pPr>
                <a:r>
                  <a:rPr lang="en-US" altLang="zh-CN" sz="1100" b="1">
                    <a:latin typeface="Arial" charset="0"/>
                    <a:ea typeface="宋体" charset="-122"/>
                  </a:rPr>
                  <a:t>u</a:t>
                </a:r>
              </a:p>
              <a:p>
                <a:pPr algn="ctr">
                  <a:lnSpc>
                    <a:spcPct val="90000"/>
                  </a:lnSpc>
                </a:pPr>
                <a:r>
                  <a:rPr lang="en-US" altLang="zh-CN" sz="1100" b="1">
                    <a:latin typeface="Arial" charset="0"/>
                    <a:ea typeface="宋体" charset="-122"/>
                  </a:rPr>
                  <a:t>x</a:t>
                </a:r>
              </a:p>
              <a:p>
                <a:pPr algn="ctr">
                  <a:spcBef>
                    <a:spcPct val="30000"/>
                  </a:spcBef>
                </a:pPr>
                <a:r>
                  <a:rPr lang="en-US" altLang="zh-CN" sz="1100">
                    <a:latin typeface="Arial" charset="0"/>
                    <a:ea typeface="宋体" charset="-122"/>
                  </a:rPr>
                  <a:t>1</a:t>
                </a:r>
              </a:p>
            </p:txBody>
          </p:sp>
          <p:sp>
            <p:nvSpPr>
              <p:cNvPr id="118" name="AutoShape 295"/>
              <p:cNvSpPr>
                <a:spLocks noChangeArrowheads="1"/>
              </p:cNvSpPr>
              <p:nvPr/>
            </p:nvSpPr>
            <p:spPr bwMode="auto">
              <a:xfrm>
                <a:off x="3459" y="2656"/>
                <a:ext cx="158" cy="653"/>
              </a:xfrm>
              <a:prstGeom prst="roundRect">
                <a:avLst>
                  <a:gd name="adj" fmla="val 50000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>
                  <a:ea typeface="宋体" charset="-122"/>
                </a:endParaRPr>
              </a:p>
            </p:txBody>
          </p:sp>
          <p:sp>
            <p:nvSpPr>
              <p:cNvPr id="119" name="Line 296"/>
              <p:cNvSpPr>
                <a:spLocks noChangeShapeType="1"/>
              </p:cNvSpPr>
              <p:nvPr/>
            </p:nvSpPr>
            <p:spPr bwMode="auto">
              <a:xfrm>
                <a:off x="3541" y="3309"/>
                <a:ext cx="0" cy="109"/>
              </a:xfrm>
              <a:prstGeom prst="line">
                <a:avLst/>
              </a:prstGeom>
              <a:noFill/>
              <a:ln w="9525">
                <a:solidFill>
                  <a:srgbClr val="3333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0" name="Text Box 297"/>
              <p:cNvSpPr txBox="1">
                <a:spLocks noChangeArrowheads="1"/>
              </p:cNvSpPr>
              <p:nvPr/>
            </p:nvSpPr>
            <p:spPr bwMode="auto">
              <a:xfrm>
                <a:off x="3345" y="3418"/>
                <a:ext cx="432" cy="17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101882" tIns="50941" rIns="101882" bIns="50941">
                <a:spAutoFit/>
              </a:bodyPr>
              <a:lstStyle>
                <a:lvl1pPr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1pPr>
                <a:lvl2pPr marL="742950" indent="-28575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2pPr>
                <a:lvl3pPr marL="1143000" indent="-22860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3pPr>
                <a:lvl4pPr marL="1600200" indent="-22860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4pPr>
                <a:lvl5pPr marL="2057400" indent="-22860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5pPr>
                <a:lvl6pPr marL="25146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6pPr>
                <a:lvl7pPr marL="29718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7pPr>
                <a:lvl8pPr marL="34290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8pPr>
                <a:lvl9pPr marL="38862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9pPr>
              </a:lstStyle>
              <a:p>
                <a:r>
                  <a:rPr lang="en-US" altLang="zh-CN" sz="1100">
                    <a:solidFill>
                      <a:srgbClr val="3333FF"/>
                    </a:solidFill>
                    <a:latin typeface="Arial" charset="0"/>
                    <a:ea typeface="宋体" charset="-122"/>
                  </a:rPr>
                  <a:t>ALUSrc</a:t>
                </a:r>
              </a:p>
            </p:txBody>
          </p:sp>
          <p:grpSp>
            <p:nvGrpSpPr>
              <p:cNvPr id="121" name="Group 298"/>
              <p:cNvGrpSpPr>
                <a:grpSpLocks/>
              </p:cNvGrpSpPr>
              <p:nvPr/>
            </p:nvGrpSpPr>
            <p:grpSpPr bwMode="auto">
              <a:xfrm>
                <a:off x="3768" y="2275"/>
                <a:ext cx="527" cy="870"/>
                <a:chOff x="3168" y="2736"/>
                <a:chExt cx="480" cy="768"/>
              </a:xfrm>
            </p:grpSpPr>
            <p:sp>
              <p:nvSpPr>
                <p:cNvPr id="135" name="Line 299"/>
                <p:cNvSpPr>
                  <a:spLocks noChangeShapeType="1"/>
                </p:cNvSpPr>
                <p:nvPr/>
              </p:nvSpPr>
              <p:spPr bwMode="auto">
                <a:xfrm>
                  <a:off x="3168" y="2736"/>
                  <a:ext cx="0" cy="28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63500" dir="8587806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36" name="Line 300"/>
                <p:cNvSpPr>
                  <a:spLocks noChangeShapeType="1"/>
                </p:cNvSpPr>
                <p:nvPr/>
              </p:nvSpPr>
              <p:spPr bwMode="auto">
                <a:xfrm>
                  <a:off x="3168" y="3216"/>
                  <a:ext cx="0" cy="28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63500" dir="8587806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37" name="Line 301"/>
                <p:cNvSpPr>
                  <a:spLocks noChangeShapeType="1"/>
                </p:cNvSpPr>
                <p:nvPr/>
              </p:nvSpPr>
              <p:spPr bwMode="auto">
                <a:xfrm>
                  <a:off x="3168" y="3024"/>
                  <a:ext cx="144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63500" dir="8587806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38" name="Line 302"/>
                <p:cNvSpPr>
                  <a:spLocks noChangeShapeType="1"/>
                </p:cNvSpPr>
                <p:nvPr/>
              </p:nvSpPr>
              <p:spPr bwMode="auto">
                <a:xfrm flipV="1">
                  <a:off x="3168" y="3120"/>
                  <a:ext cx="144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63500" dir="8587806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39" name="Line 303"/>
                <p:cNvSpPr>
                  <a:spLocks noChangeShapeType="1"/>
                </p:cNvSpPr>
                <p:nvPr/>
              </p:nvSpPr>
              <p:spPr bwMode="auto">
                <a:xfrm>
                  <a:off x="3168" y="2736"/>
                  <a:ext cx="480" cy="24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63500" dir="8587806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40" name="Line 304"/>
                <p:cNvSpPr>
                  <a:spLocks noChangeShapeType="1"/>
                </p:cNvSpPr>
                <p:nvPr/>
              </p:nvSpPr>
              <p:spPr bwMode="auto">
                <a:xfrm>
                  <a:off x="3648" y="2976"/>
                  <a:ext cx="0" cy="28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63500" dir="8587806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41" name="Line 305"/>
                <p:cNvSpPr>
                  <a:spLocks noChangeShapeType="1"/>
                </p:cNvSpPr>
                <p:nvPr/>
              </p:nvSpPr>
              <p:spPr bwMode="auto">
                <a:xfrm flipV="1">
                  <a:off x="3168" y="3264"/>
                  <a:ext cx="480" cy="24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63500" dir="8587806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</p:grpSp>
          <p:sp>
            <p:nvSpPr>
              <p:cNvPr id="122" name="Text Box 306"/>
              <p:cNvSpPr txBox="1">
                <a:spLocks noChangeArrowheads="1"/>
              </p:cNvSpPr>
              <p:nvPr/>
            </p:nvSpPr>
            <p:spPr bwMode="auto">
              <a:xfrm>
                <a:off x="3924" y="2710"/>
                <a:ext cx="378" cy="17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101882" tIns="50941" rIns="101882" bIns="50941">
                <a:spAutoFit/>
              </a:bodyPr>
              <a:lstStyle>
                <a:lvl1pPr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1pPr>
                <a:lvl2pPr marL="742950" indent="-28575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2pPr>
                <a:lvl3pPr marL="1143000" indent="-22860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3pPr>
                <a:lvl4pPr marL="1600200" indent="-22860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4pPr>
                <a:lvl5pPr marL="2057400" indent="-22860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5pPr>
                <a:lvl6pPr marL="25146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6pPr>
                <a:lvl7pPr marL="29718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7pPr>
                <a:lvl8pPr marL="34290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8pPr>
                <a:lvl9pPr marL="38862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9pPr>
              </a:lstStyle>
              <a:p>
                <a:pPr algn="r"/>
                <a:r>
                  <a:rPr lang="en-US" altLang="zh-CN" sz="1100">
                    <a:solidFill>
                      <a:schemeClr val="tx2"/>
                    </a:solidFill>
                    <a:latin typeface="Arial" charset="0"/>
                    <a:ea typeface="宋体" charset="-122"/>
                  </a:rPr>
                  <a:t>Result</a:t>
                </a:r>
              </a:p>
            </p:txBody>
          </p:sp>
          <p:sp>
            <p:nvSpPr>
              <p:cNvPr id="123" name="Text Box 307"/>
              <p:cNvSpPr txBox="1">
                <a:spLocks noChangeArrowheads="1"/>
              </p:cNvSpPr>
              <p:nvPr/>
            </p:nvSpPr>
            <p:spPr bwMode="auto">
              <a:xfrm>
                <a:off x="3978" y="2547"/>
                <a:ext cx="309" cy="17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101882" tIns="50941" rIns="101882" bIns="50941">
                <a:spAutoFit/>
              </a:bodyPr>
              <a:lstStyle>
                <a:lvl1pPr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1pPr>
                <a:lvl2pPr marL="742950" indent="-28575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2pPr>
                <a:lvl3pPr marL="1143000" indent="-22860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3pPr>
                <a:lvl4pPr marL="1600200" indent="-22860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4pPr>
                <a:lvl5pPr marL="2057400" indent="-22860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5pPr>
                <a:lvl6pPr marL="25146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6pPr>
                <a:lvl7pPr marL="29718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7pPr>
                <a:lvl8pPr marL="34290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8pPr>
                <a:lvl9pPr marL="38862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9pPr>
              </a:lstStyle>
              <a:p>
                <a:pPr algn="r"/>
                <a:r>
                  <a:rPr lang="en-US" altLang="zh-CN" sz="1100">
                    <a:latin typeface="Arial" charset="0"/>
                    <a:ea typeface="宋体" charset="-122"/>
                  </a:rPr>
                  <a:t>Zero</a:t>
                </a:r>
              </a:p>
            </p:txBody>
          </p:sp>
          <p:sp>
            <p:nvSpPr>
              <p:cNvPr id="124" name="Text Box 308"/>
              <p:cNvSpPr txBox="1">
                <a:spLocks noChangeArrowheads="1"/>
              </p:cNvSpPr>
              <p:nvPr/>
            </p:nvSpPr>
            <p:spPr bwMode="auto">
              <a:xfrm>
                <a:off x="3768" y="2438"/>
                <a:ext cx="310" cy="17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101882" tIns="50941" rIns="101882" bIns="50941">
                <a:spAutoFit/>
              </a:bodyPr>
              <a:lstStyle>
                <a:lvl1pPr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1pPr>
                <a:lvl2pPr marL="742950" indent="-28575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2pPr>
                <a:lvl3pPr marL="1143000" indent="-22860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3pPr>
                <a:lvl4pPr marL="1600200" indent="-22860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4pPr>
                <a:lvl5pPr marL="2057400" indent="-22860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5pPr>
                <a:lvl6pPr marL="25146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6pPr>
                <a:lvl7pPr marL="29718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7pPr>
                <a:lvl8pPr marL="34290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8pPr>
                <a:lvl9pPr marL="38862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9pPr>
              </a:lstStyle>
              <a:p>
                <a:r>
                  <a:rPr lang="en-US" altLang="zh-CN" sz="1100" b="1">
                    <a:latin typeface="Arial" charset="0"/>
                    <a:ea typeface="宋体" charset="-122"/>
                  </a:rPr>
                  <a:t>ALU</a:t>
                </a:r>
              </a:p>
            </p:txBody>
          </p:sp>
          <p:sp>
            <p:nvSpPr>
              <p:cNvPr id="125" name="Line 309"/>
              <p:cNvSpPr>
                <a:spLocks noChangeShapeType="1"/>
              </p:cNvSpPr>
              <p:nvPr/>
            </p:nvSpPr>
            <p:spPr bwMode="auto">
              <a:xfrm>
                <a:off x="4084" y="2982"/>
                <a:ext cx="0" cy="109"/>
              </a:xfrm>
              <a:prstGeom prst="line">
                <a:avLst/>
              </a:prstGeom>
              <a:noFill/>
              <a:ln w="9525">
                <a:solidFill>
                  <a:srgbClr val="3333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6" name="Text Box 310"/>
              <p:cNvSpPr txBox="1">
                <a:spLocks noChangeArrowheads="1"/>
              </p:cNvSpPr>
              <p:nvPr/>
            </p:nvSpPr>
            <p:spPr bwMode="auto">
              <a:xfrm>
                <a:off x="3873" y="3091"/>
                <a:ext cx="417" cy="17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101882" tIns="50941" rIns="101882" bIns="50941">
                <a:spAutoFit/>
              </a:bodyPr>
              <a:lstStyle>
                <a:lvl1pPr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1pPr>
                <a:lvl2pPr marL="742950" indent="-28575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2pPr>
                <a:lvl3pPr marL="1143000" indent="-22860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3pPr>
                <a:lvl4pPr marL="1600200" indent="-22860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4pPr>
                <a:lvl5pPr marL="2057400" indent="-228600" defTabSz="1019175"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5pPr>
                <a:lvl6pPr marL="25146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6pPr>
                <a:lvl7pPr marL="29718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7pPr>
                <a:lvl8pPr marL="34290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8pPr>
                <a:lvl9pPr marL="38862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rebuchet MS" pitchFamily="-16" charset="0"/>
                  </a:defRPr>
                </a:lvl9pPr>
              </a:lstStyle>
              <a:p>
                <a:r>
                  <a:rPr lang="en-US" altLang="zh-CN" sz="1100">
                    <a:solidFill>
                      <a:srgbClr val="3333FF"/>
                    </a:solidFill>
                    <a:latin typeface="Arial" charset="0"/>
                    <a:ea typeface="宋体" charset="-122"/>
                  </a:rPr>
                  <a:t>ALUOp</a:t>
                </a:r>
              </a:p>
            </p:txBody>
          </p:sp>
          <p:sp>
            <p:nvSpPr>
              <p:cNvPr id="127" name="Line 311"/>
              <p:cNvSpPr>
                <a:spLocks noChangeShapeType="1"/>
              </p:cNvSpPr>
              <p:nvPr/>
            </p:nvSpPr>
            <p:spPr bwMode="auto">
              <a:xfrm>
                <a:off x="3615" y="2983"/>
                <a:ext cx="153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8" name="Line 312"/>
              <p:cNvSpPr>
                <a:spLocks noChangeShapeType="1"/>
              </p:cNvSpPr>
              <p:nvPr/>
            </p:nvSpPr>
            <p:spPr bwMode="auto">
              <a:xfrm flipV="1">
                <a:off x="1562" y="2652"/>
                <a:ext cx="0" cy="16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9" name="AutoShape 313"/>
              <p:cNvSpPr>
                <a:spLocks noChangeArrowheads="1"/>
              </p:cNvSpPr>
              <p:nvPr/>
            </p:nvSpPr>
            <p:spPr bwMode="auto">
              <a:xfrm>
                <a:off x="1537" y="2629"/>
                <a:ext cx="53" cy="54"/>
              </a:xfrm>
              <a:prstGeom prst="octagon">
                <a:avLst>
                  <a:gd name="adj" fmla="val 29287"/>
                </a:avLst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>
                  <a:ea typeface="宋体" charset="-122"/>
                </a:endParaRPr>
              </a:p>
            </p:txBody>
          </p:sp>
          <p:sp>
            <p:nvSpPr>
              <p:cNvPr id="130" name="Line 314"/>
              <p:cNvSpPr>
                <a:spLocks noChangeShapeType="1"/>
              </p:cNvSpPr>
              <p:nvPr/>
            </p:nvSpPr>
            <p:spPr bwMode="auto">
              <a:xfrm>
                <a:off x="1562" y="2815"/>
                <a:ext cx="155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31" name="AutoShape 315"/>
              <p:cNvSpPr>
                <a:spLocks noChangeArrowheads="1"/>
              </p:cNvSpPr>
              <p:nvPr/>
            </p:nvSpPr>
            <p:spPr bwMode="auto">
              <a:xfrm>
                <a:off x="4375" y="2792"/>
                <a:ext cx="53" cy="55"/>
              </a:xfrm>
              <a:prstGeom prst="octagon">
                <a:avLst>
                  <a:gd name="adj" fmla="val 29287"/>
                </a:avLst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>
                  <a:ea typeface="宋体" charset="-122"/>
                </a:endParaRPr>
              </a:p>
            </p:txBody>
          </p:sp>
          <p:sp>
            <p:nvSpPr>
              <p:cNvPr id="132" name="Line 316"/>
              <p:cNvSpPr>
                <a:spLocks noChangeShapeType="1"/>
              </p:cNvSpPr>
              <p:nvPr/>
            </p:nvSpPr>
            <p:spPr bwMode="auto">
              <a:xfrm>
                <a:off x="4299" y="2819"/>
                <a:ext cx="93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33" name="Line 317"/>
              <p:cNvSpPr>
                <a:spLocks noChangeShapeType="1"/>
              </p:cNvSpPr>
              <p:nvPr/>
            </p:nvSpPr>
            <p:spPr bwMode="auto">
              <a:xfrm>
                <a:off x="4401" y="2819"/>
                <a:ext cx="0" cy="81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34" name="AutoShape 318"/>
              <p:cNvSpPr>
                <a:spLocks noChangeArrowheads="1"/>
              </p:cNvSpPr>
              <p:nvPr/>
            </p:nvSpPr>
            <p:spPr bwMode="auto">
              <a:xfrm>
                <a:off x="3265" y="3172"/>
                <a:ext cx="53" cy="54"/>
              </a:xfrm>
              <a:prstGeom prst="octagon">
                <a:avLst>
                  <a:gd name="adj" fmla="val 29287"/>
                </a:avLst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>
                  <a:ea typeface="宋体" charset="-122"/>
                </a:endParaRPr>
              </a:p>
            </p:txBody>
          </p:sp>
        </p:grpSp>
        <p:sp>
          <p:nvSpPr>
            <p:cNvPr id="142" name="Text Box 319"/>
            <p:cNvSpPr txBox="1">
              <a:spLocks noChangeArrowheads="1"/>
            </p:cNvSpPr>
            <p:nvPr/>
          </p:nvSpPr>
          <p:spPr bwMode="auto">
            <a:xfrm>
              <a:off x="838200" y="4572000"/>
              <a:ext cx="558800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9pPr>
            </a:lstStyle>
            <a:p>
              <a:r>
                <a:rPr lang="en-US" altLang="zh-CN" dirty="0">
                  <a:solidFill>
                    <a:srgbClr val="9E0FCC"/>
                  </a:solidFill>
                  <a:ea typeface="宋体" charset="-122"/>
                </a:rPr>
                <a:t>2ns</a:t>
              </a:r>
              <a:endParaRPr lang="en-US" altLang="zh-CN" dirty="0">
                <a:ea typeface="宋体" charset="-122"/>
              </a:endParaRPr>
            </a:p>
          </p:txBody>
        </p:sp>
        <p:sp>
          <p:nvSpPr>
            <p:cNvPr id="143" name="Text Box 320"/>
            <p:cNvSpPr txBox="1">
              <a:spLocks noChangeArrowheads="1"/>
            </p:cNvSpPr>
            <p:nvPr/>
          </p:nvSpPr>
          <p:spPr bwMode="auto">
            <a:xfrm>
              <a:off x="6172200" y="3124200"/>
              <a:ext cx="558800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9pPr>
            </a:lstStyle>
            <a:p>
              <a:r>
                <a:rPr lang="en-US" altLang="zh-CN">
                  <a:solidFill>
                    <a:srgbClr val="9E0FCC"/>
                  </a:solidFill>
                  <a:ea typeface="宋体" charset="-122"/>
                </a:rPr>
                <a:t>2ns</a:t>
              </a:r>
              <a:endParaRPr lang="en-US" altLang="zh-CN">
                <a:ea typeface="宋体" charset="-122"/>
              </a:endParaRPr>
            </a:p>
          </p:txBody>
        </p:sp>
        <p:sp>
          <p:nvSpPr>
            <p:cNvPr id="144" name="Text Box 321"/>
            <p:cNvSpPr txBox="1">
              <a:spLocks noChangeArrowheads="1"/>
            </p:cNvSpPr>
            <p:nvPr/>
          </p:nvSpPr>
          <p:spPr bwMode="auto">
            <a:xfrm>
              <a:off x="7696200" y="2819400"/>
              <a:ext cx="558800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9pPr>
            </a:lstStyle>
            <a:p>
              <a:r>
                <a:rPr lang="en-US" altLang="zh-CN">
                  <a:solidFill>
                    <a:srgbClr val="9E0FCC"/>
                  </a:solidFill>
                  <a:ea typeface="宋体" charset="-122"/>
                </a:rPr>
                <a:t>2ns</a:t>
              </a:r>
              <a:endParaRPr lang="en-US" altLang="zh-CN">
                <a:ea typeface="宋体" charset="-122"/>
              </a:endParaRPr>
            </a:p>
          </p:txBody>
        </p:sp>
        <p:sp>
          <p:nvSpPr>
            <p:cNvPr id="145" name="Text Box 322"/>
            <p:cNvSpPr txBox="1">
              <a:spLocks noChangeArrowheads="1"/>
            </p:cNvSpPr>
            <p:nvPr/>
          </p:nvSpPr>
          <p:spPr bwMode="auto">
            <a:xfrm>
              <a:off x="3886200" y="2514600"/>
              <a:ext cx="558800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9pPr>
            </a:lstStyle>
            <a:p>
              <a:r>
                <a:rPr lang="en-US" altLang="zh-CN">
                  <a:solidFill>
                    <a:srgbClr val="9E0FCC"/>
                  </a:solidFill>
                  <a:ea typeface="宋体" charset="-122"/>
                </a:rPr>
                <a:t>1ns</a:t>
              </a:r>
              <a:endParaRPr lang="en-US" altLang="zh-CN">
                <a:ea typeface="宋体" charset="-122"/>
              </a:endParaRPr>
            </a:p>
          </p:txBody>
        </p:sp>
        <p:sp>
          <p:nvSpPr>
            <p:cNvPr id="149" name="Text Box 319"/>
            <p:cNvSpPr txBox="1">
              <a:spLocks noChangeArrowheads="1"/>
            </p:cNvSpPr>
            <p:nvPr/>
          </p:nvSpPr>
          <p:spPr bwMode="auto">
            <a:xfrm>
              <a:off x="5897580" y="5905500"/>
              <a:ext cx="558800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-16" charset="0"/>
                </a:defRPr>
              </a:lvl9pPr>
            </a:lstStyle>
            <a:p>
              <a:r>
                <a:rPr lang="en-US" altLang="zh-CN" dirty="0">
                  <a:solidFill>
                    <a:srgbClr val="9E0FCC"/>
                  </a:solidFill>
                  <a:ea typeface="宋体" charset="-122"/>
                </a:rPr>
                <a:t>1ns</a:t>
              </a:r>
              <a:endParaRPr lang="en-US" altLang="zh-CN" dirty="0">
                <a:ea typeface="宋体" charset="-122"/>
              </a:endParaRPr>
            </a:p>
          </p:txBody>
        </p:sp>
      </p:grpSp>
      <p:sp>
        <p:nvSpPr>
          <p:cNvPr id="146" name="Slide Number Placeholder 14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91537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夏至">
  <a:themeElements>
    <a:clrScheme name="夏至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夏至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夏至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4125</TotalTime>
  <Words>2295</Words>
  <Application>Microsoft Office PowerPoint</Application>
  <PresentationFormat>On-screen Show (4:3)</PresentationFormat>
  <Paragraphs>1120</Paragraphs>
  <Slides>28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夏至</vt:lpstr>
      <vt:lpstr>CSE 341 Computer Organization  Lecture 17 Processor : Pipelining 1 </vt:lpstr>
      <vt:lpstr>Task III</vt:lpstr>
      <vt:lpstr>Example from Laundry</vt:lpstr>
      <vt:lpstr>Sequential Way</vt:lpstr>
      <vt:lpstr>Pipelining Way</vt:lpstr>
      <vt:lpstr>Some Observations on Pipelining</vt:lpstr>
      <vt:lpstr>Pipelining</vt:lpstr>
      <vt:lpstr>Instruction Execution Review</vt:lpstr>
      <vt:lpstr>Single-Cycle Datapath</vt:lpstr>
      <vt:lpstr>Single-cycle Review</vt:lpstr>
      <vt:lpstr>Instruction Fetch (IF)</vt:lpstr>
      <vt:lpstr>Instruction Decode (ID)</vt:lpstr>
      <vt:lpstr>Execute (EX)</vt:lpstr>
      <vt:lpstr>Memory (MEM)</vt:lpstr>
      <vt:lpstr>Writeback (WB)</vt:lpstr>
      <vt:lpstr>What we can find…</vt:lpstr>
      <vt:lpstr>Make those idle units work</vt:lpstr>
      <vt:lpstr>Decoding and Fetching Together</vt:lpstr>
      <vt:lpstr>Executing, Decoding and Fetching</vt:lpstr>
      <vt:lpstr>Making Pipelining Work</vt:lpstr>
      <vt:lpstr>5-Stage Pipeline</vt:lpstr>
      <vt:lpstr>Pipelining Loads</vt:lpstr>
      <vt:lpstr>Pipeline Diagram</vt:lpstr>
      <vt:lpstr>Some Terminology</vt:lpstr>
      <vt:lpstr>Single vs Multiple vs Pipelining</vt:lpstr>
      <vt:lpstr>Pipelining Performance</vt:lpstr>
      <vt:lpstr>Pipelining other instruction types</vt:lpstr>
      <vt:lpstr>A Solution: Insert NOP Stages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 344  Digital Computer Systems</dc:title>
  <dc:creator>manmenghou</dc:creator>
  <cp:lastModifiedBy>Lu Su</cp:lastModifiedBy>
  <cp:revision>328</cp:revision>
  <dcterms:created xsi:type="dcterms:W3CDTF">2015-08-13T19:09:57Z</dcterms:created>
  <dcterms:modified xsi:type="dcterms:W3CDTF">2020-04-12T03:49:12Z</dcterms:modified>
</cp:coreProperties>
</file>