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56" r:id="rId2"/>
    <p:sldId id="526" r:id="rId3"/>
    <p:sldId id="527" r:id="rId4"/>
    <p:sldId id="528" r:id="rId5"/>
    <p:sldId id="529" r:id="rId6"/>
    <p:sldId id="530" r:id="rId7"/>
    <p:sldId id="531" r:id="rId8"/>
    <p:sldId id="532" r:id="rId9"/>
    <p:sldId id="533" r:id="rId10"/>
    <p:sldId id="534" r:id="rId11"/>
    <p:sldId id="535" r:id="rId12"/>
    <p:sldId id="536" r:id="rId13"/>
    <p:sldId id="537" r:id="rId14"/>
    <p:sldId id="538" r:id="rId15"/>
    <p:sldId id="539" r:id="rId16"/>
    <p:sldId id="540" r:id="rId17"/>
    <p:sldId id="541" r:id="rId18"/>
    <p:sldId id="542" r:id="rId19"/>
    <p:sldId id="543" r:id="rId20"/>
    <p:sldId id="544" r:id="rId21"/>
    <p:sldId id="545" r:id="rId22"/>
    <p:sldId id="546" r:id="rId23"/>
    <p:sldId id="547" r:id="rId24"/>
    <p:sldId id="548" r:id="rId25"/>
    <p:sldId id="549" r:id="rId26"/>
    <p:sldId id="550" r:id="rId27"/>
    <p:sldId id="551" r:id="rId28"/>
    <p:sldId id="552" r:id="rId2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79564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2-09T06:23:15.69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129 143,'0'-3,"0"0,0 3,-3 0,0 0,-1 0,-2 6,2 1,4 9,0 0,-6 3,6 4,0 6,0 3,0 0,0 1,0 5,0 8,-3-1,-1 0,1 10,0-10,-1 0,1 0,0-3,-1 0,1-4,0 4,3 0,-7 0,4 0,3-7,-2 11,-2-8,1-2,-4 6,1-1,2-2,-2-10,2 10,4-10,0 0,0 3,0-3,4 3,-4-3,0 7,0-7,0 0,-4 3,-2 0,3 0,-1 4,1-7,3 0,0-7,0 4,0-13,0 6,0-6,0-9,0 5,0-2,0-4,0 0,0 0,3 1,-3-4,4 3,-1 3,3-3,-2 4,-1-4,7 0,3 1,-4 2,1-3,0 0,3 4,0-1,-3 1,0-1,4-3,-1 7,-3-7,-1-3,4 0,0 0,0 0,4-3,-1 0,8 0,-5 3,4 0,0 0,3 0,7 0,-4 0,4 0,7 0,-5-4,5 1,6-6,3 2,7-6,0 0,3-3,0-3,0-4,0 4,-3 3,-1 0,5 9,-8 1,7 3,-7 3,8-4,-5 1,2 0,4 0,2 0,-1-1,1-2,-11-1,4 1,-7 0,-3-1,-6 1,-5-1,-2 4,-6-7,-1 4,-3-4,-14 4,5-4,-4 4,-4-1,1-6,-4 0,4 4,-4-1,4-9,-1 9,1 0,6 1,-7 2,0-6,1 4,0-1,-4-3,0-6,1 0,-4-4,0-9,0-4,0-9,0 3,0-9,0-1,0-3,3-6,0 6,1 1,-1-4,0 3,-3-7,0 1,0-3,0 6,0 6,0 7,0 3,-3 7,-4-1,-3 4,-3 3,0 3,1 0,-5 1,-3 5,-6-5,-1 2,2-6,-5 3,-10 0,-5 4,-15-4,2 7,-15-1,-9 8,-6 2,2 3,-3 4,1 0,3 0,-1-4,-2 1,-4-1,-3-2,3 2,6 1,5 6,-4 0,6 0,6 3,5 10,5-3,14 3,6 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124CA-7153-4448-9D72-0412EF7D846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FE568-B7D0-404E-93B1-BF4176C2C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29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71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6FEC7-6F5D-4A92-B263-054F691128B1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3436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34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E148-8274-4B7F-AE4C-D6D56DB68554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53D9-A471-4349-9C4D-A2CCF0D4ED83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1B39-2CDA-4ED1-8C8D-E2C3AC9E1C62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EDB-DD0E-470F-929A-797B968DC33A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6150-E1D1-4E70-BB3F-DFDF8B8E0BC2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0F39-0B84-489E-82A2-754924228789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9AB1-9497-43A6-B9F6-F25C6DC7B578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4FF8-2E79-4853-8D80-61AE2250CDA0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A41-30A7-44C3-97C1-A344EC550F60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70F3-5AA3-42EB-B34F-D858E9500DEB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A438-FF90-44E4-881C-36AA200F387D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C36E9C5-625D-4E6A-AD03-2FE78FE1F768}" type="datetime1">
              <a:rPr lang="zh-CN" altLang="en-US" smtClean="0"/>
              <a:t>2020/4/11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17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Processor : </a:t>
            </a:r>
            <a:r>
              <a:rPr lang="en-US" altLang="zh-CN" sz="3600" b="1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Pipelining </a:t>
            </a:r>
            <a:r>
              <a:rPr lang="en-US" altLang="zh-CN" sz="3600" b="1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Engineering, UB</a:t>
            </a:r>
          </a:p>
          <a:p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Single-cycle Review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All five steps occur in one clock cycle.</a:t>
            </a:r>
          </a:p>
          <a:p>
            <a:pPr marL="82296" indent="0">
              <a:buNone/>
            </a:pPr>
            <a:r>
              <a:rPr lang="en-US" altLang="zh-CN" sz="2800" dirty="0"/>
              <a:t>      -- “</a:t>
            </a:r>
            <a:r>
              <a:rPr lang="en-US" altLang="zh-CN" sz="2800" dirty="0" err="1"/>
              <a:t>lw</a:t>
            </a:r>
            <a:r>
              <a:rPr lang="en-US" altLang="zh-CN" sz="2800" dirty="0"/>
              <a:t>” in the instruction set has five steps</a:t>
            </a:r>
          </a:p>
          <a:p>
            <a:pPr marL="82296" indent="0">
              <a:buNone/>
            </a:pPr>
            <a:r>
              <a:rPr lang="en-US" altLang="zh-CN" sz="2800" dirty="0"/>
              <a:t>      -- Cycle time must be long to accommodate it</a:t>
            </a:r>
          </a:p>
          <a:p>
            <a:pPr marL="82296" indent="0">
              <a:buNone/>
            </a:pPr>
            <a:r>
              <a:rPr lang="en-US" altLang="zh-CN" sz="2800" dirty="0"/>
              <a:t>      -- In prior examples, </a:t>
            </a:r>
            <a:r>
              <a:rPr lang="en-US" altLang="zh-CN" sz="2800" i="1" dirty="0">
                <a:solidFill>
                  <a:srgbClr val="0000FF"/>
                </a:solidFill>
              </a:rPr>
              <a:t>all</a:t>
            </a:r>
            <a:r>
              <a:rPr lang="en-US" altLang="zh-CN" sz="2800" i="1" dirty="0"/>
              <a:t> </a:t>
            </a:r>
            <a:r>
              <a:rPr lang="en-US" altLang="zh-CN" sz="2800" dirty="0"/>
              <a:t>instructions needs 8ns.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Each hardware element can only be used once per cycle</a:t>
            </a:r>
          </a:p>
          <a:p>
            <a:pPr marL="82296" indent="0">
              <a:buNone/>
            </a:pPr>
            <a:r>
              <a:rPr lang="en-US" altLang="zh-CN" sz="2800" dirty="0"/>
              <a:t>      -- Separate memory and data memory  for “</a:t>
            </a:r>
            <a:r>
              <a:rPr lang="en-US" altLang="zh-CN" sz="2800" dirty="0" err="1"/>
              <a:t>lw</a:t>
            </a:r>
            <a:r>
              <a:rPr lang="en-US" altLang="zh-CN" sz="2800" dirty="0"/>
              <a:t>” or “</a:t>
            </a:r>
            <a:r>
              <a:rPr lang="en-US" altLang="zh-CN" sz="2800" dirty="0" err="1"/>
              <a:t>sw</a:t>
            </a:r>
            <a:r>
              <a:rPr lang="en-US" altLang="zh-CN" sz="2800" dirty="0"/>
              <a:t>” (need to access memory twice)</a:t>
            </a:r>
          </a:p>
          <a:p>
            <a:pPr marL="82296" indent="0">
              <a:buNone/>
            </a:pPr>
            <a:r>
              <a:rPr lang="en-US" altLang="zh-CN" sz="2800" dirty="0"/>
              <a:t>      -- Multiple adders are required. One for instruction increments (PC) in the IF.  Another for computation (EX). Additionally, an extra adder is needed for branches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802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Instruction Fetch (IF)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altLang="zh-CN" sz="2800" dirty="0"/>
              <a:t>Example instruction: </a:t>
            </a:r>
            <a:r>
              <a:rPr lang="en-US" altLang="zh-CN" sz="2800" dirty="0" err="1"/>
              <a:t>lw</a:t>
            </a:r>
            <a:r>
              <a:rPr lang="en-US" altLang="zh-CN" sz="2800" dirty="0"/>
              <a:t> (ignore PC incrementing and branching).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In the IF step, instruction is read from memory. 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96" name="Group 94"/>
          <p:cNvGrpSpPr>
            <a:grpSpLocks/>
          </p:cNvGrpSpPr>
          <p:nvPr/>
        </p:nvGrpSpPr>
        <p:grpSpPr bwMode="auto">
          <a:xfrm>
            <a:off x="-38894" y="2708920"/>
            <a:ext cx="9063038" cy="3454400"/>
            <a:chOff x="317" y="1795"/>
            <a:chExt cx="5709" cy="2176"/>
          </a:xfrm>
        </p:grpSpPr>
        <p:sp>
          <p:nvSpPr>
            <p:cNvPr id="97" name="Text Box 3"/>
            <p:cNvSpPr txBox="1">
              <a:spLocks noChangeArrowheads="1"/>
            </p:cNvSpPr>
            <p:nvPr/>
          </p:nvSpPr>
          <p:spPr bwMode="auto">
            <a:xfrm>
              <a:off x="317" y="2013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address</a:t>
              </a:r>
              <a:endParaRPr lang="en-US" altLang="zh-CN" sz="1100">
                <a:latin typeface="Arial" charset="0"/>
                <a:ea typeface="宋体" charset="-122"/>
              </a:endParaRPr>
            </a:p>
          </p:txBody>
        </p:sp>
        <p:sp>
          <p:nvSpPr>
            <p:cNvPr id="98" name="Text Box 4"/>
            <p:cNvSpPr txBox="1">
              <a:spLocks noChangeArrowheads="1"/>
            </p:cNvSpPr>
            <p:nvPr/>
          </p:nvSpPr>
          <p:spPr bwMode="auto">
            <a:xfrm>
              <a:off x="475" y="2394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99" name="Text Box 5"/>
            <p:cNvSpPr txBox="1">
              <a:spLocks noChangeArrowheads="1"/>
            </p:cNvSpPr>
            <p:nvPr/>
          </p:nvSpPr>
          <p:spPr bwMode="auto">
            <a:xfrm>
              <a:off x="632" y="2013"/>
              <a:ext cx="5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 dirty="0">
                  <a:solidFill>
                    <a:srgbClr val="FF3300"/>
                  </a:solidFill>
                  <a:latin typeface="Arial" charset="0"/>
                  <a:ea typeface="宋体" charset="-122"/>
                </a:rPr>
                <a:t>Instruction</a:t>
              </a:r>
            </a:p>
            <a:p>
              <a:pPr algn="r"/>
              <a:r>
                <a:rPr lang="en-US" altLang="zh-CN" sz="1100" dirty="0">
                  <a:solidFill>
                    <a:srgbClr val="FF3300"/>
                  </a:solidFill>
                  <a:latin typeface="Arial" charset="0"/>
                  <a:ea typeface="宋体" charset="-122"/>
                </a:rPr>
                <a:t>[31-0]</a:t>
              </a:r>
            </a:p>
          </p:txBody>
        </p:sp>
        <p:sp>
          <p:nvSpPr>
            <p:cNvPr id="100" name="Rectangle 6"/>
            <p:cNvSpPr>
              <a:spLocks noChangeArrowheads="1"/>
            </p:cNvSpPr>
            <p:nvPr/>
          </p:nvSpPr>
          <p:spPr bwMode="auto">
            <a:xfrm>
              <a:off x="317" y="2013"/>
              <a:ext cx="845" cy="816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01" name="Line 7"/>
            <p:cNvSpPr>
              <a:spLocks noChangeShapeType="1"/>
            </p:cNvSpPr>
            <p:nvPr/>
          </p:nvSpPr>
          <p:spPr bwMode="auto">
            <a:xfrm>
              <a:off x="5386" y="2339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" name="Line 8"/>
            <p:cNvSpPr>
              <a:spLocks noChangeShapeType="1"/>
            </p:cNvSpPr>
            <p:nvPr/>
          </p:nvSpPr>
          <p:spPr bwMode="auto">
            <a:xfrm>
              <a:off x="4277" y="2611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3" name="Line 9"/>
            <p:cNvSpPr>
              <a:spLocks noChangeShapeType="1"/>
            </p:cNvSpPr>
            <p:nvPr/>
          </p:nvSpPr>
          <p:spPr bwMode="auto">
            <a:xfrm>
              <a:off x="4382" y="2339"/>
              <a:ext cx="2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4" name="Line 10"/>
            <p:cNvSpPr>
              <a:spLocks noChangeShapeType="1"/>
            </p:cNvSpPr>
            <p:nvPr/>
          </p:nvSpPr>
          <p:spPr bwMode="auto">
            <a:xfrm>
              <a:off x="5491" y="2774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5" name="Line 11"/>
            <p:cNvSpPr>
              <a:spLocks noChangeShapeType="1"/>
            </p:cNvSpPr>
            <p:nvPr/>
          </p:nvSpPr>
          <p:spPr bwMode="auto">
            <a:xfrm>
              <a:off x="4382" y="2339"/>
              <a:ext cx="0" cy="10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6" name="Line 12"/>
            <p:cNvSpPr>
              <a:spLocks noChangeShapeType="1"/>
            </p:cNvSpPr>
            <p:nvPr/>
          </p:nvSpPr>
          <p:spPr bwMode="auto">
            <a:xfrm>
              <a:off x="4382" y="3427"/>
              <a:ext cx="1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7" name="Line 13"/>
            <p:cNvSpPr>
              <a:spLocks noChangeShapeType="1"/>
            </p:cNvSpPr>
            <p:nvPr/>
          </p:nvSpPr>
          <p:spPr bwMode="auto">
            <a:xfrm flipV="1">
              <a:off x="5491" y="2774"/>
              <a:ext cx="0" cy="6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" name="AutoShape 14"/>
            <p:cNvSpPr>
              <a:spLocks noChangeArrowheads="1"/>
            </p:cNvSpPr>
            <p:nvPr/>
          </p:nvSpPr>
          <p:spPr bwMode="auto">
            <a:xfrm>
              <a:off x="4353" y="2584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09" name="Line 15"/>
            <p:cNvSpPr>
              <a:spLocks noChangeShapeType="1"/>
            </p:cNvSpPr>
            <p:nvPr/>
          </p:nvSpPr>
          <p:spPr bwMode="auto">
            <a:xfrm>
              <a:off x="5808" y="2557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0" name="Line 16"/>
            <p:cNvSpPr>
              <a:spLocks noChangeShapeType="1"/>
            </p:cNvSpPr>
            <p:nvPr/>
          </p:nvSpPr>
          <p:spPr bwMode="auto">
            <a:xfrm>
              <a:off x="5966" y="2557"/>
              <a:ext cx="0" cy="14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1" name="Line 17"/>
            <p:cNvSpPr>
              <a:spLocks noChangeShapeType="1"/>
            </p:cNvSpPr>
            <p:nvPr/>
          </p:nvSpPr>
          <p:spPr bwMode="auto">
            <a:xfrm flipH="1">
              <a:off x="1954" y="3971"/>
              <a:ext cx="40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2" name="Line 18"/>
            <p:cNvSpPr>
              <a:spLocks noChangeShapeType="1"/>
            </p:cNvSpPr>
            <p:nvPr/>
          </p:nvSpPr>
          <p:spPr bwMode="auto">
            <a:xfrm flipV="1">
              <a:off x="1954" y="2992"/>
              <a:ext cx="0" cy="9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3" name="Line 19"/>
            <p:cNvSpPr>
              <a:spLocks noChangeShapeType="1"/>
            </p:cNvSpPr>
            <p:nvPr/>
          </p:nvSpPr>
          <p:spPr bwMode="auto">
            <a:xfrm>
              <a:off x="1954" y="2992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4" name="Text Box 20"/>
            <p:cNvSpPr txBox="1">
              <a:spLocks noChangeArrowheads="1"/>
            </p:cNvSpPr>
            <p:nvPr/>
          </p:nvSpPr>
          <p:spPr bwMode="auto">
            <a:xfrm>
              <a:off x="4594" y="2230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115" name="Text Box 21"/>
            <p:cNvSpPr txBox="1">
              <a:spLocks noChangeArrowheads="1"/>
            </p:cNvSpPr>
            <p:nvPr/>
          </p:nvSpPr>
          <p:spPr bwMode="auto">
            <a:xfrm>
              <a:off x="4594" y="2502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116" name="Text Box 22"/>
            <p:cNvSpPr txBox="1">
              <a:spLocks noChangeArrowheads="1"/>
            </p:cNvSpPr>
            <p:nvPr/>
          </p:nvSpPr>
          <p:spPr bwMode="auto">
            <a:xfrm>
              <a:off x="4594" y="2774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117" name="Text Box 23"/>
            <p:cNvSpPr txBox="1">
              <a:spLocks noChangeArrowheads="1"/>
            </p:cNvSpPr>
            <p:nvPr/>
          </p:nvSpPr>
          <p:spPr bwMode="auto">
            <a:xfrm>
              <a:off x="4910" y="2720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118" name="Text Box 24"/>
            <p:cNvSpPr txBox="1">
              <a:spLocks noChangeArrowheads="1"/>
            </p:cNvSpPr>
            <p:nvPr/>
          </p:nvSpPr>
          <p:spPr bwMode="auto">
            <a:xfrm>
              <a:off x="5066" y="2230"/>
              <a:ext cx="339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119" name="Rectangle 25"/>
            <p:cNvSpPr>
              <a:spLocks noChangeArrowheads="1"/>
            </p:cNvSpPr>
            <p:nvPr/>
          </p:nvSpPr>
          <p:spPr bwMode="auto">
            <a:xfrm>
              <a:off x="4594" y="2230"/>
              <a:ext cx="792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20" name="Line 26"/>
            <p:cNvSpPr>
              <a:spLocks noChangeShapeType="1"/>
            </p:cNvSpPr>
            <p:nvPr/>
          </p:nvSpPr>
          <p:spPr bwMode="auto">
            <a:xfrm>
              <a:off x="4963" y="2122"/>
              <a:ext cx="0" cy="10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1" name="Text Box 27"/>
            <p:cNvSpPr txBox="1">
              <a:spLocks noChangeArrowheads="1"/>
            </p:cNvSpPr>
            <p:nvPr/>
          </p:nvSpPr>
          <p:spPr bwMode="auto">
            <a:xfrm>
              <a:off x="4699" y="1958"/>
              <a:ext cx="52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MemWrite</a:t>
              </a:r>
            </a:p>
          </p:txBody>
        </p:sp>
        <p:sp>
          <p:nvSpPr>
            <p:cNvPr id="122" name="Line 28"/>
            <p:cNvSpPr>
              <a:spLocks noChangeShapeType="1"/>
            </p:cNvSpPr>
            <p:nvPr/>
          </p:nvSpPr>
          <p:spPr bwMode="auto">
            <a:xfrm>
              <a:off x="4963" y="3046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" name="Text Box 29"/>
            <p:cNvSpPr txBox="1">
              <a:spLocks noChangeArrowheads="1"/>
            </p:cNvSpPr>
            <p:nvPr/>
          </p:nvSpPr>
          <p:spPr bwMode="auto">
            <a:xfrm>
              <a:off x="4699" y="3155"/>
              <a:ext cx="53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MemRead</a:t>
              </a:r>
            </a:p>
          </p:txBody>
        </p:sp>
        <p:sp>
          <p:nvSpPr>
            <p:cNvPr id="124" name="Text Box 30"/>
            <p:cNvSpPr txBox="1">
              <a:spLocks noChangeArrowheads="1"/>
            </p:cNvSpPr>
            <p:nvPr/>
          </p:nvSpPr>
          <p:spPr bwMode="auto">
            <a:xfrm>
              <a:off x="5650" y="2238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</p:txBody>
        </p:sp>
        <p:sp>
          <p:nvSpPr>
            <p:cNvPr id="125" name="AutoShape 31"/>
            <p:cNvSpPr>
              <a:spLocks noChangeArrowheads="1"/>
            </p:cNvSpPr>
            <p:nvPr/>
          </p:nvSpPr>
          <p:spPr bwMode="auto">
            <a:xfrm>
              <a:off x="5657" y="2230"/>
              <a:ext cx="159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26" name="Text Box 32"/>
            <p:cNvSpPr txBox="1">
              <a:spLocks noChangeArrowheads="1"/>
            </p:cNvSpPr>
            <p:nvPr/>
          </p:nvSpPr>
          <p:spPr bwMode="auto">
            <a:xfrm>
              <a:off x="5438" y="1950"/>
              <a:ext cx="58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MemToReg</a:t>
              </a:r>
            </a:p>
          </p:txBody>
        </p:sp>
        <p:sp>
          <p:nvSpPr>
            <p:cNvPr id="127" name="Line 33"/>
            <p:cNvSpPr>
              <a:spLocks noChangeShapeType="1"/>
            </p:cNvSpPr>
            <p:nvPr/>
          </p:nvSpPr>
          <p:spPr bwMode="auto">
            <a:xfrm>
              <a:off x="5724" y="2122"/>
              <a:ext cx="0" cy="10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8" name="Line 34"/>
            <p:cNvSpPr>
              <a:spLocks noChangeShapeType="1"/>
            </p:cNvSpPr>
            <p:nvPr/>
          </p:nvSpPr>
          <p:spPr bwMode="auto">
            <a:xfrm flipV="1">
              <a:off x="3168" y="2557"/>
              <a:ext cx="0" cy="8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9" name="Line 35"/>
            <p:cNvSpPr>
              <a:spLocks noChangeShapeType="1"/>
            </p:cNvSpPr>
            <p:nvPr/>
          </p:nvSpPr>
          <p:spPr bwMode="auto">
            <a:xfrm>
              <a:off x="3062" y="2557"/>
              <a:ext cx="3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0" name="Line 36"/>
            <p:cNvSpPr>
              <a:spLocks noChangeShapeType="1"/>
            </p:cNvSpPr>
            <p:nvPr/>
          </p:nvSpPr>
          <p:spPr bwMode="auto">
            <a:xfrm flipV="1">
              <a:off x="4277" y="2883"/>
              <a:ext cx="0" cy="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1" name="Line 37"/>
            <p:cNvSpPr>
              <a:spLocks noChangeShapeType="1"/>
            </p:cNvSpPr>
            <p:nvPr/>
          </p:nvSpPr>
          <p:spPr bwMode="auto">
            <a:xfrm flipH="1">
              <a:off x="3168" y="3427"/>
              <a:ext cx="1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2" name="Line 38"/>
            <p:cNvSpPr>
              <a:spLocks noChangeShapeType="1"/>
            </p:cNvSpPr>
            <p:nvPr/>
          </p:nvSpPr>
          <p:spPr bwMode="auto">
            <a:xfrm>
              <a:off x="4277" y="2883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3" name="AutoShape 39"/>
            <p:cNvSpPr>
              <a:spLocks noChangeArrowheads="1"/>
            </p:cNvSpPr>
            <p:nvPr/>
          </p:nvSpPr>
          <p:spPr bwMode="auto">
            <a:xfrm>
              <a:off x="3147" y="2527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34" name="Text Box 40"/>
            <p:cNvSpPr txBox="1">
              <a:spLocks noChangeArrowheads="1"/>
            </p:cNvSpPr>
            <p:nvPr/>
          </p:nvSpPr>
          <p:spPr bwMode="auto">
            <a:xfrm>
              <a:off x="2692" y="3427"/>
              <a:ext cx="41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Sign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extend</a:t>
              </a:r>
            </a:p>
          </p:txBody>
        </p:sp>
        <p:sp>
          <p:nvSpPr>
            <p:cNvPr id="135" name="Oval 41"/>
            <p:cNvSpPr>
              <a:spLocks noChangeArrowheads="1"/>
            </p:cNvSpPr>
            <p:nvPr/>
          </p:nvSpPr>
          <p:spPr bwMode="auto">
            <a:xfrm>
              <a:off x="2736" y="3318"/>
              <a:ext cx="317" cy="5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36" name="Line 42"/>
            <p:cNvSpPr>
              <a:spLocks noChangeShapeType="1"/>
            </p:cNvSpPr>
            <p:nvPr/>
          </p:nvSpPr>
          <p:spPr bwMode="auto">
            <a:xfrm>
              <a:off x="3062" y="2230"/>
              <a:ext cx="6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7" name="Line 43"/>
            <p:cNvSpPr>
              <a:spLocks noChangeShapeType="1"/>
            </p:cNvSpPr>
            <p:nvPr/>
          </p:nvSpPr>
          <p:spPr bwMode="auto">
            <a:xfrm>
              <a:off x="3274" y="2992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8" name="Line 44"/>
            <p:cNvSpPr>
              <a:spLocks noChangeShapeType="1"/>
            </p:cNvSpPr>
            <p:nvPr/>
          </p:nvSpPr>
          <p:spPr bwMode="auto">
            <a:xfrm>
              <a:off x="3274" y="2992"/>
              <a:ext cx="0" cy="5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9" name="Line 45"/>
            <p:cNvSpPr>
              <a:spLocks noChangeShapeType="1"/>
            </p:cNvSpPr>
            <p:nvPr/>
          </p:nvSpPr>
          <p:spPr bwMode="auto">
            <a:xfrm flipH="1">
              <a:off x="3062" y="3590"/>
              <a:ext cx="2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0" name="Text Box 46"/>
            <p:cNvSpPr txBox="1">
              <a:spLocks noChangeArrowheads="1"/>
            </p:cNvSpPr>
            <p:nvPr/>
          </p:nvSpPr>
          <p:spPr bwMode="auto">
            <a:xfrm>
              <a:off x="3432" y="2456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141" name="AutoShape 47"/>
            <p:cNvSpPr>
              <a:spLocks noChangeArrowheads="1"/>
            </p:cNvSpPr>
            <p:nvPr/>
          </p:nvSpPr>
          <p:spPr bwMode="auto">
            <a:xfrm>
              <a:off x="3440" y="2448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42" name="Line 48"/>
            <p:cNvSpPr>
              <a:spLocks noChangeShapeType="1"/>
            </p:cNvSpPr>
            <p:nvPr/>
          </p:nvSpPr>
          <p:spPr bwMode="auto">
            <a:xfrm>
              <a:off x="3522" y="3101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3" name="Text Box 49"/>
            <p:cNvSpPr txBox="1">
              <a:spLocks noChangeArrowheads="1"/>
            </p:cNvSpPr>
            <p:nvPr/>
          </p:nvSpPr>
          <p:spPr bwMode="auto">
            <a:xfrm>
              <a:off x="3326" y="3210"/>
              <a:ext cx="43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ALUSrc</a:t>
              </a:r>
            </a:p>
          </p:txBody>
        </p:sp>
        <p:sp>
          <p:nvSpPr>
            <p:cNvPr id="144" name="Line 50"/>
            <p:cNvSpPr>
              <a:spLocks noChangeShapeType="1"/>
            </p:cNvSpPr>
            <p:nvPr/>
          </p:nvSpPr>
          <p:spPr bwMode="auto">
            <a:xfrm>
              <a:off x="3749" y="2067"/>
              <a:ext cx="0" cy="3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" name="Line 51"/>
            <p:cNvSpPr>
              <a:spLocks noChangeShapeType="1"/>
            </p:cNvSpPr>
            <p:nvPr/>
          </p:nvSpPr>
          <p:spPr bwMode="auto">
            <a:xfrm>
              <a:off x="3749" y="2611"/>
              <a:ext cx="0" cy="3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" name="Line 52"/>
            <p:cNvSpPr>
              <a:spLocks noChangeShapeType="1"/>
            </p:cNvSpPr>
            <p:nvPr/>
          </p:nvSpPr>
          <p:spPr bwMode="auto">
            <a:xfrm>
              <a:off x="3749" y="2394"/>
              <a:ext cx="158" cy="1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7" name="Line 53"/>
            <p:cNvSpPr>
              <a:spLocks noChangeShapeType="1"/>
            </p:cNvSpPr>
            <p:nvPr/>
          </p:nvSpPr>
          <p:spPr bwMode="auto">
            <a:xfrm flipV="1">
              <a:off x="3749" y="2502"/>
              <a:ext cx="158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8" name="Line 54"/>
            <p:cNvSpPr>
              <a:spLocks noChangeShapeType="1"/>
            </p:cNvSpPr>
            <p:nvPr/>
          </p:nvSpPr>
          <p:spPr bwMode="auto">
            <a:xfrm>
              <a:off x="3749" y="2067"/>
              <a:ext cx="528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9" name="Line 55"/>
            <p:cNvSpPr>
              <a:spLocks noChangeShapeType="1"/>
            </p:cNvSpPr>
            <p:nvPr/>
          </p:nvSpPr>
          <p:spPr bwMode="auto">
            <a:xfrm>
              <a:off x="4277" y="2339"/>
              <a:ext cx="0" cy="3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0" name="Line 56"/>
            <p:cNvSpPr>
              <a:spLocks noChangeShapeType="1"/>
            </p:cNvSpPr>
            <p:nvPr/>
          </p:nvSpPr>
          <p:spPr bwMode="auto">
            <a:xfrm flipV="1">
              <a:off x="3749" y="2666"/>
              <a:ext cx="528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1" name="Text Box 57"/>
            <p:cNvSpPr txBox="1">
              <a:spLocks noChangeArrowheads="1"/>
            </p:cNvSpPr>
            <p:nvPr/>
          </p:nvSpPr>
          <p:spPr bwMode="auto">
            <a:xfrm>
              <a:off x="3905" y="2502"/>
              <a:ext cx="37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Result</a:t>
              </a:r>
            </a:p>
          </p:txBody>
        </p:sp>
        <p:sp>
          <p:nvSpPr>
            <p:cNvPr id="152" name="Text Box 58"/>
            <p:cNvSpPr txBox="1">
              <a:spLocks noChangeArrowheads="1"/>
            </p:cNvSpPr>
            <p:nvPr/>
          </p:nvSpPr>
          <p:spPr bwMode="auto">
            <a:xfrm>
              <a:off x="3959" y="2339"/>
              <a:ext cx="30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Zero</a:t>
              </a:r>
            </a:p>
          </p:txBody>
        </p:sp>
        <p:sp>
          <p:nvSpPr>
            <p:cNvPr id="153" name="Text Box 59"/>
            <p:cNvSpPr txBox="1">
              <a:spLocks noChangeArrowheads="1"/>
            </p:cNvSpPr>
            <p:nvPr/>
          </p:nvSpPr>
          <p:spPr bwMode="auto">
            <a:xfrm>
              <a:off x="3749" y="2230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ALU</a:t>
              </a:r>
            </a:p>
          </p:txBody>
        </p:sp>
        <p:sp>
          <p:nvSpPr>
            <p:cNvPr id="154" name="Line 60"/>
            <p:cNvSpPr>
              <a:spLocks noChangeShapeType="1"/>
            </p:cNvSpPr>
            <p:nvPr/>
          </p:nvSpPr>
          <p:spPr bwMode="auto">
            <a:xfrm>
              <a:off x="4066" y="2774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5" name="Text Box 61"/>
            <p:cNvSpPr txBox="1">
              <a:spLocks noChangeArrowheads="1"/>
            </p:cNvSpPr>
            <p:nvPr/>
          </p:nvSpPr>
          <p:spPr bwMode="auto">
            <a:xfrm>
              <a:off x="3854" y="2883"/>
              <a:ext cx="41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ALUOp</a:t>
              </a:r>
            </a:p>
          </p:txBody>
        </p:sp>
        <p:sp>
          <p:nvSpPr>
            <p:cNvPr id="156" name="Line 62"/>
            <p:cNvSpPr>
              <a:spLocks noChangeShapeType="1"/>
            </p:cNvSpPr>
            <p:nvPr/>
          </p:nvSpPr>
          <p:spPr bwMode="auto">
            <a:xfrm>
              <a:off x="1848" y="2774"/>
              <a:ext cx="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7" name="Line 63"/>
            <p:cNvSpPr>
              <a:spLocks noChangeShapeType="1"/>
            </p:cNvSpPr>
            <p:nvPr/>
          </p:nvSpPr>
          <p:spPr bwMode="auto">
            <a:xfrm>
              <a:off x="1267" y="2176"/>
              <a:ext cx="0" cy="14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8" name="Line 64"/>
            <p:cNvSpPr>
              <a:spLocks noChangeShapeType="1"/>
            </p:cNvSpPr>
            <p:nvPr/>
          </p:nvSpPr>
          <p:spPr bwMode="auto">
            <a:xfrm>
              <a:off x="1267" y="3590"/>
              <a:ext cx="14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9" name="Text Box 65"/>
            <p:cNvSpPr txBox="1">
              <a:spLocks noChangeArrowheads="1"/>
            </p:cNvSpPr>
            <p:nvPr/>
          </p:nvSpPr>
          <p:spPr bwMode="auto">
            <a:xfrm>
              <a:off x="1267" y="3427"/>
              <a:ext cx="44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[15 - 0]</a:t>
              </a:r>
            </a:p>
          </p:txBody>
        </p:sp>
        <p:sp>
          <p:nvSpPr>
            <p:cNvPr id="160" name="Line 66"/>
            <p:cNvSpPr>
              <a:spLocks noChangeShapeType="1"/>
            </p:cNvSpPr>
            <p:nvPr/>
          </p:nvSpPr>
          <p:spPr bwMode="auto">
            <a:xfrm>
              <a:off x="1162" y="2176"/>
              <a:ext cx="9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1" name="Text Box 67"/>
            <p:cNvSpPr txBox="1">
              <a:spLocks noChangeArrowheads="1"/>
            </p:cNvSpPr>
            <p:nvPr/>
          </p:nvSpPr>
          <p:spPr bwMode="auto">
            <a:xfrm>
              <a:off x="1267" y="2013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[25 - 21]</a:t>
              </a:r>
            </a:p>
          </p:txBody>
        </p:sp>
        <p:sp>
          <p:nvSpPr>
            <p:cNvPr id="162" name="AutoShape 68"/>
            <p:cNvSpPr>
              <a:spLocks noChangeArrowheads="1"/>
            </p:cNvSpPr>
            <p:nvPr/>
          </p:nvSpPr>
          <p:spPr bwMode="auto">
            <a:xfrm>
              <a:off x="1246" y="2149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63" name="Text Box 69"/>
            <p:cNvSpPr txBox="1">
              <a:spLocks noChangeArrowheads="1"/>
            </p:cNvSpPr>
            <p:nvPr/>
          </p:nvSpPr>
          <p:spPr bwMode="auto">
            <a:xfrm>
              <a:off x="1267" y="2285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[20 - 16]</a:t>
              </a:r>
            </a:p>
          </p:txBody>
        </p:sp>
        <p:sp>
          <p:nvSpPr>
            <p:cNvPr id="164" name="Line 70"/>
            <p:cNvSpPr>
              <a:spLocks noChangeShapeType="1"/>
            </p:cNvSpPr>
            <p:nvPr/>
          </p:nvSpPr>
          <p:spPr bwMode="auto">
            <a:xfrm>
              <a:off x="1267" y="2448"/>
              <a:ext cx="8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5" name="AutoShape 71"/>
            <p:cNvSpPr>
              <a:spLocks noChangeArrowheads="1"/>
            </p:cNvSpPr>
            <p:nvPr/>
          </p:nvSpPr>
          <p:spPr bwMode="auto">
            <a:xfrm>
              <a:off x="1245" y="2419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66" name="Line 72"/>
            <p:cNvSpPr>
              <a:spLocks noChangeShapeType="1"/>
            </p:cNvSpPr>
            <p:nvPr/>
          </p:nvSpPr>
          <p:spPr bwMode="auto">
            <a:xfrm>
              <a:off x="1267" y="3046"/>
              <a:ext cx="42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7" name="Text Box 73"/>
            <p:cNvSpPr txBox="1">
              <a:spLocks noChangeArrowheads="1"/>
            </p:cNvSpPr>
            <p:nvPr/>
          </p:nvSpPr>
          <p:spPr bwMode="auto">
            <a:xfrm>
              <a:off x="1252" y="2883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[15 - 11]</a:t>
              </a:r>
            </a:p>
          </p:txBody>
        </p:sp>
        <p:sp>
          <p:nvSpPr>
            <p:cNvPr id="168" name="AutoShape 74"/>
            <p:cNvSpPr>
              <a:spLocks noChangeArrowheads="1"/>
            </p:cNvSpPr>
            <p:nvPr/>
          </p:nvSpPr>
          <p:spPr bwMode="auto">
            <a:xfrm>
              <a:off x="1244" y="3020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69" name="Text Box 75"/>
            <p:cNvSpPr txBox="1">
              <a:spLocks noChangeArrowheads="1"/>
            </p:cNvSpPr>
            <p:nvPr/>
          </p:nvSpPr>
          <p:spPr bwMode="auto">
            <a:xfrm>
              <a:off x="1690" y="2510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170" name="AutoShape 76"/>
            <p:cNvSpPr>
              <a:spLocks noChangeArrowheads="1"/>
            </p:cNvSpPr>
            <p:nvPr/>
          </p:nvSpPr>
          <p:spPr bwMode="auto">
            <a:xfrm>
              <a:off x="1697" y="2502"/>
              <a:ext cx="159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71" name="Line 77"/>
            <p:cNvSpPr>
              <a:spLocks noChangeShapeType="1"/>
            </p:cNvSpPr>
            <p:nvPr/>
          </p:nvSpPr>
          <p:spPr bwMode="auto">
            <a:xfrm>
              <a:off x="1772" y="315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2" name="Text Box 78"/>
            <p:cNvSpPr txBox="1">
              <a:spLocks noChangeArrowheads="1"/>
            </p:cNvSpPr>
            <p:nvPr/>
          </p:nvSpPr>
          <p:spPr bwMode="auto">
            <a:xfrm>
              <a:off x="1531" y="3264"/>
              <a:ext cx="4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RegDst</a:t>
              </a:r>
            </a:p>
          </p:txBody>
        </p:sp>
        <p:sp>
          <p:nvSpPr>
            <p:cNvPr id="173" name="Text Box 79"/>
            <p:cNvSpPr txBox="1">
              <a:spLocks noChangeArrowheads="1"/>
            </p:cNvSpPr>
            <p:nvPr/>
          </p:nvSpPr>
          <p:spPr bwMode="auto">
            <a:xfrm>
              <a:off x="2112" y="2067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 1</a:t>
              </a:r>
            </a:p>
          </p:txBody>
        </p:sp>
        <p:sp>
          <p:nvSpPr>
            <p:cNvPr id="174" name="Text Box 80"/>
            <p:cNvSpPr txBox="1">
              <a:spLocks noChangeArrowheads="1"/>
            </p:cNvSpPr>
            <p:nvPr/>
          </p:nvSpPr>
          <p:spPr bwMode="auto">
            <a:xfrm>
              <a:off x="2123" y="2352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 2</a:t>
              </a:r>
            </a:p>
          </p:txBody>
        </p:sp>
        <p:sp>
          <p:nvSpPr>
            <p:cNvPr id="175" name="Text Box 81"/>
            <p:cNvSpPr txBox="1">
              <a:spLocks noChangeArrowheads="1"/>
            </p:cNvSpPr>
            <p:nvPr/>
          </p:nvSpPr>
          <p:spPr bwMode="auto">
            <a:xfrm>
              <a:off x="2123" y="2624"/>
              <a:ext cx="42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</a:t>
              </a:r>
            </a:p>
          </p:txBody>
        </p:sp>
        <p:sp>
          <p:nvSpPr>
            <p:cNvPr id="176" name="Text Box 82"/>
            <p:cNvSpPr txBox="1">
              <a:spLocks noChangeArrowheads="1"/>
            </p:cNvSpPr>
            <p:nvPr/>
          </p:nvSpPr>
          <p:spPr bwMode="auto">
            <a:xfrm>
              <a:off x="2123" y="2896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177" name="Text Box 83"/>
            <p:cNvSpPr txBox="1">
              <a:spLocks noChangeArrowheads="1"/>
            </p:cNvSpPr>
            <p:nvPr/>
          </p:nvSpPr>
          <p:spPr bwMode="auto">
            <a:xfrm>
              <a:off x="2690" y="2448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data 2</a:t>
              </a:r>
            </a:p>
          </p:txBody>
        </p:sp>
        <p:sp>
          <p:nvSpPr>
            <p:cNvPr id="178" name="Text Box 84"/>
            <p:cNvSpPr txBox="1">
              <a:spLocks noChangeArrowheads="1"/>
            </p:cNvSpPr>
            <p:nvPr/>
          </p:nvSpPr>
          <p:spPr bwMode="auto">
            <a:xfrm>
              <a:off x="2701" y="2080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data 1</a:t>
              </a:r>
            </a:p>
          </p:txBody>
        </p:sp>
        <p:sp>
          <p:nvSpPr>
            <p:cNvPr id="179" name="Text Box 85"/>
            <p:cNvSpPr txBox="1">
              <a:spLocks noChangeArrowheads="1"/>
            </p:cNvSpPr>
            <p:nvPr/>
          </p:nvSpPr>
          <p:spPr bwMode="auto">
            <a:xfrm>
              <a:off x="2534" y="2829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Registers</a:t>
              </a:r>
            </a:p>
          </p:txBody>
        </p:sp>
        <p:sp>
          <p:nvSpPr>
            <p:cNvPr id="180" name="Rectangle 86"/>
            <p:cNvSpPr>
              <a:spLocks noChangeArrowheads="1"/>
            </p:cNvSpPr>
            <p:nvPr/>
          </p:nvSpPr>
          <p:spPr bwMode="auto">
            <a:xfrm>
              <a:off x="2123" y="2080"/>
              <a:ext cx="939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81" name="Line 87"/>
            <p:cNvSpPr>
              <a:spLocks noChangeShapeType="1"/>
            </p:cNvSpPr>
            <p:nvPr/>
          </p:nvSpPr>
          <p:spPr bwMode="auto">
            <a:xfrm>
              <a:off x="2587" y="1958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2" name="Text Box 88"/>
            <p:cNvSpPr txBox="1">
              <a:spLocks noChangeArrowheads="1"/>
            </p:cNvSpPr>
            <p:nvPr/>
          </p:nvSpPr>
          <p:spPr bwMode="auto">
            <a:xfrm>
              <a:off x="2376" y="1795"/>
              <a:ext cx="49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RegWrite</a:t>
              </a:r>
            </a:p>
          </p:txBody>
        </p:sp>
        <p:sp>
          <p:nvSpPr>
            <p:cNvPr id="183" name="Line 89"/>
            <p:cNvSpPr>
              <a:spLocks noChangeShapeType="1"/>
            </p:cNvSpPr>
            <p:nvPr/>
          </p:nvSpPr>
          <p:spPr bwMode="auto">
            <a:xfrm>
              <a:off x="3590" y="2774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" name="Line 90"/>
            <p:cNvSpPr>
              <a:spLocks noChangeShapeType="1"/>
            </p:cNvSpPr>
            <p:nvPr/>
          </p:nvSpPr>
          <p:spPr bwMode="auto">
            <a:xfrm flipV="1">
              <a:off x="1542" y="2458"/>
              <a:ext cx="0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5" name="AutoShape 91"/>
            <p:cNvSpPr>
              <a:spLocks noChangeArrowheads="1"/>
            </p:cNvSpPr>
            <p:nvPr/>
          </p:nvSpPr>
          <p:spPr bwMode="auto">
            <a:xfrm>
              <a:off x="1524" y="2432"/>
              <a:ext cx="52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86" name="Line 92"/>
            <p:cNvSpPr>
              <a:spLocks noChangeShapeType="1"/>
            </p:cNvSpPr>
            <p:nvPr/>
          </p:nvSpPr>
          <p:spPr bwMode="auto">
            <a:xfrm>
              <a:off x="1542" y="2621"/>
              <a:ext cx="1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673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Instruction Decode (ID)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In the ID step, source register is read from the register file.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4" name="Group 95"/>
          <p:cNvGrpSpPr>
            <a:grpSpLocks/>
          </p:cNvGrpSpPr>
          <p:nvPr/>
        </p:nvGrpSpPr>
        <p:grpSpPr bwMode="auto">
          <a:xfrm>
            <a:off x="-26542" y="2636912"/>
            <a:ext cx="9063038" cy="3454400"/>
            <a:chOff x="317" y="1795"/>
            <a:chExt cx="5709" cy="2176"/>
          </a:xfrm>
        </p:grpSpPr>
        <p:sp>
          <p:nvSpPr>
            <p:cNvPr id="5" name="Line 2"/>
            <p:cNvSpPr>
              <a:spLocks noChangeShapeType="1"/>
            </p:cNvSpPr>
            <p:nvPr/>
          </p:nvSpPr>
          <p:spPr bwMode="auto">
            <a:xfrm>
              <a:off x="1267" y="2448"/>
              <a:ext cx="0" cy="114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317" y="2013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475" y="2394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632" y="2013"/>
              <a:ext cx="5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 dirty="0">
                  <a:latin typeface="Arial" charset="0"/>
                  <a:ea typeface="宋体" charset="-122"/>
                </a:rPr>
                <a:t>Instruction</a:t>
              </a:r>
            </a:p>
            <a:p>
              <a:pPr algn="r"/>
              <a:r>
                <a:rPr lang="en-US" altLang="zh-CN" sz="1100" dirty="0">
                  <a:latin typeface="Arial" charset="0"/>
                  <a:ea typeface="宋体" charset="-122"/>
                </a:rPr>
                <a:t>[31-0]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17" y="2013"/>
              <a:ext cx="845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5386" y="2339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4277" y="2611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4382" y="2339"/>
              <a:ext cx="2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5491" y="2774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4382" y="2339"/>
              <a:ext cx="0" cy="10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4382" y="3427"/>
              <a:ext cx="1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5491" y="2774"/>
              <a:ext cx="0" cy="6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AutoShape 15"/>
            <p:cNvSpPr>
              <a:spLocks noChangeArrowheads="1"/>
            </p:cNvSpPr>
            <p:nvPr/>
          </p:nvSpPr>
          <p:spPr bwMode="auto">
            <a:xfrm>
              <a:off x="4353" y="2584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5808" y="2557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5966" y="2557"/>
              <a:ext cx="0" cy="14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>
              <a:off x="1954" y="3971"/>
              <a:ext cx="40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V="1">
              <a:off x="1954" y="2992"/>
              <a:ext cx="0" cy="9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1954" y="2992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4594" y="2230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4594" y="2502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4594" y="2774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4910" y="2720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5066" y="2230"/>
              <a:ext cx="339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594" y="2230"/>
              <a:ext cx="792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4963" y="2122"/>
              <a:ext cx="0" cy="10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4699" y="1958"/>
              <a:ext cx="52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MemWrite</a:t>
              </a: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4963" y="3046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4699" y="3155"/>
              <a:ext cx="53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MemRead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5650" y="2238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dirty="0"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 dirty="0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 dirty="0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 dirty="0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dirty="0">
                  <a:latin typeface="Arial" charset="0"/>
                  <a:ea typeface="宋体" charset="-122"/>
                </a:rPr>
                <a:t>0</a:t>
              </a:r>
            </a:p>
          </p:txBody>
        </p:sp>
        <p:sp>
          <p:nvSpPr>
            <p:cNvPr id="34" name="AutoShape 32"/>
            <p:cNvSpPr>
              <a:spLocks noChangeArrowheads="1"/>
            </p:cNvSpPr>
            <p:nvPr/>
          </p:nvSpPr>
          <p:spPr bwMode="auto">
            <a:xfrm>
              <a:off x="5657" y="2230"/>
              <a:ext cx="159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5438" y="1950"/>
              <a:ext cx="58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MemToReg</a:t>
              </a: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5724" y="2122"/>
              <a:ext cx="0" cy="10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 flipV="1">
              <a:off x="3168" y="2557"/>
              <a:ext cx="0" cy="8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062" y="2557"/>
              <a:ext cx="3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auto">
            <a:xfrm flipV="1">
              <a:off x="4277" y="2883"/>
              <a:ext cx="0" cy="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H="1">
              <a:off x="3168" y="3427"/>
              <a:ext cx="1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>
              <a:off x="4277" y="2883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>
              <a:off x="3147" y="2527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3" name="Text Box 41"/>
            <p:cNvSpPr txBox="1">
              <a:spLocks noChangeArrowheads="1"/>
            </p:cNvSpPr>
            <p:nvPr/>
          </p:nvSpPr>
          <p:spPr bwMode="auto">
            <a:xfrm>
              <a:off x="2692" y="3427"/>
              <a:ext cx="41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Sign</a:t>
              </a:r>
            </a:p>
            <a:p>
              <a:pPr algn="ctr"/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extend</a:t>
              </a:r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auto">
            <a:xfrm>
              <a:off x="2736" y="3318"/>
              <a:ext cx="317" cy="54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3062" y="2230"/>
              <a:ext cx="6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>
              <a:off x="3274" y="2992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3274" y="2992"/>
              <a:ext cx="0" cy="5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 flipH="1">
              <a:off x="3062" y="3590"/>
              <a:ext cx="2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Text Box 47"/>
            <p:cNvSpPr txBox="1">
              <a:spLocks noChangeArrowheads="1"/>
            </p:cNvSpPr>
            <p:nvPr/>
          </p:nvSpPr>
          <p:spPr bwMode="auto">
            <a:xfrm>
              <a:off x="3432" y="2456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50" name="AutoShape 48"/>
            <p:cNvSpPr>
              <a:spLocks noChangeArrowheads="1"/>
            </p:cNvSpPr>
            <p:nvPr/>
          </p:nvSpPr>
          <p:spPr bwMode="auto">
            <a:xfrm>
              <a:off x="3440" y="2448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3522" y="3101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Text Box 50"/>
            <p:cNvSpPr txBox="1">
              <a:spLocks noChangeArrowheads="1"/>
            </p:cNvSpPr>
            <p:nvPr/>
          </p:nvSpPr>
          <p:spPr bwMode="auto">
            <a:xfrm>
              <a:off x="3326" y="3210"/>
              <a:ext cx="43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ALUSrc</a:t>
              </a:r>
            </a:p>
          </p:txBody>
        </p:sp>
        <p:sp>
          <p:nvSpPr>
            <p:cNvPr id="53" name="Line 51"/>
            <p:cNvSpPr>
              <a:spLocks noChangeShapeType="1"/>
            </p:cNvSpPr>
            <p:nvPr/>
          </p:nvSpPr>
          <p:spPr bwMode="auto">
            <a:xfrm>
              <a:off x="3749" y="2067"/>
              <a:ext cx="0" cy="3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3749" y="2611"/>
              <a:ext cx="0" cy="3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>
              <a:off x="3749" y="2394"/>
              <a:ext cx="158" cy="1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auto">
            <a:xfrm flipV="1">
              <a:off x="3749" y="2502"/>
              <a:ext cx="158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3749" y="2067"/>
              <a:ext cx="528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Line 56"/>
            <p:cNvSpPr>
              <a:spLocks noChangeShapeType="1"/>
            </p:cNvSpPr>
            <p:nvPr/>
          </p:nvSpPr>
          <p:spPr bwMode="auto">
            <a:xfrm>
              <a:off x="4277" y="2339"/>
              <a:ext cx="0" cy="3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 flipV="1">
              <a:off x="3749" y="2666"/>
              <a:ext cx="528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Text Box 58"/>
            <p:cNvSpPr txBox="1">
              <a:spLocks noChangeArrowheads="1"/>
            </p:cNvSpPr>
            <p:nvPr/>
          </p:nvSpPr>
          <p:spPr bwMode="auto">
            <a:xfrm>
              <a:off x="3905" y="2502"/>
              <a:ext cx="37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Result</a:t>
              </a:r>
            </a:p>
          </p:txBody>
        </p:sp>
        <p:sp>
          <p:nvSpPr>
            <p:cNvPr id="61" name="Text Box 59"/>
            <p:cNvSpPr txBox="1">
              <a:spLocks noChangeArrowheads="1"/>
            </p:cNvSpPr>
            <p:nvPr/>
          </p:nvSpPr>
          <p:spPr bwMode="auto">
            <a:xfrm>
              <a:off x="3959" y="2339"/>
              <a:ext cx="30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Zero</a:t>
              </a:r>
            </a:p>
          </p:txBody>
        </p:sp>
        <p:sp>
          <p:nvSpPr>
            <p:cNvPr id="62" name="Text Box 60"/>
            <p:cNvSpPr txBox="1">
              <a:spLocks noChangeArrowheads="1"/>
            </p:cNvSpPr>
            <p:nvPr/>
          </p:nvSpPr>
          <p:spPr bwMode="auto">
            <a:xfrm>
              <a:off x="3749" y="2230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ALU</a:t>
              </a:r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4066" y="2774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4" name="Text Box 62"/>
            <p:cNvSpPr txBox="1">
              <a:spLocks noChangeArrowheads="1"/>
            </p:cNvSpPr>
            <p:nvPr/>
          </p:nvSpPr>
          <p:spPr bwMode="auto">
            <a:xfrm>
              <a:off x="3854" y="2883"/>
              <a:ext cx="41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ALUOp</a:t>
              </a:r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1848" y="2774"/>
              <a:ext cx="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1267" y="2176"/>
              <a:ext cx="0" cy="27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auto">
            <a:xfrm>
              <a:off x="1267" y="3590"/>
              <a:ext cx="1479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Text Box 66"/>
            <p:cNvSpPr txBox="1">
              <a:spLocks noChangeArrowheads="1"/>
            </p:cNvSpPr>
            <p:nvPr/>
          </p:nvSpPr>
          <p:spPr bwMode="auto">
            <a:xfrm>
              <a:off x="1267" y="3427"/>
              <a:ext cx="44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I [15 - 0]</a:t>
              </a:r>
            </a:p>
          </p:txBody>
        </p:sp>
        <p:sp>
          <p:nvSpPr>
            <p:cNvPr id="69" name="Line 67"/>
            <p:cNvSpPr>
              <a:spLocks noChangeShapeType="1"/>
            </p:cNvSpPr>
            <p:nvPr/>
          </p:nvSpPr>
          <p:spPr bwMode="auto">
            <a:xfrm>
              <a:off x="1162" y="2176"/>
              <a:ext cx="95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0" name="Text Box 68"/>
            <p:cNvSpPr txBox="1">
              <a:spLocks noChangeArrowheads="1"/>
            </p:cNvSpPr>
            <p:nvPr/>
          </p:nvSpPr>
          <p:spPr bwMode="auto">
            <a:xfrm>
              <a:off x="1267" y="2013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I [25 - 21]</a:t>
              </a:r>
            </a:p>
          </p:txBody>
        </p:sp>
        <p:sp>
          <p:nvSpPr>
            <p:cNvPr id="71" name="AutoShape 69"/>
            <p:cNvSpPr>
              <a:spLocks noChangeArrowheads="1"/>
            </p:cNvSpPr>
            <p:nvPr/>
          </p:nvSpPr>
          <p:spPr bwMode="auto">
            <a:xfrm>
              <a:off x="1246" y="2149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2" name="Text Box 70"/>
            <p:cNvSpPr txBox="1">
              <a:spLocks noChangeArrowheads="1"/>
            </p:cNvSpPr>
            <p:nvPr/>
          </p:nvSpPr>
          <p:spPr bwMode="auto">
            <a:xfrm>
              <a:off x="1267" y="2285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[20 - 16]</a:t>
              </a:r>
            </a:p>
          </p:txBody>
        </p:sp>
        <p:sp>
          <p:nvSpPr>
            <p:cNvPr id="73" name="Line 71"/>
            <p:cNvSpPr>
              <a:spLocks noChangeShapeType="1"/>
            </p:cNvSpPr>
            <p:nvPr/>
          </p:nvSpPr>
          <p:spPr bwMode="auto">
            <a:xfrm>
              <a:off x="1267" y="2448"/>
              <a:ext cx="8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4" name="AutoShape 72"/>
            <p:cNvSpPr>
              <a:spLocks noChangeArrowheads="1"/>
            </p:cNvSpPr>
            <p:nvPr/>
          </p:nvSpPr>
          <p:spPr bwMode="auto">
            <a:xfrm>
              <a:off x="1245" y="2419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5" name="Line 73"/>
            <p:cNvSpPr>
              <a:spLocks noChangeShapeType="1"/>
            </p:cNvSpPr>
            <p:nvPr/>
          </p:nvSpPr>
          <p:spPr bwMode="auto">
            <a:xfrm>
              <a:off x="1267" y="3046"/>
              <a:ext cx="42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Text Box 74"/>
            <p:cNvSpPr txBox="1">
              <a:spLocks noChangeArrowheads="1"/>
            </p:cNvSpPr>
            <p:nvPr/>
          </p:nvSpPr>
          <p:spPr bwMode="auto">
            <a:xfrm>
              <a:off x="1252" y="2883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[15 - 11]</a:t>
              </a:r>
            </a:p>
          </p:txBody>
        </p:sp>
        <p:sp>
          <p:nvSpPr>
            <p:cNvPr id="77" name="AutoShape 75"/>
            <p:cNvSpPr>
              <a:spLocks noChangeArrowheads="1"/>
            </p:cNvSpPr>
            <p:nvPr/>
          </p:nvSpPr>
          <p:spPr bwMode="auto">
            <a:xfrm>
              <a:off x="1244" y="3020"/>
              <a:ext cx="53" cy="55"/>
            </a:xfrm>
            <a:prstGeom prst="octagon">
              <a:avLst>
                <a:gd name="adj" fmla="val 29287"/>
              </a:avLst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8" name="Text Box 76"/>
            <p:cNvSpPr txBox="1">
              <a:spLocks noChangeArrowheads="1"/>
            </p:cNvSpPr>
            <p:nvPr/>
          </p:nvSpPr>
          <p:spPr bwMode="auto">
            <a:xfrm>
              <a:off x="1690" y="2510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79" name="AutoShape 77"/>
            <p:cNvSpPr>
              <a:spLocks noChangeArrowheads="1"/>
            </p:cNvSpPr>
            <p:nvPr/>
          </p:nvSpPr>
          <p:spPr bwMode="auto">
            <a:xfrm>
              <a:off x="1697" y="2502"/>
              <a:ext cx="159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80" name="Line 78"/>
            <p:cNvSpPr>
              <a:spLocks noChangeShapeType="1"/>
            </p:cNvSpPr>
            <p:nvPr/>
          </p:nvSpPr>
          <p:spPr bwMode="auto">
            <a:xfrm>
              <a:off x="1772" y="315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" name="Text Box 79"/>
            <p:cNvSpPr txBox="1">
              <a:spLocks noChangeArrowheads="1"/>
            </p:cNvSpPr>
            <p:nvPr/>
          </p:nvSpPr>
          <p:spPr bwMode="auto">
            <a:xfrm>
              <a:off x="1531" y="3264"/>
              <a:ext cx="4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RegDst</a:t>
              </a:r>
            </a:p>
          </p:txBody>
        </p:sp>
        <p:sp>
          <p:nvSpPr>
            <p:cNvPr id="82" name="Text Box 80"/>
            <p:cNvSpPr txBox="1">
              <a:spLocks noChangeArrowheads="1"/>
            </p:cNvSpPr>
            <p:nvPr/>
          </p:nvSpPr>
          <p:spPr bwMode="auto">
            <a:xfrm>
              <a:off x="2112" y="2067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register 1</a:t>
              </a:r>
            </a:p>
          </p:txBody>
        </p:sp>
        <p:sp>
          <p:nvSpPr>
            <p:cNvPr id="83" name="Text Box 81"/>
            <p:cNvSpPr txBox="1">
              <a:spLocks noChangeArrowheads="1"/>
            </p:cNvSpPr>
            <p:nvPr/>
          </p:nvSpPr>
          <p:spPr bwMode="auto">
            <a:xfrm>
              <a:off x="2123" y="2352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register 2</a:t>
              </a:r>
            </a:p>
          </p:txBody>
        </p:sp>
        <p:sp>
          <p:nvSpPr>
            <p:cNvPr id="84" name="Text Box 82"/>
            <p:cNvSpPr txBox="1">
              <a:spLocks noChangeArrowheads="1"/>
            </p:cNvSpPr>
            <p:nvPr/>
          </p:nvSpPr>
          <p:spPr bwMode="auto">
            <a:xfrm>
              <a:off x="2123" y="2624"/>
              <a:ext cx="42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</a:t>
              </a:r>
            </a:p>
          </p:txBody>
        </p:sp>
        <p:sp>
          <p:nvSpPr>
            <p:cNvPr id="85" name="Text Box 83"/>
            <p:cNvSpPr txBox="1">
              <a:spLocks noChangeArrowheads="1"/>
            </p:cNvSpPr>
            <p:nvPr/>
          </p:nvSpPr>
          <p:spPr bwMode="auto">
            <a:xfrm>
              <a:off x="2123" y="2896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86" name="Text Box 84"/>
            <p:cNvSpPr txBox="1">
              <a:spLocks noChangeArrowheads="1"/>
            </p:cNvSpPr>
            <p:nvPr/>
          </p:nvSpPr>
          <p:spPr bwMode="auto">
            <a:xfrm>
              <a:off x="2690" y="2448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data 2</a:t>
              </a:r>
            </a:p>
          </p:txBody>
        </p:sp>
        <p:sp>
          <p:nvSpPr>
            <p:cNvPr id="87" name="Text Box 85"/>
            <p:cNvSpPr txBox="1">
              <a:spLocks noChangeArrowheads="1"/>
            </p:cNvSpPr>
            <p:nvPr/>
          </p:nvSpPr>
          <p:spPr bwMode="auto">
            <a:xfrm>
              <a:off x="2701" y="2080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data 1</a:t>
              </a:r>
            </a:p>
          </p:txBody>
        </p:sp>
        <p:sp>
          <p:nvSpPr>
            <p:cNvPr id="88" name="Text Box 86"/>
            <p:cNvSpPr txBox="1">
              <a:spLocks noChangeArrowheads="1"/>
            </p:cNvSpPr>
            <p:nvPr/>
          </p:nvSpPr>
          <p:spPr bwMode="auto">
            <a:xfrm>
              <a:off x="2534" y="2829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Registers</a:t>
              </a:r>
            </a:p>
          </p:txBody>
        </p:sp>
        <p:sp>
          <p:nvSpPr>
            <p:cNvPr id="89" name="Rectangle 87"/>
            <p:cNvSpPr>
              <a:spLocks noChangeArrowheads="1"/>
            </p:cNvSpPr>
            <p:nvPr/>
          </p:nvSpPr>
          <p:spPr bwMode="auto">
            <a:xfrm>
              <a:off x="2123" y="2080"/>
              <a:ext cx="939" cy="1088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0" name="Line 88"/>
            <p:cNvSpPr>
              <a:spLocks noChangeShapeType="1"/>
            </p:cNvSpPr>
            <p:nvPr/>
          </p:nvSpPr>
          <p:spPr bwMode="auto">
            <a:xfrm>
              <a:off x="2587" y="1958"/>
              <a:ext cx="0" cy="109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Text Box 89"/>
            <p:cNvSpPr txBox="1">
              <a:spLocks noChangeArrowheads="1"/>
            </p:cNvSpPr>
            <p:nvPr/>
          </p:nvSpPr>
          <p:spPr bwMode="auto">
            <a:xfrm>
              <a:off x="2376" y="1795"/>
              <a:ext cx="49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RegWrite</a:t>
              </a:r>
              <a:endParaRPr lang="en-US" altLang="zh-CN" sz="1100">
                <a:solidFill>
                  <a:srgbClr val="0000FF"/>
                </a:solidFill>
                <a:latin typeface="Arial" charset="0"/>
                <a:ea typeface="宋体" charset="-122"/>
              </a:endParaRPr>
            </a:p>
          </p:txBody>
        </p:sp>
        <p:sp>
          <p:nvSpPr>
            <p:cNvPr id="92" name="Line 90"/>
            <p:cNvSpPr>
              <a:spLocks noChangeShapeType="1"/>
            </p:cNvSpPr>
            <p:nvPr/>
          </p:nvSpPr>
          <p:spPr bwMode="auto">
            <a:xfrm>
              <a:off x="3590" y="2774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Line 91"/>
            <p:cNvSpPr>
              <a:spLocks noChangeShapeType="1"/>
            </p:cNvSpPr>
            <p:nvPr/>
          </p:nvSpPr>
          <p:spPr bwMode="auto">
            <a:xfrm flipV="1">
              <a:off x="1542" y="2458"/>
              <a:ext cx="0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AutoShape 92"/>
            <p:cNvSpPr>
              <a:spLocks noChangeArrowheads="1"/>
            </p:cNvSpPr>
            <p:nvPr/>
          </p:nvSpPr>
          <p:spPr bwMode="auto">
            <a:xfrm>
              <a:off x="1524" y="2432"/>
              <a:ext cx="52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5" name="Line 93"/>
            <p:cNvSpPr>
              <a:spLocks noChangeShapeType="1"/>
            </p:cNvSpPr>
            <p:nvPr/>
          </p:nvSpPr>
          <p:spPr bwMode="auto">
            <a:xfrm>
              <a:off x="1542" y="2621"/>
              <a:ext cx="1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96" name="Slide Number Placeholder 9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001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Execute (EX)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In the EX step, effective memory address is computed by using the source register and the instruction’s constant field.</a:t>
            </a:r>
          </a:p>
        </p:txBody>
      </p:sp>
      <p:grpSp>
        <p:nvGrpSpPr>
          <p:cNvPr id="4" name="Group 96"/>
          <p:cNvGrpSpPr>
            <a:grpSpLocks/>
          </p:cNvGrpSpPr>
          <p:nvPr/>
        </p:nvGrpSpPr>
        <p:grpSpPr bwMode="auto">
          <a:xfrm>
            <a:off x="-36512" y="2636912"/>
            <a:ext cx="9063038" cy="3454400"/>
            <a:chOff x="317" y="1795"/>
            <a:chExt cx="5709" cy="2176"/>
          </a:xfrm>
        </p:grpSpPr>
        <p:sp>
          <p:nvSpPr>
            <p:cNvPr id="5" name="Line 2"/>
            <p:cNvSpPr>
              <a:spLocks noChangeShapeType="1"/>
            </p:cNvSpPr>
            <p:nvPr/>
          </p:nvSpPr>
          <p:spPr bwMode="auto">
            <a:xfrm>
              <a:off x="3274" y="2992"/>
              <a:ext cx="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Line 3"/>
            <p:cNvSpPr>
              <a:spLocks noChangeShapeType="1"/>
            </p:cNvSpPr>
            <p:nvPr/>
          </p:nvSpPr>
          <p:spPr bwMode="auto">
            <a:xfrm>
              <a:off x="1267" y="2448"/>
              <a:ext cx="0" cy="11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317" y="2013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475" y="2394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632" y="2013"/>
              <a:ext cx="5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[31-0]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17" y="2013"/>
              <a:ext cx="845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5386" y="2339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4277" y="2611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4382" y="2339"/>
              <a:ext cx="2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5491" y="2774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4382" y="2339"/>
              <a:ext cx="0" cy="10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382" y="3427"/>
              <a:ext cx="1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V="1">
              <a:off x="5491" y="2774"/>
              <a:ext cx="0" cy="6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AutoShape 16"/>
            <p:cNvSpPr>
              <a:spLocks noChangeArrowheads="1"/>
            </p:cNvSpPr>
            <p:nvPr/>
          </p:nvSpPr>
          <p:spPr bwMode="auto">
            <a:xfrm>
              <a:off x="4353" y="2584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5808" y="2557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5966" y="2557"/>
              <a:ext cx="0" cy="14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H="1">
              <a:off x="1954" y="3971"/>
              <a:ext cx="40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1954" y="2992"/>
              <a:ext cx="0" cy="9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1954" y="2992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4594" y="2230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4594" y="2502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4594" y="2774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4910" y="2720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5066" y="2230"/>
              <a:ext cx="339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 dirty="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 dirty="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594" y="2230"/>
              <a:ext cx="792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4963" y="2122"/>
              <a:ext cx="0" cy="10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4699" y="1958"/>
              <a:ext cx="52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MemWrite</a:t>
              </a: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4963" y="3046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4699" y="3155"/>
              <a:ext cx="53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MemRead</a:t>
              </a:r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5650" y="2238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</p:txBody>
        </p:sp>
        <p:sp>
          <p:nvSpPr>
            <p:cNvPr id="35" name="AutoShape 33"/>
            <p:cNvSpPr>
              <a:spLocks noChangeArrowheads="1"/>
            </p:cNvSpPr>
            <p:nvPr/>
          </p:nvSpPr>
          <p:spPr bwMode="auto">
            <a:xfrm>
              <a:off x="5657" y="2230"/>
              <a:ext cx="159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5438" y="1950"/>
              <a:ext cx="58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MemToReg</a:t>
              </a:r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5724" y="2122"/>
              <a:ext cx="0" cy="10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 flipV="1">
              <a:off x="3168" y="2557"/>
              <a:ext cx="0" cy="8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auto">
            <a:xfrm>
              <a:off x="3062" y="2557"/>
              <a:ext cx="3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V="1">
              <a:off x="4277" y="2883"/>
              <a:ext cx="0" cy="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 flipH="1">
              <a:off x="3168" y="3427"/>
              <a:ext cx="1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auto">
            <a:xfrm>
              <a:off x="4277" y="2883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>
              <a:off x="3147" y="2527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4" name="Text Box 42"/>
            <p:cNvSpPr txBox="1">
              <a:spLocks noChangeArrowheads="1"/>
            </p:cNvSpPr>
            <p:nvPr/>
          </p:nvSpPr>
          <p:spPr bwMode="auto">
            <a:xfrm>
              <a:off x="2692" y="3427"/>
              <a:ext cx="41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Sign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extend</a:t>
              </a:r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auto">
            <a:xfrm>
              <a:off x="2736" y="3318"/>
              <a:ext cx="317" cy="5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>
              <a:off x="3062" y="2230"/>
              <a:ext cx="687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3274" y="2992"/>
              <a:ext cx="15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>
              <a:off x="3274" y="2992"/>
              <a:ext cx="0" cy="59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 flipH="1">
              <a:off x="3062" y="3590"/>
              <a:ext cx="21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Text Box 48"/>
            <p:cNvSpPr txBox="1">
              <a:spLocks noChangeArrowheads="1"/>
            </p:cNvSpPr>
            <p:nvPr/>
          </p:nvSpPr>
          <p:spPr bwMode="auto">
            <a:xfrm>
              <a:off x="3432" y="2456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51" name="AutoShape 49"/>
            <p:cNvSpPr>
              <a:spLocks noChangeArrowheads="1"/>
            </p:cNvSpPr>
            <p:nvPr/>
          </p:nvSpPr>
          <p:spPr bwMode="auto">
            <a:xfrm>
              <a:off x="3440" y="2448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3522" y="3101"/>
              <a:ext cx="0" cy="109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Text Box 51"/>
            <p:cNvSpPr txBox="1">
              <a:spLocks noChangeArrowheads="1"/>
            </p:cNvSpPr>
            <p:nvPr/>
          </p:nvSpPr>
          <p:spPr bwMode="auto">
            <a:xfrm>
              <a:off x="3326" y="3210"/>
              <a:ext cx="43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ALUSrc</a:t>
              </a:r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3749" y="2067"/>
              <a:ext cx="0" cy="32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>
              <a:off x="3749" y="2611"/>
              <a:ext cx="0" cy="32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auto">
            <a:xfrm>
              <a:off x="3749" y="2394"/>
              <a:ext cx="158" cy="10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 flipV="1">
              <a:off x="3749" y="2502"/>
              <a:ext cx="158" cy="109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Line 56"/>
            <p:cNvSpPr>
              <a:spLocks noChangeShapeType="1"/>
            </p:cNvSpPr>
            <p:nvPr/>
          </p:nvSpPr>
          <p:spPr bwMode="auto">
            <a:xfrm>
              <a:off x="3749" y="2067"/>
              <a:ext cx="528" cy="27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4277" y="2339"/>
              <a:ext cx="0" cy="32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 flipV="1">
              <a:off x="3749" y="2666"/>
              <a:ext cx="528" cy="27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" name="Text Box 59"/>
            <p:cNvSpPr txBox="1">
              <a:spLocks noChangeArrowheads="1"/>
            </p:cNvSpPr>
            <p:nvPr/>
          </p:nvSpPr>
          <p:spPr bwMode="auto">
            <a:xfrm>
              <a:off x="3905" y="2502"/>
              <a:ext cx="37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Result</a:t>
              </a:r>
            </a:p>
          </p:txBody>
        </p:sp>
        <p:sp>
          <p:nvSpPr>
            <p:cNvPr id="62" name="Text Box 60"/>
            <p:cNvSpPr txBox="1">
              <a:spLocks noChangeArrowheads="1"/>
            </p:cNvSpPr>
            <p:nvPr/>
          </p:nvSpPr>
          <p:spPr bwMode="auto">
            <a:xfrm>
              <a:off x="3959" y="2339"/>
              <a:ext cx="30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Zero</a:t>
              </a:r>
            </a:p>
          </p:txBody>
        </p:sp>
        <p:sp>
          <p:nvSpPr>
            <p:cNvPr id="63" name="Text Box 61"/>
            <p:cNvSpPr txBox="1">
              <a:spLocks noChangeArrowheads="1"/>
            </p:cNvSpPr>
            <p:nvPr/>
          </p:nvSpPr>
          <p:spPr bwMode="auto">
            <a:xfrm>
              <a:off x="3749" y="2230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ALU</a:t>
              </a:r>
            </a:p>
          </p:txBody>
        </p:sp>
        <p:sp>
          <p:nvSpPr>
            <p:cNvPr id="64" name="Line 62"/>
            <p:cNvSpPr>
              <a:spLocks noChangeShapeType="1"/>
            </p:cNvSpPr>
            <p:nvPr/>
          </p:nvSpPr>
          <p:spPr bwMode="auto">
            <a:xfrm>
              <a:off x="4066" y="2774"/>
              <a:ext cx="0" cy="109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" name="Text Box 63"/>
            <p:cNvSpPr txBox="1">
              <a:spLocks noChangeArrowheads="1"/>
            </p:cNvSpPr>
            <p:nvPr/>
          </p:nvSpPr>
          <p:spPr bwMode="auto">
            <a:xfrm>
              <a:off x="3854" y="2883"/>
              <a:ext cx="41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ALUOp</a:t>
              </a:r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1848" y="2774"/>
              <a:ext cx="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auto">
            <a:xfrm>
              <a:off x="1267" y="2176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Line 66"/>
            <p:cNvSpPr>
              <a:spLocks noChangeShapeType="1"/>
            </p:cNvSpPr>
            <p:nvPr/>
          </p:nvSpPr>
          <p:spPr bwMode="auto">
            <a:xfrm>
              <a:off x="1267" y="3590"/>
              <a:ext cx="14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9" name="Text Box 67"/>
            <p:cNvSpPr txBox="1">
              <a:spLocks noChangeArrowheads="1"/>
            </p:cNvSpPr>
            <p:nvPr/>
          </p:nvSpPr>
          <p:spPr bwMode="auto">
            <a:xfrm>
              <a:off x="1267" y="3427"/>
              <a:ext cx="44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[15 - 0]</a:t>
              </a:r>
            </a:p>
          </p:txBody>
        </p:sp>
        <p:sp>
          <p:nvSpPr>
            <p:cNvPr id="70" name="Line 68"/>
            <p:cNvSpPr>
              <a:spLocks noChangeShapeType="1"/>
            </p:cNvSpPr>
            <p:nvPr/>
          </p:nvSpPr>
          <p:spPr bwMode="auto">
            <a:xfrm>
              <a:off x="1162" y="2176"/>
              <a:ext cx="9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Text Box 69"/>
            <p:cNvSpPr txBox="1">
              <a:spLocks noChangeArrowheads="1"/>
            </p:cNvSpPr>
            <p:nvPr/>
          </p:nvSpPr>
          <p:spPr bwMode="auto">
            <a:xfrm>
              <a:off x="1267" y="2013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[25 - 21]</a:t>
              </a:r>
            </a:p>
          </p:txBody>
        </p:sp>
        <p:sp>
          <p:nvSpPr>
            <p:cNvPr id="72" name="AutoShape 70"/>
            <p:cNvSpPr>
              <a:spLocks noChangeArrowheads="1"/>
            </p:cNvSpPr>
            <p:nvPr/>
          </p:nvSpPr>
          <p:spPr bwMode="auto">
            <a:xfrm>
              <a:off x="1246" y="2149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3" name="Text Box 71"/>
            <p:cNvSpPr txBox="1">
              <a:spLocks noChangeArrowheads="1"/>
            </p:cNvSpPr>
            <p:nvPr/>
          </p:nvSpPr>
          <p:spPr bwMode="auto">
            <a:xfrm>
              <a:off x="1267" y="2285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[20 - 16]</a:t>
              </a:r>
            </a:p>
          </p:txBody>
        </p:sp>
        <p:sp>
          <p:nvSpPr>
            <p:cNvPr id="74" name="Line 72"/>
            <p:cNvSpPr>
              <a:spLocks noChangeShapeType="1"/>
            </p:cNvSpPr>
            <p:nvPr/>
          </p:nvSpPr>
          <p:spPr bwMode="auto">
            <a:xfrm>
              <a:off x="1267" y="2448"/>
              <a:ext cx="8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5" name="AutoShape 73"/>
            <p:cNvSpPr>
              <a:spLocks noChangeArrowheads="1"/>
            </p:cNvSpPr>
            <p:nvPr/>
          </p:nvSpPr>
          <p:spPr bwMode="auto">
            <a:xfrm>
              <a:off x="1245" y="2419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6" name="Line 74"/>
            <p:cNvSpPr>
              <a:spLocks noChangeShapeType="1"/>
            </p:cNvSpPr>
            <p:nvPr/>
          </p:nvSpPr>
          <p:spPr bwMode="auto">
            <a:xfrm>
              <a:off x="1267" y="3046"/>
              <a:ext cx="42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7" name="Text Box 75"/>
            <p:cNvSpPr txBox="1">
              <a:spLocks noChangeArrowheads="1"/>
            </p:cNvSpPr>
            <p:nvPr/>
          </p:nvSpPr>
          <p:spPr bwMode="auto">
            <a:xfrm>
              <a:off x="1252" y="2883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[15 - 11]</a:t>
              </a:r>
            </a:p>
          </p:txBody>
        </p:sp>
        <p:sp>
          <p:nvSpPr>
            <p:cNvPr id="78" name="AutoShape 76"/>
            <p:cNvSpPr>
              <a:spLocks noChangeArrowheads="1"/>
            </p:cNvSpPr>
            <p:nvPr/>
          </p:nvSpPr>
          <p:spPr bwMode="auto">
            <a:xfrm>
              <a:off x="1244" y="3020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9" name="Text Box 77"/>
            <p:cNvSpPr txBox="1">
              <a:spLocks noChangeArrowheads="1"/>
            </p:cNvSpPr>
            <p:nvPr/>
          </p:nvSpPr>
          <p:spPr bwMode="auto">
            <a:xfrm>
              <a:off x="1690" y="2510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80" name="AutoShape 78"/>
            <p:cNvSpPr>
              <a:spLocks noChangeArrowheads="1"/>
            </p:cNvSpPr>
            <p:nvPr/>
          </p:nvSpPr>
          <p:spPr bwMode="auto">
            <a:xfrm>
              <a:off x="1697" y="2502"/>
              <a:ext cx="159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81" name="Line 79"/>
            <p:cNvSpPr>
              <a:spLocks noChangeShapeType="1"/>
            </p:cNvSpPr>
            <p:nvPr/>
          </p:nvSpPr>
          <p:spPr bwMode="auto">
            <a:xfrm>
              <a:off x="1772" y="315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2" name="Text Box 80"/>
            <p:cNvSpPr txBox="1">
              <a:spLocks noChangeArrowheads="1"/>
            </p:cNvSpPr>
            <p:nvPr/>
          </p:nvSpPr>
          <p:spPr bwMode="auto">
            <a:xfrm>
              <a:off x="1531" y="3264"/>
              <a:ext cx="4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RegDst</a:t>
              </a:r>
            </a:p>
          </p:txBody>
        </p:sp>
        <p:sp>
          <p:nvSpPr>
            <p:cNvPr id="83" name="Text Box 81"/>
            <p:cNvSpPr txBox="1">
              <a:spLocks noChangeArrowheads="1"/>
            </p:cNvSpPr>
            <p:nvPr/>
          </p:nvSpPr>
          <p:spPr bwMode="auto">
            <a:xfrm>
              <a:off x="2112" y="2067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 1</a:t>
              </a:r>
            </a:p>
          </p:txBody>
        </p:sp>
        <p:sp>
          <p:nvSpPr>
            <p:cNvPr id="84" name="Text Box 82"/>
            <p:cNvSpPr txBox="1">
              <a:spLocks noChangeArrowheads="1"/>
            </p:cNvSpPr>
            <p:nvPr/>
          </p:nvSpPr>
          <p:spPr bwMode="auto">
            <a:xfrm>
              <a:off x="2123" y="2352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 2</a:t>
              </a:r>
            </a:p>
          </p:txBody>
        </p:sp>
        <p:sp>
          <p:nvSpPr>
            <p:cNvPr id="85" name="Text Box 83"/>
            <p:cNvSpPr txBox="1">
              <a:spLocks noChangeArrowheads="1"/>
            </p:cNvSpPr>
            <p:nvPr/>
          </p:nvSpPr>
          <p:spPr bwMode="auto">
            <a:xfrm>
              <a:off x="2123" y="2624"/>
              <a:ext cx="42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</a:t>
              </a:r>
            </a:p>
          </p:txBody>
        </p:sp>
        <p:sp>
          <p:nvSpPr>
            <p:cNvPr id="86" name="Text Box 84"/>
            <p:cNvSpPr txBox="1">
              <a:spLocks noChangeArrowheads="1"/>
            </p:cNvSpPr>
            <p:nvPr/>
          </p:nvSpPr>
          <p:spPr bwMode="auto">
            <a:xfrm>
              <a:off x="2123" y="2896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87" name="Text Box 85"/>
            <p:cNvSpPr txBox="1">
              <a:spLocks noChangeArrowheads="1"/>
            </p:cNvSpPr>
            <p:nvPr/>
          </p:nvSpPr>
          <p:spPr bwMode="auto">
            <a:xfrm>
              <a:off x="2690" y="2448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data 2</a:t>
              </a:r>
            </a:p>
          </p:txBody>
        </p:sp>
        <p:sp>
          <p:nvSpPr>
            <p:cNvPr id="88" name="Text Box 86"/>
            <p:cNvSpPr txBox="1">
              <a:spLocks noChangeArrowheads="1"/>
            </p:cNvSpPr>
            <p:nvPr/>
          </p:nvSpPr>
          <p:spPr bwMode="auto">
            <a:xfrm>
              <a:off x="2701" y="2080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data 1</a:t>
              </a:r>
            </a:p>
          </p:txBody>
        </p:sp>
        <p:sp>
          <p:nvSpPr>
            <p:cNvPr id="89" name="Text Box 87"/>
            <p:cNvSpPr txBox="1">
              <a:spLocks noChangeArrowheads="1"/>
            </p:cNvSpPr>
            <p:nvPr/>
          </p:nvSpPr>
          <p:spPr bwMode="auto">
            <a:xfrm>
              <a:off x="2534" y="2829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Registers</a:t>
              </a:r>
            </a:p>
          </p:txBody>
        </p:sp>
        <p:sp>
          <p:nvSpPr>
            <p:cNvPr id="90" name="Rectangle 88"/>
            <p:cNvSpPr>
              <a:spLocks noChangeArrowheads="1"/>
            </p:cNvSpPr>
            <p:nvPr/>
          </p:nvSpPr>
          <p:spPr bwMode="auto">
            <a:xfrm>
              <a:off x="2123" y="2080"/>
              <a:ext cx="939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1" name="Line 89"/>
            <p:cNvSpPr>
              <a:spLocks noChangeShapeType="1"/>
            </p:cNvSpPr>
            <p:nvPr/>
          </p:nvSpPr>
          <p:spPr bwMode="auto">
            <a:xfrm>
              <a:off x="2587" y="1958"/>
              <a:ext cx="0" cy="109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2" name="Text Box 90"/>
            <p:cNvSpPr txBox="1">
              <a:spLocks noChangeArrowheads="1"/>
            </p:cNvSpPr>
            <p:nvPr/>
          </p:nvSpPr>
          <p:spPr bwMode="auto">
            <a:xfrm>
              <a:off x="2376" y="1795"/>
              <a:ext cx="49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00FF"/>
                  </a:solidFill>
                  <a:latin typeface="Arial" charset="0"/>
                  <a:ea typeface="宋体" charset="-122"/>
                </a:rPr>
                <a:t>RegWrite</a:t>
              </a:r>
            </a:p>
          </p:txBody>
        </p:sp>
        <p:sp>
          <p:nvSpPr>
            <p:cNvPr id="93" name="Line 91"/>
            <p:cNvSpPr>
              <a:spLocks noChangeShapeType="1"/>
            </p:cNvSpPr>
            <p:nvPr/>
          </p:nvSpPr>
          <p:spPr bwMode="auto">
            <a:xfrm>
              <a:off x="3590" y="2774"/>
              <a:ext cx="159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Line 92"/>
            <p:cNvSpPr>
              <a:spLocks noChangeShapeType="1"/>
            </p:cNvSpPr>
            <p:nvPr/>
          </p:nvSpPr>
          <p:spPr bwMode="auto">
            <a:xfrm flipV="1">
              <a:off x="1542" y="2458"/>
              <a:ext cx="0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AutoShape 93"/>
            <p:cNvSpPr>
              <a:spLocks noChangeArrowheads="1"/>
            </p:cNvSpPr>
            <p:nvPr/>
          </p:nvSpPr>
          <p:spPr bwMode="auto">
            <a:xfrm>
              <a:off x="1524" y="2432"/>
              <a:ext cx="52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6" name="Line 94"/>
            <p:cNvSpPr>
              <a:spLocks noChangeShapeType="1"/>
            </p:cNvSpPr>
            <p:nvPr/>
          </p:nvSpPr>
          <p:spPr bwMode="auto">
            <a:xfrm>
              <a:off x="1542" y="2621"/>
              <a:ext cx="1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97" name="Slide Number Placeholder 9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501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Memory (MEM)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In the MEM step, the data memory is read via the address computed by the ALU.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4" name="Group 98"/>
          <p:cNvGrpSpPr>
            <a:grpSpLocks/>
          </p:cNvGrpSpPr>
          <p:nvPr/>
        </p:nvGrpSpPr>
        <p:grpSpPr bwMode="auto">
          <a:xfrm>
            <a:off x="-26542" y="2636912"/>
            <a:ext cx="9063038" cy="3454400"/>
            <a:chOff x="317" y="1795"/>
            <a:chExt cx="5709" cy="2176"/>
          </a:xfrm>
        </p:grpSpPr>
        <p:sp>
          <p:nvSpPr>
            <p:cNvPr id="5" name="Line 2"/>
            <p:cNvSpPr>
              <a:spLocks noChangeShapeType="1"/>
            </p:cNvSpPr>
            <p:nvPr/>
          </p:nvSpPr>
          <p:spPr bwMode="auto">
            <a:xfrm flipH="1">
              <a:off x="4277" y="2611"/>
              <a:ext cx="105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Line 3"/>
            <p:cNvSpPr>
              <a:spLocks noChangeShapeType="1"/>
            </p:cNvSpPr>
            <p:nvPr/>
          </p:nvSpPr>
          <p:spPr bwMode="auto">
            <a:xfrm>
              <a:off x="4382" y="2611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Line 4"/>
            <p:cNvSpPr>
              <a:spLocks noChangeShapeType="1"/>
            </p:cNvSpPr>
            <p:nvPr/>
          </p:nvSpPr>
          <p:spPr bwMode="auto">
            <a:xfrm>
              <a:off x="1267" y="2448"/>
              <a:ext cx="0" cy="11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317" y="2013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475" y="2394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632" y="2013"/>
              <a:ext cx="5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[31-0]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17" y="2013"/>
              <a:ext cx="845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5386" y="2339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4382" y="2611"/>
              <a:ext cx="2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4382" y="2339"/>
              <a:ext cx="21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5491" y="2774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382" y="2339"/>
              <a:ext cx="0" cy="272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4382" y="3427"/>
              <a:ext cx="1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5491" y="2774"/>
              <a:ext cx="0" cy="6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AutoShape 17"/>
            <p:cNvSpPr>
              <a:spLocks noChangeArrowheads="1"/>
            </p:cNvSpPr>
            <p:nvPr/>
          </p:nvSpPr>
          <p:spPr bwMode="auto">
            <a:xfrm>
              <a:off x="4353" y="2584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5808" y="2557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5966" y="2557"/>
              <a:ext cx="0" cy="14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1954" y="3971"/>
              <a:ext cx="40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1954" y="2992"/>
              <a:ext cx="0" cy="9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1954" y="2992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4594" y="2230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4594" y="2502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4594" y="2774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4910" y="2720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 dirty="0">
                  <a:solidFill>
                    <a:srgbClr val="FF3300"/>
                  </a:solidFill>
                  <a:latin typeface="Arial" charset="0"/>
                  <a:ea typeface="宋体" charset="-122"/>
                </a:rPr>
                <a:t>Data</a:t>
              </a:r>
            </a:p>
            <a:p>
              <a:pPr algn="ctr"/>
              <a:r>
                <a:rPr lang="en-US" altLang="zh-CN" sz="1100" b="1" dirty="0">
                  <a:solidFill>
                    <a:srgbClr val="FF3300"/>
                  </a:solidFill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5066" y="2230"/>
              <a:ext cx="339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4594" y="2230"/>
              <a:ext cx="792" cy="816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4963" y="2122"/>
              <a:ext cx="0" cy="10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4699" y="1958"/>
              <a:ext cx="52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MemWrite</a:t>
              </a: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4963" y="3046"/>
              <a:ext cx="0" cy="109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4699" y="3155"/>
              <a:ext cx="53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MemRead</a:t>
              </a:r>
              <a:endParaRPr lang="en-US" altLang="zh-CN" sz="1100">
                <a:solidFill>
                  <a:srgbClr val="3333FF"/>
                </a:solidFill>
                <a:latin typeface="Arial" charset="0"/>
                <a:ea typeface="宋体" charset="-122"/>
              </a:endParaRP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5650" y="2238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auto">
            <a:xfrm>
              <a:off x="5657" y="2230"/>
              <a:ext cx="159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5438" y="1950"/>
              <a:ext cx="58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MemToReg</a:t>
              </a:r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5724" y="2122"/>
              <a:ext cx="0" cy="10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auto">
            <a:xfrm flipV="1">
              <a:off x="3168" y="2557"/>
              <a:ext cx="0" cy="8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3062" y="2557"/>
              <a:ext cx="3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 flipV="1">
              <a:off x="4277" y="2883"/>
              <a:ext cx="0" cy="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auto">
            <a:xfrm flipH="1">
              <a:off x="3168" y="3427"/>
              <a:ext cx="1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>
              <a:off x="4277" y="2883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AutoShape 42"/>
            <p:cNvSpPr>
              <a:spLocks noChangeArrowheads="1"/>
            </p:cNvSpPr>
            <p:nvPr/>
          </p:nvSpPr>
          <p:spPr bwMode="auto">
            <a:xfrm>
              <a:off x="3147" y="2527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5" name="Text Box 43"/>
            <p:cNvSpPr txBox="1">
              <a:spLocks noChangeArrowheads="1"/>
            </p:cNvSpPr>
            <p:nvPr/>
          </p:nvSpPr>
          <p:spPr bwMode="auto">
            <a:xfrm>
              <a:off x="2692" y="3427"/>
              <a:ext cx="41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Sign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extend</a:t>
              </a:r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auto">
            <a:xfrm>
              <a:off x="2736" y="3318"/>
              <a:ext cx="317" cy="5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3062" y="2230"/>
              <a:ext cx="6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>
              <a:off x="3274" y="2992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 flipH="1">
              <a:off x="3062" y="3590"/>
              <a:ext cx="2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Text Box 48"/>
            <p:cNvSpPr txBox="1">
              <a:spLocks noChangeArrowheads="1"/>
            </p:cNvSpPr>
            <p:nvPr/>
          </p:nvSpPr>
          <p:spPr bwMode="auto">
            <a:xfrm>
              <a:off x="3432" y="2456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51" name="AutoShape 49"/>
            <p:cNvSpPr>
              <a:spLocks noChangeArrowheads="1"/>
            </p:cNvSpPr>
            <p:nvPr/>
          </p:nvSpPr>
          <p:spPr bwMode="auto">
            <a:xfrm>
              <a:off x="3440" y="2448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3522" y="3101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Text Box 51"/>
            <p:cNvSpPr txBox="1">
              <a:spLocks noChangeArrowheads="1"/>
            </p:cNvSpPr>
            <p:nvPr/>
          </p:nvSpPr>
          <p:spPr bwMode="auto">
            <a:xfrm>
              <a:off x="3326" y="3210"/>
              <a:ext cx="43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ALUSrc</a:t>
              </a:r>
            </a:p>
          </p:txBody>
        </p:sp>
        <p:grpSp>
          <p:nvGrpSpPr>
            <p:cNvPr id="54" name="Group 52"/>
            <p:cNvGrpSpPr>
              <a:grpSpLocks/>
            </p:cNvGrpSpPr>
            <p:nvPr/>
          </p:nvGrpSpPr>
          <p:grpSpPr bwMode="auto">
            <a:xfrm>
              <a:off x="3749" y="2067"/>
              <a:ext cx="528" cy="871"/>
              <a:chOff x="3408" y="1824"/>
              <a:chExt cx="480" cy="768"/>
            </a:xfrm>
          </p:grpSpPr>
          <p:sp>
            <p:nvSpPr>
              <p:cNvPr id="92" name="Line 53"/>
              <p:cNvSpPr>
                <a:spLocks noChangeShapeType="1"/>
              </p:cNvSpPr>
              <p:nvPr/>
            </p:nvSpPr>
            <p:spPr bwMode="auto">
              <a:xfrm>
                <a:off x="3408" y="182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3" name="Line 54"/>
              <p:cNvSpPr>
                <a:spLocks noChangeShapeType="1"/>
              </p:cNvSpPr>
              <p:nvPr/>
            </p:nvSpPr>
            <p:spPr bwMode="auto">
              <a:xfrm>
                <a:off x="3408" y="230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4" name="Line 55"/>
              <p:cNvSpPr>
                <a:spLocks noChangeShapeType="1"/>
              </p:cNvSpPr>
              <p:nvPr/>
            </p:nvSpPr>
            <p:spPr bwMode="auto">
              <a:xfrm>
                <a:off x="3408" y="2112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5" name="Line 56"/>
              <p:cNvSpPr>
                <a:spLocks noChangeShapeType="1"/>
              </p:cNvSpPr>
              <p:nvPr/>
            </p:nvSpPr>
            <p:spPr bwMode="auto">
              <a:xfrm flipV="1">
                <a:off x="3408" y="2208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6" name="Line 57"/>
              <p:cNvSpPr>
                <a:spLocks noChangeShapeType="1"/>
              </p:cNvSpPr>
              <p:nvPr/>
            </p:nvSpPr>
            <p:spPr bwMode="auto">
              <a:xfrm>
                <a:off x="3408" y="1824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7" name="Line 58"/>
              <p:cNvSpPr>
                <a:spLocks noChangeShapeType="1"/>
              </p:cNvSpPr>
              <p:nvPr/>
            </p:nvSpPr>
            <p:spPr bwMode="auto">
              <a:xfrm>
                <a:off x="3888" y="206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8" name="Line 59"/>
              <p:cNvSpPr>
                <a:spLocks noChangeShapeType="1"/>
              </p:cNvSpPr>
              <p:nvPr/>
            </p:nvSpPr>
            <p:spPr bwMode="auto">
              <a:xfrm flipV="1">
                <a:off x="3408" y="235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55" name="Text Box 60"/>
            <p:cNvSpPr txBox="1">
              <a:spLocks noChangeArrowheads="1"/>
            </p:cNvSpPr>
            <p:nvPr/>
          </p:nvSpPr>
          <p:spPr bwMode="auto">
            <a:xfrm>
              <a:off x="3905" y="2502"/>
              <a:ext cx="37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Result</a:t>
              </a:r>
            </a:p>
          </p:txBody>
        </p:sp>
        <p:sp>
          <p:nvSpPr>
            <p:cNvPr id="56" name="Text Box 61"/>
            <p:cNvSpPr txBox="1">
              <a:spLocks noChangeArrowheads="1"/>
            </p:cNvSpPr>
            <p:nvPr/>
          </p:nvSpPr>
          <p:spPr bwMode="auto">
            <a:xfrm>
              <a:off x="3959" y="2339"/>
              <a:ext cx="30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Zero</a:t>
              </a:r>
            </a:p>
          </p:txBody>
        </p:sp>
        <p:sp>
          <p:nvSpPr>
            <p:cNvPr id="57" name="Text Box 62"/>
            <p:cNvSpPr txBox="1">
              <a:spLocks noChangeArrowheads="1"/>
            </p:cNvSpPr>
            <p:nvPr/>
          </p:nvSpPr>
          <p:spPr bwMode="auto">
            <a:xfrm>
              <a:off x="3749" y="2230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ALU</a:t>
              </a:r>
            </a:p>
          </p:txBody>
        </p:sp>
        <p:sp>
          <p:nvSpPr>
            <p:cNvPr id="58" name="Line 63"/>
            <p:cNvSpPr>
              <a:spLocks noChangeShapeType="1"/>
            </p:cNvSpPr>
            <p:nvPr/>
          </p:nvSpPr>
          <p:spPr bwMode="auto">
            <a:xfrm>
              <a:off x="4066" y="2774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Text Box 64"/>
            <p:cNvSpPr txBox="1">
              <a:spLocks noChangeArrowheads="1"/>
            </p:cNvSpPr>
            <p:nvPr/>
          </p:nvSpPr>
          <p:spPr bwMode="auto">
            <a:xfrm>
              <a:off x="3854" y="2883"/>
              <a:ext cx="41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ALUOp</a:t>
              </a:r>
            </a:p>
          </p:txBody>
        </p:sp>
        <p:sp>
          <p:nvSpPr>
            <p:cNvPr id="60" name="Line 65"/>
            <p:cNvSpPr>
              <a:spLocks noChangeShapeType="1"/>
            </p:cNvSpPr>
            <p:nvPr/>
          </p:nvSpPr>
          <p:spPr bwMode="auto">
            <a:xfrm>
              <a:off x="1848" y="2774"/>
              <a:ext cx="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" name="Line 66"/>
            <p:cNvSpPr>
              <a:spLocks noChangeShapeType="1"/>
            </p:cNvSpPr>
            <p:nvPr/>
          </p:nvSpPr>
          <p:spPr bwMode="auto">
            <a:xfrm>
              <a:off x="1267" y="2176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2" name="Line 67"/>
            <p:cNvSpPr>
              <a:spLocks noChangeShapeType="1"/>
            </p:cNvSpPr>
            <p:nvPr/>
          </p:nvSpPr>
          <p:spPr bwMode="auto">
            <a:xfrm>
              <a:off x="1267" y="3590"/>
              <a:ext cx="14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3" name="Text Box 68"/>
            <p:cNvSpPr txBox="1">
              <a:spLocks noChangeArrowheads="1"/>
            </p:cNvSpPr>
            <p:nvPr/>
          </p:nvSpPr>
          <p:spPr bwMode="auto">
            <a:xfrm>
              <a:off x="1267" y="3427"/>
              <a:ext cx="44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[15 - 0]</a:t>
              </a:r>
            </a:p>
          </p:txBody>
        </p:sp>
        <p:sp>
          <p:nvSpPr>
            <p:cNvPr id="64" name="Line 69"/>
            <p:cNvSpPr>
              <a:spLocks noChangeShapeType="1"/>
            </p:cNvSpPr>
            <p:nvPr/>
          </p:nvSpPr>
          <p:spPr bwMode="auto">
            <a:xfrm>
              <a:off x="1162" y="2176"/>
              <a:ext cx="9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" name="Text Box 70"/>
            <p:cNvSpPr txBox="1">
              <a:spLocks noChangeArrowheads="1"/>
            </p:cNvSpPr>
            <p:nvPr/>
          </p:nvSpPr>
          <p:spPr bwMode="auto">
            <a:xfrm>
              <a:off x="1267" y="2013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[25 - 21]</a:t>
              </a:r>
            </a:p>
          </p:txBody>
        </p:sp>
        <p:sp>
          <p:nvSpPr>
            <p:cNvPr id="66" name="AutoShape 71"/>
            <p:cNvSpPr>
              <a:spLocks noChangeArrowheads="1"/>
            </p:cNvSpPr>
            <p:nvPr/>
          </p:nvSpPr>
          <p:spPr bwMode="auto">
            <a:xfrm>
              <a:off x="1246" y="2149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67" name="Text Box 72"/>
            <p:cNvSpPr txBox="1">
              <a:spLocks noChangeArrowheads="1"/>
            </p:cNvSpPr>
            <p:nvPr/>
          </p:nvSpPr>
          <p:spPr bwMode="auto">
            <a:xfrm>
              <a:off x="1267" y="2285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[20 - 16]</a:t>
              </a:r>
            </a:p>
          </p:txBody>
        </p:sp>
        <p:sp>
          <p:nvSpPr>
            <p:cNvPr id="68" name="Line 73"/>
            <p:cNvSpPr>
              <a:spLocks noChangeShapeType="1"/>
            </p:cNvSpPr>
            <p:nvPr/>
          </p:nvSpPr>
          <p:spPr bwMode="auto">
            <a:xfrm>
              <a:off x="1267" y="2448"/>
              <a:ext cx="8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9" name="AutoShape 74"/>
            <p:cNvSpPr>
              <a:spLocks noChangeArrowheads="1"/>
            </p:cNvSpPr>
            <p:nvPr/>
          </p:nvSpPr>
          <p:spPr bwMode="auto">
            <a:xfrm>
              <a:off x="1245" y="2419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0" name="Line 75"/>
            <p:cNvSpPr>
              <a:spLocks noChangeShapeType="1"/>
            </p:cNvSpPr>
            <p:nvPr/>
          </p:nvSpPr>
          <p:spPr bwMode="auto">
            <a:xfrm>
              <a:off x="1267" y="3046"/>
              <a:ext cx="42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Text Box 76"/>
            <p:cNvSpPr txBox="1">
              <a:spLocks noChangeArrowheads="1"/>
            </p:cNvSpPr>
            <p:nvPr/>
          </p:nvSpPr>
          <p:spPr bwMode="auto">
            <a:xfrm>
              <a:off x="1252" y="2883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[15 - 11]</a:t>
              </a:r>
            </a:p>
          </p:txBody>
        </p:sp>
        <p:sp>
          <p:nvSpPr>
            <p:cNvPr id="72" name="AutoShape 77"/>
            <p:cNvSpPr>
              <a:spLocks noChangeArrowheads="1"/>
            </p:cNvSpPr>
            <p:nvPr/>
          </p:nvSpPr>
          <p:spPr bwMode="auto">
            <a:xfrm>
              <a:off x="1244" y="3020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3" name="Text Box 78"/>
            <p:cNvSpPr txBox="1">
              <a:spLocks noChangeArrowheads="1"/>
            </p:cNvSpPr>
            <p:nvPr/>
          </p:nvSpPr>
          <p:spPr bwMode="auto">
            <a:xfrm>
              <a:off x="1690" y="2510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74" name="AutoShape 79"/>
            <p:cNvSpPr>
              <a:spLocks noChangeArrowheads="1"/>
            </p:cNvSpPr>
            <p:nvPr/>
          </p:nvSpPr>
          <p:spPr bwMode="auto">
            <a:xfrm>
              <a:off x="1697" y="2502"/>
              <a:ext cx="159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5" name="Line 80"/>
            <p:cNvSpPr>
              <a:spLocks noChangeShapeType="1"/>
            </p:cNvSpPr>
            <p:nvPr/>
          </p:nvSpPr>
          <p:spPr bwMode="auto">
            <a:xfrm>
              <a:off x="1772" y="315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Text Box 81"/>
            <p:cNvSpPr txBox="1">
              <a:spLocks noChangeArrowheads="1"/>
            </p:cNvSpPr>
            <p:nvPr/>
          </p:nvSpPr>
          <p:spPr bwMode="auto">
            <a:xfrm>
              <a:off x="1531" y="3264"/>
              <a:ext cx="4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RegDst</a:t>
              </a:r>
            </a:p>
          </p:txBody>
        </p:sp>
        <p:sp>
          <p:nvSpPr>
            <p:cNvPr id="77" name="Text Box 82"/>
            <p:cNvSpPr txBox="1">
              <a:spLocks noChangeArrowheads="1"/>
            </p:cNvSpPr>
            <p:nvPr/>
          </p:nvSpPr>
          <p:spPr bwMode="auto">
            <a:xfrm>
              <a:off x="2112" y="2067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 1</a:t>
              </a:r>
            </a:p>
          </p:txBody>
        </p:sp>
        <p:sp>
          <p:nvSpPr>
            <p:cNvPr id="78" name="Text Box 83"/>
            <p:cNvSpPr txBox="1">
              <a:spLocks noChangeArrowheads="1"/>
            </p:cNvSpPr>
            <p:nvPr/>
          </p:nvSpPr>
          <p:spPr bwMode="auto">
            <a:xfrm>
              <a:off x="2123" y="2352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 2</a:t>
              </a:r>
            </a:p>
          </p:txBody>
        </p:sp>
        <p:sp>
          <p:nvSpPr>
            <p:cNvPr id="79" name="Text Box 84"/>
            <p:cNvSpPr txBox="1">
              <a:spLocks noChangeArrowheads="1"/>
            </p:cNvSpPr>
            <p:nvPr/>
          </p:nvSpPr>
          <p:spPr bwMode="auto">
            <a:xfrm>
              <a:off x="2123" y="2624"/>
              <a:ext cx="42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</a:t>
              </a:r>
            </a:p>
          </p:txBody>
        </p:sp>
        <p:sp>
          <p:nvSpPr>
            <p:cNvPr id="80" name="Text Box 85"/>
            <p:cNvSpPr txBox="1">
              <a:spLocks noChangeArrowheads="1"/>
            </p:cNvSpPr>
            <p:nvPr/>
          </p:nvSpPr>
          <p:spPr bwMode="auto">
            <a:xfrm>
              <a:off x="2123" y="2896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81" name="Text Box 86"/>
            <p:cNvSpPr txBox="1">
              <a:spLocks noChangeArrowheads="1"/>
            </p:cNvSpPr>
            <p:nvPr/>
          </p:nvSpPr>
          <p:spPr bwMode="auto">
            <a:xfrm>
              <a:off x="2690" y="2448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data 2</a:t>
              </a:r>
            </a:p>
          </p:txBody>
        </p:sp>
        <p:sp>
          <p:nvSpPr>
            <p:cNvPr id="82" name="Text Box 87"/>
            <p:cNvSpPr txBox="1">
              <a:spLocks noChangeArrowheads="1"/>
            </p:cNvSpPr>
            <p:nvPr/>
          </p:nvSpPr>
          <p:spPr bwMode="auto">
            <a:xfrm>
              <a:off x="2701" y="2080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data 1</a:t>
              </a:r>
            </a:p>
          </p:txBody>
        </p:sp>
        <p:sp>
          <p:nvSpPr>
            <p:cNvPr id="83" name="Text Box 88"/>
            <p:cNvSpPr txBox="1">
              <a:spLocks noChangeArrowheads="1"/>
            </p:cNvSpPr>
            <p:nvPr/>
          </p:nvSpPr>
          <p:spPr bwMode="auto">
            <a:xfrm>
              <a:off x="2534" y="2829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Registers</a:t>
              </a:r>
            </a:p>
          </p:txBody>
        </p:sp>
        <p:sp>
          <p:nvSpPr>
            <p:cNvPr id="84" name="Rectangle 89"/>
            <p:cNvSpPr>
              <a:spLocks noChangeArrowheads="1"/>
            </p:cNvSpPr>
            <p:nvPr/>
          </p:nvSpPr>
          <p:spPr bwMode="auto">
            <a:xfrm>
              <a:off x="2123" y="2080"/>
              <a:ext cx="939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85" name="Line 90"/>
            <p:cNvSpPr>
              <a:spLocks noChangeShapeType="1"/>
            </p:cNvSpPr>
            <p:nvPr/>
          </p:nvSpPr>
          <p:spPr bwMode="auto">
            <a:xfrm>
              <a:off x="2587" y="1958"/>
              <a:ext cx="0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6" name="Text Box 91"/>
            <p:cNvSpPr txBox="1">
              <a:spLocks noChangeArrowheads="1"/>
            </p:cNvSpPr>
            <p:nvPr/>
          </p:nvSpPr>
          <p:spPr bwMode="auto">
            <a:xfrm>
              <a:off x="2376" y="1795"/>
              <a:ext cx="49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00FF"/>
                  </a:solidFill>
                  <a:latin typeface="Arial" charset="0"/>
                  <a:ea typeface="宋体" charset="-122"/>
                </a:rPr>
                <a:t>RegWrite</a:t>
              </a:r>
              <a:endParaRPr lang="en-US" altLang="zh-CN" sz="1100">
                <a:latin typeface="Arial" charset="0"/>
                <a:ea typeface="宋体" charset="-122"/>
              </a:endParaRPr>
            </a:p>
          </p:txBody>
        </p:sp>
        <p:sp>
          <p:nvSpPr>
            <p:cNvPr id="87" name="Line 92"/>
            <p:cNvSpPr>
              <a:spLocks noChangeShapeType="1"/>
            </p:cNvSpPr>
            <p:nvPr/>
          </p:nvSpPr>
          <p:spPr bwMode="auto">
            <a:xfrm>
              <a:off x="3590" y="2774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8" name="Line 93"/>
            <p:cNvSpPr>
              <a:spLocks noChangeShapeType="1"/>
            </p:cNvSpPr>
            <p:nvPr/>
          </p:nvSpPr>
          <p:spPr bwMode="auto">
            <a:xfrm flipV="1">
              <a:off x="1542" y="2458"/>
              <a:ext cx="0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AutoShape 94"/>
            <p:cNvSpPr>
              <a:spLocks noChangeArrowheads="1"/>
            </p:cNvSpPr>
            <p:nvPr/>
          </p:nvSpPr>
          <p:spPr bwMode="auto">
            <a:xfrm>
              <a:off x="1524" y="2432"/>
              <a:ext cx="52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0" name="Line 95"/>
            <p:cNvSpPr>
              <a:spLocks noChangeShapeType="1"/>
            </p:cNvSpPr>
            <p:nvPr/>
          </p:nvSpPr>
          <p:spPr bwMode="auto">
            <a:xfrm>
              <a:off x="1542" y="2621"/>
              <a:ext cx="1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Line 96"/>
            <p:cNvSpPr>
              <a:spLocks noChangeShapeType="1"/>
            </p:cNvSpPr>
            <p:nvPr/>
          </p:nvSpPr>
          <p:spPr bwMode="auto">
            <a:xfrm>
              <a:off x="3274" y="2992"/>
              <a:ext cx="0" cy="5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99" name="Slide Number Placeholder 9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584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err="1">
                <a:solidFill>
                  <a:srgbClr val="0000FF"/>
                </a:solidFill>
              </a:rPr>
              <a:t>Writeback</a:t>
            </a:r>
            <a:r>
              <a:rPr lang="en-US" altLang="zh-CN" sz="4400" b="1" dirty="0">
                <a:solidFill>
                  <a:srgbClr val="0000FF"/>
                </a:solidFill>
              </a:rPr>
              <a:t> (WB)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In the WB step, the memory value is stored into the destination register.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104" name="组合 103"/>
          <p:cNvGrpSpPr/>
          <p:nvPr/>
        </p:nvGrpSpPr>
        <p:grpSpPr>
          <a:xfrm>
            <a:off x="-26542" y="2638896"/>
            <a:ext cx="9063038" cy="3454400"/>
            <a:chOff x="-95251" y="2189163"/>
            <a:chExt cx="9063038" cy="3454400"/>
          </a:xfrm>
        </p:grpSpPr>
        <p:sp>
          <p:nvSpPr>
            <p:cNvPr id="4" name="Line 74"/>
            <p:cNvSpPr>
              <a:spLocks noChangeShapeType="1"/>
            </p:cNvSpPr>
            <p:nvPr/>
          </p:nvSpPr>
          <p:spPr bwMode="auto">
            <a:xfrm flipV="1">
              <a:off x="1855787" y="3236913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" name="Line 2"/>
            <p:cNvSpPr>
              <a:spLocks noChangeShapeType="1"/>
            </p:cNvSpPr>
            <p:nvPr/>
          </p:nvSpPr>
          <p:spPr bwMode="auto">
            <a:xfrm>
              <a:off x="1412874" y="4175126"/>
              <a:ext cx="0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Line 3"/>
            <p:cNvSpPr>
              <a:spLocks noChangeShapeType="1"/>
            </p:cNvSpPr>
            <p:nvPr/>
          </p:nvSpPr>
          <p:spPr bwMode="auto">
            <a:xfrm flipH="1">
              <a:off x="6191249" y="3484563"/>
              <a:ext cx="1666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Line 4"/>
            <p:cNvSpPr>
              <a:spLocks noChangeShapeType="1"/>
            </p:cNvSpPr>
            <p:nvPr/>
          </p:nvSpPr>
          <p:spPr bwMode="auto">
            <a:xfrm>
              <a:off x="6357937" y="3484563"/>
              <a:ext cx="0" cy="1295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1412874" y="3225801"/>
              <a:ext cx="0" cy="949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-95251" y="2535238"/>
              <a:ext cx="700088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55574" y="3140076"/>
              <a:ext cx="9239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404812" y="2535238"/>
              <a:ext cx="84613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[31-0]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-95251" y="2535238"/>
              <a:ext cx="1341438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7951787" y="3052763"/>
              <a:ext cx="41910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6357937" y="3484563"/>
              <a:ext cx="336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6357937" y="3052763"/>
              <a:ext cx="336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8118474" y="3743326"/>
              <a:ext cx="2524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357937" y="3052763"/>
              <a:ext cx="0" cy="431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6357937" y="4779963"/>
              <a:ext cx="17605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8118474" y="3743326"/>
              <a:ext cx="0" cy="10366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AutoShape 18"/>
            <p:cNvSpPr>
              <a:spLocks noChangeArrowheads="1"/>
            </p:cNvSpPr>
            <p:nvPr/>
          </p:nvSpPr>
          <p:spPr bwMode="auto">
            <a:xfrm>
              <a:off x="6311899" y="3441701"/>
              <a:ext cx="84138" cy="8572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8621712" y="3398838"/>
              <a:ext cx="250825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8872537" y="3398838"/>
              <a:ext cx="0" cy="2244725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H="1">
              <a:off x="2503487" y="5643563"/>
              <a:ext cx="636905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V="1">
              <a:off x="2503487" y="4089401"/>
              <a:ext cx="0" cy="155416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503487" y="4089401"/>
              <a:ext cx="250825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6694487" y="2879726"/>
              <a:ext cx="70008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6694487" y="3311526"/>
              <a:ext cx="70008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6694487" y="3743326"/>
              <a:ext cx="52863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7196137" y="3657601"/>
              <a:ext cx="7461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7443787" y="2879726"/>
              <a:ext cx="538162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6694487" y="2879726"/>
              <a:ext cx="12573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7280274" y="2708276"/>
              <a:ext cx="0" cy="17145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6861174" y="2447926"/>
              <a:ext cx="83820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MemWrite</a:t>
              </a:r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7280274" y="4175126"/>
              <a:ext cx="0" cy="17303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6861174" y="4348163"/>
              <a:ext cx="84772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00FF"/>
                  </a:solidFill>
                  <a:latin typeface="Arial" charset="0"/>
                  <a:ea typeface="宋体" charset="-122"/>
                </a:rPr>
                <a:t>MemRead</a:t>
              </a:r>
              <a:endParaRPr lang="en-US" altLang="zh-CN" sz="1100">
                <a:latin typeface="Arial" charset="0"/>
                <a:ea typeface="宋体" charset="-122"/>
              </a:endParaRP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8370887" y="2892426"/>
              <a:ext cx="319087" cy="1009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0</a:t>
              </a:r>
            </a:p>
          </p:txBody>
        </p:sp>
        <p:sp>
          <p:nvSpPr>
            <p:cNvPr id="37" name="AutoShape 35"/>
            <p:cNvSpPr>
              <a:spLocks noChangeArrowheads="1"/>
            </p:cNvSpPr>
            <p:nvPr/>
          </p:nvSpPr>
          <p:spPr bwMode="auto">
            <a:xfrm>
              <a:off x="8381999" y="2879726"/>
              <a:ext cx="252413" cy="1036637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8" name="Text Box 36"/>
            <p:cNvSpPr txBox="1">
              <a:spLocks noChangeArrowheads="1"/>
            </p:cNvSpPr>
            <p:nvPr/>
          </p:nvSpPr>
          <p:spPr bwMode="auto">
            <a:xfrm>
              <a:off x="8034337" y="2435226"/>
              <a:ext cx="93345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dirty="0" err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MemToReg</a:t>
              </a:r>
              <a:endParaRPr lang="en-US" altLang="zh-CN" sz="1100" dirty="0">
                <a:solidFill>
                  <a:srgbClr val="FF3300"/>
                </a:solidFill>
                <a:latin typeface="Arial" charset="0"/>
                <a:ea typeface="宋体" charset="-122"/>
              </a:endParaRPr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auto">
            <a:xfrm>
              <a:off x="8488362" y="2708276"/>
              <a:ext cx="0" cy="17145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V="1">
              <a:off x="4430712" y="3398838"/>
              <a:ext cx="0" cy="13811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>
              <a:off x="4262437" y="3398838"/>
              <a:ext cx="5873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auto">
            <a:xfrm flipV="1">
              <a:off x="6191249" y="3916363"/>
              <a:ext cx="0" cy="863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 flipH="1">
              <a:off x="4430712" y="4779963"/>
              <a:ext cx="17605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auto">
            <a:xfrm>
              <a:off x="6191249" y="3916363"/>
              <a:ext cx="5032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AutoShape 43"/>
            <p:cNvSpPr>
              <a:spLocks noChangeArrowheads="1"/>
            </p:cNvSpPr>
            <p:nvPr/>
          </p:nvSpPr>
          <p:spPr bwMode="auto">
            <a:xfrm>
              <a:off x="4397374" y="3351213"/>
              <a:ext cx="84138" cy="87313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6" name="Text Box 44"/>
            <p:cNvSpPr txBox="1">
              <a:spLocks noChangeArrowheads="1"/>
            </p:cNvSpPr>
            <p:nvPr/>
          </p:nvSpPr>
          <p:spPr bwMode="auto">
            <a:xfrm>
              <a:off x="3675062" y="4779963"/>
              <a:ext cx="654050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Sign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extend</a:t>
              </a:r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auto">
            <a:xfrm>
              <a:off x="3744912" y="4606926"/>
              <a:ext cx="503237" cy="863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>
              <a:off x="4262437" y="2879726"/>
              <a:ext cx="10906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>
              <a:off x="4598987" y="4089401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 flipH="1">
              <a:off x="4262437" y="5038726"/>
              <a:ext cx="336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Text Box 49"/>
            <p:cNvSpPr txBox="1">
              <a:spLocks noChangeArrowheads="1"/>
            </p:cNvSpPr>
            <p:nvPr/>
          </p:nvSpPr>
          <p:spPr bwMode="auto">
            <a:xfrm>
              <a:off x="4849812" y="3238501"/>
              <a:ext cx="319087" cy="1009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52" name="AutoShape 50"/>
            <p:cNvSpPr>
              <a:spLocks noChangeArrowheads="1"/>
            </p:cNvSpPr>
            <p:nvPr/>
          </p:nvSpPr>
          <p:spPr bwMode="auto">
            <a:xfrm>
              <a:off x="4862512" y="3225801"/>
              <a:ext cx="250825" cy="1036637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53" name="Line 51"/>
            <p:cNvSpPr>
              <a:spLocks noChangeShapeType="1"/>
            </p:cNvSpPr>
            <p:nvPr/>
          </p:nvSpPr>
          <p:spPr bwMode="auto">
            <a:xfrm>
              <a:off x="4992687" y="4262438"/>
              <a:ext cx="0" cy="17303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Text Box 52"/>
            <p:cNvSpPr txBox="1">
              <a:spLocks noChangeArrowheads="1"/>
            </p:cNvSpPr>
            <p:nvPr/>
          </p:nvSpPr>
          <p:spPr bwMode="auto">
            <a:xfrm>
              <a:off x="4681537" y="4435476"/>
              <a:ext cx="68580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ALUSrc</a:t>
              </a:r>
            </a:p>
          </p:txBody>
        </p:sp>
        <p:grpSp>
          <p:nvGrpSpPr>
            <p:cNvPr id="55" name="Group 53"/>
            <p:cNvGrpSpPr>
              <a:grpSpLocks/>
            </p:cNvGrpSpPr>
            <p:nvPr/>
          </p:nvGrpSpPr>
          <p:grpSpPr bwMode="auto">
            <a:xfrm>
              <a:off x="5353049" y="2620963"/>
              <a:ext cx="838200" cy="1382713"/>
              <a:chOff x="3408" y="1824"/>
              <a:chExt cx="480" cy="768"/>
            </a:xfrm>
          </p:grpSpPr>
          <p:sp>
            <p:nvSpPr>
              <p:cNvPr id="56" name="Line 54"/>
              <p:cNvSpPr>
                <a:spLocks noChangeShapeType="1"/>
              </p:cNvSpPr>
              <p:nvPr/>
            </p:nvSpPr>
            <p:spPr bwMode="auto">
              <a:xfrm>
                <a:off x="3408" y="182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/>
            </p:nvSpPr>
            <p:spPr bwMode="auto">
              <a:xfrm>
                <a:off x="3408" y="230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/>
            </p:nvSpPr>
            <p:spPr bwMode="auto">
              <a:xfrm>
                <a:off x="3408" y="2112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/>
            </p:nvSpPr>
            <p:spPr bwMode="auto">
              <a:xfrm flipV="1">
                <a:off x="3408" y="2208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/>
            </p:nvSpPr>
            <p:spPr bwMode="auto">
              <a:xfrm>
                <a:off x="3408" y="1824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/>
            </p:nvSpPr>
            <p:spPr bwMode="auto">
              <a:xfrm>
                <a:off x="3888" y="206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/>
            </p:nvSpPr>
            <p:spPr bwMode="auto">
              <a:xfrm flipV="1">
                <a:off x="3408" y="235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63" name="Text Box 61"/>
            <p:cNvSpPr txBox="1">
              <a:spLocks noChangeArrowheads="1"/>
            </p:cNvSpPr>
            <p:nvPr/>
          </p:nvSpPr>
          <p:spPr bwMode="auto">
            <a:xfrm>
              <a:off x="5600699" y="3311526"/>
              <a:ext cx="60007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Result</a:t>
              </a:r>
            </a:p>
          </p:txBody>
        </p:sp>
        <p:sp>
          <p:nvSpPr>
            <p:cNvPr id="64" name="Text Box 62"/>
            <p:cNvSpPr txBox="1">
              <a:spLocks noChangeArrowheads="1"/>
            </p:cNvSpPr>
            <p:nvPr/>
          </p:nvSpPr>
          <p:spPr bwMode="auto">
            <a:xfrm>
              <a:off x="5686424" y="3052763"/>
              <a:ext cx="49053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Zero</a:t>
              </a:r>
            </a:p>
          </p:txBody>
        </p:sp>
        <p:sp>
          <p:nvSpPr>
            <p:cNvPr id="65" name="Text Box 63"/>
            <p:cNvSpPr txBox="1">
              <a:spLocks noChangeArrowheads="1"/>
            </p:cNvSpPr>
            <p:nvPr/>
          </p:nvSpPr>
          <p:spPr bwMode="auto">
            <a:xfrm>
              <a:off x="5353049" y="2879726"/>
              <a:ext cx="49212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ALU</a:t>
              </a:r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856287" y="3743326"/>
              <a:ext cx="0" cy="173037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Text Box 65"/>
            <p:cNvSpPr txBox="1">
              <a:spLocks noChangeArrowheads="1"/>
            </p:cNvSpPr>
            <p:nvPr/>
          </p:nvSpPr>
          <p:spPr bwMode="auto">
            <a:xfrm>
              <a:off x="5519737" y="3916363"/>
              <a:ext cx="6619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ALUOp</a:t>
              </a:r>
            </a:p>
          </p:txBody>
        </p:sp>
        <p:sp>
          <p:nvSpPr>
            <p:cNvPr id="68" name="Line 66"/>
            <p:cNvSpPr>
              <a:spLocks noChangeShapeType="1"/>
            </p:cNvSpPr>
            <p:nvPr/>
          </p:nvSpPr>
          <p:spPr bwMode="auto">
            <a:xfrm>
              <a:off x="2335212" y="3743326"/>
              <a:ext cx="41910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9" name="Line 67"/>
            <p:cNvSpPr>
              <a:spLocks noChangeShapeType="1"/>
            </p:cNvSpPr>
            <p:nvPr/>
          </p:nvSpPr>
          <p:spPr bwMode="auto">
            <a:xfrm>
              <a:off x="1412874" y="2794001"/>
              <a:ext cx="0" cy="431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0" name="Line 68"/>
            <p:cNvSpPr>
              <a:spLocks noChangeShapeType="1"/>
            </p:cNvSpPr>
            <p:nvPr/>
          </p:nvSpPr>
          <p:spPr bwMode="auto">
            <a:xfrm>
              <a:off x="1412874" y="5038726"/>
              <a:ext cx="23479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Text Box 69"/>
            <p:cNvSpPr txBox="1">
              <a:spLocks noChangeArrowheads="1"/>
            </p:cNvSpPr>
            <p:nvPr/>
          </p:nvSpPr>
          <p:spPr bwMode="auto">
            <a:xfrm>
              <a:off x="1412874" y="4779963"/>
              <a:ext cx="71120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[15 - 0]</a:t>
              </a:r>
            </a:p>
          </p:txBody>
        </p:sp>
        <p:sp>
          <p:nvSpPr>
            <p:cNvPr id="72" name="Line 70"/>
            <p:cNvSpPr>
              <a:spLocks noChangeShapeType="1"/>
            </p:cNvSpPr>
            <p:nvPr/>
          </p:nvSpPr>
          <p:spPr bwMode="auto">
            <a:xfrm>
              <a:off x="1412874" y="2794001"/>
              <a:ext cx="13414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3" name="Text Box 71"/>
            <p:cNvSpPr txBox="1">
              <a:spLocks noChangeArrowheads="1"/>
            </p:cNvSpPr>
            <p:nvPr/>
          </p:nvSpPr>
          <p:spPr bwMode="auto">
            <a:xfrm>
              <a:off x="1412874" y="2535238"/>
              <a:ext cx="78898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[25 - 21]</a:t>
              </a:r>
            </a:p>
          </p:txBody>
        </p:sp>
        <p:sp>
          <p:nvSpPr>
            <p:cNvPr id="74" name="AutoShape 72"/>
            <p:cNvSpPr>
              <a:spLocks noChangeArrowheads="1"/>
            </p:cNvSpPr>
            <p:nvPr/>
          </p:nvSpPr>
          <p:spPr bwMode="auto">
            <a:xfrm>
              <a:off x="1379537" y="2751138"/>
              <a:ext cx="84137" cy="85725"/>
            </a:xfrm>
            <a:prstGeom prst="octagon">
              <a:avLst>
                <a:gd name="adj" fmla="val 29287"/>
              </a:avLst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5" name="Text Box 73"/>
            <p:cNvSpPr txBox="1">
              <a:spLocks noChangeArrowheads="1"/>
            </p:cNvSpPr>
            <p:nvPr/>
          </p:nvSpPr>
          <p:spPr bwMode="auto">
            <a:xfrm>
              <a:off x="1412874" y="2967038"/>
              <a:ext cx="78898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I [20 - 16]</a:t>
              </a:r>
            </a:p>
          </p:txBody>
        </p:sp>
        <p:sp>
          <p:nvSpPr>
            <p:cNvPr id="76" name="AutoShape 75"/>
            <p:cNvSpPr>
              <a:spLocks noChangeArrowheads="1"/>
            </p:cNvSpPr>
            <p:nvPr/>
          </p:nvSpPr>
          <p:spPr bwMode="auto">
            <a:xfrm>
              <a:off x="1377949" y="3179763"/>
              <a:ext cx="84138" cy="85725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7" name="Line 76"/>
            <p:cNvSpPr>
              <a:spLocks noChangeShapeType="1"/>
            </p:cNvSpPr>
            <p:nvPr/>
          </p:nvSpPr>
          <p:spPr bwMode="auto">
            <a:xfrm>
              <a:off x="1412874" y="4175126"/>
              <a:ext cx="6715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8" name="Text Box 77"/>
            <p:cNvSpPr txBox="1">
              <a:spLocks noChangeArrowheads="1"/>
            </p:cNvSpPr>
            <p:nvPr/>
          </p:nvSpPr>
          <p:spPr bwMode="auto">
            <a:xfrm>
              <a:off x="1389062" y="3916363"/>
              <a:ext cx="7889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[15 - 11]</a:t>
              </a:r>
            </a:p>
          </p:txBody>
        </p:sp>
        <p:sp>
          <p:nvSpPr>
            <p:cNvPr id="79" name="AutoShape 78"/>
            <p:cNvSpPr>
              <a:spLocks noChangeArrowheads="1"/>
            </p:cNvSpPr>
            <p:nvPr/>
          </p:nvSpPr>
          <p:spPr bwMode="auto">
            <a:xfrm>
              <a:off x="1376362" y="4133851"/>
              <a:ext cx="84137" cy="87312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80" name="Text Box 79"/>
            <p:cNvSpPr txBox="1">
              <a:spLocks noChangeArrowheads="1"/>
            </p:cNvSpPr>
            <p:nvPr/>
          </p:nvSpPr>
          <p:spPr bwMode="auto">
            <a:xfrm>
              <a:off x="2084387" y="3324226"/>
              <a:ext cx="319087" cy="1009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81" name="AutoShape 80"/>
            <p:cNvSpPr>
              <a:spLocks noChangeArrowheads="1"/>
            </p:cNvSpPr>
            <p:nvPr/>
          </p:nvSpPr>
          <p:spPr bwMode="auto">
            <a:xfrm>
              <a:off x="2095499" y="3311526"/>
              <a:ext cx="252413" cy="1036637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82" name="Line 81"/>
            <p:cNvSpPr>
              <a:spLocks noChangeShapeType="1"/>
            </p:cNvSpPr>
            <p:nvPr/>
          </p:nvSpPr>
          <p:spPr bwMode="auto">
            <a:xfrm>
              <a:off x="2214562" y="4348163"/>
              <a:ext cx="0" cy="17303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3" name="Text Box 82"/>
            <p:cNvSpPr txBox="1">
              <a:spLocks noChangeArrowheads="1"/>
            </p:cNvSpPr>
            <p:nvPr/>
          </p:nvSpPr>
          <p:spPr bwMode="auto">
            <a:xfrm>
              <a:off x="1831974" y="4521201"/>
              <a:ext cx="66992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RegDst</a:t>
              </a:r>
            </a:p>
          </p:txBody>
        </p:sp>
        <p:sp>
          <p:nvSpPr>
            <p:cNvPr id="84" name="Text Box 83"/>
            <p:cNvSpPr txBox="1">
              <a:spLocks noChangeArrowheads="1"/>
            </p:cNvSpPr>
            <p:nvPr/>
          </p:nvSpPr>
          <p:spPr bwMode="auto">
            <a:xfrm>
              <a:off x="2754312" y="2620963"/>
              <a:ext cx="7842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 1</a:t>
              </a:r>
            </a:p>
          </p:txBody>
        </p:sp>
        <p:sp>
          <p:nvSpPr>
            <p:cNvPr id="85" name="Text Box 84"/>
            <p:cNvSpPr txBox="1">
              <a:spLocks noChangeArrowheads="1"/>
            </p:cNvSpPr>
            <p:nvPr/>
          </p:nvSpPr>
          <p:spPr bwMode="auto">
            <a:xfrm>
              <a:off x="2771774" y="3073401"/>
              <a:ext cx="7842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latin typeface="Arial" charset="0"/>
                  <a:ea typeface="宋体" charset="-122"/>
                </a:rPr>
                <a:t>register 2</a:t>
              </a:r>
            </a:p>
          </p:txBody>
        </p:sp>
        <p:sp>
          <p:nvSpPr>
            <p:cNvPr id="86" name="Text Box 85"/>
            <p:cNvSpPr txBox="1">
              <a:spLocks noChangeArrowheads="1"/>
            </p:cNvSpPr>
            <p:nvPr/>
          </p:nvSpPr>
          <p:spPr bwMode="auto">
            <a:xfrm>
              <a:off x="2771774" y="3505201"/>
              <a:ext cx="668338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register</a:t>
              </a:r>
            </a:p>
          </p:txBody>
        </p:sp>
        <p:sp>
          <p:nvSpPr>
            <p:cNvPr id="87" name="Text Box 86"/>
            <p:cNvSpPr txBox="1">
              <a:spLocks noChangeArrowheads="1"/>
            </p:cNvSpPr>
            <p:nvPr/>
          </p:nvSpPr>
          <p:spPr bwMode="auto">
            <a:xfrm>
              <a:off x="2771774" y="3937001"/>
              <a:ext cx="528638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88" name="Text Box 87"/>
            <p:cNvSpPr txBox="1">
              <a:spLocks noChangeArrowheads="1"/>
            </p:cNvSpPr>
            <p:nvPr/>
          </p:nvSpPr>
          <p:spPr bwMode="auto">
            <a:xfrm>
              <a:off x="3671887" y="3225801"/>
              <a:ext cx="590550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data 2</a:t>
              </a:r>
            </a:p>
          </p:txBody>
        </p:sp>
        <p:sp>
          <p:nvSpPr>
            <p:cNvPr id="89" name="Text Box 88"/>
            <p:cNvSpPr txBox="1">
              <a:spLocks noChangeArrowheads="1"/>
            </p:cNvSpPr>
            <p:nvPr/>
          </p:nvSpPr>
          <p:spPr bwMode="auto">
            <a:xfrm>
              <a:off x="3689349" y="2641601"/>
              <a:ext cx="590550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charset="0"/>
                  <a:ea typeface="宋体" charset="-122"/>
                </a:rPr>
                <a:t>data 1</a:t>
              </a:r>
            </a:p>
          </p:txBody>
        </p:sp>
        <p:sp>
          <p:nvSpPr>
            <p:cNvPr id="90" name="Text Box 89"/>
            <p:cNvSpPr txBox="1">
              <a:spLocks noChangeArrowheads="1"/>
            </p:cNvSpPr>
            <p:nvPr/>
          </p:nvSpPr>
          <p:spPr bwMode="auto">
            <a:xfrm>
              <a:off x="3424237" y="3830638"/>
              <a:ext cx="8397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Registers</a:t>
              </a:r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2771774" y="2641601"/>
              <a:ext cx="1490663" cy="1727200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2" name="Line 91"/>
            <p:cNvSpPr>
              <a:spLocks noChangeShapeType="1"/>
            </p:cNvSpPr>
            <p:nvPr/>
          </p:nvSpPr>
          <p:spPr bwMode="auto">
            <a:xfrm>
              <a:off x="3508374" y="2447926"/>
              <a:ext cx="0" cy="17303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Text Box 92"/>
            <p:cNvSpPr txBox="1">
              <a:spLocks noChangeArrowheads="1"/>
            </p:cNvSpPr>
            <p:nvPr/>
          </p:nvSpPr>
          <p:spPr bwMode="auto">
            <a:xfrm>
              <a:off x="3173412" y="2189163"/>
              <a:ext cx="785812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RegWrite</a:t>
              </a:r>
            </a:p>
          </p:txBody>
        </p:sp>
        <p:sp>
          <p:nvSpPr>
            <p:cNvPr id="94" name="Line 93"/>
            <p:cNvSpPr>
              <a:spLocks noChangeShapeType="1"/>
            </p:cNvSpPr>
            <p:nvPr/>
          </p:nvSpPr>
          <p:spPr bwMode="auto">
            <a:xfrm>
              <a:off x="5100637" y="3743326"/>
              <a:ext cx="2524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Line 94"/>
            <p:cNvSpPr>
              <a:spLocks noChangeShapeType="1"/>
            </p:cNvSpPr>
            <p:nvPr/>
          </p:nvSpPr>
          <p:spPr bwMode="auto">
            <a:xfrm flipV="1">
              <a:off x="1849437" y="3241676"/>
              <a:ext cx="0" cy="25876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6" name="AutoShape 95"/>
            <p:cNvSpPr>
              <a:spLocks noChangeArrowheads="1"/>
            </p:cNvSpPr>
            <p:nvPr/>
          </p:nvSpPr>
          <p:spPr bwMode="auto">
            <a:xfrm>
              <a:off x="1820862" y="3200401"/>
              <a:ext cx="82550" cy="87312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7" name="Line 96"/>
            <p:cNvSpPr>
              <a:spLocks noChangeShapeType="1"/>
            </p:cNvSpPr>
            <p:nvPr/>
          </p:nvSpPr>
          <p:spPr bwMode="auto">
            <a:xfrm>
              <a:off x="1849437" y="3500438"/>
              <a:ext cx="25241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8" name="Line 97"/>
            <p:cNvSpPr>
              <a:spLocks noChangeShapeType="1"/>
            </p:cNvSpPr>
            <p:nvPr/>
          </p:nvSpPr>
          <p:spPr bwMode="auto">
            <a:xfrm>
              <a:off x="4598987" y="4089401"/>
              <a:ext cx="0" cy="9493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9" name="Line 98"/>
            <p:cNvSpPr>
              <a:spLocks noChangeShapeType="1"/>
            </p:cNvSpPr>
            <p:nvPr/>
          </p:nvSpPr>
          <p:spPr bwMode="auto">
            <a:xfrm>
              <a:off x="1246187" y="2794001"/>
              <a:ext cx="1666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0" name="Line 101"/>
            <p:cNvSpPr>
              <a:spLocks noChangeShapeType="1"/>
            </p:cNvSpPr>
            <p:nvPr/>
          </p:nvSpPr>
          <p:spPr bwMode="auto">
            <a:xfrm flipV="1">
              <a:off x="1423987" y="3235326"/>
              <a:ext cx="452437" cy="15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01" name="Slide Number Placeholder 10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932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What we can find…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lnSpcReduction="1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Each execution step uses a different functional unit. 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That means, the main units are </a:t>
            </a:r>
            <a:r>
              <a:rPr lang="en-US" altLang="zh-CN" b="1" dirty="0">
                <a:solidFill>
                  <a:srgbClr val="0000FF"/>
                </a:solidFill>
                <a:ea typeface="宋体" charset="-122"/>
              </a:rPr>
              <a:t>idle</a:t>
            </a:r>
            <a:r>
              <a:rPr lang="en-US" altLang="zh-CN" dirty="0">
                <a:ea typeface="宋体" charset="-122"/>
              </a:rPr>
              <a:t> for most of the 8ns cycle!</a:t>
            </a:r>
          </a:p>
          <a:p>
            <a:pPr marL="0" lvl="1" indent="0">
              <a:spcBef>
                <a:spcPts val="600"/>
              </a:spcBef>
              <a:buSzPct val="80000"/>
              <a:buNone/>
            </a:pPr>
            <a:r>
              <a:rPr lang="en-US" altLang="zh-CN" dirty="0">
                <a:ea typeface="宋体" charset="-122"/>
              </a:rPr>
              <a:t>      -- Instruction memory is used for just 2ns at the start of the cycle.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 -- Registers are read once in ID (1ns), and written once in WB (1ns).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 -- ALU is used for 2ns near the middle of the cycle.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 -- Reading the data memory only takes 2ns.</a:t>
            </a:r>
          </a:p>
          <a:p>
            <a:pPr marL="342900" indent="-342900" defTabSz="914400"/>
            <a:r>
              <a:rPr lang="en-US" altLang="zh-CN" dirty="0">
                <a:ea typeface="宋体" charset="-122"/>
              </a:rPr>
              <a:t>A lot of idle hardware!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999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Make those idle units work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We do not have to </a:t>
            </a:r>
            <a:r>
              <a:rPr lang="en-US" altLang="zh-CN" sz="2600" i="1" dirty="0">
                <a:ea typeface="宋体" charset="-122"/>
              </a:rPr>
              <a:t>wait</a:t>
            </a:r>
            <a:r>
              <a:rPr lang="en-US" altLang="zh-CN" sz="2600" dirty="0">
                <a:ea typeface="宋体" charset="-122"/>
              </a:rPr>
              <a:t> for the entire instruction to complete before we can </a:t>
            </a:r>
            <a:r>
              <a:rPr lang="en-US" altLang="zh-CN" sz="2600" b="1" dirty="0">
                <a:ea typeface="宋体" charset="-122"/>
              </a:rPr>
              <a:t>re-use</a:t>
            </a:r>
            <a:r>
              <a:rPr lang="en-US" altLang="zh-CN" sz="2600" dirty="0">
                <a:ea typeface="宋体" charset="-122"/>
              </a:rPr>
              <a:t> the functional units.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An example: </a:t>
            </a:r>
            <a:r>
              <a:rPr lang="en-US" altLang="zh-CN" sz="2600" dirty="0"/>
              <a:t>Instruction memory is free in ID step</a:t>
            </a:r>
            <a:endParaRPr lang="en-US" altLang="zh-CN" sz="2600" dirty="0">
              <a:ea typeface="宋体" charset="-122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193" name="组合 192"/>
          <p:cNvGrpSpPr/>
          <p:nvPr/>
        </p:nvGrpSpPr>
        <p:grpSpPr>
          <a:xfrm>
            <a:off x="45466" y="2660650"/>
            <a:ext cx="9063038" cy="4070350"/>
            <a:chOff x="533400" y="2660650"/>
            <a:chExt cx="9063038" cy="4070350"/>
          </a:xfrm>
        </p:grpSpPr>
        <p:grpSp>
          <p:nvGrpSpPr>
            <p:cNvPr id="96" name="Group 99"/>
            <p:cNvGrpSpPr>
              <a:grpSpLocks/>
            </p:cNvGrpSpPr>
            <p:nvPr/>
          </p:nvGrpSpPr>
          <p:grpSpPr bwMode="auto">
            <a:xfrm>
              <a:off x="533400" y="3276600"/>
              <a:ext cx="9063038" cy="3454400"/>
              <a:chOff x="317" y="2067"/>
              <a:chExt cx="5709" cy="2176"/>
            </a:xfrm>
          </p:grpSpPr>
          <p:sp>
            <p:nvSpPr>
              <p:cNvPr id="97" name="Line 4"/>
              <p:cNvSpPr>
                <a:spLocks noChangeShapeType="1"/>
              </p:cNvSpPr>
              <p:nvPr/>
            </p:nvSpPr>
            <p:spPr bwMode="auto">
              <a:xfrm>
                <a:off x="1267" y="2720"/>
                <a:ext cx="0" cy="1142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8" name="Text Box 5"/>
              <p:cNvSpPr txBox="1">
                <a:spLocks noChangeArrowheads="1"/>
              </p:cNvSpPr>
              <p:nvPr/>
            </p:nvSpPr>
            <p:spPr bwMode="auto">
              <a:xfrm>
                <a:off x="317" y="2285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99" name="Text Box 6"/>
              <p:cNvSpPr txBox="1">
                <a:spLocks noChangeArrowheads="1"/>
              </p:cNvSpPr>
              <p:nvPr/>
            </p:nvSpPr>
            <p:spPr bwMode="auto">
              <a:xfrm>
                <a:off x="475" y="2666"/>
                <a:ext cx="58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Instruction</a:t>
                </a:r>
              </a:p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memory</a:t>
                </a:r>
              </a:p>
            </p:txBody>
          </p:sp>
          <p:sp>
            <p:nvSpPr>
              <p:cNvPr id="100" name="Text Box 7"/>
              <p:cNvSpPr txBox="1">
                <a:spLocks noChangeArrowheads="1"/>
              </p:cNvSpPr>
              <p:nvPr/>
            </p:nvSpPr>
            <p:spPr bwMode="auto">
              <a:xfrm>
                <a:off x="632" y="2285"/>
                <a:ext cx="5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Instruction</a:t>
                </a:r>
              </a:p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[31-0]</a:t>
                </a:r>
              </a:p>
            </p:txBody>
          </p:sp>
          <p:sp>
            <p:nvSpPr>
              <p:cNvPr id="101" name="Rectangle 8"/>
              <p:cNvSpPr>
                <a:spLocks noChangeArrowheads="1"/>
              </p:cNvSpPr>
              <p:nvPr/>
            </p:nvSpPr>
            <p:spPr bwMode="auto">
              <a:xfrm>
                <a:off x="317" y="2285"/>
                <a:ext cx="845" cy="81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2" name="Line 9"/>
              <p:cNvSpPr>
                <a:spLocks noChangeShapeType="1"/>
              </p:cNvSpPr>
              <p:nvPr/>
            </p:nvSpPr>
            <p:spPr bwMode="auto">
              <a:xfrm>
                <a:off x="5386" y="2611"/>
                <a:ext cx="2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3" name="Line 10"/>
              <p:cNvSpPr>
                <a:spLocks noChangeShapeType="1"/>
              </p:cNvSpPr>
              <p:nvPr/>
            </p:nvSpPr>
            <p:spPr bwMode="auto">
              <a:xfrm>
                <a:off x="4277" y="2883"/>
                <a:ext cx="3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4" name="Line 11"/>
              <p:cNvSpPr>
                <a:spLocks noChangeShapeType="1"/>
              </p:cNvSpPr>
              <p:nvPr/>
            </p:nvSpPr>
            <p:spPr bwMode="auto">
              <a:xfrm>
                <a:off x="4382" y="2611"/>
                <a:ext cx="21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5" name="Line 12"/>
              <p:cNvSpPr>
                <a:spLocks noChangeShapeType="1"/>
              </p:cNvSpPr>
              <p:nvPr/>
            </p:nvSpPr>
            <p:spPr bwMode="auto">
              <a:xfrm>
                <a:off x="5491" y="3046"/>
                <a:ext cx="15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6" name="Line 13"/>
              <p:cNvSpPr>
                <a:spLocks noChangeShapeType="1"/>
              </p:cNvSpPr>
              <p:nvPr/>
            </p:nvSpPr>
            <p:spPr bwMode="auto">
              <a:xfrm>
                <a:off x="4382" y="2611"/>
                <a:ext cx="0" cy="10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7" name="Line 14"/>
              <p:cNvSpPr>
                <a:spLocks noChangeShapeType="1"/>
              </p:cNvSpPr>
              <p:nvPr/>
            </p:nvSpPr>
            <p:spPr bwMode="auto">
              <a:xfrm>
                <a:off x="4382" y="3699"/>
                <a:ext cx="110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8" name="Line 15"/>
              <p:cNvSpPr>
                <a:spLocks noChangeShapeType="1"/>
              </p:cNvSpPr>
              <p:nvPr/>
            </p:nvSpPr>
            <p:spPr bwMode="auto">
              <a:xfrm flipV="1">
                <a:off x="5491" y="3046"/>
                <a:ext cx="0" cy="65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9" name="AutoShape 16"/>
              <p:cNvSpPr>
                <a:spLocks noChangeArrowheads="1"/>
              </p:cNvSpPr>
              <p:nvPr/>
            </p:nvSpPr>
            <p:spPr bwMode="auto">
              <a:xfrm>
                <a:off x="4353" y="2856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0" name="Line 17"/>
              <p:cNvSpPr>
                <a:spLocks noChangeShapeType="1"/>
              </p:cNvSpPr>
              <p:nvPr/>
            </p:nvSpPr>
            <p:spPr bwMode="auto">
              <a:xfrm>
                <a:off x="5808" y="2829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1" name="Line 18"/>
              <p:cNvSpPr>
                <a:spLocks noChangeShapeType="1"/>
              </p:cNvSpPr>
              <p:nvPr/>
            </p:nvSpPr>
            <p:spPr bwMode="auto">
              <a:xfrm>
                <a:off x="5966" y="2829"/>
                <a:ext cx="0" cy="141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2" name="Line 19"/>
              <p:cNvSpPr>
                <a:spLocks noChangeShapeType="1"/>
              </p:cNvSpPr>
              <p:nvPr/>
            </p:nvSpPr>
            <p:spPr bwMode="auto">
              <a:xfrm flipH="1">
                <a:off x="1954" y="4243"/>
                <a:ext cx="401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3" name="Line 20"/>
              <p:cNvSpPr>
                <a:spLocks noChangeShapeType="1"/>
              </p:cNvSpPr>
              <p:nvPr/>
            </p:nvSpPr>
            <p:spPr bwMode="auto">
              <a:xfrm flipV="1">
                <a:off x="1954" y="3264"/>
                <a:ext cx="0" cy="97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4" name="Line 21"/>
              <p:cNvSpPr>
                <a:spLocks noChangeShapeType="1"/>
              </p:cNvSpPr>
              <p:nvPr/>
            </p:nvSpPr>
            <p:spPr bwMode="auto">
              <a:xfrm>
                <a:off x="1954" y="3264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5" name="Text Box 22"/>
              <p:cNvSpPr txBox="1">
                <a:spLocks noChangeArrowheads="1"/>
              </p:cNvSpPr>
              <p:nvPr/>
            </p:nvSpPr>
            <p:spPr bwMode="auto">
              <a:xfrm>
                <a:off x="4594" y="2502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116" name="Text Box 23"/>
              <p:cNvSpPr txBox="1">
                <a:spLocks noChangeArrowheads="1"/>
              </p:cNvSpPr>
              <p:nvPr/>
            </p:nvSpPr>
            <p:spPr bwMode="auto">
              <a:xfrm>
                <a:off x="4594" y="2774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117" name="Text Box 24"/>
              <p:cNvSpPr txBox="1">
                <a:spLocks noChangeArrowheads="1"/>
              </p:cNvSpPr>
              <p:nvPr/>
            </p:nvSpPr>
            <p:spPr bwMode="auto">
              <a:xfrm>
                <a:off x="4594" y="3046"/>
                <a:ext cx="3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118" name="Text Box 25"/>
              <p:cNvSpPr txBox="1">
                <a:spLocks noChangeArrowheads="1"/>
              </p:cNvSpPr>
              <p:nvPr/>
            </p:nvSpPr>
            <p:spPr bwMode="auto">
              <a:xfrm>
                <a:off x="4910" y="2992"/>
                <a:ext cx="470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Data</a:t>
                </a:r>
              </a:p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memory</a:t>
                </a:r>
              </a:p>
            </p:txBody>
          </p:sp>
          <p:sp>
            <p:nvSpPr>
              <p:cNvPr id="119" name="Text Box 26"/>
              <p:cNvSpPr txBox="1">
                <a:spLocks noChangeArrowheads="1"/>
              </p:cNvSpPr>
              <p:nvPr/>
            </p:nvSpPr>
            <p:spPr bwMode="auto">
              <a:xfrm>
                <a:off x="5066" y="2502"/>
                <a:ext cx="339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120" name="Rectangle 27"/>
              <p:cNvSpPr>
                <a:spLocks noChangeArrowheads="1"/>
              </p:cNvSpPr>
              <p:nvPr/>
            </p:nvSpPr>
            <p:spPr bwMode="auto">
              <a:xfrm>
                <a:off x="4594" y="2502"/>
                <a:ext cx="792" cy="81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1" name="Line 28"/>
              <p:cNvSpPr>
                <a:spLocks noChangeShapeType="1"/>
              </p:cNvSpPr>
              <p:nvPr/>
            </p:nvSpPr>
            <p:spPr bwMode="auto">
              <a:xfrm>
                <a:off x="4963" y="2394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2" name="Text Box 29"/>
              <p:cNvSpPr txBox="1">
                <a:spLocks noChangeArrowheads="1"/>
              </p:cNvSpPr>
              <p:nvPr/>
            </p:nvSpPr>
            <p:spPr bwMode="auto">
              <a:xfrm>
                <a:off x="4699" y="2230"/>
                <a:ext cx="52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MemWrite</a:t>
                </a:r>
              </a:p>
            </p:txBody>
          </p:sp>
          <p:sp>
            <p:nvSpPr>
              <p:cNvPr id="123" name="Line 30"/>
              <p:cNvSpPr>
                <a:spLocks noChangeShapeType="1"/>
              </p:cNvSpPr>
              <p:nvPr/>
            </p:nvSpPr>
            <p:spPr bwMode="auto">
              <a:xfrm>
                <a:off x="4963" y="3318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4" name="Text Box 31"/>
              <p:cNvSpPr txBox="1">
                <a:spLocks noChangeArrowheads="1"/>
              </p:cNvSpPr>
              <p:nvPr/>
            </p:nvSpPr>
            <p:spPr bwMode="auto">
              <a:xfrm>
                <a:off x="4699" y="3427"/>
                <a:ext cx="534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MemRead</a:t>
                </a:r>
              </a:p>
            </p:txBody>
          </p:sp>
          <p:sp>
            <p:nvSpPr>
              <p:cNvPr id="125" name="Text Box 32"/>
              <p:cNvSpPr txBox="1">
                <a:spLocks noChangeArrowheads="1"/>
              </p:cNvSpPr>
              <p:nvPr/>
            </p:nvSpPr>
            <p:spPr bwMode="auto">
              <a:xfrm>
                <a:off x="5650" y="2510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</p:txBody>
          </p:sp>
          <p:sp>
            <p:nvSpPr>
              <p:cNvPr id="126" name="AutoShape 33"/>
              <p:cNvSpPr>
                <a:spLocks noChangeArrowheads="1"/>
              </p:cNvSpPr>
              <p:nvPr/>
            </p:nvSpPr>
            <p:spPr bwMode="auto">
              <a:xfrm>
                <a:off x="5657" y="2502"/>
                <a:ext cx="159" cy="653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7" name="Text Box 34"/>
              <p:cNvSpPr txBox="1">
                <a:spLocks noChangeArrowheads="1"/>
              </p:cNvSpPr>
              <p:nvPr/>
            </p:nvSpPr>
            <p:spPr bwMode="auto">
              <a:xfrm>
                <a:off x="5438" y="2222"/>
                <a:ext cx="58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MemToReg</a:t>
                </a:r>
              </a:p>
            </p:txBody>
          </p:sp>
          <p:sp>
            <p:nvSpPr>
              <p:cNvPr id="128" name="Line 35"/>
              <p:cNvSpPr>
                <a:spLocks noChangeShapeType="1"/>
              </p:cNvSpPr>
              <p:nvPr/>
            </p:nvSpPr>
            <p:spPr bwMode="auto">
              <a:xfrm>
                <a:off x="5724" y="2394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9" name="Line 36"/>
              <p:cNvSpPr>
                <a:spLocks noChangeShapeType="1"/>
              </p:cNvSpPr>
              <p:nvPr/>
            </p:nvSpPr>
            <p:spPr bwMode="auto">
              <a:xfrm flipV="1">
                <a:off x="3168" y="2829"/>
                <a:ext cx="0" cy="87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0" name="Line 37"/>
              <p:cNvSpPr>
                <a:spLocks noChangeShapeType="1"/>
              </p:cNvSpPr>
              <p:nvPr/>
            </p:nvSpPr>
            <p:spPr bwMode="auto">
              <a:xfrm>
                <a:off x="3062" y="2829"/>
                <a:ext cx="37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1" name="Line 38"/>
              <p:cNvSpPr>
                <a:spLocks noChangeShapeType="1"/>
              </p:cNvSpPr>
              <p:nvPr/>
            </p:nvSpPr>
            <p:spPr bwMode="auto">
              <a:xfrm flipV="1">
                <a:off x="4277" y="3155"/>
                <a:ext cx="0" cy="5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2" name="Line 39"/>
              <p:cNvSpPr>
                <a:spLocks noChangeShapeType="1"/>
              </p:cNvSpPr>
              <p:nvPr/>
            </p:nvSpPr>
            <p:spPr bwMode="auto">
              <a:xfrm flipH="1">
                <a:off x="3168" y="3699"/>
                <a:ext cx="110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3" name="Line 40"/>
              <p:cNvSpPr>
                <a:spLocks noChangeShapeType="1"/>
              </p:cNvSpPr>
              <p:nvPr/>
            </p:nvSpPr>
            <p:spPr bwMode="auto">
              <a:xfrm>
                <a:off x="4277" y="3155"/>
                <a:ext cx="3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4" name="AutoShape 41"/>
              <p:cNvSpPr>
                <a:spLocks noChangeArrowheads="1"/>
              </p:cNvSpPr>
              <p:nvPr/>
            </p:nvSpPr>
            <p:spPr bwMode="auto">
              <a:xfrm>
                <a:off x="3147" y="2799"/>
                <a:ext cx="53" cy="55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5" name="Text Box 42"/>
              <p:cNvSpPr txBox="1">
                <a:spLocks noChangeArrowheads="1"/>
              </p:cNvSpPr>
              <p:nvPr/>
            </p:nvSpPr>
            <p:spPr bwMode="auto">
              <a:xfrm>
                <a:off x="2692" y="3699"/>
                <a:ext cx="41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Sign</a:t>
                </a:r>
              </a:p>
              <a:p>
                <a:pPr algn="ctr"/>
                <a:r>
                  <a:rPr lang="en-US" altLang="zh-CN" sz="1100" b="1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extend</a:t>
                </a:r>
              </a:p>
            </p:txBody>
          </p:sp>
          <p:sp>
            <p:nvSpPr>
              <p:cNvPr id="136" name="Oval 43"/>
              <p:cNvSpPr>
                <a:spLocks noChangeArrowheads="1"/>
              </p:cNvSpPr>
              <p:nvPr/>
            </p:nvSpPr>
            <p:spPr bwMode="auto">
              <a:xfrm>
                <a:off x="2736" y="3590"/>
                <a:ext cx="317" cy="544"/>
              </a:xfrm>
              <a:prstGeom prst="ellips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7" name="Line 44"/>
              <p:cNvSpPr>
                <a:spLocks noChangeShapeType="1"/>
              </p:cNvSpPr>
              <p:nvPr/>
            </p:nvSpPr>
            <p:spPr bwMode="auto">
              <a:xfrm>
                <a:off x="3062" y="2502"/>
                <a:ext cx="68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8" name="Line 45"/>
              <p:cNvSpPr>
                <a:spLocks noChangeShapeType="1"/>
              </p:cNvSpPr>
              <p:nvPr/>
            </p:nvSpPr>
            <p:spPr bwMode="auto">
              <a:xfrm>
                <a:off x="3274" y="3264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9" name="Line 46"/>
              <p:cNvSpPr>
                <a:spLocks noChangeShapeType="1"/>
              </p:cNvSpPr>
              <p:nvPr/>
            </p:nvSpPr>
            <p:spPr bwMode="auto">
              <a:xfrm>
                <a:off x="3274" y="3264"/>
                <a:ext cx="0" cy="5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0" name="Line 47"/>
              <p:cNvSpPr>
                <a:spLocks noChangeShapeType="1"/>
              </p:cNvSpPr>
              <p:nvPr/>
            </p:nvSpPr>
            <p:spPr bwMode="auto">
              <a:xfrm flipH="1">
                <a:off x="3062" y="3862"/>
                <a:ext cx="21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1" name="Text Box 48"/>
              <p:cNvSpPr txBox="1">
                <a:spLocks noChangeArrowheads="1"/>
              </p:cNvSpPr>
              <p:nvPr/>
            </p:nvSpPr>
            <p:spPr bwMode="auto">
              <a:xfrm>
                <a:off x="3432" y="2728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142" name="AutoShape 49"/>
              <p:cNvSpPr>
                <a:spLocks noChangeArrowheads="1"/>
              </p:cNvSpPr>
              <p:nvPr/>
            </p:nvSpPr>
            <p:spPr bwMode="auto">
              <a:xfrm>
                <a:off x="3440" y="2720"/>
                <a:ext cx="158" cy="653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3" name="Line 50"/>
              <p:cNvSpPr>
                <a:spLocks noChangeShapeType="1"/>
              </p:cNvSpPr>
              <p:nvPr/>
            </p:nvSpPr>
            <p:spPr bwMode="auto">
              <a:xfrm>
                <a:off x="3522" y="3373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4" name="Text Box 51"/>
              <p:cNvSpPr txBox="1">
                <a:spLocks noChangeArrowheads="1"/>
              </p:cNvSpPr>
              <p:nvPr/>
            </p:nvSpPr>
            <p:spPr bwMode="auto">
              <a:xfrm>
                <a:off x="3326" y="3482"/>
                <a:ext cx="432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ALUSrc</a:t>
                </a:r>
              </a:p>
            </p:txBody>
          </p:sp>
          <p:sp>
            <p:nvSpPr>
              <p:cNvPr id="145" name="Line 52"/>
              <p:cNvSpPr>
                <a:spLocks noChangeShapeType="1"/>
              </p:cNvSpPr>
              <p:nvPr/>
            </p:nvSpPr>
            <p:spPr bwMode="auto">
              <a:xfrm>
                <a:off x="3749" y="2339"/>
                <a:ext cx="0" cy="3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6" name="Line 53"/>
              <p:cNvSpPr>
                <a:spLocks noChangeShapeType="1"/>
              </p:cNvSpPr>
              <p:nvPr/>
            </p:nvSpPr>
            <p:spPr bwMode="auto">
              <a:xfrm>
                <a:off x="3749" y="2883"/>
                <a:ext cx="0" cy="3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7" name="Line 54"/>
              <p:cNvSpPr>
                <a:spLocks noChangeShapeType="1"/>
              </p:cNvSpPr>
              <p:nvPr/>
            </p:nvSpPr>
            <p:spPr bwMode="auto">
              <a:xfrm>
                <a:off x="3749" y="2666"/>
                <a:ext cx="158" cy="1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8" name="Line 55"/>
              <p:cNvSpPr>
                <a:spLocks noChangeShapeType="1"/>
              </p:cNvSpPr>
              <p:nvPr/>
            </p:nvSpPr>
            <p:spPr bwMode="auto">
              <a:xfrm flipV="1">
                <a:off x="3749" y="2774"/>
                <a:ext cx="158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9" name="Line 56"/>
              <p:cNvSpPr>
                <a:spLocks noChangeShapeType="1"/>
              </p:cNvSpPr>
              <p:nvPr/>
            </p:nvSpPr>
            <p:spPr bwMode="auto">
              <a:xfrm>
                <a:off x="3749" y="2339"/>
                <a:ext cx="528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0" name="Line 57"/>
              <p:cNvSpPr>
                <a:spLocks noChangeShapeType="1"/>
              </p:cNvSpPr>
              <p:nvPr/>
            </p:nvSpPr>
            <p:spPr bwMode="auto">
              <a:xfrm>
                <a:off x="4277" y="2611"/>
                <a:ext cx="0" cy="3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1" name="Line 58"/>
              <p:cNvSpPr>
                <a:spLocks noChangeShapeType="1"/>
              </p:cNvSpPr>
              <p:nvPr/>
            </p:nvSpPr>
            <p:spPr bwMode="auto">
              <a:xfrm flipV="1">
                <a:off x="3749" y="2938"/>
                <a:ext cx="528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2" name="Text Box 59"/>
              <p:cNvSpPr txBox="1">
                <a:spLocks noChangeArrowheads="1"/>
              </p:cNvSpPr>
              <p:nvPr/>
            </p:nvSpPr>
            <p:spPr bwMode="auto">
              <a:xfrm>
                <a:off x="3905" y="2774"/>
                <a:ext cx="37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Result</a:t>
                </a:r>
              </a:p>
            </p:txBody>
          </p:sp>
          <p:sp>
            <p:nvSpPr>
              <p:cNvPr id="153" name="Text Box 60"/>
              <p:cNvSpPr txBox="1">
                <a:spLocks noChangeArrowheads="1"/>
              </p:cNvSpPr>
              <p:nvPr/>
            </p:nvSpPr>
            <p:spPr bwMode="auto">
              <a:xfrm>
                <a:off x="3959" y="2611"/>
                <a:ext cx="309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Zero</a:t>
                </a:r>
              </a:p>
            </p:txBody>
          </p:sp>
          <p:sp>
            <p:nvSpPr>
              <p:cNvPr id="154" name="Text Box 61"/>
              <p:cNvSpPr txBox="1">
                <a:spLocks noChangeArrowheads="1"/>
              </p:cNvSpPr>
              <p:nvPr/>
            </p:nvSpPr>
            <p:spPr bwMode="auto">
              <a:xfrm>
                <a:off x="3749" y="2502"/>
                <a:ext cx="310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 b="1">
                    <a:latin typeface="Arial" charset="0"/>
                    <a:ea typeface="宋体" charset="-122"/>
                  </a:rPr>
                  <a:t>ALU</a:t>
                </a:r>
              </a:p>
            </p:txBody>
          </p:sp>
          <p:sp>
            <p:nvSpPr>
              <p:cNvPr id="155" name="Line 62"/>
              <p:cNvSpPr>
                <a:spLocks noChangeShapeType="1"/>
              </p:cNvSpPr>
              <p:nvPr/>
            </p:nvSpPr>
            <p:spPr bwMode="auto">
              <a:xfrm>
                <a:off x="4066" y="3046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6" name="Text Box 63"/>
              <p:cNvSpPr txBox="1">
                <a:spLocks noChangeArrowheads="1"/>
              </p:cNvSpPr>
              <p:nvPr/>
            </p:nvSpPr>
            <p:spPr bwMode="auto">
              <a:xfrm>
                <a:off x="3854" y="3155"/>
                <a:ext cx="41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ALUOp</a:t>
                </a:r>
              </a:p>
            </p:txBody>
          </p:sp>
          <p:sp>
            <p:nvSpPr>
              <p:cNvPr id="157" name="Line 64"/>
              <p:cNvSpPr>
                <a:spLocks noChangeShapeType="1"/>
              </p:cNvSpPr>
              <p:nvPr/>
            </p:nvSpPr>
            <p:spPr bwMode="auto">
              <a:xfrm>
                <a:off x="1848" y="3046"/>
                <a:ext cx="2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8" name="Line 65"/>
              <p:cNvSpPr>
                <a:spLocks noChangeShapeType="1"/>
              </p:cNvSpPr>
              <p:nvPr/>
            </p:nvSpPr>
            <p:spPr bwMode="auto">
              <a:xfrm>
                <a:off x="1267" y="2448"/>
                <a:ext cx="0" cy="272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9" name="Line 66"/>
              <p:cNvSpPr>
                <a:spLocks noChangeShapeType="1"/>
              </p:cNvSpPr>
              <p:nvPr/>
            </p:nvSpPr>
            <p:spPr bwMode="auto">
              <a:xfrm>
                <a:off x="1267" y="3862"/>
                <a:ext cx="1479" cy="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0" name="Text Box 67"/>
              <p:cNvSpPr txBox="1">
                <a:spLocks noChangeArrowheads="1"/>
              </p:cNvSpPr>
              <p:nvPr/>
            </p:nvSpPr>
            <p:spPr bwMode="auto">
              <a:xfrm>
                <a:off x="1267" y="3699"/>
                <a:ext cx="44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I [15 - 0]</a:t>
                </a:r>
              </a:p>
            </p:txBody>
          </p:sp>
          <p:sp>
            <p:nvSpPr>
              <p:cNvPr id="161" name="Line 68"/>
              <p:cNvSpPr>
                <a:spLocks noChangeShapeType="1"/>
              </p:cNvSpPr>
              <p:nvPr/>
            </p:nvSpPr>
            <p:spPr bwMode="auto">
              <a:xfrm>
                <a:off x="1162" y="2448"/>
                <a:ext cx="950" cy="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2" name="Text Box 69"/>
              <p:cNvSpPr txBox="1">
                <a:spLocks noChangeArrowheads="1"/>
              </p:cNvSpPr>
              <p:nvPr/>
            </p:nvSpPr>
            <p:spPr bwMode="auto">
              <a:xfrm>
                <a:off x="1267" y="2285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I [25 - 21]</a:t>
                </a:r>
              </a:p>
            </p:txBody>
          </p:sp>
          <p:sp>
            <p:nvSpPr>
              <p:cNvPr id="163" name="AutoShape 70"/>
              <p:cNvSpPr>
                <a:spLocks noChangeArrowheads="1"/>
              </p:cNvSpPr>
              <p:nvPr/>
            </p:nvSpPr>
            <p:spPr bwMode="auto">
              <a:xfrm>
                <a:off x="1246" y="2421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4" name="Text Box 71"/>
              <p:cNvSpPr txBox="1">
                <a:spLocks noChangeArrowheads="1"/>
              </p:cNvSpPr>
              <p:nvPr/>
            </p:nvSpPr>
            <p:spPr bwMode="auto">
              <a:xfrm>
                <a:off x="1267" y="2557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I [20 - 16]</a:t>
                </a:r>
              </a:p>
            </p:txBody>
          </p:sp>
          <p:sp>
            <p:nvSpPr>
              <p:cNvPr id="165" name="Line 72"/>
              <p:cNvSpPr>
                <a:spLocks noChangeShapeType="1"/>
              </p:cNvSpPr>
              <p:nvPr/>
            </p:nvSpPr>
            <p:spPr bwMode="auto">
              <a:xfrm>
                <a:off x="1267" y="2720"/>
                <a:ext cx="84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6" name="AutoShape 73"/>
              <p:cNvSpPr>
                <a:spLocks noChangeArrowheads="1"/>
              </p:cNvSpPr>
              <p:nvPr/>
            </p:nvSpPr>
            <p:spPr bwMode="auto">
              <a:xfrm>
                <a:off x="1245" y="2691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Line 74"/>
              <p:cNvSpPr>
                <a:spLocks noChangeShapeType="1"/>
              </p:cNvSpPr>
              <p:nvPr/>
            </p:nvSpPr>
            <p:spPr bwMode="auto">
              <a:xfrm>
                <a:off x="1267" y="3318"/>
                <a:ext cx="42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8" name="Text Box 75"/>
              <p:cNvSpPr txBox="1">
                <a:spLocks noChangeArrowheads="1"/>
              </p:cNvSpPr>
              <p:nvPr/>
            </p:nvSpPr>
            <p:spPr bwMode="auto">
              <a:xfrm>
                <a:off x="1252" y="3155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I [15 - 11]</a:t>
                </a:r>
              </a:p>
            </p:txBody>
          </p:sp>
          <p:sp>
            <p:nvSpPr>
              <p:cNvPr id="169" name="AutoShape 76"/>
              <p:cNvSpPr>
                <a:spLocks noChangeArrowheads="1"/>
              </p:cNvSpPr>
              <p:nvPr/>
            </p:nvSpPr>
            <p:spPr bwMode="auto">
              <a:xfrm>
                <a:off x="1244" y="3292"/>
                <a:ext cx="53" cy="55"/>
              </a:xfrm>
              <a:prstGeom prst="octagon">
                <a:avLst>
                  <a:gd name="adj" fmla="val 29287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Text Box 77"/>
              <p:cNvSpPr txBox="1">
                <a:spLocks noChangeArrowheads="1"/>
              </p:cNvSpPr>
              <p:nvPr/>
            </p:nvSpPr>
            <p:spPr bwMode="auto">
              <a:xfrm>
                <a:off x="1690" y="2782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171" name="AutoShape 78"/>
              <p:cNvSpPr>
                <a:spLocks noChangeArrowheads="1"/>
              </p:cNvSpPr>
              <p:nvPr/>
            </p:nvSpPr>
            <p:spPr bwMode="auto">
              <a:xfrm>
                <a:off x="1697" y="2774"/>
                <a:ext cx="159" cy="653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Line 79"/>
              <p:cNvSpPr>
                <a:spLocks noChangeShapeType="1"/>
              </p:cNvSpPr>
              <p:nvPr/>
            </p:nvSpPr>
            <p:spPr bwMode="auto">
              <a:xfrm>
                <a:off x="1772" y="3427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3" name="Text Box 80"/>
              <p:cNvSpPr txBox="1">
                <a:spLocks noChangeArrowheads="1"/>
              </p:cNvSpPr>
              <p:nvPr/>
            </p:nvSpPr>
            <p:spPr bwMode="auto">
              <a:xfrm>
                <a:off x="1531" y="3536"/>
                <a:ext cx="422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RegDst</a:t>
                </a:r>
              </a:p>
            </p:txBody>
          </p:sp>
          <p:sp>
            <p:nvSpPr>
              <p:cNvPr id="174" name="Text Box 81"/>
              <p:cNvSpPr txBox="1">
                <a:spLocks noChangeArrowheads="1"/>
              </p:cNvSpPr>
              <p:nvPr/>
            </p:nvSpPr>
            <p:spPr bwMode="auto">
              <a:xfrm>
                <a:off x="2112" y="2339"/>
                <a:ext cx="494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register 1</a:t>
                </a:r>
              </a:p>
            </p:txBody>
          </p:sp>
          <p:sp>
            <p:nvSpPr>
              <p:cNvPr id="175" name="Text Box 82"/>
              <p:cNvSpPr txBox="1">
                <a:spLocks noChangeArrowheads="1"/>
              </p:cNvSpPr>
              <p:nvPr/>
            </p:nvSpPr>
            <p:spPr bwMode="auto">
              <a:xfrm>
                <a:off x="2123" y="2624"/>
                <a:ext cx="494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register 2</a:t>
                </a:r>
              </a:p>
            </p:txBody>
          </p:sp>
          <p:sp>
            <p:nvSpPr>
              <p:cNvPr id="176" name="Text Box 83"/>
              <p:cNvSpPr txBox="1">
                <a:spLocks noChangeArrowheads="1"/>
              </p:cNvSpPr>
              <p:nvPr/>
            </p:nvSpPr>
            <p:spPr bwMode="auto">
              <a:xfrm>
                <a:off x="2123" y="2896"/>
                <a:ext cx="42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register</a:t>
                </a:r>
              </a:p>
            </p:txBody>
          </p:sp>
          <p:sp>
            <p:nvSpPr>
              <p:cNvPr id="177" name="Text Box 84"/>
              <p:cNvSpPr txBox="1">
                <a:spLocks noChangeArrowheads="1"/>
              </p:cNvSpPr>
              <p:nvPr/>
            </p:nvSpPr>
            <p:spPr bwMode="auto">
              <a:xfrm>
                <a:off x="2123" y="3168"/>
                <a:ext cx="3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178" name="Text Box 85"/>
              <p:cNvSpPr txBox="1">
                <a:spLocks noChangeArrowheads="1"/>
              </p:cNvSpPr>
              <p:nvPr/>
            </p:nvSpPr>
            <p:spPr bwMode="auto">
              <a:xfrm>
                <a:off x="2690" y="2720"/>
                <a:ext cx="37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data 2</a:t>
                </a:r>
              </a:p>
            </p:txBody>
          </p:sp>
          <p:sp>
            <p:nvSpPr>
              <p:cNvPr id="179" name="Text Box 86"/>
              <p:cNvSpPr txBox="1">
                <a:spLocks noChangeArrowheads="1"/>
              </p:cNvSpPr>
              <p:nvPr/>
            </p:nvSpPr>
            <p:spPr bwMode="auto">
              <a:xfrm>
                <a:off x="2701" y="2352"/>
                <a:ext cx="37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data 1</a:t>
                </a:r>
              </a:p>
            </p:txBody>
          </p:sp>
          <p:sp>
            <p:nvSpPr>
              <p:cNvPr id="180" name="Text Box 87"/>
              <p:cNvSpPr txBox="1">
                <a:spLocks noChangeArrowheads="1"/>
              </p:cNvSpPr>
              <p:nvPr/>
            </p:nvSpPr>
            <p:spPr bwMode="auto">
              <a:xfrm>
                <a:off x="2534" y="3101"/>
                <a:ext cx="529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 b="1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Registers</a:t>
                </a:r>
              </a:p>
            </p:txBody>
          </p:sp>
          <p:sp>
            <p:nvSpPr>
              <p:cNvPr id="181" name="Rectangle 88"/>
              <p:cNvSpPr>
                <a:spLocks noChangeArrowheads="1"/>
              </p:cNvSpPr>
              <p:nvPr/>
            </p:nvSpPr>
            <p:spPr bwMode="auto">
              <a:xfrm>
                <a:off x="2123" y="2352"/>
                <a:ext cx="939" cy="1088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Line 89"/>
              <p:cNvSpPr>
                <a:spLocks noChangeShapeType="1"/>
              </p:cNvSpPr>
              <p:nvPr/>
            </p:nvSpPr>
            <p:spPr bwMode="auto">
              <a:xfrm>
                <a:off x="2587" y="2230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3" name="Text Box 90"/>
              <p:cNvSpPr txBox="1">
                <a:spLocks noChangeArrowheads="1"/>
              </p:cNvSpPr>
              <p:nvPr/>
            </p:nvSpPr>
            <p:spPr bwMode="auto">
              <a:xfrm>
                <a:off x="2376" y="2067"/>
                <a:ext cx="495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RegWrite</a:t>
                </a:r>
                <a:endParaRPr lang="en-US" altLang="zh-CN" sz="1100">
                  <a:solidFill>
                    <a:srgbClr val="0000FF"/>
                  </a:solidFill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84" name="Line 91"/>
              <p:cNvSpPr>
                <a:spLocks noChangeShapeType="1"/>
              </p:cNvSpPr>
              <p:nvPr/>
            </p:nvSpPr>
            <p:spPr bwMode="auto">
              <a:xfrm>
                <a:off x="3590" y="3046"/>
                <a:ext cx="15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5" name="Line 92"/>
              <p:cNvSpPr>
                <a:spLocks noChangeShapeType="1"/>
              </p:cNvSpPr>
              <p:nvPr/>
            </p:nvSpPr>
            <p:spPr bwMode="auto">
              <a:xfrm flipV="1">
                <a:off x="1542" y="2730"/>
                <a:ext cx="0" cy="1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6" name="AutoShape 93"/>
              <p:cNvSpPr>
                <a:spLocks noChangeArrowheads="1"/>
              </p:cNvSpPr>
              <p:nvPr/>
            </p:nvSpPr>
            <p:spPr bwMode="auto">
              <a:xfrm>
                <a:off x="1524" y="2704"/>
                <a:ext cx="52" cy="55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Line 94"/>
              <p:cNvSpPr>
                <a:spLocks noChangeShapeType="1"/>
              </p:cNvSpPr>
              <p:nvPr/>
            </p:nvSpPr>
            <p:spPr bwMode="auto">
              <a:xfrm>
                <a:off x="1542" y="2893"/>
                <a:ext cx="1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88" name="AutoShape 95"/>
            <p:cNvSpPr>
              <a:spLocks/>
            </p:cNvSpPr>
            <p:nvPr/>
          </p:nvSpPr>
          <p:spPr bwMode="auto">
            <a:xfrm rot="5400000">
              <a:off x="3337719" y="1723232"/>
              <a:ext cx="173037" cy="2933700"/>
            </a:xfrm>
            <a:prstGeom prst="leftBrace">
              <a:avLst>
                <a:gd name="adj1" fmla="val 141285"/>
                <a:gd name="adj2" fmla="val 50000"/>
              </a:avLst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89" name="Text Box 96"/>
            <p:cNvSpPr txBox="1">
              <a:spLocks noChangeArrowheads="1"/>
            </p:cNvSpPr>
            <p:nvPr/>
          </p:nvSpPr>
          <p:spPr bwMode="auto">
            <a:xfrm>
              <a:off x="1971675" y="2676525"/>
              <a:ext cx="2827338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dirty="0">
                  <a:solidFill>
                    <a:srgbClr val="FF3300"/>
                  </a:solidFill>
                  <a:ea typeface="宋体" charset="-122"/>
                </a:rPr>
                <a:t>Instruction Decode (ID)</a:t>
              </a:r>
            </a:p>
          </p:txBody>
        </p:sp>
        <p:sp>
          <p:nvSpPr>
            <p:cNvPr id="190" name="AutoShape 97"/>
            <p:cNvSpPr>
              <a:spLocks/>
            </p:cNvSpPr>
            <p:nvPr/>
          </p:nvSpPr>
          <p:spPr bwMode="auto">
            <a:xfrm rot="5400000">
              <a:off x="1117600" y="2519363"/>
              <a:ext cx="173037" cy="1341438"/>
            </a:xfrm>
            <a:prstGeom prst="leftBrace">
              <a:avLst>
                <a:gd name="adj1" fmla="val 64603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91" name="Text Box 98"/>
            <p:cNvSpPr txBox="1">
              <a:spLocks noChangeArrowheads="1"/>
            </p:cNvSpPr>
            <p:nvPr/>
          </p:nvSpPr>
          <p:spPr bwMode="auto">
            <a:xfrm>
              <a:off x="881063" y="2660650"/>
              <a:ext cx="628650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ea typeface="宋体" charset="-122"/>
                </a:rPr>
                <a:t>Idle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154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Decoding and Fetching Together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In that case, we can let processor fetch the next instruction while we’re decoding the first one.</a:t>
            </a:r>
          </a:p>
        </p:txBody>
      </p:sp>
      <p:grpSp>
        <p:nvGrpSpPr>
          <p:cNvPr id="100" name="组合 99"/>
          <p:cNvGrpSpPr/>
          <p:nvPr/>
        </p:nvGrpSpPr>
        <p:grpSpPr>
          <a:xfrm>
            <a:off x="-36512" y="2708920"/>
            <a:ext cx="9074150" cy="4176464"/>
            <a:chOff x="-36512" y="2564904"/>
            <a:chExt cx="9074150" cy="4176464"/>
          </a:xfrm>
        </p:grpSpPr>
        <p:grpSp>
          <p:nvGrpSpPr>
            <p:cNvPr id="4" name="Group 99"/>
            <p:cNvGrpSpPr>
              <a:grpSpLocks/>
            </p:cNvGrpSpPr>
            <p:nvPr/>
          </p:nvGrpSpPr>
          <p:grpSpPr bwMode="auto">
            <a:xfrm>
              <a:off x="-25400" y="3286968"/>
              <a:ext cx="9063038" cy="3454400"/>
              <a:chOff x="317" y="2067"/>
              <a:chExt cx="5709" cy="2176"/>
            </a:xfrm>
          </p:grpSpPr>
          <p:sp>
            <p:nvSpPr>
              <p:cNvPr id="5" name="Line 4"/>
              <p:cNvSpPr>
                <a:spLocks noChangeShapeType="1"/>
              </p:cNvSpPr>
              <p:nvPr/>
            </p:nvSpPr>
            <p:spPr bwMode="auto">
              <a:xfrm>
                <a:off x="1267" y="2720"/>
                <a:ext cx="0" cy="1142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" name="Text Box 5"/>
              <p:cNvSpPr txBox="1">
                <a:spLocks noChangeArrowheads="1"/>
              </p:cNvSpPr>
              <p:nvPr/>
            </p:nvSpPr>
            <p:spPr bwMode="auto">
              <a:xfrm>
                <a:off x="475" y="2666"/>
                <a:ext cx="58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Instruction</a:t>
                </a:r>
              </a:p>
              <a:p>
                <a:pPr algn="ctr"/>
                <a:r>
                  <a:rPr lang="en-US" altLang="zh-CN" sz="1100" b="1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memory</a:t>
                </a:r>
              </a:p>
            </p:txBody>
          </p:sp>
          <p:sp>
            <p:nvSpPr>
              <p:cNvPr id="7" name="Text Box 6"/>
              <p:cNvSpPr txBox="1">
                <a:spLocks noChangeArrowheads="1"/>
              </p:cNvSpPr>
              <p:nvPr/>
            </p:nvSpPr>
            <p:spPr bwMode="auto">
              <a:xfrm>
                <a:off x="632" y="2285"/>
                <a:ext cx="5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 dirty="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Instruction</a:t>
                </a:r>
              </a:p>
              <a:p>
                <a:pPr algn="r"/>
                <a:r>
                  <a:rPr lang="en-US" altLang="zh-CN" sz="1100" dirty="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[31-0]</a:t>
                </a:r>
              </a:p>
            </p:txBody>
          </p:sp>
          <p:sp>
            <p:nvSpPr>
              <p:cNvPr id="8" name="Line 7"/>
              <p:cNvSpPr>
                <a:spLocks noChangeShapeType="1"/>
              </p:cNvSpPr>
              <p:nvPr/>
            </p:nvSpPr>
            <p:spPr bwMode="auto">
              <a:xfrm>
                <a:off x="5386" y="2611"/>
                <a:ext cx="2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" name="Line 8"/>
              <p:cNvSpPr>
                <a:spLocks noChangeShapeType="1"/>
              </p:cNvSpPr>
              <p:nvPr/>
            </p:nvSpPr>
            <p:spPr bwMode="auto">
              <a:xfrm>
                <a:off x="4277" y="2883"/>
                <a:ext cx="3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>
                <a:off x="4382" y="2611"/>
                <a:ext cx="21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" name="Line 10"/>
              <p:cNvSpPr>
                <a:spLocks noChangeShapeType="1"/>
              </p:cNvSpPr>
              <p:nvPr/>
            </p:nvSpPr>
            <p:spPr bwMode="auto">
              <a:xfrm>
                <a:off x="5491" y="3046"/>
                <a:ext cx="15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" name="Line 11"/>
              <p:cNvSpPr>
                <a:spLocks noChangeShapeType="1"/>
              </p:cNvSpPr>
              <p:nvPr/>
            </p:nvSpPr>
            <p:spPr bwMode="auto">
              <a:xfrm>
                <a:off x="4382" y="2611"/>
                <a:ext cx="0" cy="10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4382" y="3699"/>
                <a:ext cx="110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 flipV="1">
                <a:off x="5491" y="3046"/>
                <a:ext cx="0" cy="65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" name="AutoShape 14"/>
              <p:cNvSpPr>
                <a:spLocks noChangeArrowheads="1"/>
              </p:cNvSpPr>
              <p:nvPr/>
            </p:nvSpPr>
            <p:spPr bwMode="auto">
              <a:xfrm>
                <a:off x="4353" y="2856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>
                <a:off x="5808" y="2829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" name="Line 16"/>
              <p:cNvSpPr>
                <a:spLocks noChangeShapeType="1"/>
              </p:cNvSpPr>
              <p:nvPr/>
            </p:nvSpPr>
            <p:spPr bwMode="auto">
              <a:xfrm>
                <a:off x="5966" y="2829"/>
                <a:ext cx="0" cy="141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" name="Line 17"/>
              <p:cNvSpPr>
                <a:spLocks noChangeShapeType="1"/>
              </p:cNvSpPr>
              <p:nvPr/>
            </p:nvSpPr>
            <p:spPr bwMode="auto">
              <a:xfrm flipH="1">
                <a:off x="1954" y="4243"/>
                <a:ext cx="401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" name="Line 18"/>
              <p:cNvSpPr>
                <a:spLocks noChangeShapeType="1"/>
              </p:cNvSpPr>
              <p:nvPr/>
            </p:nvSpPr>
            <p:spPr bwMode="auto">
              <a:xfrm flipV="1">
                <a:off x="1954" y="3264"/>
                <a:ext cx="0" cy="97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" name="Line 19"/>
              <p:cNvSpPr>
                <a:spLocks noChangeShapeType="1"/>
              </p:cNvSpPr>
              <p:nvPr/>
            </p:nvSpPr>
            <p:spPr bwMode="auto">
              <a:xfrm>
                <a:off x="1954" y="3264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1" name="Text Box 20"/>
              <p:cNvSpPr txBox="1">
                <a:spLocks noChangeArrowheads="1"/>
              </p:cNvSpPr>
              <p:nvPr/>
            </p:nvSpPr>
            <p:spPr bwMode="auto">
              <a:xfrm>
                <a:off x="4594" y="2502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22" name="Text Box 21"/>
              <p:cNvSpPr txBox="1">
                <a:spLocks noChangeArrowheads="1"/>
              </p:cNvSpPr>
              <p:nvPr/>
            </p:nvSpPr>
            <p:spPr bwMode="auto">
              <a:xfrm>
                <a:off x="4594" y="2774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23" name="Text Box 22"/>
              <p:cNvSpPr txBox="1">
                <a:spLocks noChangeArrowheads="1"/>
              </p:cNvSpPr>
              <p:nvPr/>
            </p:nvSpPr>
            <p:spPr bwMode="auto">
              <a:xfrm>
                <a:off x="4594" y="3046"/>
                <a:ext cx="3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24" name="Text Box 23"/>
              <p:cNvSpPr txBox="1">
                <a:spLocks noChangeArrowheads="1"/>
              </p:cNvSpPr>
              <p:nvPr/>
            </p:nvSpPr>
            <p:spPr bwMode="auto">
              <a:xfrm>
                <a:off x="4910" y="2992"/>
                <a:ext cx="470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Data</a:t>
                </a:r>
              </a:p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memory</a:t>
                </a:r>
              </a:p>
            </p:txBody>
          </p:sp>
          <p:sp>
            <p:nvSpPr>
              <p:cNvPr id="25" name="Text Box 24"/>
              <p:cNvSpPr txBox="1">
                <a:spLocks noChangeArrowheads="1"/>
              </p:cNvSpPr>
              <p:nvPr/>
            </p:nvSpPr>
            <p:spPr bwMode="auto">
              <a:xfrm>
                <a:off x="5066" y="2502"/>
                <a:ext cx="339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>
                <a:off x="4594" y="2502"/>
                <a:ext cx="792" cy="81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Line 26"/>
              <p:cNvSpPr>
                <a:spLocks noChangeShapeType="1"/>
              </p:cNvSpPr>
              <p:nvPr/>
            </p:nvSpPr>
            <p:spPr bwMode="auto">
              <a:xfrm>
                <a:off x="4963" y="2394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" name="Text Box 27"/>
              <p:cNvSpPr txBox="1">
                <a:spLocks noChangeArrowheads="1"/>
              </p:cNvSpPr>
              <p:nvPr/>
            </p:nvSpPr>
            <p:spPr bwMode="auto">
              <a:xfrm>
                <a:off x="4699" y="2230"/>
                <a:ext cx="52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MemWrite</a:t>
                </a:r>
              </a:p>
            </p:txBody>
          </p:sp>
          <p:sp>
            <p:nvSpPr>
              <p:cNvPr id="29" name="Line 28"/>
              <p:cNvSpPr>
                <a:spLocks noChangeShapeType="1"/>
              </p:cNvSpPr>
              <p:nvPr/>
            </p:nvSpPr>
            <p:spPr bwMode="auto">
              <a:xfrm>
                <a:off x="4963" y="3318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" name="Text Box 29"/>
              <p:cNvSpPr txBox="1">
                <a:spLocks noChangeArrowheads="1"/>
              </p:cNvSpPr>
              <p:nvPr/>
            </p:nvSpPr>
            <p:spPr bwMode="auto">
              <a:xfrm>
                <a:off x="4699" y="3427"/>
                <a:ext cx="534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MemRead</a:t>
                </a:r>
              </a:p>
            </p:txBody>
          </p:sp>
          <p:sp>
            <p:nvSpPr>
              <p:cNvPr id="31" name="Text Box 30"/>
              <p:cNvSpPr txBox="1">
                <a:spLocks noChangeArrowheads="1"/>
              </p:cNvSpPr>
              <p:nvPr/>
            </p:nvSpPr>
            <p:spPr bwMode="auto">
              <a:xfrm>
                <a:off x="5650" y="2510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</p:txBody>
          </p:sp>
          <p:sp>
            <p:nvSpPr>
              <p:cNvPr id="32" name="AutoShape 31"/>
              <p:cNvSpPr>
                <a:spLocks noChangeArrowheads="1"/>
              </p:cNvSpPr>
              <p:nvPr/>
            </p:nvSpPr>
            <p:spPr bwMode="auto">
              <a:xfrm>
                <a:off x="5657" y="2502"/>
                <a:ext cx="159" cy="653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5438" y="2222"/>
                <a:ext cx="58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MemToReg</a:t>
                </a:r>
              </a:p>
            </p:txBody>
          </p:sp>
          <p:sp>
            <p:nvSpPr>
              <p:cNvPr id="34" name="Line 33"/>
              <p:cNvSpPr>
                <a:spLocks noChangeShapeType="1"/>
              </p:cNvSpPr>
              <p:nvPr/>
            </p:nvSpPr>
            <p:spPr bwMode="auto">
              <a:xfrm>
                <a:off x="5724" y="2394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" name="Line 34"/>
              <p:cNvSpPr>
                <a:spLocks noChangeShapeType="1"/>
              </p:cNvSpPr>
              <p:nvPr/>
            </p:nvSpPr>
            <p:spPr bwMode="auto">
              <a:xfrm flipV="1">
                <a:off x="3168" y="2829"/>
                <a:ext cx="0" cy="87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35"/>
              <p:cNvSpPr>
                <a:spLocks noChangeShapeType="1"/>
              </p:cNvSpPr>
              <p:nvPr/>
            </p:nvSpPr>
            <p:spPr bwMode="auto">
              <a:xfrm>
                <a:off x="3062" y="2829"/>
                <a:ext cx="37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7" name="Line 36"/>
              <p:cNvSpPr>
                <a:spLocks noChangeShapeType="1"/>
              </p:cNvSpPr>
              <p:nvPr/>
            </p:nvSpPr>
            <p:spPr bwMode="auto">
              <a:xfrm flipV="1">
                <a:off x="4277" y="3155"/>
                <a:ext cx="0" cy="5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37"/>
              <p:cNvSpPr>
                <a:spLocks noChangeShapeType="1"/>
              </p:cNvSpPr>
              <p:nvPr/>
            </p:nvSpPr>
            <p:spPr bwMode="auto">
              <a:xfrm flipH="1">
                <a:off x="3168" y="3699"/>
                <a:ext cx="110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" name="Line 38"/>
              <p:cNvSpPr>
                <a:spLocks noChangeShapeType="1"/>
              </p:cNvSpPr>
              <p:nvPr/>
            </p:nvSpPr>
            <p:spPr bwMode="auto">
              <a:xfrm>
                <a:off x="4277" y="3155"/>
                <a:ext cx="3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AutoShape 39"/>
              <p:cNvSpPr>
                <a:spLocks noChangeArrowheads="1"/>
              </p:cNvSpPr>
              <p:nvPr/>
            </p:nvSpPr>
            <p:spPr bwMode="auto">
              <a:xfrm>
                <a:off x="3147" y="2799"/>
                <a:ext cx="53" cy="55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Text Box 40"/>
              <p:cNvSpPr txBox="1">
                <a:spLocks noChangeArrowheads="1"/>
              </p:cNvSpPr>
              <p:nvPr/>
            </p:nvSpPr>
            <p:spPr bwMode="auto">
              <a:xfrm>
                <a:off x="2692" y="3699"/>
                <a:ext cx="41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Sign</a:t>
                </a:r>
              </a:p>
              <a:p>
                <a:pPr algn="ctr"/>
                <a:r>
                  <a:rPr lang="en-US" altLang="zh-CN" sz="1100" b="1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extend</a:t>
                </a:r>
              </a:p>
            </p:txBody>
          </p:sp>
          <p:sp>
            <p:nvSpPr>
              <p:cNvPr id="42" name="Oval 41"/>
              <p:cNvSpPr>
                <a:spLocks noChangeArrowheads="1"/>
              </p:cNvSpPr>
              <p:nvPr/>
            </p:nvSpPr>
            <p:spPr bwMode="auto">
              <a:xfrm>
                <a:off x="2736" y="3590"/>
                <a:ext cx="317" cy="544"/>
              </a:xfrm>
              <a:prstGeom prst="ellips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3" name="Line 42"/>
              <p:cNvSpPr>
                <a:spLocks noChangeShapeType="1"/>
              </p:cNvSpPr>
              <p:nvPr/>
            </p:nvSpPr>
            <p:spPr bwMode="auto">
              <a:xfrm>
                <a:off x="3062" y="2502"/>
                <a:ext cx="68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4" name="Line 43"/>
              <p:cNvSpPr>
                <a:spLocks noChangeShapeType="1"/>
              </p:cNvSpPr>
              <p:nvPr/>
            </p:nvSpPr>
            <p:spPr bwMode="auto">
              <a:xfrm>
                <a:off x="3274" y="3264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5" name="Line 44"/>
              <p:cNvSpPr>
                <a:spLocks noChangeShapeType="1"/>
              </p:cNvSpPr>
              <p:nvPr/>
            </p:nvSpPr>
            <p:spPr bwMode="auto">
              <a:xfrm>
                <a:off x="3274" y="3264"/>
                <a:ext cx="0" cy="5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6" name="Line 45"/>
              <p:cNvSpPr>
                <a:spLocks noChangeShapeType="1"/>
              </p:cNvSpPr>
              <p:nvPr/>
            </p:nvSpPr>
            <p:spPr bwMode="auto">
              <a:xfrm flipH="1">
                <a:off x="3062" y="3862"/>
                <a:ext cx="21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7" name="Text Box 46"/>
              <p:cNvSpPr txBox="1">
                <a:spLocks noChangeArrowheads="1"/>
              </p:cNvSpPr>
              <p:nvPr/>
            </p:nvSpPr>
            <p:spPr bwMode="auto">
              <a:xfrm>
                <a:off x="3432" y="2728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48" name="AutoShape 47"/>
              <p:cNvSpPr>
                <a:spLocks noChangeArrowheads="1"/>
              </p:cNvSpPr>
              <p:nvPr/>
            </p:nvSpPr>
            <p:spPr bwMode="auto">
              <a:xfrm>
                <a:off x="3440" y="2720"/>
                <a:ext cx="158" cy="653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9" name="Line 48"/>
              <p:cNvSpPr>
                <a:spLocks noChangeShapeType="1"/>
              </p:cNvSpPr>
              <p:nvPr/>
            </p:nvSpPr>
            <p:spPr bwMode="auto">
              <a:xfrm>
                <a:off x="3522" y="3373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0" name="Text Box 49"/>
              <p:cNvSpPr txBox="1">
                <a:spLocks noChangeArrowheads="1"/>
              </p:cNvSpPr>
              <p:nvPr/>
            </p:nvSpPr>
            <p:spPr bwMode="auto">
              <a:xfrm>
                <a:off x="3326" y="3482"/>
                <a:ext cx="432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ALUSrc</a:t>
                </a:r>
              </a:p>
            </p:txBody>
          </p:sp>
          <p:sp>
            <p:nvSpPr>
              <p:cNvPr id="51" name="Line 50"/>
              <p:cNvSpPr>
                <a:spLocks noChangeShapeType="1"/>
              </p:cNvSpPr>
              <p:nvPr/>
            </p:nvSpPr>
            <p:spPr bwMode="auto">
              <a:xfrm>
                <a:off x="3749" y="2339"/>
                <a:ext cx="0" cy="3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2" name="Line 51"/>
              <p:cNvSpPr>
                <a:spLocks noChangeShapeType="1"/>
              </p:cNvSpPr>
              <p:nvPr/>
            </p:nvSpPr>
            <p:spPr bwMode="auto">
              <a:xfrm>
                <a:off x="3749" y="2883"/>
                <a:ext cx="0" cy="3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3" name="Line 52"/>
              <p:cNvSpPr>
                <a:spLocks noChangeShapeType="1"/>
              </p:cNvSpPr>
              <p:nvPr/>
            </p:nvSpPr>
            <p:spPr bwMode="auto">
              <a:xfrm>
                <a:off x="3749" y="2666"/>
                <a:ext cx="158" cy="1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4" name="Line 53"/>
              <p:cNvSpPr>
                <a:spLocks noChangeShapeType="1"/>
              </p:cNvSpPr>
              <p:nvPr/>
            </p:nvSpPr>
            <p:spPr bwMode="auto">
              <a:xfrm flipV="1">
                <a:off x="3749" y="2774"/>
                <a:ext cx="158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5" name="Line 54"/>
              <p:cNvSpPr>
                <a:spLocks noChangeShapeType="1"/>
              </p:cNvSpPr>
              <p:nvPr/>
            </p:nvSpPr>
            <p:spPr bwMode="auto">
              <a:xfrm>
                <a:off x="3749" y="2339"/>
                <a:ext cx="528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6" name="Line 55"/>
              <p:cNvSpPr>
                <a:spLocks noChangeShapeType="1"/>
              </p:cNvSpPr>
              <p:nvPr/>
            </p:nvSpPr>
            <p:spPr bwMode="auto">
              <a:xfrm>
                <a:off x="4277" y="2611"/>
                <a:ext cx="0" cy="3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7" name="Line 56"/>
              <p:cNvSpPr>
                <a:spLocks noChangeShapeType="1"/>
              </p:cNvSpPr>
              <p:nvPr/>
            </p:nvSpPr>
            <p:spPr bwMode="auto">
              <a:xfrm flipV="1">
                <a:off x="3749" y="2938"/>
                <a:ext cx="528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8" name="Text Box 57"/>
              <p:cNvSpPr txBox="1">
                <a:spLocks noChangeArrowheads="1"/>
              </p:cNvSpPr>
              <p:nvPr/>
            </p:nvSpPr>
            <p:spPr bwMode="auto">
              <a:xfrm>
                <a:off x="3905" y="2774"/>
                <a:ext cx="37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Result</a:t>
                </a:r>
              </a:p>
            </p:txBody>
          </p:sp>
          <p:sp>
            <p:nvSpPr>
              <p:cNvPr id="59" name="Text Box 58"/>
              <p:cNvSpPr txBox="1">
                <a:spLocks noChangeArrowheads="1"/>
              </p:cNvSpPr>
              <p:nvPr/>
            </p:nvSpPr>
            <p:spPr bwMode="auto">
              <a:xfrm>
                <a:off x="3959" y="2611"/>
                <a:ext cx="309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Zero</a:t>
                </a:r>
              </a:p>
            </p:txBody>
          </p:sp>
          <p:sp>
            <p:nvSpPr>
              <p:cNvPr id="60" name="Text Box 59"/>
              <p:cNvSpPr txBox="1">
                <a:spLocks noChangeArrowheads="1"/>
              </p:cNvSpPr>
              <p:nvPr/>
            </p:nvSpPr>
            <p:spPr bwMode="auto">
              <a:xfrm>
                <a:off x="3749" y="2502"/>
                <a:ext cx="310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 b="1">
                    <a:latin typeface="Arial" charset="0"/>
                    <a:ea typeface="宋体" charset="-122"/>
                  </a:rPr>
                  <a:t>ALU</a:t>
                </a:r>
              </a:p>
            </p:txBody>
          </p:sp>
          <p:sp>
            <p:nvSpPr>
              <p:cNvPr id="61" name="Line 60"/>
              <p:cNvSpPr>
                <a:spLocks noChangeShapeType="1"/>
              </p:cNvSpPr>
              <p:nvPr/>
            </p:nvSpPr>
            <p:spPr bwMode="auto">
              <a:xfrm>
                <a:off x="4066" y="3046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2" name="Text Box 61"/>
              <p:cNvSpPr txBox="1">
                <a:spLocks noChangeArrowheads="1"/>
              </p:cNvSpPr>
              <p:nvPr/>
            </p:nvSpPr>
            <p:spPr bwMode="auto">
              <a:xfrm>
                <a:off x="3854" y="3155"/>
                <a:ext cx="41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ALUOp</a:t>
                </a:r>
              </a:p>
            </p:txBody>
          </p:sp>
          <p:sp>
            <p:nvSpPr>
              <p:cNvPr id="63" name="Line 62"/>
              <p:cNvSpPr>
                <a:spLocks noChangeShapeType="1"/>
              </p:cNvSpPr>
              <p:nvPr/>
            </p:nvSpPr>
            <p:spPr bwMode="auto">
              <a:xfrm>
                <a:off x="1848" y="3046"/>
                <a:ext cx="2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4" name="Line 63"/>
              <p:cNvSpPr>
                <a:spLocks noChangeShapeType="1"/>
              </p:cNvSpPr>
              <p:nvPr/>
            </p:nvSpPr>
            <p:spPr bwMode="auto">
              <a:xfrm>
                <a:off x="1267" y="2448"/>
                <a:ext cx="0" cy="272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5" name="Line 64"/>
              <p:cNvSpPr>
                <a:spLocks noChangeShapeType="1"/>
              </p:cNvSpPr>
              <p:nvPr/>
            </p:nvSpPr>
            <p:spPr bwMode="auto">
              <a:xfrm>
                <a:off x="1267" y="3862"/>
                <a:ext cx="1479" cy="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6" name="Text Box 65"/>
              <p:cNvSpPr txBox="1">
                <a:spLocks noChangeArrowheads="1"/>
              </p:cNvSpPr>
              <p:nvPr/>
            </p:nvSpPr>
            <p:spPr bwMode="auto">
              <a:xfrm>
                <a:off x="1267" y="3699"/>
                <a:ext cx="44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I [15 - 0]</a:t>
                </a:r>
              </a:p>
            </p:txBody>
          </p:sp>
          <p:sp>
            <p:nvSpPr>
              <p:cNvPr id="67" name="Line 66"/>
              <p:cNvSpPr>
                <a:spLocks noChangeShapeType="1"/>
              </p:cNvSpPr>
              <p:nvPr/>
            </p:nvSpPr>
            <p:spPr bwMode="auto">
              <a:xfrm>
                <a:off x="1162" y="2448"/>
                <a:ext cx="950" cy="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8" name="Text Box 67"/>
              <p:cNvSpPr txBox="1">
                <a:spLocks noChangeArrowheads="1"/>
              </p:cNvSpPr>
              <p:nvPr/>
            </p:nvSpPr>
            <p:spPr bwMode="auto">
              <a:xfrm>
                <a:off x="1267" y="2285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I [25 - 21]</a:t>
                </a:r>
              </a:p>
            </p:txBody>
          </p:sp>
          <p:sp>
            <p:nvSpPr>
              <p:cNvPr id="69" name="AutoShape 68"/>
              <p:cNvSpPr>
                <a:spLocks noChangeArrowheads="1"/>
              </p:cNvSpPr>
              <p:nvPr/>
            </p:nvSpPr>
            <p:spPr bwMode="auto">
              <a:xfrm>
                <a:off x="1246" y="2421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0" name="Text Box 69"/>
              <p:cNvSpPr txBox="1">
                <a:spLocks noChangeArrowheads="1"/>
              </p:cNvSpPr>
              <p:nvPr/>
            </p:nvSpPr>
            <p:spPr bwMode="auto">
              <a:xfrm>
                <a:off x="1267" y="2557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I [20 - 16]</a:t>
                </a:r>
              </a:p>
            </p:txBody>
          </p:sp>
          <p:sp>
            <p:nvSpPr>
              <p:cNvPr id="71" name="Line 70"/>
              <p:cNvSpPr>
                <a:spLocks noChangeShapeType="1"/>
              </p:cNvSpPr>
              <p:nvPr/>
            </p:nvSpPr>
            <p:spPr bwMode="auto">
              <a:xfrm>
                <a:off x="1267" y="2720"/>
                <a:ext cx="84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2" name="AutoShape 71"/>
              <p:cNvSpPr>
                <a:spLocks noChangeArrowheads="1"/>
              </p:cNvSpPr>
              <p:nvPr/>
            </p:nvSpPr>
            <p:spPr bwMode="auto">
              <a:xfrm>
                <a:off x="1245" y="2691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3" name="Line 72"/>
              <p:cNvSpPr>
                <a:spLocks noChangeShapeType="1"/>
              </p:cNvSpPr>
              <p:nvPr/>
            </p:nvSpPr>
            <p:spPr bwMode="auto">
              <a:xfrm>
                <a:off x="1267" y="3318"/>
                <a:ext cx="42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4" name="Text Box 73"/>
              <p:cNvSpPr txBox="1">
                <a:spLocks noChangeArrowheads="1"/>
              </p:cNvSpPr>
              <p:nvPr/>
            </p:nvSpPr>
            <p:spPr bwMode="auto">
              <a:xfrm>
                <a:off x="1252" y="3155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I [15 - 11]</a:t>
                </a:r>
              </a:p>
            </p:txBody>
          </p:sp>
          <p:sp>
            <p:nvSpPr>
              <p:cNvPr id="75" name="AutoShape 74"/>
              <p:cNvSpPr>
                <a:spLocks noChangeArrowheads="1"/>
              </p:cNvSpPr>
              <p:nvPr/>
            </p:nvSpPr>
            <p:spPr bwMode="auto">
              <a:xfrm>
                <a:off x="1244" y="3292"/>
                <a:ext cx="53" cy="55"/>
              </a:xfrm>
              <a:prstGeom prst="octagon">
                <a:avLst>
                  <a:gd name="adj" fmla="val 29287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6" name="Text Box 75"/>
              <p:cNvSpPr txBox="1">
                <a:spLocks noChangeArrowheads="1"/>
              </p:cNvSpPr>
              <p:nvPr/>
            </p:nvSpPr>
            <p:spPr bwMode="auto">
              <a:xfrm>
                <a:off x="1690" y="2782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77" name="AutoShape 76"/>
              <p:cNvSpPr>
                <a:spLocks noChangeArrowheads="1"/>
              </p:cNvSpPr>
              <p:nvPr/>
            </p:nvSpPr>
            <p:spPr bwMode="auto">
              <a:xfrm>
                <a:off x="1697" y="2774"/>
                <a:ext cx="159" cy="653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8" name="Line 77"/>
              <p:cNvSpPr>
                <a:spLocks noChangeShapeType="1"/>
              </p:cNvSpPr>
              <p:nvPr/>
            </p:nvSpPr>
            <p:spPr bwMode="auto">
              <a:xfrm>
                <a:off x="1772" y="3427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9" name="Text Box 78"/>
              <p:cNvSpPr txBox="1">
                <a:spLocks noChangeArrowheads="1"/>
              </p:cNvSpPr>
              <p:nvPr/>
            </p:nvSpPr>
            <p:spPr bwMode="auto">
              <a:xfrm>
                <a:off x="1531" y="3536"/>
                <a:ext cx="422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RegDst</a:t>
                </a:r>
              </a:p>
            </p:txBody>
          </p:sp>
          <p:sp>
            <p:nvSpPr>
              <p:cNvPr id="80" name="Text Box 79"/>
              <p:cNvSpPr txBox="1">
                <a:spLocks noChangeArrowheads="1"/>
              </p:cNvSpPr>
              <p:nvPr/>
            </p:nvSpPr>
            <p:spPr bwMode="auto">
              <a:xfrm>
                <a:off x="2112" y="2339"/>
                <a:ext cx="494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register 1</a:t>
                </a:r>
              </a:p>
            </p:txBody>
          </p:sp>
          <p:sp>
            <p:nvSpPr>
              <p:cNvPr id="81" name="Text Box 80"/>
              <p:cNvSpPr txBox="1">
                <a:spLocks noChangeArrowheads="1"/>
              </p:cNvSpPr>
              <p:nvPr/>
            </p:nvSpPr>
            <p:spPr bwMode="auto">
              <a:xfrm>
                <a:off x="2123" y="2624"/>
                <a:ext cx="494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register 2</a:t>
                </a:r>
              </a:p>
            </p:txBody>
          </p:sp>
          <p:sp>
            <p:nvSpPr>
              <p:cNvPr id="82" name="Text Box 81"/>
              <p:cNvSpPr txBox="1">
                <a:spLocks noChangeArrowheads="1"/>
              </p:cNvSpPr>
              <p:nvPr/>
            </p:nvSpPr>
            <p:spPr bwMode="auto">
              <a:xfrm>
                <a:off x="2123" y="2896"/>
                <a:ext cx="42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register</a:t>
                </a:r>
              </a:p>
            </p:txBody>
          </p:sp>
          <p:sp>
            <p:nvSpPr>
              <p:cNvPr id="83" name="Text Box 82"/>
              <p:cNvSpPr txBox="1">
                <a:spLocks noChangeArrowheads="1"/>
              </p:cNvSpPr>
              <p:nvPr/>
            </p:nvSpPr>
            <p:spPr bwMode="auto">
              <a:xfrm>
                <a:off x="2123" y="3168"/>
                <a:ext cx="3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84" name="Text Box 83"/>
              <p:cNvSpPr txBox="1">
                <a:spLocks noChangeArrowheads="1"/>
              </p:cNvSpPr>
              <p:nvPr/>
            </p:nvSpPr>
            <p:spPr bwMode="auto">
              <a:xfrm>
                <a:off x="2690" y="2720"/>
                <a:ext cx="37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data 2</a:t>
                </a:r>
              </a:p>
            </p:txBody>
          </p:sp>
          <p:sp>
            <p:nvSpPr>
              <p:cNvPr id="85" name="Text Box 84"/>
              <p:cNvSpPr txBox="1">
                <a:spLocks noChangeArrowheads="1"/>
              </p:cNvSpPr>
              <p:nvPr/>
            </p:nvSpPr>
            <p:spPr bwMode="auto">
              <a:xfrm>
                <a:off x="2701" y="2352"/>
                <a:ext cx="37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data 1</a:t>
                </a:r>
              </a:p>
            </p:txBody>
          </p:sp>
          <p:sp>
            <p:nvSpPr>
              <p:cNvPr id="86" name="Text Box 85"/>
              <p:cNvSpPr txBox="1">
                <a:spLocks noChangeArrowheads="1"/>
              </p:cNvSpPr>
              <p:nvPr/>
            </p:nvSpPr>
            <p:spPr bwMode="auto">
              <a:xfrm>
                <a:off x="2534" y="3101"/>
                <a:ext cx="529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 b="1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Registers</a:t>
                </a:r>
              </a:p>
            </p:txBody>
          </p:sp>
          <p:sp>
            <p:nvSpPr>
              <p:cNvPr id="87" name="Rectangle 86"/>
              <p:cNvSpPr>
                <a:spLocks noChangeArrowheads="1"/>
              </p:cNvSpPr>
              <p:nvPr/>
            </p:nvSpPr>
            <p:spPr bwMode="auto">
              <a:xfrm>
                <a:off x="2123" y="2352"/>
                <a:ext cx="939" cy="1088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8" name="Line 87"/>
              <p:cNvSpPr>
                <a:spLocks noChangeShapeType="1"/>
              </p:cNvSpPr>
              <p:nvPr/>
            </p:nvSpPr>
            <p:spPr bwMode="auto">
              <a:xfrm>
                <a:off x="2587" y="2230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9" name="Text Box 88"/>
              <p:cNvSpPr txBox="1">
                <a:spLocks noChangeArrowheads="1"/>
              </p:cNvSpPr>
              <p:nvPr/>
            </p:nvSpPr>
            <p:spPr bwMode="auto">
              <a:xfrm>
                <a:off x="2376" y="2067"/>
                <a:ext cx="495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RegWrite</a:t>
                </a:r>
                <a:endParaRPr lang="en-US" altLang="zh-CN" sz="1100">
                  <a:solidFill>
                    <a:srgbClr val="0000FF"/>
                  </a:solidFill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90" name="Line 89"/>
              <p:cNvSpPr>
                <a:spLocks noChangeShapeType="1"/>
              </p:cNvSpPr>
              <p:nvPr/>
            </p:nvSpPr>
            <p:spPr bwMode="auto">
              <a:xfrm>
                <a:off x="3590" y="3046"/>
                <a:ext cx="15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1" name="Line 90"/>
              <p:cNvSpPr>
                <a:spLocks noChangeShapeType="1"/>
              </p:cNvSpPr>
              <p:nvPr/>
            </p:nvSpPr>
            <p:spPr bwMode="auto">
              <a:xfrm flipV="1">
                <a:off x="1542" y="2730"/>
                <a:ext cx="0" cy="1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2" name="AutoShape 91"/>
              <p:cNvSpPr>
                <a:spLocks noChangeArrowheads="1"/>
              </p:cNvSpPr>
              <p:nvPr/>
            </p:nvSpPr>
            <p:spPr bwMode="auto">
              <a:xfrm>
                <a:off x="1524" y="2704"/>
                <a:ext cx="52" cy="55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3" name="Line 92"/>
              <p:cNvSpPr>
                <a:spLocks noChangeShapeType="1"/>
              </p:cNvSpPr>
              <p:nvPr/>
            </p:nvSpPr>
            <p:spPr bwMode="auto">
              <a:xfrm>
                <a:off x="1542" y="2893"/>
                <a:ext cx="1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4" name="Text Box 93"/>
              <p:cNvSpPr txBox="1">
                <a:spLocks noChangeArrowheads="1"/>
              </p:cNvSpPr>
              <p:nvPr/>
            </p:nvSpPr>
            <p:spPr bwMode="auto">
              <a:xfrm>
                <a:off x="317" y="2285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95" name="Rectangle 94"/>
              <p:cNvSpPr>
                <a:spLocks noChangeArrowheads="1"/>
              </p:cNvSpPr>
              <p:nvPr/>
            </p:nvSpPr>
            <p:spPr bwMode="auto">
              <a:xfrm>
                <a:off x="317" y="2285"/>
                <a:ext cx="845" cy="816"/>
              </a:xfrm>
              <a:prstGeom prst="rect">
                <a:avLst/>
              </a:prstGeom>
              <a:noFill/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96" name="AutoShape 95"/>
            <p:cNvSpPr>
              <a:spLocks/>
            </p:cNvSpPr>
            <p:nvPr/>
          </p:nvSpPr>
          <p:spPr bwMode="auto">
            <a:xfrm rot="5400000">
              <a:off x="2778919" y="1625898"/>
              <a:ext cx="173037" cy="2933700"/>
            </a:xfrm>
            <a:prstGeom prst="leftBrace">
              <a:avLst>
                <a:gd name="adj1" fmla="val 141285"/>
                <a:gd name="adj2" fmla="val 50000"/>
              </a:avLst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7" name="AutoShape 96"/>
            <p:cNvSpPr>
              <a:spLocks/>
            </p:cNvSpPr>
            <p:nvPr/>
          </p:nvSpPr>
          <p:spPr bwMode="auto">
            <a:xfrm rot="5400000">
              <a:off x="558800" y="2422029"/>
              <a:ext cx="173037" cy="1341438"/>
            </a:xfrm>
            <a:prstGeom prst="leftBrace">
              <a:avLst>
                <a:gd name="adj1" fmla="val 64603"/>
                <a:gd name="adj2" fmla="val 50000"/>
              </a:avLst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8" name="Text Box 97"/>
            <p:cNvSpPr txBox="1">
              <a:spLocks noChangeArrowheads="1"/>
            </p:cNvSpPr>
            <p:nvPr/>
          </p:nvSpPr>
          <p:spPr bwMode="auto">
            <a:xfrm>
              <a:off x="1452563" y="2564904"/>
              <a:ext cx="2827337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FF3300"/>
                  </a:solidFill>
                  <a:ea typeface="宋体" charset="-122"/>
                </a:rPr>
                <a:t> Decode 1st instruction</a:t>
              </a:r>
            </a:p>
          </p:txBody>
        </p:sp>
        <p:sp>
          <p:nvSpPr>
            <p:cNvPr id="99" name="Text Box 98"/>
            <p:cNvSpPr txBox="1">
              <a:spLocks noChangeArrowheads="1"/>
            </p:cNvSpPr>
            <p:nvPr/>
          </p:nvSpPr>
          <p:spPr bwMode="auto">
            <a:xfrm>
              <a:off x="-36512" y="2564904"/>
              <a:ext cx="1327150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FF00FF"/>
                  </a:solidFill>
                  <a:ea typeface="宋体" charset="-122"/>
                </a:rPr>
                <a:t>Fetch 2nd</a:t>
              </a:r>
            </a:p>
          </p:txBody>
        </p:sp>
      </p:grpSp>
      <p:sp>
        <p:nvSpPr>
          <p:cNvPr id="101" name="Slide Number Placeholder 10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174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Executing, Decoding and Fetching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Once the first instruction enters its Execute stage, we can go ahead and decode the second instruction.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And since the instruction memory is free again, so we can fetch the third instruction…</a:t>
            </a:r>
          </a:p>
        </p:txBody>
      </p:sp>
      <p:grpSp>
        <p:nvGrpSpPr>
          <p:cNvPr id="103" name="组合 102"/>
          <p:cNvGrpSpPr/>
          <p:nvPr/>
        </p:nvGrpSpPr>
        <p:grpSpPr>
          <a:xfrm>
            <a:off x="-72579" y="2783681"/>
            <a:ext cx="9109075" cy="4068762"/>
            <a:chOff x="61379" y="2783681"/>
            <a:chExt cx="9109075" cy="4068762"/>
          </a:xfrm>
        </p:grpSpPr>
        <p:grpSp>
          <p:nvGrpSpPr>
            <p:cNvPr id="4" name="Group 102"/>
            <p:cNvGrpSpPr>
              <a:grpSpLocks/>
            </p:cNvGrpSpPr>
            <p:nvPr/>
          </p:nvGrpSpPr>
          <p:grpSpPr bwMode="auto">
            <a:xfrm>
              <a:off x="107416" y="3398043"/>
              <a:ext cx="9063038" cy="3454400"/>
              <a:chOff x="317" y="2067"/>
              <a:chExt cx="5709" cy="2176"/>
            </a:xfrm>
          </p:grpSpPr>
          <p:sp>
            <p:nvSpPr>
              <p:cNvPr id="5" name="Line 4"/>
              <p:cNvSpPr>
                <a:spLocks noChangeShapeType="1"/>
              </p:cNvSpPr>
              <p:nvPr/>
            </p:nvSpPr>
            <p:spPr bwMode="auto">
              <a:xfrm>
                <a:off x="3274" y="3264"/>
                <a:ext cx="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" name="Line 5"/>
              <p:cNvSpPr>
                <a:spLocks noChangeShapeType="1"/>
              </p:cNvSpPr>
              <p:nvPr/>
            </p:nvSpPr>
            <p:spPr bwMode="auto">
              <a:xfrm>
                <a:off x="1267" y="2720"/>
                <a:ext cx="0" cy="1142"/>
              </a:xfrm>
              <a:prstGeom prst="line">
                <a:avLst/>
              </a:prstGeom>
              <a:noFill/>
              <a:ln w="9525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" name="Text Box 6"/>
              <p:cNvSpPr txBox="1">
                <a:spLocks noChangeArrowheads="1"/>
              </p:cNvSpPr>
              <p:nvPr/>
            </p:nvSpPr>
            <p:spPr bwMode="auto">
              <a:xfrm>
                <a:off x="317" y="2285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009900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solidFill>
                      <a:srgbClr val="009900"/>
                    </a:solidFill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475" y="2666"/>
                <a:ext cx="58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solidFill>
                      <a:srgbClr val="009900"/>
                    </a:solidFill>
                    <a:latin typeface="Arial" charset="0"/>
                    <a:ea typeface="宋体" charset="-122"/>
                  </a:rPr>
                  <a:t>Instruction</a:t>
                </a:r>
              </a:p>
              <a:p>
                <a:pPr algn="ctr"/>
                <a:r>
                  <a:rPr lang="en-US" altLang="zh-CN" sz="1100" b="1">
                    <a:solidFill>
                      <a:srgbClr val="009900"/>
                    </a:solidFill>
                    <a:latin typeface="Arial" charset="0"/>
                    <a:ea typeface="宋体" charset="-122"/>
                  </a:rPr>
                  <a:t>memory</a:t>
                </a:r>
              </a:p>
            </p:txBody>
          </p:sp>
          <p:sp>
            <p:nvSpPr>
              <p:cNvPr id="9" name="Text Box 8"/>
              <p:cNvSpPr txBox="1">
                <a:spLocks noChangeArrowheads="1"/>
              </p:cNvSpPr>
              <p:nvPr/>
            </p:nvSpPr>
            <p:spPr bwMode="auto">
              <a:xfrm>
                <a:off x="632" y="2285"/>
                <a:ext cx="5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rgbClr val="009900"/>
                    </a:solidFill>
                    <a:latin typeface="Arial" charset="0"/>
                    <a:ea typeface="宋体" charset="-122"/>
                  </a:rPr>
                  <a:t>Instruction</a:t>
                </a:r>
              </a:p>
              <a:p>
                <a:pPr algn="r"/>
                <a:r>
                  <a:rPr lang="en-US" altLang="zh-CN" sz="1100">
                    <a:solidFill>
                      <a:srgbClr val="009900"/>
                    </a:solidFill>
                    <a:latin typeface="Arial" charset="0"/>
                    <a:ea typeface="宋体" charset="-122"/>
                  </a:rPr>
                  <a:t>[31-0]</a:t>
                </a:r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317" y="2285"/>
                <a:ext cx="845" cy="816"/>
              </a:xfrm>
              <a:prstGeom prst="rect">
                <a:avLst/>
              </a:prstGeom>
              <a:noFill/>
              <a:ln w="9525">
                <a:solidFill>
                  <a:srgbClr val="0099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Line 10"/>
              <p:cNvSpPr>
                <a:spLocks noChangeShapeType="1"/>
              </p:cNvSpPr>
              <p:nvPr/>
            </p:nvSpPr>
            <p:spPr bwMode="auto">
              <a:xfrm>
                <a:off x="5386" y="2611"/>
                <a:ext cx="2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" name="Line 11"/>
              <p:cNvSpPr>
                <a:spLocks noChangeShapeType="1"/>
              </p:cNvSpPr>
              <p:nvPr/>
            </p:nvSpPr>
            <p:spPr bwMode="auto">
              <a:xfrm>
                <a:off x="4277" y="2883"/>
                <a:ext cx="3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4382" y="2611"/>
                <a:ext cx="21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>
                <a:off x="5491" y="3046"/>
                <a:ext cx="15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" name="Line 14"/>
              <p:cNvSpPr>
                <a:spLocks noChangeShapeType="1"/>
              </p:cNvSpPr>
              <p:nvPr/>
            </p:nvSpPr>
            <p:spPr bwMode="auto">
              <a:xfrm>
                <a:off x="4382" y="2611"/>
                <a:ext cx="0" cy="10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>
                <a:off x="4382" y="3699"/>
                <a:ext cx="110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" name="Line 16"/>
              <p:cNvSpPr>
                <a:spLocks noChangeShapeType="1"/>
              </p:cNvSpPr>
              <p:nvPr/>
            </p:nvSpPr>
            <p:spPr bwMode="auto">
              <a:xfrm flipV="1">
                <a:off x="5491" y="3046"/>
                <a:ext cx="0" cy="65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" name="AutoShape 17"/>
              <p:cNvSpPr>
                <a:spLocks noChangeArrowheads="1"/>
              </p:cNvSpPr>
              <p:nvPr/>
            </p:nvSpPr>
            <p:spPr bwMode="auto">
              <a:xfrm>
                <a:off x="4353" y="2856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Line 18"/>
              <p:cNvSpPr>
                <a:spLocks noChangeShapeType="1"/>
              </p:cNvSpPr>
              <p:nvPr/>
            </p:nvSpPr>
            <p:spPr bwMode="auto">
              <a:xfrm>
                <a:off x="5808" y="2829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" name="Line 19"/>
              <p:cNvSpPr>
                <a:spLocks noChangeShapeType="1"/>
              </p:cNvSpPr>
              <p:nvPr/>
            </p:nvSpPr>
            <p:spPr bwMode="auto">
              <a:xfrm>
                <a:off x="5966" y="2829"/>
                <a:ext cx="0" cy="141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 flipH="1">
                <a:off x="1954" y="4243"/>
                <a:ext cx="401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Line 21"/>
              <p:cNvSpPr>
                <a:spLocks noChangeShapeType="1"/>
              </p:cNvSpPr>
              <p:nvPr/>
            </p:nvSpPr>
            <p:spPr bwMode="auto">
              <a:xfrm flipV="1">
                <a:off x="1954" y="3264"/>
                <a:ext cx="0" cy="97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" name="Line 22"/>
              <p:cNvSpPr>
                <a:spLocks noChangeShapeType="1"/>
              </p:cNvSpPr>
              <p:nvPr/>
            </p:nvSpPr>
            <p:spPr bwMode="auto">
              <a:xfrm>
                <a:off x="1954" y="3264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4" name="Text Box 23"/>
              <p:cNvSpPr txBox="1">
                <a:spLocks noChangeArrowheads="1"/>
              </p:cNvSpPr>
              <p:nvPr/>
            </p:nvSpPr>
            <p:spPr bwMode="auto">
              <a:xfrm>
                <a:off x="4594" y="2502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25" name="Text Box 24"/>
              <p:cNvSpPr txBox="1">
                <a:spLocks noChangeArrowheads="1"/>
              </p:cNvSpPr>
              <p:nvPr/>
            </p:nvSpPr>
            <p:spPr bwMode="auto">
              <a:xfrm>
                <a:off x="4594" y="2774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26" name="Text Box 25"/>
              <p:cNvSpPr txBox="1">
                <a:spLocks noChangeArrowheads="1"/>
              </p:cNvSpPr>
              <p:nvPr/>
            </p:nvSpPr>
            <p:spPr bwMode="auto">
              <a:xfrm>
                <a:off x="4594" y="3046"/>
                <a:ext cx="3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27" name="Text Box 26"/>
              <p:cNvSpPr txBox="1">
                <a:spLocks noChangeArrowheads="1"/>
              </p:cNvSpPr>
              <p:nvPr/>
            </p:nvSpPr>
            <p:spPr bwMode="auto">
              <a:xfrm>
                <a:off x="4910" y="2992"/>
                <a:ext cx="470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Data</a:t>
                </a:r>
              </a:p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memory</a:t>
                </a:r>
              </a:p>
            </p:txBody>
          </p:sp>
          <p:sp>
            <p:nvSpPr>
              <p:cNvPr id="28" name="Text Box 27"/>
              <p:cNvSpPr txBox="1">
                <a:spLocks noChangeArrowheads="1"/>
              </p:cNvSpPr>
              <p:nvPr/>
            </p:nvSpPr>
            <p:spPr bwMode="auto">
              <a:xfrm>
                <a:off x="5066" y="2502"/>
                <a:ext cx="339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29" name="Rectangle 28"/>
              <p:cNvSpPr>
                <a:spLocks noChangeArrowheads="1"/>
              </p:cNvSpPr>
              <p:nvPr/>
            </p:nvSpPr>
            <p:spPr bwMode="auto">
              <a:xfrm>
                <a:off x="4594" y="2502"/>
                <a:ext cx="792" cy="81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Line 29"/>
              <p:cNvSpPr>
                <a:spLocks noChangeShapeType="1"/>
              </p:cNvSpPr>
              <p:nvPr/>
            </p:nvSpPr>
            <p:spPr bwMode="auto">
              <a:xfrm>
                <a:off x="4963" y="2394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1" name="Text Box 30"/>
              <p:cNvSpPr txBox="1">
                <a:spLocks noChangeArrowheads="1"/>
              </p:cNvSpPr>
              <p:nvPr/>
            </p:nvSpPr>
            <p:spPr bwMode="auto">
              <a:xfrm>
                <a:off x="4699" y="2230"/>
                <a:ext cx="52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MemWrite</a:t>
                </a:r>
              </a:p>
            </p:txBody>
          </p:sp>
          <p:sp>
            <p:nvSpPr>
              <p:cNvPr id="32" name="Line 31"/>
              <p:cNvSpPr>
                <a:spLocks noChangeShapeType="1"/>
              </p:cNvSpPr>
              <p:nvPr/>
            </p:nvSpPr>
            <p:spPr bwMode="auto">
              <a:xfrm>
                <a:off x="4963" y="3318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4699" y="3427"/>
                <a:ext cx="534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MemRead</a:t>
                </a:r>
              </a:p>
            </p:txBody>
          </p:sp>
          <p:sp>
            <p:nvSpPr>
              <p:cNvPr id="34" name="Text Box 33"/>
              <p:cNvSpPr txBox="1">
                <a:spLocks noChangeArrowheads="1"/>
              </p:cNvSpPr>
              <p:nvPr/>
            </p:nvSpPr>
            <p:spPr bwMode="auto">
              <a:xfrm>
                <a:off x="5650" y="2510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</p:txBody>
          </p:sp>
          <p:sp>
            <p:nvSpPr>
              <p:cNvPr id="35" name="AutoShape 34"/>
              <p:cNvSpPr>
                <a:spLocks noChangeArrowheads="1"/>
              </p:cNvSpPr>
              <p:nvPr/>
            </p:nvSpPr>
            <p:spPr bwMode="auto">
              <a:xfrm>
                <a:off x="5657" y="2502"/>
                <a:ext cx="159" cy="653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Text Box 35"/>
              <p:cNvSpPr txBox="1">
                <a:spLocks noChangeArrowheads="1"/>
              </p:cNvSpPr>
              <p:nvPr/>
            </p:nvSpPr>
            <p:spPr bwMode="auto">
              <a:xfrm>
                <a:off x="5438" y="2222"/>
                <a:ext cx="58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MemToReg</a:t>
                </a:r>
              </a:p>
            </p:txBody>
          </p:sp>
          <p:sp>
            <p:nvSpPr>
              <p:cNvPr id="37" name="Line 36"/>
              <p:cNvSpPr>
                <a:spLocks noChangeShapeType="1"/>
              </p:cNvSpPr>
              <p:nvPr/>
            </p:nvSpPr>
            <p:spPr bwMode="auto">
              <a:xfrm>
                <a:off x="5724" y="2394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37"/>
              <p:cNvSpPr>
                <a:spLocks noChangeShapeType="1"/>
              </p:cNvSpPr>
              <p:nvPr/>
            </p:nvSpPr>
            <p:spPr bwMode="auto">
              <a:xfrm flipV="1">
                <a:off x="3168" y="2829"/>
                <a:ext cx="0" cy="87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" name="Line 38"/>
              <p:cNvSpPr>
                <a:spLocks noChangeShapeType="1"/>
              </p:cNvSpPr>
              <p:nvPr/>
            </p:nvSpPr>
            <p:spPr bwMode="auto">
              <a:xfrm>
                <a:off x="3062" y="2829"/>
                <a:ext cx="37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Line 39"/>
              <p:cNvSpPr>
                <a:spLocks noChangeShapeType="1"/>
              </p:cNvSpPr>
              <p:nvPr/>
            </p:nvSpPr>
            <p:spPr bwMode="auto">
              <a:xfrm flipV="1">
                <a:off x="4277" y="3155"/>
                <a:ext cx="0" cy="5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1" name="Line 40"/>
              <p:cNvSpPr>
                <a:spLocks noChangeShapeType="1"/>
              </p:cNvSpPr>
              <p:nvPr/>
            </p:nvSpPr>
            <p:spPr bwMode="auto">
              <a:xfrm flipH="1">
                <a:off x="3168" y="3699"/>
                <a:ext cx="110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2" name="Line 41"/>
              <p:cNvSpPr>
                <a:spLocks noChangeShapeType="1"/>
              </p:cNvSpPr>
              <p:nvPr/>
            </p:nvSpPr>
            <p:spPr bwMode="auto">
              <a:xfrm>
                <a:off x="4277" y="3155"/>
                <a:ext cx="3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3" name="AutoShape 42"/>
              <p:cNvSpPr>
                <a:spLocks noChangeArrowheads="1"/>
              </p:cNvSpPr>
              <p:nvPr/>
            </p:nvSpPr>
            <p:spPr bwMode="auto">
              <a:xfrm>
                <a:off x="3147" y="2799"/>
                <a:ext cx="53" cy="55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4" name="Text Box 43"/>
              <p:cNvSpPr txBox="1">
                <a:spLocks noChangeArrowheads="1"/>
              </p:cNvSpPr>
              <p:nvPr/>
            </p:nvSpPr>
            <p:spPr bwMode="auto">
              <a:xfrm>
                <a:off x="2692" y="3699"/>
                <a:ext cx="41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Sign</a:t>
                </a:r>
              </a:p>
              <a:p>
                <a:pPr algn="ctr"/>
                <a:r>
                  <a:rPr lang="en-US" altLang="zh-CN" sz="1100" b="1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extend</a:t>
                </a:r>
              </a:p>
            </p:txBody>
          </p:sp>
          <p:sp>
            <p:nvSpPr>
              <p:cNvPr id="45" name="Oval 44"/>
              <p:cNvSpPr>
                <a:spLocks noChangeArrowheads="1"/>
              </p:cNvSpPr>
              <p:nvPr/>
            </p:nvSpPr>
            <p:spPr bwMode="auto">
              <a:xfrm>
                <a:off x="2736" y="3590"/>
                <a:ext cx="317" cy="544"/>
              </a:xfrm>
              <a:prstGeom prst="ellipse">
                <a:avLst/>
              </a:prstGeom>
              <a:noFill/>
              <a:ln w="9525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6" name="Line 45"/>
              <p:cNvSpPr>
                <a:spLocks noChangeShapeType="1"/>
              </p:cNvSpPr>
              <p:nvPr/>
            </p:nvSpPr>
            <p:spPr bwMode="auto">
              <a:xfrm>
                <a:off x="3062" y="2502"/>
                <a:ext cx="687" cy="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7" name="Line 46"/>
              <p:cNvSpPr>
                <a:spLocks noChangeShapeType="1"/>
              </p:cNvSpPr>
              <p:nvPr/>
            </p:nvSpPr>
            <p:spPr bwMode="auto">
              <a:xfrm>
                <a:off x="3274" y="3264"/>
                <a:ext cx="158" cy="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8" name="Line 47"/>
              <p:cNvSpPr>
                <a:spLocks noChangeShapeType="1"/>
              </p:cNvSpPr>
              <p:nvPr/>
            </p:nvSpPr>
            <p:spPr bwMode="auto">
              <a:xfrm>
                <a:off x="3274" y="3264"/>
                <a:ext cx="0" cy="598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9" name="Line 48"/>
              <p:cNvSpPr>
                <a:spLocks noChangeShapeType="1"/>
              </p:cNvSpPr>
              <p:nvPr/>
            </p:nvSpPr>
            <p:spPr bwMode="auto">
              <a:xfrm flipH="1">
                <a:off x="3062" y="3862"/>
                <a:ext cx="212" cy="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0" name="Text Box 49"/>
              <p:cNvSpPr txBox="1">
                <a:spLocks noChangeArrowheads="1"/>
              </p:cNvSpPr>
              <p:nvPr/>
            </p:nvSpPr>
            <p:spPr bwMode="auto">
              <a:xfrm>
                <a:off x="3432" y="2728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0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51" name="AutoShape 50"/>
              <p:cNvSpPr>
                <a:spLocks noChangeArrowheads="1"/>
              </p:cNvSpPr>
              <p:nvPr/>
            </p:nvSpPr>
            <p:spPr bwMode="auto">
              <a:xfrm>
                <a:off x="3440" y="2720"/>
                <a:ext cx="158" cy="653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52" name="Line 51"/>
              <p:cNvSpPr>
                <a:spLocks noChangeShapeType="1"/>
              </p:cNvSpPr>
              <p:nvPr/>
            </p:nvSpPr>
            <p:spPr bwMode="auto">
              <a:xfrm>
                <a:off x="3522" y="3373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3" name="Text Box 52"/>
              <p:cNvSpPr txBox="1">
                <a:spLocks noChangeArrowheads="1"/>
              </p:cNvSpPr>
              <p:nvPr/>
            </p:nvSpPr>
            <p:spPr bwMode="auto">
              <a:xfrm>
                <a:off x="3326" y="3482"/>
                <a:ext cx="432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ALUSrc</a:t>
                </a:r>
              </a:p>
            </p:txBody>
          </p:sp>
          <p:sp>
            <p:nvSpPr>
              <p:cNvPr id="54" name="Line 53"/>
              <p:cNvSpPr>
                <a:spLocks noChangeShapeType="1"/>
              </p:cNvSpPr>
              <p:nvPr/>
            </p:nvSpPr>
            <p:spPr bwMode="auto">
              <a:xfrm>
                <a:off x="3749" y="2339"/>
                <a:ext cx="0" cy="327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5" name="Line 54"/>
              <p:cNvSpPr>
                <a:spLocks noChangeShapeType="1"/>
              </p:cNvSpPr>
              <p:nvPr/>
            </p:nvSpPr>
            <p:spPr bwMode="auto">
              <a:xfrm>
                <a:off x="3749" y="2883"/>
                <a:ext cx="0" cy="327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6" name="Line 55"/>
              <p:cNvSpPr>
                <a:spLocks noChangeShapeType="1"/>
              </p:cNvSpPr>
              <p:nvPr/>
            </p:nvSpPr>
            <p:spPr bwMode="auto">
              <a:xfrm>
                <a:off x="3749" y="2666"/>
                <a:ext cx="158" cy="108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7" name="Line 56"/>
              <p:cNvSpPr>
                <a:spLocks noChangeShapeType="1"/>
              </p:cNvSpPr>
              <p:nvPr/>
            </p:nvSpPr>
            <p:spPr bwMode="auto">
              <a:xfrm flipV="1">
                <a:off x="3749" y="2774"/>
                <a:ext cx="158" cy="109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8" name="Line 57"/>
              <p:cNvSpPr>
                <a:spLocks noChangeShapeType="1"/>
              </p:cNvSpPr>
              <p:nvPr/>
            </p:nvSpPr>
            <p:spPr bwMode="auto">
              <a:xfrm>
                <a:off x="3749" y="2339"/>
                <a:ext cx="528" cy="272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9" name="Line 58"/>
              <p:cNvSpPr>
                <a:spLocks noChangeShapeType="1"/>
              </p:cNvSpPr>
              <p:nvPr/>
            </p:nvSpPr>
            <p:spPr bwMode="auto">
              <a:xfrm>
                <a:off x="4277" y="2611"/>
                <a:ext cx="0" cy="327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0" name="Line 59"/>
              <p:cNvSpPr>
                <a:spLocks noChangeShapeType="1"/>
              </p:cNvSpPr>
              <p:nvPr/>
            </p:nvSpPr>
            <p:spPr bwMode="auto">
              <a:xfrm flipV="1">
                <a:off x="3749" y="2938"/>
                <a:ext cx="528" cy="272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1" name="Text Box 60"/>
              <p:cNvSpPr txBox="1">
                <a:spLocks noChangeArrowheads="1"/>
              </p:cNvSpPr>
              <p:nvPr/>
            </p:nvSpPr>
            <p:spPr bwMode="auto">
              <a:xfrm>
                <a:off x="3905" y="2774"/>
                <a:ext cx="37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Result</a:t>
                </a:r>
              </a:p>
            </p:txBody>
          </p:sp>
          <p:sp>
            <p:nvSpPr>
              <p:cNvPr id="62" name="Text Box 61"/>
              <p:cNvSpPr txBox="1">
                <a:spLocks noChangeArrowheads="1"/>
              </p:cNvSpPr>
              <p:nvPr/>
            </p:nvSpPr>
            <p:spPr bwMode="auto">
              <a:xfrm>
                <a:off x="3959" y="2611"/>
                <a:ext cx="309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Zero</a:t>
                </a:r>
              </a:p>
            </p:txBody>
          </p:sp>
          <p:sp>
            <p:nvSpPr>
              <p:cNvPr id="63" name="Text Box 62"/>
              <p:cNvSpPr txBox="1">
                <a:spLocks noChangeArrowheads="1"/>
              </p:cNvSpPr>
              <p:nvPr/>
            </p:nvSpPr>
            <p:spPr bwMode="auto">
              <a:xfrm>
                <a:off x="3749" y="2502"/>
                <a:ext cx="310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 b="1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ALU</a:t>
                </a:r>
              </a:p>
            </p:txBody>
          </p:sp>
          <p:sp>
            <p:nvSpPr>
              <p:cNvPr id="64" name="Line 63"/>
              <p:cNvSpPr>
                <a:spLocks noChangeShapeType="1"/>
              </p:cNvSpPr>
              <p:nvPr/>
            </p:nvSpPr>
            <p:spPr bwMode="auto">
              <a:xfrm>
                <a:off x="4066" y="3046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5" name="Text Box 64"/>
              <p:cNvSpPr txBox="1">
                <a:spLocks noChangeArrowheads="1"/>
              </p:cNvSpPr>
              <p:nvPr/>
            </p:nvSpPr>
            <p:spPr bwMode="auto">
              <a:xfrm>
                <a:off x="3854" y="3155"/>
                <a:ext cx="41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3300"/>
                    </a:solidFill>
                    <a:latin typeface="Arial" charset="0"/>
                    <a:ea typeface="宋体" charset="-122"/>
                  </a:rPr>
                  <a:t>ALUOp</a:t>
                </a:r>
              </a:p>
            </p:txBody>
          </p:sp>
          <p:sp>
            <p:nvSpPr>
              <p:cNvPr id="66" name="Line 65"/>
              <p:cNvSpPr>
                <a:spLocks noChangeShapeType="1"/>
              </p:cNvSpPr>
              <p:nvPr/>
            </p:nvSpPr>
            <p:spPr bwMode="auto">
              <a:xfrm>
                <a:off x="1848" y="3046"/>
                <a:ext cx="2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7" name="Line 66"/>
              <p:cNvSpPr>
                <a:spLocks noChangeShapeType="1"/>
              </p:cNvSpPr>
              <p:nvPr/>
            </p:nvSpPr>
            <p:spPr bwMode="auto">
              <a:xfrm>
                <a:off x="1267" y="2448"/>
                <a:ext cx="0" cy="272"/>
              </a:xfrm>
              <a:prstGeom prst="line">
                <a:avLst/>
              </a:prstGeom>
              <a:noFill/>
              <a:ln w="9525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8" name="Line 67"/>
              <p:cNvSpPr>
                <a:spLocks noChangeShapeType="1"/>
              </p:cNvSpPr>
              <p:nvPr/>
            </p:nvSpPr>
            <p:spPr bwMode="auto">
              <a:xfrm>
                <a:off x="1267" y="3862"/>
                <a:ext cx="1479" cy="0"/>
              </a:xfrm>
              <a:prstGeom prst="line">
                <a:avLst/>
              </a:prstGeom>
              <a:noFill/>
              <a:ln w="9525">
                <a:solidFill>
                  <a:srgbClr val="FF00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9" name="Text Box 68"/>
              <p:cNvSpPr txBox="1">
                <a:spLocks noChangeArrowheads="1"/>
              </p:cNvSpPr>
              <p:nvPr/>
            </p:nvSpPr>
            <p:spPr bwMode="auto">
              <a:xfrm>
                <a:off x="1267" y="3699"/>
                <a:ext cx="44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I [15 - 0]</a:t>
                </a:r>
              </a:p>
            </p:txBody>
          </p:sp>
          <p:sp>
            <p:nvSpPr>
              <p:cNvPr id="70" name="Line 69"/>
              <p:cNvSpPr>
                <a:spLocks noChangeShapeType="1"/>
              </p:cNvSpPr>
              <p:nvPr/>
            </p:nvSpPr>
            <p:spPr bwMode="auto">
              <a:xfrm>
                <a:off x="1162" y="2448"/>
                <a:ext cx="950" cy="0"/>
              </a:xfrm>
              <a:prstGeom prst="line">
                <a:avLst/>
              </a:prstGeom>
              <a:noFill/>
              <a:ln w="9525">
                <a:solidFill>
                  <a:srgbClr val="FF00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1" name="Text Box 70"/>
              <p:cNvSpPr txBox="1">
                <a:spLocks noChangeArrowheads="1"/>
              </p:cNvSpPr>
              <p:nvPr/>
            </p:nvSpPr>
            <p:spPr bwMode="auto">
              <a:xfrm>
                <a:off x="1267" y="2285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I [25 - 21]</a:t>
                </a:r>
              </a:p>
            </p:txBody>
          </p:sp>
          <p:sp>
            <p:nvSpPr>
              <p:cNvPr id="72" name="AutoShape 71"/>
              <p:cNvSpPr>
                <a:spLocks noChangeArrowheads="1"/>
              </p:cNvSpPr>
              <p:nvPr/>
            </p:nvSpPr>
            <p:spPr bwMode="auto">
              <a:xfrm>
                <a:off x="1246" y="2421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3" name="Text Box 72"/>
              <p:cNvSpPr txBox="1">
                <a:spLocks noChangeArrowheads="1"/>
              </p:cNvSpPr>
              <p:nvPr/>
            </p:nvSpPr>
            <p:spPr bwMode="auto">
              <a:xfrm>
                <a:off x="1267" y="2557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I [20 - 16]</a:t>
                </a:r>
              </a:p>
            </p:txBody>
          </p:sp>
          <p:sp>
            <p:nvSpPr>
              <p:cNvPr id="74" name="Line 73"/>
              <p:cNvSpPr>
                <a:spLocks noChangeShapeType="1"/>
              </p:cNvSpPr>
              <p:nvPr/>
            </p:nvSpPr>
            <p:spPr bwMode="auto">
              <a:xfrm>
                <a:off x="1267" y="2720"/>
                <a:ext cx="84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5" name="AutoShape 74"/>
              <p:cNvSpPr>
                <a:spLocks noChangeArrowheads="1"/>
              </p:cNvSpPr>
              <p:nvPr/>
            </p:nvSpPr>
            <p:spPr bwMode="auto">
              <a:xfrm>
                <a:off x="1245" y="2691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6" name="Line 75"/>
              <p:cNvSpPr>
                <a:spLocks noChangeShapeType="1"/>
              </p:cNvSpPr>
              <p:nvPr/>
            </p:nvSpPr>
            <p:spPr bwMode="auto">
              <a:xfrm>
                <a:off x="1267" y="3318"/>
                <a:ext cx="42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7" name="Text Box 76"/>
              <p:cNvSpPr txBox="1">
                <a:spLocks noChangeArrowheads="1"/>
              </p:cNvSpPr>
              <p:nvPr/>
            </p:nvSpPr>
            <p:spPr bwMode="auto">
              <a:xfrm>
                <a:off x="1252" y="3155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I [15 - 11]</a:t>
                </a:r>
              </a:p>
            </p:txBody>
          </p:sp>
          <p:sp>
            <p:nvSpPr>
              <p:cNvPr id="78" name="AutoShape 77"/>
              <p:cNvSpPr>
                <a:spLocks noChangeArrowheads="1"/>
              </p:cNvSpPr>
              <p:nvPr/>
            </p:nvSpPr>
            <p:spPr bwMode="auto">
              <a:xfrm>
                <a:off x="1244" y="3292"/>
                <a:ext cx="53" cy="55"/>
              </a:xfrm>
              <a:prstGeom prst="octagon">
                <a:avLst>
                  <a:gd name="adj" fmla="val 29287"/>
                </a:avLst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9" name="Text Box 78"/>
              <p:cNvSpPr txBox="1">
                <a:spLocks noChangeArrowheads="1"/>
              </p:cNvSpPr>
              <p:nvPr/>
            </p:nvSpPr>
            <p:spPr bwMode="auto">
              <a:xfrm>
                <a:off x="1690" y="2782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80" name="AutoShape 79"/>
              <p:cNvSpPr>
                <a:spLocks noChangeArrowheads="1"/>
              </p:cNvSpPr>
              <p:nvPr/>
            </p:nvSpPr>
            <p:spPr bwMode="auto">
              <a:xfrm>
                <a:off x="1697" y="2774"/>
                <a:ext cx="159" cy="653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1" name="Line 80"/>
              <p:cNvSpPr>
                <a:spLocks noChangeShapeType="1"/>
              </p:cNvSpPr>
              <p:nvPr/>
            </p:nvSpPr>
            <p:spPr bwMode="auto">
              <a:xfrm>
                <a:off x="1772" y="3427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2" name="Text Box 81"/>
              <p:cNvSpPr txBox="1">
                <a:spLocks noChangeArrowheads="1"/>
              </p:cNvSpPr>
              <p:nvPr/>
            </p:nvSpPr>
            <p:spPr bwMode="auto">
              <a:xfrm>
                <a:off x="1531" y="3536"/>
                <a:ext cx="422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RegDst</a:t>
                </a:r>
              </a:p>
            </p:txBody>
          </p:sp>
          <p:sp>
            <p:nvSpPr>
              <p:cNvPr id="83" name="Text Box 82"/>
              <p:cNvSpPr txBox="1">
                <a:spLocks noChangeArrowheads="1"/>
              </p:cNvSpPr>
              <p:nvPr/>
            </p:nvSpPr>
            <p:spPr bwMode="auto">
              <a:xfrm>
                <a:off x="2112" y="2339"/>
                <a:ext cx="494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register 1</a:t>
                </a:r>
              </a:p>
            </p:txBody>
          </p:sp>
          <p:sp>
            <p:nvSpPr>
              <p:cNvPr id="84" name="Text Box 83"/>
              <p:cNvSpPr txBox="1">
                <a:spLocks noChangeArrowheads="1"/>
              </p:cNvSpPr>
              <p:nvPr/>
            </p:nvSpPr>
            <p:spPr bwMode="auto">
              <a:xfrm>
                <a:off x="2123" y="2624"/>
                <a:ext cx="494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register 2</a:t>
                </a:r>
              </a:p>
            </p:txBody>
          </p:sp>
          <p:sp>
            <p:nvSpPr>
              <p:cNvPr id="85" name="Text Box 84"/>
              <p:cNvSpPr txBox="1">
                <a:spLocks noChangeArrowheads="1"/>
              </p:cNvSpPr>
              <p:nvPr/>
            </p:nvSpPr>
            <p:spPr bwMode="auto">
              <a:xfrm>
                <a:off x="2123" y="2896"/>
                <a:ext cx="42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register</a:t>
                </a:r>
              </a:p>
            </p:txBody>
          </p:sp>
          <p:sp>
            <p:nvSpPr>
              <p:cNvPr id="86" name="Text Box 85"/>
              <p:cNvSpPr txBox="1">
                <a:spLocks noChangeArrowheads="1"/>
              </p:cNvSpPr>
              <p:nvPr/>
            </p:nvSpPr>
            <p:spPr bwMode="auto">
              <a:xfrm>
                <a:off x="2123" y="3168"/>
                <a:ext cx="3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87" name="Text Box 86"/>
              <p:cNvSpPr txBox="1">
                <a:spLocks noChangeArrowheads="1"/>
              </p:cNvSpPr>
              <p:nvPr/>
            </p:nvSpPr>
            <p:spPr bwMode="auto">
              <a:xfrm>
                <a:off x="2690" y="2720"/>
                <a:ext cx="37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data 2</a:t>
                </a:r>
              </a:p>
            </p:txBody>
          </p:sp>
          <p:sp>
            <p:nvSpPr>
              <p:cNvPr id="88" name="Text Box 87"/>
              <p:cNvSpPr txBox="1">
                <a:spLocks noChangeArrowheads="1"/>
              </p:cNvSpPr>
              <p:nvPr/>
            </p:nvSpPr>
            <p:spPr bwMode="auto">
              <a:xfrm>
                <a:off x="2701" y="2352"/>
                <a:ext cx="37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data 1</a:t>
                </a:r>
              </a:p>
            </p:txBody>
          </p:sp>
          <p:sp>
            <p:nvSpPr>
              <p:cNvPr id="89" name="Text Box 88"/>
              <p:cNvSpPr txBox="1">
                <a:spLocks noChangeArrowheads="1"/>
              </p:cNvSpPr>
              <p:nvPr/>
            </p:nvSpPr>
            <p:spPr bwMode="auto">
              <a:xfrm>
                <a:off x="2534" y="3101"/>
                <a:ext cx="529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 b="1">
                    <a:solidFill>
                      <a:srgbClr val="FF00FF"/>
                    </a:solidFill>
                    <a:latin typeface="Arial" charset="0"/>
                    <a:ea typeface="宋体" charset="-122"/>
                  </a:rPr>
                  <a:t>Registers</a:t>
                </a:r>
              </a:p>
            </p:txBody>
          </p:sp>
          <p:sp>
            <p:nvSpPr>
              <p:cNvPr id="90" name="Rectangle 89"/>
              <p:cNvSpPr>
                <a:spLocks noChangeArrowheads="1"/>
              </p:cNvSpPr>
              <p:nvPr/>
            </p:nvSpPr>
            <p:spPr bwMode="auto">
              <a:xfrm>
                <a:off x="2123" y="2352"/>
                <a:ext cx="939" cy="1088"/>
              </a:xfrm>
              <a:prstGeom prst="rect">
                <a:avLst/>
              </a:prstGeom>
              <a:noFill/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1" name="Line 90"/>
              <p:cNvSpPr>
                <a:spLocks noChangeShapeType="1"/>
              </p:cNvSpPr>
              <p:nvPr/>
            </p:nvSpPr>
            <p:spPr bwMode="auto">
              <a:xfrm>
                <a:off x="2587" y="2230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2" name="Text Box 91"/>
              <p:cNvSpPr txBox="1">
                <a:spLocks noChangeArrowheads="1"/>
              </p:cNvSpPr>
              <p:nvPr/>
            </p:nvSpPr>
            <p:spPr bwMode="auto">
              <a:xfrm>
                <a:off x="2376" y="2067"/>
                <a:ext cx="495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0000FF"/>
                    </a:solidFill>
                    <a:latin typeface="Arial" charset="0"/>
                    <a:ea typeface="宋体" charset="-122"/>
                  </a:rPr>
                  <a:t>RegWrite</a:t>
                </a:r>
              </a:p>
            </p:txBody>
          </p:sp>
          <p:sp>
            <p:nvSpPr>
              <p:cNvPr id="93" name="Line 92"/>
              <p:cNvSpPr>
                <a:spLocks noChangeShapeType="1"/>
              </p:cNvSpPr>
              <p:nvPr/>
            </p:nvSpPr>
            <p:spPr bwMode="auto">
              <a:xfrm>
                <a:off x="3590" y="3046"/>
                <a:ext cx="159" cy="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4" name="Line 93"/>
              <p:cNvSpPr>
                <a:spLocks noChangeShapeType="1"/>
              </p:cNvSpPr>
              <p:nvPr/>
            </p:nvSpPr>
            <p:spPr bwMode="auto">
              <a:xfrm flipV="1">
                <a:off x="1542" y="2730"/>
                <a:ext cx="0" cy="1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5" name="AutoShape 94"/>
              <p:cNvSpPr>
                <a:spLocks noChangeArrowheads="1"/>
              </p:cNvSpPr>
              <p:nvPr/>
            </p:nvSpPr>
            <p:spPr bwMode="auto">
              <a:xfrm>
                <a:off x="1524" y="2704"/>
                <a:ext cx="52" cy="55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6" name="Line 95"/>
              <p:cNvSpPr>
                <a:spLocks noChangeShapeType="1"/>
              </p:cNvSpPr>
              <p:nvPr/>
            </p:nvSpPr>
            <p:spPr bwMode="auto">
              <a:xfrm>
                <a:off x="1542" y="2893"/>
                <a:ext cx="1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97" name="AutoShape 96"/>
            <p:cNvSpPr>
              <a:spLocks/>
            </p:cNvSpPr>
            <p:nvPr/>
          </p:nvSpPr>
          <p:spPr bwMode="auto">
            <a:xfrm rot="5400000">
              <a:off x="2911735" y="1844675"/>
              <a:ext cx="173037" cy="2933700"/>
            </a:xfrm>
            <a:prstGeom prst="leftBrace">
              <a:avLst>
                <a:gd name="adj1" fmla="val 141285"/>
                <a:gd name="adj2" fmla="val 50000"/>
              </a:avLst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8" name="AutoShape 97"/>
            <p:cNvSpPr>
              <a:spLocks/>
            </p:cNvSpPr>
            <p:nvPr/>
          </p:nvSpPr>
          <p:spPr bwMode="auto">
            <a:xfrm rot="5400000">
              <a:off x="691616" y="2640806"/>
              <a:ext cx="173037" cy="1341438"/>
            </a:xfrm>
            <a:prstGeom prst="leftBrace">
              <a:avLst>
                <a:gd name="adj1" fmla="val 64603"/>
                <a:gd name="adj2" fmla="val 50000"/>
              </a:avLst>
            </a:prstGeom>
            <a:noFill/>
            <a:ln w="254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9" name="Text Box 98"/>
            <p:cNvSpPr txBox="1">
              <a:spLocks noChangeArrowheads="1"/>
            </p:cNvSpPr>
            <p:nvPr/>
          </p:nvSpPr>
          <p:spPr bwMode="auto">
            <a:xfrm>
              <a:off x="2190216" y="2797968"/>
              <a:ext cx="1527175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FF00FF"/>
                  </a:solidFill>
                  <a:ea typeface="宋体" charset="-122"/>
                </a:rPr>
                <a:t>Decode 2nd</a:t>
              </a:r>
            </a:p>
          </p:txBody>
        </p:sp>
        <p:sp>
          <p:nvSpPr>
            <p:cNvPr id="100" name="Text Box 99"/>
            <p:cNvSpPr txBox="1">
              <a:spLocks noChangeArrowheads="1"/>
            </p:cNvSpPr>
            <p:nvPr/>
          </p:nvSpPr>
          <p:spPr bwMode="auto">
            <a:xfrm>
              <a:off x="61379" y="2783681"/>
              <a:ext cx="1371600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dirty="0">
                  <a:solidFill>
                    <a:srgbClr val="009900"/>
                  </a:solidFill>
                  <a:ea typeface="宋体" charset="-122"/>
                </a:rPr>
                <a:t>Fetch 3rd</a:t>
              </a:r>
            </a:p>
          </p:txBody>
        </p:sp>
        <p:sp>
          <p:nvSpPr>
            <p:cNvPr id="101" name="AutoShape 100"/>
            <p:cNvSpPr>
              <a:spLocks/>
            </p:cNvSpPr>
            <p:nvPr/>
          </p:nvSpPr>
          <p:spPr bwMode="auto">
            <a:xfrm rot="5400000">
              <a:off x="5385060" y="2389187"/>
              <a:ext cx="173037" cy="1844675"/>
            </a:xfrm>
            <a:prstGeom prst="leftBrace">
              <a:avLst>
                <a:gd name="adj1" fmla="val 88838"/>
                <a:gd name="adj2" fmla="val 50000"/>
              </a:avLst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02" name="Text Box 101"/>
            <p:cNvSpPr txBox="1">
              <a:spLocks noChangeArrowheads="1"/>
            </p:cNvSpPr>
            <p:nvPr/>
          </p:nvSpPr>
          <p:spPr bwMode="auto">
            <a:xfrm>
              <a:off x="4709579" y="2783681"/>
              <a:ext cx="1519237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FF3300"/>
                  </a:solidFill>
                  <a:ea typeface="宋体" charset="-122"/>
                </a:rPr>
                <a:t>Execute 1st</a:t>
              </a:r>
            </a:p>
          </p:txBody>
        </p:sp>
      </p:grpSp>
      <p:sp>
        <p:nvSpPr>
          <p:cNvPr id="104" name="Slide Number Placeholder 10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594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Task III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Single-cycle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All operations takes in one clock cycle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Multi-cycle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Fast operations take less time than slower ones</a:t>
            </a:r>
          </a:p>
          <a:p>
            <a:pPr marL="82296" indent="0">
              <a:buNone/>
            </a:pPr>
            <a:endParaRPr lang="en-US" altLang="zh-CN" sz="2800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rgbClr val="FF0000"/>
                </a:solidFill>
              </a:rPr>
              <a:t>Pipelining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     -- Overlap the execution of several instructions</a:t>
            </a:r>
            <a:endParaRPr lang="en-US" altLang="zh-CN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196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Making Pipelining Work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Based on this idea, the </a:t>
            </a:r>
            <a:r>
              <a:rPr lang="en-US" altLang="zh-CN" sz="2800" dirty="0" err="1"/>
              <a:t>lw</a:t>
            </a:r>
            <a:r>
              <a:rPr lang="en-US" altLang="zh-CN" sz="2800" dirty="0"/>
              <a:t> instructions can be pipelined via 5 stages. </a:t>
            </a:r>
          </a:p>
          <a:p>
            <a:pPr marL="82296" indent="0">
              <a:buNone/>
            </a:pPr>
            <a:r>
              <a:rPr lang="en-US" altLang="zh-CN" sz="2800" dirty="0"/>
              <a:t>   -- Stages are: IF, ID, EX, MEM, and WB</a:t>
            </a:r>
          </a:p>
          <a:p>
            <a:pPr marL="82296" indent="0">
              <a:buNone/>
            </a:pPr>
            <a:r>
              <a:rPr lang="en-US" altLang="zh-CN" sz="2800" dirty="0"/>
              <a:t>   -- Such arrangement can support executing 5 instructions simultaneously: one in each stage.</a:t>
            </a:r>
          </a:p>
          <a:p>
            <a:pPr marL="82296" indent="0">
              <a:buNone/>
            </a:pPr>
            <a:r>
              <a:rPr lang="en-US" altLang="zh-CN" sz="2800" dirty="0"/>
              <a:t>   -- Each stage has its own functional units.</a:t>
            </a:r>
          </a:p>
          <a:p>
            <a:pPr marL="82296" indent="0">
              <a:buNone/>
            </a:pPr>
            <a:r>
              <a:rPr lang="en-US" altLang="zh-CN" sz="2800" dirty="0"/>
              <a:t>   -- Each stage can execute in 2ns, similar to multi-cycle implementation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482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5-Stage Pipeline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110" name="组合 109"/>
          <p:cNvGrpSpPr/>
          <p:nvPr/>
        </p:nvGrpSpPr>
        <p:grpSpPr>
          <a:xfrm>
            <a:off x="-571" y="1869083"/>
            <a:ext cx="9109075" cy="4440237"/>
            <a:chOff x="-571" y="1941091"/>
            <a:chExt cx="9109075" cy="4440237"/>
          </a:xfrm>
        </p:grpSpPr>
        <p:sp>
          <p:nvSpPr>
            <p:cNvPr id="4" name="Line 5"/>
            <p:cNvSpPr>
              <a:spLocks noChangeShapeType="1"/>
            </p:cNvSpPr>
            <p:nvPr/>
          </p:nvSpPr>
          <p:spPr bwMode="auto">
            <a:xfrm>
              <a:off x="4739704" y="4455691"/>
              <a:ext cx="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1553591" y="3592091"/>
              <a:ext cx="0" cy="1812925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45466" y="2901528"/>
              <a:ext cx="700088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99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009900"/>
                  </a:solidFill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96291" y="3506366"/>
              <a:ext cx="9239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009900"/>
                  </a:solidFill>
                  <a:latin typeface="Arial" charset="0"/>
                  <a:ea typeface="宋体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solidFill>
                    <a:srgbClr val="009900"/>
                  </a:solidFill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545529" y="2901528"/>
              <a:ext cx="84613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009900"/>
                  </a:solidFill>
                  <a:latin typeface="Arial" charset="0"/>
                  <a:ea typeface="宋体" charset="-122"/>
                </a:rPr>
                <a:t>Instruction</a:t>
              </a:r>
            </a:p>
            <a:p>
              <a:pPr algn="r"/>
              <a:r>
                <a:rPr lang="en-US" altLang="zh-CN" sz="1100">
                  <a:solidFill>
                    <a:srgbClr val="009900"/>
                  </a:solidFill>
                  <a:latin typeface="Arial" charset="0"/>
                  <a:ea typeface="宋体" charset="-122"/>
                </a:rPr>
                <a:t>[31-0]</a:t>
              </a: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45466" y="2901528"/>
              <a:ext cx="1341438" cy="1295400"/>
            </a:xfrm>
            <a:prstGeom prst="rect">
              <a:avLst/>
            </a:prstGeom>
            <a:noFill/>
            <a:ln w="9525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8092504" y="3419053"/>
              <a:ext cx="419100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6331966" y="3850853"/>
              <a:ext cx="503238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6498654" y="3419053"/>
              <a:ext cx="336550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8259191" y="4109616"/>
              <a:ext cx="252413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6498654" y="3419053"/>
              <a:ext cx="0" cy="172720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6498654" y="5146253"/>
              <a:ext cx="1760537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 flipV="1">
              <a:off x="8259191" y="4109616"/>
              <a:ext cx="0" cy="1036637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AutoShape 18"/>
            <p:cNvSpPr>
              <a:spLocks noChangeArrowheads="1"/>
            </p:cNvSpPr>
            <p:nvPr/>
          </p:nvSpPr>
          <p:spPr bwMode="auto">
            <a:xfrm>
              <a:off x="6452616" y="3807991"/>
              <a:ext cx="84138" cy="8572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rgbClr val="0019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8762429" y="3765128"/>
              <a:ext cx="25082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9037066" y="3765128"/>
              <a:ext cx="0" cy="224472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 flipH="1">
              <a:off x="2668016" y="6009853"/>
              <a:ext cx="636905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V="1">
              <a:off x="2668016" y="4455691"/>
              <a:ext cx="0" cy="155416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2668016" y="4455691"/>
              <a:ext cx="25082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Text Box 24"/>
            <p:cNvSpPr txBox="1">
              <a:spLocks noChangeArrowheads="1"/>
            </p:cNvSpPr>
            <p:nvPr/>
          </p:nvSpPr>
          <p:spPr bwMode="auto">
            <a:xfrm>
              <a:off x="6835204" y="3246016"/>
              <a:ext cx="70008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1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4" name="Text Box 25"/>
            <p:cNvSpPr txBox="1">
              <a:spLocks noChangeArrowheads="1"/>
            </p:cNvSpPr>
            <p:nvPr/>
          </p:nvSpPr>
          <p:spPr bwMode="auto">
            <a:xfrm>
              <a:off x="6835204" y="3677816"/>
              <a:ext cx="70008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1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5" name="Text Box 26"/>
            <p:cNvSpPr txBox="1">
              <a:spLocks noChangeArrowheads="1"/>
            </p:cNvSpPr>
            <p:nvPr/>
          </p:nvSpPr>
          <p:spPr bwMode="auto">
            <a:xfrm>
              <a:off x="6835204" y="4109616"/>
              <a:ext cx="52863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1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26" name="Text Box 27"/>
            <p:cNvSpPr txBox="1">
              <a:spLocks noChangeArrowheads="1"/>
            </p:cNvSpPr>
            <p:nvPr/>
          </p:nvSpPr>
          <p:spPr bwMode="auto">
            <a:xfrm>
              <a:off x="7336854" y="4023891"/>
              <a:ext cx="7461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1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0019FF"/>
                  </a:solidFill>
                  <a:latin typeface="Arial" charset="0"/>
                  <a:ea typeface="宋体" charset="-122"/>
                </a:rPr>
                <a:t>Data</a:t>
              </a:r>
            </a:p>
            <a:p>
              <a:pPr algn="ctr"/>
              <a:r>
                <a:rPr lang="en-US" altLang="zh-CN" sz="1100" b="1">
                  <a:solidFill>
                    <a:srgbClr val="0019FF"/>
                  </a:solidFill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27" name="Text Box 28"/>
            <p:cNvSpPr txBox="1">
              <a:spLocks noChangeArrowheads="1"/>
            </p:cNvSpPr>
            <p:nvPr/>
          </p:nvSpPr>
          <p:spPr bwMode="auto">
            <a:xfrm>
              <a:off x="7584504" y="3246016"/>
              <a:ext cx="538162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1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6835204" y="3246016"/>
              <a:ext cx="1257300" cy="1295400"/>
            </a:xfrm>
            <a:prstGeom prst="rect">
              <a:avLst/>
            </a:prstGeom>
            <a:noFill/>
            <a:ln w="9525">
              <a:solidFill>
                <a:srgbClr val="0019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>
              <a:off x="7420991" y="3074566"/>
              <a:ext cx="0" cy="17145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Text Box 31"/>
            <p:cNvSpPr txBox="1">
              <a:spLocks noChangeArrowheads="1"/>
            </p:cNvSpPr>
            <p:nvPr/>
          </p:nvSpPr>
          <p:spPr bwMode="auto">
            <a:xfrm>
              <a:off x="7001891" y="2814216"/>
              <a:ext cx="83820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MemWrite</a:t>
              </a:r>
            </a:p>
          </p:txBody>
        </p:sp>
        <p:sp>
          <p:nvSpPr>
            <p:cNvPr id="31" name="Line 32"/>
            <p:cNvSpPr>
              <a:spLocks noChangeShapeType="1"/>
            </p:cNvSpPr>
            <p:nvPr/>
          </p:nvSpPr>
          <p:spPr bwMode="auto">
            <a:xfrm>
              <a:off x="7420991" y="4541416"/>
              <a:ext cx="0" cy="223837"/>
            </a:xfrm>
            <a:prstGeom prst="line">
              <a:avLst/>
            </a:prstGeom>
            <a:noFill/>
            <a:ln w="952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Text Box 33"/>
            <p:cNvSpPr txBox="1">
              <a:spLocks noChangeArrowheads="1"/>
            </p:cNvSpPr>
            <p:nvPr/>
          </p:nvSpPr>
          <p:spPr bwMode="auto">
            <a:xfrm>
              <a:off x="7001891" y="4714453"/>
              <a:ext cx="84772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MemRead</a:t>
              </a:r>
            </a:p>
          </p:txBody>
        </p:sp>
        <p:sp>
          <p:nvSpPr>
            <p:cNvPr id="33" name="Text Box 34"/>
            <p:cNvSpPr txBox="1">
              <a:spLocks noChangeArrowheads="1"/>
            </p:cNvSpPr>
            <p:nvPr/>
          </p:nvSpPr>
          <p:spPr bwMode="auto">
            <a:xfrm>
              <a:off x="8511604" y="3258716"/>
              <a:ext cx="319087" cy="1009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0000"/>
                  </a:solidFill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0</a:t>
              </a:r>
            </a:p>
          </p:txBody>
        </p:sp>
        <p:sp>
          <p:nvSpPr>
            <p:cNvPr id="34" name="AutoShape 35"/>
            <p:cNvSpPr>
              <a:spLocks noChangeArrowheads="1"/>
            </p:cNvSpPr>
            <p:nvPr/>
          </p:nvSpPr>
          <p:spPr bwMode="auto">
            <a:xfrm>
              <a:off x="8522716" y="3246016"/>
              <a:ext cx="252413" cy="1036637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5" name="Text Box 36"/>
            <p:cNvSpPr txBox="1">
              <a:spLocks noChangeArrowheads="1"/>
            </p:cNvSpPr>
            <p:nvPr/>
          </p:nvSpPr>
          <p:spPr bwMode="auto">
            <a:xfrm>
              <a:off x="8175054" y="2801516"/>
              <a:ext cx="93345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MemToReg</a:t>
              </a:r>
            </a:p>
          </p:txBody>
        </p:sp>
        <p:sp>
          <p:nvSpPr>
            <p:cNvPr id="36" name="Line 37"/>
            <p:cNvSpPr>
              <a:spLocks noChangeShapeType="1"/>
            </p:cNvSpPr>
            <p:nvPr/>
          </p:nvSpPr>
          <p:spPr bwMode="auto">
            <a:xfrm>
              <a:off x="8629079" y="3074566"/>
              <a:ext cx="0" cy="17145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Line 38"/>
            <p:cNvSpPr>
              <a:spLocks noChangeShapeType="1"/>
            </p:cNvSpPr>
            <p:nvPr/>
          </p:nvSpPr>
          <p:spPr bwMode="auto">
            <a:xfrm flipV="1">
              <a:off x="4571429" y="3765128"/>
              <a:ext cx="0" cy="1381125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Line 39"/>
            <p:cNvSpPr>
              <a:spLocks noChangeShapeType="1"/>
            </p:cNvSpPr>
            <p:nvPr/>
          </p:nvSpPr>
          <p:spPr bwMode="auto">
            <a:xfrm>
              <a:off x="4403154" y="3765128"/>
              <a:ext cx="5873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Line 40"/>
            <p:cNvSpPr>
              <a:spLocks noChangeShapeType="1"/>
            </p:cNvSpPr>
            <p:nvPr/>
          </p:nvSpPr>
          <p:spPr bwMode="auto">
            <a:xfrm flipV="1">
              <a:off x="6331966" y="4282653"/>
              <a:ext cx="0" cy="86360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41"/>
            <p:cNvSpPr>
              <a:spLocks noChangeShapeType="1"/>
            </p:cNvSpPr>
            <p:nvPr/>
          </p:nvSpPr>
          <p:spPr bwMode="auto">
            <a:xfrm flipH="1">
              <a:off x="4571429" y="5146253"/>
              <a:ext cx="1760537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42"/>
            <p:cNvSpPr>
              <a:spLocks noChangeShapeType="1"/>
            </p:cNvSpPr>
            <p:nvPr/>
          </p:nvSpPr>
          <p:spPr bwMode="auto">
            <a:xfrm>
              <a:off x="6331966" y="4282653"/>
              <a:ext cx="503238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AutoShape 43"/>
            <p:cNvSpPr>
              <a:spLocks noChangeArrowheads="1"/>
            </p:cNvSpPr>
            <p:nvPr/>
          </p:nvSpPr>
          <p:spPr bwMode="auto">
            <a:xfrm>
              <a:off x="4538091" y="3717503"/>
              <a:ext cx="84138" cy="87313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3" name="Text Box 44"/>
            <p:cNvSpPr txBox="1">
              <a:spLocks noChangeArrowheads="1"/>
            </p:cNvSpPr>
            <p:nvPr/>
          </p:nvSpPr>
          <p:spPr bwMode="auto">
            <a:xfrm>
              <a:off x="3815779" y="5146253"/>
              <a:ext cx="654050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FF00FF"/>
                  </a:solidFill>
                  <a:latin typeface="Arial" charset="0"/>
                  <a:ea typeface="宋体" charset="-122"/>
                </a:rPr>
                <a:t>Sign</a:t>
              </a:r>
            </a:p>
            <a:p>
              <a:pPr algn="ctr"/>
              <a:r>
                <a:rPr lang="en-US" altLang="zh-CN" sz="1100" b="1">
                  <a:solidFill>
                    <a:srgbClr val="FF00FF"/>
                  </a:solidFill>
                  <a:latin typeface="Arial" charset="0"/>
                  <a:ea typeface="宋体" charset="-122"/>
                </a:rPr>
                <a:t>extend</a:t>
              </a:r>
            </a:p>
          </p:txBody>
        </p:sp>
        <p:sp>
          <p:nvSpPr>
            <p:cNvPr id="44" name="Oval 45"/>
            <p:cNvSpPr>
              <a:spLocks noChangeArrowheads="1"/>
            </p:cNvSpPr>
            <p:nvPr/>
          </p:nvSpPr>
          <p:spPr bwMode="auto">
            <a:xfrm>
              <a:off x="3885629" y="4973216"/>
              <a:ext cx="503237" cy="863600"/>
            </a:xfrm>
            <a:prstGeom prst="ellips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5" name="Line 46"/>
            <p:cNvSpPr>
              <a:spLocks noChangeShapeType="1"/>
            </p:cNvSpPr>
            <p:nvPr/>
          </p:nvSpPr>
          <p:spPr bwMode="auto">
            <a:xfrm>
              <a:off x="4403154" y="3246016"/>
              <a:ext cx="109061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47"/>
            <p:cNvSpPr>
              <a:spLocks noChangeShapeType="1"/>
            </p:cNvSpPr>
            <p:nvPr/>
          </p:nvSpPr>
          <p:spPr bwMode="auto">
            <a:xfrm>
              <a:off x="4739704" y="4455691"/>
              <a:ext cx="250825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48"/>
            <p:cNvSpPr>
              <a:spLocks noChangeShapeType="1"/>
            </p:cNvSpPr>
            <p:nvPr/>
          </p:nvSpPr>
          <p:spPr bwMode="auto">
            <a:xfrm>
              <a:off x="4739704" y="4455691"/>
              <a:ext cx="0" cy="949325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49"/>
            <p:cNvSpPr>
              <a:spLocks noChangeShapeType="1"/>
            </p:cNvSpPr>
            <p:nvPr/>
          </p:nvSpPr>
          <p:spPr bwMode="auto">
            <a:xfrm flipH="1">
              <a:off x="4403154" y="5405016"/>
              <a:ext cx="33655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Text Box 50"/>
            <p:cNvSpPr txBox="1">
              <a:spLocks noChangeArrowheads="1"/>
            </p:cNvSpPr>
            <p:nvPr/>
          </p:nvSpPr>
          <p:spPr bwMode="auto">
            <a:xfrm>
              <a:off x="4990529" y="3604791"/>
              <a:ext cx="319087" cy="1009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50" name="AutoShape 51"/>
            <p:cNvSpPr>
              <a:spLocks noChangeArrowheads="1"/>
            </p:cNvSpPr>
            <p:nvPr/>
          </p:nvSpPr>
          <p:spPr bwMode="auto">
            <a:xfrm>
              <a:off x="5003229" y="3592091"/>
              <a:ext cx="250825" cy="1036637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51" name="Line 52"/>
            <p:cNvSpPr>
              <a:spLocks noChangeShapeType="1"/>
            </p:cNvSpPr>
            <p:nvPr/>
          </p:nvSpPr>
          <p:spPr bwMode="auto">
            <a:xfrm>
              <a:off x="5133404" y="4628728"/>
              <a:ext cx="0" cy="17303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Text Box 53"/>
            <p:cNvSpPr txBox="1">
              <a:spLocks noChangeArrowheads="1"/>
            </p:cNvSpPr>
            <p:nvPr/>
          </p:nvSpPr>
          <p:spPr bwMode="auto">
            <a:xfrm>
              <a:off x="4822254" y="4801766"/>
              <a:ext cx="68580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ALUSrc</a:t>
              </a:r>
            </a:p>
          </p:txBody>
        </p:sp>
        <p:sp>
          <p:nvSpPr>
            <p:cNvPr id="53" name="Line 54"/>
            <p:cNvSpPr>
              <a:spLocks noChangeShapeType="1"/>
            </p:cNvSpPr>
            <p:nvPr/>
          </p:nvSpPr>
          <p:spPr bwMode="auto">
            <a:xfrm>
              <a:off x="5493766" y="2987253"/>
              <a:ext cx="0" cy="5191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Line 55"/>
            <p:cNvSpPr>
              <a:spLocks noChangeShapeType="1"/>
            </p:cNvSpPr>
            <p:nvPr/>
          </p:nvSpPr>
          <p:spPr bwMode="auto">
            <a:xfrm>
              <a:off x="5493766" y="3850853"/>
              <a:ext cx="0" cy="5191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Line 56"/>
            <p:cNvSpPr>
              <a:spLocks noChangeShapeType="1"/>
            </p:cNvSpPr>
            <p:nvPr/>
          </p:nvSpPr>
          <p:spPr bwMode="auto">
            <a:xfrm>
              <a:off x="5493766" y="3506366"/>
              <a:ext cx="250825" cy="17145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Line 57"/>
            <p:cNvSpPr>
              <a:spLocks noChangeShapeType="1"/>
            </p:cNvSpPr>
            <p:nvPr/>
          </p:nvSpPr>
          <p:spPr bwMode="auto">
            <a:xfrm flipV="1">
              <a:off x="5493766" y="3677816"/>
              <a:ext cx="250825" cy="17303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58"/>
            <p:cNvSpPr>
              <a:spLocks noChangeShapeType="1"/>
            </p:cNvSpPr>
            <p:nvPr/>
          </p:nvSpPr>
          <p:spPr bwMode="auto">
            <a:xfrm>
              <a:off x="5493766" y="2987253"/>
              <a:ext cx="838200" cy="431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Line 59"/>
            <p:cNvSpPr>
              <a:spLocks noChangeShapeType="1"/>
            </p:cNvSpPr>
            <p:nvPr/>
          </p:nvSpPr>
          <p:spPr bwMode="auto">
            <a:xfrm>
              <a:off x="6331966" y="3419053"/>
              <a:ext cx="0" cy="5191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Line 60"/>
            <p:cNvSpPr>
              <a:spLocks noChangeShapeType="1"/>
            </p:cNvSpPr>
            <p:nvPr/>
          </p:nvSpPr>
          <p:spPr bwMode="auto">
            <a:xfrm flipV="1">
              <a:off x="5493766" y="3938166"/>
              <a:ext cx="838200" cy="431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Text Box 61"/>
            <p:cNvSpPr txBox="1">
              <a:spLocks noChangeArrowheads="1"/>
            </p:cNvSpPr>
            <p:nvPr/>
          </p:nvSpPr>
          <p:spPr bwMode="auto">
            <a:xfrm>
              <a:off x="5741416" y="3677816"/>
              <a:ext cx="60007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Result</a:t>
              </a:r>
            </a:p>
          </p:txBody>
        </p:sp>
        <p:sp>
          <p:nvSpPr>
            <p:cNvPr id="61" name="Text Box 62"/>
            <p:cNvSpPr txBox="1">
              <a:spLocks noChangeArrowheads="1"/>
            </p:cNvSpPr>
            <p:nvPr/>
          </p:nvSpPr>
          <p:spPr bwMode="auto">
            <a:xfrm>
              <a:off x="5827141" y="3419053"/>
              <a:ext cx="49053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Zero</a:t>
              </a:r>
            </a:p>
          </p:txBody>
        </p:sp>
        <p:sp>
          <p:nvSpPr>
            <p:cNvPr id="62" name="Text Box 63"/>
            <p:cNvSpPr txBox="1">
              <a:spLocks noChangeArrowheads="1"/>
            </p:cNvSpPr>
            <p:nvPr/>
          </p:nvSpPr>
          <p:spPr bwMode="auto">
            <a:xfrm>
              <a:off x="5493766" y="3246016"/>
              <a:ext cx="49212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ALU</a:t>
              </a:r>
            </a:p>
          </p:txBody>
        </p:sp>
        <p:sp>
          <p:nvSpPr>
            <p:cNvPr id="63" name="Line 64"/>
            <p:cNvSpPr>
              <a:spLocks noChangeShapeType="1"/>
            </p:cNvSpPr>
            <p:nvPr/>
          </p:nvSpPr>
          <p:spPr bwMode="auto">
            <a:xfrm>
              <a:off x="5997004" y="4109616"/>
              <a:ext cx="0" cy="17303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4" name="Text Box 65"/>
            <p:cNvSpPr txBox="1">
              <a:spLocks noChangeArrowheads="1"/>
            </p:cNvSpPr>
            <p:nvPr/>
          </p:nvSpPr>
          <p:spPr bwMode="auto">
            <a:xfrm>
              <a:off x="5660454" y="4282653"/>
              <a:ext cx="6619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ALUOp</a:t>
              </a:r>
            </a:p>
          </p:txBody>
        </p:sp>
        <p:sp>
          <p:nvSpPr>
            <p:cNvPr id="65" name="Line 66"/>
            <p:cNvSpPr>
              <a:spLocks noChangeShapeType="1"/>
            </p:cNvSpPr>
            <p:nvPr/>
          </p:nvSpPr>
          <p:spPr bwMode="auto">
            <a:xfrm>
              <a:off x="2475929" y="4109616"/>
              <a:ext cx="4191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6" name="Line 67"/>
            <p:cNvSpPr>
              <a:spLocks noChangeShapeType="1"/>
            </p:cNvSpPr>
            <p:nvPr/>
          </p:nvSpPr>
          <p:spPr bwMode="auto">
            <a:xfrm>
              <a:off x="1553591" y="3160291"/>
              <a:ext cx="0" cy="431800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Line 68"/>
            <p:cNvSpPr>
              <a:spLocks noChangeShapeType="1"/>
            </p:cNvSpPr>
            <p:nvPr/>
          </p:nvSpPr>
          <p:spPr bwMode="auto">
            <a:xfrm>
              <a:off x="1553591" y="5405016"/>
              <a:ext cx="2347913" cy="0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Text Box 69"/>
            <p:cNvSpPr txBox="1">
              <a:spLocks noChangeArrowheads="1"/>
            </p:cNvSpPr>
            <p:nvPr/>
          </p:nvSpPr>
          <p:spPr bwMode="auto">
            <a:xfrm>
              <a:off x="1553591" y="5146253"/>
              <a:ext cx="71120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I [15 - 0]</a:t>
              </a:r>
            </a:p>
          </p:txBody>
        </p:sp>
        <p:sp>
          <p:nvSpPr>
            <p:cNvPr id="69" name="Line 70"/>
            <p:cNvSpPr>
              <a:spLocks noChangeShapeType="1"/>
            </p:cNvSpPr>
            <p:nvPr/>
          </p:nvSpPr>
          <p:spPr bwMode="auto">
            <a:xfrm>
              <a:off x="1386904" y="3160291"/>
              <a:ext cx="1508125" cy="0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0" name="Text Box 71"/>
            <p:cNvSpPr txBox="1">
              <a:spLocks noChangeArrowheads="1"/>
            </p:cNvSpPr>
            <p:nvPr/>
          </p:nvSpPr>
          <p:spPr bwMode="auto">
            <a:xfrm>
              <a:off x="1553591" y="2901528"/>
              <a:ext cx="78898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I [25 - 21]</a:t>
              </a:r>
            </a:p>
          </p:txBody>
        </p:sp>
        <p:sp>
          <p:nvSpPr>
            <p:cNvPr id="71" name="AutoShape 72"/>
            <p:cNvSpPr>
              <a:spLocks noChangeArrowheads="1"/>
            </p:cNvSpPr>
            <p:nvPr/>
          </p:nvSpPr>
          <p:spPr bwMode="auto">
            <a:xfrm>
              <a:off x="1520254" y="3117428"/>
              <a:ext cx="84137" cy="85725"/>
            </a:xfrm>
            <a:prstGeom prst="octagon">
              <a:avLst>
                <a:gd name="adj" fmla="val 29287"/>
              </a:avLst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2" name="Text Box 73"/>
            <p:cNvSpPr txBox="1">
              <a:spLocks noChangeArrowheads="1"/>
            </p:cNvSpPr>
            <p:nvPr/>
          </p:nvSpPr>
          <p:spPr bwMode="auto">
            <a:xfrm>
              <a:off x="1553591" y="3333328"/>
              <a:ext cx="78898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[20 - 16]</a:t>
              </a:r>
            </a:p>
          </p:txBody>
        </p:sp>
        <p:sp>
          <p:nvSpPr>
            <p:cNvPr id="73" name="Line 74"/>
            <p:cNvSpPr>
              <a:spLocks noChangeShapeType="1"/>
            </p:cNvSpPr>
            <p:nvPr/>
          </p:nvSpPr>
          <p:spPr bwMode="auto">
            <a:xfrm>
              <a:off x="1553591" y="3592091"/>
              <a:ext cx="13414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4" name="AutoShape 75"/>
            <p:cNvSpPr>
              <a:spLocks noChangeArrowheads="1"/>
            </p:cNvSpPr>
            <p:nvPr/>
          </p:nvSpPr>
          <p:spPr bwMode="auto">
            <a:xfrm>
              <a:off x="1518666" y="3546053"/>
              <a:ext cx="84138" cy="85725"/>
            </a:xfrm>
            <a:prstGeom prst="octagon">
              <a:avLst>
                <a:gd name="adj" fmla="val 29287"/>
              </a:avLst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5" name="Line 76"/>
            <p:cNvSpPr>
              <a:spLocks noChangeShapeType="1"/>
            </p:cNvSpPr>
            <p:nvPr/>
          </p:nvSpPr>
          <p:spPr bwMode="auto">
            <a:xfrm>
              <a:off x="1553591" y="4541416"/>
              <a:ext cx="6715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Text Box 77"/>
            <p:cNvSpPr txBox="1">
              <a:spLocks noChangeArrowheads="1"/>
            </p:cNvSpPr>
            <p:nvPr/>
          </p:nvSpPr>
          <p:spPr bwMode="auto">
            <a:xfrm>
              <a:off x="1529779" y="4282653"/>
              <a:ext cx="7889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[15 - 11]</a:t>
              </a:r>
            </a:p>
          </p:txBody>
        </p:sp>
        <p:sp>
          <p:nvSpPr>
            <p:cNvPr id="77" name="AutoShape 78"/>
            <p:cNvSpPr>
              <a:spLocks noChangeArrowheads="1"/>
            </p:cNvSpPr>
            <p:nvPr/>
          </p:nvSpPr>
          <p:spPr bwMode="auto">
            <a:xfrm>
              <a:off x="1517079" y="4500141"/>
              <a:ext cx="84137" cy="87312"/>
            </a:xfrm>
            <a:prstGeom prst="octagon">
              <a:avLst>
                <a:gd name="adj" fmla="val 29287"/>
              </a:avLst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8" name="Text Box 79"/>
            <p:cNvSpPr txBox="1">
              <a:spLocks noChangeArrowheads="1"/>
            </p:cNvSpPr>
            <p:nvPr/>
          </p:nvSpPr>
          <p:spPr bwMode="auto">
            <a:xfrm>
              <a:off x="2225104" y="3690516"/>
              <a:ext cx="319087" cy="1009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79" name="AutoShape 80"/>
            <p:cNvSpPr>
              <a:spLocks noChangeArrowheads="1"/>
            </p:cNvSpPr>
            <p:nvPr/>
          </p:nvSpPr>
          <p:spPr bwMode="auto">
            <a:xfrm>
              <a:off x="2236216" y="3677816"/>
              <a:ext cx="252413" cy="1036637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80" name="Line 81"/>
            <p:cNvSpPr>
              <a:spLocks noChangeShapeType="1"/>
            </p:cNvSpPr>
            <p:nvPr/>
          </p:nvSpPr>
          <p:spPr bwMode="auto">
            <a:xfrm>
              <a:off x="2355279" y="4714453"/>
              <a:ext cx="0" cy="17303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" name="Text Box 82"/>
            <p:cNvSpPr txBox="1">
              <a:spLocks noChangeArrowheads="1"/>
            </p:cNvSpPr>
            <p:nvPr/>
          </p:nvSpPr>
          <p:spPr bwMode="auto">
            <a:xfrm>
              <a:off x="1972691" y="4887491"/>
              <a:ext cx="66992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RegDst</a:t>
              </a:r>
            </a:p>
          </p:txBody>
        </p:sp>
        <p:sp>
          <p:nvSpPr>
            <p:cNvPr id="82" name="Text Box 83"/>
            <p:cNvSpPr txBox="1">
              <a:spLocks noChangeArrowheads="1"/>
            </p:cNvSpPr>
            <p:nvPr/>
          </p:nvSpPr>
          <p:spPr bwMode="auto">
            <a:xfrm>
              <a:off x="2895029" y="2987253"/>
              <a:ext cx="7842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register 1</a:t>
              </a:r>
            </a:p>
          </p:txBody>
        </p:sp>
        <p:sp>
          <p:nvSpPr>
            <p:cNvPr id="83" name="Text Box 84"/>
            <p:cNvSpPr txBox="1">
              <a:spLocks noChangeArrowheads="1"/>
            </p:cNvSpPr>
            <p:nvPr/>
          </p:nvSpPr>
          <p:spPr bwMode="auto">
            <a:xfrm>
              <a:off x="2912491" y="3439691"/>
              <a:ext cx="7842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register 2</a:t>
              </a:r>
            </a:p>
          </p:txBody>
        </p:sp>
        <p:sp>
          <p:nvSpPr>
            <p:cNvPr id="84" name="Text Box 85"/>
            <p:cNvSpPr txBox="1">
              <a:spLocks noChangeArrowheads="1"/>
            </p:cNvSpPr>
            <p:nvPr/>
          </p:nvSpPr>
          <p:spPr bwMode="auto">
            <a:xfrm>
              <a:off x="2912491" y="3871491"/>
              <a:ext cx="668338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register</a:t>
              </a:r>
            </a:p>
          </p:txBody>
        </p:sp>
        <p:sp>
          <p:nvSpPr>
            <p:cNvPr id="85" name="Text Box 86"/>
            <p:cNvSpPr txBox="1">
              <a:spLocks noChangeArrowheads="1"/>
            </p:cNvSpPr>
            <p:nvPr/>
          </p:nvSpPr>
          <p:spPr bwMode="auto">
            <a:xfrm>
              <a:off x="2912491" y="4303291"/>
              <a:ext cx="528638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86" name="Text Box 87"/>
            <p:cNvSpPr txBox="1">
              <a:spLocks noChangeArrowheads="1"/>
            </p:cNvSpPr>
            <p:nvPr/>
          </p:nvSpPr>
          <p:spPr bwMode="auto">
            <a:xfrm>
              <a:off x="3812604" y="3592091"/>
              <a:ext cx="590550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data 2</a:t>
              </a:r>
            </a:p>
          </p:txBody>
        </p:sp>
        <p:sp>
          <p:nvSpPr>
            <p:cNvPr id="87" name="Text Box 88"/>
            <p:cNvSpPr txBox="1">
              <a:spLocks noChangeArrowheads="1"/>
            </p:cNvSpPr>
            <p:nvPr/>
          </p:nvSpPr>
          <p:spPr bwMode="auto">
            <a:xfrm>
              <a:off x="3830066" y="3007891"/>
              <a:ext cx="590550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data 1</a:t>
              </a:r>
            </a:p>
          </p:txBody>
        </p:sp>
        <p:sp>
          <p:nvSpPr>
            <p:cNvPr id="88" name="Text Box 89"/>
            <p:cNvSpPr txBox="1">
              <a:spLocks noChangeArrowheads="1"/>
            </p:cNvSpPr>
            <p:nvPr/>
          </p:nvSpPr>
          <p:spPr bwMode="auto">
            <a:xfrm>
              <a:off x="3564954" y="4196928"/>
              <a:ext cx="8397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solidFill>
                    <a:srgbClr val="FF00FF"/>
                  </a:solidFill>
                  <a:latin typeface="Arial" charset="0"/>
                  <a:ea typeface="宋体" charset="-122"/>
                </a:rPr>
                <a:t>Registers</a:t>
              </a:r>
            </a:p>
          </p:txBody>
        </p:sp>
        <p:sp>
          <p:nvSpPr>
            <p:cNvPr id="89" name="Rectangle 90"/>
            <p:cNvSpPr>
              <a:spLocks noChangeArrowheads="1"/>
            </p:cNvSpPr>
            <p:nvPr/>
          </p:nvSpPr>
          <p:spPr bwMode="auto">
            <a:xfrm>
              <a:off x="2912491" y="3007891"/>
              <a:ext cx="1490663" cy="1727200"/>
            </a:xfrm>
            <a:prstGeom prst="rect">
              <a:avLst/>
            </a:prstGeom>
            <a:noFill/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0" name="Line 91"/>
            <p:cNvSpPr>
              <a:spLocks noChangeShapeType="1"/>
            </p:cNvSpPr>
            <p:nvPr/>
          </p:nvSpPr>
          <p:spPr bwMode="auto">
            <a:xfrm>
              <a:off x="3649091" y="2814216"/>
              <a:ext cx="0" cy="17303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Text Box 92"/>
            <p:cNvSpPr txBox="1">
              <a:spLocks noChangeArrowheads="1"/>
            </p:cNvSpPr>
            <p:nvPr/>
          </p:nvSpPr>
          <p:spPr bwMode="auto">
            <a:xfrm>
              <a:off x="3314129" y="2555453"/>
              <a:ext cx="785812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00FF"/>
                  </a:solidFill>
                  <a:latin typeface="Arial" charset="0"/>
                  <a:ea typeface="宋体" charset="-122"/>
                </a:rPr>
                <a:t>RegWrite</a:t>
              </a:r>
            </a:p>
          </p:txBody>
        </p:sp>
        <p:sp>
          <p:nvSpPr>
            <p:cNvPr id="92" name="Line 93"/>
            <p:cNvSpPr>
              <a:spLocks noChangeShapeType="1"/>
            </p:cNvSpPr>
            <p:nvPr/>
          </p:nvSpPr>
          <p:spPr bwMode="auto">
            <a:xfrm>
              <a:off x="5241354" y="4109616"/>
              <a:ext cx="25241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Line 94"/>
            <p:cNvSpPr>
              <a:spLocks noChangeShapeType="1"/>
            </p:cNvSpPr>
            <p:nvPr/>
          </p:nvSpPr>
          <p:spPr bwMode="auto">
            <a:xfrm flipV="1">
              <a:off x="1990154" y="3607966"/>
              <a:ext cx="0" cy="258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AutoShape 95"/>
            <p:cNvSpPr>
              <a:spLocks noChangeArrowheads="1"/>
            </p:cNvSpPr>
            <p:nvPr/>
          </p:nvSpPr>
          <p:spPr bwMode="auto">
            <a:xfrm>
              <a:off x="1961579" y="3566691"/>
              <a:ext cx="82550" cy="87312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5" name="Line 96"/>
            <p:cNvSpPr>
              <a:spLocks noChangeShapeType="1"/>
            </p:cNvSpPr>
            <p:nvPr/>
          </p:nvSpPr>
          <p:spPr bwMode="auto">
            <a:xfrm>
              <a:off x="1990154" y="3866728"/>
              <a:ext cx="2524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6" name="AutoShape 97"/>
            <p:cNvSpPr>
              <a:spLocks/>
            </p:cNvSpPr>
            <p:nvPr/>
          </p:nvSpPr>
          <p:spPr bwMode="auto">
            <a:xfrm rot="5400000">
              <a:off x="2849785" y="1002085"/>
              <a:ext cx="173037" cy="2933700"/>
            </a:xfrm>
            <a:prstGeom prst="leftBrace">
              <a:avLst>
                <a:gd name="adj1" fmla="val 141285"/>
                <a:gd name="adj2" fmla="val 50000"/>
              </a:avLst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7" name="AutoShape 98"/>
            <p:cNvSpPr>
              <a:spLocks/>
            </p:cNvSpPr>
            <p:nvPr/>
          </p:nvSpPr>
          <p:spPr bwMode="auto">
            <a:xfrm rot="5400000">
              <a:off x="629666" y="1798216"/>
              <a:ext cx="173037" cy="1341438"/>
            </a:xfrm>
            <a:prstGeom prst="leftBrace">
              <a:avLst>
                <a:gd name="adj1" fmla="val 64603"/>
                <a:gd name="adj2" fmla="val 50000"/>
              </a:avLst>
            </a:prstGeom>
            <a:noFill/>
            <a:ln w="254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8" name="Text Box 99"/>
            <p:cNvSpPr txBox="1">
              <a:spLocks noChangeArrowheads="1"/>
            </p:cNvSpPr>
            <p:nvPr/>
          </p:nvSpPr>
          <p:spPr bwMode="auto">
            <a:xfrm>
              <a:off x="2675954" y="1955378"/>
              <a:ext cx="430212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FF00FF"/>
                  </a:solidFill>
                  <a:ea typeface="宋体" charset="-122"/>
                </a:rPr>
                <a:t>ID</a:t>
              </a:r>
            </a:p>
          </p:txBody>
        </p:sp>
        <p:sp>
          <p:nvSpPr>
            <p:cNvPr id="99" name="Text Box 100"/>
            <p:cNvSpPr txBox="1">
              <a:spLocks noChangeArrowheads="1"/>
            </p:cNvSpPr>
            <p:nvPr/>
          </p:nvSpPr>
          <p:spPr bwMode="auto">
            <a:xfrm>
              <a:off x="-571" y="1941091"/>
              <a:ext cx="1371600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009900"/>
                  </a:solidFill>
                  <a:ea typeface="宋体" charset="-122"/>
                </a:rPr>
                <a:t>IF</a:t>
              </a:r>
            </a:p>
          </p:txBody>
        </p:sp>
        <p:sp>
          <p:nvSpPr>
            <p:cNvPr id="100" name="AutoShape 101"/>
            <p:cNvSpPr>
              <a:spLocks/>
            </p:cNvSpPr>
            <p:nvPr/>
          </p:nvSpPr>
          <p:spPr bwMode="auto">
            <a:xfrm rot="5400000">
              <a:off x="5323110" y="1567234"/>
              <a:ext cx="173038" cy="1844675"/>
            </a:xfrm>
            <a:prstGeom prst="leftBrace">
              <a:avLst>
                <a:gd name="adj1" fmla="val 88838"/>
                <a:gd name="adj2" fmla="val 50000"/>
              </a:avLst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01" name="Text Box 102"/>
            <p:cNvSpPr txBox="1">
              <a:spLocks noChangeArrowheads="1"/>
            </p:cNvSpPr>
            <p:nvPr/>
          </p:nvSpPr>
          <p:spPr bwMode="auto">
            <a:xfrm>
              <a:off x="5098479" y="1961728"/>
              <a:ext cx="617537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FF3300"/>
                  </a:solidFill>
                  <a:ea typeface="宋体" charset="-122"/>
                </a:rPr>
                <a:t>EXE</a:t>
              </a:r>
            </a:p>
          </p:txBody>
        </p:sp>
        <p:sp>
          <p:nvSpPr>
            <p:cNvPr id="102" name="AutoShape 103"/>
            <p:cNvSpPr>
              <a:spLocks/>
            </p:cNvSpPr>
            <p:nvPr/>
          </p:nvSpPr>
          <p:spPr bwMode="auto">
            <a:xfrm rot="5400000">
              <a:off x="7205885" y="1567234"/>
              <a:ext cx="173038" cy="1844675"/>
            </a:xfrm>
            <a:prstGeom prst="leftBrace">
              <a:avLst>
                <a:gd name="adj1" fmla="val 88838"/>
                <a:gd name="adj2" fmla="val 50000"/>
              </a:avLst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zh-CN" altLang="zh-CN">
                <a:solidFill>
                  <a:srgbClr val="0019FF"/>
                </a:solidFill>
                <a:ea typeface="宋体" charset="-122"/>
              </a:endParaRPr>
            </a:p>
          </p:txBody>
        </p:sp>
        <p:sp>
          <p:nvSpPr>
            <p:cNvPr id="103" name="Text Box 104"/>
            <p:cNvSpPr txBox="1">
              <a:spLocks noChangeArrowheads="1"/>
            </p:cNvSpPr>
            <p:nvPr/>
          </p:nvSpPr>
          <p:spPr bwMode="auto">
            <a:xfrm>
              <a:off x="6939979" y="1961728"/>
              <a:ext cx="701675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0019FF"/>
                  </a:solidFill>
                  <a:ea typeface="宋体" charset="-122"/>
                </a:rPr>
                <a:t>MEM</a:t>
              </a:r>
              <a:endParaRPr lang="en-US" altLang="zh-CN">
                <a:solidFill>
                  <a:srgbClr val="FF3300"/>
                </a:solidFill>
                <a:ea typeface="宋体" charset="-122"/>
              </a:endParaRPr>
            </a:p>
          </p:txBody>
        </p:sp>
        <p:sp>
          <p:nvSpPr>
            <p:cNvPr id="104" name="AutoShape 105"/>
            <p:cNvSpPr>
              <a:spLocks/>
            </p:cNvSpPr>
            <p:nvPr/>
          </p:nvSpPr>
          <p:spPr bwMode="auto">
            <a:xfrm rot="5400000">
              <a:off x="8571928" y="2090316"/>
              <a:ext cx="168275" cy="762000"/>
            </a:xfrm>
            <a:prstGeom prst="leftBrace">
              <a:avLst>
                <a:gd name="adj1" fmla="val 37736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zh-CN" altLang="zh-CN">
                <a:solidFill>
                  <a:srgbClr val="0019FF"/>
                </a:solidFill>
                <a:ea typeface="宋体" charset="-122"/>
              </a:endParaRPr>
            </a:p>
          </p:txBody>
        </p:sp>
        <p:sp>
          <p:nvSpPr>
            <p:cNvPr id="105" name="Text Box 106"/>
            <p:cNvSpPr txBox="1">
              <a:spLocks noChangeArrowheads="1"/>
            </p:cNvSpPr>
            <p:nvPr/>
          </p:nvSpPr>
          <p:spPr bwMode="auto">
            <a:xfrm>
              <a:off x="8365554" y="1945853"/>
              <a:ext cx="563562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WB</a:t>
              </a:r>
              <a:endParaRPr lang="en-US" altLang="zh-CN">
                <a:solidFill>
                  <a:srgbClr val="FF3300"/>
                </a:solidFill>
                <a:ea typeface="宋体" charset="-122"/>
              </a:endParaRPr>
            </a:p>
          </p:txBody>
        </p:sp>
        <p:sp>
          <p:nvSpPr>
            <p:cNvPr id="106" name="Text Box 107"/>
            <p:cNvSpPr txBox="1">
              <a:spLocks noChangeArrowheads="1"/>
            </p:cNvSpPr>
            <p:nvPr/>
          </p:nvSpPr>
          <p:spPr bwMode="auto">
            <a:xfrm>
              <a:off x="350266" y="5984453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>
                  <a:ea typeface="宋体" charset="-122"/>
                </a:rPr>
                <a:t>2ns</a:t>
              </a:r>
            </a:p>
          </p:txBody>
        </p:sp>
        <p:sp>
          <p:nvSpPr>
            <p:cNvPr id="107" name="Text Box 108"/>
            <p:cNvSpPr txBox="1">
              <a:spLocks noChangeArrowheads="1"/>
            </p:cNvSpPr>
            <p:nvPr/>
          </p:nvSpPr>
          <p:spPr bwMode="auto">
            <a:xfrm>
              <a:off x="5531866" y="5984453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>
                  <a:ea typeface="宋体" charset="-122"/>
                </a:rPr>
                <a:t>2ns</a:t>
              </a:r>
            </a:p>
          </p:txBody>
        </p:sp>
        <p:sp>
          <p:nvSpPr>
            <p:cNvPr id="108" name="Text Box 109"/>
            <p:cNvSpPr txBox="1">
              <a:spLocks noChangeArrowheads="1"/>
            </p:cNvSpPr>
            <p:nvPr/>
          </p:nvSpPr>
          <p:spPr bwMode="auto">
            <a:xfrm>
              <a:off x="7208266" y="5984453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>
                  <a:ea typeface="宋体" charset="-122"/>
                </a:rPr>
                <a:t>2ns</a:t>
              </a:r>
            </a:p>
          </p:txBody>
        </p:sp>
        <p:sp>
          <p:nvSpPr>
            <p:cNvPr id="109" name="Text Box 110"/>
            <p:cNvSpPr txBox="1">
              <a:spLocks noChangeArrowheads="1"/>
            </p:cNvSpPr>
            <p:nvPr/>
          </p:nvSpPr>
          <p:spPr bwMode="auto">
            <a:xfrm>
              <a:off x="3398266" y="5984453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>
                  <a:ea typeface="宋体" charset="-122"/>
                </a:rPr>
                <a:t>2ns</a:t>
              </a:r>
            </a:p>
          </p:txBody>
        </p:sp>
      </p:grpSp>
      <p:sp>
        <p:nvSpPr>
          <p:cNvPr id="111" name="Slide Number Placeholder 1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535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Pipelining Loads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aphicFrame>
        <p:nvGraphicFramePr>
          <p:cNvPr id="4" name="Group 239"/>
          <p:cNvGraphicFramePr>
            <a:graphicFrameLocks noGrp="1"/>
          </p:cNvGraphicFramePr>
          <p:nvPr>
            <p:extLst/>
          </p:nvPr>
        </p:nvGraphicFramePr>
        <p:xfrm>
          <a:off x="29118" y="1340768"/>
          <a:ext cx="8763000" cy="192024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$t0, 4($sp)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$t1, 8($sp)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$t2, 12($sp)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$t3, 16($sp)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$t4, 20($sp)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pSp>
        <p:nvGrpSpPr>
          <p:cNvPr id="5" name="Group 240"/>
          <p:cNvGrpSpPr>
            <a:grpSpLocks/>
          </p:cNvGrpSpPr>
          <p:nvPr/>
        </p:nvGrpSpPr>
        <p:grpSpPr bwMode="auto">
          <a:xfrm>
            <a:off x="2127671" y="3501008"/>
            <a:ext cx="4100513" cy="3259138"/>
            <a:chOff x="1687" y="779"/>
            <a:chExt cx="2583" cy="205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831" y="779"/>
              <a:ext cx="450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6 PM</a:t>
              </a: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2064" y="1056"/>
              <a:ext cx="2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2060" y="97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607" y="787"/>
              <a:ext cx="1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7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279" y="787"/>
              <a:ext cx="1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8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919" y="787"/>
              <a:ext cx="1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9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687" y="1019"/>
              <a:ext cx="362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400" i="1">
                  <a:latin typeface="Arial" charset="0"/>
                  <a:ea typeface="宋体" charset="-122"/>
                </a:rPr>
                <a:t>Time</a:t>
              </a:r>
            </a:p>
          </p:txBody>
        </p:sp>
        <p:grpSp>
          <p:nvGrpSpPr>
            <p:cNvPr id="13" name="Group 11"/>
            <p:cNvGrpSpPr>
              <a:grpSpLocks/>
            </p:cNvGrpSpPr>
            <p:nvPr/>
          </p:nvGrpSpPr>
          <p:grpSpPr bwMode="auto">
            <a:xfrm>
              <a:off x="2059" y="1139"/>
              <a:ext cx="2208" cy="340"/>
              <a:chOff x="944" y="1292"/>
              <a:chExt cx="2208" cy="340"/>
            </a:xfrm>
          </p:grpSpPr>
          <p:sp>
            <p:nvSpPr>
              <p:cNvPr id="91" name="Rectangle 12"/>
              <p:cNvSpPr>
                <a:spLocks noChangeArrowheads="1"/>
              </p:cNvSpPr>
              <p:nvPr/>
            </p:nvSpPr>
            <p:spPr bwMode="auto">
              <a:xfrm>
                <a:off x="958" y="1403"/>
                <a:ext cx="274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1" hangingPunct="1"/>
                <a:r>
                  <a:rPr lang="en-US" altLang="zh-CN" sz="1800" b="1">
                    <a:latin typeface="Arial" charset="0"/>
                    <a:ea typeface="宋体" charset="-122"/>
                  </a:rPr>
                  <a:t>30</a:t>
                </a:r>
              </a:p>
            </p:txBody>
          </p:sp>
          <p:sp>
            <p:nvSpPr>
              <p:cNvPr id="92" name="Line 13"/>
              <p:cNvSpPr>
                <a:spLocks noChangeShapeType="1"/>
              </p:cNvSpPr>
              <p:nvPr/>
            </p:nvSpPr>
            <p:spPr bwMode="auto">
              <a:xfrm>
                <a:off x="944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3" name="Line 14"/>
              <p:cNvSpPr>
                <a:spLocks noChangeShapeType="1"/>
              </p:cNvSpPr>
              <p:nvPr/>
            </p:nvSpPr>
            <p:spPr bwMode="auto">
              <a:xfrm>
                <a:off x="1264" y="129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94" name="Group 15"/>
              <p:cNvGrpSpPr>
                <a:grpSpLocks/>
              </p:cNvGrpSpPr>
              <p:nvPr/>
            </p:nvGrpSpPr>
            <p:grpSpPr bwMode="auto">
              <a:xfrm>
                <a:off x="1280" y="1292"/>
                <a:ext cx="384" cy="340"/>
                <a:chOff x="1280" y="1292"/>
                <a:chExt cx="384" cy="340"/>
              </a:xfrm>
            </p:grpSpPr>
            <p:sp>
              <p:nvSpPr>
                <p:cNvPr id="115" name="Line 16"/>
                <p:cNvSpPr>
                  <a:spLocks noChangeShapeType="1"/>
                </p:cNvSpPr>
                <p:nvPr/>
              </p:nvSpPr>
              <p:spPr bwMode="auto">
                <a:xfrm>
                  <a:off x="1280" y="1400"/>
                  <a:ext cx="360" cy="0"/>
                </a:xfrm>
                <a:prstGeom prst="line">
                  <a:avLst/>
                </a:prstGeom>
                <a:noFill/>
                <a:ln w="50800">
                  <a:solidFill>
                    <a:srgbClr val="A2C1FE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6" name="Rectangle 17"/>
                <p:cNvSpPr>
                  <a:spLocks noChangeArrowheads="1"/>
                </p:cNvSpPr>
                <p:nvPr/>
              </p:nvSpPr>
              <p:spPr bwMode="auto">
                <a:xfrm>
                  <a:off x="1326" y="1403"/>
                  <a:ext cx="274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 eaLnBrk="1" hangingPunct="1"/>
                  <a:r>
                    <a:rPr lang="en-US" altLang="zh-CN" sz="1800" b="1">
                      <a:latin typeface="Arial" charset="0"/>
                      <a:ea typeface="宋体" charset="-122"/>
                    </a:rPr>
                    <a:t>40</a:t>
                  </a:r>
                </a:p>
              </p:txBody>
            </p:sp>
            <p:sp>
              <p:nvSpPr>
                <p:cNvPr id="117" name="Line 18"/>
                <p:cNvSpPr>
                  <a:spLocks noChangeShapeType="1"/>
                </p:cNvSpPr>
                <p:nvPr/>
              </p:nvSpPr>
              <p:spPr bwMode="auto">
                <a:xfrm>
                  <a:off x="1664" y="1292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5" name="Group 19"/>
              <p:cNvGrpSpPr>
                <a:grpSpLocks/>
              </p:cNvGrpSpPr>
              <p:nvPr/>
            </p:nvGrpSpPr>
            <p:grpSpPr bwMode="auto">
              <a:xfrm>
                <a:off x="1688" y="1292"/>
                <a:ext cx="384" cy="340"/>
                <a:chOff x="1688" y="1292"/>
                <a:chExt cx="384" cy="340"/>
              </a:xfrm>
            </p:grpSpPr>
            <p:sp>
              <p:nvSpPr>
                <p:cNvPr id="112" name="Line 20"/>
                <p:cNvSpPr>
                  <a:spLocks noChangeShapeType="1"/>
                </p:cNvSpPr>
                <p:nvPr/>
              </p:nvSpPr>
              <p:spPr bwMode="auto">
                <a:xfrm>
                  <a:off x="1688" y="1400"/>
                  <a:ext cx="360" cy="0"/>
                </a:xfrm>
                <a:prstGeom prst="line">
                  <a:avLst/>
                </a:prstGeom>
                <a:noFill/>
                <a:ln w="50800">
                  <a:solidFill>
                    <a:srgbClr val="A2C1FE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3" name="Rectangle 21"/>
                <p:cNvSpPr>
                  <a:spLocks noChangeArrowheads="1"/>
                </p:cNvSpPr>
                <p:nvPr/>
              </p:nvSpPr>
              <p:spPr bwMode="auto">
                <a:xfrm>
                  <a:off x="1734" y="1403"/>
                  <a:ext cx="274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 eaLnBrk="1" hangingPunct="1"/>
                  <a:r>
                    <a:rPr lang="en-US" altLang="zh-CN" sz="1800" b="1">
                      <a:latin typeface="Arial" charset="0"/>
                      <a:ea typeface="宋体" charset="-122"/>
                    </a:rPr>
                    <a:t>40</a:t>
                  </a:r>
                </a:p>
              </p:txBody>
            </p:sp>
            <p:sp>
              <p:nvSpPr>
                <p:cNvPr id="114" name="Line 22"/>
                <p:cNvSpPr>
                  <a:spLocks noChangeShapeType="1"/>
                </p:cNvSpPr>
                <p:nvPr/>
              </p:nvSpPr>
              <p:spPr bwMode="auto">
                <a:xfrm>
                  <a:off x="2072" y="1292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6" name="Group 23"/>
              <p:cNvGrpSpPr>
                <a:grpSpLocks/>
              </p:cNvGrpSpPr>
              <p:nvPr/>
            </p:nvGrpSpPr>
            <p:grpSpPr bwMode="auto">
              <a:xfrm>
                <a:off x="2096" y="1292"/>
                <a:ext cx="384" cy="340"/>
                <a:chOff x="2096" y="1292"/>
                <a:chExt cx="384" cy="340"/>
              </a:xfrm>
            </p:grpSpPr>
            <p:sp>
              <p:nvSpPr>
                <p:cNvPr id="109" name="Line 24"/>
                <p:cNvSpPr>
                  <a:spLocks noChangeShapeType="1"/>
                </p:cNvSpPr>
                <p:nvPr/>
              </p:nvSpPr>
              <p:spPr bwMode="auto">
                <a:xfrm>
                  <a:off x="2096" y="1400"/>
                  <a:ext cx="360" cy="0"/>
                </a:xfrm>
                <a:prstGeom prst="line">
                  <a:avLst/>
                </a:prstGeom>
                <a:noFill/>
                <a:ln w="50800">
                  <a:solidFill>
                    <a:srgbClr val="A2C1FE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0" name="Rectangle 25"/>
                <p:cNvSpPr>
                  <a:spLocks noChangeArrowheads="1"/>
                </p:cNvSpPr>
                <p:nvPr/>
              </p:nvSpPr>
              <p:spPr bwMode="auto">
                <a:xfrm>
                  <a:off x="2142" y="1403"/>
                  <a:ext cx="274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 eaLnBrk="1" hangingPunct="1"/>
                  <a:r>
                    <a:rPr lang="en-US" altLang="zh-CN" sz="1800" b="1">
                      <a:latin typeface="Arial" charset="0"/>
                      <a:ea typeface="宋体" charset="-122"/>
                    </a:rPr>
                    <a:t>40</a:t>
                  </a:r>
                </a:p>
              </p:txBody>
            </p:sp>
            <p:sp>
              <p:nvSpPr>
                <p:cNvPr id="111" name="Line 26"/>
                <p:cNvSpPr>
                  <a:spLocks noChangeShapeType="1"/>
                </p:cNvSpPr>
                <p:nvPr/>
              </p:nvSpPr>
              <p:spPr bwMode="auto">
                <a:xfrm>
                  <a:off x="2480" y="1292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97" name="Line 27"/>
              <p:cNvSpPr>
                <a:spLocks noChangeShapeType="1"/>
              </p:cNvSpPr>
              <p:nvPr/>
            </p:nvSpPr>
            <p:spPr bwMode="auto">
              <a:xfrm>
                <a:off x="2504" y="1400"/>
                <a:ext cx="360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8" name="Line 28"/>
              <p:cNvSpPr>
                <a:spLocks noChangeShapeType="1"/>
              </p:cNvSpPr>
              <p:nvPr/>
            </p:nvSpPr>
            <p:spPr bwMode="auto">
              <a:xfrm>
                <a:off x="2904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9" name="Rectangle 29"/>
              <p:cNvSpPr>
                <a:spLocks noChangeArrowheads="1"/>
              </p:cNvSpPr>
              <p:nvPr/>
            </p:nvSpPr>
            <p:spPr bwMode="auto">
              <a:xfrm>
                <a:off x="2550" y="1403"/>
                <a:ext cx="274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1" hangingPunct="1"/>
                <a:r>
                  <a:rPr lang="en-US" altLang="zh-CN" sz="1800" b="1">
                    <a:latin typeface="Arial" charset="0"/>
                    <a:ea typeface="宋体" charset="-122"/>
                  </a:rPr>
                  <a:t>40</a:t>
                </a:r>
              </a:p>
            </p:txBody>
          </p:sp>
          <p:sp>
            <p:nvSpPr>
              <p:cNvPr id="100" name="Rectangle 30"/>
              <p:cNvSpPr>
                <a:spLocks noChangeArrowheads="1"/>
              </p:cNvSpPr>
              <p:nvPr/>
            </p:nvSpPr>
            <p:spPr bwMode="auto">
              <a:xfrm>
                <a:off x="2878" y="1403"/>
                <a:ext cx="274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1" hangingPunct="1"/>
                <a:r>
                  <a:rPr lang="en-US" altLang="zh-CN" sz="1800" b="1">
                    <a:latin typeface="Arial" charset="0"/>
                    <a:ea typeface="宋体" charset="-122"/>
                  </a:rPr>
                  <a:t>20</a:t>
                </a:r>
              </a:p>
            </p:txBody>
          </p:sp>
          <p:sp>
            <p:nvSpPr>
              <p:cNvPr id="101" name="Line 31"/>
              <p:cNvSpPr>
                <a:spLocks noChangeShapeType="1"/>
              </p:cNvSpPr>
              <p:nvPr/>
            </p:nvSpPr>
            <p:spPr bwMode="auto">
              <a:xfrm>
                <a:off x="2888" y="129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2" name="Line 32"/>
              <p:cNvSpPr>
                <a:spLocks noChangeShapeType="1"/>
              </p:cNvSpPr>
              <p:nvPr/>
            </p:nvSpPr>
            <p:spPr bwMode="auto">
              <a:xfrm>
                <a:off x="3144" y="129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3" name="Line 33"/>
              <p:cNvSpPr>
                <a:spLocks noChangeShapeType="1"/>
              </p:cNvSpPr>
              <p:nvPr/>
            </p:nvSpPr>
            <p:spPr bwMode="auto">
              <a:xfrm>
                <a:off x="1352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4" name="Line 34"/>
              <p:cNvSpPr>
                <a:spLocks noChangeShapeType="1"/>
              </p:cNvSpPr>
              <p:nvPr/>
            </p:nvSpPr>
            <p:spPr bwMode="auto">
              <a:xfrm>
                <a:off x="1760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5" name="Line 35"/>
              <p:cNvSpPr>
                <a:spLocks noChangeShapeType="1"/>
              </p:cNvSpPr>
              <p:nvPr/>
            </p:nvSpPr>
            <p:spPr bwMode="auto">
              <a:xfrm>
                <a:off x="2168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6" name="Line 36"/>
              <p:cNvSpPr>
                <a:spLocks noChangeShapeType="1"/>
              </p:cNvSpPr>
              <p:nvPr/>
            </p:nvSpPr>
            <p:spPr bwMode="auto">
              <a:xfrm>
                <a:off x="1688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7" name="Line 37"/>
              <p:cNvSpPr>
                <a:spLocks noChangeShapeType="1"/>
              </p:cNvSpPr>
              <p:nvPr/>
            </p:nvSpPr>
            <p:spPr bwMode="auto">
              <a:xfrm>
                <a:off x="2096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8" name="Line 38"/>
              <p:cNvSpPr>
                <a:spLocks noChangeShapeType="1"/>
              </p:cNvSpPr>
              <p:nvPr/>
            </p:nvSpPr>
            <p:spPr bwMode="auto">
              <a:xfrm>
                <a:off x="2504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4" name="Group 39"/>
            <p:cNvGrpSpPr>
              <a:grpSpLocks/>
            </p:cNvGrpSpPr>
            <p:nvPr/>
          </p:nvGrpSpPr>
          <p:grpSpPr bwMode="auto">
            <a:xfrm>
              <a:off x="2071" y="1499"/>
              <a:ext cx="2199" cy="1333"/>
              <a:chOff x="956" y="1652"/>
              <a:chExt cx="2199" cy="1848"/>
            </a:xfrm>
          </p:grpSpPr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956" y="1652"/>
                <a:ext cx="967" cy="448"/>
                <a:chOff x="956" y="1652"/>
                <a:chExt cx="967" cy="448"/>
              </a:xfrm>
            </p:grpSpPr>
            <p:grpSp>
              <p:nvGrpSpPr>
                <p:cNvPr id="73" name="Group 41"/>
                <p:cNvGrpSpPr>
                  <a:grpSpLocks/>
                </p:cNvGrpSpPr>
                <p:nvPr/>
              </p:nvGrpSpPr>
              <p:grpSpPr bwMode="auto">
                <a:xfrm>
                  <a:off x="956" y="1652"/>
                  <a:ext cx="305" cy="448"/>
                  <a:chOff x="956" y="1652"/>
                  <a:chExt cx="305" cy="448"/>
                </a:xfrm>
              </p:grpSpPr>
              <p:grpSp>
                <p:nvGrpSpPr>
                  <p:cNvPr id="87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956" y="1652"/>
                    <a:ext cx="305" cy="448"/>
                    <a:chOff x="956" y="1652"/>
                    <a:chExt cx="305" cy="448"/>
                  </a:xfrm>
                </p:grpSpPr>
                <p:sp>
                  <p:nvSpPr>
                    <p:cNvPr id="89" name="AutoShape 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56" y="1723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90" name="AutoShape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26" y="1652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88" name="AutoShape 45"/>
                  <p:cNvSpPr>
                    <a:spLocks noChangeArrowheads="1"/>
                  </p:cNvSpPr>
                  <p:nvPr/>
                </p:nvSpPr>
                <p:spPr bwMode="auto">
                  <a:xfrm>
                    <a:off x="1018" y="1756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grpSp>
              <p:nvGrpSpPr>
                <p:cNvPr id="74" name="Group 46"/>
                <p:cNvGrpSpPr>
                  <a:grpSpLocks/>
                </p:cNvGrpSpPr>
                <p:nvPr/>
              </p:nvGrpSpPr>
              <p:grpSpPr bwMode="auto">
                <a:xfrm>
                  <a:off x="1257" y="1652"/>
                  <a:ext cx="378" cy="448"/>
                  <a:chOff x="1257" y="1652"/>
                  <a:chExt cx="378" cy="448"/>
                </a:xfrm>
              </p:grpSpPr>
              <p:grpSp>
                <p:nvGrpSpPr>
                  <p:cNvPr id="82" name="Group 47"/>
                  <p:cNvGrpSpPr>
                    <a:grpSpLocks/>
                  </p:cNvGrpSpPr>
                  <p:nvPr/>
                </p:nvGrpSpPr>
                <p:grpSpPr bwMode="auto">
                  <a:xfrm>
                    <a:off x="1257" y="1652"/>
                    <a:ext cx="378" cy="448"/>
                    <a:chOff x="1257" y="1652"/>
                    <a:chExt cx="378" cy="448"/>
                  </a:xfrm>
                </p:grpSpPr>
                <p:sp>
                  <p:nvSpPr>
                    <p:cNvPr id="85" name="AutoShap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7" y="1723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86" name="AutoShap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43" y="1652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83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1372" y="1688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84" name="AutoShape 51"/>
                  <p:cNvSpPr>
                    <a:spLocks noChangeArrowheads="1"/>
                  </p:cNvSpPr>
                  <p:nvPr/>
                </p:nvSpPr>
                <p:spPr bwMode="auto">
                  <a:xfrm>
                    <a:off x="1304" y="1898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sp>
              <p:nvSpPr>
                <p:cNvPr id="75" name="Freeform 52"/>
                <p:cNvSpPr>
                  <a:spLocks/>
                </p:cNvSpPr>
                <p:nvPr/>
              </p:nvSpPr>
              <p:spPr bwMode="auto">
                <a:xfrm>
                  <a:off x="1821" y="1881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6" name="Rectangle 53"/>
                <p:cNvSpPr>
                  <a:spLocks noChangeArrowheads="1"/>
                </p:cNvSpPr>
                <p:nvPr/>
              </p:nvSpPr>
              <p:spPr bwMode="auto">
                <a:xfrm>
                  <a:off x="1817" y="1881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77" name="Rectangle 54"/>
                <p:cNvSpPr>
                  <a:spLocks noChangeArrowheads="1"/>
                </p:cNvSpPr>
                <p:nvPr/>
              </p:nvSpPr>
              <p:spPr bwMode="auto">
                <a:xfrm>
                  <a:off x="1824" y="1962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78" name="Rectangle 55"/>
                <p:cNvSpPr>
                  <a:spLocks noChangeArrowheads="1"/>
                </p:cNvSpPr>
                <p:nvPr/>
              </p:nvSpPr>
              <p:spPr bwMode="auto">
                <a:xfrm>
                  <a:off x="1641" y="1962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grpSp>
              <p:nvGrpSpPr>
                <p:cNvPr id="79" name="Group 56"/>
                <p:cNvGrpSpPr>
                  <a:grpSpLocks/>
                </p:cNvGrpSpPr>
                <p:nvPr/>
              </p:nvGrpSpPr>
              <p:grpSpPr bwMode="auto">
                <a:xfrm>
                  <a:off x="1639" y="1709"/>
                  <a:ext cx="194" cy="364"/>
                  <a:chOff x="1639" y="1709"/>
                  <a:chExt cx="194" cy="364"/>
                </a:xfrm>
              </p:grpSpPr>
              <p:sp>
                <p:nvSpPr>
                  <p:cNvPr id="80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715" y="1709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81" name="Freeform 58"/>
                  <p:cNvSpPr>
                    <a:spLocks/>
                  </p:cNvSpPr>
                  <p:nvPr/>
                </p:nvSpPr>
                <p:spPr bwMode="auto">
                  <a:xfrm>
                    <a:off x="1639" y="1777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6" name="Group 59"/>
              <p:cNvGrpSpPr>
                <a:grpSpLocks/>
              </p:cNvGrpSpPr>
              <p:nvPr/>
            </p:nvGrpSpPr>
            <p:grpSpPr bwMode="auto">
              <a:xfrm>
                <a:off x="1356" y="2116"/>
                <a:ext cx="967" cy="448"/>
                <a:chOff x="1356" y="2116"/>
                <a:chExt cx="967" cy="448"/>
              </a:xfrm>
            </p:grpSpPr>
            <p:grpSp>
              <p:nvGrpSpPr>
                <p:cNvPr id="55" name="Group 60"/>
                <p:cNvGrpSpPr>
                  <a:grpSpLocks/>
                </p:cNvGrpSpPr>
                <p:nvPr/>
              </p:nvGrpSpPr>
              <p:grpSpPr bwMode="auto">
                <a:xfrm>
                  <a:off x="1356" y="2116"/>
                  <a:ext cx="305" cy="448"/>
                  <a:chOff x="1356" y="2116"/>
                  <a:chExt cx="305" cy="448"/>
                </a:xfrm>
              </p:grpSpPr>
              <p:grpSp>
                <p:nvGrpSpPr>
                  <p:cNvPr id="69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1356" y="2116"/>
                    <a:ext cx="305" cy="448"/>
                    <a:chOff x="1356" y="2116"/>
                    <a:chExt cx="305" cy="448"/>
                  </a:xfrm>
                </p:grpSpPr>
                <p:sp>
                  <p:nvSpPr>
                    <p:cNvPr id="71" name="AutoShape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6" y="2187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72" name="AutoShape 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6" y="2116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70" name="AutoShape 64"/>
                  <p:cNvSpPr>
                    <a:spLocks noChangeArrowheads="1"/>
                  </p:cNvSpPr>
                  <p:nvPr/>
                </p:nvSpPr>
                <p:spPr bwMode="auto">
                  <a:xfrm>
                    <a:off x="1418" y="2220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grpSp>
              <p:nvGrpSpPr>
                <p:cNvPr id="56" name="Group 65"/>
                <p:cNvGrpSpPr>
                  <a:grpSpLocks/>
                </p:cNvGrpSpPr>
                <p:nvPr/>
              </p:nvGrpSpPr>
              <p:grpSpPr bwMode="auto">
                <a:xfrm>
                  <a:off x="1657" y="2116"/>
                  <a:ext cx="378" cy="448"/>
                  <a:chOff x="1657" y="2116"/>
                  <a:chExt cx="378" cy="448"/>
                </a:xfrm>
              </p:grpSpPr>
              <p:grpSp>
                <p:nvGrpSpPr>
                  <p:cNvPr id="64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1657" y="2116"/>
                    <a:ext cx="378" cy="448"/>
                    <a:chOff x="1657" y="2116"/>
                    <a:chExt cx="378" cy="448"/>
                  </a:xfrm>
                </p:grpSpPr>
                <p:sp>
                  <p:nvSpPr>
                    <p:cNvPr id="67" name="AutoShape 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57" y="2187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68" name="AutoShap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43" y="2116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65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1772" y="2152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66" name="AutoShape 70"/>
                  <p:cNvSpPr>
                    <a:spLocks noChangeArrowheads="1"/>
                  </p:cNvSpPr>
                  <p:nvPr/>
                </p:nvSpPr>
                <p:spPr bwMode="auto">
                  <a:xfrm>
                    <a:off x="1704" y="2362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sp>
              <p:nvSpPr>
                <p:cNvPr id="57" name="Freeform 71"/>
                <p:cNvSpPr>
                  <a:spLocks/>
                </p:cNvSpPr>
                <p:nvPr/>
              </p:nvSpPr>
              <p:spPr bwMode="auto">
                <a:xfrm>
                  <a:off x="2221" y="2345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8" name="Rectangle 72"/>
                <p:cNvSpPr>
                  <a:spLocks noChangeArrowheads="1"/>
                </p:cNvSpPr>
                <p:nvPr/>
              </p:nvSpPr>
              <p:spPr bwMode="auto">
                <a:xfrm>
                  <a:off x="2217" y="2345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Rectangle 73"/>
                <p:cNvSpPr>
                  <a:spLocks noChangeArrowheads="1"/>
                </p:cNvSpPr>
                <p:nvPr/>
              </p:nvSpPr>
              <p:spPr bwMode="auto">
                <a:xfrm>
                  <a:off x="2224" y="2426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Rectangle 74"/>
                <p:cNvSpPr>
                  <a:spLocks noChangeArrowheads="1"/>
                </p:cNvSpPr>
                <p:nvPr/>
              </p:nvSpPr>
              <p:spPr bwMode="auto">
                <a:xfrm>
                  <a:off x="2041" y="2426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grpSp>
              <p:nvGrpSpPr>
                <p:cNvPr id="61" name="Group 75"/>
                <p:cNvGrpSpPr>
                  <a:grpSpLocks/>
                </p:cNvGrpSpPr>
                <p:nvPr/>
              </p:nvGrpSpPr>
              <p:grpSpPr bwMode="auto">
                <a:xfrm>
                  <a:off x="2039" y="2173"/>
                  <a:ext cx="194" cy="364"/>
                  <a:chOff x="2039" y="2173"/>
                  <a:chExt cx="194" cy="364"/>
                </a:xfrm>
              </p:grpSpPr>
              <p:sp>
                <p:nvSpPr>
                  <p:cNvPr id="62" name="Oval 76"/>
                  <p:cNvSpPr>
                    <a:spLocks noChangeArrowheads="1"/>
                  </p:cNvSpPr>
                  <p:nvPr/>
                </p:nvSpPr>
                <p:spPr bwMode="auto">
                  <a:xfrm>
                    <a:off x="2115" y="2173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63" name="Freeform 77"/>
                  <p:cNvSpPr>
                    <a:spLocks/>
                  </p:cNvSpPr>
                  <p:nvPr/>
                </p:nvSpPr>
                <p:spPr bwMode="auto">
                  <a:xfrm>
                    <a:off x="2039" y="2241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7" name="Group 78"/>
              <p:cNvGrpSpPr>
                <a:grpSpLocks/>
              </p:cNvGrpSpPr>
              <p:nvPr/>
            </p:nvGrpSpPr>
            <p:grpSpPr bwMode="auto">
              <a:xfrm>
                <a:off x="1772" y="2604"/>
                <a:ext cx="967" cy="448"/>
                <a:chOff x="1772" y="2604"/>
                <a:chExt cx="967" cy="448"/>
              </a:xfrm>
            </p:grpSpPr>
            <p:grpSp>
              <p:nvGrpSpPr>
                <p:cNvPr id="37" name="Group 79"/>
                <p:cNvGrpSpPr>
                  <a:grpSpLocks/>
                </p:cNvGrpSpPr>
                <p:nvPr/>
              </p:nvGrpSpPr>
              <p:grpSpPr bwMode="auto">
                <a:xfrm>
                  <a:off x="1772" y="2604"/>
                  <a:ext cx="305" cy="448"/>
                  <a:chOff x="1772" y="2604"/>
                  <a:chExt cx="305" cy="448"/>
                </a:xfrm>
              </p:grpSpPr>
              <p:grpSp>
                <p:nvGrpSpPr>
                  <p:cNvPr id="51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1772" y="2604"/>
                    <a:ext cx="305" cy="448"/>
                    <a:chOff x="1772" y="2604"/>
                    <a:chExt cx="305" cy="448"/>
                  </a:xfrm>
                </p:grpSpPr>
                <p:sp>
                  <p:nvSpPr>
                    <p:cNvPr id="53" name="AutoShape 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72" y="2675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54" name="AutoShape 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42" y="2604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52" name="AutoShape 83"/>
                  <p:cNvSpPr>
                    <a:spLocks noChangeArrowheads="1"/>
                  </p:cNvSpPr>
                  <p:nvPr/>
                </p:nvSpPr>
                <p:spPr bwMode="auto">
                  <a:xfrm>
                    <a:off x="1834" y="2708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grpSp>
              <p:nvGrpSpPr>
                <p:cNvPr id="38" name="Group 84"/>
                <p:cNvGrpSpPr>
                  <a:grpSpLocks/>
                </p:cNvGrpSpPr>
                <p:nvPr/>
              </p:nvGrpSpPr>
              <p:grpSpPr bwMode="auto">
                <a:xfrm>
                  <a:off x="2073" y="2604"/>
                  <a:ext cx="378" cy="448"/>
                  <a:chOff x="2073" y="2604"/>
                  <a:chExt cx="378" cy="448"/>
                </a:xfrm>
              </p:grpSpPr>
              <p:grpSp>
                <p:nvGrpSpPr>
                  <p:cNvPr id="46" name="Group 85"/>
                  <p:cNvGrpSpPr>
                    <a:grpSpLocks/>
                  </p:cNvGrpSpPr>
                  <p:nvPr/>
                </p:nvGrpSpPr>
                <p:grpSpPr bwMode="auto">
                  <a:xfrm>
                    <a:off x="2073" y="2604"/>
                    <a:ext cx="378" cy="448"/>
                    <a:chOff x="2073" y="2604"/>
                    <a:chExt cx="378" cy="448"/>
                  </a:xfrm>
                </p:grpSpPr>
                <p:sp>
                  <p:nvSpPr>
                    <p:cNvPr id="49" name="AutoShape 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2675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50" name="AutoShape 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9" y="2604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47" name="Oval 88"/>
                  <p:cNvSpPr>
                    <a:spLocks noChangeArrowheads="1"/>
                  </p:cNvSpPr>
                  <p:nvPr/>
                </p:nvSpPr>
                <p:spPr bwMode="auto">
                  <a:xfrm>
                    <a:off x="2188" y="2640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48" name="AutoShape 89"/>
                  <p:cNvSpPr>
                    <a:spLocks noChangeArrowheads="1"/>
                  </p:cNvSpPr>
                  <p:nvPr/>
                </p:nvSpPr>
                <p:spPr bwMode="auto">
                  <a:xfrm>
                    <a:off x="2120" y="2850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sp>
              <p:nvSpPr>
                <p:cNvPr id="39" name="Freeform 90"/>
                <p:cNvSpPr>
                  <a:spLocks/>
                </p:cNvSpPr>
                <p:nvPr/>
              </p:nvSpPr>
              <p:spPr bwMode="auto">
                <a:xfrm>
                  <a:off x="2637" y="2833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0" name="Rectangle 91"/>
                <p:cNvSpPr>
                  <a:spLocks noChangeArrowheads="1"/>
                </p:cNvSpPr>
                <p:nvPr/>
              </p:nvSpPr>
              <p:spPr bwMode="auto">
                <a:xfrm>
                  <a:off x="2633" y="2833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1" name="Rectangle 92"/>
                <p:cNvSpPr>
                  <a:spLocks noChangeArrowheads="1"/>
                </p:cNvSpPr>
                <p:nvPr/>
              </p:nvSpPr>
              <p:spPr bwMode="auto">
                <a:xfrm>
                  <a:off x="2640" y="2914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2" name="Rectangle 93"/>
                <p:cNvSpPr>
                  <a:spLocks noChangeArrowheads="1"/>
                </p:cNvSpPr>
                <p:nvPr/>
              </p:nvSpPr>
              <p:spPr bwMode="auto">
                <a:xfrm>
                  <a:off x="2457" y="2914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grpSp>
              <p:nvGrpSpPr>
                <p:cNvPr id="43" name="Group 94"/>
                <p:cNvGrpSpPr>
                  <a:grpSpLocks/>
                </p:cNvGrpSpPr>
                <p:nvPr/>
              </p:nvGrpSpPr>
              <p:grpSpPr bwMode="auto">
                <a:xfrm>
                  <a:off x="2455" y="2661"/>
                  <a:ext cx="194" cy="364"/>
                  <a:chOff x="2455" y="2661"/>
                  <a:chExt cx="194" cy="364"/>
                </a:xfrm>
              </p:grpSpPr>
              <p:sp>
                <p:nvSpPr>
                  <p:cNvPr id="44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2531" y="2661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45" name="Freeform 96"/>
                  <p:cNvSpPr>
                    <a:spLocks/>
                  </p:cNvSpPr>
                  <p:nvPr/>
                </p:nvSpPr>
                <p:spPr bwMode="auto">
                  <a:xfrm>
                    <a:off x="2455" y="2729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8" name="Group 97"/>
              <p:cNvGrpSpPr>
                <a:grpSpLocks/>
              </p:cNvGrpSpPr>
              <p:nvPr/>
            </p:nvGrpSpPr>
            <p:grpSpPr bwMode="auto">
              <a:xfrm>
                <a:off x="2188" y="3052"/>
                <a:ext cx="967" cy="448"/>
                <a:chOff x="2188" y="3052"/>
                <a:chExt cx="967" cy="448"/>
              </a:xfrm>
            </p:grpSpPr>
            <p:grpSp>
              <p:nvGrpSpPr>
                <p:cNvPr id="19" name="Group 98"/>
                <p:cNvGrpSpPr>
                  <a:grpSpLocks/>
                </p:cNvGrpSpPr>
                <p:nvPr/>
              </p:nvGrpSpPr>
              <p:grpSpPr bwMode="auto">
                <a:xfrm>
                  <a:off x="2188" y="3052"/>
                  <a:ext cx="305" cy="448"/>
                  <a:chOff x="2188" y="3052"/>
                  <a:chExt cx="305" cy="448"/>
                </a:xfrm>
              </p:grpSpPr>
              <p:grpSp>
                <p:nvGrpSpPr>
                  <p:cNvPr id="33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2188" y="3052"/>
                    <a:ext cx="305" cy="448"/>
                    <a:chOff x="2188" y="3052"/>
                    <a:chExt cx="305" cy="448"/>
                  </a:xfrm>
                </p:grpSpPr>
                <p:sp>
                  <p:nvSpPr>
                    <p:cNvPr id="35" name="AutoShape 1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8" y="3123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36" name="AutoShape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8" y="3052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34" name="AutoShape 102"/>
                  <p:cNvSpPr>
                    <a:spLocks noChangeArrowheads="1"/>
                  </p:cNvSpPr>
                  <p:nvPr/>
                </p:nvSpPr>
                <p:spPr bwMode="auto">
                  <a:xfrm>
                    <a:off x="2250" y="3156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grpSp>
              <p:nvGrpSpPr>
                <p:cNvPr id="20" name="Group 103"/>
                <p:cNvGrpSpPr>
                  <a:grpSpLocks/>
                </p:cNvGrpSpPr>
                <p:nvPr/>
              </p:nvGrpSpPr>
              <p:grpSpPr bwMode="auto">
                <a:xfrm>
                  <a:off x="2489" y="3052"/>
                  <a:ext cx="378" cy="448"/>
                  <a:chOff x="2489" y="3052"/>
                  <a:chExt cx="378" cy="448"/>
                </a:xfrm>
              </p:grpSpPr>
              <p:grpSp>
                <p:nvGrpSpPr>
                  <p:cNvPr id="28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489" y="3052"/>
                    <a:ext cx="378" cy="448"/>
                    <a:chOff x="2489" y="3052"/>
                    <a:chExt cx="378" cy="448"/>
                  </a:xfrm>
                </p:grpSpPr>
                <p:sp>
                  <p:nvSpPr>
                    <p:cNvPr id="31" name="AutoShape 1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9" y="3123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32" name="AutoShap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5" y="3052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29" name="Oval 107"/>
                  <p:cNvSpPr>
                    <a:spLocks noChangeArrowheads="1"/>
                  </p:cNvSpPr>
                  <p:nvPr/>
                </p:nvSpPr>
                <p:spPr bwMode="auto">
                  <a:xfrm>
                    <a:off x="2604" y="3088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30" name="AutoShape 108"/>
                  <p:cNvSpPr>
                    <a:spLocks noChangeArrowheads="1"/>
                  </p:cNvSpPr>
                  <p:nvPr/>
                </p:nvSpPr>
                <p:spPr bwMode="auto">
                  <a:xfrm>
                    <a:off x="2536" y="3298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sp>
              <p:nvSpPr>
                <p:cNvPr id="21" name="Freeform 109"/>
                <p:cNvSpPr>
                  <a:spLocks/>
                </p:cNvSpPr>
                <p:nvPr/>
              </p:nvSpPr>
              <p:spPr bwMode="auto">
                <a:xfrm>
                  <a:off x="3053" y="3281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" name="Rectangle 110"/>
                <p:cNvSpPr>
                  <a:spLocks noChangeArrowheads="1"/>
                </p:cNvSpPr>
                <p:nvPr/>
              </p:nvSpPr>
              <p:spPr bwMode="auto">
                <a:xfrm>
                  <a:off x="3049" y="3281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23" name="Rectangle 111"/>
                <p:cNvSpPr>
                  <a:spLocks noChangeArrowheads="1"/>
                </p:cNvSpPr>
                <p:nvPr/>
              </p:nvSpPr>
              <p:spPr bwMode="auto">
                <a:xfrm>
                  <a:off x="3056" y="3362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24" name="Rectangle 112"/>
                <p:cNvSpPr>
                  <a:spLocks noChangeArrowheads="1"/>
                </p:cNvSpPr>
                <p:nvPr/>
              </p:nvSpPr>
              <p:spPr bwMode="auto">
                <a:xfrm>
                  <a:off x="2873" y="3362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grpSp>
              <p:nvGrpSpPr>
                <p:cNvPr id="25" name="Group 113"/>
                <p:cNvGrpSpPr>
                  <a:grpSpLocks/>
                </p:cNvGrpSpPr>
                <p:nvPr/>
              </p:nvGrpSpPr>
              <p:grpSpPr bwMode="auto">
                <a:xfrm>
                  <a:off x="2871" y="3109"/>
                  <a:ext cx="194" cy="364"/>
                  <a:chOff x="2871" y="3109"/>
                  <a:chExt cx="194" cy="364"/>
                </a:xfrm>
              </p:grpSpPr>
              <p:sp>
                <p:nvSpPr>
                  <p:cNvPr id="26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2947" y="3109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27" name="Freeform 115"/>
                  <p:cNvSpPr>
                    <a:spLocks/>
                  </p:cNvSpPr>
                  <p:nvPr/>
                </p:nvSpPr>
                <p:spPr bwMode="auto">
                  <a:xfrm>
                    <a:off x="2871" y="3177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</p:grpSp>
      </p:grpSp>
      <p:sp>
        <p:nvSpPr>
          <p:cNvPr id="118" name="Slide Number Placeholder 1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040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Pipeline Diagram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Pipeline diagram shows the execution of a series of instructions.</a:t>
            </a:r>
          </a:p>
          <a:p>
            <a:pPr marL="82296" indent="0">
              <a:buNone/>
            </a:pPr>
            <a:r>
              <a:rPr lang="en-US" altLang="zh-CN" sz="2600" dirty="0"/>
              <a:t> -- Instruction sequence is shown vertically (top to bottom)</a:t>
            </a:r>
          </a:p>
          <a:p>
            <a:pPr marL="82296" indent="0">
              <a:buNone/>
            </a:pPr>
            <a:r>
              <a:rPr lang="en-US" altLang="zh-CN" sz="2600" dirty="0"/>
              <a:t> -- Clock cycles are shown horizontally (left to right)</a:t>
            </a:r>
          </a:p>
          <a:p>
            <a:pPr marL="82296" indent="0">
              <a:buNone/>
            </a:pPr>
            <a:r>
              <a:rPr lang="en-US" altLang="zh-CN" sz="2600" dirty="0"/>
              <a:t> -- Each instruction is divided into its component stages.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b="1" i="1" dirty="0"/>
              <a:t>Overlapping</a:t>
            </a:r>
            <a:r>
              <a:rPr lang="en-US" altLang="zh-CN" sz="2600" dirty="0"/>
              <a:t> of instructions is shown in the diagram.</a:t>
            </a:r>
          </a:p>
        </p:txBody>
      </p:sp>
      <p:graphicFrame>
        <p:nvGraphicFramePr>
          <p:cNvPr id="4" name="Group 254"/>
          <p:cNvGraphicFramePr>
            <a:graphicFrameLocks noGrp="1"/>
          </p:cNvGraphicFramePr>
          <p:nvPr>
            <p:extLst/>
          </p:nvPr>
        </p:nvGraphicFramePr>
        <p:xfrm>
          <a:off x="201488" y="4149080"/>
          <a:ext cx="8763000" cy="192024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	$t0, 4($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sp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$v0, $a0, $a1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and	$t1, $t2, $t3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$s0, $s1, $s2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$sp, $sp, -4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050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Some Terminology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The </a:t>
            </a:r>
            <a:r>
              <a:rPr lang="en-US" altLang="zh-CN" sz="2600" dirty="0">
                <a:solidFill>
                  <a:srgbClr val="FF0000"/>
                </a:solidFill>
              </a:rPr>
              <a:t>pipeline depth</a:t>
            </a:r>
            <a:r>
              <a:rPr lang="en-US" altLang="zh-CN" sz="2600" dirty="0"/>
              <a:t> is the number of stages: 5 in this case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In the first 4 cycles here, the pipeline is </a:t>
            </a:r>
            <a:r>
              <a:rPr lang="en-US" altLang="zh-CN" sz="2600" dirty="0">
                <a:solidFill>
                  <a:srgbClr val="FF0000"/>
                </a:solidFill>
              </a:rPr>
              <a:t>filling</a:t>
            </a:r>
            <a:r>
              <a:rPr lang="en-US" altLang="zh-CN" sz="2600" dirty="0"/>
              <a:t>, since there are idle functional units.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In cycle 5, the pipeline is </a:t>
            </a:r>
            <a:r>
              <a:rPr lang="en-US" altLang="zh-CN" sz="2600" dirty="0">
                <a:solidFill>
                  <a:srgbClr val="FF0000"/>
                </a:solidFill>
              </a:rPr>
              <a:t>full</a:t>
            </a:r>
            <a:r>
              <a:rPr lang="en-US" altLang="zh-CN" sz="2600" dirty="0"/>
              <a:t>. Five instructions are being executed simultaneously, no idle functional units.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In cycles 6-9, the pipeline is </a:t>
            </a:r>
            <a:r>
              <a:rPr lang="en-US" altLang="zh-CN" sz="2600" dirty="0">
                <a:solidFill>
                  <a:srgbClr val="FF0000"/>
                </a:solidFill>
              </a:rPr>
              <a:t>emptying</a:t>
            </a:r>
            <a:r>
              <a:rPr lang="en-US" altLang="zh-CN" sz="2600" dirty="0"/>
              <a:t>.</a:t>
            </a:r>
          </a:p>
        </p:txBody>
      </p:sp>
      <p:sp>
        <p:nvSpPr>
          <p:cNvPr id="4" name="AutoShape 6"/>
          <p:cNvSpPr>
            <a:spLocks/>
          </p:cNvSpPr>
          <p:nvPr/>
        </p:nvSpPr>
        <p:spPr bwMode="auto">
          <a:xfrm rot="16200000">
            <a:off x="3744020" y="4629536"/>
            <a:ext cx="177800" cy="3048000"/>
          </a:xfrm>
          <a:prstGeom prst="leftBrace">
            <a:avLst>
              <a:gd name="adj1" fmla="val 14285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5" name="AutoShape 7"/>
          <p:cNvSpPr>
            <a:spLocks/>
          </p:cNvSpPr>
          <p:nvPr/>
        </p:nvSpPr>
        <p:spPr bwMode="auto">
          <a:xfrm rot="16200000">
            <a:off x="7443689" y="4663667"/>
            <a:ext cx="177800" cy="2979738"/>
          </a:xfrm>
          <a:prstGeom prst="leftBrace">
            <a:avLst>
              <a:gd name="adj1" fmla="val 1396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6" name="AutoShape 8"/>
          <p:cNvSpPr>
            <a:spLocks/>
          </p:cNvSpPr>
          <p:nvPr/>
        </p:nvSpPr>
        <p:spPr bwMode="auto">
          <a:xfrm rot="16200000">
            <a:off x="5610920" y="5810636"/>
            <a:ext cx="177800" cy="685800"/>
          </a:xfrm>
          <a:prstGeom prst="leftBrace">
            <a:avLst>
              <a:gd name="adj1" fmla="val 3214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375720" y="6293236"/>
            <a:ext cx="85725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1pPr>
            <a:lvl2pPr marL="742950" indent="-28575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2pPr>
            <a:lvl3pPr marL="11430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3pPr>
            <a:lvl4pPr marL="16002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4pPr>
            <a:lvl5pPr marL="20574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9pPr>
          </a:lstStyle>
          <a:p>
            <a:pPr algn="ctr"/>
            <a:r>
              <a:rPr lang="en-US" altLang="zh-CN">
                <a:ea typeface="宋体" charset="-122"/>
              </a:rPr>
              <a:t>filling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433120" y="6293236"/>
            <a:ext cx="5842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1pPr>
            <a:lvl2pPr marL="742950" indent="-28575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2pPr>
            <a:lvl3pPr marL="11430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3pPr>
            <a:lvl4pPr marL="16002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4pPr>
            <a:lvl5pPr marL="20574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9pPr>
          </a:lstStyle>
          <a:p>
            <a:pPr algn="ctr"/>
            <a:r>
              <a:rPr lang="en-US" altLang="zh-CN">
                <a:ea typeface="宋体" charset="-122"/>
              </a:rPr>
              <a:t>full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957120" y="6293236"/>
            <a:ext cx="12573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1pPr>
            <a:lvl2pPr marL="742950" indent="-28575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2pPr>
            <a:lvl3pPr marL="11430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3pPr>
            <a:lvl4pPr marL="16002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4pPr>
            <a:lvl5pPr marL="20574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9pPr>
          </a:lstStyle>
          <a:p>
            <a:pPr algn="ctr"/>
            <a:r>
              <a:rPr lang="en-US" altLang="zh-CN">
                <a:ea typeface="宋体" charset="-122"/>
              </a:rPr>
              <a:t>emptying</a:t>
            </a:r>
          </a:p>
        </p:txBody>
      </p:sp>
      <p:graphicFrame>
        <p:nvGraphicFramePr>
          <p:cNvPr id="10" name="Group 134"/>
          <p:cNvGraphicFramePr>
            <a:graphicFrameLocks noGrp="1"/>
          </p:cNvGraphicFramePr>
          <p:nvPr>
            <p:extLst/>
          </p:nvPr>
        </p:nvGraphicFramePr>
        <p:xfrm>
          <a:off x="251520" y="4007236"/>
          <a:ext cx="8763000" cy="192024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$t0, 4($sp)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$v0, $a0, $a1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and	$t1, $t2, $t3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$s0, $s1, $s2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$sp, $sp, -4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346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1317" y="260648"/>
            <a:ext cx="8393617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Single vs Multiple vs Pipelining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62" y="1124744"/>
            <a:ext cx="8348566" cy="54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370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Pipelining Performance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Execution time on ideal pipeline:</a:t>
            </a:r>
          </a:p>
          <a:p>
            <a:pPr marL="82296" indent="0">
              <a:buNone/>
            </a:pPr>
            <a:r>
              <a:rPr lang="en-US" altLang="zh-CN" sz="2800" dirty="0"/>
              <a:t>   --</a:t>
            </a:r>
            <a:r>
              <a:rPr lang="en-US" altLang="zh-CN" sz="2800" dirty="0">
                <a:solidFill>
                  <a:srgbClr val="FF0000"/>
                </a:solidFill>
              </a:rPr>
              <a:t>Time to fill the pipeline </a:t>
            </a:r>
            <a:r>
              <a:rPr lang="en-US" altLang="zh-CN" sz="2800" dirty="0"/>
              <a:t>+ </a:t>
            </a:r>
            <a:r>
              <a:rPr lang="en-US" altLang="zh-CN" sz="2800" dirty="0">
                <a:solidFill>
                  <a:srgbClr val="00B050"/>
                </a:solidFill>
              </a:rPr>
              <a:t>one cycle per instruction</a:t>
            </a:r>
          </a:p>
          <a:p>
            <a:pPr marL="82296" indent="0">
              <a:buNone/>
            </a:pPr>
            <a:r>
              <a:rPr lang="en-US" altLang="zh-CN" sz="2800" dirty="0"/>
              <a:t>   --What is the execution time for N instructions?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Compare with other implementations:</a:t>
            </a:r>
          </a:p>
          <a:p>
            <a:pPr marL="82296" indent="0">
              <a:buNone/>
            </a:pPr>
            <a:r>
              <a:rPr lang="en-US" altLang="zh-CN" sz="2800" dirty="0"/>
              <a:t>   -- </a:t>
            </a:r>
            <a:r>
              <a:rPr lang="en-US" altLang="zh-CN" sz="2800" dirty="0" err="1"/>
              <a:t>eg</a:t>
            </a:r>
            <a:r>
              <a:rPr lang="en-US" altLang="zh-CN" sz="2800" dirty="0"/>
              <a:t>. Single Cycle with 8ns clock period ? 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How much faster is pipelining for N=1000 ?</a:t>
            </a:r>
          </a:p>
          <a:p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807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Pipelining other instruction types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For other types of instructions, </a:t>
            </a:r>
            <a:r>
              <a:rPr lang="en-US" altLang="zh-CN" sz="2800" dirty="0" err="1"/>
              <a:t>eg</a:t>
            </a:r>
            <a:r>
              <a:rPr lang="en-US" altLang="zh-CN" sz="2800" dirty="0"/>
              <a:t>. R-type instructions, it only require 4 stages: IF, ID, EX, and WB</a:t>
            </a:r>
          </a:p>
          <a:p>
            <a:pPr marL="82296" indent="0">
              <a:buNone/>
            </a:pPr>
            <a:r>
              <a:rPr lang="en-US" altLang="zh-CN" sz="2800" dirty="0"/>
              <a:t>    -- MEM stage is not needed.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Some problems when we try to pipeline loads with R-type instructions…</a:t>
            </a:r>
          </a:p>
        </p:txBody>
      </p:sp>
      <p:graphicFrame>
        <p:nvGraphicFramePr>
          <p:cNvPr id="4" name="Group 175"/>
          <p:cNvGraphicFramePr>
            <a:graphicFrameLocks noGrp="1"/>
          </p:cNvGraphicFramePr>
          <p:nvPr>
            <p:extLst/>
          </p:nvPr>
        </p:nvGraphicFramePr>
        <p:xfrm>
          <a:off x="7414" y="4356100"/>
          <a:ext cx="8763000" cy="192024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$sp, $sp, -4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$v0, $a0, $a1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$t0, 4($sp)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$s0, $s1, $s2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$t1, 8($sp)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17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454252" y="5283200"/>
              <a:ext cx="831850" cy="727075"/>
            </p14:xfrm>
          </p:contentPart>
        </mc:Choice>
        <mc:Fallback xmlns="">
          <p:pic>
            <p:nvPicPr>
              <p:cNvPr id="5" name="Ink 17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44893" y="5273842"/>
                <a:ext cx="850568" cy="745792"/>
              </a:xfrm>
              <a:prstGeom prst="rect">
                <a:avLst/>
              </a:prstGeom>
            </p:spPr>
          </p:pic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424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8111954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 Solution: Insert NOP Stages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Enforce uniformity</a:t>
            </a:r>
          </a:p>
          <a:p>
            <a:pPr marL="82296" indent="0">
              <a:buNone/>
            </a:pPr>
            <a:r>
              <a:rPr lang="en-US" altLang="zh-CN" sz="2800" dirty="0"/>
              <a:t>   -- Make all instructions take 5 cycles with the same stages in the same order</a:t>
            </a:r>
          </a:p>
          <a:p>
            <a:pPr marL="82296" indent="0">
              <a:buNone/>
            </a:pPr>
            <a:r>
              <a:rPr lang="en-US" altLang="zh-CN" sz="2800" dirty="0"/>
              <a:t>   -- Some stages will do nothing for some instructions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aphicFrame>
        <p:nvGraphicFramePr>
          <p:cNvPr id="4" name="Group 359"/>
          <p:cNvGraphicFramePr>
            <a:graphicFrameLocks noGrp="1"/>
          </p:cNvGraphicFramePr>
          <p:nvPr>
            <p:extLst/>
          </p:nvPr>
        </p:nvGraphicFramePr>
        <p:xfrm>
          <a:off x="251520" y="3649028"/>
          <a:ext cx="8763000" cy="195072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$sp, $sp, -4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$v0, $a0, $a1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$t0, 4($sp)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E0FCC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$s0, $s1, $s2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$t1, 8($sp)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5" name="Group 363"/>
          <p:cNvGraphicFramePr>
            <a:graphicFrameLocks noGrp="1"/>
          </p:cNvGraphicFramePr>
          <p:nvPr>
            <p:extLst/>
          </p:nvPr>
        </p:nvGraphicFramePr>
        <p:xfrm>
          <a:off x="1394520" y="3191828"/>
          <a:ext cx="5791200" cy="274638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R-type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9" name="Group 366"/>
          <p:cNvGraphicFramePr>
            <a:graphicFrameLocks noGrp="1"/>
          </p:cNvGraphicFramePr>
          <p:nvPr>
            <p:extLst/>
          </p:nvPr>
        </p:nvGraphicFramePr>
        <p:xfrm>
          <a:off x="1164431" y="5874544"/>
          <a:ext cx="5791200" cy="274638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store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0" name="Group 385"/>
          <p:cNvGraphicFramePr>
            <a:graphicFrameLocks noGrp="1"/>
          </p:cNvGraphicFramePr>
          <p:nvPr>
            <p:extLst/>
          </p:nvPr>
        </p:nvGraphicFramePr>
        <p:xfrm>
          <a:off x="1164431" y="6255544"/>
          <a:ext cx="5791200" cy="274638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branch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479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from Laundry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Three steps for one load of laundry</a:t>
            </a:r>
          </a:p>
          <a:p>
            <a:pPr marL="82296" indent="0">
              <a:buNone/>
            </a:pPr>
            <a:r>
              <a:rPr lang="en-US" altLang="zh-CN" sz="2600" dirty="0"/>
              <a:t>   -- One washer (takes 30 minutes)</a:t>
            </a:r>
          </a:p>
          <a:p>
            <a:pPr marL="82296" indent="0">
              <a:buNone/>
            </a:pPr>
            <a:endParaRPr lang="en-US" altLang="zh-CN" sz="2600" dirty="0"/>
          </a:p>
          <a:p>
            <a:pPr marL="82296" indent="0">
              <a:buNone/>
            </a:pPr>
            <a:r>
              <a:rPr lang="en-US" altLang="zh-CN" sz="2600" dirty="0"/>
              <a:t>   </a:t>
            </a:r>
          </a:p>
          <a:p>
            <a:pPr marL="82296" indent="0">
              <a:buNone/>
            </a:pPr>
            <a:r>
              <a:rPr lang="en-US" altLang="zh-CN" sz="2600" dirty="0"/>
              <a:t>    -- One drier (takes 40 minutes)</a:t>
            </a:r>
          </a:p>
          <a:p>
            <a:pPr marL="82296" indent="0">
              <a:buNone/>
            </a:pPr>
            <a:endParaRPr lang="en-US" altLang="zh-CN" sz="2600" dirty="0"/>
          </a:p>
          <a:p>
            <a:pPr marL="82296" indent="0">
              <a:buNone/>
            </a:pPr>
            <a:r>
              <a:rPr lang="en-US" altLang="zh-CN" sz="2600" dirty="0"/>
              <a:t>   </a:t>
            </a:r>
          </a:p>
          <a:p>
            <a:pPr marL="82296" indent="0">
              <a:buNone/>
            </a:pPr>
            <a:r>
              <a:rPr lang="en-US" altLang="zh-CN" sz="2600" dirty="0"/>
              <a:t>    -- One “folder” (takes 20 minutes)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Totally 20+30+40=90 minutes for one load of laundry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04864"/>
            <a:ext cx="78105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118" y="3429000"/>
            <a:ext cx="70485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893" y="4869160"/>
            <a:ext cx="600075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924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Sequential Way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 sequential way for 4 loads need 6 hours.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136" name="组合 135"/>
          <p:cNvGrpSpPr/>
          <p:nvPr/>
        </p:nvGrpSpPr>
        <p:grpSpPr>
          <a:xfrm>
            <a:off x="1331640" y="2006748"/>
            <a:ext cx="7318375" cy="4446588"/>
            <a:chOff x="1331640" y="2132856"/>
            <a:chExt cx="7318375" cy="4446588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7428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30</a:t>
              </a:r>
            </a:p>
          </p:txBody>
        </p:sp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1733278" y="3232994"/>
              <a:ext cx="1498600" cy="0"/>
              <a:chOff x="952" y="1400"/>
              <a:chExt cx="944" cy="0"/>
            </a:xfrm>
          </p:grpSpPr>
          <p:sp>
            <p:nvSpPr>
              <p:cNvPr id="6" name="Line 6"/>
              <p:cNvSpPr>
                <a:spLocks noChangeShapeType="1"/>
              </p:cNvSpPr>
              <p:nvPr/>
            </p:nvSpPr>
            <p:spPr bwMode="auto">
              <a:xfrm>
                <a:off x="952" y="1400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" name="Line 7"/>
              <p:cNvSpPr>
                <a:spLocks noChangeShapeType="1"/>
              </p:cNvSpPr>
              <p:nvPr/>
            </p:nvSpPr>
            <p:spPr bwMode="auto">
              <a:xfrm>
                <a:off x="1280" y="1400"/>
                <a:ext cx="360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" name="Line 8"/>
              <p:cNvSpPr>
                <a:spLocks noChangeShapeType="1"/>
              </p:cNvSpPr>
              <p:nvPr/>
            </p:nvSpPr>
            <p:spPr bwMode="auto">
              <a:xfrm>
                <a:off x="1680" y="1400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3270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40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28477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20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22285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28635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32699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33176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30</a:t>
              </a:r>
            </a:p>
          </p:txBody>
        </p:sp>
        <p:grpSp>
          <p:nvGrpSpPr>
            <p:cNvPr id="15" name="Group 15"/>
            <p:cNvGrpSpPr>
              <a:grpSpLocks/>
            </p:cNvGrpSpPr>
            <p:nvPr/>
          </p:nvGrpSpPr>
          <p:grpSpPr bwMode="auto">
            <a:xfrm>
              <a:off x="3308078" y="3232994"/>
              <a:ext cx="1498600" cy="0"/>
              <a:chOff x="1944" y="1400"/>
              <a:chExt cx="944" cy="0"/>
            </a:xfrm>
          </p:grpSpPr>
          <p:sp>
            <p:nvSpPr>
              <p:cNvPr id="16" name="Line 16"/>
              <p:cNvSpPr>
                <a:spLocks noChangeShapeType="1"/>
              </p:cNvSpPr>
              <p:nvPr/>
            </p:nvSpPr>
            <p:spPr bwMode="auto">
              <a:xfrm>
                <a:off x="1944" y="1400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" name="Line 17"/>
              <p:cNvSpPr>
                <a:spLocks noChangeShapeType="1"/>
              </p:cNvSpPr>
              <p:nvPr/>
            </p:nvSpPr>
            <p:spPr bwMode="auto">
              <a:xfrm>
                <a:off x="2272" y="1400"/>
                <a:ext cx="360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" name="Line 18"/>
              <p:cNvSpPr>
                <a:spLocks noChangeShapeType="1"/>
              </p:cNvSpPr>
              <p:nvPr/>
            </p:nvSpPr>
            <p:spPr bwMode="auto">
              <a:xfrm>
                <a:off x="2672" y="1400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39018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40</a:t>
              </a: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4225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20</a:t>
              </a:r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38033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44383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48447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48924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30</a:t>
              </a:r>
            </a:p>
          </p:txBody>
        </p:sp>
        <p:grpSp>
          <p:nvGrpSpPr>
            <p:cNvPr id="25" name="Group 25"/>
            <p:cNvGrpSpPr>
              <a:grpSpLocks/>
            </p:cNvGrpSpPr>
            <p:nvPr/>
          </p:nvGrpSpPr>
          <p:grpSpPr bwMode="auto">
            <a:xfrm>
              <a:off x="4882878" y="3232994"/>
              <a:ext cx="1498600" cy="0"/>
              <a:chOff x="2936" y="1400"/>
              <a:chExt cx="944" cy="0"/>
            </a:xfrm>
          </p:grpSpPr>
          <p:sp>
            <p:nvSpPr>
              <p:cNvPr id="26" name="Line 26"/>
              <p:cNvSpPr>
                <a:spLocks noChangeShapeType="1"/>
              </p:cNvSpPr>
              <p:nvPr/>
            </p:nvSpPr>
            <p:spPr bwMode="auto">
              <a:xfrm>
                <a:off x="2936" y="1400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" name="Line 27"/>
              <p:cNvSpPr>
                <a:spLocks noChangeShapeType="1"/>
              </p:cNvSpPr>
              <p:nvPr/>
            </p:nvSpPr>
            <p:spPr bwMode="auto">
              <a:xfrm>
                <a:off x="3264" y="1400"/>
                <a:ext cx="360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" name="Line 28"/>
              <p:cNvSpPr>
                <a:spLocks noChangeShapeType="1"/>
              </p:cNvSpPr>
              <p:nvPr/>
            </p:nvSpPr>
            <p:spPr bwMode="auto">
              <a:xfrm>
                <a:off x="3664" y="1400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54766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40</a:t>
              </a: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59973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20</a:t>
              </a:r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>
              <a:off x="53781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>
              <a:off x="60131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>
              <a:off x="64195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64672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30</a:t>
              </a:r>
            </a:p>
          </p:txBody>
        </p:sp>
        <p:grpSp>
          <p:nvGrpSpPr>
            <p:cNvPr id="35" name="Group 35"/>
            <p:cNvGrpSpPr>
              <a:grpSpLocks/>
            </p:cNvGrpSpPr>
            <p:nvPr/>
          </p:nvGrpSpPr>
          <p:grpSpPr bwMode="auto">
            <a:xfrm>
              <a:off x="6457678" y="3232994"/>
              <a:ext cx="1498600" cy="0"/>
              <a:chOff x="3928" y="1400"/>
              <a:chExt cx="944" cy="0"/>
            </a:xfrm>
          </p:grpSpPr>
          <p:sp>
            <p:nvSpPr>
              <p:cNvPr id="36" name="Line 36"/>
              <p:cNvSpPr>
                <a:spLocks noChangeShapeType="1"/>
              </p:cNvSpPr>
              <p:nvPr/>
            </p:nvSpPr>
            <p:spPr bwMode="auto">
              <a:xfrm>
                <a:off x="3928" y="1400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7" name="Line 37"/>
              <p:cNvSpPr>
                <a:spLocks noChangeShapeType="1"/>
              </p:cNvSpPr>
              <p:nvPr/>
            </p:nvSpPr>
            <p:spPr bwMode="auto">
              <a:xfrm>
                <a:off x="4256" y="1400"/>
                <a:ext cx="360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38"/>
              <p:cNvSpPr>
                <a:spLocks noChangeShapeType="1"/>
              </p:cNvSpPr>
              <p:nvPr/>
            </p:nvSpPr>
            <p:spPr bwMode="auto">
              <a:xfrm>
                <a:off x="4656" y="1400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70514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40</a:t>
              </a:r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7572103" y="32377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20</a:t>
              </a:r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>
              <a:off x="69529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>
              <a:off x="75879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>
              <a:off x="7994378" y="30615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44" name="Group 44"/>
            <p:cNvGrpSpPr>
              <a:grpSpLocks/>
            </p:cNvGrpSpPr>
            <p:nvPr/>
          </p:nvGrpSpPr>
          <p:grpSpPr bwMode="auto">
            <a:xfrm>
              <a:off x="1714228" y="3633044"/>
              <a:ext cx="1535112" cy="711200"/>
              <a:chOff x="940" y="1652"/>
              <a:chExt cx="967" cy="448"/>
            </a:xfrm>
          </p:grpSpPr>
          <p:grpSp>
            <p:nvGrpSpPr>
              <p:cNvPr id="45" name="Group 45"/>
              <p:cNvGrpSpPr>
                <a:grpSpLocks/>
              </p:cNvGrpSpPr>
              <p:nvPr/>
            </p:nvGrpSpPr>
            <p:grpSpPr bwMode="auto">
              <a:xfrm>
                <a:off x="940" y="1652"/>
                <a:ext cx="305" cy="448"/>
                <a:chOff x="940" y="1652"/>
                <a:chExt cx="305" cy="448"/>
              </a:xfrm>
            </p:grpSpPr>
            <p:grpSp>
              <p:nvGrpSpPr>
                <p:cNvPr id="59" name="Group 46"/>
                <p:cNvGrpSpPr>
                  <a:grpSpLocks/>
                </p:cNvGrpSpPr>
                <p:nvPr/>
              </p:nvGrpSpPr>
              <p:grpSpPr bwMode="auto">
                <a:xfrm>
                  <a:off x="940" y="1652"/>
                  <a:ext cx="305" cy="448"/>
                  <a:chOff x="940" y="1652"/>
                  <a:chExt cx="305" cy="448"/>
                </a:xfrm>
              </p:grpSpPr>
              <p:sp>
                <p:nvSpPr>
                  <p:cNvPr id="61" name="AutoShape 47"/>
                  <p:cNvSpPr>
                    <a:spLocks noChangeArrowheads="1"/>
                  </p:cNvSpPr>
                  <p:nvPr/>
                </p:nvSpPr>
                <p:spPr bwMode="auto">
                  <a:xfrm>
                    <a:off x="940" y="1723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62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1010" y="1652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60" name="AutoShape 49"/>
                <p:cNvSpPr>
                  <a:spLocks noChangeArrowheads="1"/>
                </p:cNvSpPr>
                <p:nvPr/>
              </p:nvSpPr>
              <p:spPr bwMode="auto">
                <a:xfrm>
                  <a:off x="1002" y="1756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46" name="Group 50"/>
              <p:cNvGrpSpPr>
                <a:grpSpLocks/>
              </p:cNvGrpSpPr>
              <p:nvPr/>
            </p:nvGrpSpPr>
            <p:grpSpPr bwMode="auto">
              <a:xfrm>
                <a:off x="1241" y="1652"/>
                <a:ext cx="378" cy="448"/>
                <a:chOff x="1241" y="1652"/>
                <a:chExt cx="378" cy="448"/>
              </a:xfrm>
            </p:grpSpPr>
            <p:grpSp>
              <p:nvGrpSpPr>
                <p:cNvPr id="54" name="Group 51"/>
                <p:cNvGrpSpPr>
                  <a:grpSpLocks/>
                </p:cNvGrpSpPr>
                <p:nvPr/>
              </p:nvGrpSpPr>
              <p:grpSpPr bwMode="auto">
                <a:xfrm>
                  <a:off x="1241" y="1652"/>
                  <a:ext cx="378" cy="448"/>
                  <a:chOff x="1241" y="1652"/>
                  <a:chExt cx="378" cy="448"/>
                </a:xfrm>
              </p:grpSpPr>
              <p:sp>
                <p:nvSpPr>
                  <p:cNvPr id="57" name="AutoShape 52"/>
                  <p:cNvSpPr>
                    <a:spLocks noChangeArrowheads="1"/>
                  </p:cNvSpPr>
                  <p:nvPr/>
                </p:nvSpPr>
                <p:spPr bwMode="auto">
                  <a:xfrm>
                    <a:off x="1241" y="1723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" name="AutoShape 53"/>
                  <p:cNvSpPr>
                    <a:spLocks noChangeArrowheads="1"/>
                  </p:cNvSpPr>
                  <p:nvPr/>
                </p:nvSpPr>
                <p:spPr bwMode="auto">
                  <a:xfrm>
                    <a:off x="1327" y="1652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55" name="Oval 54"/>
                <p:cNvSpPr>
                  <a:spLocks noChangeArrowheads="1"/>
                </p:cNvSpPr>
                <p:nvPr/>
              </p:nvSpPr>
              <p:spPr bwMode="auto">
                <a:xfrm>
                  <a:off x="1356" y="1688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56" name="AutoShape 55"/>
                <p:cNvSpPr>
                  <a:spLocks noChangeArrowheads="1"/>
                </p:cNvSpPr>
                <p:nvPr/>
              </p:nvSpPr>
              <p:spPr bwMode="auto">
                <a:xfrm>
                  <a:off x="1288" y="1898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47" name="Freeform 56"/>
              <p:cNvSpPr>
                <a:spLocks/>
              </p:cNvSpPr>
              <p:nvPr/>
            </p:nvSpPr>
            <p:spPr bwMode="auto">
              <a:xfrm>
                <a:off x="1805" y="1881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8" name="Rectangle 57"/>
              <p:cNvSpPr>
                <a:spLocks noChangeArrowheads="1"/>
              </p:cNvSpPr>
              <p:nvPr/>
            </p:nvSpPr>
            <p:spPr bwMode="auto">
              <a:xfrm>
                <a:off x="1801" y="1881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9" name="Rectangle 58"/>
              <p:cNvSpPr>
                <a:spLocks noChangeArrowheads="1"/>
              </p:cNvSpPr>
              <p:nvPr/>
            </p:nvSpPr>
            <p:spPr bwMode="auto">
              <a:xfrm>
                <a:off x="1808" y="1962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0" name="Rectangle 59"/>
              <p:cNvSpPr>
                <a:spLocks noChangeArrowheads="1"/>
              </p:cNvSpPr>
              <p:nvPr/>
            </p:nvSpPr>
            <p:spPr bwMode="auto">
              <a:xfrm>
                <a:off x="1625" y="1962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51" name="Group 60"/>
              <p:cNvGrpSpPr>
                <a:grpSpLocks/>
              </p:cNvGrpSpPr>
              <p:nvPr/>
            </p:nvGrpSpPr>
            <p:grpSpPr bwMode="auto">
              <a:xfrm>
                <a:off x="1623" y="1709"/>
                <a:ext cx="194" cy="364"/>
                <a:chOff x="1623" y="1709"/>
                <a:chExt cx="194" cy="364"/>
              </a:xfrm>
            </p:grpSpPr>
            <p:sp>
              <p:nvSpPr>
                <p:cNvPr id="52" name="Oval 61"/>
                <p:cNvSpPr>
                  <a:spLocks noChangeArrowheads="1"/>
                </p:cNvSpPr>
                <p:nvPr/>
              </p:nvSpPr>
              <p:spPr bwMode="auto">
                <a:xfrm>
                  <a:off x="1699" y="1709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53" name="Freeform 62"/>
                <p:cNvSpPr>
                  <a:spLocks/>
                </p:cNvSpPr>
                <p:nvPr/>
              </p:nvSpPr>
              <p:spPr bwMode="auto">
                <a:xfrm>
                  <a:off x="1623" y="1777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63" name="Rectangle 63"/>
            <p:cNvSpPr>
              <a:spLocks noChangeArrowheads="1"/>
            </p:cNvSpPr>
            <p:nvPr/>
          </p:nvSpPr>
          <p:spPr bwMode="auto">
            <a:xfrm>
              <a:off x="1331640" y="2132856"/>
              <a:ext cx="7143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6 PM</a:t>
              </a:r>
            </a:p>
          </p:txBody>
        </p:sp>
        <p:sp>
          <p:nvSpPr>
            <p:cNvPr id="64" name="Line 64"/>
            <p:cNvSpPr>
              <a:spLocks noChangeShapeType="1"/>
            </p:cNvSpPr>
            <p:nvPr/>
          </p:nvSpPr>
          <p:spPr bwMode="auto">
            <a:xfrm>
              <a:off x="1701528" y="2724994"/>
              <a:ext cx="6324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" name="Line 65"/>
            <p:cNvSpPr>
              <a:spLocks noChangeShapeType="1"/>
            </p:cNvSpPr>
            <p:nvPr/>
          </p:nvSpPr>
          <p:spPr bwMode="auto">
            <a:xfrm>
              <a:off x="1695178" y="2591644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6" name="Rectangle 66"/>
            <p:cNvSpPr>
              <a:spLocks noChangeArrowheads="1"/>
            </p:cNvSpPr>
            <p:nvPr/>
          </p:nvSpPr>
          <p:spPr bwMode="auto">
            <a:xfrm>
              <a:off x="2563540" y="2145556"/>
              <a:ext cx="307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7</a:t>
              </a:r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3630340" y="2145556"/>
              <a:ext cx="307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8</a:t>
              </a:r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4646340" y="2145556"/>
              <a:ext cx="307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9</a:t>
              </a:r>
            </a:p>
          </p:txBody>
        </p:sp>
        <p:sp>
          <p:nvSpPr>
            <p:cNvPr id="69" name="Rectangle 69"/>
            <p:cNvSpPr>
              <a:spLocks noChangeArrowheads="1"/>
            </p:cNvSpPr>
            <p:nvPr/>
          </p:nvSpPr>
          <p:spPr bwMode="auto">
            <a:xfrm>
              <a:off x="5586140" y="21582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10</a:t>
              </a:r>
            </a:p>
          </p:txBody>
        </p:sp>
        <p:sp>
          <p:nvSpPr>
            <p:cNvPr id="70" name="Rectangle 70"/>
            <p:cNvSpPr>
              <a:spLocks noChangeArrowheads="1"/>
            </p:cNvSpPr>
            <p:nvPr/>
          </p:nvSpPr>
          <p:spPr bwMode="auto">
            <a:xfrm>
              <a:off x="6678340" y="2145556"/>
              <a:ext cx="4349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11</a:t>
              </a:r>
            </a:p>
          </p:txBody>
        </p:sp>
        <p:sp>
          <p:nvSpPr>
            <p:cNvPr id="71" name="Rectangle 71"/>
            <p:cNvSpPr>
              <a:spLocks noChangeArrowheads="1"/>
            </p:cNvSpPr>
            <p:nvPr/>
          </p:nvSpPr>
          <p:spPr bwMode="auto">
            <a:xfrm>
              <a:off x="7516540" y="2132856"/>
              <a:ext cx="1133475" cy="363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Midnight</a:t>
              </a:r>
            </a:p>
          </p:txBody>
        </p:sp>
        <p:grpSp>
          <p:nvGrpSpPr>
            <p:cNvPr id="72" name="Group 72"/>
            <p:cNvGrpSpPr>
              <a:grpSpLocks/>
            </p:cNvGrpSpPr>
            <p:nvPr/>
          </p:nvGrpSpPr>
          <p:grpSpPr bwMode="auto">
            <a:xfrm>
              <a:off x="3238228" y="4369644"/>
              <a:ext cx="1535112" cy="711200"/>
              <a:chOff x="1900" y="2116"/>
              <a:chExt cx="967" cy="448"/>
            </a:xfrm>
          </p:grpSpPr>
          <p:grpSp>
            <p:nvGrpSpPr>
              <p:cNvPr id="73" name="Group 73"/>
              <p:cNvGrpSpPr>
                <a:grpSpLocks/>
              </p:cNvGrpSpPr>
              <p:nvPr/>
            </p:nvGrpSpPr>
            <p:grpSpPr bwMode="auto">
              <a:xfrm>
                <a:off x="1900" y="2116"/>
                <a:ext cx="305" cy="448"/>
                <a:chOff x="1900" y="2116"/>
                <a:chExt cx="305" cy="448"/>
              </a:xfrm>
            </p:grpSpPr>
            <p:grpSp>
              <p:nvGrpSpPr>
                <p:cNvPr id="87" name="Group 74"/>
                <p:cNvGrpSpPr>
                  <a:grpSpLocks/>
                </p:cNvGrpSpPr>
                <p:nvPr/>
              </p:nvGrpSpPr>
              <p:grpSpPr bwMode="auto">
                <a:xfrm>
                  <a:off x="1900" y="2116"/>
                  <a:ext cx="305" cy="448"/>
                  <a:chOff x="1900" y="2116"/>
                  <a:chExt cx="305" cy="448"/>
                </a:xfrm>
              </p:grpSpPr>
              <p:sp>
                <p:nvSpPr>
                  <p:cNvPr id="89" name="AutoShape 75"/>
                  <p:cNvSpPr>
                    <a:spLocks noChangeArrowheads="1"/>
                  </p:cNvSpPr>
                  <p:nvPr/>
                </p:nvSpPr>
                <p:spPr bwMode="auto">
                  <a:xfrm>
                    <a:off x="1900" y="2187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90" name="AutoShape 76"/>
                  <p:cNvSpPr>
                    <a:spLocks noChangeArrowheads="1"/>
                  </p:cNvSpPr>
                  <p:nvPr/>
                </p:nvSpPr>
                <p:spPr bwMode="auto">
                  <a:xfrm>
                    <a:off x="1970" y="2116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88" name="AutoShape 77"/>
                <p:cNvSpPr>
                  <a:spLocks noChangeArrowheads="1"/>
                </p:cNvSpPr>
                <p:nvPr/>
              </p:nvSpPr>
              <p:spPr bwMode="auto">
                <a:xfrm>
                  <a:off x="1962" y="2220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74" name="Group 78"/>
              <p:cNvGrpSpPr>
                <a:grpSpLocks/>
              </p:cNvGrpSpPr>
              <p:nvPr/>
            </p:nvGrpSpPr>
            <p:grpSpPr bwMode="auto">
              <a:xfrm>
                <a:off x="2201" y="2116"/>
                <a:ext cx="378" cy="448"/>
                <a:chOff x="2201" y="2116"/>
                <a:chExt cx="378" cy="448"/>
              </a:xfrm>
            </p:grpSpPr>
            <p:grpSp>
              <p:nvGrpSpPr>
                <p:cNvPr id="82" name="Group 79"/>
                <p:cNvGrpSpPr>
                  <a:grpSpLocks/>
                </p:cNvGrpSpPr>
                <p:nvPr/>
              </p:nvGrpSpPr>
              <p:grpSpPr bwMode="auto">
                <a:xfrm>
                  <a:off x="2201" y="2116"/>
                  <a:ext cx="378" cy="448"/>
                  <a:chOff x="2201" y="2116"/>
                  <a:chExt cx="378" cy="448"/>
                </a:xfrm>
              </p:grpSpPr>
              <p:sp>
                <p:nvSpPr>
                  <p:cNvPr id="85" name="AutoShape 80"/>
                  <p:cNvSpPr>
                    <a:spLocks noChangeArrowheads="1"/>
                  </p:cNvSpPr>
                  <p:nvPr/>
                </p:nvSpPr>
                <p:spPr bwMode="auto">
                  <a:xfrm>
                    <a:off x="2201" y="2187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" name="AutoShape 81"/>
                  <p:cNvSpPr>
                    <a:spLocks noChangeArrowheads="1"/>
                  </p:cNvSpPr>
                  <p:nvPr/>
                </p:nvSpPr>
                <p:spPr bwMode="auto">
                  <a:xfrm>
                    <a:off x="2287" y="2116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83" name="Oval 82"/>
                <p:cNvSpPr>
                  <a:spLocks noChangeArrowheads="1"/>
                </p:cNvSpPr>
                <p:nvPr/>
              </p:nvSpPr>
              <p:spPr bwMode="auto">
                <a:xfrm>
                  <a:off x="2316" y="2152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4" name="AutoShape 83"/>
                <p:cNvSpPr>
                  <a:spLocks noChangeArrowheads="1"/>
                </p:cNvSpPr>
                <p:nvPr/>
              </p:nvSpPr>
              <p:spPr bwMode="auto">
                <a:xfrm>
                  <a:off x="2248" y="2362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75" name="Freeform 84"/>
              <p:cNvSpPr>
                <a:spLocks/>
              </p:cNvSpPr>
              <p:nvPr/>
            </p:nvSpPr>
            <p:spPr bwMode="auto">
              <a:xfrm>
                <a:off x="2765" y="2345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6" name="Rectangle 85"/>
              <p:cNvSpPr>
                <a:spLocks noChangeArrowheads="1"/>
              </p:cNvSpPr>
              <p:nvPr/>
            </p:nvSpPr>
            <p:spPr bwMode="auto">
              <a:xfrm>
                <a:off x="2761" y="2345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7" name="Rectangle 86"/>
              <p:cNvSpPr>
                <a:spLocks noChangeArrowheads="1"/>
              </p:cNvSpPr>
              <p:nvPr/>
            </p:nvSpPr>
            <p:spPr bwMode="auto">
              <a:xfrm>
                <a:off x="2768" y="2426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8" name="Rectangle 87"/>
              <p:cNvSpPr>
                <a:spLocks noChangeArrowheads="1"/>
              </p:cNvSpPr>
              <p:nvPr/>
            </p:nvSpPr>
            <p:spPr bwMode="auto">
              <a:xfrm>
                <a:off x="2585" y="2426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79" name="Group 88"/>
              <p:cNvGrpSpPr>
                <a:grpSpLocks/>
              </p:cNvGrpSpPr>
              <p:nvPr/>
            </p:nvGrpSpPr>
            <p:grpSpPr bwMode="auto">
              <a:xfrm>
                <a:off x="2583" y="2173"/>
                <a:ext cx="194" cy="364"/>
                <a:chOff x="2583" y="2173"/>
                <a:chExt cx="194" cy="364"/>
              </a:xfrm>
            </p:grpSpPr>
            <p:sp>
              <p:nvSpPr>
                <p:cNvPr id="80" name="Oval 89"/>
                <p:cNvSpPr>
                  <a:spLocks noChangeArrowheads="1"/>
                </p:cNvSpPr>
                <p:nvPr/>
              </p:nvSpPr>
              <p:spPr bwMode="auto">
                <a:xfrm>
                  <a:off x="2659" y="2173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1" name="Freeform 90"/>
                <p:cNvSpPr>
                  <a:spLocks/>
                </p:cNvSpPr>
                <p:nvPr/>
              </p:nvSpPr>
              <p:spPr bwMode="auto">
                <a:xfrm>
                  <a:off x="2583" y="2241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91" name="Group 91"/>
            <p:cNvGrpSpPr>
              <a:grpSpLocks/>
            </p:cNvGrpSpPr>
            <p:nvPr/>
          </p:nvGrpSpPr>
          <p:grpSpPr bwMode="auto">
            <a:xfrm>
              <a:off x="4686028" y="5080844"/>
              <a:ext cx="1535112" cy="711200"/>
              <a:chOff x="2812" y="2564"/>
              <a:chExt cx="967" cy="448"/>
            </a:xfrm>
          </p:grpSpPr>
          <p:grpSp>
            <p:nvGrpSpPr>
              <p:cNvPr id="92" name="Group 92"/>
              <p:cNvGrpSpPr>
                <a:grpSpLocks/>
              </p:cNvGrpSpPr>
              <p:nvPr/>
            </p:nvGrpSpPr>
            <p:grpSpPr bwMode="auto">
              <a:xfrm>
                <a:off x="2812" y="2564"/>
                <a:ext cx="305" cy="448"/>
                <a:chOff x="2812" y="2564"/>
                <a:chExt cx="305" cy="448"/>
              </a:xfrm>
            </p:grpSpPr>
            <p:grpSp>
              <p:nvGrpSpPr>
                <p:cNvPr id="106" name="Group 93"/>
                <p:cNvGrpSpPr>
                  <a:grpSpLocks/>
                </p:cNvGrpSpPr>
                <p:nvPr/>
              </p:nvGrpSpPr>
              <p:grpSpPr bwMode="auto">
                <a:xfrm>
                  <a:off x="2812" y="2564"/>
                  <a:ext cx="305" cy="448"/>
                  <a:chOff x="2812" y="2564"/>
                  <a:chExt cx="305" cy="448"/>
                </a:xfrm>
              </p:grpSpPr>
              <p:sp>
                <p:nvSpPr>
                  <p:cNvPr id="108" name="AutoShape 94"/>
                  <p:cNvSpPr>
                    <a:spLocks noChangeArrowheads="1"/>
                  </p:cNvSpPr>
                  <p:nvPr/>
                </p:nvSpPr>
                <p:spPr bwMode="auto">
                  <a:xfrm>
                    <a:off x="2812" y="2635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9" name="AutoShape 95"/>
                  <p:cNvSpPr>
                    <a:spLocks noChangeArrowheads="1"/>
                  </p:cNvSpPr>
                  <p:nvPr/>
                </p:nvSpPr>
                <p:spPr bwMode="auto">
                  <a:xfrm>
                    <a:off x="2882" y="2564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07" name="AutoShape 96"/>
                <p:cNvSpPr>
                  <a:spLocks noChangeArrowheads="1"/>
                </p:cNvSpPr>
                <p:nvPr/>
              </p:nvSpPr>
              <p:spPr bwMode="auto">
                <a:xfrm>
                  <a:off x="2874" y="2668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3" name="Group 97"/>
              <p:cNvGrpSpPr>
                <a:grpSpLocks/>
              </p:cNvGrpSpPr>
              <p:nvPr/>
            </p:nvGrpSpPr>
            <p:grpSpPr bwMode="auto">
              <a:xfrm>
                <a:off x="3113" y="2564"/>
                <a:ext cx="378" cy="448"/>
                <a:chOff x="3113" y="2564"/>
                <a:chExt cx="378" cy="448"/>
              </a:xfrm>
            </p:grpSpPr>
            <p:grpSp>
              <p:nvGrpSpPr>
                <p:cNvPr id="101" name="Group 98"/>
                <p:cNvGrpSpPr>
                  <a:grpSpLocks/>
                </p:cNvGrpSpPr>
                <p:nvPr/>
              </p:nvGrpSpPr>
              <p:grpSpPr bwMode="auto">
                <a:xfrm>
                  <a:off x="3113" y="2564"/>
                  <a:ext cx="378" cy="448"/>
                  <a:chOff x="3113" y="2564"/>
                  <a:chExt cx="378" cy="448"/>
                </a:xfrm>
              </p:grpSpPr>
              <p:sp>
                <p:nvSpPr>
                  <p:cNvPr id="104" name="AutoShape 99"/>
                  <p:cNvSpPr>
                    <a:spLocks noChangeArrowheads="1"/>
                  </p:cNvSpPr>
                  <p:nvPr/>
                </p:nvSpPr>
                <p:spPr bwMode="auto">
                  <a:xfrm>
                    <a:off x="3113" y="2635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5" name="AutoShape 100"/>
                  <p:cNvSpPr>
                    <a:spLocks noChangeArrowheads="1"/>
                  </p:cNvSpPr>
                  <p:nvPr/>
                </p:nvSpPr>
                <p:spPr bwMode="auto">
                  <a:xfrm>
                    <a:off x="3199" y="2564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02" name="Oval 101"/>
                <p:cNvSpPr>
                  <a:spLocks noChangeArrowheads="1"/>
                </p:cNvSpPr>
                <p:nvPr/>
              </p:nvSpPr>
              <p:spPr bwMode="auto">
                <a:xfrm>
                  <a:off x="3228" y="2600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03" name="AutoShape 102"/>
                <p:cNvSpPr>
                  <a:spLocks noChangeArrowheads="1"/>
                </p:cNvSpPr>
                <p:nvPr/>
              </p:nvSpPr>
              <p:spPr bwMode="auto">
                <a:xfrm>
                  <a:off x="3160" y="2810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94" name="Freeform 103"/>
              <p:cNvSpPr>
                <a:spLocks/>
              </p:cNvSpPr>
              <p:nvPr/>
            </p:nvSpPr>
            <p:spPr bwMode="auto">
              <a:xfrm>
                <a:off x="3677" y="2793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5" name="Rectangle 104"/>
              <p:cNvSpPr>
                <a:spLocks noChangeArrowheads="1"/>
              </p:cNvSpPr>
              <p:nvPr/>
            </p:nvSpPr>
            <p:spPr bwMode="auto">
              <a:xfrm>
                <a:off x="3673" y="2793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6" name="Rectangle 105"/>
              <p:cNvSpPr>
                <a:spLocks noChangeArrowheads="1"/>
              </p:cNvSpPr>
              <p:nvPr/>
            </p:nvSpPr>
            <p:spPr bwMode="auto">
              <a:xfrm>
                <a:off x="3680" y="2874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7" name="Rectangle 106"/>
              <p:cNvSpPr>
                <a:spLocks noChangeArrowheads="1"/>
              </p:cNvSpPr>
              <p:nvPr/>
            </p:nvSpPr>
            <p:spPr bwMode="auto">
              <a:xfrm>
                <a:off x="3497" y="2874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98" name="Group 107"/>
              <p:cNvGrpSpPr>
                <a:grpSpLocks/>
              </p:cNvGrpSpPr>
              <p:nvPr/>
            </p:nvGrpSpPr>
            <p:grpSpPr bwMode="auto">
              <a:xfrm>
                <a:off x="3495" y="2621"/>
                <a:ext cx="194" cy="364"/>
                <a:chOff x="3495" y="2621"/>
                <a:chExt cx="194" cy="364"/>
              </a:xfrm>
            </p:grpSpPr>
            <p:sp>
              <p:nvSpPr>
                <p:cNvPr id="99" name="Oval 108"/>
                <p:cNvSpPr>
                  <a:spLocks noChangeArrowheads="1"/>
                </p:cNvSpPr>
                <p:nvPr/>
              </p:nvSpPr>
              <p:spPr bwMode="auto">
                <a:xfrm>
                  <a:off x="3571" y="2621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00" name="Freeform 109"/>
                <p:cNvSpPr>
                  <a:spLocks/>
                </p:cNvSpPr>
                <p:nvPr/>
              </p:nvSpPr>
              <p:spPr bwMode="auto">
                <a:xfrm>
                  <a:off x="3495" y="2689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10" name="Group 110"/>
            <p:cNvGrpSpPr>
              <a:grpSpLocks/>
            </p:cNvGrpSpPr>
            <p:nvPr/>
          </p:nvGrpSpPr>
          <p:grpSpPr bwMode="auto">
            <a:xfrm>
              <a:off x="6337028" y="5868244"/>
              <a:ext cx="1535112" cy="711200"/>
              <a:chOff x="3852" y="3060"/>
              <a:chExt cx="967" cy="448"/>
            </a:xfrm>
          </p:grpSpPr>
          <p:grpSp>
            <p:nvGrpSpPr>
              <p:cNvPr id="111" name="Group 111"/>
              <p:cNvGrpSpPr>
                <a:grpSpLocks/>
              </p:cNvGrpSpPr>
              <p:nvPr/>
            </p:nvGrpSpPr>
            <p:grpSpPr bwMode="auto">
              <a:xfrm>
                <a:off x="3852" y="3060"/>
                <a:ext cx="305" cy="448"/>
                <a:chOff x="3852" y="3060"/>
                <a:chExt cx="305" cy="448"/>
              </a:xfrm>
            </p:grpSpPr>
            <p:grpSp>
              <p:nvGrpSpPr>
                <p:cNvPr id="125" name="Group 112"/>
                <p:cNvGrpSpPr>
                  <a:grpSpLocks/>
                </p:cNvGrpSpPr>
                <p:nvPr/>
              </p:nvGrpSpPr>
              <p:grpSpPr bwMode="auto">
                <a:xfrm>
                  <a:off x="3852" y="3060"/>
                  <a:ext cx="305" cy="448"/>
                  <a:chOff x="3852" y="3060"/>
                  <a:chExt cx="305" cy="448"/>
                </a:xfrm>
              </p:grpSpPr>
              <p:sp>
                <p:nvSpPr>
                  <p:cNvPr id="127" name="AutoShape 113"/>
                  <p:cNvSpPr>
                    <a:spLocks noChangeArrowheads="1"/>
                  </p:cNvSpPr>
                  <p:nvPr/>
                </p:nvSpPr>
                <p:spPr bwMode="auto">
                  <a:xfrm>
                    <a:off x="3852" y="3131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28" name="AutoShape 114"/>
                  <p:cNvSpPr>
                    <a:spLocks noChangeArrowheads="1"/>
                  </p:cNvSpPr>
                  <p:nvPr/>
                </p:nvSpPr>
                <p:spPr bwMode="auto">
                  <a:xfrm>
                    <a:off x="3922" y="3060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26" name="AutoShape 115"/>
                <p:cNvSpPr>
                  <a:spLocks noChangeArrowheads="1"/>
                </p:cNvSpPr>
                <p:nvPr/>
              </p:nvSpPr>
              <p:spPr bwMode="auto">
                <a:xfrm>
                  <a:off x="3914" y="3164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12" name="Group 116"/>
              <p:cNvGrpSpPr>
                <a:grpSpLocks/>
              </p:cNvGrpSpPr>
              <p:nvPr/>
            </p:nvGrpSpPr>
            <p:grpSpPr bwMode="auto">
              <a:xfrm>
                <a:off x="4153" y="3060"/>
                <a:ext cx="378" cy="448"/>
                <a:chOff x="4153" y="3060"/>
                <a:chExt cx="378" cy="448"/>
              </a:xfrm>
            </p:grpSpPr>
            <p:grpSp>
              <p:nvGrpSpPr>
                <p:cNvPr id="120" name="Group 117"/>
                <p:cNvGrpSpPr>
                  <a:grpSpLocks/>
                </p:cNvGrpSpPr>
                <p:nvPr/>
              </p:nvGrpSpPr>
              <p:grpSpPr bwMode="auto">
                <a:xfrm>
                  <a:off x="4153" y="3060"/>
                  <a:ext cx="378" cy="448"/>
                  <a:chOff x="4153" y="3060"/>
                  <a:chExt cx="378" cy="448"/>
                </a:xfrm>
              </p:grpSpPr>
              <p:sp>
                <p:nvSpPr>
                  <p:cNvPr id="123" name="AutoShape 118"/>
                  <p:cNvSpPr>
                    <a:spLocks noChangeArrowheads="1"/>
                  </p:cNvSpPr>
                  <p:nvPr/>
                </p:nvSpPr>
                <p:spPr bwMode="auto">
                  <a:xfrm>
                    <a:off x="4153" y="3131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24" name="AutoShape 119"/>
                  <p:cNvSpPr>
                    <a:spLocks noChangeArrowheads="1"/>
                  </p:cNvSpPr>
                  <p:nvPr/>
                </p:nvSpPr>
                <p:spPr bwMode="auto">
                  <a:xfrm>
                    <a:off x="4239" y="3060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21" name="Oval 120"/>
                <p:cNvSpPr>
                  <a:spLocks noChangeArrowheads="1"/>
                </p:cNvSpPr>
                <p:nvPr/>
              </p:nvSpPr>
              <p:spPr bwMode="auto">
                <a:xfrm>
                  <a:off x="4268" y="3096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22" name="AutoShape 121"/>
                <p:cNvSpPr>
                  <a:spLocks noChangeArrowheads="1"/>
                </p:cNvSpPr>
                <p:nvPr/>
              </p:nvSpPr>
              <p:spPr bwMode="auto">
                <a:xfrm>
                  <a:off x="4200" y="3306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13" name="Freeform 122"/>
              <p:cNvSpPr>
                <a:spLocks/>
              </p:cNvSpPr>
              <p:nvPr/>
            </p:nvSpPr>
            <p:spPr bwMode="auto">
              <a:xfrm>
                <a:off x="4717" y="3289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4" name="Rectangle 123"/>
              <p:cNvSpPr>
                <a:spLocks noChangeArrowheads="1"/>
              </p:cNvSpPr>
              <p:nvPr/>
            </p:nvSpPr>
            <p:spPr bwMode="auto">
              <a:xfrm>
                <a:off x="4713" y="3289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5" name="Rectangle 124"/>
              <p:cNvSpPr>
                <a:spLocks noChangeArrowheads="1"/>
              </p:cNvSpPr>
              <p:nvPr/>
            </p:nvSpPr>
            <p:spPr bwMode="auto">
              <a:xfrm>
                <a:off x="4720" y="3370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6" name="Rectangle 125"/>
              <p:cNvSpPr>
                <a:spLocks noChangeArrowheads="1"/>
              </p:cNvSpPr>
              <p:nvPr/>
            </p:nvSpPr>
            <p:spPr bwMode="auto">
              <a:xfrm>
                <a:off x="4537" y="3370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117" name="Group 126"/>
              <p:cNvGrpSpPr>
                <a:grpSpLocks/>
              </p:cNvGrpSpPr>
              <p:nvPr/>
            </p:nvGrpSpPr>
            <p:grpSpPr bwMode="auto">
              <a:xfrm>
                <a:off x="4535" y="3117"/>
                <a:ext cx="194" cy="364"/>
                <a:chOff x="4535" y="3117"/>
                <a:chExt cx="194" cy="364"/>
              </a:xfrm>
            </p:grpSpPr>
            <p:sp>
              <p:nvSpPr>
                <p:cNvPr id="118" name="Oval 127"/>
                <p:cNvSpPr>
                  <a:spLocks noChangeArrowheads="1"/>
                </p:cNvSpPr>
                <p:nvPr/>
              </p:nvSpPr>
              <p:spPr bwMode="auto">
                <a:xfrm>
                  <a:off x="4611" y="3117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9" name="Freeform 128"/>
                <p:cNvSpPr>
                  <a:spLocks/>
                </p:cNvSpPr>
                <p:nvPr/>
              </p:nvSpPr>
              <p:spPr bwMode="auto">
                <a:xfrm>
                  <a:off x="4535" y="3185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129" name="Rectangle 129"/>
            <p:cNvSpPr>
              <a:spLocks noChangeArrowheads="1"/>
            </p:cNvSpPr>
            <p:nvPr/>
          </p:nvSpPr>
          <p:spPr bwMode="auto">
            <a:xfrm>
              <a:off x="4341540" y="2683719"/>
              <a:ext cx="574675" cy="301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400" i="1">
                  <a:latin typeface="Arial" charset="0"/>
                  <a:ea typeface="宋体" charset="-122"/>
                </a:rPr>
                <a:t>Time</a:t>
              </a:r>
            </a:p>
          </p:txBody>
        </p:sp>
      </p:grpSp>
      <p:sp>
        <p:nvSpPr>
          <p:cNvPr id="130" name="Slide Number Placeholder 1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336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Pipelining Way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Each load is started as soon as possible (overlap)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Such pipelining strategy leads to </a:t>
            </a:r>
            <a:r>
              <a:rPr lang="en-US" altLang="zh-CN" sz="2800" dirty="0" smtClean="0">
                <a:ea typeface="宋体" charset="-122"/>
              </a:rPr>
              <a:t>take </a:t>
            </a:r>
            <a:r>
              <a:rPr lang="en-US" altLang="zh-CN" sz="2800" dirty="0">
                <a:ea typeface="宋体" charset="-122"/>
              </a:rPr>
              <a:t>3.5 hours</a:t>
            </a:r>
          </a:p>
          <a:p>
            <a:endParaRPr lang="en-US" altLang="zh-CN" sz="28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 lvl="1"/>
            <a:endParaRPr lang="en-US" altLang="zh-CN" sz="4700" dirty="0">
              <a:ea typeface="宋体" charset="-122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zh-CN" sz="47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43628"/>
            <a:ext cx="6980489" cy="4359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246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Some Observations on Pipelining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10460" y="1340768"/>
            <a:ext cx="4526036" cy="5544616"/>
          </a:xfrm>
        </p:spPr>
        <p:txBody>
          <a:bodyPr>
            <a:normAutofit/>
          </a:bodyPr>
          <a:lstStyle/>
          <a:p>
            <a:pPr algn="just"/>
            <a:r>
              <a:rPr lang="en-US" altLang="zh-CN" sz="2800" dirty="0"/>
              <a:t>Pipelining doesn’t reduce latency of single load</a:t>
            </a:r>
          </a:p>
          <a:p>
            <a:pPr algn="just"/>
            <a:r>
              <a:rPr lang="en-US" altLang="zh-CN" sz="2800" dirty="0"/>
              <a:t>Pipelining increase </a:t>
            </a:r>
            <a:r>
              <a:rPr lang="en-US" altLang="zh-CN" sz="2800" dirty="0">
                <a:solidFill>
                  <a:srgbClr val="0070C0"/>
                </a:solidFill>
              </a:rPr>
              <a:t>throughput</a:t>
            </a:r>
            <a:r>
              <a:rPr lang="en-US" altLang="zh-CN" sz="2800" dirty="0"/>
              <a:t> of entire workload</a:t>
            </a:r>
          </a:p>
          <a:p>
            <a:pPr algn="just"/>
            <a:r>
              <a:rPr lang="en-US" altLang="zh-CN" sz="2800" dirty="0"/>
              <a:t>Multiple tasks are operated  simultaneously via the use of different resources</a:t>
            </a:r>
          </a:p>
          <a:p>
            <a:pPr algn="just"/>
            <a:r>
              <a:rPr lang="en-US" altLang="zh-CN" sz="2800" dirty="0"/>
              <a:t>The </a:t>
            </a:r>
            <a:r>
              <a:rPr lang="en-US" altLang="zh-CN" sz="2800" smtClean="0"/>
              <a:t>speedup achieved </a:t>
            </a:r>
            <a:r>
              <a:rPr lang="en-US" altLang="zh-CN" sz="2800" dirty="0"/>
              <a:t>by pipeline is reduced by extra time to “fill” and to “drain” the pipeline.</a:t>
            </a:r>
          </a:p>
        </p:txBody>
      </p:sp>
      <p:grpSp>
        <p:nvGrpSpPr>
          <p:cNvPr id="127" name="组合 126"/>
          <p:cNvGrpSpPr/>
          <p:nvPr/>
        </p:nvGrpSpPr>
        <p:grpSpPr>
          <a:xfrm>
            <a:off x="611560" y="1556792"/>
            <a:ext cx="3898900" cy="4433887"/>
            <a:chOff x="658813" y="1776413"/>
            <a:chExt cx="3898900" cy="4433887"/>
          </a:xfrm>
        </p:grpSpPr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658813" y="1776413"/>
              <a:ext cx="714375" cy="363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 dirty="0">
                  <a:latin typeface="Arial" charset="0"/>
                  <a:ea typeface="宋体" charset="-122"/>
                </a:rPr>
                <a:t>6 PM</a:t>
              </a:r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1028700" y="2368550"/>
              <a:ext cx="34925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1022350" y="22352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1890713" y="1789113"/>
              <a:ext cx="307975" cy="363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7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2957513" y="1789113"/>
              <a:ext cx="307975" cy="363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8</a:t>
              </a: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3973513" y="1789113"/>
              <a:ext cx="307975" cy="363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 dirty="0">
                  <a:latin typeface="Arial" charset="0"/>
                  <a:ea typeface="宋体" charset="-122"/>
                </a:rPr>
                <a:t>9</a:t>
              </a: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3668713" y="2327275"/>
              <a:ext cx="574675" cy="301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400" i="1">
                  <a:latin typeface="Arial" charset="0"/>
                  <a:ea typeface="宋体" charset="-122"/>
                </a:rPr>
                <a:t>Time</a:t>
              </a:r>
            </a:p>
          </p:txBody>
        </p:sp>
        <p:grpSp>
          <p:nvGrpSpPr>
            <p:cNvPr id="11" name="Group 12"/>
            <p:cNvGrpSpPr>
              <a:grpSpLocks/>
            </p:cNvGrpSpPr>
            <p:nvPr/>
          </p:nvGrpSpPr>
          <p:grpSpPr bwMode="auto">
            <a:xfrm>
              <a:off x="1047750" y="2705100"/>
              <a:ext cx="3505200" cy="539750"/>
              <a:chOff x="944" y="1292"/>
              <a:chExt cx="2208" cy="340"/>
            </a:xfrm>
          </p:grpSpPr>
          <p:sp>
            <p:nvSpPr>
              <p:cNvPr id="12" name="Rectangle 13"/>
              <p:cNvSpPr>
                <a:spLocks noChangeArrowheads="1"/>
              </p:cNvSpPr>
              <p:nvPr/>
            </p:nvSpPr>
            <p:spPr bwMode="auto">
              <a:xfrm>
                <a:off x="958" y="1403"/>
                <a:ext cx="274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1" hangingPunct="1"/>
                <a:r>
                  <a:rPr lang="en-US" altLang="zh-CN" sz="1800" b="1">
                    <a:latin typeface="Arial" charset="0"/>
                    <a:ea typeface="宋体" charset="-122"/>
                  </a:rPr>
                  <a:t>30</a:t>
                </a:r>
              </a:p>
            </p:txBody>
          </p:sp>
          <p:sp>
            <p:nvSpPr>
              <p:cNvPr id="13" name="Line 14"/>
              <p:cNvSpPr>
                <a:spLocks noChangeShapeType="1"/>
              </p:cNvSpPr>
              <p:nvPr/>
            </p:nvSpPr>
            <p:spPr bwMode="auto">
              <a:xfrm>
                <a:off x="944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" name="Line 15"/>
              <p:cNvSpPr>
                <a:spLocks noChangeShapeType="1"/>
              </p:cNvSpPr>
              <p:nvPr/>
            </p:nvSpPr>
            <p:spPr bwMode="auto">
              <a:xfrm>
                <a:off x="1264" y="129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15" name="Group 16"/>
              <p:cNvGrpSpPr>
                <a:grpSpLocks/>
              </p:cNvGrpSpPr>
              <p:nvPr/>
            </p:nvGrpSpPr>
            <p:grpSpPr bwMode="auto">
              <a:xfrm>
                <a:off x="1280" y="1292"/>
                <a:ext cx="384" cy="340"/>
                <a:chOff x="1280" y="1292"/>
                <a:chExt cx="384" cy="340"/>
              </a:xfrm>
            </p:grpSpPr>
            <p:sp>
              <p:nvSpPr>
                <p:cNvPr id="36" name="Line 17"/>
                <p:cNvSpPr>
                  <a:spLocks noChangeShapeType="1"/>
                </p:cNvSpPr>
                <p:nvPr/>
              </p:nvSpPr>
              <p:spPr bwMode="auto">
                <a:xfrm>
                  <a:off x="1280" y="1400"/>
                  <a:ext cx="360" cy="0"/>
                </a:xfrm>
                <a:prstGeom prst="line">
                  <a:avLst/>
                </a:prstGeom>
                <a:noFill/>
                <a:ln w="50800">
                  <a:solidFill>
                    <a:srgbClr val="A2C1FE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7" name="Rectangle 18"/>
                <p:cNvSpPr>
                  <a:spLocks noChangeArrowheads="1"/>
                </p:cNvSpPr>
                <p:nvPr/>
              </p:nvSpPr>
              <p:spPr bwMode="auto">
                <a:xfrm>
                  <a:off x="1326" y="1403"/>
                  <a:ext cx="274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 eaLnBrk="1" hangingPunct="1"/>
                  <a:r>
                    <a:rPr lang="en-US" altLang="zh-CN" sz="1800" b="1">
                      <a:latin typeface="Arial" charset="0"/>
                      <a:ea typeface="宋体" charset="-122"/>
                    </a:rPr>
                    <a:t>40</a:t>
                  </a:r>
                </a:p>
              </p:txBody>
            </p:sp>
            <p:sp>
              <p:nvSpPr>
                <p:cNvPr id="38" name="Line 19"/>
                <p:cNvSpPr>
                  <a:spLocks noChangeShapeType="1"/>
                </p:cNvSpPr>
                <p:nvPr/>
              </p:nvSpPr>
              <p:spPr bwMode="auto">
                <a:xfrm>
                  <a:off x="1664" y="1292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6" name="Group 20"/>
              <p:cNvGrpSpPr>
                <a:grpSpLocks/>
              </p:cNvGrpSpPr>
              <p:nvPr/>
            </p:nvGrpSpPr>
            <p:grpSpPr bwMode="auto">
              <a:xfrm>
                <a:off x="1688" y="1292"/>
                <a:ext cx="384" cy="340"/>
                <a:chOff x="1688" y="1292"/>
                <a:chExt cx="384" cy="340"/>
              </a:xfrm>
            </p:grpSpPr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auto">
                <a:xfrm>
                  <a:off x="1688" y="1400"/>
                  <a:ext cx="360" cy="0"/>
                </a:xfrm>
                <a:prstGeom prst="line">
                  <a:avLst/>
                </a:prstGeom>
                <a:noFill/>
                <a:ln w="50800">
                  <a:solidFill>
                    <a:srgbClr val="A2C1FE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4" name="Rectangle 22"/>
                <p:cNvSpPr>
                  <a:spLocks noChangeArrowheads="1"/>
                </p:cNvSpPr>
                <p:nvPr/>
              </p:nvSpPr>
              <p:spPr bwMode="auto">
                <a:xfrm>
                  <a:off x="1734" y="1403"/>
                  <a:ext cx="274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 eaLnBrk="1" hangingPunct="1"/>
                  <a:r>
                    <a:rPr lang="en-US" altLang="zh-CN" sz="1800" b="1">
                      <a:latin typeface="Arial" charset="0"/>
                      <a:ea typeface="宋体" charset="-122"/>
                    </a:rPr>
                    <a:t>40</a:t>
                  </a: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auto">
                <a:xfrm>
                  <a:off x="2072" y="1292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7" name="Group 24"/>
              <p:cNvGrpSpPr>
                <a:grpSpLocks/>
              </p:cNvGrpSpPr>
              <p:nvPr/>
            </p:nvGrpSpPr>
            <p:grpSpPr bwMode="auto">
              <a:xfrm>
                <a:off x="2096" y="1292"/>
                <a:ext cx="384" cy="340"/>
                <a:chOff x="2096" y="1292"/>
                <a:chExt cx="384" cy="340"/>
              </a:xfrm>
            </p:grpSpPr>
            <p:sp>
              <p:nvSpPr>
                <p:cNvPr id="30" name="Line 25"/>
                <p:cNvSpPr>
                  <a:spLocks noChangeShapeType="1"/>
                </p:cNvSpPr>
                <p:nvPr/>
              </p:nvSpPr>
              <p:spPr bwMode="auto">
                <a:xfrm>
                  <a:off x="2096" y="1400"/>
                  <a:ext cx="360" cy="0"/>
                </a:xfrm>
                <a:prstGeom prst="line">
                  <a:avLst/>
                </a:prstGeom>
                <a:noFill/>
                <a:ln w="50800">
                  <a:solidFill>
                    <a:srgbClr val="A2C1FE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" name="Rectangle 26"/>
                <p:cNvSpPr>
                  <a:spLocks noChangeArrowheads="1"/>
                </p:cNvSpPr>
                <p:nvPr/>
              </p:nvSpPr>
              <p:spPr bwMode="auto">
                <a:xfrm>
                  <a:off x="2142" y="1403"/>
                  <a:ext cx="274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 eaLnBrk="1" hangingPunct="1"/>
                  <a:r>
                    <a:rPr lang="en-US" altLang="zh-CN" sz="1800" b="1">
                      <a:latin typeface="Arial" charset="0"/>
                      <a:ea typeface="宋体" charset="-122"/>
                    </a:rPr>
                    <a:t>40</a:t>
                  </a:r>
                </a:p>
              </p:txBody>
            </p:sp>
            <p:sp>
              <p:nvSpPr>
                <p:cNvPr id="32" name="Line 27"/>
                <p:cNvSpPr>
                  <a:spLocks noChangeShapeType="1"/>
                </p:cNvSpPr>
                <p:nvPr/>
              </p:nvSpPr>
              <p:spPr bwMode="auto">
                <a:xfrm>
                  <a:off x="2480" y="1292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8" name="Line 28"/>
              <p:cNvSpPr>
                <a:spLocks noChangeShapeType="1"/>
              </p:cNvSpPr>
              <p:nvPr/>
            </p:nvSpPr>
            <p:spPr bwMode="auto">
              <a:xfrm>
                <a:off x="2504" y="1400"/>
                <a:ext cx="360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" name="Line 29"/>
              <p:cNvSpPr>
                <a:spLocks noChangeShapeType="1"/>
              </p:cNvSpPr>
              <p:nvPr/>
            </p:nvSpPr>
            <p:spPr bwMode="auto">
              <a:xfrm>
                <a:off x="2904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" name="Rectangle 30"/>
              <p:cNvSpPr>
                <a:spLocks noChangeArrowheads="1"/>
              </p:cNvSpPr>
              <p:nvPr/>
            </p:nvSpPr>
            <p:spPr bwMode="auto">
              <a:xfrm>
                <a:off x="2550" y="1403"/>
                <a:ext cx="274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1" hangingPunct="1"/>
                <a:r>
                  <a:rPr lang="en-US" altLang="zh-CN" sz="1800" b="1">
                    <a:latin typeface="Arial" charset="0"/>
                    <a:ea typeface="宋体" charset="-122"/>
                  </a:rPr>
                  <a:t>40</a:t>
                </a:r>
              </a:p>
            </p:txBody>
          </p:sp>
          <p:sp>
            <p:nvSpPr>
              <p:cNvPr id="21" name="Rectangle 31"/>
              <p:cNvSpPr>
                <a:spLocks noChangeArrowheads="1"/>
              </p:cNvSpPr>
              <p:nvPr/>
            </p:nvSpPr>
            <p:spPr bwMode="auto">
              <a:xfrm>
                <a:off x="2878" y="1403"/>
                <a:ext cx="274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1" hangingPunct="1"/>
                <a:r>
                  <a:rPr lang="en-US" altLang="zh-CN" sz="1800" b="1">
                    <a:latin typeface="Arial" charset="0"/>
                    <a:ea typeface="宋体" charset="-122"/>
                  </a:rPr>
                  <a:t>20</a:t>
                </a:r>
              </a:p>
            </p:txBody>
          </p:sp>
          <p:sp>
            <p:nvSpPr>
              <p:cNvPr id="22" name="Line 32"/>
              <p:cNvSpPr>
                <a:spLocks noChangeShapeType="1"/>
              </p:cNvSpPr>
              <p:nvPr/>
            </p:nvSpPr>
            <p:spPr bwMode="auto">
              <a:xfrm>
                <a:off x="2888" y="129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" name="Line 33"/>
              <p:cNvSpPr>
                <a:spLocks noChangeShapeType="1"/>
              </p:cNvSpPr>
              <p:nvPr/>
            </p:nvSpPr>
            <p:spPr bwMode="auto">
              <a:xfrm>
                <a:off x="3144" y="129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4" name="Line 34"/>
              <p:cNvSpPr>
                <a:spLocks noChangeShapeType="1"/>
              </p:cNvSpPr>
              <p:nvPr/>
            </p:nvSpPr>
            <p:spPr bwMode="auto">
              <a:xfrm>
                <a:off x="1352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5" name="Line 35"/>
              <p:cNvSpPr>
                <a:spLocks noChangeShapeType="1"/>
              </p:cNvSpPr>
              <p:nvPr/>
            </p:nvSpPr>
            <p:spPr bwMode="auto">
              <a:xfrm>
                <a:off x="1760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6" name="Line 36"/>
              <p:cNvSpPr>
                <a:spLocks noChangeShapeType="1"/>
              </p:cNvSpPr>
              <p:nvPr/>
            </p:nvSpPr>
            <p:spPr bwMode="auto">
              <a:xfrm>
                <a:off x="2168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" name="Line 37"/>
              <p:cNvSpPr>
                <a:spLocks noChangeShapeType="1"/>
              </p:cNvSpPr>
              <p:nvPr/>
            </p:nvSpPr>
            <p:spPr bwMode="auto">
              <a:xfrm>
                <a:off x="1688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" name="Line 38"/>
              <p:cNvSpPr>
                <a:spLocks noChangeShapeType="1"/>
              </p:cNvSpPr>
              <p:nvPr/>
            </p:nvSpPr>
            <p:spPr bwMode="auto">
              <a:xfrm>
                <a:off x="2096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9" name="Line 39"/>
              <p:cNvSpPr>
                <a:spLocks noChangeShapeType="1"/>
              </p:cNvSpPr>
              <p:nvPr/>
            </p:nvSpPr>
            <p:spPr bwMode="auto">
              <a:xfrm>
                <a:off x="2504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39" name="Group 40"/>
            <p:cNvGrpSpPr>
              <a:grpSpLocks/>
            </p:cNvGrpSpPr>
            <p:nvPr/>
          </p:nvGrpSpPr>
          <p:grpSpPr bwMode="auto">
            <a:xfrm>
              <a:off x="1066800" y="3276600"/>
              <a:ext cx="3490913" cy="2933700"/>
              <a:chOff x="956" y="1652"/>
              <a:chExt cx="2199" cy="1848"/>
            </a:xfrm>
          </p:grpSpPr>
          <p:grpSp>
            <p:nvGrpSpPr>
              <p:cNvPr id="40" name="Group 41"/>
              <p:cNvGrpSpPr>
                <a:grpSpLocks/>
              </p:cNvGrpSpPr>
              <p:nvPr/>
            </p:nvGrpSpPr>
            <p:grpSpPr bwMode="auto">
              <a:xfrm>
                <a:off x="956" y="1652"/>
                <a:ext cx="967" cy="448"/>
                <a:chOff x="956" y="1652"/>
                <a:chExt cx="967" cy="448"/>
              </a:xfrm>
            </p:grpSpPr>
            <p:grpSp>
              <p:nvGrpSpPr>
                <p:cNvPr id="98" name="Group 42"/>
                <p:cNvGrpSpPr>
                  <a:grpSpLocks/>
                </p:cNvGrpSpPr>
                <p:nvPr/>
              </p:nvGrpSpPr>
              <p:grpSpPr bwMode="auto">
                <a:xfrm>
                  <a:off x="956" y="1652"/>
                  <a:ext cx="305" cy="448"/>
                  <a:chOff x="956" y="1652"/>
                  <a:chExt cx="305" cy="448"/>
                </a:xfrm>
              </p:grpSpPr>
              <p:grpSp>
                <p:nvGrpSpPr>
                  <p:cNvPr id="112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956" y="1652"/>
                    <a:ext cx="305" cy="448"/>
                    <a:chOff x="956" y="1652"/>
                    <a:chExt cx="305" cy="448"/>
                  </a:xfrm>
                </p:grpSpPr>
                <p:sp>
                  <p:nvSpPr>
                    <p:cNvPr id="114" name="AutoShape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56" y="1723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5" name="AutoShape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26" y="1652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13" name="AutoShape 46"/>
                  <p:cNvSpPr>
                    <a:spLocks noChangeArrowheads="1"/>
                  </p:cNvSpPr>
                  <p:nvPr/>
                </p:nvSpPr>
                <p:spPr bwMode="auto">
                  <a:xfrm>
                    <a:off x="1018" y="1756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9" name="Group 47"/>
                <p:cNvGrpSpPr>
                  <a:grpSpLocks/>
                </p:cNvGrpSpPr>
                <p:nvPr/>
              </p:nvGrpSpPr>
              <p:grpSpPr bwMode="auto">
                <a:xfrm>
                  <a:off x="1257" y="1652"/>
                  <a:ext cx="378" cy="448"/>
                  <a:chOff x="1257" y="1652"/>
                  <a:chExt cx="378" cy="448"/>
                </a:xfrm>
              </p:grpSpPr>
              <p:grpSp>
                <p:nvGrpSpPr>
                  <p:cNvPr id="10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1257" y="1652"/>
                    <a:ext cx="378" cy="448"/>
                    <a:chOff x="1257" y="1652"/>
                    <a:chExt cx="378" cy="448"/>
                  </a:xfrm>
                </p:grpSpPr>
                <p:sp>
                  <p:nvSpPr>
                    <p:cNvPr id="110" name="AutoShap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7" y="1723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1" name="AutoShape 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43" y="1652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08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1372" y="1688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9" name="AutoShape 52"/>
                  <p:cNvSpPr>
                    <a:spLocks noChangeArrowheads="1"/>
                  </p:cNvSpPr>
                  <p:nvPr/>
                </p:nvSpPr>
                <p:spPr bwMode="auto">
                  <a:xfrm>
                    <a:off x="1304" y="1898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00" name="Freeform 53"/>
                <p:cNvSpPr>
                  <a:spLocks/>
                </p:cNvSpPr>
                <p:nvPr/>
              </p:nvSpPr>
              <p:spPr bwMode="auto">
                <a:xfrm>
                  <a:off x="1821" y="1881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01" name="Rectangle 54"/>
                <p:cNvSpPr>
                  <a:spLocks noChangeArrowheads="1"/>
                </p:cNvSpPr>
                <p:nvPr/>
              </p:nvSpPr>
              <p:spPr bwMode="auto">
                <a:xfrm>
                  <a:off x="1817" y="1881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02" name="Rectangle 55"/>
                <p:cNvSpPr>
                  <a:spLocks noChangeArrowheads="1"/>
                </p:cNvSpPr>
                <p:nvPr/>
              </p:nvSpPr>
              <p:spPr bwMode="auto">
                <a:xfrm>
                  <a:off x="1824" y="1962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03" name="Rectangle 56"/>
                <p:cNvSpPr>
                  <a:spLocks noChangeArrowheads="1"/>
                </p:cNvSpPr>
                <p:nvPr/>
              </p:nvSpPr>
              <p:spPr bwMode="auto">
                <a:xfrm>
                  <a:off x="1641" y="1962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104" name="Group 57"/>
                <p:cNvGrpSpPr>
                  <a:grpSpLocks/>
                </p:cNvGrpSpPr>
                <p:nvPr/>
              </p:nvGrpSpPr>
              <p:grpSpPr bwMode="auto">
                <a:xfrm>
                  <a:off x="1639" y="1709"/>
                  <a:ext cx="194" cy="364"/>
                  <a:chOff x="1639" y="1709"/>
                  <a:chExt cx="194" cy="364"/>
                </a:xfrm>
              </p:grpSpPr>
              <p:sp>
                <p:nvSpPr>
                  <p:cNvPr id="105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715" y="1709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" name="Freeform 59"/>
                  <p:cNvSpPr>
                    <a:spLocks/>
                  </p:cNvSpPr>
                  <p:nvPr/>
                </p:nvSpPr>
                <p:spPr bwMode="auto">
                  <a:xfrm>
                    <a:off x="1639" y="1777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41" name="Group 60"/>
              <p:cNvGrpSpPr>
                <a:grpSpLocks/>
              </p:cNvGrpSpPr>
              <p:nvPr/>
            </p:nvGrpSpPr>
            <p:grpSpPr bwMode="auto">
              <a:xfrm>
                <a:off x="1356" y="2116"/>
                <a:ext cx="967" cy="448"/>
                <a:chOff x="1356" y="2116"/>
                <a:chExt cx="967" cy="448"/>
              </a:xfrm>
            </p:grpSpPr>
            <p:grpSp>
              <p:nvGrpSpPr>
                <p:cNvPr id="80" name="Group 61"/>
                <p:cNvGrpSpPr>
                  <a:grpSpLocks/>
                </p:cNvGrpSpPr>
                <p:nvPr/>
              </p:nvGrpSpPr>
              <p:grpSpPr bwMode="auto">
                <a:xfrm>
                  <a:off x="1356" y="2116"/>
                  <a:ext cx="305" cy="448"/>
                  <a:chOff x="1356" y="2116"/>
                  <a:chExt cx="305" cy="448"/>
                </a:xfrm>
              </p:grpSpPr>
              <p:grpSp>
                <p:nvGrpSpPr>
                  <p:cNvPr id="94" name="Group 62"/>
                  <p:cNvGrpSpPr>
                    <a:grpSpLocks/>
                  </p:cNvGrpSpPr>
                  <p:nvPr/>
                </p:nvGrpSpPr>
                <p:grpSpPr bwMode="auto">
                  <a:xfrm>
                    <a:off x="1356" y="2116"/>
                    <a:ext cx="305" cy="448"/>
                    <a:chOff x="1356" y="2116"/>
                    <a:chExt cx="305" cy="448"/>
                  </a:xfrm>
                </p:grpSpPr>
                <p:sp>
                  <p:nvSpPr>
                    <p:cNvPr id="96" name="AutoShape 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6" y="2187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7" name="AutoShape 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6" y="2116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95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1418" y="2220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1" name="Group 66"/>
                <p:cNvGrpSpPr>
                  <a:grpSpLocks/>
                </p:cNvGrpSpPr>
                <p:nvPr/>
              </p:nvGrpSpPr>
              <p:grpSpPr bwMode="auto">
                <a:xfrm>
                  <a:off x="1657" y="2116"/>
                  <a:ext cx="378" cy="448"/>
                  <a:chOff x="1657" y="2116"/>
                  <a:chExt cx="378" cy="448"/>
                </a:xfrm>
              </p:grpSpPr>
              <p:grpSp>
                <p:nvGrpSpPr>
                  <p:cNvPr id="89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1657" y="2116"/>
                    <a:ext cx="378" cy="448"/>
                    <a:chOff x="1657" y="2116"/>
                    <a:chExt cx="378" cy="448"/>
                  </a:xfrm>
                </p:grpSpPr>
                <p:sp>
                  <p:nvSpPr>
                    <p:cNvPr id="92" name="AutoShap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57" y="2187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3" name="AutoShape 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43" y="2116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90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1772" y="2152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91" name="AutoShape 71"/>
                  <p:cNvSpPr>
                    <a:spLocks noChangeArrowheads="1"/>
                  </p:cNvSpPr>
                  <p:nvPr/>
                </p:nvSpPr>
                <p:spPr bwMode="auto">
                  <a:xfrm>
                    <a:off x="1704" y="2362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82" name="Freeform 72"/>
                <p:cNvSpPr>
                  <a:spLocks/>
                </p:cNvSpPr>
                <p:nvPr/>
              </p:nvSpPr>
              <p:spPr bwMode="auto">
                <a:xfrm>
                  <a:off x="2221" y="2345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3" name="Rectangle 73"/>
                <p:cNvSpPr>
                  <a:spLocks noChangeArrowheads="1"/>
                </p:cNvSpPr>
                <p:nvPr/>
              </p:nvSpPr>
              <p:spPr bwMode="auto">
                <a:xfrm>
                  <a:off x="2217" y="2345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4" name="Rectangle 74"/>
                <p:cNvSpPr>
                  <a:spLocks noChangeArrowheads="1"/>
                </p:cNvSpPr>
                <p:nvPr/>
              </p:nvSpPr>
              <p:spPr bwMode="auto">
                <a:xfrm>
                  <a:off x="2224" y="2426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5" name="Rectangle 75"/>
                <p:cNvSpPr>
                  <a:spLocks noChangeArrowheads="1"/>
                </p:cNvSpPr>
                <p:nvPr/>
              </p:nvSpPr>
              <p:spPr bwMode="auto">
                <a:xfrm>
                  <a:off x="2041" y="2426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86" name="Group 76"/>
                <p:cNvGrpSpPr>
                  <a:grpSpLocks/>
                </p:cNvGrpSpPr>
                <p:nvPr/>
              </p:nvGrpSpPr>
              <p:grpSpPr bwMode="auto">
                <a:xfrm>
                  <a:off x="2039" y="2173"/>
                  <a:ext cx="194" cy="364"/>
                  <a:chOff x="2039" y="2173"/>
                  <a:chExt cx="194" cy="364"/>
                </a:xfrm>
              </p:grpSpPr>
              <p:sp>
                <p:nvSpPr>
                  <p:cNvPr id="87" name="Oval 77"/>
                  <p:cNvSpPr>
                    <a:spLocks noChangeArrowheads="1"/>
                  </p:cNvSpPr>
                  <p:nvPr/>
                </p:nvSpPr>
                <p:spPr bwMode="auto">
                  <a:xfrm>
                    <a:off x="2115" y="2173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8" name="Freeform 78"/>
                  <p:cNvSpPr>
                    <a:spLocks/>
                  </p:cNvSpPr>
                  <p:nvPr/>
                </p:nvSpPr>
                <p:spPr bwMode="auto">
                  <a:xfrm>
                    <a:off x="2039" y="2241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42" name="Group 79"/>
              <p:cNvGrpSpPr>
                <a:grpSpLocks/>
              </p:cNvGrpSpPr>
              <p:nvPr/>
            </p:nvGrpSpPr>
            <p:grpSpPr bwMode="auto">
              <a:xfrm>
                <a:off x="1772" y="2604"/>
                <a:ext cx="967" cy="448"/>
                <a:chOff x="1772" y="2604"/>
                <a:chExt cx="967" cy="448"/>
              </a:xfrm>
            </p:grpSpPr>
            <p:grpSp>
              <p:nvGrpSpPr>
                <p:cNvPr id="62" name="Group 80"/>
                <p:cNvGrpSpPr>
                  <a:grpSpLocks/>
                </p:cNvGrpSpPr>
                <p:nvPr/>
              </p:nvGrpSpPr>
              <p:grpSpPr bwMode="auto">
                <a:xfrm>
                  <a:off x="1772" y="2604"/>
                  <a:ext cx="305" cy="448"/>
                  <a:chOff x="1772" y="2604"/>
                  <a:chExt cx="305" cy="448"/>
                </a:xfrm>
              </p:grpSpPr>
              <p:grpSp>
                <p:nvGrpSpPr>
                  <p:cNvPr id="76" name="Group 81"/>
                  <p:cNvGrpSpPr>
                    <a:grpSpLocks/>
                  </p:cNvGrpSpPr>
                  <p:nvPr/>
                </p:nvGrpSpPr>
                <p:grpSpPr bwMode="auto">
                  <a:xfrm>
                    <a:off x="1772" y="2604"/>
                    <a:ext cx="305" cy="448"/>
                    <a:chOff x="1772" y="2604"/>
                    <a:chExt cx="305" cy="448"/>
                  </a:xfrm>
                </p:grpSpPr>
                <p:sp>
                  <p:nvSpPr>
                    <p:cNvPr id="78" name="AutoShape 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72" y="2675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79" name="AutoShape 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42" y="2604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77" name="AutoShape 84"/>
                  <p:cNvSpPr>
                    <a:spLocks noChangeArrowheads="1"/>
                  </p:cNvSpPr>
                  <p:nvPr/>
                </p:nvSpPr>
                <p:spPr bwMode="auto">
                  <a:xfrm>
                    <a:off x="1834" y="2708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63" name="Group 85"/>
                <p:cNvGrpSpPr>
                  <a:grpSpLocks/>
                </p:cNvGrpSpPr>
                <p:nvPr/>
              </p:nvGrpSpPr>
              <p:grpSpPr bwMode="auto">
                <a:xfrm>
                  <a:off x="2073" y="2604"/>
                  <a:ext cx="378" cy="448"/>
                  <a:chOff x="2073" y="2604"/>
                  <a:chExt cx="378" cy="448"/>
                </a:xfrm>
              </p:grpSpPr>
              <p:grpSp>
                <p:nvGrpSpPr>
                  <p:cNvPr id="7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2073" y="2604"/>
                    <a:ext cx="378" cy="448"/>
                    <a:chOff x="2073" y="2604"/>
                    <a:chExt cx="378" cy="448"/>
                  </a:xfrm>
                </p:grpSpPr>
                <p:sp>
                  <p:nvSpPr>
                    <p:cNvPr id="74" name="AutoShape 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2675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75" name="AutoShape 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9" y="2604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72" name="Oval 89"/>
                  <p:cNvSpPr>
                    <a:spLocks noChangeArrowheads="1"/>
                  </p:cNvSpPr>
                  <p:nvPr/>
                </p:nvSpPr>
                <p:spPr bwMode="auto">
                  <a:xfrm>
                    <a:off x="2188" y="2640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73" name="AutoShape 90"/>
                  <p:cNvSpPr>
                    <a:spLocks noChangeArrowheads="1"/>
                  </p:cNvSpPr>
                  <p:nvPr/>
                </p:nvSpPr>
                <p:spPr bwMode="auto">
                  <a:xfrm>
                    <a:off x="2120" y="2850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64" name="Freeform 91"/>
                <p:cNvSpPr>
                  <a:spLocks/>
                </p:cNvSpPr>
                <p:nvPr/>
              </p:nvSpPr>
              <p:spPr bwMode="auto">
                <a:xfrm>
                  <a:off x="2637" y="2833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5" name="Rectangle 92"/>
                <p:cNvSpPr>
                  <a:spLocks noChangeArrowheads="1"/>
                </p:cNvSpPr>
                <p:nvPr/>
              </p:nvSpPr>
              <p:spPr bwMode="auto">
                <a:xfrm>
                  <a:off x="2633" y="2833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66" name="Rectangle 93"/>
                <p:cNvSpPr>
                  <a:spLocks noChangeArrowheads="1"/>
                </p:cNvSpPr>
                <p:nvPr/>
              </p:nvSpPr>
              <p:spPr bwMode="auto">
                <a:xfrm>
                  <a:off x="2640" y="2914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67" name="Rectangle 94"/>
                <p:cNvSpPr>
                  <a:spLocks noChangeArrowheads="1"/>
                </p:cNvSpPr>
                <p:nvPr/>
              </p:nvSpPr>
              <p:spPr bwMode="auto">
                <a:xfrm>
                  <a:off x="2457" y="2914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68" name="Group 95"/>
                <p:cNvGrpSpPr>
                  <a:grpSpLocks/>
                </p:cNvGrpSpPr>
                <p:nvPr/>
              </p:nvGrpSpPr>
              <p:grpSpPr bwMode="auto">
                <a:xfrm>
                  <a:off x="2455" y="2661"/>
                  <a:ext cx="194" cy="364"/>
                  <a:chOff x="2455" y="2661"/>
                  <a:chExt cx="194" cy="364"/>
                </a:xfrm>
              </p:grpSpPr>
              <p:sp>
                <p:nvSpPr>
                  <p:cNvPr id="69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2531" y="2661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70" name="Freeform 97"/>
                  <p:cNvSpPr>
                    <a:spLocks/>
                  </p:cNvSpPr>
                  <p:nvPr/>
                </p:nvSpPr>
                <p:spPr bwMode="auto">
                  <a:xfrm>
                    <a:off x="2455" y="2729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43" name="Group 98"/>
              <p:cNvGrpSpPr>
                <a:grpSpLocks/>
              </p:cNvGrpSpPr>
              <p:nvPr/>
            </p:nvGrpSpPr>
            <p:grpSpPr bwMode="auto">
              <a:xfrm>
                <a:off x="2188" y="3052"/>
                <a:ext cx="967" cy="448"/>
                <a:chOff x="2188" y="3052"/>
                <a:chExt cx="967" cy="448"/>
              </a:xfrm>
            </p:grpSpPr>
            <p:grpSp>
              <p:nvGrpSpPr>
                <p:cNvPr id="44" name="Group 99"/>
                <p:cNvGrpSpPr>
                  <a:grpSpLocks/>
                </p:cNvGrpSpPr>
                <p:nvPr/>
              </p:nvGrpSpPr>
              <p:grpSpPr bwMode="auto">
                <a:xfrm>
                  <a:off x="2188" y="3052"/>
                  <a:ext cx="305" cy="448"/>
                  <a:chOff x="2188" y="3052"/>
                  <a:chExt cx="305" cy="448"/>
                </a:xfrm>
              </p:grpSpPr>
              <p:grpSp>
                <p:nvGrpSpPr>
                  <p:cNvPr id="58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2188" y="3052"/>
                    <a:ext cx="305" cy="448"/>
                    <a:chOff x="2188" y="3052"/>
                    <a:chExt cx="305" cy="448"/>
                  </a:xfrm>
                </p:grpSpPr>
                <p:sp>
                  <p:nvSpPr>
                    <p:cNvPr id="60" name="AutoShape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8" y="3123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61" name="AutoShape 1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8" y="3052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59" name="AutoShape 103"/>
                  <p:cNvSpPr>
                    <a:spLocks noChangeArrowheads="1"/>
                  </p:cNvSpPr>
                  <p:nvPr/>
                </p:nvSpPr>
                <p:spPr bwMode="auto">
                  <a:xfrm>
                    <a:off x="2250" y="3156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45" name="Group 104"/>
                <p:cNvGrpSpPr>
                  <a:grpSpLocks/>
                </p:cNvGrpSpPr>
                <p:nvPr/>
              </p:nvGrpSpPr>
              <p:grpSpPr bwMode="auto">
                <a:xfrm>
                  <a:off x="2489" y="3052"/>
                  <a:ext cx="378" cy="448"/>
                  <a:chOff x="2489" y="3052"/>
                  <a:chExt cx="378" cy="448"/>
                </a:xfrm>
              </p:grpSpPr>
              <p:grpSp>
                <p:nvGrpSpPr>
                  <p:cNvPr id="53" name="Group 105"/>
                  <p:cNvGrpSpPr>
                    <a:grpSpLocks/>
                  </p:cNvGrpSpPr>
                  <p:nvPr/>
                </p:nvGrpSpPr>
                <p:grpSpPr bwMode="auto">
                  <a:xfrm>
                    <a:off x="2489" y="3052"/>
                    <a:ext cx="378" cy="448"/>
                    <a:chOff x="2489" y="3052"/>
                    <a:chExt cx="378" cy="448"/>
                  </a:xfrm>
                </p:grpSpPr>
                <p:sp>
                  <p:nvSpPr>
                    <p:cNvPr id="56" name="AutoShap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9" y="3123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7" name="AutoShape 1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5" y="3052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54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2604" y="3088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5" name="AutoShape 109"/>
                  <p:cNvSpPr>
                    <a:spLocks noChangeArrowheads="1"/>
                  </p:cNvSpPr>
                  <p:nvPr/>
                </p:nvSpPr>
                <p:spPr bwMode="auto">
                  <a:xfrm>
                    <a:off x="2536" y="3298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46" name="Freeform 110"/>
                <p:cNvSpPr>
                  <a:spLocks/>
                </p:cNvSpPr>
                <p:nvPr/>
              </p:nvSpPr>
              <p:spPr bwMode="auto">
                <a:xfrm>
                  <a:off x="3053" y="3281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7" name="Rectangle 111"/>
                <p:cNvSpPr>
                  <a:spLocks noChangeArrowheads="1"/>
                </p:cNvSpPr>
                <p:nvPr/>
              </p:nvSpPr>
              <p:spPr bwMode="auto">
                <a:xfrm>
                  <a:off x="3049" y="3281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48" name="Rectangle 112"/>
                <p:cNvSpPr>
                  <a:spLocks noChangeArrowheads="1"/>
                </p:cNvSpPr>
                <p:nvPr/>
              </p:nvSpPr>
              <p:spPr bwMode="auto">
                <a:xfrm>
                  <a:off x="3056" y="3362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49" name="Rectangle 113"/>
                <p:cNvSpPr>
                  <a:spLocks noChangeArrowheads="1"/>
                </p:cNvSpPr>
                <p:nvPr/>
              </p:nvSpPr>
              <p:spPr bwMode="auto">
                <a:xfrm>
                  <a:off x="2873" y="3362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50" name="Group 114"/>
                <p:cNvGrpSpPr>
                  <a:grpSpLocks/>
                </p:cNvGrpSpPr>
                <p:nvPr/>
              </p:nvGrpSpPr>
              <p:grpSpPr bwMode="auto">
                <a:xfrm>
                  <a:off x="2871" y="3109"/>
                  <a:ext cx="194" cy="364"/>
                  <a:chOff x="2871" y="3109"/>
                  <a:chExt cx="194" cy="364"/>
                </a:xfrm>
              </p:grpSpPr>
              <p:sp>
                <p:nvSpPr>
                  <p:cNvPr id="51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2947" y="3109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Freeform 116"/>
                  <p:cNvSpPr>
                    <a:spLocks/>
                  </p:cNvSpPr>
                  <p:nvPr/>
                </p:nvSpPr>
                <p:spPr bwMode="auto">
                  <a:xfrm>
                    <a:off x="2871" y="3177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</p:grpSp>
      </p:grpSp>
      <p:sp>
        <p:nvSpPr>
          <p:cNvPr id="116" name="Slide Number Placeholder 1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913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 general-purpose optimization </a:t>
            </a:r>
            <a:r>
              <a:rPr lang="en-US" altLang="zh-CN" sz="2800" dirty="0" smtClean="0"/>
              <a:t>technique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Analogous to daily lives</a:t>
            </a:r>
          </a:p>
          <a:p>
            <a:pPr marL="82296" indent="0">
              <a:buNone/>
            </a:pPr>
            <a:r>
              <a:rPr lang="en-US" altLang="zh-CN" sz="2800" dirty="0"/>
              <a:t>    -- Assembly lines</a:t>
            </a:r>
          </a:p>
          <a:p>
            <a:pPr marL="82296" indent="0">
              <a:buNone/>
            </a:pPr>
            <a:r>
              <a:rPr lang="en-US" altLang="zh-CN" sz="2800" dirty="0"/>
              <a:t>    -- Fast food restaurants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Rely on utilizing idle </a:t>
            </a:r>
            <a:r>
              <a:rPr lang="en-US" altLang="zh-CN" sz="2800" dirty="0" smtClean="0"/>
              <a:t>resource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 smtClean="0"/>
              <a:t>Can </a:t>
            </a:r>
            <a:r>
              <a:rPr lang="en-US" altLang="zh-CN" sz="2800" dirty="0"/>
              <a:t>be used to </a:t>
            </a:r>
            <a:r>
              <a:rPr lang="en-US" altLang="zh-CN" sz="2800" dirty="0" smtClean="0"/>
              <a:t>accelerate </a:t>
            </a:r>
            <a:r>
              <a:rPr lang="en-US" altLang="zh-CN" sz="2800" dirty="0"/>
              <a:t>instruction execution (processors)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415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Instruction Execution Review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At most 5 steps for executing MIPS instruction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Not all instructions need all five steps.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aphicFrame>
        <p:nvGraphicFramePr>
          <p:cNvPr id="4" name="Group 93"/>
          <p:cNvGraphicFramePr>
            <a:graphicFrameLocks noGrp="1"/>
          </p:cNvGraphicFramePr>
          <p:nvPr>
            <p:extLst/>
          </p:nvPr>
        </p:nvGraphicFramePr>
        <p:xfrm>
          <a:off x="539552" y="1844824"/>
          <a:ext cx="8458200" cy="2194404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5654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Step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Name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Description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Instruction Fetch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Read an instruction from memory.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Instruction Decode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Read source registers and generate control signals.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Execute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Compute an R-type result or a branch outcome.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Memory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Read or write the data memory.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Writeback</a:t>
                      </a:r>
                      <a:endParaRPr kumimoji="0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Store a result in the destination register.</a:t>
                      </a:r>
                    </a:p>
                  </a:txBody>
                  <a:tcPr marT="45707" marB="45707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5" name="Group 226"/>
          <p:cNvGraphicFramePr>
            <a:graphicFrameLocks noGrp="1"/>
          </p:cNvGraphicFramePr>
          <p:nvPr>
            <p:extLst/>
          </p:nvPr>
        </p:nvGraphicFramePr>
        <p:xfrm>
          <a:off x="1763688" y="4869160"/>
          <a:ext cx="5486400" cy="1828800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Instruction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Steps required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beq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R-type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sw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</a:t>
                      </a:r>
                      <a:endParaRPr kumimoji="0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753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6935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Single-Cycle </a:t>
            </a:r>
            <a:r>
              <a:rPr lang="en-US" altLang="zh-CN" sz="4400" b="1" dirty="0" err="1">
                <a:solidFill>
                  <a:srgbClr val="0000FF"/>
                </a:solidFill>
              </a:rPr>
              <a:t>Datapath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150" name="组合 149"/>
          <p:cNvGrpSpPr/>
          <p:nvPr/>
        </p:nvGrpSpPr>
        <p:grpSpPr>
          <a:xfrm>
            <a:off x="179512" y="1196752"/>
            <a:ext cx="8856662" cy="4926192"/>
            <a:chOff x="533400" y="1295400"/>
            <a:chExt cx="9063038" cy="5033963"/>
          </a:xfrm>
        </p:grpSpPr>
        <p:grpSp>
          <p:nvGrpSpPr>
            <p:cNvPr id="4" name="Group 181"/>
            <p:cNvGrpSpPr>
              <a:grpSpLocks/>
            </p:cNvGrpSpPr>
            <p:nvPr/>
          </p:nvGrpSpPr>
          <p:grpSpPr bwMode="auto">
            <a:xfrm>
              <a:off x="533400" y="1295400"/>
              <a:ext cx="9063038" cy="5033963"/>
              <a:chOff x="336" y="1008"/>
              <a:chExt cx="5709" cy="3171"/>
            </a:xfrm>
          </p:grpSpPr>
          <p:sp>
            <p:nvSpPr>
              <p:cNvPr id="5" name="Text Box 182"/>
              <p:cNvSpPr txBox="1">
                <a:spLocks noChangeArrowheads="1"/>
              </p:cNvSpPr>
              <p:nvPr/>
            </p:nvSpPr>
            <p:spPr bwMode="auto">
              <a:xfrm>
                <a:off x="1227" y="1523"/>
                <a:ext cx="17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4</a:t>
                </a:r>
              </a:p>
            </p:txBody>
          </p:sp>
          <p:sp>
            <p:nvSpPr>
              <p:cNvPr id="6" name="Text Box 183"/>
              <p:cNvSpPr txBox="1">
                <a:spLocks noChangeArrowheads="1"/>
              </p:cNvSpPr>
              <p:nvPr/>
            </p:nvSpPr>
            <p:spPr bwMode="auto">
              <a:xfrm>
                <a:off x="3369" y="1680"/>
                <a:ext cx="33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Shift</a:t>
                </a:r>
              </a:p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left 2</a:t>
                </a:r>
              </a:p>
            </p:txBody>
          </p:sp>
          <p:sp>
            <p:nvSpPr>
              <p:cNvPr id="7" name="Oval 184"/>
              <p:cNvSpPr>
                <a:spLocks noChangeArrowheads="1"/>
              </p:cNvSpPr>
              <p:nvPr/>
            </p:nvSpPr>
            <p:spPr bwMode="auto">
              <a:xfrm>
                <a:off x="3379" y="1552"/>
                <a:ext cx="317" cy="5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Text Box 185"/>
              <p:cNvSpPr txBox="1">
                <a:spLocks noChangeArrowheads="1"/>
              </p:cNvSpPr>
              <p:nvPr/>
            </p:nvSpPr>
            <p:spPr bwMode="auto">
              <a:xfrm>
                <a:off x="408" y="1517"/>
                <a:ext cx="251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PC</a:t>
                </a:r>
              </a:p>
            </p:txBody>
          </p:sp>
          <p:sp>
            <p:nvSpPr>
              <p:cNvPr id="9" name="Rectangle 186"/>
              <p:cNvSpPr>
                <a:spLocks noChangeArrowheads="1"/>
              </p:cNvSpPr>
              <p:nvPr/>
            </p:nvSpPr>
            <p:spPr bwMode="auto">
              <a:xfrm>
                <a:off x="423" y="1389"/>
                <a:ext cx="211" cy="4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Line 187"/>
              <p:cNvSpPr>
                <a:spLocks noChangeShapeType="1"/>
              </p:cNvSpPr>
              <p:nvPr/>
            </p:nvSpPr>
            <p:spPr bwMode="auto">
              <a:xfrm>
                <a:off x="3854" y="1334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" name="Line 188"/>
              <p:cNvSpPr>
                <a:spLocks noChangeShapeType="1"/>
              </p:cNvSpPr>
              <p:nvPr/>
            </p:nvSpPr>
            <p:spPr bwMode="auto">
              <a:xfrm>
                <a:off x="3854" y="1715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" name="Line 189"/>
              <p:cNvSpPr>
                <a:spLocks noChangeShapeType="1"/>
              </p:cNvSpPr>
              <p:nvPr/>
            </p:nvSpPr>
            <p:spPr bwMode="auto">
              <a:xfrm>
                <a:off x="3854" y="1606"/>
                <a:ext cx="106" cy="5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" name="Line 190"/>
              <p:cNvSpPr>
                <a:spLocks noChangeShapeType="1"/>
              </p:cNvSpPr>
              <p:nvPr/>
            </p:nvSpPr>
            <p:spPr bwMode="auto">
              <a:xfrm flipV="1">
                <a:off x="3854" y="1661"/>
                <a:ext cx="106" cy="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" name="Line 191"/>
              <p:cNvSpPr>
                <a:spLocks noChangeShapeType="1"/>
              </p:cNvSpPr>
              <p:nvPr/>
            </p:nvSpPr>
            <p:spPr bwMode="auto">
              <a:xfrm>
                <a:off x="3854" y="1334"/>
                <a:ext cx="370" cy="2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" name="Line 192"/>
              <p:cNvSpPr>
                <a:spLocks noChangeShapeType="1"/>
              </p:cNvSpPr>
              <p:nvPr/>
            </p:nvSpPr>
            <p:spPr bwMode="auto">
              <a:xfrm>
                <a:off x="4224" y="1552"/>
                <a:ext cx="0" cy="2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" name="Line 193"/>
              <p:cNvSpPr>
                <a:spLocks noChangeShapeType="1"/>
              </p:cNvSpPr>
              <p:nvPr/>
            </p:nvSpPr>
            <p:spPr bwMode="auto">
              <a:xfrm flipV="1">
                <a:off x="3854" y="1769"/>
                <a:ext cx="370" cy="2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" name="Text Box 194"/>
              <p:cNvSpPr txBox="1">
                <a:spLocks noChangeArrowheads="1"/>
              </p:cNvSpPr>
              <p:nvPr/>
            </p:nvSpPr>
            <p:spPr bwMode="auto">
              <a:xfrm>
                <a:off x="3941" y="1571"/>
                <a:ext cx="300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 b="1">
                    <a:latin typeface="Arial" charset="0"/>
                    <a:ea typeface="宋体" charset="-122"/>
                  </a:rPr>
                  <a:t>Add</a:t>
                </a:r>
              </a:p>
            </p:txBody>
          </p:sp>
          <p:sp>
            <p:nvSpPr>
              <p:cNvPr id="18" name="Line 195"/>
              <p:cNvSpPr>
                <a:spLocks noChangeShapeType="1"/>
              </p:cNvSpPr>
              <p:nvPr/>
            </p:nvSpPr>
            <p:spPr bwMode="auto">
              <a:xfrm>
                <a:off x="3696" y="1824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" name="Line 196"/>
              <p:cNvSpPr>
                <a:spLocks noChangeShapeType="1"/>
              </p:cNvSpPr>
              <p:nvPr/>
            </p:nvSpPr>
            <p:spPr bwMode="auto">
              <a:xfrm>
                <a:off x="4224" y="1661"/>
                <a:ext cx="1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" name="Line 197"/>
              <p:cNvSpPr>
                <a:spLocks noChangeShapeType="1"/>
              </p:cNvSpPr>
              <p:nvPr/>
            </p:nvSpPr>
            <p:spPr bwMode="auto">
              <a:xfrm>
                <a:off x="1532" y="1117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1" name="Line 198"/>
              <p:cNvSpPr>
                <a:spLocks noChangeShapeType="1"/>
              </p:cNvSpPr>
              <p:nvPr/>
            </p:nvSpPr>
            <p:spPr bwMode="auto">
              <a:xfrm>
                <a:off x="1532" y="1498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Line 199"/>
              <p:cNvSpPr>
                <a:spLocks noChangeShapeType="1"/>
              </p:cNvSpPr>
              <p:nvPr/>
            </p:nvSpPr>
            <p:spPr bwMode="auto">
              <a:xfrm>
                <a:off x="1532" y="1389"/>
                <a:ext cx="105" cy="5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" name="Line 200"/>
              <p:cNvSpPr>
                <a:spLocks noChangeShapeType="1"/>
              </p:cNvSpPr>
              <p:nvPr/>
            </p:nvSpPr>
            <p:spPr bwMode="auto">
              <a:xfrm flipV="1">
                <a:off x="1532" y="1444"/>
                <a:ext cx="105" cy="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4" name="Line 201"/>
              <p:cNvSpPr>
                <a:spLocks noChangeShapeType="1"/>
              </p:cNvSpPr>
              <p:nvPr/>
            </p:nvSpPr>
            <p:spPr bwMode="auto">
              <a:xfrm>
                <a:off x="1532" y="1117"/>
                <a:ext cx="369" cy="2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5" name="Line 202"/>
              <p:cNvSpPr>
                <a:spLocks noChangeShapeType="1"/>
              </p:cNvSpPr>
              <p:nvPr/>
            </p:nvSpPr>
            <p:spPr bwMode="auto">
              <a:xfrm>
                <a:off x="1901" y="1335"/>
                <a:ext cx="0" cy="2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6" name="Line 203"/>
              <p:cNvSpPr>
                <a:spLocks noChangeShapeType="1"/>
              </p:cNvSpPr>
              <p:nvPr/>
            </p:nvSpPr>
            <p:spPr bwMode="auto">
              <a:xfrm flipV="1">
                <a:off x="1532" y="1552"/>
                <a:ext cx="369" cy="2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" name="Text Box 204"/>
              <p:cNvSpPr txBox="1">
                <a:spLocks noChangeArrowheads="1"/>
              </p:cNvSpPr>
              <p:nvPr/>
            </p:nvSpPr>
            <p:spPr bwMode="auto">
              <a:xfrm>
                <a:off x="1610" y="1357"/>
                <a:ext cx="300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 b="1">
                    <a:latin typeface="Arial" charset="0"/>
                    <a:ea typeface="宋体" charset="-122"/>
                  </a:rPr>
                  <a:t>Add</a:t>
                </a:r>
              </a:p>
            </p:txBody>
          </p:sp>
          <p:sp>
            <p:nvSpPr>
              <p:cNvPr id="28" name="Line 205"/>
              <p:cNvSpPr>
                <a:spLocks noChangeShapeType="1"/>
              </p:cNvSpPr>
              <p:nvPr/>
            </p:nvSpPr>
            <p:spPr bwMode="auto">
              <a:xfrm>
                <a:off x="529" y="1008"/>
                <a:ext cx="0" cy="38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9" name="Line 206"/>
              <p:cNvSpPr>
                <a:spLocks noChangeShapeType="1"/>
              </p:cNvSpPr>
              <p:nvPr/>
            </p:nvSpPr>
            <p:spPr bwMode="auto">
              <a:xfrm>
                <a:off x="4550" y="1443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" name="Line 207"/>
              <p:cNvSpPr>
                <a:spLocks noChangeShapeType="1"/>
              </p:cNvSpPr>
              <p:nvPr/>
            </p:nvSpPr>
            <p:spPr bwMode="auto">
              <a:xfrm flipV="1">
                <a:off x="4699" y="1008"/>
                <a:ext cx="0" cy="43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1" name="Line 208"/>
              <p:cNvSpPr>
                <a:spLocks noChangeShapeType="1"/>
              </p:cNvSpPr>
              <p:nvPr/>
            </p:nvSpPr>
            <p:spPr bwMode="auto">
              <a:xfrm flipH="1">
                <a:off x="520" y="1008"/>
                <a:ext cx="41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" name="Line 209"/>
              <p:cNvSpPr>
                <a:spLocks noChangeShapeType="1"/>
              </p:cNvSpPr>
              <p:nvPr/>
            </p:nvSpPr>
            <p:spPr bwMode="auto">
              <a:xfrm>
                <a:off x="1373" y="1607"/>
                <a:ext cx="15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3" name="Line 210"/>
              <p:cNvSpPr>
                <a:spLocks noChangeShapeType="1"/>
              </p:cNvSpPr>
              <p:nvPr/>
            </p:nvSpPr>
            <p:spPr bwMode="auto">
              <a:xfrm>
                <a:off x="3528" y="1201"/>
                <a:ext cx="86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4" name="Line 211"/>
              <p:cNvSpPr>
                <a:spLocks noChangeShapeType="1"/>
              </p:cNvSpPr>
              <p:nvPr/>
            </p:nvSpPr>
            <p:spPr bwMode="auto">
              <a:xfrm>
                <a:off x="1901" y="1443"/>
                <a:ext cx="195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" name="Line 212"/>
              <p:cNvSpPr>
                <a:spLocks noChangeShapeType="1"/>
              </p:cNvSpPr>
              <p:nvPr/>
            </p:nvSpPr>
            <p:spPr bwMode="auto">
              <a:xfrm flipV="1">
                <a:off x="3537" y="1195"/>
                <a:ext cx="0" cy="2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AutoShape 213"/>
              <p:cNvSpPr>
                <a:spLocks noChangeArrowheads="1"/>
              </p:cNvSpPr>
              <p:nvPr/>
            </p:nvSpPr>
            <p:spPr bwMode="auto">
              <a:xfrm>
                <a:off x="3508" y="1414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Line 214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39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215"/>
              <p:cNvSpPr>
                <a:spLocks noChangeShapeType="1"/>
              </p:cNvSpPr>
              <p:nvPr/>
            </p:nvSpPr>
            <p:spPr bwMode="auto">
              <a:xfrm>
                <a:off x="836" y="1280"/>
                <a:ext cx="6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" name="Line 216"/>
              <p:cNvSpPr>
                <a:spLocks noChangeShapeType="1"/>
              </p:cNvSpPr>
              <p:nvPr/>
            </p:nvSpPr>
            <p:spPr bwMode="auto">
              <a:xfrm>
                <a:off x="845" y="1280"/>
                <a:ext cx="0" cy="65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Line 217"/>
              <p:cNvSpPr>
                <a:spLocks noChangeShapeType="1"/>
              </p:cNvSpPr>
              <p:nvPr/>
            </p:nvSpPr>
            <p:spPr bwMode="auto">
              <a:xfrm flipH="1">
                <a:off x="528" y="1933"/>
                <a:ext cx="32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1" name="AutoShape 218"/>
              <p:cNvSpPr>
                <a:spLocks noChangeArrowheads="1"/>
              </p:cNvSpPr>
              <p:nvPr/>
            </p:nvSpPr>
            <p:spPr bwMode="auto">
              <a:xfrm>
                <a:off x="502" y="1907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Text Box 219"/>
              <p:cNvSpPr txBox="1">
                <a:spLocks noChangeArrowheads="1"/>
              </p:cNvSpPr>
              <p:nvPr/>
            </p:nvSpPr>
            <p:spPr bwMode="auto">
              <a:xfrm>
                <a:off x="4374" y="1125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  <a:p>
                <a:pPr algn="ctr">
                  <a:spcBef>
                    <a:spcPct val="30000"/>
                  </a:spcBef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M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u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x</a:t>
                </a:r>
              </a:p>
              <a:p>
                <a:pPr algn="ctr">
                  <a:spcBef>
                    <a:spcPct val="3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43" name="AutoShape 220"/>
              <p:cNvSpPr>
                <a:spLocks noChangeArrowheads="1"/>
              </p:cNvSpPr>
              <p:nvPr/>
            </p:nvSpPr>
            <p:spPr bwMode="auto">
              <a:xfrm>
                <a:off x="4391" y="1117"/>
                <a:ext cx="158" cy="653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4" name="Line 221"/>
              <p:cNvSpPr>
                <a:spLocks noChangeShapeType="1"/>
              </p:cNvSpPr>
              <p:nvPr/>
            </p:nvSpPr>
            <p:spPr bwMode="auto">
              <a:xfrm>
                <a:off x="4472" y="1775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5" name="Text Box 222"/>
              <p:cNvSpPr txBox="1">
                <a:spLocks noChangeArrowheads="1"/>
              </p:cNvSpPr>
              <p:nvPr/>
            </p:nvSpPr>
            <p:spPr bwMode="auto">
              <a:xfrm>
                <a:off x="4277" y="1879"/>
                <a:ext cx="383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PCSrc</a:t>
                </a:r>
              </a:p>
            </p:txBody>
          </p:sp>
          <p:sp>
            <p:nvSpPr>
              <p:cNvPr id="46" name="Line 223"/>
              <p:cNvSpPr>
                <a:spLocks noChangeShapeType="1"/>
              </p:cNvSpPr>
              <p:nvPr/>
            </p:nvSpPr>
            <p:spPr bwMode="auto">
              <a:xfrm>
                <a:off x="3289" y="1815"/>
                <a:ext cx="2" cy="13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7" name="Line 224"/>
              <p:cNvSpPr>
                <a:spLocks noChangeShapeType="1"/>
              </p:cNvSpPr>
              <p:nvPr/>
            </p:nvSpPr>
            <p:spPr bwMode="auto">
              <a:xfrm>
                <a:off x="3280" y="1824"/>
                <a:ext cx="9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8" name="Line 225"/>
              <p:cNvSpPr>
                <a:spLocks noChangeShapeType="1"/>
              </p:cNvSpPr>
              <p:nvPr/>
            </p:nvSpPr>
            <p:spPr bwMode="auto">
              <a:xfrm>
                <a:off x="5405" y="2547"/>
                <a:ext cx="27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9" name="Line 226"/>
              <p:cNvSpPr>
                <a:spLocks noChangeShapeType="1"/>
              </p:cNvSpPr>
              <p:nvPr/>
            </p:nvSpPr>
            <p:spPr bwMode="auto">
              <a:xfrm>
                <a:off x="4368" y="2819"/>
                <a:ext cx="24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0" name="Line 227"/>
              <p:cNvSpPr>
                <a:spLocks noChangeShapeType="1"/>
              </p:cNvSpPr>
              <p:nvPr/>
            </p:nvSpPr>
            <p:spPr bwMode="auto">
              <a:xfrm>
                <a:off x="4395" y="2547"/>
                <a:ext cx="21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1" name="Line 228"/>
              <p:cNvSpPr>
                <a:spLocks noChangeShapeType="1"/>
              </p:cNvSpPr>
              <p:nvPr/>
            </p:nvSpPr>
            <p:spPr bwMode="auto">
              <a:xfrm flipV="1">
                <a:off x="5501" y="2983"/>
                <a:ext cx="17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2" name="Line 229"/>
              <p:cNvSpPr>
                <a:spLocks noChangeShapeType="1"/>
              </p:cNvSpPr>
              <p:nvPr/>
            </p:nvSpPr>
            <p:spPr bwMode="auto">
              <a:xfrm>
                <a:off x="4401" y="2538"/>
                <a:ext cx="0" cy="28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3" name="Line 230"/>
              <p:cNvSpPr>
                <a:spLocks noChangeShapeType="1"/>
              </p:cNvSpPr>
              <p:nvPr/>
            </p:nvSpPr>
            <p:spPr bwMode="auto">
              <a:xfrm>
                <a:off x="4392" y="3635"/>
                <a:ext cx="11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4" name="Line 231"/>
              <p:cNvSpPr>
                <a:spLocks noChangeShapeType="1"/>
              </p:cNvSpPr>
              <p:nvPr/>
            </p:nvSpPr>
            <p:spPr bwMode="auto">
              <a:xfrm flipV="1">
                <a:off x="5510" y="2983"/>
                <a:ext cx="0" cy="6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5" name="Line 232"/>
              <p:cNvSpPr>
                <a:spLocks noChangeShapeType="1"/>
              </p:cNvSpPr>
              <p:nvPr/>
            </p:nvSpPr>
            <p:spPr bwMode="auto">
              <a:xfrm>
                <a:off x="5836" y="2765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6" name="Line 233"/>
              <p:cNvSpPr>
                <a:spLocks noChangeShapeType="1"/>
              </p:cNvSpPr>
              <p:nvPr/>
            </p:nvSpPr>
            <p:spPr bwMode="auto">
              <a:xfrm>
                <a:off x="5985" y="2765"/>
                <a:ext cx="0" cy="141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7" name="Line 234"/>
              <p:cNvSpPr>
                <a:spLocks noChangeShapeType="1"/>
              </p:cNvSpPr>
              <p:nvPr/>
            </p:nvSpPr>
            <p:spPr bwMode="auto">
              <a:xfrm flipH="1">
                <a:off x="1973" y="4179"/>
                <a:ext cx="402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8" name="Line 235"/>
              <p:cNvSpPr>
                <a:spLocks noChangeShapeType="1"/>
              </p:cNvSpPr>
              <p:nvPr/>
            </p:nvSpPr>
            <p:spPr bwMode="auto">
              <a:xfrm flipV="1">
                <a:off x="1982" y="3200"/>
                <a:ext cx="0" cy="97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9" name="Line 236"/>
              <p:cNvSpPr>
                <a:spLocks noChangeShapeType="1"/>
              </p:cNvSpPr>
              <p:nvPr/>
            </p:nvSpPr>
            <p:spPr bwMode="auto">
              <a:xfrm>
                <a:off x="1973" y="3200"/>
                <a:ext cx="17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0" name="Text Box 237"/>
              <p:cNvSpPr txBox="1">
                <a:spLocks noChangeArrowheads="1"/>
              </p:cNvSpPr>
              <p:nvPr/>
            </p:nvSpPr>
            <p:spPr bwMode="auto">
              <a:xfrm>
                <a:off x="4613" y="2439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61" name="Text Box 238"/>
              <p:cNvSpPr txBox="1">
                <a:spLocks noChangeArrowheads="1"/>
              </p:cNvSpPr>
              <p:nvPr/>
            </p:nvSpPr>
            <p:spPr bwMode="auto">
              <a:xfrm>
                <a:off x="4613" y="2711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62" name="Text Box 239"/>
              <p:cNvSpPr txBox="1">
                <a:spLocks noChangeArrowheads="1"/>
              </p:cNvSpPr>
              <p:nvPr/>
            </p:nvSpPr>
            <p:spPr bwMode="auto">
              <a:xfrm>
                <a:off x="4613" y="2983"/>
                <a:ext cx="3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63" name="Text Box 240"/>
              <p:cNvSpPr txBox="1">
                <a:spLocks noChangeArrowheads="1"/>
              </p:cNvSpPr>
              <p:nvPr/>
            </p:nvSpPr>
            <p:spPr bwMode="auto">
              <a:xfrm>
                <a:off x="4929" y="2928"/>
                <a:ext cx="470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Data</a:t>
                </a:r>
              </a:p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memory</a:t>
                </a:r>
              </a:p>
            </p:txBody>
          </p:sp>
          <p:sp>
            <p:nvSpPr>
              <p:cNvPr id="64" name="Text Box 241"/>
              <p:cNvSpPr txBox="1">
                <a:spLocks noChangeArrowheads="1"/>
              </p:cNvSpPr>
              <p:nvPr/>
            </p:nvSpPr>
            <p:spPr bwMode="auto">
              <a:xfrm>
                <a:off x="5085" y="2439"/>
                <a:ext cx="339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chemeClr val="tx2"/>
                    </a:solidFill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solidFill>
                      <a:schemeClr val="tx2"/>
                    </a:solidFill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65" name="Rectangle 242"/>
              <p:cNvSpPr>
                <a:spLocks noChangeArrowheads="1"/>
              </p:cNvSpPr>
              <p:nvPr/>
            </p:nvSpPr>
            <p:spPr bwMode="auto">
              <a:xfrm>
                <a:off x="4613" y="2439"/>
                <a:ext cx="791" cy="81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66" name="Line 243"/>
              <p:cNvSpPr>
                <a:spLocks noChangeShapeType="1"/>
              </p:cNvSpPr>
              <p:nvPr/>
            </p:nvSpPr>
            <p:spPr bwMode="auto">
              <a:xfrm>
                <a:off x="4982" y="2330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7" name="Text Box 244"/>
              <p:cNvSpPr txBox="1">
                <a:spLocks noChangeArrowheads="1"/>
              </p:cNvSpPr>
              <p:nvPr/>
            </p:nvSpPr>
            <p:spPr bwMode="auto">
              <a:xfrm>
                <a:off x="4718" y="2167"/>
                <a:ext cx="52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MemWrite</a:t>
                </a:r>
              </a:p>
            </p:txBody>
          </p:sp>
          <p:sp>
            <p:nvSpPr>
              <p:cNvPr id="68" name="Line 245"/>
              <p:cNvSpPr>
                <a:spLocks noChangeShapeType="1"/>
              </p:cNvSpPr>
              <p:nvPr/>
            </p:nvSpPr>
            <p:spPr bwMode="auto">
              <a:xfrm>
                <a:off x="4982" y="3254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9" name="Text Box 246"/>
              <p:cNvSpPr txBox="1">
                <a:spLocks noChangeArrowheads="1"/>
              </p:cNvSpPr>
              <p:nvPr/>
            </p:nvSpPr>
            <p:spPr bwMode="auto">
              <a:xfrm>
                <a:off x="4718" y="3363"/>
                <a:ext cx="534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MemRead</a:t>
                </a:r>
              </a:p>
            </p:txBody>
          </p:sp>
          <p:sp>
            <p:nvSpPr>
              <p:cNvPr id="70" name="Text Box 247"/>
              <p:cNvSpPr txBox="1">
                <a:spLocks noChangeArrowheads="1"/>
              </p:cNvSpPr>
              <p:nvPr/>
            </p:nvSpPr>
            <p:spPr bwMode="auto">
              <a:xfrm>
                <a:off x="5654" y="2447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solidFill>
                      <a:schemeClr val="tx2"/>
                    </a:solidFill>
                    <a:latin typeface="Arial" charset="0"/>
                    <a:ea typeface="宋体" charset="-122"/>
                  </a:rPr>
                  <a:t>1</a:t>
                </a:r>
              </a:p>
              <a:p>
                <a:pPr algn="ctr">
                  <a:spcBef>
                    <a:spcPct val="30000"/>
                  </a:spcBef>
                </a:pPr>
                <a:r>
                  <a:rPr lang="en-US" altLang="zh-CN" sz="1100" b="1">
                    <a:solidFill>
                      <a:schemeClr val="tx2"/>
                    </a:solidFill>
                    <a:latin typeface="Arial" charset="0"/>
                    <a:ea typeface="宋体" charset="-122"/>
                  </a:rPr>
                  <a:t>M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altLang="zh-CN" sz="1100" b="1">
                    <a:solidFill>
                      <a:schemeClr val="tx2"/>
                    </a:solidFill>
                    <a:latin typeface="Arial" charset="0"/>
                    <a:ea typeface="宋体" charset="-122"/>
                  </a:rPr>
                  <a:t>u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altLang="zh-CN" sz="1100" b="1">
                    <a:solidFill>
                      <a:schemeClr val="tx2"/>
                    </a:solidFill>
                    <a:latin typeface="Arial" charset="0"/>
                    <a:ea typeface="宋体" charset="-122"/>
                  </a:rPr>
                  <a:t>x</a:t>
                </a:r>
              </a:p>
              <a:p>
                <a:pPr algn="ctr">
                  <a:spcBef>
                    <a:spcPct val="30000"/>
                  </a:spcBef>
                </a:pPr>
                <a:r>
                  <a:rPr lang="en-US" altLang="zh-CN" sz="1100">
                    <a:solidFill>
                      <a:schemeClr val="tx2"/>
                    </a:solidFill>
                    <a:latin typeface="Arial" charset="0"/>
                    <a:ea typeface="宋体" charset="-122"/>
                  </a:rPr>
                  <a:t>0</a:t>
                </a:r>
              </a:p>
            </p:txBody>
          </p:sp>
          <p:sp>
            <p:nvSpPr>
              <p:cNvPr id="71" name="AutoShape 248"/>
              <p:cNvSpPr>
                <a:spLocks noChangeArrowheads="1"/>
              </p:cNvSpPr>
              <p:nvPr/>
            </p:nvSpPr>
            <p:spPr bwMode="auto">
              <a:xfrm>
                <a:off x="5676" y="2439"/>
                <a:ext cx="159" cy="652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2" name="Text Box 249"/>
              <p:cNvSpPr txBox="1">
                <a:spLocks noChangeArrowheads="1"/>
              </p:cNvSpPr>
              <p:nvPr/>
            </p:nvSpPr>
            <p:spPr bwMode="auto">
              <a:xfrm>
                <a:off x="5457" y="2159"/>
                <a:ext cx="58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MemToReg</a:t>
                </a:r>
              </a:p>
            </p:txBody>
          </p:sp>
          <p:sp>
            <p:nvSpPr>
              <p:cNvPr id="73" name="Line 250"/>
              <p:cNvSpPr>
                <a:spLocks noChangeShapeType="1"/>
              </p:cNvSpPr>
              <p:nvPr/>
            </p:nvSpPr>
            <p:spPr bwMode="auto">
              <a:xfrm>
                <a:off x="5758" y="2330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4" name="Line 251"/>
              <p:cNvSpPr>
                <a:spLocks noChangeShapeType="1"/>
              </p:cNvSpPr>
              <p:nvPr/>
            </p:nvSpPr>
            <p:spPr bwMode="auto">
              <a:xfrm flipV="1">
                <a:off x="3187" y="2765"/>
                <a:ext cx="0" cy="87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5" name="Line 252"/>
              <p:cNvSpPr>
                <a:spLocks noChangeShapeType="1"/>
              </p:cNvSpPr>
              <p:nvPr/>
            </p:nvSpPr>
            <p:spPr bwMode="auto">
              <a:xfrm flipH="1" flipV="1">
                <a:off x="4296" y="3083"/>
                <a:ext cx="0" cy="56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6" name="Line 253"/>
              <p:cNvSpPr>
                <a:spLocks noChangeShapeType="1"/>
              </p:cNvSpPr>
              <p:nvPr/>
            </p:nvSpPr>
            <p:spPr bwMode="auto">
              <a:xfrm flipH="1">
                <a:off x="3178" y="3635"/>
                <a:ext cx="111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7" name="Line 254"/>
              <p:cNvSpPr>
                <a:spLocks noChangeShapeType="1"/>
              </p:cNvSpPr>
              <p:nvPr/>
            </p:nvSpPr>
            <p:spPr bwMode="auto">
              <a:xfrm>
                <a:off x="4296" y="3092"/>
                <a:ext cx="3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8" name="Line 255"/>
              <p:cNvSpPr>
                <a:spLocks noChangeShapeType="1"/>
              </p:cNvSpPr>
              <p:nvPr/>
            </p:nvSpPr>
            <p:spPr bwMode="auto">
              <a:xfrm>
                <a:off x="3081" y="2765"/>
                <a:ext cx="37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9" name="AutoShape 256"/>
              <p:cNvSpPr>
                <a:spLocks noChangeArrowheads="1"/>
              </p:cNvSpPr>
              <p:nvPr/>
            </p:nvSpPr>
            <p:spPr bwMode="auto">
              <a:xfrm>
                <a:off x="3160" y="2736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0" name="Text Box 257"/>
              <p:cNvSpPr txBox="1">
                <a:spLocks noChangeArrowheads="1"/>
              </p:cNvSpPr>
              <p:nvPr/>
            </p:nvSpPr>
            <p:spPr bwMode="auto">
              <a:xfrm>
                <a:off x="336" y="2221"/>
                <a:ext cx="44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 dirty="0"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 dirty="0">
                    <a:latin typeface="Arial" charset="0"/>
                    <a:ea typeface="宋体" charset="-122"/>
                  </a:rPr>
                  <a:t>address</a:t>
                </a:r>
              </a:p>
            </p:txBody>
          </p:sp>
          <p:sp>
            <p:nvSpPr>
              <p:cNvPr id="81" name="Text Box 258"/>
              <p:cNvSpPr txBox="1">
                <a:spLocks noChangeArrowheads="1"/>
              </p:cNvSpPr>
              <p:nvPr/>
            </p:nvSpPr>
            <p:spPr bwMode="auto">
              <a:xfrm>
                <a:off x="474" y="2602"/>
                <a:ext cx="58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Instruction</a:t>
                </a:r>
              </a:p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memory</a:t>
                </a:r>
              </a:p>
            </p:txBody>
          </p:sp>
          <p:sp>
            <p:nvSpPr>
              <p:cNvPr id="82" name="Text Box 259"/>
              <p:cNvSpPr txBox="1">
                <a:spLocks noChangeArrowheads="1"/>
              </p:cNvSpPr>
              <p:nvPr/>
            </p:nvSpPr>
            <p:spPr bwMode="auto">
              <a:xfrm>
                <a:off x="651" y="2221"/>
                <a:ext cx="5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Instruction</a:t>
                </a:r>
              </a:p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[31-0]</a:t>
                </a:r>
              </a:p>
            </p:txBody>
          </p:sp>
          <p:sp>
            <p:nvSpPr>
              <p:cNvPr id="83" name="Rectangle 260"/>
              <p:cNvSpPr>
                <a:spLocks noChangeArrowheads="1"/>
              </p:cNvSpPr>
              <p:nvPr/>
            </p:nvSpPr>
            <p:spPr bwMode="auto">
              <a:xfrm>
                <a:off x="336" y="2221"/>
                <a:ext cx="845" cy="81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4" name="Line 261"/>
              <p:cNvSpPr>
                <a:spLocks noChangeShapeType="1"/>
              </p:cNvSpPr>
              <p:nvPr/>
            </p:nvSpPr>
            <p:spPr bwMode="auto">
              <a:xfrm>
                <a:off x="1879" y="2983"/>
                <a:ext cx="2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5" name="Line 262"/>
              <p:cNvSpPr>
                <a:spLocks noChangeShapeType="1"/>
              </p:cNvSpPr>
              <p:nvPr/>
            </p:nvSpPr>
            <p:spPr bwMode="auto">
              <a:xfrm>
                <a:off x="1286" y="2384"/>
                <a:ext cx="0" cy="141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6" name="Line 263"/>
              <p:cNvSpPr>
                <a:spLocks noChangeShapeType="1"/>
              </p:cNvSpPr>
              <p:nvPr/>
            </p:nvSpPr>
            <p:spPr bwMode="auto">
              <a:xfrm>
                <a:off x="1286" y="3799"/>
                <a:ext cx="147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7" name="Text Box 264"/>
              <p:cNvSpPr txBox="1">
                <a:spLocks noChangeArrowheads="1"/>
              </p:cNvSpPr>
              <p:nvPr/>
            </p:nvSpPr>
            <p:spPr bwMode="auto">
              <a:xfrm>
                <a:off x="1262" y="3635"/>
                <a:ext cx="44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I [15 - 0]</a:t>
                </a:r>
              </a:p>
            </p:txBody>
          </p:sp>
          <p:sp>
            <p:nvSpPr>
              <p:cNvPr id="88" name="Line 265"/>
              <p:cNvSpPr>
                <a:spLocks noChangeShapeType="1"/>
              </p:cNvSpPr>
              <p:nvPr/>
            </p:nvSpPr>
            <p:spPr bwMode="auto">
              <a:xfrm flipV="1">
                <a:off x="1181" y="2383"/>
                <a:ext cx="9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9" name="Text Box 266"/>
              <p:cNvSpPr txBox="1">
                <a:spLocks noChangeArrowheads="1"/>
              </p:cNvSpPr>
              <p:nvPr/>
            </p:nvSpPr>
            <p:spPr bwMode="auto">
              <a:xfrm>
                <a:off x="1262" y="2221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I [25 - 21]</a:t>
                </a:r>
              </a:p>
            </p:txBody>
          </p:sp>
          <p:sp>
            <p:nvSpPr>
              <p:cNvPr id="90" name="AutoShape 267"/>
              <p:cNvSpPr>
                <a:spLocks noChangeArrowheads="1"/>
              </p:cNvSpPr>
              <p:nvPr/>
            </p:nvSpPr>
            <p:spPr bwMode="auto">
              <a:xfrm>
                <a:off x="1260" y="2357"/>
                <a:ext cx="52" cy="54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1" name="Text Box 268"/>
              <p:cNvSpPr txBox="1">
                <a:spLocks noChangeArrowheads="1"/>
              </p:cNvSpPr>
              <p:nvPr/>
            </p:nvSpPr>
            <p:spPr bwMode="auto">
              <a:xfrm>
                <a:off x="1262" y="2493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I [20 - 16]</a:t>
                </a:r>
              </a:p>
            </p:txBody>
          </p:sp>
          <p:sp>
            <p:nvSpPr>
              <p:cNvPr id="92" name="Line 269"/>
              <p:cNvSpPr>
                <a:spLocks noChangeShapeType="1"/>
              </p:cNvSpPr>
              <p:nvPr/>
            </p:nvSpPr>
            <p:spPr bwMode="auto">
              <a:xfrm>
                <a:off x="1286" y="2655"/>
                <a:ext cx="85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3" name="AutoShape 270"/>
              <p:cNvSpPr>
                <a:spLocks noChangeArrowheads="1"/>
              </p:cNvSpPr>
              <p:nvPr/>
            </p:nvSpPr>
            <p:spPr bwMode="auto">
              <a:xfrm>
                <a:off x="1258" y="2627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4" name="Line 271"/>
              <p:cNvSpPr>
                <a:spLocks noChangeShapeType="1"/>
              </p:cNvSpPr>
              <p:nvPr/>
            </p:nvSpPr>
            <p:spPr bwMode="auto">
              <a:xfrm>
                <a:off x="1286" y="3255"/>
                <a:ext cx="4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5" name="Text Box 272"/>
              <p:cNvSpPr txBox="1">
                <a:spLocks noChangeArrowheads="1"/>
              </p:cNvSpPr>
              <p:nvPr/>
            </p:nvSpPr>
            <p:spPr bwMode="auto">
              <a:xfrm>
                <a:off x="1262" y="3091"/>
                <a:ext cx="49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I [15 - 11]</a:t>
                </a:r>
              </a:p>
            </p:txBody>
          </p:sp>
          <p:sp>
            <p:nvSpPr>
              <p:cNvPr id="96" name="AutoShape 273"/>
              <p:cNvSpPr>
                <a:spLocks noChangeArrowheads="1"/>
              </p:cNvSpPr>
              <p:nvPr/>
            </p:nvSpPr>
            <p:spPr bwMode="auto">
              <a:xfrm>
                <a:off x="1260" y="3229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7" name="Text Box 274"/>
              <p:cNvSpPr txBox="1">
                <a:spLocks noChangeArrowheads="1"/>
              </p:cNvSpPr>
              <p:nvPr/>
            </p:nvSpPr>
            <p:spPr bwMode="auto">
              <a:xfrm>
                <a:off x="1697" y="2719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  <a:p>
                <a:pPr algn="ctr">
                  <a:spcBef>
                    <a:spcPct val="30000"/>
                  </a:spcBef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M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u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x</a:t>
                </a:r>
              </a:p>
              <a:p>
                <a:pPr algn="ctr">
                  <a:spcBef>
                    <a:spcPct val="3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98" name="AutoShape 275"/>
              <p:cNvSpPr>
                <a:spLocks noChangeArrowheads="1"/>
              </p:cNvSpPr>
              <p:nvPr/>
            </p:nvSpPr>
            <p:spPr bwMode="auto">
              <a:xfrm>
                <a:off x="1716" y="2711"/>
                <a:ext cx="159" cy="652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9" name="Line 276"/>
              <p:cNvSpPr>
                <a:spLocks noChangeShapeType="1"/>
              </p:cNvSpPr>
              <p:nvPr/>
            </p:nvSpPr>
            <p:spPr bwMode="auto">
              <a:xfrm>
                <a:off x="1794" y="3366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0" name="Text Box 277"/>
              <p:cNvSpPr txBox="1">
                <a:spLocks noChangeArrowheads="1"/>
              </p:cNvSpPr>
              <p:nvPr/>
            </p:nvSpPr>
            <p:spPr bwMode="auto">
              <a:xfrm>
                <a:off x="1571" y="3472"/>
                <a:ext cx="422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RegDst</a:t>
                </a:r>
              </a:p>
            </p:txBody>
          </p:sp>
          <p:sp>
            <p:nvSpPr>
              <p:cNvPr id="101" name="Text Box 278"/>
              <p:cNvSpPr txBox="1">
                <a:spLocks noChangeArrowheads="1"/>
              </p:cNvSpPr>
              <p:nvPr/>
            </p:nvSpPr>
            <p:spPr bwMode="auto">
              <a:xfrm>
                <a:off x="2131" y="2275"/>
                <a:ext cx="494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register 1</a:t>
                </a:r>
              </a:p>
            </p:txBody>
          </p:sp>
          <p:sp>
            <p:nvSpPr>
              <p:cNvPr id="102" name="Text Box 279"/>
              <p:cNvSpPr txBox="1">
                <a:spLocks noChangeArrowheads="1"/>
              </p:cNvSpPr>
              <p:nvPr/>
            </p:nvSpPr>
            <p:spPr bwMode="auto">
              <a:xfrm>
                <a:off x="2142" y="2559"/>
                <a:ext cx="494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register 2</a:t>
                </a:r>
              </a:p>
            </p:txBody>
          </p:sp>
          <p:sp>
            <p:nvSpPr>
              <p:cNvPr id="103" name="Text Box 280"/>
              <p:cNvSpPr txBox="1">
                <a:spLocks noChangeArrowheads="1"/>
              </p:cNvSpPr>
              <p:nvPr/>
            </p:nvSpPr>
            <p:spPr bwMode="auto">
              <a:xfrm>
                <a:off x="2142" y="2831"/>
                <a:ext cx="42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register</a:t>
                </a:r>
              </a:p>
            </p:txBody>
          </p:sp>
          <p:sp>
            <p:nvSpPr>
              <p:cNvPr id="104" name="Text Box 281"/>
              <p:cNvSpPr txBox="1">
                <a:spLocks noChangeArrowheads="1"/>
              </p:cNvSpPr>
              <p:nvPr/>
            </p:nvSpPr>
            <p:spPr bwMode="auto">
              <a:xfrm>
                <a:off x="2142" y="3103"/>
                <a:ext cx="333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chemeClr val="tx2"/>
                    </a:solidFill>
                    <a:latin typeface="Arial" charset="0"/>
                    <a:ea typeface="宋体" charset="-122"/>
                  </a:rPr>
                  <a:t>Write</a:t>
                </a:r>
              </a:p>
              <a:p>
                <a:r>
                  <a:rPr lang="en-US" altLang="zh-CN" sz="1100">
                    <a:solidFill>
                      <a:schemeClr val="tx2"/>
                    </a:solidFill>
                    <a:latin typeface="Arial" charset="0"/>
                    <a:ea typeface="宋体" charset="-122"/>
                  </a:rPr>
                  <a:t>data</a:t>
                </a:r>
              </a:p>
            </p:txBody>
          </p:sp>
          <p:sp>
            <p:nvSpPr>
              <p:cNvPr id="105" name="Text Box 282"/>
              <p:cNvSpPr txBox="1">
                <a:spLocks noChangeArrowheads="1"/>
              </p:cNvSpPr>
              <p:nvPr/>
            </p:nvSpPr>
            <p:spPr bwMode="auto">
              <a:xfrm>
                <a:off x="2709" y="2656"/>
                <a:ext cx="37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data 2</a:t>
                </a:r>
              </a:p>
            </p:txBody>
          </p:sp>
          <p:sp>
            <p:nvSpPr>
              <p:cNvPr id="106" name="Text Box 283"/>
              <p:cNvSpPr txBox="1">
                <a:spLocks noChangeArrowheads="1"/>
              </p:cNvSpPr>
              <p:nvPr/>
            </p:nvSpPr>
            <p:spPr bwMode="auto">
              <a:xfrm>
                <a:off x="2720" y="2287"/>
                <a:ext cx="37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data 1</a:t>
                </a:r>
              </a:p>
            </p:txBody>
          </p:sp>
          <p:sp>
            <p:nvSpPr>
              <p:cNvPr id="107" name="Text Box 284"/>
              <p:cNvSpPr txBox="1">
                <a:spLocks noChangeArrowheads="1"/>
              </p:cNvSpPr>
              <p:nvPr/>
            </p:nvSpPr>
            <p:spPr bwMode="auto">
              <a:xfrm>
                <a:off x="2553" y="3037"/>
                <a:ext cx="529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 b="1">
                    <a:latin typeface="Arial" charset="0"/>
                    <a:ea typeface="宋体" charset="-122"/>
                  </a:rPr>
                  <a:t>Registers</a:t>
                </a:r>
              </a:p>
            </p:txBody>
          </p:sp>
          <p:sp>
            <p:nvSpPr>
              <p:cNvPr id="108" name="Rectangle 285"/>
              <p:cNvSpPr>
                <a:spLocks noChangeArrowheads="1"/>
              </p:cNvSpPr>
              <p:nvPr/>
            </p:nvSpPr>
            <p:spPr bwMode="auto">
              <a:xfrm>
                <a:off x="2142" y="2287"/>
                <a:ext cx="939" cy="10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9" name="Line 286"/>
              <p:cNvSpPr>
                <a:spLocks noChangeShapeType="1"/>
              </p:cNvSpPr>
              <p:nvPr/>
            </p:nvSpPr>
            <p:spPr bwMode="auto">
              <a:xfrm>
                <a:off x="2606" y="2175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0" name="Text Box 287"/>
              <p:cNvSpPr txBox="1">
                <a:spLocks noChangeArrowheads="1"/>
              </p:cNvSpPr>
              <p:nvPr/>
            </p:nvSpPr>
            <p:spPr bwMode="auto">
              <a:xfrm>
                <a:off x="2395" y="2003"/>
                <a:ext cx="495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RegWrite</a:t>
                </a:r>
              </a:p>
            </p:txBody>
          </p:sp>
          <p:sp>
            <p:nvSpPr>
              <p:cNvPr id="111" name="Text Box 288"/>
              <p:cNvSpPr txBox="1">
                <a:spLocks noChangeArrowheads="1"/>
              </p:cNvSpPr>
              <p:nvPr/>
            </p:nvSpPr>
            <p:spPr bwMode="auto">
              <a:xfrm>
                <a:off x="2705" y="3636"/>
                <a:ext cx="412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Sign</a:t>
                </a:r>
              </a:p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extend</a:t>
                </a:r>
              </a:p>
            </p:txBody>
          </p:sp>
          <p:sp>
            <p:nvSpPr>
              <p:cNvPr id="112" name="Oval 289"/>
              <p:cNvSpPr>
                <a:spLocks noChangeArrowheads="1"/>
              </p:cNvSpPr>
              <p:nvPr/>
            </p:nvSpPr>
            <p:spPr bwMode="auto">
              <a:xfrm>
                <a:off x="2755" y="3527"/>
                <a:ext cx="316" cy="5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3" name="Line 290"/>
              <p:cNvSpPr>
                <a:spLocks noChangeShapeType="1"/>
              </p:cNvSpPr>
              <p:nvPr/>
            </p:nvSpPr>
            <p:spPr bwMode="auto">
              <a:xfrm>
                <a:off x="3081" y="2438"/>
                <a:ext cx="68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4" name="Line 291"/>
              <p:cNvSpPr>
                <a:spLocks noChangeShapeType="1"/>
              </p:cNvSpPr>
              <p:nvPr/>
            </p:nvSpPr>
            <p:spPr bwMode="auto">
              <a:xfrm>
                <a:off x="3283" y="3200"/>
                <a:ext cx="17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5" name="Line 292"/>
              <p:cNvSpPr>
                <a:spLocks noChangeShapeType="1"/>
              </p:cNvSpPr>
              <p:nvPr/>
            </p:nvSpPr>
            <p:spPr bwMode="auto">
              <a:xfrm>
                <a:off x="3292" y="3200"/>
                <a:ext cx="0" cy="59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6" name="Line 293"/>
              <p:cNvSpPr>
                <a:spLocks noChangeShapeType="1"/>
              </p:cNvSpPr>
              <p:nvPr/>
            </p:nvSpPr>
            <p:spPr bwMode="auto">
              <a:xfrm flipH="1">
                <a:off x="3075" y="3799"/>
                <a:ext cx="22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7" name="Text Box 294"/>
              <p:cNvSpPr txBox="1">
                <a:spLocks noChangeArrowheads="1"/>
              </p:cNvSpPr>
              <p:nvPr/>
            </p:nvSpPr>
            <p:spPr bwMode="auto">
              <a:xfrm>
                <a:off x="3439" y="2664"/>
                <a:ext cx="201" cy="6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  <a:p>
                <a:pPr algn="ctr">
                  <a:spcBef>
                    <a:spcPct val="30000"/>
                  </a:spcBef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M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u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altLang="zh-CN" sz="1100" b="1">
                    <a:latin typeface="Arial" charset="0"/>
                    <a:ea typeface="宋体" charset="-122"/>
                  </a:rPr>
                  <a:t>x</a:t>
                </a:r>
              </a:p>
              <a:p>
                <a:pPr algn="ctr">
                  <a:spcBef>
                    <a:spcPct val="3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118" name="AutoShape 295"/>
              <p:cNvSpPr>
                <a:spLocks noChangeArrowheads="1"/>
              </p:cNvSpPr>
              <p:nvPr/>
            </p:nvSpPr>
            <p:spPr bwMode="auto">
              <a:xfrm>
                <a:off x="3459" y="2656"/>
                <a:ext cx="158" cy="653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9" name="Line 296"/>
              <p:cNvSpPr>
                <a:spLocks noChangeShapeType="1"/>
              </p:cNvSpPr>
              <p:nvPr/>
            </p:nvSpPr>
            <p:spPr bwMode="auto">
              <a:xfrm>
                <a:off x="3541" y="3309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0" name="Text Box 297"/>
              <p:cNvSpPr txBox="1">
                <a:spLocks noChangeArrowheads="1"/>
              </p:cNvSpPr>
              <p:nvPr/>
            </p:nvSpPr>
            <p:spPr bwMode="auto">
              <a:xfrm>
                <a:off x="3345" y="3418"/>
                <a:ext cx="432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ALUSrc</a:t>
                </a:r>
              </a:p>
            </p:txBody>
          </p:sp>
          <p:grpSp>
            <p:nvGrpSpPr>
              <p:cNvPr id="121" name="Group 298"/>
              <p:cNvGrpSpPr>
                <a:grpSpLocks/>
              </p:cNvGrpSpPr>
              <p:nvPr/>
            </p:nvGrpSpPr>
            <p:grpSpPr bwMode="auto">
              <a:xfrm>
                <a:off x="3768" y="2275"/>
                <a:ext cx="527" cy="870"/>
                <a:chOff x="3168" y="2736"/>
                <a:chExt cx="480" cy="768"/>
              </a:xfrm>
            </p:grpSpPr>
            <p:sp>
              <p:nvSpPr>
                <p:cNvPr id="135" name="Line 299"/>
                <p:cNvSpPr>
                  <a:spLocks noChangeShapeType="1"/>
                </p:cNvSpPr>
                <p:nvPr/>
              </p:nvSpPr>
              <p:spPr bwMode="auto">
                <a:xfrm>
                  <a:off x="3168" y="2736"/>
                  <a:ext cx="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6" name="Line 300"/>
                <p:cNvSpPr>
                  <a:spLocks noChangeShapeType="1"/>
                </p:cNvSpPr>
                <p:nvPr/>
              </p:nvSpPr>
              <p:spPr bwMode="auto">
                <a:xfrm>
                  <a:off x="3168" y="3216"/>
                  <a:ext cx="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7" name="Line 301"/>
                <p:cNvSpPr>
                  <a:spLocks noChangeShapeType="1"/>
                </p:cNvSpPr>
                <p:nvPr/>
              </p:nvSpPr>
              <p:spPr bwMode="auto">
                <a:xfrm>
                  <a:off x="3168" y="3024"/>
                  <a:ext cx="144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8" name="Line 302"/>
                <p:cNvSpPr>
                  <a:spLocks noChangeShapeType="1"/>
                </p:cNvSpPr>
                <p:nvPr/>
              </p:nvSpPr>
              <p:spPr bwMode="auto">
                <a:xfrm flipV="1">
                  <a:off x="3168" y="3120"/>
                  <a:ext cx="144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9" name="Line 303"/>
                <p:cNvSpPr>
                  <a:spLocks noChangeShapeType="1"/>
                </p:cNvSpPr>
                <p:nvPr/>
              </p:nvSpPr>
              <p:spPr bwMode="auto">
                <a:xfrm>
                  <a:off x="3168" y="2736"/>
                  <a:ext cx="48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40" name="Line 304"/>
                <p:cNvSpPr>
                  <a:spLocks noChangeShapeType="1"/>
                </p:cNvSpPr>
                <p:nvPr/>
              </p:nvSpPr>
              <p:spPr bwMode="auto">
                <a:xfrm>
                  <a:off x="3648" y="2976"/>
                  <a:ext cx="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41" name="Line 305"/>
                <p:cNvSpPr>
                  <a:spLocks noChangeShapeType="1"/>
                </p:cNvSpPr>
                <p:nvPr/>
              </p:nvSpPr>
              <p:spPr bwMode="auto">
                <a:xfrm flipV="1">
                  <a:off x="3168" y="3264"/>
                  <a:ext cx="48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22" name="Text Box 306"/>
              <p:cNvSpPr txBox="1">
                <a:spLocks noChangeArrowheads="1"/>
              </p:cNvSpPr>
              <p:nvPr/>
            </p:nvSpPr>
            <p:spPr bwMode="auto">
              <a:xfrm>
                <a:off x="3924" y="2710"/>
                <a:ext cx="378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chemeClr val="tx2"/>
                    </a:solidFill>
                    <a:latin typeface="Arial" charset="0"/>
                    <a:ea typeface="宋体" charset="-122"/>
                  </a:rPr>
                  <a:t>Result</a:t>
                </a:r>
              </a:p>
            </p:txBody>
          </p:sp>
          <p:sp>
            <p:nvSpPr>
              <p:cNvPr id="123" name="Text Box 307"/>
              <p:cNvSpPr txBox="1">
                <a:spLocks noChangeArrowheads="1"/>
              </p:cNvSpPr>
              <p:nvPr/>
            </p:nvSpPr>
            <p:spPr bwMode="auto">
              <a:xfrm>
                <a:off x="3978" y="2547"/>
                <a:ext cx="309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charset="0"/>
                    <a:ea typeface="宋体" charset="-122"/>
                  </a:rPr>
                  <a:t>Zero</a:t>
                </a:r>
              </a:p>
            </p:txBody>
          </p:sp>
          <p:sp>
            <p:nvSpPr>
              <p:cNvPr id="124" name="Text Box 308"/>
              <p:cNvSpPr txBox="1">
                <a:spLocks noChangeArrowheads="1"/>
              </p:cNvSpPr>
              <p:nvPr/>
            </p:nvSpPr>
            <p:spPr bwMode="auto">
              <a:xfrm>
                <a:off x="3768" y="2438"/>
                <a:ext cx="310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 b="1">
                    <a:latin typeface="Arial" charset="0"/>
                    <a:ea typeface="宋体" charset="-122"/>
                  </a:rPr>
                  <a:t>ALU</a:t>
                </a:r>
              </a:p>
            </p:txBody>
          </p:sp>
          <p:sp>
            <p:nvSpPr>
              <p:cNvPr id="125" name="Line 309"/>
              <p:cNvSpPr>
                <a:spLocks noChangeShapeType="1"/>
              </p:cNvSpPr>
              <p:nvPr/>
            </p:nvSpPr>
            <p:spPr bwMode="auto">
              <a:xfrm>
                <a:off x="4084" y="2982"/>
                <a:ext cx="0" cy="109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6" name="Text Box 310"/>
              <p:cNvSpPr txBox="1">
                <a:spLocks noChangeArrowheads="1"/>
              </p:cNvSpPr>
              <p:nvPr/>
            </p:nvSpPr>
            <p:spPr bwMode="auto">
              <a:xfrm>
                <a:off x="3873" y="3091"/>
                <a:ext cx="417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1pPr>
                <a:lvl2pPr marL="742950" indent="-28575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2pPr>
                <a:lvl3pPr marL="11430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3pPr>
                <a:lvl4pPr marL="16002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4pPr>
                <a:lvl5pPr marL="2057400" indent="-228600" defTabSz="1019175"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5pPr>
                <a:lvl6pPr marL="25146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6pPr>
                <a:lvl7pPr marL="29718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7pPr>
                <a:lvl8pPr marL="34290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8pPr>
                <a:lvl9pPr marL="3886200" indent="-22860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rebuchet MS" pitchFamily="-16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charset="0"/>
                    <a:ea typeface="宋体" charset="-122"/>
                  </a:rPr>
                  <a:t>ALUOp</a:t>
                </a:r>
              </a:p>
            </p:txBody>
          </p:sp>
          <p:sp>
            <p:nvSpPr>
              <p:cNvPr id="127" name="Line 311"/>
              <p:cNvSpPr>
                <a:spLocks noChangeShapeType="1"/>
              </p:cNvSpPr>
              <p:nvPr/>
            </p:nvSpPr>
            <p:spPr bwMode="auto">
              <a:xfrm>
                <a:off x="3615" y="2983"/>
                <a:ext cx="15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8" name="Line 312"/>
              <p:cNvSpPr>
                <a:spLocks noChangeShapeType="1"/>
              </p:cNvSpPr>
              <p:nvPr/>
            </p:nvSpPr>
            <p:spPr bwMode="auto">
              <a:xfrm flipV="1">
                <a:off x="1562" y="2652"/>
                <a:ext cx="0" cy="1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9" name="AutoShape 313"/>
              <p:cNvSpPr>
                <a:spLocks noChangeArrowheads="1"/>
              </p:cNvSpPr>
              <p:nvPr/>
            </p:nvSpPr>
            <p:spPr bwMode="auto">
              <a:xfrm>
                <a:off x="1537" y="2629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0" name="Line 314"/>
              <p:cNvSpPr>
                <a:spLocks noChangeShapeType="1"/>
              </p:cNvSpPr>
              <p:nvPr/>
            </p:nvSpPr>
            <p:spPr bwMode="auto">
              <a:xfrm>
                <a:off x="1562" y="2815"/>
                <a:ext cx="15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1" name="AutoShape 315"/>
              <p:cNvSpPr>
                <a:spLocks noChangeArrowheads="1"/>
              </p:cNvSpPr>
              <p:nvPr/>
            </p:nvSpPr>
            <p:spPr bwMode="auto">
              <a:xfrm>
                <a:off x="4375" y="2792"/>
                <a:ext cx="53" cy="55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2" name="Line 316"/>
              <p:cNvSpPr>
                <a:spLocks noChangeShapeType="1"/>
              </p:cNvSpPr>
              <p:nvPr/>
            </p:nvSpPr>
            <p:spPr bwMode="auto">
              <a:xfrm>
                <a:off x="4299" y="2819"/>
                <a:ext cx="9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3" name="Line 317"/>
              <p:cNvSpPr>
                <a:spLocks noChangeShapeType="1"/>
              </p:cNvSpPr>
              <p:nvPr/>
            </p:nvSpPr>
            <p:spPr bwMode="auto">
              <a:xfrm>
                <a:off x="4401" y="2819"/>
                <a:ext cx="0" cy="8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4" name="AutoShape 318"/>
              <p:cNvSpPr>
                <a:spLocks noChangeArrowheads="1"/>
              </p:cNvSpPr>
              <p:nvPr/>
            </p:nvSpPr>
            <p:spPr bwMode="auto">
              <a:xfrm>
                <a:off x="3265" y="3172"/>
                <a:ext cx="53" cy="54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42" name="Text Box 319"/>
            <p:cNvSpPr txBox="1">
              <a:spLocks noChangeArrowheads="1"/>
            </p:cNvSpPr>
            <p:nvPr/>
          </p:nvSpPr>
          <p:spPr bwMode="auto">
            <a:xfrm>
              <a:off x="838200" y="4572000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dirty="0">
                  <a:solidFill>
                    <a:srgbClr val="9E0FCC"/>
                  </a:solidFill>
                  <a:ea typeface="宋体" charset="-122"/>
                </a:rPr>
                <a:t>2ns</a:t>
              </a:r>
              <a:endParaRPr lang="en-US" altLang="zh-CN" dirty="0">
                <a:ea typeface="宋体" charset="-122"/>
              </a:endParaRPr>
            </a:p>
          </p:txBody>
        </p:sp>
        <p:sp>
          <p:nvSpPr>
            <p:cNvPr id="143" name="Text Box 320"/>
            <p:cNvSpPr txBox="1">
              <a:spLocks noChangeArrowheads="1"/>
            </p:cNvSpPr>
            <p:nvPr/>
          </p:nvSpPr>
          <p:spPr bwMode="auto">
            <a:xfrm>
              <a:off x="6172200" y="3124200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>
                  <a:solidFill>
                    <a:srgbClr val="9E0FCC"/>
                  </a:solidFill>
                  <a:ea typeface="宋体" charset="-122"/>
                </a:rPr>
                <a:t>2ns</a:t>
              </a:r>
              <a:endParaRPr lang="en-US" altLang="zh-CN">
                <a:ea typeface="宋体" charset="-122"/>
              </a:endParaRPr>
            </a:p>
          </p:txBody>
        </p:sp>
        <p:sp>
          <p:nvSpPr>
            <p:cNvPr id="144" name="Text Box 321"/>
            <p:cNvSpPr txBox="1">
              <a:spLocks noChangeArrowheads="1"/>
            </p:cNvSpPr>
            <p:nvPr/>
          </p:nvSpPr>
          <p:spPr bwMode="auto">
            <a:xfrm>
              <a:off x="7696200" y="2819400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>
                  <a:solidFill>
                    <a:srgbClr val="9E0FCC"/>
                  </a:solidFill>
                  <a:ea typeface="宋体" charset="-122"/>
                </a:rPr>
                <a:t>2ns</a:t>
              </a:r>
              <a:endParaRPr lang="en-US" altLang="zh-CN">
                <a:ea typeface="宋体" charset="-122"/>
              </a:endParaRPr>
            </a:p>
          </p:txBody>
        </p:sp>
        <p:sp>
          <p:nvSpPr>
            <p:cNvPr id="145" name="Text Box 322"/>
            <p:cNvSpPr txBox="1">
              <a:spLocks noChangeArrowheads="1"/>
            </p:cNvSpPr>
            <p:nvPr/>
          </p:nvSpPr>
          <p:spPr bwMode="auto">
            <a:xfrm>
              <a:off x="3886200" y="2514600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>
                  <a:solidFill>
                    <a:srgbClr val="9E0FCC"/>
                  </a:solidFill>
                  <a:ea typeface="宋体" charset="-122"/>
                </a:rPr>
                <a:t>1ns</a:t>
              </a:r>
              <a:endParaRPr lang="en-US" altLang="zh-CN">
                <a:ea typeface="宋体" charset="-122"/>
              </a:endParaRPr>
            </a:p>
          </p:txBody>
        </p:sp>
        <p:sp>
          <p:nvSpPr>
            <p:cNvPr id="149" name="Text Box 319"/>
            <p:cNvSpPr txBox="1">
              <a:spLocks noChangeArrowheads="1"/>
            </p:cNvSpPr>
            <p:nvPr/>
          </p:nvSpPr>
          <p:spPr bwMode="auto">
            <a:xfrm>
              <a:off x="5897580" y="5905500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dirty="0">
                  <a:solidFill>
                    <a:srgbClr val="9E0FCC"/>
                  </a:solidFill>
                  <a:ea typeface="宋体" charset="-122"/>
                </a:rPr>
                <a:t>1ns</a:t>
              </a:r>
              <a:endParaRPr lang="en-US" altLang="zh-CN" dirty="0">
                <a:ea typeface="宋体" charset="-122"/>
              </a:endParaRPr>
            </a:p>
          </p:txBody>
        </p:sp>
      </p:grpSp>
      <p:sp>
        <p:nvSpPr>
          <p:cNvPr id="146" name="Slide Number Placeholder 1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153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4125</TotalTime>
  <Words>2295</Words>
  <Application>Microsoft Office PowerPoint</Application>
  <PresentationFormat>On-screen Show (4:3)</PresentationFormat>
  <Paragraphs>1120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夏至</vt:lpstr>
      <vt:lpstr>CSE 341 Computer Organization  Lecture 17 Processor : Pipelining 1 </vt:lpstr>
      <vt:lpstr>Task III</vt:lpstr>
      <vt:lpstr>Example from Laundry</vt:lpstr>
      <vt:lpstr>Sequential Way</vt:lpstr>
      <vt:lpstr>Pipelining Way</vt:lpstr>
      <vt:lpstr>Some Observations on Pipelining</vt:lpstr>
      <vt:lpstr>Pipelining</vt:lpstr>
      <vt:lpstr>Instruction Execution Review</vt:lpstr>
      <vt:lpstr>Single-Cycle Datapath</vt:lpstr>
      <vt:lpstr>Single-cycle Review</vt:lpstr>
      <vt:lpstr>Instruction Fetch (IF)</vt:lpstr>
      <vt:lpstr>Instruction Decode (ID)</vt:lpstr>
      <vt:lpstr>Execute (EX)</vt:lpstr>
      <vt:lpstr>Memory (MEM)</vt:lpstr>
      <vt:lpstr>Writeback (WB)</vt:lpstr>
      <vt:lpstr>What we can find…</vt:lpstr>
      <vt:lpstr>Make those idle units work</vt:lpstr>
      <vt:lpstr>Decoding and Fetching Together</vt:lpstr>
      <vt:lpstr>Executing, Decoding and Fetching</vt:lpstr>
      <vt:lpstr>Making Pipelining Work</vt:lpstr>
      <vt:lpstr>5-Stage Pipeline</vt:lpstr>
      <vt:lpstr>Pipelining Loads</vt:lpstr>
      <vt:lpstr>Pipeline Diagram</vt:lpstr>
      <vt:lpstr>Some Terminology</vt:lpstr>
      <vt:lpstr>Single vs Multiple vs Pipelining</vt:lpstr>
      <vt:lpstr>Pipelining Performance</vt:lpstr>
      <vt:lpstr>Pipelining other instruction types</vt:lpstr>
      <vt:lpstr>A Solution: Insert NOP Stages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328</cp:revision>
  <dcterms:created xsi:type="dcterms:W3CDTF">2015-08-13T19:09:57Z</dcterms:created>
  <dcterms:modified xsi:type="dcterms:W3CDTF">2020-04-12T03:49:12Z</dcterms:modified>
</cp:coreProperties>
</file>