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256" r:id="rId2"/>
    <p:sldId id="526" r:id="rId3"/>
    <p:sldId id="545" r:id="rId4"/>
    <p:sldId id="546" r:id="rId5"/>
    <p:sldId id="547" r:id="rId6"/>
    <p:sldId id="548" r:id="rId7"/>
    <p:sldId id="549" r:id="rId8"/>
    <p:sldId id="550" r:id="rId9"/>
    <p:sldId id="551" r:id="rId10"/>
    <p:sldId id="552" r:id="rId11"/>
    <p:sldId id="556" r:id="rId12"/>
    <p:sldId id="557" r:id="rId13"/>
    <p:sldId id="558" r:id="rId14"/>
    <p:sldId id="559" r:id="rId15"/>
    <p:sldId id="575" r:id="rId16"/>
    <p:sldId id="576" r:id="rId17"/>
    <p:sldId id="560" r:id="rId18"/>
    <p:sldId id="561" r:id="rId19"/>
    <p:sldId id="562" r:id="rId20"/>
    <p:sldId id="563" r:id="rId21"/>
    <p:sldId id="564" r:id="rId22"/>
    <p:sldId id="565" r:id="rId23"/>
    <p:sldId id="566" r:id="rId24"/>
    <p:sldId id="567" r:id="rId25"/>
    <p:sldId id="568" r:id="rId26"/>
    <p:sldId id="569" r:id="rId27"/>
    <p:sldId id="570" r:id="rId28"/>
    <p:sldId id="571" r:id="rId29"/>
    <p:sldId id="572" r:id="rId30"/>
    <p:sldId id="573" r:id="rId31"/>
    <p:sldId id="574" r:id="rId3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316"/>
  </p:normalViewPr>
  <p:slideViewPr>
    <p:cSldViewPr>
      <p:cViewPr varScale="1">
        <p:scale>
          <a:sx n="92" d="100"/>
          <a:sy n="92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8699" units="in"/>
          <inkml:channel name="Y" type="integer" max="6699" units="in"/>
        </inkml:traceFormat>
        <inkml:channelProperties>
          <inkml:channelProperty channel="X" name="resolution" value="1054.42419" units="1/in"/>
          <inkml:channelProperty channel="Y" name="resolution" value="1082.57922" units="1/in"/>
        </inkml:channelProperties>
      </inkml:inkSource>
      <inkml:timestamp xml:id="ts0" timeString="2016-02-09T06:23:15.69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129 143,'0'-3,"0"0,0 3,-3 0,0 0,-1 0,-2 6,2 1,4 9,0 0,-6 3,6 4,0 6,0 3,0 0,0 1,0 5,0 8,-3-1,-1 0,1 10,0-10,-1 0,1 0,0-3,-1 0,1-4,0 4,3 0,-7 0,4 0,3-7,-2 11,-2-8,1-2,-4 6,1-1,2-2,-2-10,2 10,4-10,0 0,0 3,0-3,4 3,-4-3,0 7,0-7,0 0,-4 3,-2 0,3 0,-1 4,1-7,3 0,0-7,0 4,0-13,0 6,0-6,0-9,0 5,0-2,0-4,0 0,0 0,3 1,-3-4,4 3,-1 3,3-3,-2 4,-1-4,7 0,3 1,-4 2,1-3,0 0,3 4,0-1,-3 1,0-1,4-3,-1 7,-3-7,-1-3,4 0,0 0,0 0,4-3,-1 0,8 0,-5 3,4 0,0 0,3 0,7 0,-4 0,4 0,7 0,-5-4,5 1,6-6,3 2,7-6,0 0,3-3,0-3,0-4,0 4,-3 3,-1 0,5 9,-8 1,7 3,-7 3,8-4,-5 1,2 0,4 0,2 0,-1-1,1-2,-11-1,4 1,-7 0,-3-1,-6 1,-5-1,-2 4,-6-7,-1 4,-3-4,-14 4,5-4,-4 4,-4-1,1-6,-4 0,4 4,-4-1,4-9,-1 9,1 0,6 1,-7 2,0-6,1 4,0-1,-4-3,0-6,1 0,-4-4,0-9,0-4,0-9,0 3,0-9,0-1,0-3,3-6,0 6,1 1,-1-4,0 3,-3-7,0 1,0-3,0 6,0 6,0 7,0 3,-3 7,-4-1,-3 4,-3 3,0 3,1 0,-5 1,-3 5,-6-5,-1 2,2-6,-5 3,-10 0,-5 4,-15-4,2 7,-15-1,-9 8,-6 2,2 3,-3 4,1 0,3 0,-1-4,-2 1,-4-1,-3-2,3 2,6 1,5 6,-4 0,6 0,6 3,5 10,5-3,14 3,6 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124CA-7153-4448-9D72-0412EF7D8467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FE568-B7D0-404E-93B1-BF4176C2C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29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6FEC7-6F5D-4A92-B263-054F691128B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3436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6FEC7-6F5D-4A92-B263-054F691128B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4244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31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5223E-1F54-4FE6-9844-AB87A0981E42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85E0-B954-467C-A259-1D938FC01A06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3A1-0C6B-4290-A55C-5121ED176410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9BE3-8299-4C4F-B00D-3D49AE376ACD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C3F3-8062-4E0D-8E6B-A96ED6C44E44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FD2C-A9F9-4744-93E7-4FE2B51C2D4D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4E5B7-19B7-4464-B139-17A23F395D2D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95FF2-54DB-48B5-9CB5-7CAFBAE395E9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2B35-B22F-43E6-814E-DB0834593B88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58414-1F08-43BA-A95B-9B22395C4C0B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0257-2D94-41B2-BA78-4963FFEA170D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7977E65-5C07-46BA-AAB8-152A93D6AF41}" type="datetime1">
              <a:rPr lang="zh-CN" altLang="en-US" smtClean="0"/>
              <a:t>2020/4/14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18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Processor : Pipelining 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2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Engineering, UB</a:t>
            </a:r>
          </a:p>
          <a:p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 solution: Insert NOP stages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Enforce uniformity</a:t>
            </a:r>
          </a:p>
          <a:p>
            <a:pPr marL="82296" indent="0">
              <a:buNone/>
            </a:pPr>
            <a:r>
              <a:rPr lang="en-US" altLang="zh-CN" sz="2800" dirty="0"/>
              <a:t>   -- Make all instructions take 5 cycles with the same stages in the same order</a:t>
            </a:r>
          </a:p>
          <a:p>
            <a:pPr marL="82296" indent="0">
              <a:buNone/>
            </a:pPr>
            <a:r>
              <a:rPr lang="en-US" altLang="zh-CN" sz="2800" dirty="0"/>
              <a:t>   -- Some stages will do nothing for some instructions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aphicFrame>
        <p:nvGraphicFramePr>
          <p:cNvPr id="4" name="Group 359"/>
          <p:cNvGraphicFramePr>
            <a:graphicFrameLocks noGrp="1"/>
          </p:cNvGraphicFramePr>
          <p:nvPr>
            <p:extLst/>
          </p:nvPr>
        </p:nvGraphicFramePr>
        <p:xfrm>
          <a:off x="251520" y="3649028"/>
          <a:ext cx="8763000" cy="195072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sp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, $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sp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, -4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$v0, $a0, $a1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$t0, 4($sp)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E0FCC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$s0, $s1, $s2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$t1, 8($sp)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5" name="Group 363"/>
          <p:cNvGraphicFramePr>
            <a:graphicFrameLocks noGrp="1"/>
          </p:cNvGraphicFramePr>
          <p:nvPr>
            <p:extLst/>
          </p:nvPr>
        </p:nvGraphicFramePr>
        <p:xfrm>
          <a:off x="1394520" y="3191828"/>
          <a:ext cx="5791200" cy="274638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R-type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9" name="Group 366"/>
          <p:cNvGraphicFramePr>
            <a:graphicFrameLocks noGrp="1"/>
          </p:cNvGraphicFramePr>
          <p:nvPr>
            <p:extLst/>
          </p:nvPr>
        </p:nvGraphicFramePr>
        <p:xfrm>
          <a:off x="1164431" y="5874544"/>
          <a:ext cx="5791200" cy="274638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store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0" name="Group 385"/>
          <p:cNvGraphicFramePr>
            <a:graphicFrameLocks noGrp="1"/>
          </p:cNvGraphicFramePr>
          <p:nvPr>
            <p:extLst/>
          </p:nvPr>
        </p:nvGraphicFramePr>
        <p:xfrm>
          <a:off x="1164431" y="6255544"/>
          <a:ext cx="5791200" cy="274638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branch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NOP</a:t>
                      </a:r>
                      <a:endParaRPr kumimoji="0" lang="en-US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4796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Review of Pipelining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Pipelined processor allows multiple instructions to execute simultaneously. Each instruction uses a different functional unit in the </a:t>
            </a:r>
            <a:r>
              <a:rPr lang="en-US" altLang="zh-CN" sz="2800" dirty="0" err="1"/>
              <a:t>datapath</a:t>
            </a:r>
            <a:r>
              <a:rPr lang="en-US" altLang="zh-CN" sz="2800" dirty="0"/>
              <a:t>.</a:t>
            </a:r>
          </a:p>
          <a:p>
            <a:r>
              <a:rPr lang="en-US" altLang="zh-CN" sz="2800" dirty="0"/>
              <a:t>Increased throughput and faster program</a:t>
            </a:r>
          </a:p>
          <a:p>
            <a:pPr marL="82296" indent="0">
              <a:buNone/>
            </a:pPr>
            <a:r>
              <a:rPr lang="en-US" altLang="zh-CN" sz="2800" dirty="0"/>
              <a:t>     -- Simpler stages also lead to shorter cycle times.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graphicFrame>
        <p:nvGraphicFramePr>
          <p:cNvPr id="4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100539"/>
              </p:ext>
            </p:extLst>
          </p:nvPr>
        </p:nvGraphicFramePr>
        <p:xfrm>
          <a:off x="179512" y="4149080"/>
          <a:ext cx="8763000" cy="192024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$t0, 4($sp)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$v0, $a0, $a1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and	$t1, $t2, $t3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$s0, $s1, $s2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$t5, $t6, $0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0114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err="1">
                <a:solidFill>
                  <a:srgbClr val="0000FF"/>
                </a:solidFill>
              </a:rPr>
              <a:t>Datapath</a:t>
            </a:r>
            <a:r>
              <a:rPr lang="en-US" altLang="zh-CN" sz="4400" b="1" dirty="0">
                <a:solidFill>
                  <a:srgbClr val="0000FF"/>
                </a:solidFill>
              </a:rPr>
              <a:t> in Pipelining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The key idea of pipelining is to allow </a:t>
            </a:r>
            <a:r>
              <a:rPr lang="en-US" altLang="zh-CN" sz="2600" i="1" dirty="0"/>
              <a:t>multiple instructions</a:t>
            </a:r>
            <a:r>
              <a:rPr lang="en-US" altLang="zh-CN" sz="2600" dirty="0"/>
              <a:t> to execute </a:t>
            </a:r>
            <a:r>
              <a:rPr lang="en-US" altLang="zh-CN" sz="2600" i="1" dirty="0"/>
              <a:t>at the same time</a:t>
            </a:r>
            <a:r>
              <a:rPr lang="en-US" altLang="zh-CN" sz="2600" dirty="0"/>
              <a:t>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So several operations are needed to be performed in the same cycle.</a:t>
            </a:r>
          </a:p>
          <a:p>
            <a:pPr marL="82296" indent="0">
              <a:buNone/>
            </a:pPr>
            <a:r>
              <a:rPr lang="en-US" altLang="zh-CN" sz="2600" dirty="0"/>
              <a:t>   -- Increment the PC and add registers</a:t>
            </a:r>
          </a:p>
          <a:p>
            <a:pPr marL="82296" indent="0">
              <a:buNone/>
            </a:pPr>
            <a:r>
              <a:rPr lang="en-US" altLang="zh-CN" sz="2600" dirty="0"/>
              <a:t>   -- Fetch one instruction and access data memory   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Similar to single-cycle </a:t>
            </a:r>
            <a:r>
              <a:rPr lang="en-US" altLang="zh-CN" sz="2600" dirty="0" err="1"/>
              <a:t>datapath</a:t>
            </a:r>
            <a:r>
              <a:rPr lang="en-US" altLang="zh-CN" sz="2600" dirty="0"/>
              <a:t>, </a:t>
            </a:r>
            <a:r>
              <a:rPr lang="en-US" altLang="zh-CN" sz="2600" dirty="0" err="1"/>
              <a:t>datapath</a:t>
            </a:r>
            <a:r>
              <a:rPr lang="en-US" altLang="zh-CN" sz="2600" dirty="0"/>
              <a:t> of  pipelined processor need duplicate hardware units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graphicFrame>
        <p:nvGraphicFramePr>
          <p:cNvPr id="4" name="Group 1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840605"/>
              </p:ext>
            </p:extLst>
          </p:nvPr>
        </p:nvGraphicFramePr>
        <p:xfrm>
          <a:off x="107504" y="4797152"/>
          <a:ext cx="8763000" cy="192024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$t0, 4($sp)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$v0, $a0, $a1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and	$t1, $t2, $t3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$s0, $s1, $s2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$t5, $t6, $0</a:t>
                      </a: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</a:endParaRPr>
                    </a:p>
                  </a:txBody>
                  <a:tcPr marT="0" marB="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2310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One register file is enough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Only one register file is enough to support both the ID and WB stages.</a:t>
            </a:r>
          </a:p>
          <a:p>
            <a:pPr marL="82296" indent="0">
              <a:buNone/>
            </a:pPr>
            <a:r>
              <a:rPr lang="en-US" altLang="zh-CN" sz="2800" dirty="0"/>
              <a:t>    -- Reads and writes go to separate ports on the register file.</a:t>
            </a:r>
          </a:p>
          <a:p>
            <a:pPr marL="82296" indent="0">
              <a:buNone/>
            </a:pPr>
            <a:r>
              <a:rPr lang="en-US" altLang="zh-CN" sz="2800" dirty="0"/>
              <a:t>    -- Writes occur in the first half of the cycle, reads occur in the second half.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3275856" y="4097528"/>
            <a:ext cx="2733144" cy="2571832"/>
            <a:chOff x="2496" y="960"/>
            <a:chExt cx="866" cy="963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496" y="960"/>
              <a:ext cx="450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 dirty="0">
                  <a:solidFill>
                    <a:srgbClr val="FF00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 dirty="0">
                  <a:solidFill>
                    <a:srgbClr val="FF0000"/>
                  </a:solidFill>
                  <a:latin typeface="Arial" charset="0"/>
                  <a:ea typeface="宋体" charset="-122"/>
                </a:rPr>
                <a:t>register 1</a:t>
              </a:r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496" y="1200"/>
              <a:ext cx="450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register 2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2496" y="1440"/>
              <a:ext cx="383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Write</a:t>
              </a:r>
              <a:endParaRPr lang="en-US" altLang="zh-CN" sz="1100">
                <a:solidFill>
                  <a:srgbClr val="008000"/>
                </a:solidFill>
                <a:latin typeface="Arial" charset="0"/>
                <a:ea typeface="宋体" charset="-122"/>
              </a:endParaRPr>
            </a:p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register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2496" y="1680"/>
              <a:ext cx="303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3023" y="1200"/>
              <a:ext cx="339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data 2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3023" y="960"/>
              <a:ext cx="339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data 1</a:t>
              </a: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2880" y="1632"/>
              <a:ext cx="481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-16" charset="0"/>
                </a:defRPr>
              </a:lvl9pPr>
            </a:lstStyle>
            <a:p>
              <a:r>
                <a:rPr lang="en-US" altLang="zh-CN" sz="1100" b="1">
                  <a:latin typeface="Arial" charset="0"/>
                  <a:ea typeface="宋体" charset="-122"/>
                </a:rPr>
                <a:t>Registers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2496" y="960"/>
              <a:ext cx="854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180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Review of Single-cycle </a:t>
            </a:r>
            <a:r>
              <a:rPr lang="en-US" altLang="zh-CN" sz="4400" b="1" dirty="0" err="1">
                <a:solidFill>
                  <a:srgbClr val="0000FF"/>
                </a:solidFill>
              </a:rPr>
              <a:t>Datapath</a:t>
            </a:r>
            <a:r>
              <a:rPr lang="en-US" altLang="zh-CN" sz="4400" b="1" dirty="0">
                <a:solidFill>
                  <a:srgbClr val="0000FF"/>
                </a:solidFill>
              </a:rPr>
              <a:t> (slightly rearranged)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64776"/>
            <a:ext cx="8035773" cy="5016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1827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000" b="1" dirty="0" smtClean="0">
                <a:solidFill>
                  <a:srgbClr val="0000FF"/>
                </a:solidFill>
              </a:rPr>
              <a:t>Recall </a:t>
            </a:r>
            <a:r>
              <a:rPr lang="en-US" altLang="zh-CN" sz="4000" b="1" dirty="0">
                <a:solidFill>
                  <a:srgbClr val="0000FF"/>
                </a:solidFill>
              </a:rPr>
              <a:t>of Intermediate </a:t>
            </a:r>
            <a:r>
              <a:rPr lang="en-US" altLang="zh-CN" sz="4000" b="1" dirty="0" smtClean="0">
                <a:solidFill>
                  <a:srgbClr val="0000FF"/>
                </a:solidFill>
              </a:rPr>
              <a:t>registers in Multi-Cycle Design</a:t>
            </a:r>
            <a:endParaRPr lang="zh-CN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07096" y="1292713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pitchFamily="2" charset="-122"/>
              </a:rPr>
              <a:t>Some outputs of a functional unit in multi-cycle design need to be used in later cycle, for example: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pitchFamily="2" charset="-122"/>
              </a:rPr>
              <a:t>-- The instruction word fetched in stage 1 determines the destination of the register write in stage 5</a:t>
            </a:r>
          </a:p>
          <a:p>
            <a:pPr marL="457200" lvl="1" indent="0" defTabSz="914400">
              <a:buNone/>
            </a:pPr>
            <a:endParaRPr lang="en-US" altLang="zh-CN" sz="2400" dirty="0">
              <a:ea typeface="宋体" pitchFamily="2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pitchFamily="2" charset="-122"/>
              </a:rPr>
              <a:t>These outputs need to be stored in intermediate registers </a:t>
            </a:r>
          </a:p>
          <a:p>
            <a:pPr marL="0" indent="0" defTabSz="914400">
              <a:buNone/>
            </a:pPr>
            <a:r>
              <a:rPr lang="en-US" altLang="zh-CN" sz="2400" dirty="0">
                <a:ea typeface="宋体" pitchFamily="2" charset="-122"/>
              </a:rPr>
              <a:t>     -- Save the instruction read in stage 1 in </a:t>
            </a:r>
            <a:r>
              <a:rPr lang="en-US" altLang="zh-CN" sz="2400" dirty="0">
                <a:solidFill>
                  <a:srgbClr val="3333FF"/>
                </a:solidFill>
                <a:ea typeface="宋体" pitchFamily="2" charset="-122"/>
              </a:rPr>
              <a:t>Instruction register</a:t>
            </a:r>
            <a:endParaRPr lang="en-US" altLang="zh-CN" sz="2400" dirty="0">
              <a:ea typeface="宋体" pitchFamily="2" charset="-122"/>
            </a:endParaRPr>
          </a:p>
          <a:p>
            <a:pPr marL="0" indent="0" defTabSz="914400">
              <a:buNone/>
            </a:pPr>
            <a:r>
              <a:rPr lang="en-US" altLang="zh-CN" sz="2400" dirty="0">
                <a:ea typeface="宋体" pitchFamily="2" charset="-122"/>
              </a:rPr>
              <a:t>     -- Save Register file outputs from stage 2 in registers </a:t>
            </a:r>
            <a:r>
              <a:rPr lang="en-US" altLang="zh-CN" sz="2400" dirty="0">
                <a:solidFill>
                  <a:srgbClr val="3333FF"/>
                </a:solidFill>
                <a:ea typeface="宋体" pitchFamily="2" charset="-122"/>
              </a:rPr>
              <a:t>A </a:t>
            </a:r>
            <a:r>
              <a:rPr lang="en-US" altLang="zh-CN" sz="2400" dirty="0">
                <a:ea typeface="宋体" pitchFamily="2" charset="-122"/>
              </a:rPr>
              <a:t>and </a:t>
            </a:r>
            <a:r>
              <a:rPr lang="en-US" altLang="zh-CN" sz="2400" dirty="0">
                <a:solidFill>
                  <a:srgbClr val="3333FF"/>
                </a:solidFill>
                <a:ea typeface="宋体" pitchFamily="2" charset="-122"/>
              </a:rPr>
              <a:t>B</a:t>
            </a:r>
          </a:p>
          <a:p>
            <a:pPr marL="0" indent="0" defTabSz="914400">
              <a:buNone/>
            </a:pPr>
            <a:r>
              <a:rPr lang="en-US" altLang="zh-CN" sz="2400" dirty="0">
                <a:solidFill>
                  <a:srgbClr val="3333FF"/>
                </a:solidFill>
                <a:ea typeface="宋体" pitchFamily="2" charset="-122"/>
              </a:rPr>
              <a:t>     </a:t>
            </a:r>
            <a:r>
              <a:rPr lang="en-US" altLang="zh-CN" sz="2400" dirty="0">
                <a:ea typeface="宋体" pitchFamily="2" charset="-122"/>
              </a:rPr>
              <a:t>-- Save the ALU output in register </a:t>
            </a:r>
            <a:r>
              <a:rPr lang="en-US" altLang="zh-CN" sz="2400" dirty="0" err="1">
                <a:solidFill>
                  <a:srgbClr val="3333FF"/>
                </a:solidFill>
                <a:ea typeface="宋体" pitchFamily="2" charset="-122"/>
              </a:rPr>
              <a:t>ALUOut</a:t>
            </a:r>
            <a:endParaRPr lang="en-US" altLang="zh-CN" sz="2400" dirty="0">
              <a:ea typeface="宋体" pitchFamily="2" charset="-122"/>
            </a:endParaRPr>
          </a:p>
          <a:p>
            <a:pPr marL="0" indent="0" defTabSz="914400">
              <a:buNone/>
            </a:pPr>
            <a:r>
              <a:rPr lang="en-US" altLang="zh-CN" sz="2400" dirty="0">
                <a:ea typeface="宋体" pitchFamily="2" charset="-122"/>
              </a:rPr>
              <a:t>     -- Save the data fetched from memory in stage 4 in the </a:t>
            </a:r>
            <a:r>
              <a:rPr lang="en-US" altLang="zh-CN" sz="2400" dirty="0">
                <a:solidFill>
                  <a:srgbClr val="3333FF"/>
                </a:solidFill>
                <a:ea typeface="宋体" pitchFamily="2" charset="-122"/>
              </a:rPr>
              <a:t>Memory data register(MDR)</a:t>
            </a:r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5260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The Final Multi-cycle </a:t>
            </a:r>
            <a:r>
              <a:rPr lang="en-US" altLang="zh-CN" sz="4400" b="1" dirty="0" err="1">
                <a:solidFill>
                  <a:srgbClr val="0000FF"/>
                </a:solidFill>
              </a:rPr>
              <a:t>Datapath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dirty="0"/>
          </a:p>
        </p:txBody>
      </p:sp>
      <p:grpSp>
        <p:nvGrpSpPr>
          <p:cNvPr id="174" name="组合 173"/>
          <p:cNvGrpSpPr/>
          <p:nvPr/>
        </p:nvGrpSpPr>
        <p:grpSpPr>
          <a:xfrm>
            <a:off x="74210" y="1484784"/>
            <a:ext cx="9106302" cy="5353097"/>
            <a:chOff x="179512" y="1209675"/>
            <a:chExt cx="9556750" cy="5622925"/>
          </a:xfrm>
        </p:grpSpPr>
        <p:sp>
          <p:nvSpPr>
            <p:cNvPr id="4" name="Rectangle 2"/>
            <p:cNvSpPr>
              <a:spLocks noChangeArrowheads="1"/>
            </p:cNvSpPr>
            <p:nvPr/>
          </p:nvSpPr>
          <p:spPr bwMode="auto">
            <a:xfrm>
              <a:off x="8226549" y="3540125"/>
              <a:ext cx="503238" cy="43180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/>
            <a:lstStyle/>
            <a:p>
              <a:pPr algn="ctr" defTabSz="1019175"/>
              <a:endParaRPr lang="zh-CN" altLang="zh-CN" sz="2700">
                <a:latin typeface="Times New Roman" pitchFamily="18" charset="0"/>
              </a:endParaRPr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6969249" y="2936875"/>
              <a:ext cx="849313" cy="1563688"/>
              <a:chOff x="3744" y="1776"/>
              <a:chExt cx="486" cy="870"/>
            </a:xfrm>
          </p:grpSpPr>
          <p:grpSp>
            <p:nvGrpSpPr>
              <p:cNvPr id="6" name="Group 5"/>
              <p:cNvGrpSpPr>
                <a:grpSpLocks/>
              </p:cNvGrpSpPr>
              <p:nvPr/>
            </p:nvGrpSpPr>
            <p:grpSpPr bwMode="auto">
              <a:xfrm>
                <a:off x="3744" y="1776"/>
                <a:ext cx="486" cy="768"/>
                <a:chOff x="3024" y="1920"/>
                <a:chExt cx="486" cy="768"/>
              </a:xfrm>
            </p:grpSpPr>
            <p:grpSp>
              <p:nvGrpSpPr>
                <p:cNvPr id="9" name="Group 6"/>
                <p:cNvGrpSpPr>
                  <a:grpSpLocks/>
                </p:cNvGrpSpPr>
                <p:nvPr/>
              </p:nvGrpSpPr>
              <p:grpSpPr bwMode="auto">
                <a:xfrm>
                  <a:off x="3024" y="1920"/>
                  <a:ext cx="480" cy="768"/>
                  <a:chOff x="3168" y="2736"/>
                  <a:chExt cx="480" cy="768"/>
                </a:xfrm>
              </p:grpSpPr>
              <p:sp>
                <p:nvSpPr>
                  <p:cNvPr id="13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273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321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5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3024"/>
                    <a:ext cx="144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6" name="Line 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168" y="3120"/>
                    <a:ext cx="144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2736"/>
                    <a:ext cx="480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8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3648" y="29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19" name="Line 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168" y="3264"/>
                    <a:ext cx="480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168" y="2304"/>
                  <a:ext cx="342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Result</a:t>
                  </a:r>
                </a:p>
              </p:txBody>
            </p:sp>
            <p:sp>
              <p:nvSpPr>
                <p:cNvPr id="11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217" y="2160"/>
                  <a:ext cx="280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Zero</a:t>
                  </a:r>
                </a:p>
              </p:txBody>
            </p:sp>
            <p:sp>
              <p:nvSpPr>
                <p:cNvPr id="1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024" y="2064"/>
                  <a:ext cx="281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ALU</a:t>
                  </a:r>
                </a:p>
              </p:txBody>
            </p:sp>
          </p:grpSp>
          <p:sp>
            <p:nvSpPr>
              <p:cNvPr id="7" name="Line 17"/>
              <p:cNvSpPr>
                <a:spLocks noChangeShapeType="1"/>
              </p:cNvSpPr>
              <p:nvPr/>
            </p:nvSpPr>
            <p:spPr bwMode="auto">
              <a:xfrm>
                <a:off x="4032" y="2400"/>
                <a:ext cx="0" cy="96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" name="Text Box 18"/>
              <p:cNvSpPr txBox="1">
                <a:spLocks noChangeArrowheads="1"/>
              </p:cNvSpPr>
              <p:nvPr/>
            </p:nvSpPr>
            <p:spPr bwMode="auto">
              <a:xfrm>
                <a:off x="3840" y="2496"/>
                <a:ext cx="379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ALUOp</a:t>
                </a:r>
              </a:p>
            </p:txBody>
          </p:sp>
        </p:grpSp>
        <p:grpSp>
          <p:nvGrpSpPr>
            <p:cNvPr id="20" name="Group 19"/>
            <p:cNvGrpSpPr>
              <a:grpSpLocks/>
            </p:cNvGrpSpPr>
            <p:nvPr/>
          </p:nvGrpSpPr>
          <p:grpSpPr bwMode="auto">
            <a:xfrm>
              <a:off x="6215187" y="2073275"/>
              <a:ext cx="777875" cy="1466850"/>
              <a:chOff x="3216" y="1248"/>
              <a:chExt cx="446" cy="816"/>
            </a:xfrm>
          </p:grpSpPr>
          <p:grpSp>
            <p:nvGrpSpPr>
              <p:cNvPr id="21" name="Group 20"/>
              <p:cNvGrpSpPr>
                <a:grpSpLocks/>
              </p:cNvGrpSpPr>
              <p:nvPr/>
            </p:nvGrpSpPr>
            <p:grpSpPr bwMode="auto">
              <a:xfrm>
                <a:off x="3360" y="1488"/>
                <a:ext cx="183" cy="576"/>
                <a:chOff x="3113" y="2304"/>
                <a:chExt cx="183" cy="576"/>
              </a:xfrm>
            </p:grpSpPr>
            <p:sp>
              <p:nvSpPr>
                <p:cNvPr id="24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3" cy="5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25" name="AutoShape 22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22" name="Line 23"/>
              <p:cNvSpPr>
                <a:spLocks noChangeShapeType="1"/>
              </p:cNvSpPr>
              <p:nvPr/>
            </p:nvSpPr>
            <p:spPr bwMode="auto">
              <a:xfrm>
                <a:off x="3443" y="1392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" name="Text Box 24"/>
              <p:cNvSpPr txBox="1">
                <a:spLocks noChangeArrowheads="1"/>
              </p:cNvSpPr>
              <p:nvPr/>
            </p:nvSpPr>
            <p:spPr bwMode="auto">
              <a:xfrm>
                <a:off x="3216" y="1248"/>
                <a:ext cx="44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ALUSrcA</a:t>
                </a:r>
              </a:p>
            </p:txBody>
          </p:sp>
        </p:grpSp>
        <p:grpSp>
          <p:nvGrpSpPr>
            <p:cNvPr id="26" name="Group 25"/>
            <p:cNvGrpSpPr>
              <a:grpSpLocks/>
            </p:cNvGrpSpPr>
            <p:nvPr/>
          </p:nvGrpSpPr>
          <p:grpSpPr bwMode="auto">
            <a:xfrm>
              <a:off x="6299324" y="3800475"/>
              <a:ext cx="777875" cy="1477963"/>
              <a:chOff x="3600" y="2256"/>
              <a:chExt cx="446" cy="822"/>
            </a:xfrm>
          </p:grpSpPr>
          <p:grpSp>
            <p:nvGrpSpPr>
              <p:cNvPr id="27" name="Group 26"/>
              <p:cNvGrpSpPr>
                <a:grpSpLocks/>
              </p:cNvGrpSpPr>
              <p:nvPr/>
            </p:nvGrpSpPr>
            <p:grpSpPr bwMode="auto">
              <a:xfrm>
                <a:off x="3686" y="2256"/>
                <a:ext cx="154" cy="576"/>
                <a:chOff x="3686" y="2256"/>
                <a:chExt cx="154" cy="576"/>
              </a:xfrm>
            </p:grpSpPr>
            <p:sp>
              <p:nvSpPr>
                <p:cNvPr id="30" name="AutoShape 27"/>
                <p:cNvSpPr>
                  <a:spLocks noChangeArrowheads="1"/>
                </p:cNvSpPr>
                <p:nvPr/>
              </p:nvSpPr>
              <p:spPr bwMode="auto">
                <a:xfrm>
                  <a:off x="3696" y="2256"/>
                  <a:ext cx="144" cy="576"/>
                </a:xfrm>
                <a:prstGeom prst="roundRect">
                  <a:avLst>
                    <a:gd name="adj" fmla="val 44167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3686" y="2256"/>
                  <a:ext cx="116" cy="5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2</a:t>
                  </a: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3</a:t>
                  </a:r>
                </a:p>
              </p:txBody>
            </p:sp>
          </p:grpSp>
          <p:sp>
            <p:nvSpPr>
              <p:cNvPr id="28" name="Line 29"/>
              <p:cNvSpPr>
                <a:spLocks noChangeShapeType="1"/>
              </p:cNvSpPr>
              <p:nvPr/>
            </p:nvSpPr>
            <p:spPr bwMode="auto">
              <a:xfrm>
                <a:off x="3778" y="2832"/>
                <a:ext cx="0" cy="96"/>
              </a:xfrm>
              <a:prstGeom prst="line">
                <a:avLst/>
              </a:prstGeom>
              <a:noFill/>
              <a:ln w="19050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9" name="Text Box 30"/>
              <p:cNvSpPr txBox="1">
                <a:spLocks noChangeArrowheads="1"/>
              </p:cNvSpPr>
              <p:nvPr/>
            </p:nvSpPr>
            <p:spPr bwMode="auto">
              <a:xfrm>
                <a:off x="3600" y="2928"/>
                <a:ext cx="446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ALUSrcB</a:t>
                </a:r>
              </a:p>
            </p:txBody>
          </p:sp>
        </p:grpSp>
        <p:grpSp>
          <p:nvGrpSpPr>
            <p:cNvPr id="32" name="Group 31"/>
            <p:cNvGrpSpPr>
              <a:grpSpLocks/>
            </p:cNvGrpSpPr>
            <p:nvPr/>
          </p:nvGrpSpPr>
          <p:grpSpPr bwMode="auto">
            <a:xfrm>
              <a:off x="4119687" y="3108325"/>
              <a:ext cx="1343025" cy="1754188"/>
              <a:chOff x="1872" y="1872"/>
              <a:chExt cx="769" cy="975"/>
            </a:xfrm>
          </p:grpSpPr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1872" y="1872"/>
                <a:ext cx="450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register 1</a:t>
                </a:r>
              </a:p>
            </p:txBody>
          </p:sp>
          <p:sp>
            <p:nvSpPr>
              <p:cNvPr id="34" name="Text Box 33"/>
              <p:cNvSpPr txBox="1">
                <a:spLocks noChangeArrowheads="1"/>
              </p:cNvSpPr>
              <p:nvPr/>
            </p:nvSpPr>
            <p:spPr bwMode="auto">
              <a:xfrm>
                <a:off x="1882" y="2123"/>
                <a:ext cx="450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register 2</a:t>
                </a:r>
              </a:p>
            </p:txBody>
          </p:sp>
          <p:sp>
            <p:nvSpPr>
              <p:cNvPr id="35" name="Text Box 34"/>
              <p:cNvSpPr txBox="1">
                <a:spLocks noChangeArrowheads="1"/>
              </p:cNvSpPr>
              <p:nvPr/>
            </p:nvSpPr>
            <p:spPr bwMode="auto">
              <a:xfrm>
                <a:off x="1882" y="2363"/>
                <a:ext cx="3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register</a:t>
                </a:r>
              </a:p>
            </p:txBody>
          </p:sp>
          <p:sp>
            <p:nvSpPr>
              <p:cNvPr id="36" name="Text Box 35"/>
              <p:cNvSpPr txBox="1">
                <a:spLocks noChangeArrowheads="1"/>
              </p:cNvSpPr>
              <p:nvPr/>
            </p:nvSpPr>
            <p:spPr bwMode="auto">
              <a:xfrm>
                <a:off x="1882" y="2603"/>
                <a:ext cx="30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  <p:sp>
            <p:nvSpPr>
              <p:cNvPr id="37" name="Text Box 36"/>
              <p:cNvSpPr txBox="1">
                <a:spLocks noChangeArrowheads="1"/>
              </p:cNvSpPr>
              <p:nvPr/>
            </p:nvSpPr>
            <p:spPr bwMode="auto">
              <a:xfrm>
                <a:off x="2302" y="2208"/>
                <a:ext cx="339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 2</a:t>
                </a:r>
              </a:p>
            </p:txBody>
          </p:sp>
          <p:sp>
            <p:nvSpPr>
              <p:cNvPr id="38" name="Text Box 37"/>
              <p:cNvSpPr txBox="1">
                <a:spLocks noChangeArrowheads="1"/>
              </p:cNvSpPr>
              <p:nvPr/>
            </p:nvSpPr>
            <p:spPr bwMode="auto">
              <a:xfrm>
                <a:off x="2302" y="1872"/>
                <a:ext cx="339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 1</a:t>
                </a:r>
              </a:p>
            </p:txBody>
          </p:sp>
          <p:sp>
            <p:nvSpPr>
              <p:cNvPr id="39" name="Text Box 38"/>
              <p:cNvSpPr txBox="1">
                <a:spLocks noChangeArrowheads="1"/>
              </p:cNvSpPr>
              <p:nvPr/>
            </p:nvSpPr>
            <p:spPr bwMode="auto">
              <a:xfrm>
                <a:off x="2160" y="2640"/>
                <a:ext cx="481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Registers</a:t>
                </a:r>
              </a:p>
            </p:txBody>
          </p:sp>
          <p:sp>
            <p:nvSpPr>
              <p:cNvPr id="40" name="Rectangle 39"/>
              <p:cNvSpPr>
                <a:spLocks noChangeArrowheads="1"/>
              </p:cNvSpPr>
              <p:nvPr/>
            </p:nvSpPr>
            <p:spPr bwMode="auto">
              <a:xfrm>
                <a:off x="1882" y="1883"/>
                <a:ext cx="758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41" name="Group 40"/>
            <p:cNvGrpSpPr>
              <a:grpSpLocks/>
            </p:cNvGrpSpPr>
            <p:nvPr/>
          </p:nvGrpSpPr>
          <p:grpSpPr bwMode="auto">
            <a:xfrm>
              <a:off x="4370512" y="2676525"/>
              <a:ext cx="785812" cy="431800"/>
              <a:chOff x="2016" y="1632"/>
              <a:chExt cx="450" cy="240"/>
            </a:xfrm>
          </p:grpSpPr>
          <p:sp>
            <p:nvSpPr>
              <p:cNvPr id="42" name="Line 41"/>
              <p:cNvSpPr>
                <a:spLocks noChangeShapeType="1"/>
              </p:cNvSpPr>
              <p:nvPr/>
            </p:nvSpPr>
            <p:spPr bwMode="auto">
              <a:xfrm>
                <a:off x="2256" y="1776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3" name="Text Box 42"/>
              <p:cNvSpPr txBox="1">
                <a:spLocks noChangeArrowheads="1"/>
              </p:cNvSpPr>
              <p:nvPr/>
            </p:nvSpPr>
            <p:spPr bwMode="auto">
              <a:xfrm>
                <a:off x="2016" y="1632"/>
                <a:ext cx="450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RegWrite</a:t>
                </a:r>
              </a:p>
            </p:txBody>
          </p:sp>
        </p:grpSp>
        <p:grpSp>
          <p:nvGrpSpPr>
            <p:cNvPr id="44" name="Group 43"/>
            <p:cNvGrpSpPr>
              <a:grpSpLocks/>
            </p:cNvGrpSpPr>
            <p:nvPr/>
          </p:nvGrpSpPr>
          <p:grpSpPr bwMode="auto">
            <a:xfrm>
              <a:off x="1185987" y="3281363"/>
              <a:ext cx="1017587" cy="1301750"/>
              <a:chOff x="384" y="2208"/>
              <a:chExt cx="583" cy="723"/>
            </a:xfrm>
          </p:grpSpPr>
          <p:sp>
            <p:nvSpPr>
              <p:cNvPr id="45" name="Text Box 44"/>
              <p:cNvSpPr txBox="1">
                <a:spLocks noChangeArrowheads="1"/>
              </p:cNvSpPr>
              <p:nvPr/>
            </p:nvSpPr>
            <p:spPr bwMode="auto">
              <a:xfrm>
                <a:off x="384" y="2208"/>
                <a:ext cx="410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Address</a:t>
                </a:r>
              </a:p>
            </p:txBody>
          </p:sp>
          <p:sp>
            <p:nvSpPr>
              <p:cNvPr id="46" name="Text Box 45"/>
              <p:cNvSpPr txBox="1">
                <a:spLocks noChangeArrowheads="1"/>
              </p:cNvSpPr>
              <p:nvPr/>
            </p:nvSpPr>
            <p:spPr bwMode="auto">
              <a:xfrm>
                <a:off x="480" y="2448"/>
                <a:ext cx="423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Memory</a:t>
                </a:r>
              </a:p>
            </p:txBody>
          </p:sp>
          <p:sp>
            <p:nvSpPr>
              <p:cNvPr id="47" name="Text Box 46"/>
              <p:cNvSpPr txBox="1">
                <a:spLocks noChangeArrowheads="1"/>
              </p:cNvSpPr>
              <p:nvPr/>
            </p:nvSpPr>
            <p:spPr bwMode="auto">
              <a:xfrm>
                <a:off x="672" y="2688"/>
                <a:ext cx="295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Mem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  <p:sp>
            <p:nvSpPr>
              <p:cNvPr id="48" name="Rectangle 47"/>
              <p:cNvSpPr>
                <a:spLocks noChangeArrowheads="1"/>
              </p:cNvSpPr>
              <p:nvPr/>
            </p:nvSpPr>
            <p:spPr bwMode="auto">
              <a:xfrm>
                <a:off x="384" y="2208"/>
                <a:ext cx="576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9" name="Text Box 48"/>
              <p:cNvSpPr txBox="1">
                <a:spLocks noChangeArrowheads="1"/>
              </p:cNvSpPr>
              <p:nvPr/>
            </p:nvSpPr>
            <p:spPr bwMode="auto">
              <a:xfrm>
                <a:off x="384" y="2688"/>
                <a:ext cx="303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</p:grpSp>
        <p:grpSp>
          <p:nvGrpSpPr>
            <p:cNvPr id="50" name="Group 49"/>
            <p:cNvGrpSpPr>
              <a:grpSpLocks/>
            </p:cNvGrpSpPr>
            <p:nvPr/>
          </p:nvGrpSpPr>
          <p:grpSpPr bwMode="auto">
            <a:xfrm>
              <a:off x="4370512" y="5181600"/>
              <a:ext cx="654050" cy="863600"/>
              <a:chOff x="2505" y="2976"/>
              <a:chExt cx="374" cy="480"/>
            </a:xfrm>
          </p:grpSpPr>
          <p:sp>
            <p:nvSpPr>
              <p:cNvPr id="51" name="Text Box 50"/>
              <p:cNvSpPr txBox="1">
                <a:spLocks noChangeArrowheads="1"/>
              </p:cNvSpPr>
              <p:nvPr/>
            </p:nvSpPr>
            <p:spPr bwMode="auto">
              <a:xfrm>
                <a:off x="2505" y="3072"/>
                <a:ext cx="3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Sign</a:t>
                </a:r>
              </a:p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extend</a:t>
                </a:r>
              </a:p>
            </p:txBody>
          </p:sp>
          <p:sp>
            <p:nvSpPr>
              <p:cNvPr id="52" name="Oval 51"/>
              <p:cNvSpPr>
                <a:spLocks noChangeArrowheads="1"/>
              </p:cNvSpPr>
              <p:nvPr/>
            </p:nvSpPr>
            <p:spPr bwMode="auto">
              <a:xfrm>
                <a:off x="2544" y="2976"/>
                <a:ext cx="288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53" name="Group 52"/>
            <p:cNvGrpSpPr>
              <a:grpSpLocks/>
            </p:cNvGrpSpPr>
            <p:nvPr/>
          </p:nvGrpSpPr>
          <p:grpSpPr bwMode="auto">
            <a:xfrm>
              <a:off x="5292849" y="5181600"/>
              <a:ext cx="531813" cy="863600"/>
              <a:chOff x="3120" y="864"/>
              <a:chExt cx="305" cy="480"/>
            </a:xfrm>
          </p:grpSpPr>
          <p:sp>
            <p:nvSpPr>
              <p:cNvPr id="54" name="Text Box 53"/>
              <p:cNvSpPr txBox="1">
                <a:spLocks noChangeArrowheads="1"/>
              </p:cNvSpPr>
              <p:nvPr/>
            </p:nvSpPr>
            <p:spPr bwMode="auto">
              <a:xfrm>
                <a:off x="3122" y="980"/>
                <a:ext cx="303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Shift</a:t>
                </a:r>
              </a:p>
              <a:p>
                <a:pPr algn="ctr"/>
                <a:r>
                  <a:rPr lang="en-US" altLang="zh-CN" sz="1100" b="1">
                    <a:latin typeface="Arial" pitchFamily="34" charset="0"/>
                    <a:ea typeface="宋体" pitchFamily="2" charset="-122"/>
                  </a:rPr>
                  <a:t>left 2</a:t>
                </a:r>
              </a:p>
            </p:txBody>
          </p:sp>
          <p:sp>
            <p:nvSpPr>
              <p:cNvPr id="55" name="Oval 54"/>
              <p:cNvSpPr>
                <a:spLocks noChangeArrowheads="1"/>
              </p:cNvSpPr>
              <p:nvPr/>
            </p:nvSpPr>
            <p:spPr bwMode="auto">
              <a:xfrm>
                <a:off x="3120" y="864"/>
                <a:ext cx="288" cy="48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56" name="Group 55"/>
            <p:cNvGrpSpPr>
              <a:grpSpLocks/>
            </p:cNvGrpSpPr>
            <p:nvPr/>
          </p:nvGrpSpPr>
          <p:grpSpPr bwMode="auto">
            <a:xfrm>
              <a:off x="8896474" y="2936875"/>
              <a:ext cx="839788" cy="1390650"/>
              <a:chOff x="3840" y="336"/>
              <a:chExt cx="481" cy="774"/>
            </a:xfrm>
          </p:grpSpPr>
          <p:grpSp>
            <p:nvGrpSpPr>
              <p:cNvPr id="57" name="Group 56"/>
              <p:cNvGrpSpPr>
                <a:grpSpLocks/>
              </p:cNvGrpSpPr>
              <p:nvPr/>
            </p:nvGrpSpPr>
            <p:grpSpPr bwMode="auto">
              <a:xfrm>
                <a:off x="3984" y="336"/>
                <a:ext cx="182" cy="576"/>
                <a:chOff x="3113" y="2304"/>
                <a:chExt cx="182" cy="576"/>
              </a:xfrm>
            </p:grpSpPr>
            <p:sp>
              <p:nvSpPr>
                <p:cNvPr id="60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2" cy="5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61" name="AutoShape 58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58" name="Line 59"/>
              <p:cNvSpPr>
                <a:spLocks noChangeShapeType="1"/>
              </p:cNvSpPr>
              <p:nvPr/>
            </p:nvSpPr>
            <p:spPr bwMode="auto">
              <a:xfrm>
                <a:off x="4066" y="905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9" name="Text Box 60"/>
              <p:cNvSpPr txBox="1">
                <a:spLocks noChangeArrowheads="1"/>
              </p:cNvSpPr>
              <p:nvPr/>
            </p:nvSpPr>
            <p:spPr bwMode="auto">
              <a:xfrm>
                <a:off x="3840" y="960"/>
                <a:ext cx="481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PCSource</a:t>
                </a:r>
              </a:p>
            </p:txBody>
          </p:sp>
        </p:grpSp>
        <p:grpSp>
          <p:nvGrpSpPr>
            <p:cNvPr id="62" name="Group 61"/>
            <p:cNvGrpSpPr>
              <a:grpSpLocks/>
            </p:cNvGrpSpPr>
            <p:nvPr/>
          </p:nvGrpSpPr>
          <p:grpSpPr bwMode="auto">
            <a:xfrm>
              <a:off x="263649" y="1985963"/>
              <a:ext cx="396875" cy="431800"/>
              <a:chOff x="192" y="1248"/>
              <a:chExt cx="227" cy="240"/>
            </a:xfrm>
          </p:grpSpPr>
          <p:sp>
            <p:nvSpPr>
              <p:cNvPr id="63" name="Text Box 62"/>
              <p:cNvSpPr txBox="1">
                <a:spLocks noChangeArrowheads="1"/>
              </p:cNvSpPr>
              <p:nvPr/>
            </p:nvSpPr>
            <p:spPr bwMode="auto">
              <a:xfrm>
                <a:off x="192" y="1296"/>
                <a:ext cx="22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PC</a:t>
                </a:r>
              </a:p>
            </p:txBody>
          </p:sp>
          <p:sp>
            <p:nvSpPr>
              <p:cNvPr id="64" name="Rectangle 63"/>
              <p:cNvSpPr>
                <a:spLocks noChangeArrowheads="1"/>
              </p:cNvSpPr>
              <p:nvPr/>
            </p:nvSpPr>
            <p:spPr bwMode="auto">
              <a:xfrm>
                <a:off x="192" y="1248"/>
                <a:ext cx="192" cy="2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65" name="Group 64"/>
            <p:cNvGrpSpPr>
              <a:grpSpLocks/>
            </p:cNvGrpSpPr>
            <p:nvPr/>
          </p:nvGrpSpPr>
          <p:grpSpPr bwMode="auto">
            <a:xfrm>
              <a:off x="5711949" y="3108325"/>
              <a:ext cx="296863" cy="431800"/>
              <a:chOff x="3360" y="1728"/>
              <a:chExt cx="170" cy="240"/>
            </a:xfrm>
          </p:grpSpPr>
          <p:sp>
            <p:nvSpPr>
              <p:cNvPr id="66" name="Text Box 65"/>
              <p:cNvSpPr txBox="1">
                <a:spLocks noChangeArrowheads="1"/>
              </p:cNvSpPr>
              <p:nvPr/>
            </p:nvSpPr>
            <p:spPr bwMode="auto">
              <a:xfrm>
                <a:off x="3360" y="1776"/>
                <a:ext cx="170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A</a:t>
                </a:r>
              </a:p>
            </p:txBody>
          </p:sp>
          <p:sp>
            <p:nvSpPr>
              <p:cNvPr id="67" name="Rectangle 66"/>
              <p:cNvSpPr>
                <a:spLocks noChangeArrowheads="1"/>
              </p:cNvSpPr>
              <p:nvPr/>
            </p:nvSpPr>
            <p:spPr bwMode="auto">
              <a:xfrm>
                <a:off x="3374" y="1728"/>
                <a:ext cx="144" cy="24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68" name="Line 67"/>
            <p:cNvSpPr>
              <a:spLocks noChangeShapeType="1"/>
            </p:cNvSpPr>
            <p:nvPr/>
          </p:nvSpPr>
          <p:spPr bwMode="auto">
            <a:xfrm>
              <a:off x="8729787" y="3800475"/>
              <a:ext cx="419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9" name="Line 68"/>
            <p:cNvSpPr>
              <a:spLocks noChangeShapeType="1"/>
            </p:cNvSpPr>
            <p:nvPr/>
          </p:nvSpPr>
          <p:spPr bwMode="auto">
            <a:xfrm>
              <a:off x="7975724" y="3800475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0" name="Line 69"/>
            <p:cNvSpPr>
              <a:spLocks noChangeShapeType="1"/>
            </p:cNvSpPr>
            <p:nvPr/>
          </p:nvSpPr>
          <p:spPr bwMode="auto">
            <a:xfrm>
              <a:off x="7807449" y="3800475"/>
              <a:ext cx="1682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Line 70"/>
            <p:cNvSpPr>
              <a:spLocks noChangeShapeType="1"/>
            </p:cNvSpPr>
            <p:nvPr/>
          </p:nvSpPr>
          <p:spPr bwMode="auto">
            <a:xfrm>
              <a:off x="7975724" y="3108325"/>
              <a:ext cx="0" cy="6921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2" name="Line 71"/>
            <p:cNvSpPr>
              <a:spLocks noChangeShapeType="1"/>
            </p:cNvSpPr>
            <p:nvPr/>
          </p:nvSpPr>
          <p:spPr bwMode="auto">
            <a:xfrm>
              <a:off x="7975724" y="3108325"/>
              <a:ext cx="11731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3" name="Line 72"/>
            <p:cNvSpPr>
              <a:spLocks noChangeShapeType="1"/>
            </p:cNvSpPr>
            <p:nvPr/>
          </p:nvSpPr>
          <p:spPr bwMode="auto">
            <a:xfrm>
              <a:off x="8896474" y="3800475"/>
              <a:ext cx="0" cy="2590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4" name="Line 73"/>
            <p:cNvSpPr>
              <a:spLocks noChangeShapeType="1"/>
            </p:cNvSpPr>
            <p:nvPr/>
          </p:nvSpPr>
          <p:spPr bwMode="auto">
            <a:xfrm>
              <a:off x="6718424" y="3195638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>
              <a:off x="6718424" y="4059238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Text Box 75"/>
            <p:cNvSpPr txBox="1">
              <a:spLocks noChangeArrowheads="1"/>
            </p:cNvSpPr>
            <p:nvPr/>
          </p:nvSpPr>
          <p:spPr bwMode="auto">
            <a:xfrm>
              <a:off x="5711949" y="4059238"/>
              <a:ext cx="28098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4</a:t>
              </a:r>
            </a:p>
          </p:txBody>
        </p:sp>
        <p:sp>
          <p:nvSpPr>
            <p:cNvPr id="77" name="Line 76"/>
            <p:cNvSpPr>
              <a:spLocks noChangeShapeType="1"/>
            </p:cNvSpPr>
            <p:nvPr/>
          </p:nvSpPr>
          <p:spPr bwMode="auto">
            <a:xfrm>
              <a:off x="5984999" y="3971925"/>
              <a:ext cx="4810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8" name="Line 77"/>
            <p:cNvSpPr>
              <a:spLocks noChangeShapeType="1"/>
            </p:cNvSpPr>
            <p:nvPr/>
          </p:nvSpPr>
          <p:spPr bwMode="auto">
            <a:xfrm>
              <a:off x="5962774" y="4232275"/>
              <a:ext cx="5032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9" name="Line 78"/>
            <p:cNvSpPr>
              <a:spLocks noChangeShapeType="1"/>
            </p:cNvSpPr>
            <p:nvPr/>
          </p:nvSpPr>
          <p:spPr bwMode="auto">
            <a:xfrm>
              <a:off x="5461124" y="3368675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0" name="Line 79"/>
            <p:cNvSpPr>
              <a:spLocks noChangeShapeType="1"/>
            </p:cNvSpPr>
            <p:nvPr/>
          </p:nvSpPr>
          <p:spPr bwMode="auto">
            <a:xfrm>
              <a:off x="5461124" y="3971925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" name="Line 80"/>
            <p:cNvSpPr>
              <a:spLocks noChangeShapeType="1"/>
            </p:cNvSpPr>
            <p:nvPr/>
          </p:nvSpPr>
          <p:spPr bwMode="auto">
            <a:xfrm>
              <a:off x="5984999" y="3362325"/>
              <a:ext cx="481013" cy="63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2" name="Line 81"/>
            <p:cNvSpPr>
              <a:spLocks noChangeShapeType="1"/>
            </p:cNvSpPr>
            <p:nvPr/>
          </p:nvSpPr>
          <p:spPr bwMode="auto">
            <a:xfrm>
              <a:off x="5962774" y="4664075"/>
              <a:ext cx="5032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3" name="Line 82"/>
            <p:cNvSpPr>
              <a:spLocks noChangeShapeType="1"/>
            </p:cNvSpPr>
            <p:nvPr/>
          </p:nvSpPr>
          <p:spPr bwMode="auto">
            <a:xfrm>
              <a:off x="5627812" y="4403725"/>
              <a:ext cx="838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4" name="Line 83"/>
            <p:cNvSpPr>
              <a:spLocks noChangeShapeType="1"/>
            </p:cNvSpPr>
            <p:nvPr/>
          </p:nvSpPr>
          <p:spPr bwMode="auto">
            <a:xfrm>
              <a:off x="5796087" y="5613400"/>
              <a:ext cx="1666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5" name="Line 84"/>
            <p:cNvSpPr>
              <a:spLocks noChangeShapeType="1"/>
            </p:cNvSpPr>
            <p:nvPr/>
          </p:nvSpPr>
          <p:spPr bwMode="auto">
            <a:xfrm>
              <a:off x="5962774" y="4664075"/>
              <a:ext cx="0" cy="9493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6" name="Line 85"/>
            <p:cNvSpPr>
              <a:spLocks noChangeShapeType="1"/>
            </p:cNvSpPr>
            <p:nvPr/>
          </p:nvSpPr>
          <p:spPr bwMode="auto">
            <a:xfrm>
              <a:off x="5627812" y="4403725"/>
              <a:ext cx="0" cy="6048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Line 86"/>
            <p:cNvSpPr>
              <a:spLocks noChangeShapeType="1"/>
            </p:cNvSpPr>
            <p:nvPr/>
          </p:nvSpPr>
          <p:spPr bwMode="auto">
            <a:xfrm>
              <a:off x="4957887" y="5613400"/>
              <a:ext cx="3349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8" name="Line 87"/>
            <p:cNvSpPr>
              <a:spLocks noChangeShapeType="1"/>
            </p:cNvSpPr>
            <p:nvPr/>
          </p:nvSpPr>
          <p:spPr bwMode="auto">
            <a:xfrm>
              <a:off x="5042024" y="5008563"/>
              <a:ext cx="5857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Line 88"/>
            <p:cNvSpPr>
              <a:spLocks noChangeShapeType="1"/>
            </p:cNvSpPr>
            <p:nvPr/>
          </p:nvSpPr>
          <p:spPr bwMode="auto">
            <a:xfrm>
              <a:off x="5042024" y="5008563"/>
              <a:ext cx="0" cy="6048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0" name="Line 89"/>
            <p:cNvSpPr>
              <a:spLocks noChangeShapeType="1"/>
            </p:cNvSpPr>
            <p:nvPr/>
          </p:nvSpPr>
          <p:spPr bwMode="auto">
            <a:xfrm>
              <a:off x="3281487" y="3713163"/>
              <a:ext cx="838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Line 90"/>
            <p:cNvSpPr>
              <a:spLocks noChangeShapeType="1"/>
            </p:cNvSpPr>
            <p:nvPr/>
          </p:nvSpPr>
          <p:spPr bwMode="auto">
            <a:xfrm>
              <a:off x="3197349" y="3281363"/>
              <a:ext cx="9223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2" name="Line 91"/>
            <p:cNvSpPr>
              <a:spLocks noChangeShapeType="1"/>
            </p:cNvSpPr>
            <p:nvPr/>
          </p:nvSpPr>
          <p:spPr bwMode="auto">
            <a:xfrm>
              <a:off x="3867274" y="4664075"/>
              <a:ext cx="2524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Line 92"/>
            <p:cNvSpPr>
              <a:spLocks noChangeShapeType="1"/>
            </p:cNvSpPr>
            <p:nvPr/>
          </p:nvSpPr>
          <p:spPr bwMode="auto">
            <a:xfrm>
              <a:off x="3700587" y="5527675"/>
              <a:ext cx="1666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Line 93"/>
            <p:cNvSpPr>
              <a:spLocks noChangeShapeType="1"/>
            </p:cNvSpPr>
            <p:nvPr/>
          </p:nvSpPr>
          <p:spPr bwMode="auto">
            <a:xfrm>
              <a:off x="3867274" y="4664075"/>
              <a:ext cx="0" cy="863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Line 94"/>
            <p:cNvSpPr>
              <a:spLocks noChangeShapeType="1"/>
            </p:cNvSpPr>
            <p:nvPr/>
          </p:nvSpPr>
          <p:spPr bwMode="auto">
            <a:xfrm>
              <a:off x="3784724" y="4232275"/>
              <a:ext cx="334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96" name="Group 95"/>
            <p:cNvGrpSpPr>
              <a:grpSpLocks/>
            </p:cNvGrpSpPr>
            <p:nvPr/>
          </p:nvGrpSpPr>
          <p:grpSpPr bwMode="auto">
            <a:xfrm>
              <a:off x="2275012" y="4059238"/>
              <a:ext cx="847725" cy="1389062"/>
              <a:chOff x="1392" y="2256"/>
              <a:chExt cx="485" cy="772"/>
            </a:xfrm>
          </p:grpSpPr>
          <p:sp>
            <p:nvSpPr>
              <p:cNvPr id="97" name="Text Box 96"/>
              <p:cNvSpPr txBox="1">
                <a:spLocks noChangeArrowheads="1"/>
              </p:cNvSpPr>
              <p:nvPr/>
            </p:nvSpPr>
            <p:spPr bwMode="auto">
              <a:xfrm>
                <a:off x="1486" y="2256"/>
                <a:ext cx="365" cy="5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[31-26]</a:t>
                </a:r>
              </a:p>
              <a:p>
                <a:pPr algn="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[25-21]</a:t>
                </a:r>
              </a:p>
              <a:p>
                <a:pPr algn="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[20-16]</a:t>
                </a:r>
              </a:p>
              <a:p>
                <a:pPr algn="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[15-11]</a:t>
                </a:r>
              </a:p>
              <a:p>
                <a:pPr algn="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[15-0]</a:t>
                </a:r>
              </a:p>
            </p:txBody>
          </p:sp>
          <p:sp>
            <p:nvSpPr>
              <p:cNvPr id="98" name="Text Box 97"/>
              <p:cNvSpPr txBox="1">
                <a:spLocks noChangeArrowheads="1"/>
              </p:cNvSpPr>
              <p:nvPr/>
            </p:nvSpPr>
            <p:spPr bwMode="auto">
              <a:xfrm>
                <a:off x="1392" y="2784"/>
                <a:ext cx="48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Instruction</a:t>
                </a:r>
              </a:p>
              <a:p>
                <a:pPr algn="ct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register</a:t>
                </a:r>
              </a:p>
            </p:txBody>
          </p:sp>
          <p:sp>
            <p:nvSpPr>
              <p:cNvPr id="99" name="Rectangle 98"/>
              <p:cNvSpPr>
                <a:spLocks noChangeArrowheads="1"/>
              </p:cNvSpPr>
              <p:nvPr/>
            </p:nvSpPr>
            <p:spPr bwMode="auto">
              <a:xfrm>
                <a:off x="1440" y="2256"/>
                <a:ext cx="384" cy="768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00" name="Group 99"/>
            <p:cNvGrpSpPr>
              <a:grpSpLocks/>
            </p:cNvGrpSpPr>
            <p:nvPr/>
          </p:nvGrpSpPr>
          <p:grpSpPr bwMode="auto">
            <a:xfrm>
              <a:off x="2359149" y="5527675"/>
              <a:ext cx="708025" cy="606425"/>
              <a:chOff x="1440" y="3072"/>
              <a:chExt cx="405" cy="337"/>
            </a:xfrm>
          </p:grpSpPr>
          <p:sp>
            <p:nvSpPr>
              <p:cNvPr id="101" name="Text Box 100"/>
              <p:cNvSpPr txBox="1">
                <a:spLocks noChangeArrowheads="1"/>
              </p:cNvSpPr>
              <p:nvPr/>
            </p:nvSpPr>
            <p:spPr bwMode="auto">
              <a:xfrm>
                <a:off x="1440" y="3072"/>
                <a:ext cx="405" cy="3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Memory</a:t>
                </a:r>
              </a:p>
              <a:p>
                <a:pPr algn="ct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data</a:t>
                </a:r>
              </a:p>
              <a:p>
                <a:pPr algn="ctr"/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register</a:t>
                </a:r>
              </a:p>
            </p:txBody>
          </p:sp>
          <p:sp>
            <p:nvSpPr>
              <p:cNvPr id="102" name="Rectangle 101"/>
              <p:cNvSpPr>
                <a:spLocks noChangeArrowheads="1"/>
              </p:cNvSpPr>
              <p:nvPr/>
            </p:nvSpPr>
            <p:spPr bwMode="auto">
              <a:xfrm>
                <a:off x="1440" y="3072"/>
                <a:ext cx="384" cy="336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03" name="Line 102"/>
            <p:cNvSpPr>
              <a:spLocks noChangeShapeType="1"/>
            </p:cNvSpPr>
            <p:nvPr/>
          </p:nvSpPr>
          <p:spPr bwMode="auto">
            <a:xfrm>
              <a:off x="3029074" y="5872163"/>
              <a:ext cx="4191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4" name="Line 103"/>
            <p:cNvSpPr>
              <a:spLocks noChangeShapeType="1"/>
            </p:cNvSpPr>
            <p:nvPr/>
          </p:nvSpPr>
          <p:spPr bwMode="auto">
            <a:xfrm>
              <a:off x="3197349" y="6391275"/>
              <a:ext cx="56991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5" name="Line 104"/>
            <p:cNvSpPr>
              <a:spLocks noChangeShapeType="1"/>
            </p:cNvSpPr>
            <p:nvPr/>
          </p:nvSpPr>
          <p:spPr bwMode="auto">
            <a:xfrm>
              <a:off x="3197349" y="5181600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6" name="Line 105"/>
            <p:cNvSpPr>
              <a:spLocks noChangeShapeType="1"/>
            </p:cNvSpPr>
            <p:nvPr/>
          </p:nvSpPr>
          <p:spPr bwMode="auto">
            <a:xfrm>
              <a:off x="3197349" y="5181600"/>
              <a:ext cx="0" cy="12096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7" name="Line 106"/>
            <p:cNvSpPr>
              <a:spLocks noChangeShapeType="1"/>
            </p:cNvSpPr>
            <p:nvPr/>
          </p:nvSpPr>
          <p:spPr bwMode="auto">
            <a:xfrm>
              <a:off x="3029074" y="4749800"/>
              <a:ext cx="5032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" name="Line 107"/>
            <p:cNvSpPr>
              <a:spLocks noChangeShapeType="1"/>
            </p:cNvSpPr>
            <p:nvPr/>
          </p:nvSpPr>
          <p:spPr bwMode="auto">
            <a:xfrm>
              <a:off x="4119687" y="5613400"/>
              <a:ext cx="3349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9" name="Line 108"/>
            <p:cNvSpPr>
              <a:spLocks noChangeShapeType="1"/>
            </p:cNvSpPr>
            <p:nvPr/>
          </p:nvSpPr>
          <p:spPr bwMode="auto">
            <a:xfrm flipV="1">
              <a:off x="4119687" y="4922838"/>
              <a:ext cx="0" cy="6905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0" name="Line 109"/>
            <p:cNvSpPr>
              <a:spLocks noChangeShapeType="1"/>
            </p:cNvSpPr>
            <p:nvPr/>
          </p:nvSpPr>
          <p:spPr bwMode="auto">
            <a:xfrm flipH="1">
              <a:off x="3029074" y="4922838"/>
              <a:ext cx="10906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1" name="Line 110"/>
            <p:cNvSpPr>
              <a:spLocks noChangeShapeType="1"/>
            </p:cNvSpPr>
            <p:nvPr/>
          </p:nvSpPr>
          <p:spPr bwMode="auto">
            <a:xfrm>
              <a:off x="3029074" y="4576763"/>
              <a:ext cx="2524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2" name="Line 111"/>
            <p:cNvSpPr>
              <a:spLocks noChangeShapeType="1"/>
            </p:cNvSpPr>
            <p:nvPr/>
          </p:nvSpPr>
          <p:spPr bwMode="auto">
            <a:xfrm flipV="1">
              <a:off x="3281487" y="3713163"/>
              <a:ext cx="0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3" name="Line 112"/>
            <p:cNvSpPr>
              <a:spLocks noChangeShapeType="1"/>
            </p:cNvSpPr>
            <p:nvPr/>
          </p:nvSpPr>
          <p:spPr bwMode="auto">
            <a:xfrm>
              <a:off x="3281487" y="3971925"/>
              <a:ext cx="2508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4" name="Line 113"/>
            <p:cNvSpPr>
              <a:spLocks noChangeShapeType="1"/>
            </p:cNvSpPr>
            <p:nvPr/>
          </p:nvSpPr>
          <p:spPr bwMode="auto">
            <a:xfrm>
              <a:off x="3029074" y="4403725"/>
              <a:ext cx="168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5" name="Line 114"/>
            <p:cNvSpPr>
              <a:spLocks noChangeShapeType="1"/>
            </p:cNvSpPr>
            <p:nvPr/>
          </p:nvSpPr>
          <p:spPr bwMode="auto">
            <a:xfrm flipV="1">
              <a:off x="3197349" y="3281363"/>
              <a:ext cx="0" cy="1122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16" name="Group 115"/>
            <p:cNvGrpSpPr>
              <a:grpSpLocks/>
            </p:cNvGrpSpPr>
            <p:nvPr/>
          </p:nvGrpSpPr>
          <p:grpSpPr bwMode="auto">
            <a:xfrm>
              <a:off x="2275012" y="3627438"/>
              <a:ext cx="746125" cy="431800"/>
              <a:chOff x="2016" y="1632"/>
              <a:chExt cx="427" cy="240"/>
            </a:xfrm>
          </p:grpSpPr>
          <p:sp>
            <p:nvSpPr>
              <p:cNvPr id="117" name="Line 116"/>
              <p:cNvSpPr>
                <a:spLocks noChangeShapeType="1"/>
              </p:cNvSpPr>
              <p:nvPr/>
            </p:nvSpPr>
            <p:spPr bwMode="auto">
              <a:xfrm>
                <a:off x="2256" y="1776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18" name="Text Box 117"/>
              <p:cNvSpPr txBox="1">
                <a:spLocks noChangeArrowheads="1"/>
              </p:cNvSpPr>
              <p:nvPr/>
            </p:nvSpPr>
            <p:spPr bwMode="auto">
              <a:xfrm>
                <a:off x="2016" y="1632"/>
                <a:ext cx="42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  IRWrite</a:t>
                </a:r>
              </a:p>
            </p:txBody>
          </p:sp>
        </p:grpSp>
        <p:sp>
          <p:nvSpPr>
            <p:cNvPr id="119" name="Line 118"/>
            <p:cNvSpPr>
              <a:spLocks noChangeShapeType="1"/>
            </p:cNvSpPr>
            <p:nvPr/>
          </p:nvSpPr>
          <p:spPr bwMode="auto">
            <a:xfrm>
              <a:off x="2024187" y="4835525"/>
              <a:ext cx="3349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0" name="Line 119"/>
            <p:cNvSpPr>
              <a:spLocks noChangeShapeType="1"/>
            </p:cNvSpPr>
            <p:nvPr/>
          </p:nvSpPr>
          <p:spPr bwMode="auto">
            <a:xfrm>
              <a:off x="2024187" y="5872163"/>
              <a:ext cx="33496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1" name="Line 120"/>
            <p:cNvSpPr>
              <a:spLocks noChangeShapeType="1"/>
            </p:cNvSpPr>
            <p:nvPr/>
          </p:nvSpPr>
          <p:spPr bwMode="auto">
            <a:xfrm>
              <a:off x="2024187" y="4576763"/>
              <a:ext cx="0" cy="1295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2" name="Line 121"/>
            <p:cNvSpPr>
              <a:spLocks noChangeShapeType="1"/>
            </p:cNvSpPr>
            <p:nvPr/>
          </p:nvSpPr>
          <p:spPr bwMode="auto">
            <a:xfrm>
              <a:off x="431924" y="2676525"/>
              <a:ext cx="60340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" name="Line 122"/>
            <p:cNvSpPr>
              <a:spLocks noChangeShapeType="1"/>
            </p:cNvSpPr>
            <p:nvPr/>
          </p:nvSpPr>
          <p:spPr bwMode="auto">
            <a:xfrm>
              <a:off x="431924" y="2417763"/>
              <a:ext cx="0" cy="6905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4" name="Line 123"/>
            <p:cNvSpPr>
              <a:spLocks noChangeShapeType="1"/>
            </p:cNvSpPr>
            <p:nvPr/>
          </p:nvSpPr>
          <p:spPr bwMode="auto">
            <a:xfrm>
              <a:off x="431924" y="3108325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5" name="Line 124"/>
            <p:cNvSpPr>
              <a:spLocks noChangeShapeType="1"/>
            </p:cNvSpPr>
            <p:nvPr/>
          </p:nvSpPr>
          <p:spPr bwMode="auto">
            <a:xfrm>
              <a:off x="933574" y="3454400"/>
              <a:ext cx="2524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6" name="Line 125"/>
            <p:cNvSpPr>
              <a:spLocks noChangeShapeType="1"/>
            </p:cNvSpPr>
            <p:nvPr/>
          </p:nvSpPr>
          <p:spPr bwMode="auto">
            <a:xfrm>
              <a:off x="6131049" y="3971925"/>
              <a:ext cx="0" cy="22463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7" name="Line 126"/>
            <p:cNvSpPr>
              <a:spLocks noChangeShapeType="1"/>
            </p:cNvSpPr>
            <p:nvPr/>
          </p:nvSpPr>
          <p:spPr bwMode="auto">
            <a:xfrm>
              <a:off x="933574" y="6218238"/>
              <a:ext cx="51974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8" name="Line 127"/>
            <p:cNvSpPr>
              <a:spLocks noChangeShapeType="1"/>
            </p:cNvSpPr>
            <p:nvPr/>
          </p:nvSpPr>
          <p:spPr bwMode="auto">
            <a:xfrm>
              <a:off x="933574" y="4403725"/>
              <a:ext cx="0" cy="18145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9" name="Line 128"/>
            <p:cNvSpPr>
              <a:spLocks noChangeShapeType="1"/>
            </p:cNvSpPr>
            <p:nvPr/>
          </p:nvSpPr>
          <p:spPr bwMode="auto">
            <a:xfrm>
              <a:off x="933574" y="4403725"/>
              <a:ext cx="2524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0" name="Line 129"/>
            <p:cNvSpPr>
              <a:spLocks noChangeShapeType="1"/>
            </p:cNvSpPr>
            <p:nvPr/>
          </p:nvSpPr>
          <p:spPr bwMode="auto">
            <a:xfrm>
              <a:off x="9399712" y="3454400"/>
              <a:ext cx="1682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1" name="Line 130"/>
            <p:cNvSpPr>
              <a:spLocks noChangeShapeType="1"/>
            </p:cNvSpPr>
            <p:nvPr/>
          </p:nvSpPr>
          <p:spPr bwMode="auto">
            <a:xfrm>
              <a:off x="9567987" y="1641475"/>
              <a:ext cx="0" cy="18129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2" name="Line 131"/>
            <p:cNvSpPr>
              <a:spLocks noChangeShapeType="1"/>
            </p:cNvSpPr>
            <p:nvPr/>
          </p:nvSpPr>
          <p:spPr bwMode="auto">
            <a:xfrm>
              <a:off x="347787" y="1641475"/>
              <a:ext cx="0" cy="344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3" name="Line 132"/>
            <p:cNvSpPr>
              <a:spLocks noChangeShapeType="1"/>
            </p:cNvSpPr>
            <p:nvPr/>
          </p:nvSpPr>
          <p:spPr bwMode="auto">
            <a:xfrm>
              <a:off x="347787" y="1641475"/>
              <a:ext cx="922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4" name="Line 133"/>
            <p:cNvSpPr>
              <a:spLocks noChangeShapeType="1"/>
            </p:cNvSpPr>
            <p:nvPr/>
          </p:nvSpPr>
          <p:spPr bwMode="auto">
            <a:xfrm>
              <a:off x="431924" y="6391275"/>
              <a:ext cx="27654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5" name="Line 134"/>
            <p:cNvSpPr>
              <a:spLocks noChangeShapeType="1"/>
            </p:cNvSpPr>
            <p:nvPr/>
          </p:nvSpPr>
          <p:spPr bwMode="auto">
            <a:xfrm>
              <a:off x="431924" y="3800475"/>
              <a:ext cx="0" cy="2590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6" name="Line 135"/>
            <p:cNvSpPr>
              <a:spLocks noChangeShapeType="1"/>
            </p:cNvSpPr>
            <p:nvPr/>
          </p:nvSpPr>
          <p:spPr bwMode="auto">
            <a:xfrm>
              <a:off x="431924" y="3800475"/>
              <a:ext cx="2508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37" name="Group 136"/>
            <p:cNvGrpSpPr>
              <a:grpSpLocks/>
            </p:cNvGrpSpPr>
            <p:nvPr/>
          </p:nvGrpSpPr>
          <p:grpSpPr bwMode="auto">
            <a:xfrm>
              <a:off x="3281487" y="2676525"/>
              <a:ext cx="746125" cy="2159000"/>
              <a:chOff x="1920" y="1632"/>
              <a:chExt cx="428" cy="1200"/>
            </a:xfrm>
          </p:grpSpPr>
          <p:grpSp>
            <p:nvGrpSpPr>
              <p:cNvPr id="138" name="Group 137"/>
              <p:cNvGrpSpPr>
                <a:grpSpLocks/>
              </p:cNvGrpSpPr>
              <p:nvPr/>
            </p:nvGrpSpPr>
            <p:grpSpPr bwMode="auto">
              <a:xfrm>
                <a:off x="2064" y="2256"/>
                <a:ext cx="183" cy="576"/>
                <a:chOff x="3113" y="2304"/>
                <a:chExt cx="183" cy="576"/>
              </a:xfrm>
            </p:grpSpPr>
            <p:sp>
              <p:nvSpPr>
                <p:cNvPr id="141" name="Text Box 138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3" cy="56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142" name="AutoShape 139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39" name="Line 140"/>
              <p:cNvSpPr>
                <a:spLocks noChangeShapeType="1"/>
              </p:cNvSpPr>
              <p:nvPr/>
            </p:nvSpPr>
            <p:spPr bwMode="auto">
              <a:xfrm>
                <a:off x="2139" y="1783"/>
                <a:ext cx="0" cy="480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0" name="Text Box 141"/>
              <p:cNvSpPr txBox="1">
                <a:spLocks noChangeArrowheads="1"/>
              </p:cNvSpPr>
              <p:nvPr/>
            </p:nvSpPr>
            <p:spPr bwMode="auto">
              <a:xfrm>
                <a:off x="1920" y="1632"/>
                <a:ext cx="428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  RegDst</a:t>
                </a:r>
              </a:p>
            </p:txBody>
          </p:sp>
        </p:grpSp>
        <p:grpSp>
          <p:nvGrpSpPr>
            <p:cNvPr id="143" name="Group 142"/>
            <p:cNvGrpSpPr>
              <a:grpSpLocks/>
            </p:cNvGrpSpPr>
            <p:nvPr/>
          </p:nvGrpSpPr>
          <p:grpSpPr bwMode="auto">
            <a:xfrm>
              <a:off x="3029074" y="5008563"/>
              <a:ext cx="1011238" cy="1824037"/>
              <a:chOff x="1776" y="2928"/>
              <a:chExt cx="579" cy="1014"/>
            </a:xfrm>
          </p:grpSpPr>
          <p:grpSp>
            <p:nvGrpSpPr>
              <p:cNvPr id="144" name="Group 143"/>
              <p:cNvGrpSpPr>
                <a:grpSpLocks/>
              </p:cNvGrpSpPr>
              <p:nvPr/>
            </p:nvGrpSpPr>
            <p:grpSpPr bwMode="auto">
              <a:xfrm>
                <a:off x="2016" y="2928"/>
                <a:ext cx="183" cy="576"/>
                <a:chOff x="3113" y="2304"/>
                <a:chExt cx="183" cy="576"/>
              </a:xfrm>
            </p:grpSpPr>
            <p:sp>
              <p:nvSpPr>
                <p:cNvPr id="147" name="Text Box 144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3" cy="56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148" name="AutoShape 145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45" name="Line 146"/>
              <p:cNvSpPr>
                <a:spLocks noChangeShapeType="1"/>
              </p:cNvSpPr>
              <p:nvPr/>
            </p:nvSpPr>
            <p:spPr bwMode="auto">
              <a:xfrm>
                <a:off x="2099" y="3504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6" name="Text Box 147"/>
              <p:cNvSpPr txBox="1">
                <a:spLocks noChangeArrowheads="1"/>
              </p:cNvSpPr>
              <p:nvPr/>
            </p:nvSpPr>
            <p:spPr bwMode="auto">
              <a:xfrm>
                <a:off x="1776" y="3792"/>
                <a:ext cx="579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  MemToReg</a:t>
                </a:r>
              </a:p>
            </p:txBody>
          </p:sp>
        </p:grpSp>
        <p:grpSp>
          <p:nvGrpSpPr>
            <p:cNvPr id="149" name="Group 148"/>
            <p:cNvGrpSpPr>
              <a:grpSpLocks/>
            </p:cNvGrpSpPr>
            <p:nvPr/>
          </p:nvGrpSpPr>
          <p:grpSpPr bwMode="auto">
            <a:xfrm>
              <a:off x="598612" y="2244725"/>
              <a:ext cx="466725" cy="1727200"/>
              <a:chOff x="384" y="1392"/>
              <a:chExt cx="267" cy="960"/>
            </a:xfrm>
          </p:grpSpPr>
          <p:grpSp>
            <p:nvGrpSpPr>
              <p:cNvPr id="150" name="Group 149"/>
              <p:cNvGrpSpPr>
                <a:grpSpLocks/>
              </p:cNvGrpSpPr>
              <p:nvPr/>
            </p:nvGrpSpPr>
            <p:grpSpPr bwMode="auto">
              <a:xfrm>
                <a:off x="432" y="1776"/>
                <a:ext cx="183" cy="576"/>
                <a:chOff x="3113" y="2304"/>
                <a:chExt cx="183" cy="576"/>
              </a:xfrm>
            </p:grpSpPr>
            <p:sp>
              <p:nvSpPr>
                <p:cNvPr id="153" name="Text Box 150"/>
                <p:cNvSpPr txBox="1">
                  <a:spLocks noChangeArrowheads="1"/>
                </p:cNvSpPr>
                <p:nvPr/>
              </p:nvSpPr>
              <p:spPr bwMode="auto">
                <a:xfrm>
                  <a:off x="3113" y="2311"/>
                  <a:ext cx="183" cy="56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0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M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u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x</a:t>
                  </a:r>
                </a:p>
                <a:p>
                  <a:pPr>
                    <a:spcBef>
                      <a:spcPct val="30000"/>
                    </a:spcBef>
                  </a:pPr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1</a:t>
                  </a:r>
                </a:p>
              </p:txBody>
            </p:sp>
            <p:sp>
              <p:nvSpPr>
                <p:cNvPr id="154" name="AutoShape 151"/>
                <p:cNvSpPr>
                  <a:spLocks noChangeArrowheads="1"/>
                </p:cNvSpPr>
                <p:nvPr/>
              </p:nvSpPr>
              <p:spPr bwMode="auto">
                <a:xfrm>
                  <a:off x="3120" y="2304"/>
                  <a:ext cx="144" cy="576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51" name="Line 152"/>
              <p:cNvSpPr>
                <a:spLocks noChangeShapeType="1"/>
              </p:cNvSpPr>
              <p:nvPr/>
            </p:nvSpPr>
            <p:spPr bwMode="auto">
              <a:xfrm>
                <a:off x="514" y="1536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52" name="Text Box 153"/>
              <p:cNvSpPr txBox="1">
                <a:spLocks noChangeArrowheads="1"/>
              </p:cNvSpPr>
              <p:nvPr/>
            </p:nvSpPr>
            <p:spPr bwMode="auto">
              <a:xfrm>
                <a:off x="384" y="1392"/>
                <a:ext cx="267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IorD</a:t>
                </a:r>
              </a:p>
            </p:txBody>
          </p:sp>
        </p:grpSp>
        <p:sp>
          <p:nvSpPr>
            <p:cNvPr id="155" name="Line 154"/>
            <p:cNvSpPr>
              <a:spLocks noChangeShapeType="1"/>
            </p:cNvSpPr>
            <p:nvPr/>
          </p:nvSpPr>
          <p:spPr bwMode="auto">
            <a:xfrm>
              <a:off x="1689224" y="3108325"/>
              <a:ext cx="0" cy="17303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6" name="Line 155"/>
            <p:cNvSpPr>
              <a:spLocks noChangeShapeType="1"/>
            </p:cNvSpPr>
            <p:nvPr/>
          </p:nvSpPr>
          <p:spPr bwMode="auto">
            <a:xfrm>
              <a:off x="1689224" y="4576763"/>
              <a:ext cx="0" cy="173037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7" name="Text Box 156"/>
            <p:cNvSpPr txBox="1">
              <a:spLocks noChangeArrowheads="1"/>
            </p:cNvSpPr>
            <p:nvPr/>
          </p:nvSpPr>
          <p:spPr bwMode="auto">
            <a:xfrm>
              <a:off x="1270124" y="2849563"/>
              <a:ext cx="84772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MemRead</a:t>
              </a:r>
            </a:p>
          </p:txBody>
        </p:sp>
        <p:sp>
          <p:nvSpPr>
            <p:cNvPr id="158" name="Text Box 157"/>
            <p:cNvSpPr txBox="1">
              <a:spLocks noChangeArrowheads="1"/>
            </p:cNvSpPr>
            <p:nvPr/>
          </p:nvSpPr>
          <p:spPr bwMode="auto">
            <a:xfrm>
              <a:off x="1185987" y="4749800"/>
              <a:ext cx="8397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MemWrite</a:t>
              </a:r>
            </a:p>
          </p:txBody>
        </p:sp>
        <p:sp>
          <p:nvSpPr>
            <p:cNvPr id="159" name="Text Box 158"/>
            <p:cNvSpPr txBox="1">
              <a:spLocks noChangeArrowheads="1"/>
            </p:cNvSpPr>
            <p:nvPr/>
          </p:nvSpPr>
          <p:spPr bwMode="auto">
            <a:xfrm>
              <a:off x="179512" y="1209675"/>
              <a:ext cx="72390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PCWrite</a:t>
              </a:r>
            </a:p>
          </p:txBody>
        </p:sp>
        <p:sp>
          <p:nvSpPr>
            <p:cNvPr id="160" name="Line 159"/>
            <p:cNvSpPr>
              <a:spLocks noChangeShapeType="1"/>
            </p:cNvSpPr>
            <p:nvPr/>
          </p:nvSpPr>
          <p:spPr bwMode="auto">
            <a:xfrm>
              <a:off x="514474" y="1468438"/>
              <a:ext cx="0" cy="517525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1" name="Oval 160"/>
            <p:cNvSpPr>
              <a:spLocks noChangeArrowheads="1"/>
            </p:cNvSpPr>
            <p:nvPr/>
          </p:nvSpPr>
          <p:spPr bwMode="auto">
            <a:xfrm>
              <a:off x="3149724" y="6337300"/>
              <a:ext cx="84138" cy="857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2" name="Oval 161"/>
            <p:cNvSpPr>
              <a:spLocks noChangeArrowheads="1"/>
            </p:cNvSpPr>
            <p:nvPr/>
          </p:nvSpPr>
          <p:spPr bwMode="auto">
            <a:xfrm>
              <a:off x="5002337" y="5557838"/>
              <a:ext cx="84137" cy="857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3" name="Oval 162"/>
            <p:cNvSpPr>
              <a:spLocks noChangeArrowheads="1"/>
            </p:cNvSpPr>
            <p:nvPr/>
          </p:nvSpPr>
          <p:spPr bwMode="auto">
            <a:xfrm>
              <a:off x="6085012" y="3917950"/>
              <a:ext cx="84137" cy="873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4" name="Oval 163"/>
            <p:cNvSpPr>
              <a:spLocks noChangeArrowheads="1"/>
            </p:cNvSpPr>
            <p:nvPr/>
          </p:nvSpPr>
          <p:spPr bwMode="auto">
            <a:xfrm>
              <a:off x="8855199" y="3752850"/>
              <a:ext cx="84138" cy="873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5" name="Oval 164"/>
            <p:cNvSpPr>
              <a:spLocks noChangeArrowheads="1"/>
            </p:cNvSpPr>
            <p:nvPr/>
          </p:nvSpPr>
          <p:spPr bwMode="auto">
            <a:xfrm>
              <a:off x="7926512" y="3751263"/>
              <a:ext cx="84137" cy="857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6" name="Oval 165"/>
            <p:cNvSpPr>
              <a:spLocks noChangeArrowheads="1"/>
            </p:cNvSpPr>
            <p:nvPr/>
          </p:nvSpPr>
          <p:spPr bwMode="auto">
            <a:xfrm>
              <a:off x="385887" y="2633663"/>
              <a:ext cx="84137" cy="8731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7" name="Oval 166"/>
            <p:cNvSpPr>
              <a:spLocks noChangeArrowheads="1"/>
            </p:cNvSpPr>
            <p:nvPr/>
          </p:nvSpPr>
          <p:spPr bwMode="auto">
            <a:xfrm>
              <a:off x="1987674" y="4792663"/>
              <a:ext cx="84138" cy="8731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8" name="Oval 167"/>
            <p:cNvSpPr>
              <a:spLocks noChangeArrowheads="1"/>
            </p:cNvSpPr>
            <p:nvPr/>
          </p:nvSpPr>
          <p:spPr bwMode="auto">
            <a:xfrm>
              <a:off x="3156074" y="6330950"/>
              <a:ext cx="82550" cy="873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9" name="Oval 168"/>
            <p:cNvSpPr>
              <a:spLocks noChangeArrowheads="1"/>
            </p:cNvSpPr>
            <p:nvPr/>
          </p:nvSpPr>
          <p:spPr bwMode="auto">
            <a:xfrm>
              <a:off x="3233862" y="3917950"/>
              <a:ext cx="84137" cy="873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0" name="Text Box 169"/>
            <p:cNvSpPr txBox="1">
              <a:spLocks noChangeArrowheads="1"/>
            </p:cNvSpPr>
            <p:nvPr/>
          </p:nvSpPr>
          <p:spPr bwMode="auto">
            <a:xfrm>
              <a:off x="8226549" y="3540125"/>
              <a:ext cx="474663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ALU</a:t>
              </a:r>
            </a:p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Out</a:t>
              </a:r>
            </a:p>
          </p:txBody>
        </p:sp>
        <p:grpSp>
          <p:nvGrpSpPr>
            <p:cNvPr id="171" name="Group 170"/>
            <p:cNvGrpSpPr>
              <a:grpSpLocks/>
            </p:cNvGrpSpPr>
            <p:nvPr/>
          </p:nvGrpSpPr>
          <p:grpSpPr bwMode="auto">
            <a:xfrm>
              <a:off x="5711949" y="3627438"/>
              <a:ext cx="296863" cy="431800"/>
              <a:chOff x="3360" y="2016"/>
              <a:chExt cx="170" cy="240"/>
            </a:xfrm>
          </p:grpSpPr>
          <p:sp>
            <p:nvSpPr>
              <p:cNvPr id="172" name="Text Box 171"/>
              <p:cNvSpPr txBox="1">
                <a:spLocks noChangeArrowheads="1"/>
              </p:cNvSpPr>
              <p:nvPr/>
            </p:nvSpPr>
            <p:spPr bwMode="auto">
              <a:xfrm>
                <a:off x="3360" y="2064"/>
                <a:ext cx="170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FF0000"/>
                    </a:solidFill>
                    <a:latin typeface="Arial" pitchFamily="34" charset="0"/>
                    <a:ea typeface="宋体" pitchFamily="2" charset="-122"/>
                  </a:rPr>
                  <a:t>B</a:t>
                </a:r>
              </a:p>
            </p:txBody>
          </p:sp>
          <p:sp>
            <p:nvSpPr>
              <p:cNvPr id="173" name="Rectangle 172"/>
              <p:cNvSpPr>
                <a:spLocks noChangeArrowheads="1"/>
              </p:cNvSpPr>
              <p:nvPr/>
            </p:nvSpPr>
            <p:spPr bwMode="auto">
              <a:xfrm>
                <a:off x="3374" y="2016"/>
                <a:ext cx="144" cy="24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798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Pipeline Registers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I</a:t>
            </a:r>
            <a:r>
              <a:rPr lang="en-US" altLang="zh-CN" sz="2800" dirty="0" smtClean="0"/>
              <a:t>ntermediate </a:t>
            </a:r>
            <a:r>
              <a:rPr lang="en-US" altLang="zh-CN" sz="2800" dirty="0"/>
              <a:t>registers are </a:t>
            </a:r>
            <a:r>
              <a:rPr lang="en-US" altLang="zh-CN" sz="2800" dirty="0" smtClean="0"/>
              <a:t>needed </a:t>
            </a:r>
            <a:r>
              <a:rPr lang="en-US" altLang="zh-CN" sz="2800" dirty="0"/>
              <a:t>to guarantee functional validity.</a:t>
            </a:r>
          </a:p>
          <a:p>
            <a:pPr marL="82296" indent="0">
              <a:buNone/>
            </a:pPr>
            <a:r>
              <a:rPr lang="en-US" altLang="zh-CN" sz="2800" dirty="0"/>
              <a:t>    -- Drawing one big pipeline register between each stage to simplify drawing.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The registers are named for the stages they connect.</a:t>
            </a:r>
          </a:p>
          <a:p>
            <a:pPr marL="82296" indent="0">
              <a:buNone/>
            </a:pPr>
            <a:r>
              <a:rPr lang="en-US" altLang="zh-CN" sz="2800" dirty="0"/>
              <a:t>    -- IF/ID ID/EX EX/MEM MEM/WB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No register is needed after the WB stage since at that time the instruction has been done.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9865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-27384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Pipelined </a:t>
            </a:r>
            <a:r>
              <a:rPr lang="en-US" altLang="zh-CN" sz="4400" b="1" dirty="0" err="1">
                <a:solidFill>
                  <a:srgbClr val="0000FF"/>
                </a:solidFill>
              </a:rPr>
              <a:t>datapath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187" name="内容占位符 18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66" y="1268760"/>
            <a:ext cx="8314862" cy="504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2766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Similarly to </a:t>
            </a:r>
            <a:r>
              <a:rPr lang="en-US" altLang="zh-CN" sz="2800" dirty="0" err="1"/>
              <a:t>datapath</a:t>
            </a:r>
            <a:r>
              <a:rPr lang="en-US" altLang="zh-CN" sz="2800" dirty="0"/>
              <a:t>,  some control signals must be propagated through the pipeline until they reach the appropriate stage. </a:t>
            </a:r>
          </a:p>
          <a:p>
            <a:pPr marL="82296" indent="0">
              <a:buNone/>
            </a:pPr>
            <a:r>
              <a:rPr lang="en-US" altLang="zh-CN" sz="2800" dirty="0"/>
              <a:t>    --Just pass them in the pipeline registers, along with the other data.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Control signals can be categorized by the pipeline stage that uses them.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725144"/>
            <a:ext cx="5678515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095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Task III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Single-cycle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All operations takes in one clock cycle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Multi-cycle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Fast operations take less time than slower ones</a:t>
            </a:r>
          </a:p>
          <a:p>
            <a:pPr marL="82296" indent="0">
              <a:buNone/>
            </a:pPr>
            <a:endParaRPr lang="en-US" altLang="zh-CN" sz="2800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rgbClr val="FF0000"/>
                </a:solidFill>
              </a:rPr>
              <a:t>Pipelining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     -- Overlap the execution of several instructions</a:t>
            </a:r>
            <a:endParaRPr lang="en-US" altLang="zh-CN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800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1964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48538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Pipelined </a:t>
            </a:r>
            <a:r>
              <a:rPr lang="en-US" altLang="zh-CN" sz="4400" b="1" dirty="0" err="1">
                <a:solidFill>
                  <a:srgbClr val="0000FF"/>
                </a:solidFill>
              </a:rPr>
              <a:t>Datapath</a:t>
            </a:r>
            <a:r>
              <a:rPr lang="en-US" altLang="zh-CN" sz="4400" b="1" dirty="0">
                <a:solidFill>
                  <a:srgbClr val="0000FF"/>
                </a:solidFill>
              </a:rPr>
              <a:t> and Control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92" y="1124744"/>
            <a:ext cx="8369652" cy="5206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65491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An example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r>
              <a:rPr lang="en-US" altLang="zh-CN" sz="2800" dirty="0"/>
              <a:t>Some assumptions:</a:t>
            </a:r>
          </a:p>
          <a:p>
            <a:pPr marL="82296" indent="0">
              <a:buNone/>
            </a:pPr>
            <a:r>
              <a:rPr lang="en-US" altLang="zh-CN" sz="2800" dirty="0"/>
              <a:t>    -- Each register contains its number plus 100. For instance, register $8 contains 108</a:t>
            </a:r>
          </a:p>
          <a:p>
            <a:pPr marL="82296" indent="0">
              <a:buNone/>
            </a:pPr>
            <a:r>
              <a:rPr lang="en-US" altLang="zh-CN" sz="2800" dirty="0"/>
              <a:t>    -- Every data memory location contains 99.</a:t>
            </a:r>
          </a:p>
          <a:p>
            <a:r>
              <a:rPr lang="en-US" altLang="zh-CN" sz="2800" dirty="0"/>
              <a:t>Our pipeline diagrams will follow some conventions.</a:t>
            </a:r>
          </a:p>
          <a:p>
            <a:pPr marL="82296" indent="0">
              <a:buNone/>
            </a:pPr>
            <a:r>
              <a:rPr lang="en-US" altLang="zh-CN" sz="2800" dirty="0"/>
              <a:t>    -- X indicates values that aren’t important</a:t>
            </a:r>
          </a:p>
          <a:p>
            <a:pPr marL="82296" indent="0">
              <a:buNone/>
            </a:pPr>
            <a:r>
              <a:rPr lang="en-US" altLang="zh-CN" sz="2800" dirty="0"/>
              <a:t>    -- ??? indicate values we don’t know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844824"/>
            <a:ext cx="5530214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68988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Cycle 1 (filling)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8193805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18789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Cycle 2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97" y="1268760"/>
            <a:ext cx="8406475" cy="540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99803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Cycle 3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424" y="1340768"/>
            <a:ext cx="8277609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72833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Cycle 4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08" y="1196752"/>
            <a:ext cx="8350114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18753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Cycle 5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01" y="1268761"/>
            <a:ext cx="8323928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76377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Cycle 6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86" y="1196752"/>
            <a:ext cx="8627451" cy="544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9667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Cycle 7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34" y="1340768"/>
            <a:ext cx="8314436" cy="518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99110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Cycle 8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33" y="1340768"/>
            <a:ext cx="8743235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273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5-Stage Pipeline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pSp>
        <p:nvGrpSpPr>
          <p:cNvPr id="110" name="组合 109"/>
          <p:cNvGrpSpPr/>
          <p:nvPr/>
        </p:nvGrpSpPr>
        <p:grpSpPr>
          <a:xfrm>
            <a:off x="-571" y="1869083"/>
            <a:ext cx="9109075" cy="4440237"/>
            <a:chOff x="-571" y="1941091"/>
            <a:chExt cx="9109075" cy="4440237"/>
          </a:xfrm>
        </p:grpSpPr>
        <p:sp>
          <p:nvSpPr>
            <p:cNvPr id="4" name="Line 5"/>
            <p:cNvSpPr>
              <a:spLocks noChangeShapeType="1"/>
            </p:cNvSpPr>
            <p:nvPr/>
          </p:nvSpPr>
          <p:spPr bwMode="auto">
            <a:xfrm>
              <a:off x="4739704" y="4455691"/>
              <a:ext cx="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1553591" y="3592091"/>
              <a:ext cx="0" cy="1812925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45466" y="2901528"/>
              <a:ext cx="700088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9900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009900"/>
                  </a:solidFill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96291" y="3506366"/>
              <a:ext cx="9239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009900"/>
                  </a:solidFill>
                  <a:latin typeface="Arial" charset="0"/>
                  <a:ea typeface="宋体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solidFill>
                    <a:srgbClr val="009900"/>
                  </a:solidFill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545529" y="2901528"/>
              <a:ext cx="84613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009900"/>
                  </a:solidFill>
                  <a:latin typeface="Arial" charset="0"/>
                  <a:ea typeface="宋体" charset="-122"/>
                </a:rPr>
                <a:t>Instruction</a:t>
              </a:r>
            </a:p>
            <a:p>
              <a:pPr algn="r"/>
              <a:r>
                <a:rPr lang="en-US" altLang="zh-CN" sz="1100">
                  <a:solidFill>
                    <a:srgbClr val="009900"/>
                  </a:solidFill>
                  <a:latin typeface="Arial" charset="0"/>
                  <a:ea typeface="宋体" charset="-122"/>
                </a:rPr>
                <a:t>[31-0]</a:t>
              </a: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45466" y="2901528"/>
              <a:ext cx="1341438" cy="1295400"/>
            </a:xfrm>
            <a:prstGeom prst="rect">
              <a:avLst/>
            </a:prstGeom>
            <a:noFill/>
            <a:ln w="9525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8092504" y="3419053"/>
              <a:ext cx="419100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6331966" y="3850853"/>
              <a:ext cx="503238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6498654" y="3419053"/>
              <a:ext cx="336550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8259191" y="4109616"/>
              <a:ext cx="252413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6498654" y="3419053"/>
              <a:ext cx="0" cy="172720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6498654" y="5146253"/>
              <a:ext cx="1760537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 flipV="1">
              <a:off x="8259191" y="4109616"/>
              <a:ext cx="0" cy="1036637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AutoShape 18"/>
            <p:cNvSpPr>
              <a:spLocks noChangeArrowheads="1"/>
            </p:cNvSpPr>
            <p:nvPr/>
          </p:nvSpPr>
          <p:spPr bwMode="auto">
            <a:xfrm>
              <a:off x="6452616" y="3807991"/>
              <a:ext cx="84138" cy="8572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rgbClr val="0019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8762429" y="3765128"/>
              <a:ext cx="25082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9037066" y="3765128"/>
              <a:ext cx="0" cy="224472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 flipH="1">
              <a:off x="2668016" y="6009853"/>
              <a:ext cx="636905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 flipV="1">
              <a:off x="2668016" y="4455691"/>
              <a:ext cx="0" cy="155416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2668016" y="4455691"/>
              <a:ext cx="25082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Text Box 24"/>
            <p:cNvSpPr txBox="1">
              <a:spLocks noChangeArrowheads="1"/>
            </p:cNvSpPr>
            <p:nvPr/>
          </p:nvSpPr>
          <p:spPr bwMode="auto">
            <a:xfrm>
              <a:off x="6835204" y="3246016"/>
              <a:ext cx="70008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1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4" name="Text Box 25"/>
            <p:cNvSpPr txBox="1">
              <a:spLocks noChangeArrowheads="1"/>
            </p:cNvSpPr>
            <p:nvPr/>
          </p:nvSpPr>
          <p:spPr bwMode="auto">
            <a:xfrm>
              <a:off x="6835204" y="3677816"/>
              <a:ext cx="70008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1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address</a:t>
              </a:r>
            </a:p>
          </p:txBody>
        </p:sp>
        <p:sp>
          <p:nvSpPr>
            <p:cNvPr id="25" name="Text Box 26"/>
            <p:cNvSpPr txBox="1">
              <a:spLocks noChangeArrowheads="1"/>
            </p:cNvSpPr>
            <p:nvPr/>
          </p:nvSpPr>
          <p:spPr bwMode="auto">
            <a:xfrm>
              <a:off x="6835204" y="4109616"/>
              <a:ext cx="52863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1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26" name="Text Box 27"/>
            <p:cNvSpPr txBox="1">
              <a:spLocks noChangeArrowheads="1"/>
            </p:cNvSpPr>
            <p:nvPr/>
          </p:nvSpPr>
          <p:spPr bwMode="auto">
            <a:xfrm>
              <a:off x="7336854" y="4023891"/>
              <a:ext cx="7461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1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0019FF"/>
                  </a:solidFill>
                  <a:latin typeface="Arial" charset="0"/>
                  <a:ea typeface="宋体" charset="-122"/>
                </a:rPr>
                <a:t>Data</a:t>
              </a:r>
            </a:p>
            <a:p>
              <a:pPr algn="ctr"/>
              <a:r>
                <a:rPr lang="en-US" altLang="zh-CN" sz="1100" b="1">
                  <a:solidFill>
                    <a:srgbClr val="0019FF"/>
                  </a:solidFill>
                  <a:latin typeface="Arial" charset="0"/>
                  <a:ea typeface="宋体" charset="-122"/>
                </a:rPr>
                <a:t>memory</a:t>
              </a:r>
            </a:p>
          </p:txBody>
        </p:sp>
        <p:sp>
          <p:nvSpPr>
            <p:cNvPr id="27" name="Text Box 28"/>
            <p:cNvSpPr txBox="1">
              <a:spLocks noChangeArrowheads="1"/>
            </p:cNvSpPr>
            <p:nvPr/>
          </p:nvSpPr>
          <p:spPr bwMode="auto">
            <a:xfrm>
              <a:off x="7584504" y="3246016"/>
              <a:ext cx="538162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19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0019FF"/>
                  </a:solidFill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6835204" y="3246016"/>
              <a:ext cx="1257300" cy="1295400"/>
            </a:xfrm>
            <a:prstGeom prst="rect">
              <a:avLst/>
            </a:prstGeom>
            <a:noFill/>
            <a:ln w="9525">
              <a:solidFill>
                <a:srgbClr val="0019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>
              <a:off x="7420991" y="3074566"/>
              <a:ext cx="0" cy="17145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Text Box 31"/>
            <p:cNvSpPr txBox="1">
              <a:spLocks noChangeArrowheads="1"/>
            </p:cNvSpPr>
            <p:nvPr/>
          </p:nvSpPr>
          <p:spPr bwMode="auto">
            <a:xfrm>
              <a:off x="7001891" y="2814216"/>
              <a:ext cx="83820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MemWrite</a:t>
              </a:r>
            </a:p>
          </p:txBody>
        </p:sp>
        <p:sp>
          <p:nvSpPr>
            <p:cNvPr id="31" name="Line 32"/>
            <p:cNvSpPr>
              <a:spLocks noChangeShapeType="1"/>
            </p:cNvSpPr>
            <p:nvPr/>
          </p:nvSpPr>
          <p:spPr bwMode="auto">
            <a:xfrm>
              <a:off x="7420991" y="4541416"/>
              <a:ext cx="0" cy="223837"/>
            </a:xfrm>
            <a:prstGeom prst="line">
              <a:avLst/>
            </a:prstGeom>
            <a:noFill/>
            <a:ln w="952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Text Box 33"/>
            <p:cNvSpPr txBox="1">
              <a:spLocks noChangeArrowheads="1"/>
            </p:cNvSpPr>
            <p:nvPr/>
          </p:nvSpPr>
          <p:spPr bwMode="auto">
            <a:xfrm>
              <a:off x="7001891" y="4714453"/>
              <a:ext cx="84772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MemRead</a:t>
              </a:r>
            </a:p>
          </p:txBody>
        </p:sp>
        <p:sp>
          <p:nvSpPr>
            <p:cNvPr id="33" name="Text Box 34"/>
            <p:cNvSpPr txBox="1">
              <a:spLocks noChangeArrowheads="1"/>
            </p:cNvSpPr>
            <p:nvPr/>
          </p:nvSpPr>
          <p:spPr bwMode="auto">
            <a:xfrm>
              <a:off x="8511604" y="3258716"/>
              <a:ext cx="319087" cy="1009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1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0000"/>
                  </a:solidFill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0</a:t>
              </a:r>
            </a:p>
          </p:txBody>
        </p:sp>
        <p:sp>
          <p:nvSpPr>
            <p:cNvPr id="34" name="AutoShape 35"/>
            <p:cNvSpPr>
              <a:spLocks noChangeArrowheads="1"/>
            </p:cNvSpPr>
            <p:nvPr/>
          </p:nvSpPr>
          <p:spPr bwMode="auto">
            <a:xfrm>
              <a:off x="8522716" y="3246016"/>
              <a:ext cx="252413" cy="1036637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5" name="Text Box 36"/>
            <p:cNvSpPr txBox="1">
              <a:spLocks noChangeArrowheads="1"/>
            </p:cNvSpPr>
            <p:nvPr/>
          </p:nvSpPr>
          <p:spPr bwMode="auto">
            <a:xfrm>
              <a:off x="8175054" y="2801516"/>
              <a:ext cx="93345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MemToReg</a:t>
              </a:r>
            </a:p>
          </p:txBody>
        </p:sp>
        <p:sp>
          <p:nvSpPr>
            <p:cNvPr id="36" name="Line 37"/>
            <p:cNvSpPr>
              <a:spLocks noChangeShapeType="1"/>
            </p:cNvSpPr>
            <p:nvPr/>
          </p:nvSpPr>
          <p:spPr bwMode="auto">
            <a:xfrm>
              <a:off x="8629079" y="3074566"/>
              <a:ext cx="0" cy="17145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Line 38"/>
            <p:cNvSpPr>
              <a:spLocks noChangeShapeType="1"/>
            </p:cNvSpPr>
            <p:nvPr/>
          </p:nvSpPr>
          <p:spPr bwMode="auto">
            <a:xfrm flipV="1">
              <a:off x="4571429" y="3765128"/>
              <a:ext cx="0" cy="1381125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Line 39"/>
            <p:cNvSpPr>
              <a:spLocks noChangeShapeType="1"/>
            </p:cNvSpPr>
            <p:nvPr/>
          </p:nvSpPr>
          <p:spPr bwMode="auto">
            <a:xfrm>
              <a:off x="4403154" y="3765128"/>
              <a:ext cx="5873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Line 40"/>
            <p:cNvSpPr>
              <a:spLocks noChangeShapeType="1"/>
            </p:cNvSpPr>
            <p:nvPr/>
          </p:nvSpPr>
          <p:spPr bwMode="auto">
            <a:xfrm flipV="1">
              <a:off x="6331966" y="4282653"/>
              <a:ext cx="0" cy="86360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41"/>
            <p:cNvSpPr>
              <a:spLocks noChangeShapeType="1"/>
            </p:cNvSpPr>
            <p:nvPr/>
          </p:nvSpPr>
          <p:spPr bwMode="auto">
            <a:xfrm flipH="1">
              <a:off x="4571429" y="5146253"/>
              <a:ext cx="1760537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42"/>
            <p:cNvSpPr>
              <a:spLocks noChangeShapeType="1"/>
            </p:cNvSpPr>
            <p:nvPr/>
          </p:nvSpPr>
          <p:spPr bwMode="auto">
            <a:xfrm>
              <a:off x="6331966" y="4282653"/>
              <a:ext cx="503238" cy="0"/>
            </a:xfrm>
            <a:prstGeom prst="line">
              <a:avLst/>
            </a:prstGeom>
            <a:noFill/>
            <a:ln w="28575">
              <a:solidFill>
                <a:srgbClr val="001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AutoShape 43"/>
            <p:cNvSpPr>
              <a:spLocks noChangeArrowheads="1"/>
            </p:cNvSpPr>
            <p:nvPr/>
          </p:nvSpPr>
          <p:spPr bwMode="auto">
            <a:xfrm>
              <a:off x="4538091" y="3717503"/>
              <a:ext cx="84138" cy="87313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3" name="Text Box 44"/>
            <p:cNvSpPr txBox="1">
              <a:spLocks noChangeArrowheads="1"/>
            </p:cNvSpPr>
            <p:nvPr/>
          </p:nvSpPr>
          <p:spPr bwMode="auto">
            <a:xfrm>
              <a:off x="3815779" y="5146253"/>
              <a:ext cx="654050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FF00FF"/>
                  </a:solidFill>
                  <a:latin typeface="Arial" charset="0"/>
                  <a:ea typeface="宋体" charset="-122"/>
                </a:rPr>
                <a:t>Sign</a:t>
              </a:r>
            </a:p>
            <a:p>
              <a:pPr algn="ctr"/>
              <a:r>
                <a:rPr lang="en-US" altLang="zh-CN" sz="1100" b="1">
                  <a:solidFill>
                    <a:srgbClr val="FF00FF"/>
                  </a:solidFill>
                  <a:latin typeface="Arial" charset="0"/>
                  <a:ea typeface="宋体" charset="-122"/>
                </a:rPr>
                <a:t>extend</a:t>
              </a:r>
            </a:p>
          </p:txBody>
        </p:sp>
        <p:sp>
          <p:nvSpPr>
            <p:cNvPr id="44" name="Oval 45"/>
            <p:cNvSpPr>
              <a:spLocks noChangeArrowheads="1"/>
            </p:cNvSpPr>
            <p:nvPr/>
          </p:nvSpPr>
          <p:spPr bwMode="auto">
            <a:xfrm>
              <a:off x="3885629" y="4973216"/>
              <a:ext cx="503237" cy="863600"/>
            </a:xfrm>
            <a:prstGeom prst="ellips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45" name="Line 46"/>
            <p:cNvSpPr>
              <a:spLocks noChangeShapeType="1"/>
            </p:cNvSpPr>
            <p:nvPr/>
          </p:nvSpPr>
          <p:spPr bwMode="auto">
            <a:xfrm>
              <a:off x="4403154" y="3246016"/>
              <a:ext cx="109061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47"/>
            <p:cNvSpPr>
              <a:spLocks noChangeShapeType="1"/>
            </p:cNvSpPr>
            <p:nvPr/>
          </p:nvSpPr>
          <p:spPr bwMode="auto">
            <a:xfrm>
              <a:off x="4739704" y="4455691"/>
              <a:ext cx="250825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48"/>
            <p:cNvSpPr>
              <a:spLocks noChangeShapeType="1"/>
            </p:cNvSpPr>
            <p:nvPr/>
          </p:nvSpPr>
          <p:spPr bwMode="auto">
            <a:xfrm>
              <a:off x="4739704" y="4455691"/>
              <a:ext cx="0" cy="949325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49"/>
            <p:cNvSpPr>
              <a:spLocks noChangeShapeType="1"/>
            </p:cNvSpPr>
            <p:nvPr/>
          </p:nvSpPr>
          <p:spPr bwMode="auto">
            <a:xfrm flipH="1">
              <a:off x="4403154" y="5405016"/>
              <a:ext cx="33655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Text Box 50"/>
            <p:cNvSpPr txBox="1">
              <a:spLocks noChangeArrowheads="1"/>
            </p:cNvSpPr>
            <p:nvPr/>
          </p:nvSpPr>
          <p:spPr bwMode="auto">
            <a:xfrm>
              <a:off x="4990529" y="3604791"/>
              <a:ext cx="319087" cy="1009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50" name="AutoShape 51"/>
            <p:cNvSpPr>
              <a:spLocks noChangeArrowheads="1"/>
            </p:cNvSpPr>
            <p:nvPr/>
          </p:nvSpPr>
          <p:spPr bwMode="auto">
            <a:xfrm>
              <a:off x="5003229" y="3592091"/>
              <a:ext cx="250825" cy="1036637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51" name="Line 52"/>
            <p:cNvSpPr>
              <a:spLocks noChangeShapeType="1"/>
            </p:cNvSpPr>
            <p:nvPr/>
          </p:nvSpPr>
          <p:spPr bwMode="auto">
            <a:xfrm>
              <a:off x="5133404" y="4628728"/>
              <a:ext cx="0" cy="173038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Text Box 53"/>
            <p:cNvSpPr txBox="1">
              <a:spLocks noChangeArrowheads="1"/>
            </p:cNvSpPr>
            <p:nvPr/>
          </p:nvSpPr>
          <p:spPr bwMode="auto">
            <a:xfrm>
              <a:off x="4822254" y="4801766"/>
              <a:ext cx="68580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ALUSrc</a:t>
              </a:r>
            </a:p>
          </p:txBody>
        </p:sp>
        <p:sp>
          <p:nvSpPr>
            <p:cNvPr id="53" name="Line 54"/>
            <p:cNvSpPr>
              <a:spLocks noChangeShapeType="1"/>
            </p:cNvSpPr>
            <p:nvPr/>
          </p:nvSpPr>
          <p:spPr bwMode="auto">
            <a:xfrm>
              <a:off x="5493766" y="2987253"/>
              <a:ext cx="0" cy="5191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Line 55"/>
            <p:cNvSpPr>
              <a:spLocks noChangeShapeType="1"/>
            </p:cNvSpPr>
            <p:nvPr/>
          </p:nvSpPr>
          <p:spPr bwMode="auto">
            <a:xfrm>
              <a:off x="5493766" y="3850853"/>
              <a:ext cx="0" cy="5191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Line 56"/>
            <p:cNvSpPr>
              <a:spLocks noChangeShapeType="1"/>
            </p:cNvSpPr>
            <p:nvPr/>
          </p:nvSpPr>
          <p:spPr bwMode="auto">
            <a:xfrm>
              <a:off x="5493766" y="3506366"/>
              <a:ext cx="250825" cy="17145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Line 57"/>
            <p:cNvSpPr>
              <a:spLocks noChangeShapeType="1"/>
            </p:cNvSpPr>
            <p:nvPr/>
          </p:nvSpPr>
          <p:spPr bwMode="auto">
            <a:xfrm flipV="1">
              <a:off x="5493766" y="3677816"/>
              <a:ext cx="250825" cy="17303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Line 58"/>
            <p:cNvSpPr>
              <a:spLocks noChangeShapeType="1"/>
            </p:cNvSpPr>
            <p:nvPr/>
          </p:nvSpPr>
          <p:spPr bwMode="auto">
            <a:xfrm>
              <a:off x="5493766" y="2987253"/>
              <a:ext cx="838200" cy="431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8" name="Line 59"/>
            <p:cNvSpPr>
              <a:spLocks noChangeShapeType="1"/>
            </p:cNvSpPr>
            <p:nvPr/>
          </p:nvSpPr>
          <p:spPr bwMode="auto">
            <a:xfrm>
              <a:off x="6331966" y="3419053"/>
              <a:ext cx="0" cy="519113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Line 60"/>
            <p:cNvSpPr>
              <a:spLocks noChangeShapeType="1"/>
            </p:cNvSpPr>
            <p:nvPr/>
          </p:nvSpPr>
          <p:spPr bwMode="auto">
            <a:xfrm flipV="1">
              <a:off x="5493766" y="3938166"/>
              <a:ext cx="838200" cy="431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Text Box 61"/>
            <p:cNvSpPr txBox="1">
              <a:spLocks noChangeArrowheads="1"/>
            </p:cNvSpPr>
            <p:nvPr/>
          </p:nvSpPr>
          <p:spPr bwMode="auto">
            <a:xfrm>
              <a:off x="5741416" y="3677816"/>
              <a:ext cx="60007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Result</a:t>
              </a:r>
            </a:p>
          </p:txBody>
        </p:sp>
        <p:sp>
          <p:nvSpPr>
            <p:cNvPr id="61" name="Text Box 62"/>
            <p:cNvSpPr txBox="1">
              <a:spLocks noChangeArrowheads="1"/>
            </p:cNvSpPr>
            <p:nvPr/>
          </p:nvSpPr>
          <p:spPr bwMode="auto">
            <a:xfrm>
              <a:off x="5827141" y="3419053"/>
              <a:ext cx="49053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Zero</a:t>
              </a:r>
            </a:p>
          </p:txBody>
        </p:sp>
        <p:sp>
          <p:nvSpPr>
            <p:cNvPr id="62" name="Text Box 63"/>
            <p:cNvSpPr txBox="1">
              <a:spLocks noChangeArrowheads="1"/>
            </p:cNvSpPr>
            <p:nvPr/>
          </p:nvSpPr>
          <p:spPr bwMode="auto">
            <a:xfrm>
              <a:off x="5493766" y="3246016"/>
              <a:ext cx="49212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solidFill>
                    <a:srgbClr val="FF3300"/>
                  </a:solidFill>
                  <a:latin typeface="Arial" charset="0"/>
                  <a:ea typeface="宋体" charset="-122"/>
                </a:rPr>
                <a:t>ALU</a:t>
              </a:r>
            </a:p>
          </p:txBody>
        </p:sp>
        <p:sp>
          <p:nvSpPr>
            <p:cNvPr id="63" name="Line 64"/>
            <p:cNvSpPr>
              <a:spLocks noChangeShapeType="1"/>
            </p:cNvSpPr>
            <p:nvPr/>
          </p:nvSpPr>
          <p:spPr bwMode="auto">
            <a:xfrm>
              <a:off x="5997004" y="4109616"/>
              <a:ext cx="0" cy="17303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4" name="Text Box 65"/>
            <p:cNvSpPr txBox="1">
              <a:spLocks noChangeArrowheads="1"/>
            </p:cNvSpPr>
            <p:nvPr/>
          </p:nvSpPr>
          <p:spPr bwMode="auto">
            <a:xfrm>
              <a:off x="5660454" y="4282653"/>
              <a:ext cx="6619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3300"/>
                  </a:solidFill>
                  <a:latin typeface="Arial" charset="0"/>
                  <a:ea typeface="宋体" charset="-122"/>
                </a:rPr>
                <a:t>ALUOp</a:t>
              </a:r>
            </a:p>
          </p:txBody>
        </p:sp>
        <p:sp>
          <p:nvSpPr>
            <p:cNvPr id="65" name="Line 66"/>
            <p:cNvSpPr>
              <a:spLocks noChangeShapeType="1"/>
            </p:cNvSpPr>
            <p:nvPr/>
          </p:nvSpPr>
          <p:spPr bwMode="auto">
            <a:xfrm>
              <a:off x="2475929" y="4109616"/>
              <a:ext cx="4191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6" name="Line 67"/>
            <p:cNvSpPr>
              <a:spLocks noChangeShapeType="1"/>
            </p:cNvSpPr>
            <p:nvPr/>
          </p:nvSpPr>
          <p:spPr bwMode="auto">
            <a:xfrm>
              <a:off x="1553591" y="3160291"/>
              <a:ext cx="0" cy="431800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Line 68"/>
            <p:cNvSpPr>
              <a:spLocks noChangeShapeType="1"/>
            </p:cNvSpPr>
            <p:nvPr/>
          </p:nvSpPr>
          <p:spPr bwMode="auto">
            <a:xfrm>
              <a:off x="1553591" y="5405016"/>
              <a:ext cx="2347913" cy="0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Text Box 69"/>
            <p:cNvSpPr txBox="1">
              <a:spLocks noChangeArrowheads="1"/>
            </p:cNvSpPr>
            <p:nvPr/>
          </p:nvSpPr>
          <p:spPr bwMode="auto">
            <a:xfrm>
              <a:off x="1553591" y="5146253"/>
              <a:ext cx="711200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I [15 - 0]</a:t>
              </a:r>
            </a:p>
          </p:txBody>
        </p:sp>
        <p:sp>
          <p:nvSpPr>
            <p:cNvPr id="69" name="Line 70"/>
            <p:cNvSpPr>
              <a:spLocks noChangeShapeType="1"/>
            </p:cNvSpPr>
            <p:nvPr/>
          </p:nvSpPr>
          <p:spPr bwMode="auto">
            <a:xfrm>
              <a:off x="1386904" y="3160291"/>
              <a:ext cx="1508125" cy="0"/>
            </a:xfrm>
            <a:prstGeom prst="lin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0" name="Text Box 71"/>
            <p:cNvSpPr txBox="1">
              <a:spLocks noChangeArrowheads="1"/>
            </p:cNvSpPr>
            <p:nvPr/>
          </p:nvSpPr>
          <p:spPr bwMode="auto">
            <a:xfrm>
              <a:off x="1553591" y="2901528"/>
              <a:ext cx="78898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I [25 - 21]</a:t>
              </a:r>
            </a:p>
          </p:txBody>
        </p:sp>
        <p:sp>
          <p:nvSpPr>
            <p:cNvPr id="71" name="AutoShape 72"/>
            <p:cNvSpPr>
              <a:spLocks noChangeArrowheads="1"/>
            </p:cNvSpPr>
            <p:nvPr/>
          </p:nvSpPr>
          <p:spPr bwMode="auto">
            <a:xfrm>
              <a:off x="1520254" y="3117428"/>
              <a:ext cx="84137" cy="85725"/>
            </a:xfrm>
            <a:prstGeom prst="octagon">
              <a:avLst>
                <a:gd name="adj" fmla="val 29287"/>
              </a:avLst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2" name="Text Box 73"/>
            <p:cNvSpPr txBox="1">
              <a:spLocks noChangeArrowheads="1"/>
            </p:cNvSpPr>
            <p:nvPr/>
          </p:nvSpPr>
          <p:spPr bwMode="auto">
            <a:xfrm>
              <a:off x="1553591" y="3333328"/>
              <a:ext cx="788988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[20 - 16]</a:t>
              </a:r>
            </a:p>
          </p:txBody>
        </p:sp>
        <p:sp>
          <p:nvSpPr>
            <p:cNvPr id="73" name="Line 74"/>
            <p:cNvSpPr>
              <a:spLocks noChangeShapeType="1"/>
            </p:cNvSpPr>
            <p:nvPr/>
          </p:nvSpPr>
          <p:spPr bwMode="auto">
            <a:xfrm>
              <a:off x="1553591" y="3592091"/>
              <a:ext cx="13414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4" name="AutoShape 75"/>
            <p:cNvSpPr>
              <a:spLocks noChangeArrowheads="1"/>
            </p:cNvSpPr>
            <p:nvPr/>
          </p:nvSpPr>
          <p:spPr bwMode="auto">
            <a:xfrm>
              <a:off x="1518666" y="3546053"/>
              <a:ext cx="84138" cy="85725"/>
            </a:xfrm>
            <a:prstGeom prst="octagon">
              <a:avLst>
                <a:gd name="adj" fmla="val 29287"/>
              </a:avLst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5" name="Line 76"/>
            <p:cNvSpPr>
              <a:spLocks noChangeShapeType="1"/>
            </p:cNvSpPr>
            <p:nvPr/>
          </p:nvSpPr>
          <p:spPr bwMode="auto">
            <a:xfrm>
              <a:off x="1553591" y="4541416"/>
              <a:ext cx="6715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Text Box 77"/>
            <p:cNvSpPr txBox="1">
              <a:spLocks noChangeArrowheads="1"/>
            </p:cNvSpPr>
            <p:nvPr/>
          </p:nvSpPr>
          <p:spPr bwMode="auto">
            <a:xfrm>
              <a:off x="1529779" y="4282653"/>
              <a:ext cx="7889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I [15 - 11]</a:t>
              </a:r>
            </a:p>
          </p:txBody>
        </p:sp>
        <p:sp>
          <p:nvSpPr>
            <p:cNvPr id="77" name="AutoShape 78"/>
            <p:cNvSpPr>
              <a:spLocks noChangeArrowheads="1"/>
            </p:cNvSpPr>
            <p:nvPr/>
          </p:nvSpPr>
          <p:spPr bwMode="auto">
            <a:xfrm>
              <a:off x="1517079" y="4500141"/>
              <a:ext cx="84137" cy="87312"/>
            </a:xfrm>
            <a:prstGeom prst="octagon">
              <a:avLst>
                <a:gd name="adj" fmla="val 29287"/>
              </a:avLst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78" name="Text Box 79"/>
            <p:cNvSpPr txBox="1">
              <a:spLocks noChangeArrowheads="1"/>
            </p:cNvSpPr>
            <p:nvPr/>
          </p:nvSpPr>
          <p:spPr bwMode="auto">
            <a:xfrm>
              <a:off x="2225104" y="3690516"/>
              <a:ext cx="319087" cy="1009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latin typeface="Arial" charset="0"/>
                  <a:ea typeface="宋体" charset="-122"/>
                </a:rPr>
                <a:t>0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 b="1">
                  <a:latin typeface="Arial" charset="0"/>
                  <a:ea typeface="宋体" charset="-122"/>
                </a:rPr>
                <a:t>M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u</a:t>
              </a:r>
            </a:p>
            <a:p>
              <a:pPr>
                <a:lnSpc>
                  <a:spcPct val="90000"/>
                </a:lnSpc>
              </a:pPr>
              <a:r>
                <a:rPr lang="en-US" altLang="zh-CN" sz="1100" b="1">
                  <a:latin typeface="Arial" charset="0"/>
                  <a:ea typeface="宋体" charset="-122"/>
                </a:rPr>
                <a:t>x</a:t>
              </a:r>
            </a:p>
            <a:p>
              <a:pPr>
                <a:spcBef>
                  <a:spcPct val="30000"/>
                </a:spcBef>
              </a:pPr>
              <a:r>
                <a:rPr lang="en-US" altLang="zh-CN" sz="11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79" name="AutoShape 80"/>
            <p:cNvSpPr>
              <a:spLocks noChangeArrowheads="1"/>
            </p:cNvSpPr>
            <p:nvPr/>
          </p:nvSpPr>
          <p:spPr bwMode="auto">
            <a:xfrm>
              <a:off x="2236216" y="3677816"/>
              <a:ext cx="252413" cy="1036637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80" name="Line 81"/>
            <p:cNvSpPr>
              <a:spLocks noChangeShapeType="1"/>
            </p:cNvSpPr>
            <p:nvPr/>
          </p:nvSpPr>
          <p:spPr bwMode="auto">
            <a:xfrm>
              <a:off x="2355279" y="4714453"/>
              <a:ext cx="0" cy="17303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" name="Text Box 82"/>
            <p:cNvSpPr txBox="1">
              <a:spLocks noChangeArrowheads="1"/>
            </p:cNvSpPr>
            <p:nvPr/>
          </p:nvSpPr>
          <p:spPr bwMode="auto">
            <a:xfrm>
              <a:off x="1972691" y="4887491"/>
              <a:ext cx="669925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charset="0"/>
                  <a:ea typeface="宋体" charset="-122"/>
                </a:rPr>
                <a:t>RegDst</a:t>
              </a:r>
            </a:p>
          </p:txBody>
        </p:sp>
        <p:sp>
          <p:nvSpPr>
            <p:cNvPr id="82" name="Text Box 83"/>
            <p:cNvSpPr txBox="1">
              <a:spLocks noChangeArrowheads="1"/>
            </p:cNvSpPr>
            <p:nvPr/>
          </p:nvSpPr>
          <p:spPr bwMode="auto">
            <a:xfrm>
              <a:off x="2895029" y="2987253"/>
              <a:ext cx="7842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register 1</a:t>
              </a:r>
            </a:p>
          </p:txBody>
        </p:sp>
        <p:sp>
          <p:nvSpPr>
            <p:cNvPr id="83" name="Text Box 84"/>
            <p:cNvSpPr txBox="1">
              <a:spLocks noChangeArrowheads="1"/>
            </p:cNvSpPr>
            <p:nvPr/>
          </p:nvSpPr>
          <p:spPr bwMode="auto">
            <a:xfrm>
              <a:off x="2912491" y="3439691"/>
              <a:ext cx="7842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register 2</a:t>
              </a:r>
            </a:p>
          </p:txBody>
        </p:sp>
        <p:sp>
          <p:nvSpPr>
            <p:cNvPr id="84" name="Text Box 85"/>
            <p:cNvSpPr txBox="1">
              <a:spLocks noChangeArrowheads="1"/>
            </p:cNvSpPr>
            <p:nvPr/>
          </p:nvSpPr>
          <p:spPr bwMode="auto">
            <a:xfrm>
              <a:off x="2912491" y="3871491"/>
              <a:ext cx="668338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register</a:t>
              </a:r>
            </a:p>
          </p:txBody>
        </p:sp>
        <p:sp>
          <p:nvSpPr>
            <p:cNvPr id="85" name="Text Box 86"/>
            <p:cNvSpPr txBox="1">
              <a:spLocks noChangeArrowheads="1"/>
            </p:cNvSpPr>
            <p:nvPr/>
          </p:nvSpPr>
          <p:spPr bwMode="auto">
            <a:xfrm>
              <a:off x="2912491" y="4303291"/>
              <a:ext cx="528638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FF0000"/>
                  </a:solidFill>
                  <a:latin typeface="Arial" charset="0"/>
                  <a:ea typeface="宋体" charset="-122"/>
                </a:rPr>
                <a:t>data</a:t>
              </a:r>
            </a:p>
          </p:txBody>
        </p:sp>
        <p:sp>
          <p:nvSpPr>
            <p:cNvPr id="86" name="Text Box 87"/>
            <p:cNvSpPr txBox="1">
              <a:spLocks noChangeArrowheads="1"/>
            </p:cNvSpPr>
            <p:nvPr/>
          </p:nvSpPr>
          <p:spPr bwMode="auto">
            <a:xfrm>
              <a:off x="3812604" y="3592091"/>
              <a:ext cx="590550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data 2</a:t>
              </a:r>
            </a:p>
          </p:txBody>
        </p:sp>
        <p:sp>
          <p:nvSpPr>
            <p:cNvPr id="87" name="Text Box 88"/>
            <p:cNvSpPr txBox="1">
              <a:spLocks noChangeArrowheads="1"/>
            </p:cNvSpPr>
            <p:nvPr/>
          </p:nvSpPr>
          <p:spPr bwMode="auto">
            <a:xfrm>
              <a:off x="3830066" y="3007891"/>
              <a:ext cx="590550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FF00FF"/>
                  </a:solidFill>
                  <a:latin typeface="Arial" charset="0"/>
                  <a:ea typeface="宋体" charset="-122"/>
                </a:rPr>
                <a:t>data 1</a:t>
              </a:r>
            </a:p>
          </p:txBody>
        </p:sp>
        <p:sp>
          <p:nvSpPr>
            <p:cNvPr id="88" name="Text Box 89"/>
            <p:cNvSpPr txBox="1">
              <a:spLocks noChangeArrowheads="1"/>
            </p:cNvSpPr>
            <p:nvPr/>
          </p:nvSpPr>
          <p:spPr bwMode="auto">
            <a:xfrm>
              <a:off x="3564954" y="4196928"/>
              <a:ext cx="8397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 b="1">
                  <a:solidFill>
                    <a:srgbClr val="FF00FF"/>
                  </a:solidFill>
                  <a:latin typeface="Arial" charset="0"/>
                  <a:ea typeface="宋体" charset="-122"/>
                </a:rPr>
                <a:t>Registers</a:t>
              </a:r>
            </a:p>
          </p:txBody>
        </p:sp>
        <p:sp>
          <p:nvSpPr>
            <p:cNvPr id="89" name="Rectangle 90"/>
            <p:cNvSpPr>
              <a:spLocks noChangeArrowheads="1"/>
            </p:cNvSpPr>
            <p:nvPr/>
          </p:nvSpPr>
          <p:spPr bwMode="auto">
            <a:xfrm>
              <a:off x="2912491" y="3007891"/>
              <a:ext cx="1490663" cy="1727200"/>
            </a:xfrm>
            <a:prstGeom prst="rect">
              <a:avLst/>
            </a:prstGeom>
            <a:noFill/>
            <a:ln w="9525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0" name="Line 91"/>
            <p:cNvSpPr>
              <a:spLocks noChangeShapeType="1"/>
            </p:cNvSpPr>
            <p:nvPr/>
          </p:nvSpPr>
          <p:spPr bwMode="auto">
            <a:xfrm>
              <a:off x="3649091" y="2814216"/>
              <a:ext cx="0" cy="17303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Text Box 92"/>
            <p:cNvSpPr txBox="1">
              <a:spLocks noChangeArrowheads="1"/>
            </p:cNvSpPr>
            <p:nvPr/>
          </p:nvSpPr>
          <p:spPr bwMode="auto">
            <a:xfrm>
              <a:off x="3314129" y="2555453"/>
              <a:ext cx="785812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 sz="1100">
                  <a:solidFill>
                    <a:srgbClr val="0000FF"/>
                  </a:solidFill>
                  <a:latin typeface="Arial" charset="0"/>
                  <a:ea typeface="宋体" charset="-122"/>
                </a:rPr>
                <a:t>RegWrite</a:t>
              </a:r>
            </a:p>
          </p:txBody>
        </p:sp>
        <p:sp>
          <p:nvSpPr>
            <p:cNvPr id="92" name="Line 93"/>
            <p:cNvSpPr>
              <a:spLocks noChangeShapeType="1"/>
            </p:cNvSpPr>
            <p:nvPr/>
          </p:nvSpPr>
          <p:spPr bwMode="auto">
            <a:xfrm>
              <a:off x="5241354" y="4109616"/>
              <a:ext cx="25241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Line 94"/>
            <p:cNvSpPr>
              <a:spLocks noChangeShapeType="1"/>
            </p:cNvSpPr>
            <p:nvPr/>
          </p:nvSpPr>
          <p:spPr bwMode="auto">
            <a:xfrm flipV="1">
              <a:off x="1990154" y="3607966"/>
              <a:ext cx="0" cy="258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AutoShape 95"/>
            <p:cNvSpPr>
              <a:spLocks noChangeArrowheads="1"/>
            </p:cNvSpPr>
            <p:nvPr/>
          </p:nvSpPr>
          <p:spPr bwMode="auto">
            <a:xfrm>
              <a:off x="1961579" y="3566691"/>
              <a:ext cx="82550" cy="87312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5" name="Line 96"/>
            <p:cNvSpPr>
              <a:spLocks noChangeShapeType="1"/>
            </p:cNvSpPr>
            <p:nvPr/>
          </p:nvSpPr>
          <p:spPr bwMode="auto">
            <a:xfrm>
              <a:off x="1990154" y="3866728"/>
              <a:ext cx="2524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6" name="AutoShape 97"/>
            <p:cNvSpPr>
              <a:spLocks/>
            </p:cNvSpPr>
            <p:nvPr/>
          </p:nvSpPr>
          <p:spPr bwMode="auto">
            <a:xfrm rot="5400000">
              <a:off x="2849785" y="1002085"/>
              <a:ext cx="173037" cy="2933700"/>
            </a:xfrm>
            <a:prstGeom prst="leftBrace">
              <a:avLst>
                <a:gd name="adj1" fmla="val 141285"/>
                <a:gd name="adj2" fmla="val 50000"/>
              </a:avLst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7" name="AutoShape 98"/>
            <p:cNvSpPr>
              <a:spLocks/>
            </p:cNvSpPr>
            <p:nvPr/>
          </p:nvSpPr>
          <p:spPr bwMode="auto">
            <a:xfrm rot="5400000">
              <a:off x="629666" y="1798216"/>
              <a:ext cx="173037" cy="1341438"/>
            </a:xfrm>
            <a:prstGeom prst="leftBrace">
              <a:avLst>
                <a:gd name="adj1" fmla="val 64603"/>
                <a:gd name="adj2" fmla="val 50000"/>
              </a:avLst>
            </a:prstGeom>
            <a:noFill/>
            <a:ln w="25400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98" name="Text Box 99"/>
            <p:cNvSpPr txBox="1">
              <a:spLocks noChangeArrowheads="1"/>
            </p:cNvSpPr>
            <p:nvPr/>
          </p:nvSpPr>
          <p:spPr bwMode="auto">
            <a:xfrm>
              <a:off x="2675954" y="1955378"/>
              <a:ext cx="430212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FF00FF"/>
                  </a:solidFill>
                  <a:ea typeface="宋体" charset="-122"/>
                </a:rPr>
                <a:t>ID</a:t>
              </a:r>
            </a:p>
          </p:txBody>
        </p:sp>
        <p:sp>
          <p:nvSpPr>
            <p:cNvPr id="99" name="Text Box 100"/>
            <p:cNvSpPr txBox="1">
              <a:spLocks noChangeArrowheads="1"/>
            </p:cNvSpPr>
            <p:nvPr/>
          </p:nvSpPr>
          <p:spPr bwMode="auto">
            <a:xfrm>
              <a:off x="-571" y="1941091"/>
              <a:ext cx="1371600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009900"/>
                  </a:solidFill>
                  <a:ea typeface="宋体" charset="-122"/>
                </a:rPr>
                <a:t>IF</a:t>
              </a:r>
            </a:p>
          </p:txBody>
        </p:sp>
        <p:sp>
          <p:nvSpPr>
            <p:cNvPr id="100" name="AutoShape 101"/>
            <p:cNvSpPr>
              <a:spLocks/>
            </p:cNvSpPr>
            <p:nvPr/>
          </p:nvSpPr>
          <p:spPr bwMode="auto">
            <a:xfrm rot="5400000">
              <a:off x="5323110" y="1567234"/>
              <a:ext cx="173038" cy="1844675"/>
            </a:xfrm>
            <a:prstGeom prst="leftBrace">
              <a:avLst>
                <a:gd name="adj1" fmla="val 88838"/>
                <a:gd name="adj2" fmla="val 50000"/>
              </a:avLst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01" name="Text Box 102"/>
            <p:cNvSpPr txBox="1">
              <a:spLocks noChangeArrowheads="1"/>
            </p:cNvSpPr>
            <p:nvPr/>
          </p:nvSpPr>
          <p:spPr bwMode="auto">
            <a:xfrm>
              <a:off x="5098479" y="1961728"/>
              <a:ext cx="617537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FF3300"/>
                  </a:solidFill>
                  <a:ea typeface="宋体" charset="-122"/>
                </a:rPr>
                <a:t>EXE</a:t>
              </a:r>
            </a:p>
          </p:txBody>
        </p:sp>
        <p:sp>
          <p:nvSpPr>
            <p:cNvPr id="102" name="AutoShape 103"/>
            <p:cNvSpPr>
              <a:spLocks/>
            </p:cNvSpPr>
            <p:nvPr/>
          </p:nvSpPr>
          <p:spPr bwMode="auto">
            <a:xfrm rot="5400000">
              <a:off x="7205885" y="1567234"/>
              <a:ext cx="173038" cy="1844675"/>
            </a:xfrm>
            <a:prstGeom prst="leftBrace">
              <a:avLst>
                <a:gd name="adj1" fmla="val 88838"/>
                <a:gd name="adj2" fmla="val 50000"/>
              </a:avLst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zh-CN" altLang="zh-CN">
                <a:solidFill>
                  <a:srgbClr val="0019FF"/>
                </a:solidFill>
                <a:ea typeface="宋体" charset="-122"/>
              </a:endParaRPr>
            </a:p>
          </p:txBody>
        </p:sp>
        <p:sp>
          <p:nvSpPr>
            <p:cNvPr id="103" name="Text Box 104"/>
            <p:cNvSpPr txBox="1">
              <a:spLocks noChangeArrowheads="1"/>
            </p:cNvSpPr>
            <p:nvPr/>
          </p:nvSpPr>
          <p:spPr bwMode="auto">
            <a:xfrm>
              <a:off x="6939979" y="1961728"/>
              <a:ext cx="701675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0019FF"/>
                  </a:solidFill>
                  <a:ea typeface="宋体" charset="-122"/>
                </a:rPr>
                <a:t>MEM</a:t>
              </a:r>
              <a:endParaRPr lang="en-US" altLang="zh-CN">
                <a:solidFill>
                  <a:srgbClr val="FF3300"/>
                </a:solidFill>
                <a:ea typeface="宋体" charset="-122"/>
              </a:endParaRPr>
            </a:p>
          </p:txBody>
        </p:sp>
        <p:sp>
          <p:nvSpPr>
            <p:cNvPr id="104" name="AutoShape 105"/>
            <p:cNvSpPr>
              <a:spLocks/>
            </p:cNvSpPr>
            <p:nvPr/>
          </p:nvSpPr>
          <p:spPr bwMode="auto">
            <a:xfrm rot="5400000">
              <a:off x="8571928" y="2090316"/>
              <a:ext cx="168275" cy="762000"/>
            </a:xfrm>
            <a:prstGeom prst="leftBrace">
              <a:avLst>
                <a:gd name="adj1" fmla="val 37736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lang="zh-CN" altLang="zh-CN">
                <a:solidFill>
                  <a:srgbClr val="0019FF"/>
                </a:solidFill>
                <a:ea typeface="宋体" charset="-122"/>
              </a:endParaRPr>
            </a:p>
          </p:txBody>
        </p:sp>
        <p:sp>
          <p:nvSpPr>
            <p:cNvPr id="105" name="Text Box 106"/>
            <p:cNvSpPr txBox="1">
              <a:spLocks noChangeArrowheads="1"/>
            </p:cNvSpPr>
            <p:nvPr/>
          </p:nvSpPr>
          <p:spPr bwMode="auto">
            <a:xfrm>
              <a:off x="8365554" y="1945853"/>
              <a:ext cx="563562" cy="40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 defTabSz="1019175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pPr algn="ctr"/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WB</a:t>
              </a:r>
              <a:endParaRPr lang="en-US" altLang="zh-CN">
                <a:solidFill>
                  <a:srgbClr val="FF3300"/>
                </a:solidFill>
                <a:ea typeface="宋体" charset="-122"/>
              </a:endParaRPr>
            </a:p>
          </p:txBody>
        </p:sp>
        <p:sp>
          <p:nvSpPr>
            <p:cNvPr id="106" name="Text Box 107"/>
            <p:cNvSpPr txBox="1">
              <a:spLocks noChangeArrowheads="1"/>
            </p:cNvSpPr>
            <p:nvPr/>
          </p:nvSpPr>
          <p:spPr bwMode="auto">
            <a:xfrm>
              <a:off x="350266" y="5984453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>
                  <a:ea typeface="宋体" charset="-122"/>
                </a:rPr>
                <a:t>2ns</a:t>
              </a:r>
            </a:p>
          </p:txBody>
        </p:sp>
        <p:sp>
          <p:nvSpPr>
            <p:cNvPr id="107" name="Text Box 108"/>
            <p:cNvSpPr txBox="1">
              <a:spLocks noChangeArrowheads="1"/>
            </p:cNvSpPr>
            <p:nvPr/>
          </p:nvSpPr>
          <p:spPr bwMode="auto">
            <a:xfrm>
              <a:off x="5531866" y="5984453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>
                  <a:ea typeface="宋体" charset="-122"/>
                </a:rPr>
                <a:t>2ns</a:t>
              </a:r>
            </a:p>
          </p:txBody>
        </p:sp>
        <p:sp>
          <p:nvSpPr>
            <p:cNvPr id="108" name="Text Box 109"/>
            <p:cNvSpPr txBox="1">
              <a:spLocks noChangeArrowheads="1"/>
            </p:cNvSpPr>
            <p:nvPr/>
          </p:nvSpPr>
          <p:spPr bwMode="auto">
            <a:xfrm>
              <a:off x="7208266" y="5984453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>
                  <a:ea typeface="宋体" charset="-122"/>
                </a:rPr>
                <a:t>2ns</a:t>
              </a:r>
            </a:p>
          </p:txBody>
        </p:sp>
        <p:sp>
          <p:nvSpPr>
            <p:cNvPr id="109" name="Text Box 110"/>
            <p:cNvSpPr txBox="1">
              <a:spLocks noChangeArrowheads="1"/>
            </p:cNvSpPr>
            <p:nvPr/>
          </p:nvSpPr>
          <p:spPr bwMode="auto">
            <a:xfrm>
              <a:off x="3398266" y="5984453"/>
              <a:ext cx="558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-16" charset="0"/>
                </a:defRPr>
              </a:lvl9pPr>
            </a:lstStyle>
            <a:p>
              <a:r>
                <a:rPr lang="en-US" altLang="zh-CN">
                  <a:ea typeface="宋体" charset="-122"/>
                </a:rPr>
                <a:t>2ns</a:t>
              </a:r>
            </a:p>
          </p:txBody>
        </p:sp>
      </p:grpSp>
      <p:sp>
        <p:nvSpPr>
          <p:cNvPr id="111" name="Slide Number Placeholder 1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53513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Cycle 9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800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42" y="1196752"/>
            <a:ext cx="8235728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96695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Some Conclusions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Using the prior pipeline, up to five instructions can be executed simultaneously.</a:t>
            </a:r>
          </a:p>
          <a:p>
            <a:pPr marL="82296" indent="0">
              <a:buNone/>
            </a:pPr>
            <a:r>
              <a:rPr lang="en-US" altLang="zh-CN" sz="2800" dirty="0"/>
              <a:t>     -- Implies that the maximum speedup is 5 times.</a:t>
            </a:r>
          </a:p>
          <a:p>
            <a:pPr marL="82296" indent="0">
              <a:buNone/>
            </a:pPr>
            <a:r>
              <a:rPr lang="en-US" altLang="zh-CN" sz="2800" dirty="0"/>
              <a:t>     -- In general, the </a:t>
            </a:r>
            <a:r>
              <a:rPr lang="en-US" altLang="zh-CN" sz="2800" i="1" dirty="0"/>
              <a:t>ideal</a:t>
            </a:r>
            <a:r>
              <a:rPr lang="en-US" altLang="zh-CN" sz="2800" dirty="0"/>
              <a:t> speedup equals the pipeline depth.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Pipelining does </a:t>
            </a:r>
            <a:r>
              <a:rPr lang="en-US" altLang="zh-CN" sz="2800" i="1" dirty="0"/>
              <a:t>not </a:t>
            </a:r>
            <a:r>
              <a:rPr lang="en-US" altLang="zh-CN" sz="2800" dirty="0"/>
              <a:t>improve the execution time of any single instruction.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Some times pipeline even makes instruction actually takes </a:t>
            </a:r>
            <a:r>
              <a:rPr lang="en-US" altLang="zh-CN" sz="2800" i="1" dirty="0"/>
              <a:t>longer </a:t>
            </a:r>
            <a:r>
              <a:rPr lang="en-US" altLang="zh-CN" sz="2800" dirty="0"/>
              <a:t>to execute than in a single-cycle </a:t>
            </a:r>
            <a:r>
              <a:rPr lang="en-US" altLang="zh-CN" sz="2800" dirty="0" err="1"/>
              <a:t>datapath</a:t>
            </a: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Instead, pipelining increases the </a:t>
            </a:r>
            <a:r>
              <a:rPr lang="en-US" altLang="zh-CN" sz="2800" i="1" dirty="0"/>
              <a:t>throughput,</a:t>
            </a:r>
            <a:r>
              <a:rPr lang="en-US" altLang="zh-CN" sz="2800" dirty="0"/>
              <a:t> or the amount of work done per unit time. Here, several instructions are executed together in each clock cycle.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The result is improved execution time for a </a:t>
            </a:r>
            <a:r>
              <a:rPr lang="en-US" altLang="zh-CN" sz="2800" i="1" dirty="0"/>
              <a:t>sequence </a:t>
            </a:r>
            <a:r>
              <a:rPr lang="en-US" altLang="zh-CN" sz="2800" dirty="0"/>
              <a:t>of instructions, such as an entire program.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5226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Pipelining Loads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graphicFrame>
        <p:nvGraphicFramePr>
          <p:cNvPr id="4" name="Group 239"/>
          <p:cNvGraphicFramePr>
            <a:graphicFrameLocks noGrp="1"/>
          </p:cNvGraphicFramePr>
          <p:nvPr>
            <p:extLst/>
          </p:nvPr>
        </p:nvGraphicFramePr>
        <p:xfrm>
          <a:off x="29118" y="1340768"/>
          <a:ext cx="8763000" cy="192024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$t0, 4($sp)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$t1, 8($sp)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$t2, 12($sp)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$t3, 16($sp)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$t4, 20($sp)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pSp>
        <p:nvGrpSpPr>
          <p:cNvPr id="5" name="Group 240"/>
          <p:cNvGrpSpPr>
            <a:grpSpLocks/>
          </p:cNvGrpSpPr>
          <p:nvPr/>
        </p:nvGrpSpPr>
        <p:grpSpPr bwMode="auto">
          <a:xfrm>
            <a:off x="2127671" y="3501008"/>
            <a:ext cx="4100513" cy="3259138"/>
            <a:chOff x="1687" y="779"/>
            <a:chExt cx="2583" cy="205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831" y="779"/>
              <a:ext cx="450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6 PM</a:t>
              </a: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2064" y="1056"/>
              <a:ext cx="2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2060" y="97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607" y="787"/>
              <a:ext cx="1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7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279" y="787"/>
              <a:ext cx="1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8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919" y="787"/>
              <a:ext cx="1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800" b="1">
                  <a:latin typeface="Arial" charset="0"/>
                  <a:ea typeface="宋体" charset="-122"/>
                </a:rPr>
                <a:t>9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687" y="1019"/>
              <a:ext cx="362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1" hangingPunct="1"/>
              <a:r>
                <a:rPr lang="en-US" altLang="zh-CN" sz="1400" i="1">
                  <a:latin typeface="Arial" charset="0"/>
                  <a:ea typeface="宋体" charset="-122"/>
                </a:rPr>
                <a:t>Time</a:t>
              </a:r>
            </a:p>
          </p:txBody>
        </p:sp>
        <p:grpSp>
          <p:nvGrpSpPr>
            <p:cNvPr id="13" name="Group 11"/>
            <p:cNvGrpSpPr>
              <a:grpSpLocks/>
            </p:cNvGrpSpPr>
            <p:nvPr/>
          </p:nvGrpSpPr>
          <p:grpSpPr bwMode="auto">
            <a:xfrm>
              <a:off x="2059" y="1139"/>
              <a:ext cx="2208" cy="340"/>
              <a:chOff x="944" y="1292"/>
              <a:chExt cx="2208" cy="340"/>
            </a:xfrm>
          </p:grpSpPr>
          <p:sp>
            <p:nvSpPr>
              <p:cNvPr id="91" name="Rectangle 12"/>
              <p:cNvSpPr>
                <a:spLocks noChangeArrowheads="1"/>
              </p:cNvSpPr>
              <p:nvPr/>
            </p:nvSpPr>
            <p:spPr bwMode="auto">
              <a:xfrm>
                <a:off x="958" y="1403"/>
                <a:ext cx="274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1" hangingPunct="1"/>
                <a:r>
                  <a:rPr lang="en-US" altLang="zh-CN" sz="1800" b="1">
                    <a:latin typeface="Arial" charset="0"/>
                    <a:ea typeface="宋体" charset="-122"/>
                  </a:rPr>
                  <a:t>30</a:t>
                </a:r>
              </a:p>
            </p:txBody>
          </p:sp>
          <p:sp>
            <p:nvSpPr>
              <p:cNvPr id="92" name="Line 13"/>
              <p:cNvSpPr>
                <a:spLocks noChangeShapeType="1"/>
              </p:cNvSpPr>
              <p:nvPr/>
            </p:nvSpPr>
            <p:spPr bwMode="auto">
              <a:xfrm>
                <a:off x="944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3" name="Line 14"/>
              <p:cNvSpPr>
                <a:spLocks noChangeShapeType="1"/>
              </p:cNvSpPr>
              <p:nvPr/>
            </p:nvSpPr>
            <p:spPr bwMode="auto">
              <a:xfrm>
                <a:off x="1264" y="129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94" name="Group 15"/>
              <p:cNvGrpSpPr>
                <a:grpSpLocks/>
              </p:cNvGrpSpPr>
              <p:nvPr/>
            </p:nvGrpSpPr>
            <p:grpSpPr bwMode="auto">
              <a:xfrm>
                <a:off x="1280" y="1292"/>
                <a:ext cx="384" cy="340"/>
                <a:chOff x="1280" y="1292"/>
                <a:chExt cx="384" cy="340"/>
              </a:xfrm>
            </p:grpSpPr>
            <p:sp>
              <p:nvSpPr>
                <p:cNvPr id="115" name="Line 16"/>
                <p:cNvSpPr>
                  <a:spLocks noChangeShapeType="1"/>
                </p:cNvSpPr>
                <p:nvPr/>
              </p:nvSpPr>
              <p:spPr bwMode="auto">
                <a:xfrm>
                  <a:off x="1280" y="1400"/>
                  <a:ext cx="360" cy="0"/>
                </a:xfrm>
                <a:prstGeom prst="line">
                  <a:avLst/>
                </a:prstGeom>
                <a:noFill/>
                <a:ln w="50800">
                  <a:solidFill>
                    <a:srgbClr val="A2C1FE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6" name="Rectangle 17"/>
                <p:cNvSpPr>
                  <a:spLocks noChangeArrowheads="1"/>
                </p:cNvSpPr>
                <p:nvPr/>
              </p:nvSpPr>
              <p:spPr bwMode="auto">
                <a:xfrm>
                  <a:off x="1326" y="1403"/>
                  <a:ext cx="274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 eaLnBrk="1" hangingPunct="1"/>
                  <a:r>
                    <a:rPr lang="en-US" altLang="zh-CN" sz="1800" b="1">
                      <a:latin typeface="Arial" charset="0"/>
                      <a:ea typeface="宋体" charset="-122"/>
                    </a:rPr>
                    <a:t>40</a:t>
                  </a:r>
                </a:p>
              </p:txBody>
            </p:sp>
            <p:sp>
              <p:nvSpPr>
                <p:cNvPr id="117" name="Line 18"/>
                <p:cNvSpPr>
                  <a:spLocks noChangeShapeType="1"/>
                </p:cNvSpPr>
                <p:nvPr/>
              </p:nvSpPr>
              <p:spPr bwMode="auto">
                <a:xfrm>
                  <a:off x="1664" y="1292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5" name="Group 19"/>
              <p:cNvGrpSpPr>
                <a:grpSpLocks/>
              </p:cNvGrpSpPr>
              <p:nvPr/>
            </p:nvGrpSpPr>
            <p:grpSpPr bwMode="auto">
              <a:xfrm>
                <a:off x="1688" y="1292"/>
                <a:ext cx="384" cy="340"/>
                <a:chOff x="1688" y="1292"/>
                <a:chExt cx="384" cy="340"/>
              </a:xfrm>
            </p:grpSpPr>
            <p:sp>
              <p:nvSpPr>
                <p:cNvPr id="112" name="Line 20"/>
                <p:cNvSpPr>
                  <a:spLocks noChangeShapeType="1"/>
                </p:cNvSpPr>
                <p:nvPr/>
              </p:nvSpPr>
              <p:spPr bwMode="auto">
                <a:xfrm>
                  <a:off x="1688" y="1400"/>
                  <a:ext cx="360" cy="0"/>
                </a:xfrm>
                <a:prstGeom prst="line">
                  <a:avLst/>
                </a:prstGeom>
                <a:noFill/>
                <a:ln w="50800">
                  <a:solidFill>
                    <a:srgbClr val="A2C1FE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3" name="Rectangle 21"/>
                <p:cNvSpPr>
                  <a:spLocks noChangeArrowheads="1"/>
                </p:cNvSpPr>
                <p:nvPr/>
              </p:nvSpPr>
              <p:spPr bwMode="auto">
                <a:xfrm>
                  <a:off x="1734" y="1403"/>
                  <a:ext cx="274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 eaLnBrk="1" hangingPunct="1"/>
                  <a:r>
                    <a:rPr lang="en-US" altLang="zh-CN" sz="1800" b="1">
                      <a:latin typeface="Arial" charset="0"/>
                      <a:ea typeface="宋体" charset="-122"/>
                    </a:rPr>
                    <a:t>40</a:t>
                  </a:r>
                </a:p>
              </p:txBody>
            </p:sp>
            <p:sp>
              <p:nvSpPr>
                <p:cNvPr id="114" name="Line 22"/>
                <p:cNvSpPr>
                  <a:spLocks noChangeShapeType="1"/>
                </p:cNvSpPr>
                <p:nvPr/>
              </p:nvSpPr>
              <p:spPr bwMode="auto">
                <a:xfrm>
                  <a:off x="2072" y="1292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6" name="Group 23"/>
              <p:cNvGrpSpPr>
                <a:grpSpLocks/>
              </p:cNvGrpSpPr>
              <p:nvPr/>
            </p:nvGrpSpPr>
            <p:grpSpPr bwMode="auto">
              <a:xfrm>
                <a:off x="2096" y="1292"/>
                <a:ext cx="384" cy="340"/>
                <a:chOff x="2096" y="1292"/>
                <a:chExt cx="384" cy="340"/>
              </a:xfrm>
            </p:grpSpPr>
            <p:sp>
              <p:nvSpPr>
                <p:cNvPr id="109" name="Line 24"/>
                <p:cNvSpPr>
                  <a:spLocks noChangeShapeType="1"/>
                </p:cNvSpPr>
                <p:nvPr/>
              </p:nvSpPr>
              <p:spPr bwMode="auto">
                <a:xfrm>
                  <a:off x="2096" y="1400"/>
                  <a:ext cx="360" cy="0"/>
                </a:xfrm>
                <a:prstGeom prst="line">
                  <a:avLst/>
                </a:prstGeom>
                <a:noFill/>
                <a:ln w="50800">
                  <a:solidFill>
                    <a:srgbClr val="A2C1FE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0" name="Rectangle 25"/>
                <p:cNvSpPr>
                  <a:spLocks noChangeArrowheads="1"/>
                </p:cNvSpPr>
                <p:nvPr/>
              </p:nvSpPr>
              <p:spPr bwMode="auto">
                <a:xfrm>
                  <a:off x="2142" y="1403"/>
                  <a:ext cx="274" cy="22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 eaLnBrk="1" hangingPunct="1"/>
                  <a:r>
                    <a:rPr lang="en-US" altLang="zh-CN" sz="1800" b="1">
                      <a:latin typeface="Arial" charset="0"/>
                      <a:ea typeface="宋体" charset="-122"/>
                    </a:rPr>
                    <a:t>40</a:t>
                  </a:r>
                </a:p>
              </p:txBody>
            </p:sp>
            <p:sp>
              <p:nvSpPr>
                <p:cNvPr id="111" name="Line 26"/>
                <p:cNvSpPr>
                  <a:spLocks noChangeShapeType="1"/>
                </p:cNvSpPr>
                <p:nvPr/>
              </p:nvSpPr>
              <p:spPr bwMode="auto">
                <a:xfrm>
                  <a:off x="2480" y="1292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97" name="Line 27"/>
              <p:cNvSpPr>
                <a:spLocks noChangeShapeType="1"/>
              </p:cNvSpPr>
              <p:nvPr/>
            </p:nvSpPr>
            <p:spPr bwMode="auto">
              <a:xfrm>
                <a:off x="2504" y="1400"/>
                <a:ext cx="360" cy="0"/>
              </a:xfrm>
              <a:prstGeom prst="line">
                <a:avLst/>
              </a:prstGeom>
              <a:noFill/>
              <a:ln w="50800">
                <a:solidFill>
                  <a:srgbClr val="A2C1FE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8" name="Line 28"/>
              <p:cNvSpPr>
                <a:spLocks noChangeShapeType="1"/>
              </p:cNvSpPr>
              <p:nvPr/>
            </p:nvSpPr>
            <p:spPr bwMode="auto">
              <a:xfrm>
                <a:off x="2904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9" name="Rectangle 29"/>
              <p:cNvSpPr>
                <a:spLocks noChangeArrowheads="1"/>
              </p:cNvSpPr>
              <p:nvPr/>
            </p:nvSpPr>
            <p:spPr bwMode="auto">
              <a:xfrm>
                <a:off x="2550" y="1403"/>
                <a:ext cx="274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1" hangingPunct="1"/>
                <a:r>
                  <a:rPr lang="en-US" altLang="zh-CN" sz="1800" b="1">
                    <a:latin typeface="Arial" charset="0"/>
                    <a:ea typeface="宋体" charset="-122"/>
                  </a:rPr>
                  <a:t>40</a:t>
                </a:r>
              </a:p>
            </p:txBody>
          </p:sp>
          <p:sp>
            <p:nvSpPr>
              <p:cNvPr id="100" name="Rectangle 30"/>
              <p:cNvSpPr>
                <a:spLocks noChangeArrowheads="1"/>
              </p:cNvSpPr>
              <p:nvPr/>
            </p:nvSpPr>
            <p:spPr bwMode="auto">
              <a:xfrm>
                <a:off x="2878" y="1403"/>
                <a:ext cx="274" cy="2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1" hangingPunct="1"/>
                <a:r>
                  <a:rPr lang="en-US" altLang="zh-CN" sz="1800" b="1">
                    <a:latin typeface="Arial" charset="0"/>
                    <a:ea typeface="宋体" charset="-122"/>
                  </a:rPr>
                  <a:t>20</a:t>
                </a:r>
              </a:p>
            </p:txBody>
          </p:sp>
          <p:sp>
            <p:nvSpPr>
              <p:cNvPr id="101" name="Line 31"/>
              <p:cNvSpPr>
                <a:spLocks noChangeShapeType="1"/>
              </p:cNvSpPr>
              <p:nvPr/>
            </p:nvSpPr>
            <p:spPr bwMode="auto">
              <a:xfrm>
                <a:off x="2888" y="129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2" name="Line 32"/>
              <p:cNvSpPr>
                <a:spLocks noChangeShapeType="1"/>
              </p:cNvSpPr>
              <p:nvPr/>
            </p:nvSpPr>
            <p:spPr bwMode="auto">
              <a:xfrm>
                <a:off x="3144" y="129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3" name="Line 33"/>
              <p:cNvSpPr>
                <a:spLocks noChangeShapeType="1"/>
              </p:cNvSpPr>
              <p:nvPr/>
            </p:nvSpPr>
            <p:spPr bwMode="auto">
              <a:xfrm>
                <a:off x="1352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4" name="Line 34"/>
              <p:cNvSpPr>
                <a:spLocks noChangeShapeType="1"/>
              </p:cNvSpPr>
              <p:nvPr/>
            </p:nvSpPr>
            <p:spPr bwMode="auto">
              <a:xfrm>
                <a:off x="1760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5" name="Line 35"/>
              <p:cNvSpPr>
                <a:spLocks noChangeShapeType="1"/>
              </p:cNvSpPr>
              <p:nvPr/>
            </p:nvSpPr>
            <p:spPr bwMode="auto">
              <a:xfrm>
                <a:off x="2168" y="1368"/>
                <a:ext cx="288" cy="0"/>
              </a:xfrm>
              <a:prstGeom prst="line">
                <a:avLst/>
              </a:prstGeom>
              <a:noFill/>
              <a:ln w="50800">
                <a:solidFill>
                  <a:srgbClr val="F6BF6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6" name="Line 36"/>
              <p:cNvSpPr>
                <a:spLocks noChangeShapeType="1"/>
              </p:cNvSpPr>
              <p:nvPr/>
            </p:nvSpPr>
            <p:spPr bwMode="auto">
              <a:xfrm>
                <a:off x="1688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7" name="Line 37"/>
              <p:cNvSpPr>
                <a:spLocks noChangeShapeType="1"/>
              </p:cNvSpPr>
              <p:nvPr/>
            </p:nvSpPr>
            <p:spPr bwMode="auto">
              <a:xfrm>
                <a:off x="2096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08" name="Line 38"/>
              <p:cNvSpPr>
                <a:spLocks noChangeShapeType="1"/>
              </p:cNvSpPr>
              <p:nvPr/>
            </p:nvSpPr>
            <p:spPr bwMode="auto">
              <a:xfrm>
                <a:off x="2504" y="1432"/>
                <a:ext cx="216" cy="0"/>
              </a:xfrm>
              <a:prstGeom prst="line">
                <a:avLst/>
              </a:prstGeom>
              <a:noFill/>
              <a:ln w="508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14" name="Group 39"/>
            <p:cNvGrpSpPr>
              <a:grpSpLocks/>
            </p:cNvGrpSpPr>
            <p:nvPr/>
          </p:nvGrpSpPr>
          <p:grpSpPr bwMode="auto">
            <a:xfrm>
              <a:off x="2071" y="1499"/>
              <a:ext cx="2199" cy="1333"/>
              <a:chOff x="956" y="1652"/>
              <a:chExt cx="2199" cy="1848"/>
            </a:xfrm>
          </p:grpSpPr>
          <p:grpSp>
            <p:nvGrpSpPr>
              <p:cNvPr id="15" name="Group 40"/>
              <p:cNvGrpSpPr>
                <a:grpSpLocks/>
              </p:cNvGrpSpPr>
              <p:nvPr/>
            </p:nvGrpSpPr>
            <p:grpSpPr bwMode="auto">
              <a:xfrm>
                <a:off x="956" y="1652"/>
                <a:ext cx="967" cy="448"/>
                <a:chOff x="956" y="1652"/>
                <a:chExt cx="967" cy="448"/>
              </a:xfrm>
            </p:grpSpPr>
            <p:grpSp>
              <p:nvGrpSpPr>
                <p:cNvPr id="73" name="Group 41"/>
                <p:cNvGrpSpPr>
                  <a:grpSpLocks/>
                </p:cNvGrpSpPr>
                <p:nvPr/>
              </p:nvGrpSpPr>
              <p:grpSpPr bwMode="auto">
                <a:xfrm>
                  <a:off x="956" y="1652"/>
                  <a:ext cx="305" cy="448"/>
                  <a:chOff x="956" y="1652"/>
                  <a:chExt cx="305" cy="448"/>
                </a:xfrm>
              </p:grpSpPr>
              <p:grpSp>
                <p:nvGrpSpPr>
                  <p:cNvPr id="87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956" y="1652"/>
                    <a:ext cx="305" cy="448"/>
                    <a:chOff x="956" y="1652"/>
                    <a:chExt cx="305" cy="448"/>
                  </a:xfrm>
                </p:grpSpPr>
                <p:sp>
                  <p:nvSpPr>
                    <p:cNvPr id="89" name="AutoShape 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56" y="1723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90" name="AutoShape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26" y="1652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88" name="AutoShape 45"/>
                  <p:cNvSpPr>
                    <a:spLocks noChangeArrowheads="1"/>
                  </p:cNvSpPr>
                  <p:nvPr/>
                </p:nvSpPr>
                <p:spPr bwMode="auto">
                  <a:xfrm>
                    <a:off x="1018" y="1756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grpSp>
              <p:nvGrpSpPr>
                <p:cNvPr id="74" name="Group 46"/>
                <p:cNvGrpSpPr>
                  <a:grpSpLocks/>
                </p:cNvGrpSpPr>
                <p:nvPr/>
              </p:nvGrpSpPr>
              <p:grpSpPr bwMode="auto">
                <a:xfrm>
                  <a:off x="1257" y="1652"/>
                  <a:ext cx="378" cy="448"/>
                  <a:chOff x="1257" y="1652"/>
                  <a:chExt cx="378" cy="448"/>
                </a:xfrm>
              </p:grpSpPr>
              <p:grpSp>
                <p:nvGrpSpPr>
                  <p:cNvPr id="82" name="Group 47"/>
                  <p:cNvGrpSpPr>
                    <a:grpSpLocks/>
                  </p:cNvGrpSpPr>
                  <p:nvPr/>
                </p:nvGrpSpPr>
                <p:grpSpPr bwMode="auto">
                  <a:xfrm>
                    <a:off x="1257" y="1652"/>
                    <a:ext cx="378" cy="448"/>
                    <a:chOff x="1257" y="1652"/>
                    <a:chExt cx="378" cy="448"/>
                  </a:xfrm>
                </p:grpSpPr>
                <p:sp>
                  <p:nvSpPr>
                    <p:cNvPr id="85" name="AutoShap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7" y="1723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86" name="AutoShap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43" y="1652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83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1372" y="1688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84" name="AutoShape 51"/>
                  <p:cNvSpPr>
                    <a:spLocks noChangeArrowheads="1"/>
                  </p:cNvSpPr>
                  <p:nvPr/>
                </p:nvSpPr>
                <p:spPr bwMode="auto">
                  <a:xfrm>
                    <a:off x="1304" y="1898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sp>
              <p:nvSpPr>
                <p:cNvPr id="75" name="Freeform 52"/>
                <p:cNvSpPr>
                  <a:spLocks/>
                </p:cNvSpPr>
                <p:nvPr/>
              </p:nvSpPr>
              <p:spPr bwMode="auto">
                <a:xfrm>
                  <a:off x="1821" y="1881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6" name="Rectangle 53"/>
                <p:cNvSpPr>
                  <a:spLocks noChangeArrowheads="1"/>
                </p:cNvSpPr>
                <p:nvPr/>
              </p:nvSpPr>
              <p:spPr bwMode="auto">
                <a:xfrm>
                  <a:off x="1817" y="1881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77" name="Rectangle 54"/>
                <p:cNvSpPr>
                  <a:spLocks noChangeArrowheads="1"/>
                </p:cNvSpPr>
                <p:nvPr/>
              </p:nvSpPr>
              <p:spPr bwMode="auto">
                <a:xfrm>
                  <a:off x="1824" y="1962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78" name="Rectangle 55"/>
                <p:cNvSpPr>
                  <a:spLocks noChangeArrowheads="1"/>
                </p:cNvSpPr>
                <p:nvPr/>
              </p:nvSpPr>
              <p:spPr bwMode="auto">
                <a:xfrm>
                  <a:off x="1641" y="1962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grpSp>
              <p:nvGrpSpPr>
                <p:cNvPr id="79" name="Group 56"/>
                <p:cNvGrpSpPr>
                  <a:grpSpLocks/>
                </p:cNvGrpSpPr>
                <p:nvPr/>
              </p:nvGrpSpPr>
              <p:grpSpPr bwMode="auto">
                <a:xfrm>
                  <a:off x="1639" y="1709"/>
                  <a:ext cx="194" cy="364"/>
                  <a:chOff x="1639" y="1709"/>
                  <a:chExt cx="194" cy="364"/>
                </a:xfrm>
              </p:grpSpPr>
              <p:sp>
                <p:nvSpPr>
                  <p:cNvPr id="80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715" y="1709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81" name="Freeform 58"/>
                  <p:cNvSpPr>
                    <a:spLocks/>
                  </p:cNvSpPr>
                  <p:nvPr/>
                </p:nvSpPr>
                <p:spPr bwMode="auto">
                  <a:xfrm>
                    <a:off x="1639" y="1777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6" name="Group 59"/>
              <p:cNvGrpSpPr>
                <a:grpSpLocks/>
              </p:cNvGrpSpPr>
              <p:nvPr/>
            </p:nvGrpSpPr>
            <p:grpSpPr bwMode="auto">
              <a:xfrm>
                <a:off x="1356" y="2116"/>
                <a:ext cx="967" cy="448"/>
                <a:chOff x="1356" y="2116"/>
                <a:chExt cx="967" cy="448"/>
              </a:xfrm>
            </p:grpSpPr>
            <p:grpSp>
              <p:nvGrpSpPr>
                <p:cNvPr id="55" name="Group 60"/>
                <p:cNvGrpSpPr>
                  <a:grpSpLocks/>
                </p:cNvGrpSpPr>
                <p:nvPr/>
              </p:nvGrpSpPr>
              <p:grpSpPr bwMode="auto">
                <a:xfrm>
                  <a:off x="1356" y="2116"/>
                  <a:ext cx="305" cy="448"/>
                  <a:chOff x="1356" y="2116"/>
                  <a:chExt cx="305" cy="448"/>
                </a:xfrm>
              </p:grpSpPr>
              <p:grpSp>
                <p:nvGrpSpPr>
                  <p:cNvPr id="69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1356" y="2116"/>
                    <a:ext cx="305" cy="448"/>
                    <a:chOff x="1356" y="2116"/>
                    <a:chExt cx="305" cy="448"/>
                  </a:xfrm>
                </p:grpSpPr>
                <p:sp>
                  <p:nvSpPr>
                    <p:cNvPr id="71" name="AutoShape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6" y="2187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72" name="AutoShape 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6" y="2116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70" name="AutoShape 64"/>
                  <p:cNvSpPr>
                    <a:spLocks noChangeArrowheads="1"/>
                  </p:cNvSpPr>
                  <p:nvPr/>
                </p:nvSpPr>
                <p:spPr bwMode="auto">
                  <a:xfrm>
                    <a:off x="1418" y="2220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grpSp>
              <p:nvGrpSpPr>
                <p:cNvPr id="56" name="Group 65"/>
                <p:cNvGrpSpPr>
                  <a:grpSpLocks/>
                </p:cNvGrpSpPr>
                <p:nvPr/>
              </p:nvGrpSpPr>
              <p:grpSpPr bwMode="auto">
                <a:xfrm>
                  <a:off x="1657" y="2116"/>
                  <a:ext cx="378" cy="448"/>
                  <a:chOff x="1657" y="2116"/>
                  <a:chExt cx="378" cy="448"/>
                </a:xfrm>
              </p:grpSpPr>
              <p:grpSp>
                <p:nvGrpSpPr>
                  <p:cNvPr id="64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1657" y="2116"/>
                    <a:ext cx="378" cy="448"/>
                    <a:chOff x="1657" y="2116"/>
                    <a:chExt cx="378" cy="448"/>
                  </a:xfrm>
                </p:grpSpPr>
                <p:sp>
                  <p:nvSpPr>
                    <p:cNvPr id="67" name="AutoShape 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57" y="2187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68" name="AutoShap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43" y="2116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65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1772" y="2152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66" name="AutoShape 70"/>
                  <p:cNvSpPr>
                    <a:spLocks noChangeArrowheads="1"/>
                  </p:cNvSpPr>
                  <p:nvPr/>
                </p:nvSpPr>
                <p:spPr bwMode="auto">
                  <a:xfrm>
                    <a:off x="1704" y="2362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sp>
              <p:nvSpPr>
                <p:cNvPr id="57" name="Freeform 71"/>
                <p:cNvSpPr>
                  <a:spLocks/>
                </p:cNvSpPr>
                <p:nvPr/>
              </p:nvSpPr>
              <p:spPr bwMode="auto">
                <a:xfrm>
                  <a:off x="2221" y="2345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8" name="Rectangle 72"/>
                <p:cNvSpPr>
                  <a:spLocks noChangeArrowheads="1"/>
                </p:cNvSpPr>
                <p:nvPr/>
              </p:nvSpPr>
              <p:spPr bwMode="auto">
                <a:xfrm>
                  <a:off x="2217" y="2345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Rectangle 73"/>
                <p:cNvSpPr>
                  <a:spLocks noChangeArrowheads="1"/>
                </p:cNvSpPr>
                <p:nvPr/>
              </p:nvSpPr>
              <p:spPr bwMode="auto">
                <a:xfrm>
                  <a:off x="2224" y="2426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Rectangle 74"/>
                <p:cNvSpPr>
                  <a:spLocks noChangeArrowheads="1"/>
                </p:cNvSpPr>
                <p:nvPr/>
              </p:nvSpPr>
              <p:spPr bwMode="auto">
                <a:xfrm>
                  <a:off x="2041" y="2426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grpSp>
              <p:nvGrpSpPr>
                <p:cNvPr id="61" name="Group 75"/>
                <p:cNvGrpSpPr>
                  <a:grpSpLocks/>
                </p:cNvGrpSpPr>
                <p:nvPr/>
              </p:nvGrpSpPr>
              <p:grpSpPr bwMode="auto">
                <a:xfrm>
                  <a:off x="2039" y="2173"/>
                  <a:ext cx="194" cy="364"/>
                  <a:chOff x="2039" y="2173"/>
                  <a:chExt cx="194" cy="364"/>
                </a:xfrm>
              </p:grpSpPr>
              <p:sp>
                <p:nvSpPr>
                  <p:cNvPr id="62" name="Oval 76"/>
                  <p:cNvSpPr>
                    <a:spLocks noChangeArrowheads="1"/>
                  </p:cNvSpPr>
                  <p:nvPr/>
                </p:nvSpPr>
                <p:spPr bwMode="auto">
                  <a:xfrm>
                    <a:off x="2115" y="2173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63" name="Freeform 77"/>
                  <p:cNvSpPr>
                    <a:spLocks/>
                  </p:cNvSpPr>
                  <p:nvPr/>
                </p:nvSpPr>
                <p:spPr bwMode="auto">
                  <a:xfrm>
                    <a:off x="2039" y="2241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7" name="Group 78"/>
              <p:cNvGrpSpPr>
                <a:grpSpLocks/>
              </p:cNvGrpSpPr>
              <p:nvPr/>
            </p:nvGrpSpPr>
            <p:grpSpPr bwMode="auto">
              <a:xfrm>
                <a:off x="1772" y="2604"/>
                <a:ext cx="967" cy="448"/>
                <a:chOff x="1772" y="2604"/>
                <a:chExt cx="967" cy="448"/>
              </a:xfrm>
            </p:grpSpPr>
            <p:grpSp>
              <p:nvGrpSpPr>
                <p:cNvPr id="37" name="Group 79"/>
                <p:cNvGrpSpPr>
                  <a:grpSpLocks/>
                </p:cNvGrpSpPr>
                <p:nvPr/>
              </p:nvGrpSpPr>
              <p:grpSpPr bwMode="auto">
                <a:xfrm>
                  <a:off x="1772" y="2604"/>
                  <a:ext cx="305" cy="448"/>
                  <a:chOff x="1772" y="2604"/>
                  <a:chExt cx="305" cy="448"/>
                </a:xfrm>
              </p:grpSpPr>
              <p:grpSp>
                <p:nvGrpSpPr>
                  <p:cNvPr id="51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1772" y="2604"/>
                    <a:ext cx="305" cy="448"/>
                    <a:chOff x="1772" y="2604"/>
                    <a:chExt cx="305" cy="448"/>
                  </a:xfrm>
                </p:grpSpPr>
                <p:sp>
                  <p:nvSpPr>
                    <p:cNvPr id="53" name="AutoShape 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72" y="2675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54" name="AutoShape 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42" y="2604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52" name="AutoShape 83"/>
                  <p:cNvSpPr>
                    <a:spLocks noChangeArrowheads="1"/>
                  </p:cNvSpPr>
                  <p:nvPr/>
                </p:nvSpPr>
                <p:spPr bwMode="auto">
                  <a:xfrm>
                    <a:off x="1834" y="2708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grpSp>
              <p:nvGrpSpPr>
                <p:cNvPr id="38" name="Group 84"/>
                <p:cNvGrpSpPr>
                  <a:grpSpLocks/>
                </p:cNvGrpSpPr>
                <p:nvPr/>
              </p:nvGrpSpPr>
              <p:grpSpPr bwMode="auto">
                <a:xfrm>
                  <a:off x="2073" y="2604"/>
                  <a:ext cx="378" cy="448"/>
                  <a:chOff x="2073" y="2604"/>
                  <a:chExt cx="378" cy="448"/>
                </a:xfrm>
              </p:grpSpPr>
              <p:grpSp>
                <p:nvGrpSpPr>
                  <p:cNvPr id="46" name="Group 85"/>
                  <p:cNvGrpSpPr>
                    <a:grpSpLocks/>
                  </p:cNvGrpSpPr>
                  <p:nvPr/>
                </p:nvGrpSpPr>
                <p:grpSpPr bwMode="auto">
                  <a:xfrm>
                    <a:off x="2073" y="2604"/>
                    <a:ext cx="378" cy="448"/>
                    <a:chOff x="2073" y="2604"/>
                    <a:chExt cx="378" cy="448"/>
                  </a:xfrm>
                </p:grpSpPr>
                <p:sp>
                  <p:nvSpPr>
                    <p:cNvPr id="49" name="AutoShape 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73" y="2675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50" name="AutoShape 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9" y="2604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47" name="Oval 88"/>
                  <p:cNvSpPr>
                    <a:spLocks noChangeArrowheads="1"/>
                  </p:cNvSpPr>
                  <p:nvPr/>
                </p:nvSpPr>
                <p:spPr bwMode="auto">
                  <a:xfrm>
                    <a:off x="2188" y="2640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48" name="AutoShape 89"/>
                  <p:cNvSpPr>
                    <a:spLocks noChangeArrowheads="1"/>
                  </p:cNvSpPr>
                  <p:nvPr/>
                </p:nvSpPr>
                <p:spPr bwMode="auto">
                  <a:xfrm>
                    <a:off x="2120" y="2850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sp>
              <p:nvSpPr>
                <p:cNvPr id="39" name="Freeform 90"/>
                <p:cNvSpPr>
                  <a:spLocks/>
                </p:cNvSpPr>
                <p:nvPr/>
              </p:nvSpPr>
              <p:spPr bwMode="auto">
                <a:xfrm>
                  <a:off x="2637" y="2833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0" name="Rectangle 91"/>
                <p:cNvSpPr>
                  <a:spLocks noChangeArrowheads="1"/>
                </p:cNvSpPr>
                <p:nvPr/>
              </p:nvSpPr>
              <p:spPr bwMode="auto">
                <a:xfrm>
                  <a:off x="2633" y="2833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1" name="Rectangle 92"/>
                <p:cNvSpPr>
                  <a:spLocks noChangeArrowheads="1"/>
                </p:cNvSpPr>
                <p:nvPr/>
              </p:nvSpPr>
              <p:spPr bwMode="auto">
                <a:xfrm>
                  <a:off x="2640" y="2914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2" name="Rectangle 93"/>
                <p:cNvSpPr>
                  <a:spLocks noChangeArrowheads="1"/>
                </p:cNvSpPr>
                <p:nvPr/>
              </p:nvSpPr>
              <p:spPr bwMode="auto">
                <a:xfrm>
                  <a:off x="2457" y="2914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grpSp>
              <p:nvGrpSpPr>
                <p:cNvPr id="43" name="Group 94"/>
                <p:cNvGrpSpPr>
                  <a:grpSpLocks/>
                </p:cNvGrpSpPr>
                <p:nvPr/>
              </p:nvGrpSpPr>
              <p:grpSpPr bwMode="auto">
                <a:xfrm>
                  <a:off x="2455" y="2661"/>
                  <a:ext cx="194" cy="364"/>
                  <a:chOff x="2455" y="2661"/>
                  <a:chExt cx="194" cy="364"/>
                </a:xfrm>
              </p:grpSpPr>
              <p:sp>
                <p:nvSpPr>
                  <p:cNvPr id="44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2531" y="2661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45" name="Freeform 96"/>
                  <p:cNvSpPr>
                    <a:spLocks/>
                  </p:cNvSpPr>
                  <p:nvPr/>
                </p:nvSpPr>
                <p:spPr bwMode="auto">
                  <a:xfrm>
                    <a:off x="2455" y="2729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8" name="Group 97"/>
              <p:cNvGrpSpPr>
                <a:grpSpLocks/>
              </p:cNvGrpSpPr>
              <p:nvPr/>
            </p:nvGrpSpPr>
            <p:grpSpPr bwMode="auto">
              <a:xfrm>
                <a:off x="2188" y="3052"/>
                <a:ext cx="967" cy="448"/>
                <a:chOff x="2188" y="3052"/>
                <a:chExt cx="967" cy="448"/>
              </a:xfrm>
            </p:grpSpPr>
            <p:grpSp>
              <p:nvGrpSpPr>
                <p:cNvPr id="19" name="Group 98"/>
                <p:cNvGrpSpPr>
                  <a:grpSpLocks/>
                </p:cNvGrpSpPr>
                <p:nvPr/>
              </p:nvGrpSpPr>
              <p:grpSpPr bwMode="auto">
                <a:xfrm>
                  <a:off x="2188" y="3052"/>
                  <a:ext cx="305" cy="448"/>
                  <a:chOff x="2188" y="3052"/>
                  <a:chExt cx="305" cy="448"/>
                </a:xfrm>
              </p:grpSpPr>
              <p:grpSp>
                <p:nvGrpSpPr>
                  <p:cNvPr id="33" name="Group 99"/>
                  <p:cNvGrpSpPr>
                    <a:grpSpLocks/>
                  </p:cNvGrpSpPr>
                  <p:nvPr/>
                </p:nvGrpSpPr>
                <p:grpSpPr bwMode="auto">
                  <a:xfrm>
                    <a:off x="2188" y="3052"/>
                    <a:ext cx="305" cy="448"/>
                    <a:chOff x="2188" y="3052"/>
                    <a:chExt cx="305" cy="448"/>
                  </a:xfrm>
                </p:grpSpPr>
                <p:sp>
                  <p:nvSpPr>
                    <p:cNvPr id="35" name="AutoShape 1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8" y="3123"/>
                      <a:ext cx="305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36" name="AutoShape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8" y="3052"/>
                      <a:ext cx="235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F6BF69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34" name="AutoShape 102"/>
                  <p:cNvSpPr>
                    <a:spLocks noChangeArrowheads="1"/>
                  </p:cNvSpPr>
                  <p:nvPr/>
                </p:nvSpPr>
                <p:spPr bwMode="auto">
                  <a:xfrm>
                    <a:off x="2250" y="3156"/>
                    <a:ext cx="158" cy="27"/>
                  </a:xfrm>
                  <a:prstGeom prst="parallelogram">
                    <a:avLst>
                      <a:gd name="adj" fmla="val 146269"/>
                    </a:avLst>
                  </a:prstGeom>
                  <a:solidFill>
                    <a:srgbClr val="F6BF69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grpSp>
              <p:nvGrpSpPr>
                <p:cNvPr id="20" name="Group 103"/>
                <p:cNvGrpSpPr>
                  <a:grpSpLocks/>
                </p:cNvGrpSpPr>
                <p:nvPr/>
              </p:nvGrpSpPr>
              <p:grpSpPr bwMode="auto">
                <a:xfrm>
                  <a:off x="2489" y="3052"/>
                  <a:ext cx="378" cy="448"/>
                  <a:chOff x="2489" y="3052"/>
                  <a:chExt cx="378" cy="448"/>
                </a:xfrm>
              </p:grpSpPr>
              <p:grpSp>
                <p:nvGrpSpPr>
                  <p:cNvPr id="28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489" y="3052"/>
                    <a:ext cx="378" cy="448"/>
                    <a:chOff x="2489" y="3052"/>
                    <a:chExt cx="378" cy="448"/>
                  </a:xfrm>
                </p:grpSpPr>
                <p:sp>
                  <p:nvSpPr>
                    <p:cNvPr id="31" name="AutoShape 1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9" y="3123"/>
                      <a:ext cx="378" cy="377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  <p:sp>
                  <p:nvSpPr>
                    <p:cNvPr id="32" name="AutoShap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5" y="3052"/>
                      <a:ext cx="292" cy="78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rgbClr val="A2C1FE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>
                        <a:ea typeface="宋体" charset="-122"/>
                      </a:endParaRPr>
                    </a:p>
                  </p:txBody>
                </p:sp>
              </p:grpSp>
              <p:sp>
                <p:nvSpPr>
                  <p:cNvPr id="29" name="Oval 107"/>
                  <p:cNvSpPr>
                    <a:spLocks noChangeArrowheads="1"/>
                  </p:cNvSpPr>
                  <p:nvPr/>
                </p:nvSpPr>
                <p:spPr bwMode="auto">
                  <a:xfrm>
                    <a:off x="2604" y="3088"/>
                    <a:ext cx="49" cy="27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30" name="AutoShape 108"/>
                  <p:cNvSpPr>
                    <a:spLocks noChangeArrowheads="1"/>
                  </p:cNvSpPr>
                  <p:nvPr/>
                </p:nvSpPr>
                <p:spPr bwMode="auto">
                  <a:xfrm>
                    <a:off x="2536" y="3298"/>
                    <a:ext cx="198" cy="84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A2C1FE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</p:grpSp>
            <p:sp>
              <p:nvSpPr>
                <p:cNvPr id="21" name="Freeform 109"/>
                <p:cNvSpPr>
                  <a:spLocks/>
                </p:cNvSpPr>
                <p:nvPr/>
              </p:nvSpPr>
              <p:spPr bwMode="auto">
                <a:xfrm>
                  <a:off x="3053" y="3281"/>
                  <a:ext cx="86" cy="192"/>
                </a:xfrm>
                <a:custGeom>
                  <a:avLst/>
                  <a:gdLst>
                    <a:gd name="T0" fmla="*/ 62 w 86"/>
                    <a:gd name="T1" fmla="*/ 0 h 192"/>
                    <a:gd name="T2" fmla="*/ 85 w 86"/>
                    <a:gd name="T3" fmla="*/ 0 h 192"/>
                    <a:gd name="T4" fmla="*/ 23 w 86"/>
                    <a:gd name="T5" fmla="*/ 191 h 192"/>
                    <a:gd name="T6" fmla="*/ 0 w 86"/>
                    <a:gd name="T7" fmla="*/ 191 h 192"/>
                    <a:gd name="T8" fmla="*/ 62 w 86"/>
                    <a:gd name="T9" fmla="*/ 0 h 19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86" h="192">
                      <a:moveTo>
                        <a:pt x="62" y="0"/>
                      </a:moveTo>
                      <a:lnTo>
                        <a:pt x="85" y="0"/>
                      </a:lnTo>
                      <a:lnTo>
                        <a:pt x="23" y="191"/>
                      </a:lnTo>
                      <a:lnTo>
                        <a:pt x="0" y="19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" name="Rectangle 110"/>
                <p:cNvSpPr>
                  <a:spLocks noChangeArrowheads="1"/>
                </p:cNvSpPr>
                <p:nvPr/>
              </p:nvSpPr>
              <p:spPr bwMode="auto">
                <a:xfrm>
                  <a:off x="3049" y="3281"/>
                  <a:ext cx="106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23" name="Rectangle 111"/>
                <p:cNvSpPr>
                  <a:spLocks noChangeArrowheads="1"/>
                </p:cNvSpPr>
                <p:nvPr/>
              </p:nvSpPr>
              <p:spPr bwMode="auto">
                <a:xfrm>
                  <a:off x="3056" y="3362"/>
                  <a:ext cx="82" cy="16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24" name="Rectangle 112"/>
                <p:cNvSpPr>
                  <a:spLocks noChangeArrowheads="1"/>
                </p:cNvSpPr>
                <p:nvPr/>
              </p:nvSpPr>
              <p:spPr bwMode="auto">
                <a:xfrm>
                  <a:off x="2873" y="3362"/>
                  <a:ext cx="103" cy="11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>
                    <a:ea typeface="宋体" charset="-122"/>
                  </a:endParaRPr>
                </a:p>
              </p:txBody>
            </p:sp>
            <p:grpSp>
              <p:nvGrpSpPr>
                <p:cNvPr id="25" name="Group 113"/>
                <p:cNvGrpSpPr>
                  <a:grpSpLocks/>
                </p:cNvGrpSpPr>
                <p:nvPr/>
              </p:nvGrpSpPr>
              <p:grpSpPr bwMode="auto">
                <a:xfrm>
                  <a:off x="2871" y="3109"/>
                  <a:ext cx="194" cy="364"/>
                  <a:chOff x="2871" y="3109"/>
                  <a:chExt cx="194" cy="364"/>
                </a:xfrm>
              </p:grpSpPr>
              <p:sp>
                <p:nvSpPr>
                  <p:cNvPr id="26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2947" y="3109"/>
                    <a:ext cx="48" cy="48"/>
                  </a:xfrm>
                  <a:prstGeom prst="ellipse">
                    <a:avLst/>
                  </a:prstGeom>
                  <a:solidFill>
                    <a:srgbClr val="FC0128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>
                      <a:ea typeface="宋体" charset="-122"/>
                    </a:endParaRPr>
                  </a:p>
                </p:txBody>
              </p:sp>
              <p:sp>
                <p:nvSpPr>
                  <p:cNvPr id="27" name="Freeform 115"/>
                  <p:cNvSpPr>
                    <a:spLocks/>
                  </p:cNvSpPr>
                  <p:nvPr/>
                </p:nvSpPr>
                <p:spPr bwMode="auto">
                  <a:xfrm>
                    <a:off x="2871" y="3177"/>
                    <a:ext cx="194" cy="296"/>
                  </a:xfrm>
                  <a:custGeom>
                    <a:avLst/>
                    <a:gdLst>
                      <a:gd name="T0" fmla="*/ 2 w 194"/>
                      <a:gd name="T1" fmla="*/ 137 h 296"/>
                      <a:gd name="T2" fmla="*/ 1 w 194"/>
                      <a:gd name="T3" fmla="*/ 140 h 296"/>
                      <a:gd name="T4" fmla="*/ 0 w 194"/>
                      <a:gd name="T5" fmla="*/ 145 h 296"/>
                      <a:gd name="T6" fmla="*/ 0 w 194"/>
                      <a:gd name="T7" fmla="*/ 150 h 296"/>
                      <a:gd name="T8" fmla="*/ 2 w 194"/>
                      <a:gd name="T9" fmla="*/ 155 h 296"/>
                      <a:gd name="T10" fmla="*/ 4 w 194"/>
                      <a:gd name="T11" fmla="*/ 159 h 296"/>
                      <a:gd name="T12" fmla="*/ 8 w 194"/>
                      <a:gd name="T13" fmla="*/ 163 h 296"/>
                      <a:gd name="T14" fmla="*/ 12 w 194"/>
                      <a:gd name="T15" fmla="*/ 165 h 296"/>
                      <a:gd name="T16" fmla="*/ 16 w 194"/>
                      <a:gd name="T17" fmla="*/ 166 h 296"/>
                      <a:gd name="T18" fmla="*/ 21 w 194"/>
                      <a:gd name="T19" fmla="*/ 166 h 296"/>
                      <a:gd name="T20" fmla="*/ 126 w 194"/>
                      <a:gd name="T21" fmla="*/ 295 h 296"/>
                      <a:gd name="T22" fmla="*/ 159 w 194"/>
                      <a:gd name="T23" fmla="*/ 142 h 296"/>
                      <a:gd name="T24" fmla="*/ 159 w 194"/>
                      <a:gd name="T25" fmla="*/ 138 h 296"/>
                      <a:gd name="T26" fmla="*/ 157 w 194"/>
                      <a:gd name="T27" fmla="*/ 136 h 296"/>
                      <a:gd name="T28" fmla="*/ 154 w 194"/>
                      <a:gd name="T29" fmla="*/ 133 h 296"/>
                      <a:gd name="T30" fmla="*/ 152 w 194"/>
                      <a:gd name="T31" fmla="*/ 131 h 296"/>
                      <a:gd name="T32" fmla="*/ 148 w 194"/>
                      <a:gd name="T33" fmla="*/ 130 h 296"/>
                      <a:gd name="T34" fmla="*/ 144 w 194"/>
                      <a:gd name="T35" fmla="*/ 129 h 296"/>
                      <a:gd name="T36" fmla="*/ 140 w 194"/>
                      <a:gd name="T37" fmla="*/ 129 h 296"/>
                      <a:gd name="T38" fmla="*/ 137 w 194"/>
                      <a:gd name="T39" fmla="*/ 129 h 296"/>
                      <a:gd name="T40" fmla="*/ 93 w 194"/>
                      <a:gd name="T41" fmla="*/ 75 h 296"/>
                      <a:gd name="T42" fmla="*/ 179 w 194"/>
                      <a:gd name="T43" fmla="*/ 93 h 296"/>
                      <a:gd name="T44" fmla="*/ 183 w 194"/>
                      <a:gd name="T45" fmla="*/ 92 h 296"/>
                      <a:gd name="T46" fmla="*/ 185 w 194"/>
                      <a:gd name="T47" fmla="*/ 91 h 296"/>
                      <a:gd name="T48" fmla="*/ 189 w 194"/>
                      <a:gd name="T49" fmla="*/ 89 h 296"/>
                      <a:gd name="T50" fmla="*/ 191 w 194"/>
                      <a:gd name="T51" fmla="*/ 86 h 296"/>
                      <a:gd name="T52" fmla="*/ 192 w 194"/>
                      <a:gd name="T53" fmla="*/ 83 h 296"/>
                      <a:gd name="T54" fmla="*/ 193 w 194"/>
                      <a:gd name="T55" fmla="*/ 78 h 296"/>
                      <a:gd name="T56" fmla="*/ 192 w 194"/>
                      <a:gd name="T57" fmla="*/ 74 h 296"/>
                      <a:gd name="T58" fmla="*/ 190 w 194"/>
                      <a:gd name="T59" fmla="*/ 70 h 296"/>
                      <a:gd name="T60" fmla="*/ 188 w 194"/>
                      <a:gd name="T61" fmla="*/ 68 h 296"/>
                      <a:gd name="T62" fmla="*/ 184 w 194"/>
                      <a:gd name="T63" fmla="*/ 65 h 296"/>
                      <a:gd name="T64" fmla="*/ 181 w 194"/>
                      <a:gd name="T65" fmla="*/ 64 h 296"/>
                      <a:gd name="T66" fmla="*/ 122 w 194"/>
                      <a:gd name="T67" fmla="*/ 64 h 296"/>
                      <a:gd name="T68" fmla="*/ 112 w 194"/>
                      <a:gd name="T69" fmla="*/ 42 h 296"/>
                      <a:gd name="T70" fmla="*/ 113 w 194"/>
                      <a:gd name="T71" fmla="*/ 37 h 296"/>
                      <a:gd name="T72" fmla="*/ 114 w 194"/>
                      <a:gd name="T73" fmla="*/ 30 h 296"/>
                      <a:gd name="T74" fmla="*/ 114 w 194"/>
                      <a:gd name="T75" fmla="*/ 24 h 296"/>
                      <a:gd name="T76" fmla="*/ 112 w 194"/>
                      <a:gd name="T77" fmla="*/ 19 h 296"/>
                      <a:gd name="T78" fmla="*/ 110 w 194"/>
                      <a:gd name="T79" fmla="*/ 15 h 296"/>
                      <a:gd name="T80" fmla="*/ 107 w 194"/>
                      <a:gd name="T81" fmla="*/ 10 h 296"/>
                      <a:gd name="T82" fmla="*/ 103 w 194"/>
                      <a:gd name="T83" fmla="*/ 7 h 296"/>
                      <a:gd name="T84" fmla="*/ 98 w 194"/>
                      <a:gd name="T85" fmla="*/ 3 h 296"/>
                      <a:gd name="T86" fmla="*/ 93 w 194"/>
                      <a:gd name="T87" fmla="*/ 1 h 296"/>
                      <a:gd name="T88" fmla="*/ 87 w 194"/>
                      <a:gd name="T89" fmla="*/ 0 h 296"/>
                      <a:gd name="T90" fmla="*/ 81 w 194"/>
                      <a:gd name="T91" fmla="*/ 0 h 296"/>
                      <a:gd name="T92" fmla="*/ 75 w 194"/>
                      <a:gd name="T93" fmla="*/ 1 h 296"/>
                      <a:gd name="T94" fmla="*/ 69 w 194"/>
                      <a:gd name="T95" fmla="*/ 3 h 296"/>
                      <a:gd name="T96" fmla="*/ 63 w 194"/>
                      <a:gd name="T97" fmla="*/ 6 h 296"/>
                      <a:gd name="T98" fmla="*/ 59 w 194"/>
                      <a:gd name="T99" fmla="*/ 11 h 296"/>
                      <a:gd name="T100" fmla="*/ 55 w 194"/>
                      <a:gd name="T101" fmla="*/ 17 h 296"/>
                      <a:gd name="T102" fmla="*/ 53 w 194"/>
                      <a:gd name="T103" fmla="*/ 23 h 29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194" h="296">
                        <a:moveTo>
                          <a:pt x="53" y="23"/>
                        </a:moveTo>
                        <a:lnTo>
                          <a:pt x="2" y="137"/>
                        </a:lnTo>
                        <a:lnTo>
                          <a:pt x="1" y="138"/>
                        </a:lnTo>
                        <a:lnTo>
                          <a:pt x="1" y="140"/>
                        </a:lnTo>
                        <a:lnTo>
                          <a:pt x="0" y="142"/>
                        </a:lnTo>
                        <a:lnTo>
                          <a:pt x="0" y="145"/>
                        </a:lnTo>
                        <a:lnTo>
                          <a:pt x="0" y="147"/>
                        </a:lnTo>
                        <a:lnTo>
                          <a:pt x="0" y="150"/>
                        </a:lnTo>
                        <a:lnTo>
                          <a:pt x="1" y="152"/>
                        </a:lnTo>
                        <a:lnTo>
                          <a:pt x="2" y="155"/>
                        </a:lnTo>
                        <a:lnTo>
                          <a:pt x="3" y="157"/>
                        </a:lnTo>
                        <a:lnTo>
                          <a:pt x="4" y="159"/>
                        </a:lnTo>
                        <a:lnTo>
                          <a:pt x="6" y="161"/>
                        </a:lnTo>
                        <a:lnTo>
                          <a:pt x="8" y="163"/>
                        </a:lnTo>
                        <a:lnTo>
                          <a:pt x="10" y="164"/>
                        </a:lnTo>
                        <a:lnTo>
                          <a:pt x="12" y="165"/>
                        </a:lnTo>
                        <a:lnTo>
                          <a:pt x="14" y="165"/>
                        </a:lnTo>
                        <a:lnTo>
                          <a:pt x="16" y="166"/>
                        </a:lnTo>
                        <a:lnTo>
                          <a:pt x="18" y="166"/>
                        </a:lnTo>
                        <a:lnTo>
                          <a:pt x="21" y="166"/>
                        </a:lnTo>
                        <a:lnTo>
                          <a:pt x="126" y="166"/>
                        </a:lnTo>
                        <a:lnTo>
                          <a:pt x="126" y="295"/>
                        </a:lnTo>
                        <a:lnTo>
                          <a:pt x="159" y="295"/>
                        </a:lnTo>
                        <a:lnTo>
                          <a:pt x="159" y="142"/>
                        </a:lnTo>
                        <a:lnTo>
                          <a:pt x="159" y="140"/>
                        </a:lnTo>
                        <a:lnTo>
                          <a:pt x="159" y="138"/>
                        </a:lnTo>
                        <a:lnTo>
                          <a:pt x="158" y="137"/>
                        </a:lnTo>
                        <a:lnTo>
                          <a:pt x="157" y="136"/>
                        </a:lnTo>
                        <a:lnTo>
                          <a:pt x="156" y="135"/>
                        </a:lnTo>
                        <a:lnTo>
                          <a:pt x="154" y="133"/>
                        </a:lnTo>
                        <a:lnTo>
                          <a:pt x="153" y="132"/>
                        </a:lnTo>
                        <a:lnTo>
                          <a:pt x="152" y="131"/>
                        </a:lnTo>
                        <a:lnTo>
                          <a:pt x="150" y="131"/>
                        </a:lnTo>
                        <a:lnTo>
                          <a:pt x="148" y="130"/>
                        </a:lnTo>
                        <a:lnTo>
                          <a:pt x="146" y="130"/>
                        </a:lnTo>
                        <a:lnTo>
                          <a:pt x="144" y="129"/>
                        </a:lnTo>
                        <a:lnTo>
                          <a:pt x="142" y="129"/>
                        </a:lnTo>
                        <a:lnTo>
                          <a:pt x="140" y="129"/>
                        </a:lnTo>
                        <a:lnTo>
                          <a:pt x="139" y="129"/>
                        </a:lnTo>
                        <a:lnTo>
                          <a:pt x="137" y="129"/>
                        </a:lnTo>
                        <a:lnTo>
                          <a:pt x="76" y="125"/>
                        </a:lnTo>
                        <a:lnTo>
                          <a:pt x="93" y="75"/>
                        </a:lnTo>
                        <a:lnTo>
                          <a:pt x="105" y="93"/>
                        </a:lnTo>
                        <a:lnTo>
                          <a:pt x="179" y="93"/>
                        </a:lnTo>
                        <a:lnTo>
                          <a:pt x="181" y="92"/>
                        </a:lnTo>
                        <a:lnTo>
                          <a:pt x="183" y="92"/>
                        </a:lnTo>
                        <a:lnTo>
                          <a:pt x="184" y="91"/>
                        </a:lnTo>
                        <a:lnTo>
                          <a:pt x="185" y="91"/>
                        </a:lnTo>
                        <a:lnTo>
                          <a:pt x="187" y="90"/>
                        </a:lnTo>
                        <a:lnTo>
                          <a:pt x="189" y="89"/>
                        </a:lnTo>
                        <a:lnTo>
                          <a:pt x="190" y="87"/>
                        </a:lnTo>
                        <a:lnTo>
                          <a:pt x="191" y="86"/>
                        </a:lnTo>
                        <a:lnTo>
                          <a:pt x="192" y="84"/>
                        </a:lnTo>
                        <a:lnTo>
                          <a:pt x="192" y="83"/>
                        </a:lnTo>
                        <a:lnTo>
                          <a:pt x="193" y="81"/>
                        </a:lnTo>
                        <a:lnTo>
                          <a:pt x="193" y="78"/>
                        </a:lnTo>
                        <a:lnTo>
                          <a:pt x="193" y="76"/>
                        </a:lnTo>
                        <a:lnTo>
                          <a:pt x="192" y="74"/>
                        </a:lnTo>
                        <a:lnTo>
                          <a:pt x="191" y="72"/>
                        </a:lnTo>
                        <a:lnTo>
                          <a:pt x="190" y="70"/>
                        </a:lnTo>
                        <a:lnTo>
                          <a:pt x="189" y="69"/>
                        </a:lnTo>
                        <a:lnTo>
                          <a:pt x="188" y="68"/>
                        </a:lnTo>
                        <a:lnTo>
                          <a:pt x="186" y="66"/>
                        </a:lnTo>
                        <a:lnTo>
                          <a:pt x="184" y="65"/>
                        </a:lnTo>
                        <a:lnTo>
                          <a:pt x="184" y="64"/>
                        </a:lnTo>
                        <a:lnTo>
                          <a:pt x="181" y="64"/>
                        </a:lnTo>
                        <a:lnTo>
                          <a:pt x="179" y="64"/>
                        </a:lnTo>
                        <a:lnTo>
                          <a:pt x="122" y="64"/>
                        </a:lnTo>
                        <a:lnTo>
                          <a:pt x="110" y="44"/>
                        </a:lnTo>
                        <a:lnTo>
                          <a:pt x="112" y="42"/>
                        </a:lnTo>
                        <a:lnTo>
                          <a:pt x="113" y="39"/>
                        </a:lnTo>
                        <a:lnTo>
                          <a:pt x="113" y="37"/>
                        </a:lnTo>
                        <a:lnTo>
                          <a:pt x="114" y="34"/>
                        </a:lnTo>
                        <a:lnTo>
                          <a:pt x="114" y="30"/>
                        </a:lnTo>
                        <a:lnTo>
                          <a:pt x="114" y="28"/>
                        </a:lnTo>
                        <a:lnTo>
                          <a:pt x="114" y="24"/>
                        </a:lnTo>
                        <a:lnTo>
                          <a:pt x="113" y="22"/>
                        </a:lnTo>
                        <a:lnTo>
                          <a:pt x="112" y="19"/>
                        </a:lnTo>
                        <a:lnTo>
                          <a:pt x="111" y="17"/>
                        </a:lnTo>
                        <a:lnTo>
                          <a:pt x="110" y="15"/>
                        </a:lnTo>
                        <a:lnTo>
                          <a:pt x="109" y="13"/>
                        </a:lnTo>
                        <a:lnTo>
                          <a:pt x="107" y="10"/>
                        </a:lnTo>
                        <a:lnTo>
                          <a:pt x="105" y="9"/>
                        </a:lnTo>
                        <a:lnTo>
                          <a:pt x="103" y="7"/>
                        </a:lnTo>
                        <a:lnTo>
                          <a:pt x="101" y="5"/>
                        </a:lnTo>
                        <a:lnTo>
                          <a:pt x="98" y="3"/>
                        </a:lnTo>
                        <a:lnTo>
                          <a:pt x="96" y="3"/>
                        </a:lnTo>
                        <a:lnTo>
                          <a:pt x="93" y="1"/>
                        </a:lnTo>
                        <a:lnTo>
                          <a:pt x="90" y="1"/>
                        </a:lnTo>
                        <a:lnTo>
                          <a:pt x="87" y="0"/>
                        </a:lnTo>
                        <a:lnTo>
                          <a:pt x="84" y="0"/>
                        </a:lnTo>
                        <a:lnTo>
                          <a:pt x="81" y="0"/>
                        </a:lnTo>
                        <a:lnTo>
                          <a:pt x="78" y="0"/>
                        </a:lnTo>
                        <a:lnTo>
                          <a:pt x="75" y="1"/>
                        </a:lnTo>
                        <a:lnTo>
                          <a:pt x="72" y="2"/>
                        </a:lnTo>
                        <a:lnTo>
                          <a:pt x="69" y="3"/>
                        </a:lnTo>
                        <a:lnTo>
                          <a:pt x="66" y="4"/>
                        </a:lnTo>
                        <a:lnTo>
                          <a:pt x="63" y="6"/>
                        </a:lnTo>
                        <a:lnTo>
                          <a:pt x="61" y="9"/>
                        </a:lnTo>
                        <a:lnTo>
                          <a:pt x="59" y="11"/>
                        </a:lnTo>
                        <a:lnTo>
                          <a:pt x="57" y="13"/>
                        </a:lnTo>
                        <a:lnTo>
                          <a:pt x="55" y="17"/>
                        </a:lnTo>
                        <a:lnTo>
                          <a:pt x="53" y="19"/>
                        </a:lnTo>
                        <a:lnTo>
                          <a:pt x="53" y="23"/>
                        </a:lnTo>
                      </a:path>
                    </a:pathLst>
                  </a:custGeom>
                  <a:solidFill>
                    <a:srgbClr val="FC0128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</p:grpSp>
      </p:grpSp>
      <p:sp>
        <p:nvSpPr>
          <p:cNvPr id="118" name="Slide Number Placeholder 1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0405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Pipeline Diagram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Pipeline diagram shows the execution of a series of instructions.</a:t>
            </a:r>
          </a:p>
          <a:p>
            <a:pPr marL="82296" indent="0">
              <a:buNone/>
            </a:pPr>
            <a:r>
              <a:rPr lang="en-US" altLang="zh-CN" sz="2600" dirty="0"/>
              <a:t> -- Instruction sequence is shown vertically (top to bottom)</a:t>
            </a:r>
          </a:p>
          <a:p>
            <a:pPr marL="82296" indent="0">
              <a:buNone/>
            </a:pPr>
            <a:r>
              <a:rPr lang="en-US" altLang="zh-CN" sz="2600" dirty="0"/>
              <a:t> -- Clock cycles are shown horizontally (left to right)</a:t>
            </a:r>
          </a:p>
          <a:p>
            <a:pPr marL="82296" indent="0">
              <a:buNone/>
            </a:pPr>
            <a:r>
              <a:rPr lang="en-US" altLang="zh-CN" sz="2600" dirty="0"/>
              <a:t> -- Each instruction is divided into its component stages.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b="1" i="1" dirty="0"/>
              <a:t>Overlapping</a:t>
            </a:r>
            <a:r>
              <a:rPr lang="en-US" altLang="zh-CN" sz="2600" dirty="0"/>
              <a:t> of instructions is shown in the diagram.</a:t>
            </a:r>
          </a:p>
        </p:txBody>
      </p:sp>
      <p:graphicFrame>
        <p:nvGraphicFramePr>
          <p:cNvPr id="4" name="Group 254"/>
          <p:cNvGraphicFramePr>
            <a:graphicFrameLocks noGrp="1"/>
          </p:cNvGraphicFramePr>
          <p:nvPr>
            <p:extLst/>
          </p:nvPr>
        </p:nvGraphicFramePr>
        <p:xfrm>
          <a:off x="201488" y="4149080"/>
          <a:ext cx="8763000" cy="192024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	$t0, 4($</a:t>
                      </a:r>
                      <a:r>
                        <a:rPr kumimoji="0" lang="en-US" altLang="zh-CN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sp</a:t>
                      </a:r>
                      <a:r>
                        <a:rPr kumimoji="0" lang="en-US" altLang="zh-CN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$v0, $a0, $a1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and	$t1, $t2, $t3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$s0, $s1, $s2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$sp, $sp, -4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0504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Some Terminology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The </a:t>
            </a:r>
            <a:r>
              <a:rPr lang="en-US" altLang="zh-CN" sz="2600" dirty="0">
                <a:solidFill>
                  <a:srgbClr val="FF0000"/>
                </a:solidFill>
              </a:rPr>
              <a:t>pipeline depth</a:t>
            </a:r>
            <a:r>
              <a:rPr lang="en-US" altLang="zh-CN" sz="2600" dirty="0"/>
              <a:t> is the number of stages: 5 in this case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In the first 4 cycles here, the pipeline is </a:t>
            </a:r>
            <a:r>
              <a:rPr lang="en-US" altLang="zh-CN" sz="2600" dirty="0">
                <a:solidFill>
                  <a:srgbClr val="FF0000"/>
                </a:solidFill>
              </a:rPr>
              <a:t>filling</a:t>
            </a:r>
            <a:r>
              <a:rPr lang="en-US" altLang="zh-CN" sz="2600" dirty="0"/>
              <a:t>, since there are idle functional units.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In cycle 5, the pipeline is </a:t>
            </a:r>
            <a:r>
              <a:rPr lang="en-US" altLang="zh-CN" sz="2600" dirty="0">
                <a:solidFill>
                  <a:srgbClr val="FF0000"/>
                </a:solidFill>
              </a:rPr>
              <a:t>full</a:t>
            </a:r>
            <a:r>
              <a:rPr lang="en-US" altLang="zh-CN" sz="2600" dirty="0"/>
              <a:t>. Five instructions are being executed simultaneously, no idle functional units.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In cycles 6-9, the pipeline is </a:t>
            </a:r>
            <a:r>
              <a:rPr lang="en-US" altLang="zh-CN" sz="2600" dirty="0">
                <a:solidFill>
                  <a:srgbClr val="FF0000"/>
                </a:solidFill>
              </a:rPr>
              <a:t>emptying</a:t>
            </a:r>
            <a:r>
              <a:rPr lang="en-US" altLang="zh-CN" sz="2600" dirty="0"/>
              <a:t>.</a:t>
            </a:r>
          </a:p>
        </p:txBody>
      </p:sp>
      <p:sp>
        <p:nvSpPr>
          <p:cNvPr id="4" name="AutoShape 6"/>
          <p:cNvSpPr>
            <a:spLocks/>
          </p:cNvSpPr>
          <p:nvPr/>
        </p:nvSpPr>
        <p:spPr bwMode="auto">
          <a:xfrm rot="16200000">
            <a:off x="3744020" y="4629536"/>
            <a:ext cx="177800" cy="3048000"/>
          </a:xfrm>
          <a:prstGeom prst="leftBrace">
            <a:avLst>
              <a:gd name="adj1" fmla="val 14285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5" name="AutoShape 7"/>
          <p:cNvSpPr>
            <a:spLocks/>
          </p:cNvSpPr>
          <p:nvPr/>
        </p:nvSpPr>
        <p:spPr bwMode="auto">
          <a:xfrm rot="16200000">
            <a:off x="7443689" y="4663667"/>
            <a:ext cx="177800" cy="2979738"/>
          </a:xfrm>
          <a:prstGeom prst="leftBrace">
            <a:avLst>
              <a:gd name="adj1" fmla="val 1396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6" name="AutoShape 8"/>
          <p:cNvSpPr>
            <a:spLocks/>
          </p:cNvSpPr>
          <p:nvPr/>
        </p:nvSpPr>
        <p:spPr bwMode="auto">
          <a:xfrm rot="16200000">
            <a:off x="5610920" y="5810636"/>
            <a:ext cx="177800" cy="685800"/>
          </a:xfrm>
          <a:prstGeom prst="leftBrace">
            <a:avLst>
              <a:gd name="adj1" fmla="val 3214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ea typeface="宋体" charset="-122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375720" y="6293236"/>
            <a:ext cx="85725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1pPr>
            <a:lvl2pPr marL="742950" indent="-28575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2pPr>
            <a:lvl3pPr marL="11430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3pPr>
            <a:lvl4pPr marL="16002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4pPr>
            <a:lvl5pPr marL="20574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9pPr>
          </a:lstStyle>
          <a:p>
            <a:pPr algn="ctr"/>
            <a:r>
              <a:rPr lang="en-US" altLang="zh-CN">
                <a:ea typeface="宋体" charset="-122"/>
              </a:rPr>
              <a:t>filling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433120" y="6293236"/>
            <a:ext cx="5842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1pPr>
            <a:lvl2pPr marL="742950" indent="-28575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2pPr>
            <a:lvl3pPr marL="11430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3pPr>
            <a:lvl4pPr marL="16002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4pPr>
            <a:lvl5pPr marL="20574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9pPr>
          </a:lstStyle>
          <a:p>
            <a:pPr algn="ctr"/>
            <a:r>
              <a:rPr lang="en-US" altLang="zh-CN">
                <a:ea typeface="宋体" charset="-122"/>
              </a:rPr>
              <a:t>full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957120" y="6293236"/>
            <a:ext cx="125730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BABAEE"/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1pPr>
            <a:lvl2pPr marL="742950" indent="-28575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2pPr>
            <a:lvl3pPr marL="11430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3pPr>
            <a:lvl4pPr marL="16002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4pPr>
            <a:lvl5pPr marL="2057400" indent="-228600" defTabSz="1019175">
              <a:defRPr sz="2000">
                <a:solidFill>
                  <a:schemeClr val="tx1"/>
                </a:solidFill>
                <a:latin typeface="Trebuchet MS" pitchFamily="-16" charset="0"/>
              </a:defRPr>
            </a:lvl5pPr>
            <a:lvl6pPr marL="25146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6pPr>
            <a:lvl7pPr marL="29718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7pPr>
            <a:lvl8pPr marL="34290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8pPr>
            <a:lvl9pPr marL="3886200" indent="-228600" defTabSz="10191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-16" charset="0"/>
              </a:defRPr>
            </a:lvl9pPr>
          </a:lstStyle>
          <a:p>
            <a:pPr algn="ctr"/>
            <a:r>
              <a:rPr lang="en-US" altLang="zh-CN">
                <a:ea typeface="宋体" charset="-122"/>
              </a:rPr>
              <a:t>emptying</a:t>
            </a:r>
          </a:p>
        </p:txBody>
      </p:sp>
      <p:graphicFrame>
        <p:nvGraphicFramePr>
          <p:cNvPr id="10" name="Group 134"/>
          <p:cNvGraphicFramePr>
            <a:graphicFrameLocks noGrp="1"/>
          </p:cNvGraphicFramePr>
          <p:nvPr>
            <p:extLst/>
          </p:nvPr>
        </p:nvGraphicFramePr>
        <p:xfrm>
          <a:off x="251520" y="4007236"/>
          <a:ext cx="8763000" cy="192024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$t0, 4($sp)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$v0, $a0, $a1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and	$t1, $t2, $t3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$s0, $s1, $s2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$sp, $sp, -4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3468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1317" y="260648"/>
            <a:ext cx="8393617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Single vs Multiple vs Pipelining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62" y="1124744"/>
            <a:ext cx="8348566" cy="54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3701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Pipelining Performance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Execution time on ideal pipeline:</a:t>
            </a:r>
          </a:p>
          <a:p>
            <a:pPr marL="82296" indent="0">
              <a:buNone/>
            </a:pPr>
            <a:r>
              <a:rPr lang="en-US" altLang="zh-CN" sz="2800" dirty="0"/>
              <a:t>   --</a:t>
            </a:r>
            <a:r>
              <a:rPr lang="en-US" altLang="zh-CN" sz="2800" dirty="0">
                <a:solidFill>
                  <a:srgbClr val="FF0000"/>
                </a:solidFill>
              </a:rPr>
              <a:t>Time to fill the pipeline </a:t>
            </a:r>
            <a:r>
              <a:rPr lang="en-US" altLang="zh-CN" sz="2800" dirty="0"/>
              <a:t>+ </a:t>
            </a:r>
            <a:r>
              <a:rPr lang="en-US" altLang="zh-CN" sz="2800" dirty="0">
                <a:solidFill>
                  <a:srgbClr val="00B050"/>
                </a:solidFill>
              </a:rPr>
              <a:t>one cycle per instruction</a:t>
            </a:r>
          </a:p>
          <a:p>
            <a:pPr marL="82296" indent="0">
              <a:buNone/>
            </a:pPr>
            <a:r>
              <a:rPr lang="en-US" altLang="zh-CN" sz="2800" dirty="0"/>
              <a:t>   --What is the execution time for N instructions?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Compare with other implementations:</a:t>
            </a:r>
          </a:p>
          <a:p>
            <a:pPr marL="82296" indent="0">
              <a:buNone/>
            </a:pPr>
            <a:r>
              <a:rPr lang="en-US" altLang="zh-CN" sz="2800" dirty="0"/>
              <a:t>   -- </a:t>
            </a:r>
            <a:r>
              <a:rPr lang="en-US" altLang="zh-CN" sz="2800" dirty="0" err="1"/>
              <a:t>eg</a:t>
            </a:r>
            <a:r>
              <a:rPr lang="en-US" altLang="zh-CN" sz="2800" dirty="0"/>
              <a:t>. Single Cycle with 8ns clock period ? 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How much faster is pipelining for N=1000 ?</a:t>
            </a:r>
          </a:p>
          <a:p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8079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Pipelining other instruction types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For other types of instructions, </a:t>
            </a:r>
            <a:r>
              <a:rPr lang="en-US" altLang="zh-CN" sz="2800" dirty="0" err="1"/>
              <a:t>eg</a:t>
            </a:r>
            <a:r>
              <a:rPr lang="en-US" altLang="zh-CN" sz="2800" dirty="0"/>
              <a:t>. R-type instructions, it only require 4 stages: IF, ID, EX, and WB</a:t>
            </a:r>
          </a:p>
          <a:p>
            <a:pPr marL="82296" indent="0">
              <a:buNone/>
            </a:pPr>
            <a:r>
              <a:rPr lang="en-US" altLang="zh-CN" sz="2800" dirty="0"/>
              <a:t>    -- MEM stage is not needed.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Some problems when we try to pipeline loads with R-type instructions…</a:t>
            </a:r>
          </a:p>
        </p:txBody>
      </p:sp>
      <p:graphicFrame>
        <p:nvGraphicFramePr>
          <p:cNvPr id="4" name="Group 175"/>
          <p:cNvGraphicFramePr>
            <a:graphicFrameLocks noGrp="1"/>
          </p:cNvGraphicFramePr>
          <p:nvPr>
            <p:extLst/>
          </p:nvPr>
        </p:nvGraphicFramePr>
        <p:xfrm>
          <a:off x="7414" y="4356100"/>
          <a:ext cx="8763000" cy="1920240"/>
        </p:xfrm>
        <a:graphic>
          <a:graphicData uri="http://schemas.openxmlformats.org/drawingml/2006/table">
            <a:tbl>
              <a:tblPr/>
              <a:tblGrid>
                <a:gridCol w="2041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Clock cycle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3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5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6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7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8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9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add	$sp, $sp, -4</a:t>
                      </a: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sub	$v0, $a0, $a1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$t0, 4($sp)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or	$s0, $s1, $s2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>
                          <a:tab pos="514350" algn="l"/>
                        </a:tabLst>
                      </a:pPr>
                      <a:r>
                        <a:rPr kumimoji="0" lang="en-US" altLang="zh-CN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lw	$t1, 8($sp)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-16" charset="0"/>
                        <a:ea typeface="宋体" charset="-122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IF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ID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EX</a:t>
                      </a:r>
                    </a:p>
                  </a:txBody>
                  <a:tcPr marT="0" marB="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MEM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6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-16" charset="0"/>
                          <a:ea typeface="宋体" charset="-122"/>
                        </a:rPr>
                        <a:t>WB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17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454252" y="5283200"/>
              <a:ext cx="831850" cy="727075"/>
            </p14:xfrm>
          </p:contentPart>
        </mc:Choice>
        <mc:Fallback xmlns="">
          <p:pic>
            <p:nvPicPr>
              <p:cNvPr id="5" name="Ink 17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44893" y="5273842"/>
                <a:ext cx="850568" cy="745792"/>
              </a:xfrm>
              <a:prstGeom prst="rect">
                <a:avLst/>
              </a:prstGeom>
            </p:spPr>
          </p:pic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42480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3375</TotalTime>
  <Words>1486</Words>
  <Application>Microsoft Office PowerPoint</Application>
  <PresentationFormat>On-screen Show (4:3)</PresentationFormat>
  <Paragraphs>623</Paragraphs>
  <Slides>31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夏至</vt:lpstr>
      <vt:lpstr>CSE 341 Computer Organization  Lecture 18 Processor : Pipelining 2 </vt:lpstr>
      <vt:lpstr>Task III</vt:lpstr>
      <vt:lpstr>5-Stage Pipeline</vt:lpstr>
      <vt:lpstr>Pipelining Loads</vt:lpstr>
      <vt:lpstr>Pipeline Diagram</vt:lpstr>
      <vt:lpstr>Some Terminology</vt:lpstr>
      <vt:lpstr>Single vs Multiple vs Pipelining</vt:lpstr>
      <vt:lpstr>Pipelining Performance</vt:lpstr>
      <vt:lpstr>Pipelining other instruction types</vt:lpstr>
      <vt:lpstr>A solution: Insert NOP stages</vt:lpstr>
      <vt:lpstr>Review of Pipelining</vt:lpstr>
      <vt:lpstr>Datapath in Pipelining</vt:lpstr>
      <vt:lpstr>One register file is enough</vt:lpstr>
      <vt:lpstr>Review of Single-cycle Datapath (slightly rearranged)</vt:lpstr>
      <vt:lpstr>Recall of Intermediate registers in Multi-Cycle Design</vt:lpstr>
      <vt:lpstr>The Final Multi-cycle Datapath</vt:lpstr>
      <vt:lpstr>Pipeline Registers</vt:lpstr>
      <vt:lpstr>Pipelined datapath</vt:lpstr>
      <vt:lpstr>Pipelining</vt:lpstr>
      <vt:lpstr>Pipelined Datapath and Control</vt:lpstr>
      <vt:lpstr>Example</vt:lpstr>
      <vt:lpstr>Cycle 1 (filling)</vt:lpstr>
      <vt:lpstr>Cycle 2</vt:lpstr>
      <vt:lpstr>Cycle 3</vt:lpstr>
      <vt:lpstr>Cycle 4</vt:lpstr>
      <vt:lpstr>Cycle 5</vt:lpstr>
      <vt:lpstr>Cycle 6</vt:lpstr>
      <vt:lpstr>Cycle 7</vt:lpstr>
      <vt:lpstr>Cycle 8</vt:lpstr>
      <vt:lpstr>Cycle 9</vt:lpstr>
      <vt:lpstr>Some 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318</cp:revision>
  <dcterms:created xsi:type="dcterms:W3CDTF">2015-08-13T19:09:57Z</dcterms:created>
  <dcterms:modified xsi:type="dcterms:W3CDTF">2020-04-14T15:19:54Z</dcterms:modified>
</cp:coreProperties>
</file>