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526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6" r:id="rId12"/>
    <p:sldId id="557" r:id="rId13"/>
    <p:sldId id="558" r:id="rId14"/>
    <p:sldId id="559" r:id="rId15"/>
    <p:sldId id="575" r:id="rId16"/>
    <p:sldId id="576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73" r:id="rId31"/>
    <p:sldId id="574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16"/>
  </p:normalViewPr>
  <p:slideViewPr>
    <p:cSldViewPr>
      <p:cViewPr varScale="1">
        <p:scale>
          <a:sx n="92" d="100"/>
          <a:sy n="92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2-09T06:23:15.6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129 143,'0'-3,"0"0,0 3,-3 0,0 0,-1 0,-2 6,2 1,4 9,0 0,-6 3,6 4,0 6,0 3,0 0,0 1,0 5,0 8,-3-1,-1 0,1 10,0-10,-1 0,1 0,0-3,-1 0,1-4,0 4,3 0,-7 0,4 0,3-7,-2 11,-2-8,1-2,-4 6,1-1,2-2,-2-10,2 10,4-10,0 0,0 3,0-3,4 3,-4-3,0 7,0-7,0 0,-4 3,-2 0,3 0,-1 4,1-7,3 0,0-7,0 4,0-13,0 6,0-6,0-9,0 5,0-2,0-4,0 0,0 0,3 1,-3-4,4 3,-1 3,3-3,-2 4,-1-4,7 0,3 1,-4 2,1-3,0 0,3 4,0-1,-3 1,0-1,4-3,-1 7,-3-7,-1-3,4 0,0 0,0 0,4-3,-1 0,8 0,-5 3,4 0,0 0,3 0,7 0,-4 0,4 0,7 0,-5-4,5 1,6-6,3 2,7-6,0 0,3-3,0-3,0-4,0 4,-3 3,-1 0,5 9,-8 1,7 3,-7 3,8-4,-5 1,2 0,4 0,2 0,-1-1,1-2,-11-1,4 1,-7 0,-3-1,-6 1,-5-1,-2 4,-6-7,-1 4,-3-4,-14 4,5-4,-4 4,-4-1,1-6,-4 0,4 4,-4-1,4-9,-1 9,1 0,6 1,-7 2,0-6,1 4,0-1,-4-3,0-6,1 0,-4-4,0-9,0-4,0-9,0 3,0-9,0-1,0-3,3-6,0 6,1 1,-1-4,0 3,-3-7,0 1,0-3,0 6,0 6,0 7,0 3,-3 7,-4-1,-3 4,-3 3,0 3,1 0,-5 1,-3 5,-6-5,-1 2,2-6,-5 3,-10 0,-5 4,-15-4,2 7,-15-1,-9 8,-6 2,2 3,-3 4,1 0,3 0,-1-4,-2 1,-4-1,-3-2,3 2,6 1,5 6,-4 0,6 0,6 3,5 10,5-3,14 3,6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6FEC7-6F5D-4A92-B263-054F691128B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43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6FEC7-6F5D-4A92-B263-054F691128B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24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3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23E-1F54-4FE6-9844-AB87A0981E42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85E0-B954-467C-A259-1D938FC01A06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3A1-0C6B-4290-A55C-5121ED176410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9BE3-8299-4C4F-B00D-3D49AE376ACD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C3F3-8062-4E0D-8E6B-A96ED6C44E44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D2C-A9F9-4744-93E7-4FE2B51C2D4D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E5B7-19B7-4464-B139-17A23F395D2D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5FF2-54DB-48B5-9CB5-7CAFBAE395E9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2B35-B22F-43E6-814E-DB0834593B88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8414-1F08-43BA-A95B-9B22395C4C0B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0257-2D94-41B2-BA78-4963FFEA170D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977E65-5C07-46BA-AAB8-152A93D6AF41}" type="datetime1">
              <a:rPr lang="zh-CN" altLang="en-US" smtClean="0"/>
              <a:t>2020/4/14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18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Pipelining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solution: Insert NOP stages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Enforce uniformity</a:t>
            </a:r>
          </a:p>
          <a:p>
            <a:pPr marL="82296" indent="0">
              <a:buNone/>
            </a:pPr>
            <a:r>
              <a:rPr lang="en-US" altLang="zh-CN" sz="2800" dirty="0"/>
              <a:t>   -- Make all instructions take 5 cycles with the same stages in the same order</a:t>
            </a:r>
          </a:p>
          <a:p>
            <a:pPr marL="82296" indent="0">
              <a:buNone/>
            </a:pPr>
            <a:r>
              <a:rPr lang="en-US" altLang="zh-CN" sz="2800" dirty="0"/>
              <a:t>   -- Some stages will do nothing for some instructions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aphicFrame>
        <p:nvGraphicFramePr>
          <p:cNvPr id="4" name="Group 359"/>
          <p:cNvGraphicFramePr>
            <a:graphicFrameLocks noGrp="1"/>
          </p:cNvGraphicFramePr>
          <p:nvPr>
            <p:extLst/>
          </p:nvPr>
        </p:nvGraphicFramePr>
        <p:xfrm>
          <a:off x="251520" y="3649028"/>
          <a:ext cx="8763000" cy="195072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sp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sp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E0FCC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$t1, 8($sp)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" name="Group 363"/>
          <p:cNvGraphicFramePr>
            <a:graphicFrameLocks noGrp="1"/>
          </p:cNvGraphicFramePr>
          <p:nvPr>
            <p:extLst/>
          </p:nvPr>
        </p:nvGraphicFramePr>
        <p:xfrm>
          <a:off x="1394520" y="3191828"/>
          <a:ext cx="5791200" cy="274638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R-type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Group 366"/>
          <p:cNvGraphicFramePr>
            <a:graphicFrameLocks noGrp="1"/>
          </p:cNvGraphicFramePr>
          <p:nvPr>
            <p:extLst/>
          </p:nvPr>
        </p:nvGraphicFramePr>
        <p:xfrm>
          <a:off x="1164431" y="5874544"/>
          <a:ext cx="5791200" cy="274638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store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Group 385"/>
          <p:cNvGraphicFramePr>
            <a:graphicFrameLocks noGrp="1"/>
          </p:cNvGraphicFramePr>
          <p:nvPr>
            <p:extLst/>
          </p:nvPr>
        </p:nvGraphicFramePr>
        <p:xfrm>
          <a:off x="1164431" y="6255544"/>
          <a:ext cx="5791200" cy="274638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branch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79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Pipelined processor allows multiple instructions to execute simultaneously. Each instruction uses a different functional unit in the </a:t>
            </a:r>
            <a:r>
              <a:rPr lang="en-US" altLang="zh-CN" sz="2800" dirty="0" err="1"/>
              <a:t>datapath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Increased throughput and faster program</a:t>
            </a:r>
          </a:p>
          <a:p>
            <a:pPr marL="82296" indent="0">
              <a:buNone/>
            </a:pPr>
            <a:r>
              <a:rPr lang="en-US" altLang="zh-CN" sz="2800" dirty="0"/>
              <a:t>     -- Simpler stages also lead to shorter cycle times.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00539"/>
              </p:ext>
            </p:extLst>
          </p:nvPr>
        </p:nvGraphicFramePr>
        <p:xfrm>
          <a:off x="179512" y="4149080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$t1, $t2, $t3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$t5, $t6, $0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11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r>
              <a:rPr lang="en-US" altLang="zh-CN" sz="4400" b="1" dirty="0">
                <a:solidFill>
                  <a:srgbClr val="0000FF"/>
                </a:solidFill>
              </a:rPr>
              <a:t> in 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The key idea of pipelining is to allow </a:t>
            </a:r>
            <a:r>
              <a:rPr lang="en-US" altLang="zh-CN" sz="2600" i="1" dirty="0"/>
              <a:t>multiple instructions</a:t>
            </a:r>
            <a:r>
              <a:rPr lang="en-US" altLang="zh-CN" sz="2600" dirty="0"/>
              <a:t> to execute </a:t>
            </a:r>
            <a:r>
              <a:rPr lang="en-US" altLang="zh-CN" sz="2600" i="1" dirty="0"/>
              <a:t>at the same time</a:t>
            </a:r>
            <a:r>
              <a:rPr lang="en-US" altLang="zh-CN" sz="2600" dirty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So several operations are needed to be performed in the same cycle.</a:t>
            </a:r>
          </a:p>
          <a:p>
            <a:pPr marL="82296" indent="0">
              <a:buNone/>
            </a:pPr>
            <a:r>
              <a:rPr lang="en-US" altLang="zh-CN" sz="2600" dirty="0"/>
              <a:t>   -- Increment the PC and add registers</a:t>
            </a:r>
          </a:p>
          <a:p>
            <a:pPr marL="82296" indent="0">
              <a:buNone/>
            </a:pPr>
            <a:r>
              <a:rPr lang="en-US" altLang="zh-CN" sz="2600" dirty="0"/>
              <a:t>   -- Fetch one instruction and access data memory   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Similar to single-cycle </a:t>
            </a:r>
            <a:r>
              <a:rPr lang="en-US" altLang="zh-CN" sz="2600" dirty="0" err="1"/>
              <a:t>datapath</a:t>
            </a:r>
            <a:r>
              <a:rPr lang="en-US" altLang="zh-CN" sz="2600" dirty="0"/>
              <a:t>, </a:t>
            </a:r>
            <a:r>
              <a:rPr lang="en-US" altLang="zh-CN" sz="2600" dirty="0" err="1"/>
              <a:t>datapath</a:t>
            </a:r>
            <a:r>
              <a:rPr lang="en-US" altLang="zh-CN" sz="2600" dirty="0"/>
              <a:t> of  pipelined processor need duplicate hardware units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aphicFrame>
        <p:nvGraphicFramePr>
          <p:cNvPr id="4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40605"/>
              </p:ext>
            </p:extLst>
          </p:nvPr>
        </p:nvGraphicFramePr>
        <p:xfrm>
          <a:off x="107504" y="4797152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$t1, $t2, $t3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$t5, $t6, $0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31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One register file is enough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Only one register file is enough to support both the ID and WB stages.</a:t>
            </a:r>
          </a:p>
          <a:p>
            <a:pPr marL="82296" indent="0">
              <a:buNone/>
            </a:pPr>
            <a:r>
              <a:rPr lang="en-US" altLang="zh-CN" sz="2800" dirty="0"/>
              <a:t>    -- Reads and writes go to separate ports on the register file.</a:t>
            </a:r>
          </a:p>
          <a:p>
            <a:pPr marL="82296" indent="0">
              <a:buNone/>
            </a:pPr>
            <a:r>
              <a:rPr lang="en-US" altLang="zh-CN" sz="2800" dirty="0"/>
              <a:t>    -- Writes occur in the first half of the cycle, reads occur in the second half.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75856" y="4097528"/>
            <a:ext cx="2733144" cy="2571832"/>
            <a:chOff x="2496" y="960"/>
            <a:chExt cx="866" cy="963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496" y="960"/>
              <a:ext cx="45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 dirty="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200"/>
              <a:ext cx="45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496" y="1440"/>
              <a:ext cx="383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Write</a:t>
              </a:r>
              <a:endParaRPr lang="en-US" altLang="zh-CN" sz="1100">
                <a:solidFill>
                  <a:srgbClr val="008000"/>
                </a:solidFill>
                <a:latin typeface="Arial" charset="0"/>
                <a:ea typeface="宋体" charset="-122"/>
              </a:endParaRPr>
            </a:p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496" y="1680"/>
              <a:ext cx="303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023" y="1200"/>
              <a:ext cx="339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023" y="960"/>
              <a:ext cx="339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880" y="1632"/>
              <a:ext cx="481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96" y="960"/>
              <a:ext cx="85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18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Single-cycle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r>
              <a:rPr lang="en-US" altLang="zh-CN" sz="4400" b="1" dirty="0">
                <a:solidFill>
                  <a:srgbClr val="0000FF"/>
                </a:solidFill>
              </a:rPr>
              <a:t> (slightly rearranged)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64776"/>
            <a:ext cx="8035773" cy="501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827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FF"/>
                </a:solidFill>
              </a:rPr>
              <a:t>Recall </a:t>
            </a:r>
            <a:r>
              <a:rPr lang="en-US" altLang="zh-CN" sz="4000" b="1" dirty="0">
                <a:solidFill>
                  <a:srgbClr val="0000FF"/>
                </a:solidFill>
              </a:rPr>
              <a:t>of Intermediate 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registers in Multi-Cycle Design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7096" y="1292713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pitchFamily="2" charset="-122"/>
              </a:rPr>
              <a:t>Some outputs of a functional unit in multi-cycle design need to be used in later cycle, for example: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-- The instruction word fetched in stage 1 determines the destination of the register write in stage 5</a:t>
            </a:r>
          </a:p>
          <a:p>
            <a:pPr marL="457200" lvl="1" indent="0" defTabSz="914400">
              <a:buNone/>
            </a:pPr>
            <a:endParaRPr lang="en-US" altLang="zh-CN" sz="2400" dirty="0">
              <a:ea typeface="宋体" pitchFamily="2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pitchFamily="2" charset="-122"/>
              </a:rPr>
              <a:t>These outputs need to be stored in intermediate registers 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     -- Save the instruction read in stage 1 in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Instruction register</a:t>
            </a:r>
            <a:endParaRPr lang="en-US" altLang="zh-CN" sz="2400" dirty="0">
              <a:ea typeface="宋体" pitchFamily="2" charset="-122"/>
            </a:endParaRPr>
          </a:p>
          <a:p>
            <a:pPr marL="0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     -- Save Register file outputs from stage 2 in registers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A </a:t>
            </a:r>
            <a:r>
              <a:rPr lang="en-US" altLang="zh-CN" sz="2400" dirty="0">
                <a:ea typeface="宋体" pitchFamily="2" charset="-122"/>
              </a:rPr>
              <a:t>and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B</a:t>
            </a:r>
          </a:p>
          <a:p>
            <a:pPr marL="0" indent="0" defTabSz="914400">
              <a:buNone/>
            </a:pP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     </a:t>
            </a:r>
            <a:r>
              <a:rPr lang="en-US" altLang="zh-CN" sz="2400" dirty="0">
                <a:ea typeface="宋体" pitchFamily="2" charset="-122"/>
              </a:rPr>
              <a:t>-- Save the ALU output in register </a:t>
            </a:r>
            <a:r>
              <a:rPr lang="en-US" altLang="zh-CN" sz="2400" dirty="0" err="1">
                <a:solidFill>
                  <a:srgbClr val="3333FF"/>
                </a:solidFill>
                <a:ea typeface="宋体" pitchFamily="2" charset="-122"/>
              </a:rPr>
              <a:t>ALUOut</a:t>
            </a:r>
            <a:endParaRPr lang="en-US" altLang="zh-CN" sz="2400" dirty="0">
              <a:ea typeface="宋体" pitchFamily="2" charset="-122"/>
            </a:endParaRPr>
          </a:p>
          <a:p>
            <a:pPr marL="0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     -- Save the data fetched from memory in stage 4 in the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Memory data register(MDR)</a:t>
            </a: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26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The Final Multi-cycle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174" name="组合 173"/>
          <p:cNvGrpSpPr/>
          <p:nvPr/>
        </p:nvGrpSpPr>
        <p:grpSpPr>
          <a:xfrm>
            <a:off x="74210" y="1484784"/>
            <a:ext cx="9106302" cy="5353097"/>
            <a:chOff x="179512" y="1209675"/>
            <a:chExt cx="9556750" cy="5622925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8226549" y="3540125"/>
              <a:ext cx="503238" cy="4318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/>
              <a:endParaRPr lang="zh-CN" altLang="zh-CN" sz="2700">
                <a:latin typeface="Times New Roman" pitchFamily="18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969249" y="2936875"/>
              <a:ext cx="849313" cy="1563688"/>
              <a:chOff x="3744" y="1776"/>
              <a:chExt cx="486" cy="870"/>
            </a:xfrm>
          </p:grpSpPr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3744" y="1776"/>
                <a:ext cx="486" cy="768"/>
                <a:chOff x="3024" y="1920"/>
                <a:chExt cx="486" cy="768"/>
              </a:xfrm>
            </p:grpSpPr>
            <p:grpSp>
              <p:nvGrpSpPr>
                <p:cNvPr id="9" name="Group 6"/>
                <p:cNvGrpSpPr>
                  <a:grpSpLocks/>
                </p:cNvGrpSpPr>
                <p:nvPr/>
              </p:nvGrpSpPr>
              <p:grpSpPr bwMode="auto">
                <a:xfrm>
                  <a:off x="3024" y="1920"/>
                  <a:ext cx="480" cy="768"/>
                  <a:chOff x="3168" y="2736"/>
                  <a:chExt cx="480" cy="768"/>
                </a:xfrm>
              </p:grpSpPr>
              <p:sp>
                <p:nvSpPr>
                  <p:cNvPr id="1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024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120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9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264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68" y="2304"/>
                  <a:ext cx="342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Result</a:t>
                  </a:r>
                </a:p>
              </p:txBody>
            </p:sp>
            <p:sp>
              <p:nvSpPr>
                <p:cNvPr id="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217" y="2160"/>
                  <a:ext cx="280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Zero</a:t>
                  </a:r>
                </a:p>
              </p:txBody>
            </p:sp>
            <p:sp>
              <p:nvSpPr>
                <p:cNvPr id="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24" y="2064"/>
                  <a:ext cx="281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ALU</a:t>
                  </a:r>
                </a:p>
              </p:txBody>
            </p:sp>
          </p:grpSp>
          <p:sp>
            <p:nvSpPr>
              <p:cNvPr id="7" name="Line 17"/>
              <p:cNvSpPr>
                <a:spLocks noChangeShapeType="1"/>
              </p:cNvSpPr>
              <p:nvPr/>
            </p:nvSpPr>
            <p:spPr bwMode="auto">
              <a:xfrm>
                <a:off x="4032" y="240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3840" y="2496"/>
                <a:ext cx="3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ALUOp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6215187" y="2073275"/>
              <a:ext cx="777875" cy="1466850"/>
              <a:chOff x="3216" y="1248"/>
              <a:chExt cx="446" cy="816"/>
            </a:xfrm>
          </p:grpSpPr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3360" y="1488"/>
                <a:ext cx="183" cy="576"/>
                <a:chOff x="3113" y="2304"/>
                <a:chExt cx="183" cy="576"/>
              </a:xfrm>
            </p:grpSpPr>
            <p:sp>
              <p:nvSpPr>
                <p:cNvPr id="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25" name="AutoShape 22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3443" y="13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3216" y="1248"/>
                <a:ext cx="44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ALUSrcA</a:t>
                </a:r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299324" y="3800475"/>
              <a:ext cx="777875" cy="1477963"/>
              <a:chOff x="3600" y="2256"/>
              <a:chExt cx="446" cy="822"/>
            </a:xfrm>
          </p:grpSpPr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3686" y="2256"/>
                <a:ext cx="154" cy="576"/>
                <a:chOff x="3686" y="2256"/>
                <a:chExt cx="154" cy="576"/>
              </a:xfrm>
            </p:grpSpPr>
            <p:sp>
              <p:nvSpPr>
                <p:cNvPr id="30" name="AutoShape 27"/>
                <p:cNvSpPr>
                  <a:spLocks noChangeArrowheads="1"/>
                </p:cNvSpPr>
                <p:nvPr/>
              </p:nvSpPr>
              <p:spPr bwMode="auto">
                <a:xfrm>
                  <a:off x="3696" y="2256"/>
                  <a:ext cx="144" cy="576"/>
                </a:xfrm>
                <a:prstGeom prst="roundRect">
                  <a:avLst>
                    <a:gd name="adj" fmla="val 44167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686" y="2256"/>
                  <a:ext cx="116" cy="5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2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3</a:t>
                  </a:r>
                </a:p>
              </p:txBody>
            </p:sp>
          </p:grp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3778" y="283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Text Box 30"/>
              <p:cNvSpPr txBox="1">
                <a:spLocks noChangeArrowheads="1"/>
              </p:cNvSpPr>
              <p:nvPr/>
            </p:nvSpPr>
            <p:spPr bwMode="auto">
              <a:xfrm>
                <a:off x="3600" y="2928"/>
                <a:ext cx="44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ALUSrcB</a:t>
                </a:r>
              </a:p>
            </p:txBody>
          </p: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4119687" y="3108325"/>
              <a:ext cx="1343025" cy="1754188"/>
              <a:chOff x="1872" y="1872"/>
              <a:chExt cx="769" cy="975"/>
            </a:xfrm>
          </p:grpSpPr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872" y="1872"/>
                <a:ext cx="450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1</a:t>
                </a:r>
              </a:p>
            </p:txBody>
          </p:sp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1882" y="2123"/>
                <a:ext cx="450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2</a:t>
                </a:r>
              </a:p>
            </p:txBody>
          </p:sp>
          <p:sp>
            <p:nvSpPr>
              <p:cNvPr id="35" name="Text Box 34"/>
              <p:cNvSpPr txBox="1">
                <a:spLocks noChangeArrowheads="1"/>
              </p:cNvSpPr>
              <p:nvPr/>
            </p:nvSpPr>
            <p:spPr bwMode="auto">
              <a:xfrm>
                <a:off x="1882" y="2363"/>
                <a:ext cx="3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1882" y="2603"/>
                <a:ext cx="30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2302" y="2208"/>
                <a:ext cx="33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2</a:t>
                </a:r>
              </a:p>
            </p:txBody>
          </p:sp>
          <p:sp>
            <p:nvSpPr>
              <p:cNvPr id="38" name="Text Box 37"/>
              <p:cNvSpPr txBox="1">
                <a:spLocks noChangeArrowheads="1"/>
              </p:cNvSpPr>
              <p:nvPr/>
            </p:nvSpPr>
            <p:spPr bwMode="auto">
              <a:xfrm>
                <a:off x="2302" y="1872"/>
                <a:ext cx="33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1</a:t>
                </a:r>
              </a:p>
            </p:txBody>
          </p:sp>
          <p:sp>
            <p:nvSpPr>
              <p:cNvPr id="39" name="Text Box 38"/>
              <p:cNvSpPr txBox="1">
                <a:spLocks noChangeArrowheads="1"/>
              </p:cNvSpPr>
              <p:nvPr/>
            </p:nvSpPr>
            <p:spPr bwMode="auto">
              <a:xfrm>
                <a:off x="2160" y="2640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Registers</a:t>
                </a:r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1882" y="1883"/>
                <a:ext cx="758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4370512" y="2676525"/>
              <a:ext cx="785812" cy="431800"/>
              <a:chOff x="2016" y="1632"/>
              <a:chExt cx="450" cy="240"/>
            </a:xfrm>
          </p:grpSpPr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>
                <a:off x="225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2016" y="1632"/>
                <a:ext cx="45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RegWrite</a:t>
                </a:r>
              </a:p>
            </p:txBody>
          </p:sp>
        </p:grp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1185987" y="3281363"/>
              <a:ext cx="1017587" cy="1301750"/>
              <a:chOff x="384" y="2208"/>
              <a:chExt cx="583" cy="723"/>
            </a:xfrm>
          </p:grpSpPr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384" y="2208"/>
                <a:ext cx="41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Address</a:t>
                </a:r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480" y="2448"/>
                <a:ext cx="423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Memory</a:t>
                </a:r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672" y="2688"/>
                <a:ext cx="295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Mem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48" name="Rectangle 47"/>
              <p:cNvSpPr>
                <a:spLocks noChangeArrowheads="1"/>
              </p:cNvSpPr>
              <p:nvPr/>
            </p:nvSpPr>
            <p:spPr bwMode="auto">
              <a:xfrm>
                <a:off x="384" y="2208"/>
                <a:ext cx="576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384" y="2688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</p:grpSp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4370512" y="5181600"/>
              <a:ext cx="654050" cy="863600"/>
              <a:chOff x="2505" y="2976"/>
              <a:chExt cx="374" cy="480"/>
            </a:xfrm>
          </p:grpSpPr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505" y="3072"/>
                <a:ext cx="3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extend</a:t>
                </a:r>
              </a:p>
            </p:txBody>
          </p:sp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288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5292849" y="5181600"/>
              <a:ext cx="531813" cy="863600"/>
              <a:chOff x="3120" y="864"/>
              <a:chExt cx="305" cy="480"/>
            </a:xfrm>
          </p:grpSpPr>
          <p:sp>
            <p:nvSpPr>
              <p:cNvPr id="54" name="Text Box 53"/>
              <p:cNvSpPr txBox="1">
                <a:spLocks noChangeArrowheads="1"/>
              </p:cNvSpPr>
              <p:nvPr/>
            </p:nvSpPr>
            <p:spPr bwMode="auto">
              <a:xfrm>
                <a:off x="3122" y="980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Shift</a:t>
                </a:r>
              </a:p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left 2</a:t>
                </a:r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288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6" name="Group 55"/>
            <p:cNvGrpSpPr>
              <a:grpSpLocks/>
            </p:cNvGrpSpPr>
            <p:nvPr/>
          </p:nvGrpSpPr>
          <p:grpSpPr bwMode="auto">
            <a:xfrm>
              <a:off x="8896474" y="2936875"/>
              <a:ext cx="839788" cy="1390650"/>
              <a:chOff x="3840" y="336"/>
              <a:chExt cx="481" cy="774"/>
            </a:xfrm>
          </p:grpSpPr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3984" y="336"/>
                <a:ext cx="182" cy="576"/>
                <a:chOff x="3113" y="2304"/>
                <a:chExt cx="182" cy="576"/>
              </a:xfrm>
            </p:grpSpPr>
            <p:sp>
              <p:nvSpPr>
                <p:cNvPr id="6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2" cy="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61" name="AutoShape 58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8" name="Line 59"/>
              <p:cNvSpPr>
                <a:spLocks noChangeShapeType="1"/>
              </p:cNvSpPr>
              <p:nvPr/>
            </p:nvSpPr>
            <p:spPr bwMode="auto">
              <a:xfrm>
                <a:off x="4066" y="905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Text Box 60"/>
              <p:cNvSpPr txBox="1">
                <a:spLocks noChangeArrowheads="1"/>
              </p:cNvSpPr>
              <p:nvPr/>
            </p:nvSpPr>
            <p:spPr bwMode="auto">
              <a:xfrm>
                <a:off x="3840" y="960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PCSource</a:t>
                </a:r>
              </a:p>
            </p:txBody>
          </p:sp>
        </p:grp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263649" y="1985963"/>
              <a:ext cx="396875" cy="431800"/>
              <a:chOff x="192" y="1248"/>
              <a:chExt cx="227" cy="240"/>
            </a:xfrm>
          </p:grpSpPr>
          <p:sp>
            <p:nvSpPr>
              <p:cNvPr id="63" name="Text Box 62"/>
              <p:cNvSpPr txBox="1">
                <a:spLocks noChangeArrowheads="1"/>
              </p:cNvSpPr>
              <p:nvPr/>
            </p:nvSpPr>
            <p:spPr bwMode="auto">
              <a:xfrm>
                <a:off x="192" y="1296"/>
                <a:ext cx="22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PC</a:t>
                </a:r>
              </a:p>
            </p:txBody>
          </p:sp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5" name="Group 64"/>
            <p:cNvGrpSpPr>
              <a:grpSpLocks/>
            </p:cNvGrpSpPr>
            <p:nvPr/>
          </p:nvGrpSpPr>
          <p:grpSpPr bwMode="auto">
            <a:xfrm>
              <a:off x="5711949" y="3108325"/>
              <a:ext cx="296863" cy="431800"/>
              <a:chOff x="3360" y="1728"/>
              <a:chExt cx="170" cy="240"/>
            </a:xfrm>
          </p:grpSpPr>
          <p:sp>
            <p:nvSpPr>
              <p:cNvPr id="66" name="Text Box 65"/>
              <p:cNvSpPr txBox="1">
                <a:spLocks noChangeArrowheads="1"/>
              </p:cNvSpPr>
              <p:nvPr/>
            </p:nvSpPr>
            <p:spPr bwMode="auto">
              <a:xfrm>
                <a:off x="3360" y="1776"/>
                <a:ext cx="17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A</a:t>
                </a: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3374" y="1728"/>
                <a:ext cx="144" cy="24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8729787" y="3800475"/>
              <a:ext cx="419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7975724" y="380047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7807449" y="3800475"/>
              <a:ext cx="168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7975724" y="3108325"/>
              <a:ext cx="0" cy="692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7975724" y="3108325"/>
              <a:ext cx="1173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8896474" y="3800475"/>
              <a:ext cx="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6718424" y="3195638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6718424" y="4059238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5711949" y="4059238"/>
              <a:ext cx="280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5984999" y="3971925"/>
              <a:ext cx="481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5962774" y="4232275"/>
              <a:ext cx="503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5461124" y="336867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5461124" y="397192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5984999" y="3362325"/>
              <a:ext cx="481013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5962774" y="4664075"/>
              <a:ext cx="503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5627812" y="4403725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5796087" y="5613400"/>
              <a:ext cx="166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5962774" y="4664075"/>
              <a:ext cx="0" cy="949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5627812" y="4403725"/>
              <a:ext cx="0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4957887" y="5613400"/>
              <a:ext cx="334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5042024" y="5008563"/>
              <a:ext cx="585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5042024" y="5008563"/>
              <a:ext cx="0" cy="6048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3281487" y="3713163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3197349" y="3281363"/>
              <a:ext cx="922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3867274" y="4664075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3700587" y="5527675"/>
              <a:ext cx="166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3867274" y="4664075"/>
              <a:ext cx="0" cy="86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3784724" y="4232275"/>
              <a:ext cx="334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6" name="Group 95"/>
            <p:cNvGrpSpPr>
              <a:grpSpLocks/>
            </p:cNvGrpSpPr>
            <p:nvPr/>
          </p:nvGrpSpPr>
          <p:grpSpPr bwMode="auto">
            <a:xfrm>
              <a:off x="2275012" y="4059238"/>
              <a:ext cx="847725" cy="1389062"/>
              <a:chOff x="1392" y="2256"/>
              <a:chExt cx="485" cy="772"/>
            </a:xfrm>
          </p:grpSpPr>
          <p:sp>
            <p:nvSpPr>
              <p:cNvPr id="97" name="Text Box 96"/>
              <p:cNvSpPr txBox="1">
                <a:spLocks noChangeArrowheads="1"/>
              </p:cNvSpPr>
              <p:nvPr/>
            </p:nvSpPr>
            <p:spPr bwMode="auto">
              <a:xfrm>
                <a:off x="1486" y="2256"/>
                <a:ext cx="365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[31-26]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[25-21]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[20-16]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[15-11]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[15-0]</a:t>
                </a:r>
              </a:p>
            </p:txBody>
          </p:sp>
          <p:sp>
            <p:nvSpPr>
              <p:cNvPr id="98" name="Text Box 97"/>
              <p:cNvSpPr txBox="1">
                <a:spLocks noChangeArrowheads="1"/>
              </p:cNvSpPr>
              <p:nvPr/>
            </p:nvSpPr>
            <p:spPr bwMode="auto">
              <a:xfrm>
                <a:off x="1392" y="2784"/>
                <a:ext cx="48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Instruction</a:t>
                </a:r>
              </a:p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1440" y="2256"/>
                <a:ext cx="384" cy="76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0" name="Group 99"/>
            <p:cNvGrpSpPr>
              <a:grpSpLocks/>
            </p:cNvGrpSpPr>
            <p:nvPr/>
          </p:nvGrpSpPr>
          <p:grpSpPr bwMode="auto">
            <a:xfrm>
              <a:off x="2359149" y="5527675"/>
              <a:ext cx="708025" cy="606425"/>
              <a:chOff x="1440" y="3072"/>
              <a:chExt cx="405" cy="337"/>
            </a:xfrm>
          </p:grpSpPr>
          <p:sp>
            <p:nvSpPr>
              <p:cNvPr id="101" name="Text Box 10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40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Memory</a:t>
                </a:r>
              </a:p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data</a:t>
                </a:r>
              </a:p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1440" y="3072"/>
                <a:ext cx="384" cy="336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>
              <a:off x="3029074" y="5872163"/>
              <a:ext cx="419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103"/>
            <p:cNvSpPr>
              <a:spLocks noChangeShapeType="1"/>
            </p:cNvSpPr>
            <p:nvPr/>
          </p:nvSpPr>
          <p:spPr bwMode="auto">
            <a:xfrm>
              <a:off x="3197349" y="6391275"/>
              <a:ext cx="5699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3197349" y="5181600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3197349" y="5181600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3029074" y="4749800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>
              <a:off x="4119687" y="5613400"/>
              <a:ext cx="334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 flipV="1">
              <a:off x="4119687" y="4922838"/>
              <a:ext cx="0" cy="690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 flipH="1">
              <a:off x="3029074" y="4922838"/>
              <a:ext cx="1090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110"/>
            <p:cNvSpPr>
              <a:spLocks noChangeShapeType="1"/>
            </p:cNvSpPr>
            <p:nvPr/>
          </p:nvSpPr>
          <p:spPr bwMode="auto">
            <a:xfrm>
              <a:off x="3029074" y="4576763"/>
              <a:ext cx="252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111"/>
            <p:cNvSpPr>
              <a:spLocks noChangeShapeType="1"/>
            </p:cNvSpPr>
            <p:nvPr/>
          </p:nvSpPr>
          <p:spPr bwMode="auto">
            <a:xfrm flipV="1">
              <a:off x="3281487" y="3713163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112"/>
            <p:cNvSpPr>
              <a:spLocks noChangeShapeType="1"/>
            </p:cNvSpPr>
            <p:nvPr/>
          </p:nvSpPr>
          <p:spPr bwMode="auto">
            <a:xfrm>
              <a:off x="3281487" y="3971925"/>
              <a:ext cx="250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Line 113"/>
            <p:cNvSpPr>
              <a:spLocks noChangeShapeType="1"/>
            </p:cNvSpPr>
            <p:nvPr/>
          </p:nvSpPr>
          <p:spPr bwMode="auto">
            <a:xfrm>
              <a:off x="3029074" y="4403725"/>
              <a:ext cx="168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 flipV="1">
              <a:off x="3197349" y="3281363"/>
              <a:ext cx="0" cy="1122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6" name="Group 115"/>
            <p:cNvGrpSpPr>
              <a:grpSpLocks/>
            </p:cNvGrpSpPr>
            <p:nvPr/>
          </p:nvGrpSpPr>
          <p:grpSpPr bwMode="auto">
            <a:xfrm>
              <a:off x="2275012" y="3627438"/>
              <a:ext cx="746125" cy="431800"/>
              <a:chOff x="2016" y="1632"/>
              <a:chExt cx="427" cy="240"/>
            </a:xfrm>
          </p:grpSpPr>
          <p:sp>
            <p:nvSpPr>
              <p:cNvPr id="117" name="Line 116"/>
              <p:cNvSpPr>
                <a:spLocks noChangeShapeType="1"/>
              </p:cNvSpPr>
              <p:nvPr/>
            </p:nvSpPr>
            <p:spPr bwMode="auto">
              <a:xfrm>
                <a:off x="225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Text Box 117"/>
              <p:cNvSpPr txBox="1">
                <a:spLocks noChangeArrowheads="1"/>
              </p:cNvSpPr>
              <p:nvPr/>
            </p:nvSpPr>
            <p:spPr bwMode="auto">
              <a:xfrm>
                <a:off x="2016" y="1632"/>
                <a:ext cx="42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IRWrite</a:t>
                </a:r>
              </a:p>
            </p:txBody>
          </p:sp>
        </p:grp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>
              <a:off x="2024187" y="4835525"/>
              <a:ext cx="334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>
              <a:off x="2024187" y="5872163"/>
              <a:ext cx="334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>
              <a:off x="2024187" y="4576763"/>
              <a:ext cx="0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>
              <a:off x="431924" y="2676525"/>
              <a:ext cx="6034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>
              <a:off x="431924" y="2417763"/>
              <a:ext cx="0" cy="6905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Line 123"/>
            <p:cNvSpPr>
              <a:spLocks noChangeShapeType="1"/>
            </p:cNvSpPr>
            <p:nvPr/>
          </p:nvSpPr>
          <p:spPr bwMode="auto">
            <a:xfrm>
              <a:off x="431924" y="310832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>
              <a:off x="933574" y="3454400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6131049" y="3971925"/>
              <a:ext cx="0" cy="2246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>
              <a:off x="933574" y="6218238"/>
              <a:ext cx="5197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>
              <a:off x="933574" y="4403725"/>
              <a:ext cx="0" cy="1814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>
              <a:off x="933574" y="4403725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>
              <a:off x="9399712" y="3454400"/>
              <a:ext cx="168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30"/>
            <p:cNvSpPr>
              <a:spLocks noChangeShapeType="1"/>
            </p:cNvSpPr>
            <p:nvPr/>
          </p:nvSpPr>
          <p:spPr bwMode="auto">
            <a:xfrm>
              <a:off x="9567987" y="1641475"/>
              <a:ext cx="0" cy="1812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>
              <a:off x="347787" y="1641475"/>
              <a:ext cx="0" cy="344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132"/>
            <p:cNvSpPr>
              <a:spLocks noChangeShapeType="1"/>
            </p:cNvSpPr>
            <p:nvPr/>
          </p:nvSpPr>
          <p:spPr bwMode="auto">
            <a:xfrm>
              <a:off x="347787" y="1641475"/>
              <a:ext cx="9220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>
              <a:off x="431924" y="6391275"/>
              <a:ext cx="27654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431924" y="3800475"/>
              <a:ext cx="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431924" y="380047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3281487" y="2676525"/>
              <a:ext cx="746125" cy="2159000"/>
              <a:chOff x="1920" y="1632"/>
              <a:chExt cx="428" cy="1200"/>
            </a:xfrm>
          </p:grpSpPr>
          <p:grpSp>
            <p:nvGrpSpPr>
              <p:cNvPr id="138" name="Group 137"/>
              <p:cNvGrpSpPr>
                <a:grpSpLocks/>
              </p:cNvGrpSpPr>
              <p:nvPr/>
            </p:nvGrpSpPr>
            <p:grpSpPr bwMode="auto">
              <a:xfrm>
                <a:off x="2064" y="2256"/>
                <a:ext cx="183" cy="576"/>
                <a:chOff x="3113" y="2304"/>
                <a:chExt cx="183" cy="576"/>
              </a:xfrm>
            </p:grpSpPr>
            <p:sp>
              <p:nvSpPr>
                <p:cNvPr id="14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42" name="AutoShape 139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9" name="Line 140"/>
              <p:cNvSpPr>
                <a:spLocks noChangeShapeType="1"/>
              </p:cNvSpPr>
              <p:nvPr/>
            </p:nvSpPr>
            <p:spPr bwMode="auto">
              <a:xfrm>
                <a:off x="2139" y="1783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" name="Text Box 141"/>
              <p:cNvSpPr txBox="1">
                <a:spLocks noChangeArrowheads="1"/>
              </p:cNvSpPr>
              <p:nvPr/>
            </p:nvSpPr>
            <p:spPr bwMode="auto">
              <a:xfrm>
                <a:off x="1920" y="1632"/>
                <a:ext cx="42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RegDst</a:t>
                </a:r>
              </a:p>
            </p:txBody>
          </p:sp>
        </p:grpSp>
        <p:grpSp>
          <p:nvGrpSpPr>
            <p:cNvPr id="143" name="Group 142"/>
            <p:cNvGrpSpPr>
              <a:grpSpLocks/>
            </p:cNvGrpSpPr>
            <p:nvPr/>
          </p:nvGrpSpPr>
          <p:grpSpPr bwMode="auto">
            <a:xfrm>
              <a:off x="3029074" y="5008563"/>
              <a:ext cx="1011238" cy="1824037"/>
              <a:chOff x="1776" y="2928"/>
              <a:chExt cx="579" cy="1014"/>
            </a:xfrm>
          </p:grpSpPr>
          <p:grpSp>
            <p:nvGrpSpPr>
              <p:cNvPr id="144" name="Group 143"/>
              <p:cNvGrpSpPr>
                <a:grpSpLocks/>
              </p:cNvGrpSpPr>
              <p:nvPr/>
            </p:nvGrpSpPr>
            <p:grpSpPr bwMode="auto">
              <a:xfrm>
                <a:off x="2016" y="2928"/>
                <a:ext cx="183" cy="576"/>
                <a:chOff x="3113" y="2304"/>
                <a:chExt cx="183" cy="576"/>
              </a:xfrm>
            </p:grpSpPr>
            <p:sp>
              <p:nvSpPr>
                <p:cNvPr id="147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48" name="AutoShape 145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5" name="Line 146"/>
              <p:cNvSpPr>
                <a:spLocks noChangeShapeType="1"/>
              </p:cNvSpPr>
              <p:nvPr/>
            </p:nvSpPr>
            <p:spPr bwMode="auto">
              <a:xfrm>
                <a:off x="2099" y="350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Text Box 147"/>
              <p:cNvSpPr txBox="1">
                <a:spLocks noChangeArrowheads="1"/>
              </p:cNvSpPr>
              <p:nvPr/>
            </p:nvSpPr>
            <p:spPr bwMode="auto">
              <a:xfrm>
                <a:off x="1776" y="3792"/>
                <a:ext cx="5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MemToReg</a:t>
                </a:r>
              </a:p>
            </p:txBody>
          </p:sp>
        </p:grpSp>
        <p:grpSp>
          <p:nvGrpSpPr>
            <p:cNvPr id="149" name="Group 148"/>
            <p:cNvGrpSpPr>
              <a:grpSpLocks/>
            </p:cNvGrpSpPr>
            <p:nvPr/>
          </p:nvGrpSpPr>
          <p:grpSpPr bwMode="auto">
            <a:xfrm>
              <a:off x="598612" y="2244725"/>
              <a:ext cx="466725" cy="1727200"/>
              <a:chOff x="384" y="1392"/>
              <a:chExt cx="267" cy="960"/>
            </a:xfrm>
          </p:grpSpPr>
          <p:grpSp>
            <p:nvGrpSpPr>
              <p:cNvPr id="150" name="Group 149"/>
              <p:cNvGrpSpPr>
                <a:grpSpLocks/>
              </p:cNvGrpSpPr>
              <p:nvPr/>
            </p:nvGrpSpPr>
            <p:grpSpPr bwMode="auto">
              <a:xfrm>
                <a:off x="432" y="1776"/>
                <a:ext cx="183" cy="576"/>
                <a:chOff x="3113" y="2304"/>
                <a:chExt cx="183" cy="576"/>
              </a:xfrm>
            </p:grpSpPr>
            <p:sp>
              <p:nvSpPr>
                <p:cNvPr id="153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54" name="AutoShape 151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51" name="Line 152"/>
              <p:cNvSpPr>
                <a:spLocks noChangeShapeType="1"/>
              </p:cNvSpPr>
              <p:nvPr/>
            </p:nvSpPr>
            <p:spPr bwMode="auto">
              <a:xfrm>
                <a:off x="514" y="1536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2" name="Text Box 153"/>
              <p:cNvSpPr txBox="1">
                <a:spLocks noChangeArrowheads="1"/>
              </p:cNvSpPr>
              <p:nvPr/>
            </p:nvSpPr>
            <p:spPr bwMode="auto">
              <a:xfrm>
                <a:off x="384" y="1392"/>
                <a:ext cx="26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IorD</a:t>
                </a:r>
              </a:p>
            </p:txBody>
          </p:sp>
        </p:grpSp>
        <p:sp>
          <p:nvSpPr>
            <p:cNvPr id="155" name="Line 154"/>
            <p:cNvSpPr>
              <a:spLocks noChangeShapeType="1"/>
            </p:cNvSpPr>
            <p:nvPr/>
          </p:nvSpPr>
          <p:spPr bwMode="auto">
            <a:xfrm>
              <a:off x="1689224" y="3108325"/>
              <a:ext cx="0" cy="17303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" name="Line 155"/>
            <p:cNvSpPr>
              <a:spLocks noChangeShapeType="1"/>
            </p:cNvSpPr>
            <p:nvPr/>
          </p:nvSpPr>
          <p:spPr bwMode="auto">
            <a:xfrm>
              <a:off x="1689224" y="4576763"/>
              <a:ext cx="0" cy="17303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Text Box 156"/>
            <p:cNvSpPr txBox="1">
              <a:spLocks noChangeArrowheads="1"/>
            </p:cNvSpPr>
            <p:nvPr/>
          </p:nvSpPr>
          <p:spPr bwMode="auto">
            <a:xfrm>
              <a:off x="1270124" y="2849563"/>
              <a:ext cx="8477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158" name="Text Box 157"/>
            <p:cNvSpPr txBox="1">
              <a:spLocks noChangeArrowheads="1"/>
            </p:cNvSpPr>
            <p:nvPr/>
          </p:nvSpPr>
          <p:spPr bwMode="auto">
            <a:xfrm>
              <a:off x="1185987" y="4749800"/>
              <a:ext cx="8397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159" name="Text Box 158"/>
            <p:cNvSpPr txBox="1">
              <a:spLocks noChangeArrowheads="1"/>
            </p:cNvSpPr>
            <p:nvPr/>
          </p:nvSpPr>
          <p:spPr bwMode="auto">
            <a:xfrm>
              <a:off x="179512" y="1209675"/>
              <a:ext cx="7239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PCWrite</a:t>
              </a:r>
            </a:p>
          </p:txBody>
        </p:sp>
        <p:sp>
          <p:nvSpPr>
            <p:cNvPr id="160" name="Line 159"/>
            <p:cNvSpPr>
              <a:spLocks noChangeShapeType="1"/>
            </p:cNvSpPr>
            <p:nvPr/>
          </p:nvSpPr>
          <p:spPr bwMode="auto">
            <a:xfrm>
              <a:off x="514474" y="1468438"/>
              <a:ext cx="0" cy="51752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Oval 160"/>
            <p:cNvSpPr>
              <a:spLocks noChangeArrowheads="1"/>
            </p:cNvSpPr>
            <p:nvPr/>
          </p:nvSpPr>
          <p:spPr bwMode="auto">
            <a:xfrm>
              <a:off x="3149724" y="6337300"/>
              <a:ext cx="84138" cy="85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Oval 161"/>
            <p:cNvSpPr>
              <a:spLocks noChangeArrowheads="1"/>
            </p:cNvSpPr>
            <p:nvPr/>
          </p:nvSpPr>
          <p:spPr bwMode="auto">
            <a:xfrm>
              <a:off x="5002337" y="5557838"/>
              <a:ext cx="84137" cy="85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" name="Oval 162"/>
            <p:cNvSpPr>
              <a:spLocks noChangeArrowheads="1"/>
            </p:cNvSpPr>
            <p:nvPr/>
          </p:nvSpPr>
          <p:spPr bwMode="auto">
            <a:xfrm>
              <a:off x="6085012" y="3917950"/>
              <a:ext cx="84137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" name="Oval 163"/>
            <p:cNvSpPr>
              <a:spLocks noChangeArrowheads="1"/>
            </p:cNvSpPr>
            <p:nvPr/>
          </p:nvSpPr>
          <p:spPr bwMode="auto">
            <a:xfrm>
              <a:off x="8855199" y="3752850"/>
              <a:ext cx="84138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Oval 164"/>
            <p:cNvSpPr>
              <a:spLocks noChangeArrowheads="1"/>
            </p:cNvSpPr>
            <p:nvPr/>
          </p:nvSpPr>
          <p:spPr bwMode="auto">
            <a:xfrm>
              <a:off x="7926512" y="3751263"/>
              <a:ext cx="84137" cy="85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6" name="Oval 165"/>
            <p:cNvSpPr>
              <a:spLocks noChangeArrowheads="1"/>
            </p:cNvSpPr>
            <p:nvPr/>
          </p:nvSpPr>
          <p:spPr bwMode="auto">
            <a:xfrm>
              <a:off x="385887" y="2633663"/>
              <a:ext cx="84137" cy="873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" name="Oval 166"/>
            <p:cNvSpPr>
              <a:spLocks noChangeArrowheads="1"/>
            </p:cNvSpPr>
            <p:nvPr/>
          </p:nvSpPr>
          <p:spPr bwMode="auto">
            <a:xfrm>
              <a:off x="1987674" y="4792663"/>
              <a:ext cx="84138" cy="873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3156074" y="6330950"/>
              <a:ext cx="82550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3233862" y="3917950"/>
              <a:ext cx="84137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Text Box 169"/>
            <p:cNvSpPr txBox="1">
              <a:spLocks noChangeArrowheads="1"/>
            </p:cNvSpPr>
            <p:nvPr/>
          </p:nvSpPr>
          <p:spPr bwMode="auto">
            <a:xfrm>
              <a:off x="8226549" y="3540125"/>
              <a:ext cx="474663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ALU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Out</a:t>
              </a:r>
            </a:p>
          </p:txBody>
        </p:sp>
        <p:grpSp>
          <p:nvGrpSpPr>
            <p:cNvPr id="171" name="Group 170"/>
            <p:cNvGrpSpPr>
              <a:grpSpLocks/>
            </p:cNvGrpSpPr>
            <p:nvPr/>
          </p:nvGrpSpPr>
          <p:grpSpPr bwMode="auto">
            <a:xfrm>
              <a:off x="5711949" y="3627438"/>
              <a:ext cx="296863" cy="431800"/>
              <a:chOff x="3360" y="2016"/>
              <a:chExt cx="170" cy="240"/>
            </a:xfrm>
          </p:grpSpPr>
          <p:sp>
            <p:nvSpPr>
              <p:cNvPr id="172" name="Text Box 171"/>
              <p:cNvSpPr txBox="1">
                <a:spLocks noChangeArrowheads="1"/>
              </p:cNvSpPr>
              <p:nvPr/>
            </p:nvSpPr>
            <p:spPr bwMode="auto">
              <a:xfrm>
                <a:off x="3360" y="2064"/>
                <a:ext cx="17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B</a:t>
                </a:r>
              </a:p>
            </p:txBody>
          </p:sp>
          <p:sp>
            <p:nvSpPr>
              <p:cNvPr id="173" name="Rectangle 172"/>
              <p:cNvSpPr>
                <a:spLocks noChangeArrowheads="1"/>
              </p:cNvSpPr>
              <p:nvPr/>
            </p:nvSpPr>
            <p:spPr bwMode="auto">
              <a:xfrm>
                <a:off x="3374" y="2016"/>
                <a:ext cx="144" cy="24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79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Pipeline Registers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</a:t>
            </a:r>
            <a:r>
              <a:rPr lang="en-US" altLang="zh-CN" sz="2800" dirty="0" smtClean="0"/>
              <a:t>ntermediate </a:t>
            </a:r>
            <a:r>
              <a:rPr lang="en-US" altLang="zh-CN" sz="2800" dirty="0"/>
              <a:t>registers are </a:t>
            </a:r>
            <a:r>
              <a:rPr lang="en-US" altLang="zh-CN" sz="2800" dirty="0" smtClean="0"/>
              <a:t>needed </a:t>
            </a:r>
            <a:r>
              <a:rPr lang="en-US" altLang="zh-CN" sz="2800" dirty="0"/>
              <a:t>to guarantee functional validity.</a:t>
            </a:r>
          </a:p>
          <a:p>
            <a:pPr marL="82296" indent="0">
              <a:buNone/>
            </a:pPr>
            <a:r>
              <a:rPr lang="en-US" altLang="zh-CN" sz="2800" dirty="0"/>
              <a:t>    -- Drawing one big pipeline register between each stage to simplify drawing.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The registers are named for the stages they connect.</a:t>
            </a:r>
          </a:p>
          <a:p>
            <a:pPr marL="82296" indent="0">
              <a:buNone/>
            </a:pPr>
            <a:r>
              <a:rPr lang="en-US" altLang="zh-CN" sz="2800" dirty="0"/>
              <a:t>    -- IF/ID ID/EX EX/MEM MEM/WB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No register is needed after the WB stage since at that time the instruction has been done.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865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27384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Pipelined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7" name="内容占位符 1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66" y="1268760"/>
            <a:ext cx="8314862" cy="504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766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Similarly to </a:t>
            </a:r>
            <a:r>
              <a:rPr lang="en-US" altLang="zh-CN" sz="2800" dirty="0" err="1"/>
              <a:t>datapath</a:t>
            </a:r>
            <a:r>
              <a:rPr lang="en-US" altLang="zh-CN" sz="2800" dirty="0"/>
              <a:t>,  some control signals must be propagated through the pipeline until they reach the appropriate stage. </a:t>
            </a:r>
          </a:p>
          <a:p>
            <a:pPr marL="82296" indent="0">
              <a:buNone/>
            </a:pPr>
            <a:r>
              <a:rPr lang="en-US" altLang="zh-CN" sz="2800" dirty="0"/>
              <a:t>    --Just pass them in the pipeline registers, along with the other data.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Control signals can be categorized by the pipeline stage that uses them.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25144"/>
            <a:ext cx="567851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9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III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Pipelining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     -- Overlap the execution of several instructions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964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8538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Pipelined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r>
              <a:rPr lang="en-US" altLang="zh-CN" sz="4400" b="1" dirty="0">
                <a:solidFill>
                  <a:srgbClr val="0000FF"/>
                </a:solidFill>
              </a:rPr>
              <a:t> and Control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92" y="1124744"/>
            <a:ext cx="8369652" cy="520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549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An example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r>
              <a:rPr lang="en-US" altLang="zh-CN" sz="2800" dirty="0"/>
              <a:t>Some assumptions:</a:t>
            </a:r>
          </a:p>
          <a:p>
            <a:pPr marL="82296" indent="0">
              <a:buNone/>
            </a:pPr>
            <a:r>
              <a:rPr lang="en-US" altLang="zh-CN" sz="2800" dirty="0"/>
              <a:t>    -- Each register contains its number plus 100. For instance, register $8 contains 108</a:t>
            </a:r>
          </a:p>
          <a:p>
            <a:pPr marL="82296" indent="0">
              <a:buNone/>
            </a:pPr>
            <a:r>
              <a:rPr lang="en-US" altLang="zh-CN" sz="2800" dirty="0"/>
              <a:t>    -- Every data memory location contains 99.</a:t>
            </a:r>
          </a:p>
          <a:p>
            <a:r>
              <a:rPr lang="en-US" altLang="zh-CN" sz="2800" dirty="0"/>
              <a:t>Our pipeline diagrams will follow some conventions.</a:t>
            </a:r>
          </a:p>
          <a:p>
            <a:pPr marL="82296" indent="0">
              <a:buNone/>
            </a:pPr>
            <a:r>
              <a:rPr lang="en-US" altLang="zh-CN" sz="2800" dirty="0"/>
              <a:t>    -- X indicates values that aren’t important</a:t>
            </a:r>
          </a:p>
          <a:p>
            <a:pPr marL="82296" indent="0">
              <a:buNone/>
            </a:pPr>
            <a:r>
              <a:rPr lang="en-US" altLang="zh-CN" sz="2800" dirty="0"/>
              <a:t>    -- ??? indicate values we don’t know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53021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898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1 (filling)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9380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878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2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97" y="1268760"/>
            <a:ext cx="8406475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980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3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24" y="1340768"/>
            <a:ext cx="827760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283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4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8" y="1196752"/>
            <a:ext cx="835011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875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5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1" y="1268761"/>
            <a:ext cx="832392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637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6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6" y="1196752"/>
            <a:ext cx="8627451" cy="544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966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7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4" y="1340768"/>
            <a:ext cx="8314436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911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8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3" y="1340768"/>
            <a:ext cx="874323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73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5-Stage Pipeline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10" name="组合 109"/>
          <p:cNvGrpSpPr/>
          <p:nvPr/>
        </p:nvGrpSpPr>
        <p:grpSpPr>
          <a:xfrm>
            <a:off x="-571" y="1869083"/>
            <a:ext cx="9109075" cy="4440237"/>
            <a:chOff x="-571" y="1941091"/>
            <a:chExt cx="9109075" cy="4440237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4739704" y="4455691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553591" y="3592091"/>
              <a:ext cx="0" cy="1812925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5466" y="2901528"/>
              <a:ext cx="70008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96291" y="3506366"/>
              <a:ext cx="9239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009900"/>
                  </a:solidFill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solidFill>
                    <a:srgbClr val="009900"/>
                  </a:solidFill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45529" y="2901528"/>
              <a:ext cx="8461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466" y="2901528"/>
              <a:ext cx="1341438" cy="1295400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8092504" y="3419053"/>
              <a:ext cx="419100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6331966" y="3850853"/>
              <a:ext cx="503238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6498654" y="3419053"/>
              <a:ext cx="336550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8259191" y="4109616"/>
              <a:ext cx="252413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498654" y="3419053"/>
              <a:ext cx="0" cy="172720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6498654" y="5146253"/>
              <a:ext cx="1760537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8259191" y="4109616"/>
              <a:ext cx="0" cy="1036637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6452616" y="3807991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rgbClr val="001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8762429" y="3765128"/>
              <a:ext cx="2508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9037066" y="3765128"/>
              <a:ext cx="0" cy="22447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2668016" y="6009853"/>
              <a:ext cx="63690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668016" y="4455691"/>
              <a:ext cx="0" cy="15541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668016" y="4455691"/>
              <a:ext cx="2508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6835204" y="3246016"/>
              <a:ext cx="70008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6835204" y="3677816"/>
              <a:ext cx="70008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6835204" y="4109616"/>
              <a:ext cx="5286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7336854" y="4023891"/>
              <a:ext cx="7461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0019FF"/>
                  </a:solidFill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solidFill>
                    <a:srgbClr val="0019FF"/>
                  </a:solidFill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7584504" y="3246016"/>
              <a:ext cx="538162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835204" y="3246016"/>
              <a:ext cx="1257300" cy="1295400"/>
            </a:xfrm>
            <a:prstGeom prst="rect">
              <a:avLst/>
            </a:prstGeom>
            <a:noFill/>
            <a:ln w="9525">
              <a:solidFill>
                <a:srgbClr val="001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7420991" y="3074566"/>
              <a:ext cx="0" cy="17145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7001891" y="2814216"/>
              <a:ext cx="8382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7420991" y="4541416"/>
              <a:ext cx="0" cy="223837"/>
            </a:xfrm>
            <a:prstGeom prst="line">
              <a:avLst/>
            </a:prstGeom>
            <a:noFill/>
            <a:ln w="952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7001891" y="4714453"/>
              <a:ext cx="8477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MemRead</a:t>
              </a: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8511604" y="3258716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4" name="AutoShape 35"/>
            <p:cNvSpPr>
              <a:spLocks noChangeArrowheads="1"/>
            </p:cNvSpPr>
            <p:nvPr/>
          </p:nvSpPr>
          <p:spPr bwMode="auto">
            <a:xfrm>
              <a:off x="8522716" y="3246016"/>
              <a:ext cx="252413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8175054" y="2801516"/>
              <a:ext cx="9334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MemToReg</a:t>
              </a: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8629079" y="3074566"/>
              <a:ext cx="0" cy="17145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4571429" y="3765128"/>
              <a:ext cx="0" cy="1381125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4403154" y="3765128"/>
              <a:ext cx="587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6331966" y="4282653"/>
              <a:ext cx="0" cy="86360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H="1">
              <a:off x="4571429" y="5146253"/>
              <a:ext cx="1760537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6331966" y="4282653"/>
              <a:ext cx="503238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3"/>
            <p:cNvSpPr>
              <a:spLocks noChangeArrowheads="1"/>
            </p:cNvSpPr>
            <p:nvPr/>
          </p:nvSpPr>
          <p:spPr bwMode="auto">
            <a:xfrm>
              <a:off x="4538091" y="3717503"/>
              <a:ext cx="84138" cy="87313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auto">
            <a:xfrm>
              <a:off x="3815779" y="5146253"/>
              <a:ext cx="6540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00FF"/>
                  </a:solidFill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solidFill>
                    <a:srgbClr val="FF00FF"/>
                  </a:solidFill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44" name="Oval 45"/>
            <p:cNvSpPr>
              <a:spLocks noChangeArrowheads="1"/>
            </p:cNvSpPr>
            <p:nvPr/>
          </p:nvSpPr>
          <p:spPr bwMode="auto">
            <a:xfrm>
              <a:off x="3885629" y="4973216"/>
              <a:ext cx="503237" cy="863600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4403154" y="3246016"/>
              <a:ext cx="109061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4739704" y="4455691"/>
              <a:ext cx="250825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739704" y="4455691"/>
              <a:ext cx="0" cy="9493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 flipH="1">
              <a:off x="4403154" y="5405016"/>
              <a:ext cx="33655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4990529" y="3604791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0" name="AutoShape 51"/>
            <p:cNvSpPr>
              <a:spLocks noChangeArrowheads="1"/>
            </p:cNvSpPr>
            <p:nvPr/>
          </p:nvSpPr>
          <p:spPr bwMode="auto">
            <a:xfrm>
              <a:off x="5003229" y="3592091"/>
              <a:ext cx="250825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>
              <a:off x="5133404" y="4628728"/>
              <a:ext cx="0" cy="17303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4822254" y="4801766"/>
              <a:ext cx="6858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5493766" y="2987253"/>
              <a:ext cx="0" cy="5191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5493766" y="3850853"/>
              <a:ext cx="0" cy="5191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5493766" y="3506366"/>
              <a:ext cx="250825" cy="1714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 flipV="1">
              <a:off x="5493766" y="3677816"/>
              <a:ext cx="250825" cy="17303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>
              <a:off x="5493766" y="2987253"/>
              <a:ext cx="838200" cy="431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6331966" y="3419053"/>
              <a:ext cx="0" cy="5191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 flipV="1">
              <a:off x="5493766" y="3938166"/>
              <a:ext cx="838200" cy="431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61"/>
            <p:cNvSpPr txBox="1">
              <a:spLocks noChangeArrowheads="1"/>
            </p:cNvSpPr>
            <p:nvPr/>
          </p:nvSpPr>
          <p:spPr bwMode="auto">
            <a:xfrm>
              <a:off x="5741416" y="3677816"/>
              <a:ext cx="6000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61" name="Text Box 62"/>
            <p:cNvSpPr txBox="1">
              <a:spLocks noChangeArrowheads="1"/>
            </p:cNvSpPr>
            <p:nvPr/>
          </p:nvSpPr>
          <p:spPr bwMode="auto">
            <a:xfrm>
              <a:off x="5827141" y="3419053"/>
              <a:ext cx="49053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62" name="Text Box 63"/>
            <p:cNvSpPr txBox="1">
              <a:spLocks noChangeArrowheads="1"/>
            </p:cNvSpPr>
            <p:nvPr/>
          </p:nvSpPr>
          <p:spPr bwMode="auto">
            <a:xfrm>
              <a:off x="5493766" y="3246016"/>
              <a:ext cx="4921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>
              <a:off x="5997004" y="4109616"/>
              <a:ext cx="0" cy="17303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Text Box 65"/>
            <p:cNvSpPr txBox="1">
              <a:spLocks noChangeArrowheads="1"/>
            </p:cNvSpPr>
            <p:nvPr/>
          </p:nvSpPr>
          <p:spPr bwMode="auto">
            <a:xfrm>
              <a:off x="5660454" y="4282653"/>
              <a:ext cx="661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475929" y="4109616"/>
              <a:ext cx="4191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67"/>
            <p:cNvSpPr>
              <a:spLocks noChangeShapeType="1"/>
            </p:cNvSpPr>
            <p:nvPr/>
          </p:nvSpPr>
          <p:spPr bwMode="auto">
            <a:xfrm>
              <a:off x="1553591" y="3160291"/>
              <a:ext cx="0" cy="43180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1553591" y="5405016"/>
              <a:ext cx="2347913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Text Box 69"/>
            <p:cNvSpPr txBox="1">
              <a:spLocks noChangeArrowheads="1"/>
            </p:cNvSpPr>
            <p:nvPr/>
          </p:nvSpPr>
          <p:spPr bwMode="auto">
            <a:xfrm>
              <a:off x="1553591" y="5146253"/>
              <a:ext cx="7112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1386904" y="3160291"/>
              <a:ext cx="1508125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Text Box 71"/>
            <p:cNvSpPr txBox="1">
              <a:spLocks noChangeArrowheads="1"/>
            </p:cNvSpPr>
            <p:nvPr/>
          </p:nvSpPr>
          <p:spPr bwMode="auto">
            <a:xfrm>
              <a:off x="1553591" y="2901528"/>
              <a:ext cx="788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71" name="AutoShape 72"/>
            <p:cNvSpPr>
              <a:spLocks noChangeArrowheads="1"/>
            </p:cNvSpPr>
            <p:nvPr/>
          </p:nvSpPr>
          <p:spPr bwMode="auto">
            <a:xfrm>
              <a:off x="1520254" y="3117428"/>
              <a:ext cx="84137" cy="85725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2" name="Text Box 73"/>
            <p:cNvSpPr txBox="1">
              <a:spLocks noChangeArrowheads="1"/>
            </p:cNvSpPr>
            <p:nvPr/>
          </p:nvSpPr>
          <p:spPr bwMode="auto">
            <a:xfrm>
              <a:off x="1553591" y="3333328"/>
              <a:ext cx="788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1553591" y="3592091"/>
              <a:ext cx="134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AutoShape 75"/>
            <p:cNvSpPr>
              <a:spLocks noChangeArrowheads="1"/>
            </p:cNvSpPr>
            <p:nvPr/>
          </p:nvSpPr>
          <p:spPr bwMode="auto">
            <a:xfrm>
              <a:off x="1518666" y="3546053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1553591" y="4541416"/>
              <a:ext cx="671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1529779" y="4282653"/>
              <a:ext cx="788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77" name="AutoShape 78"/>
            <p:cNvSpPr>
              <a:spLocks noChangeArrowheads="1"/>
            </p:cNvSpPr>
            <p:nvPr/>
          </p:nvSpPr>
          <p:spPr bwMode="auto">
            <a:xfrm>
              <a:off x="1517079" y="4500141"/>
              <a:ext cx="84137" cy="87312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8" name="Text Box 79"/>
            <p:cNvSpPr txBox="1">
              <a:spLocks noChangeArrowheads="1"/>
            </p:cNvSpPr>
            <p:nvPr/>
          </p:nvSpPr>
          <p:spPr bwMode="auto">
            <a:xfrm>
              <a:off x="2225104" y="3690516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79" name="AutoShape 80"/>
            <p:cNvSpPr>
              <a:spLocks noChangeArrowheads="1"/>
            </p:cNvSpPr>
            <p:nvPr/>
          </p:nvSpPr>
          <p:spPr bwMode="auto">
            <a:xfrm>
              <a:off x="2236216" y="3677816"/>
              <a:ext cx="252413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>
              <a:off x="2355279" y="4714453"/>
              <a:ext cx="0" cy="17303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82"/>
            <p:cNvSpPr txBox="1">
              <a:spLocks noChangeArrowheads="1"/>
            </p:cNvSpPr>
            <p:nvPr/>
          </p:nvSpPr>
          <p:spPr bwMode="auto">
            <a:xfrm>
              <a:off x="1972691" y="4887491"/>
              <a:ext cx="6699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82" name="Text Box 83"/>
            <p:cNvSpPr txBox="1">
              <a:spLocks noChangeArrowheads="1"/>
            </p:cNvSpPr>
            <p:nvPr/>
          </p:nvSpPr>
          <p:spPr bwMode="auto">
            <a:xfrm>
              <a:off x="2895029" y="2987253"/>
              <a:ext cx="784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83" name="Text Box 84"/>
            <p:cNvSpPr txBox="1">
              <a:spLocks noChangeArrowheads="1"/>
            </p:cNvSpPr>
            <p:nvPr/>
          </p:nvSpPr>
          <p:spPr bwMode="auto">
            <a:xfrm>
              <a:off x="2912491" y="3439691"/>
              <a:ext cx="784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84" name="Text Box 85"/>
            <p:cNvSpPr txBox="1">
              <a:spLocks noChangeArrowheads="1"/>
            </p:cNvSpPr>
            <p:nvPr/>
          </p:nvSpPr>
          <p:spPr bwMode="auto">
            <a:xfrm>
              <a:off x="2912491" y="3871491"/>
              <a:ext cx="66833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5" name="Text Box 86"/>
            <p:cNvSpPr txBox="1">
              <a:spLocks noChangeArrowheads="1"/>
            </p:cNvSpPr>
            <p:nvPr/>
          </p:nvSpPr>
          <p:spPr bwMode="auto">
            <a:xfrm>
              <a:off x="2912491" y="4303291"/>
              <a:ext cx="52863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86" name="Text Box 87"/>
            <p:cNvSpPr txBox="1">
              <a:spLocks noChangeArrowheads="1"/>
            </p:cNvSpPr>
            <p:nvPr/>
          </p:nvSpPr>
          <p:spPr bwMode="auto">
            <a:xfrm>
              <a:off x="3812604" y="3592091"/>
              <a:ext cx="590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3830066" y="3007891"/>
              <a:ext cx="590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3564954" y="4196928"/>
              <a:ext cx="8397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2912491" y="3007891"/>
              <a:ext cx="1490663" cy="1727200"/>
            </a:xfrm>
            <a:prstGeom prst="rect">
              <a:avLst/>
            </a:prstGeom>
            <a:noFill/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0" name="Line 91"/>
            <p:cNvSpPr>
              <a:spLocks noChangeShapeType="1"/>
            </p:cNvSpPr>
            <p:nvPr/>
          </p:nvSpPr>
          <p:spPr bwMode="auto">
            <a:xfrm>
              <a:off x="3649091" y="2814216"/>
              <a:ext cx="0" cy="17303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3314129" y="2555453"/>
              <a:ext cx="785812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rPr>
                <a:t>RegWrite</a:t>
              </a:r>
            </a:p>
          </p:txBody>
        </p:sp>
        <p:sp>
          <p:nvSpPr>
            <p:cNvPr id="92" name="Line 93"/>
            <p:cNvSpPr>
              <a:spLocks noChangeShapeType="1"/>
            </p:cNvSpPr>
            <p:nvPr/>
          </p:nvSpPr>
          <p:spPr bwMode="auto">
            <a:xfrm>
              <a:off x="5241354" y="4109616"/>
              <a:ext cx="25241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V="1">
              <a:off x="1990154" y="3607966"/>
              <a:ext cx="0" cy="258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AutoShape 95"/>
            <p:cNvSpPr>
              <a:spLocks noChangeArrowheads="1"/>
            </p:cNvSpPr>
            <p:nvPr/>
          </p:nvSpPr>
          <p:spPr bwMode="auto">
            <a:xfrm>
              <a:off x="1961579" y="3566691"/>
              <a:ext cx="82550" cy="87312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5" name="Line 96"/>
            <p:cNvSpPr>
              <a:spLocks noChangeShapeType="1"/>
            </p:cNvSpPr>
            <p:nvPr/>
          </p:nvSpPr>
          <p:spPr bwMode="auto">
            <a:xfrm>
              <a:off x="1990154" y="3866728"/>
              <a:ext cx="252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AutoShape 97"/>
            <p:cNvSpPr>
              <a:spLocks/>
            </p:cNvSpPr>
            <p:nvPr/>
          </p:nvSpPr>
          <p:spPr bwMode="auto">
            <a:xfrm rot="5400000">
              <a:off x="2849785" y="1002085"/>
              <a:ext cx="173037" cy="2933700"/>
            </a:xfrm>
            <a:prstGeom prst="leftBrace">
              <a:avLst>
                <a:gd name="adj1" fmla="val 141285"/>
                <a:gd name="adj2" fmla="val 50000"/>
              </a:avLst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7" name="AutoShape 98"/>
            <p:cNvSpPr>
              <a:spLocks/>
            </p:cNvSpPr>
            <p:nvPr/>
          </p:nvSpPr>
          <p:spPr bwMode="auto">
            <a:xfrm rot="5400000">
              <a:off x="629666" y="1798216"/>
              <a:ext cx="173037" cy="1341438"/>
            </a:xfrm>
            <a:prstGeom prst="leftBrace">
              <a:avLst>
                <a:gd name="adj1" fmla="val 64603"/>
                <a:gd name="adj2" fmla="val 50000"/>
              </a:avLst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8" name="Text Box 99"/>
            <p:cNvSpPr txBox="1">
              <a:spLocks noChangeArrowheads="1"/>
            </p:cNvSpPr>
            <p:nvPr/>
          </p:nvSpPr>
          <p:spPr bwMode="auto">
            <a:xfrm>
              <a:off x="2675954" y="1955378"/>
              <a:ext cx="430212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FF"/>
                  </a:solidFill>
                  <a:ea typeface="宋体" charset="-122"/>
                </a:rPr>
                <a:t>ID</a:t>
              </a:r>
            </a:p>
          </p:txBody>
        </p:sp>
        <p:sp>
          <p:nvSpPr>
            <p:cNvPr id="99" name="Text Box 100"/>
            <p:cNvSpPr txBox="1">
              <a:spLocks noChangeArrowheads="1"/>
            </p:cNvSpPr>
            <p:nvPr/>
          </p:nvSpPr>
          <p:spPr bwMode="auto">
            <a:xfrm>
              <a:off x="-571" y="1941091"/>
              <a:ext cx="1371600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009900"/>
                  </a:solidFill>
                  <a:ea typeface="宋体" charset="-122"/>
                </a:rPr>
                <a:t>IF</a:t>
              </a:r>
            </a:p>
          </p:txBody>
        </p:sp>
        <p:sp>
          <p:nvSpPr>
            <p:cNvPr id="100" name="AutoShape 101"/>
            <p:cNvSpPr>
              <a:spLocks/>
            </p:cNvSpPr>
            <p:nvPr/>
          </p:nvSpPr>
          <p:spPr bwMode="auto">
            <a:xfrm rot="5400000">
              <a:off x="5323110" y="1567234"/>
              <a:ext cx="173038" cy="1844675"/>
            </a:xfrm>
            <a:prstGeom prst="leftBrace">
              <a:avLst>
                <a:gd name="adj1" fmla="val 88838"/>
                <a:gd name="adj2" fmla="val 50000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1" name="Text Box 102"/>
            <p:cNvSpPr txBox="1">
              <a:spLocks noChangeArrowheads="1"/>
            </p:cNvSpPr>
            <p:nvPr/>
          </p:nvSpPr>
          <p:spPr bwMode="auto">
            <a:xfrm>
              <a:off x="5098479" y="1961728"/>
              <a:ext cx="617537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3300"/>
                  </a:solidFill>
                  <a:ea typeface="宋体" charset="-122"/>
                </a:rPr>
                <a:t>EXE</a:t>
              </a:r>
            </a:p>
          </p:txBody>
        </p:sp>
        <p:sp>
          <p:nvSpPr>
            <p:cNvPr id="102" name="AutoShape 103"/>
            <p:cNvSpPr>
              <a:spLocks/>
            </p:cNvSpPr>
            <p:nvPr/>
          </p:nvSpPr>
          <p:spPr bwMode="auto">
            <a:xfrm rot="5400000">
              <a:off x="7205885" y="1567234"/>
              <a:ext cx="173038" cy="1844675"/>
            </a:xfrm>
            <a:prstGeom prst="leftBrace">
              <a:avLst>
                <a:gd name="adj1" fmla="val 88838"/>
                <a:gd name="adj2" fmla="val 50000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>
                <a:solidFill>
                  <a:srgbClr val="0019FF"/>
                </a:solidFill>
                <a:ea typeface="宋体" charset="-122"/>
              </a:endParaRPr>
            </a:p>
          </p:txBody>
        </p:sp>
        <p:sp>
          <p:nvSpPr>
            <p:cNvPr id="103" name="Text Box 104"/>
            <p:cNvSpPr txBox="1">
              <a:spLocks noChangeArrowheads="1"/>
            </p:cNvSpPr>
            <p:nvPr/>
          </p:nvSpPr>
          <p:spPr bwMode="auto">
            <a:xfrm>
              <a:off x="6939979" y="1961728"/>
              <a:ext cx="701675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0019FF"/>
                  </a:solidFill>
                  <a:ea typeface="宋体" charset="-122"/>
                </a:rPr>
                <a:t>MEM</a:t>
              </a:r>
              <a:endParaRPr lang="en-US" altLang="zh-CN">
                <a:solidFill>
                  <a:srgbClr val="FF3300"/>
                </a:solidFill>
                <a:ea typeface="宋体" charset="-122"/>
              </a:endParaRPr>
            </a:p>
          </p:txBody>
        </p:sp>
        <p:sp>
          <p:nvSpPr>
            <p:cNvPr id="104" name="AutoShape 105"/>
            <p:cNvSpPr>
              <a:spLocks/>
            </p:cNvSpPr>
            <p:nvPr/>
          </p:nvSpPr>
          <p:spPr bwMode="auto">
            <a:xfrm rot="5400000">
              <a:off x="8571928" y="2090316"/>
              <a:ext cx="168275" cy="762000"/>
            </a:xfrm>
            <a:prstGeom prst="leftBrace">
              <a:avLst>
                <a:gd name="adj1" fmla="val 37736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>
                <a:solidFill>
                  <a:srgbClr val="0019FF"/>
                </a:solidFill>
                <a:ea typeface="宋体" charset="-122"/>
              </a:endParaRPr>
            </a:p>
          </p:txBody>
        </p:sp>
        <p:sp>
          <p:nvSpPr>
            <p:cNvPr id="105" name="Text Box 106"/>
            <p:cNvSpPr txBox="1">
              <a:spLocks noChangeArrowheads="1"/>
            </p:cNvSpPr>
            <p:nvPr/>
          </p:nvSpPr>
          <p:spPr bwMode="auto">
            <a:xfrm>
              <a:off x="8365554" y="1945853"/>
              <a:ext cx="563562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WB</a:t>
              </a:r>
              <a:endParaRPr lang="en-US" altLang="zh-CN">
                <a:solidFill>
                  <a:srgbClr val="FF3300"/>
                </a:solidFill>
                <a:ea typeface="宋体" charset="-122"/>
              </a:endParaRPr>
            </a:p>
          </p:txBody>
        </p:sp>
        <p:sp>
          <p:nvSpPr>
            <p:cNvPr id="106" name="Text Box 107"/>
            <p:cNvSpPr txBox="1">
              <a:spLocks noChangeArrowheads="1"/>
            </p:cNvSpPr>
            <p:nvPr/>
          </p:nvSpPr>
          <p:spPr bwMode="auto">
            <a:xfrm>
              <a:off x="3502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  <p:sp>
          <p:nvSpPr>
            <p:cNvPr id="107" name="Text Box 108"/>
            <p:cNvSpPr txBox="1">
              <a:spLocks noChangeArrowheads="1"/>
            </p:cNvSpPr>
            <p:nvPr/>
          </p:nvSpPr>
          <p:spPr bwMode="auto">
            <a:xfrm>
              <a:off x="55318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  <p:sp>
          <p:nvSpPr>
            <p:cNvPr id="108" name="Text Box 109"/>
            <p:cNvSpPr txBox="1">
              <a:spLocks noChangeArrowheads="1"/>
            </p:cNvSpPr>
            <p:nvPr/>
          </p:nvSpPr>
          <p:spPr bwMode="auto">
            <a:xfrm>
              <a:off x="72082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  <p:sp>
          <p:nvSpPr>
            <p:cNvPr id="109" name="Text Box 110"/>
            <p:cNvSpPr txBox="1">
              <a:spLocks noChangeArrowheads="1"/>
            </p:cNvSpPr>
            <p:nvPr/>
          </p:nvSpPr>
          <p:spPr bwMode="auto">
            <a:xfrm>
              <a:off x="33982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</p:grp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351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Cycle 9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2" y="1196752"/>
            <a:ext cx="823572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669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Some Conclusions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Using the prior pipeline, up to five instructions can be executed simultaneously.</a:t>
            </a:r>
          </a:p>
          <a:p>
            <a:pPr marL="82296" indent="0">
              <a:buNone/>
            </a:pPr>
            <a:r>
              <a:rPr lang="en-US" altLang="zh-CN" sz="2800" dirty="0"/>
              <a:t>     -- Implies that the maximum speedup is 5 times.</a:t>
            </a:r>
          </a:p>
          <a:p>
            <a:pPr marL="82296" indent="0">
              <a:buNone/>
            </a:pPr>
            <a:r>
              <a:rPr lang="en-US" altLang="zh-CN" sz="2800" dirty="0"/>
              <a:t>     -- In general, the </a:t>
            </a:r>
            <a:r>
              <a:rPr lang="en-US" altLang="zh-CN" sz="2800" i="1" dirty="0"/>
              <a:t>ideal</a:t>
            </a:r>
            <a:r>
              <a:rPr lang="en-US" altLang="zh-CN" sz="2800" dirty="0"/>
              <a:t> speedup equals the pipeline depth.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Pipelining does </a:t>
            </a:r>
            <a:r>
              <a:rPr lang="en-US" altLang="zh-CN" sz="2800" i="1" dirty="0"/>
              <a:t>not </a:t>
            </a:r>
            <a:r>
              <a:rPr lang="en-US" altLang="zh-CN" sz="2800" dirty="0"/>
              <a:t>improve the execution time of any single instruction.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Some times pipeline even makes instruction actually takes </a:t>
            </a:r>
            <a:r>
              <a:rPr lang="en-US" altLang="zh-CN" sz="2800" i="1" dirty="0"/>
              <a:t>longer </a:t>
            </a:r>
            <a:r>
              <a:rPr lang="en-US" altLang="zh-CN" sz="2800" dirty="0"/>
              <a:t>to execute than in a single-cycle </a:t>
            </a:r>
            <a:r>
              <a:rPr lang="en-US" altLang="zh-CN" sz="2800" dirty="0" err="1"/>
              <a:t>datapath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Instead, pipelining increases the </a:t>
            </a:r>
            <a:r>
              <a:rPr lang="en-US" altLang="zh-CN" sz="2800" i="1" dirty="0"/>
              <a:t>throughput,</a:t>
            </a:r>
            <a:r>
              <a:rPr lang="en-US" altLang="zh-CN" sz="2800" dirty="0"/>
              <a:t> or the amount of work done per unit time. Here, several instructions are executed together in each clock cycle.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The result is improved execution time for a </a:t>
            </a:r>
            <a:r>
              <a:rPr lang="en-US" altLang="zh-CN" sz="2800" i="1" dirty="0"/>
              <a:t>sequence </a:t>
            </a:r>
            <a:r>
              <a:rPr lang="en-US" altLang="zh-CN" sz="2800" dirty="0"/>
              <a:t>of instructions, such as an entire program.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22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Loads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aphicFrame>
        <p:nvGraphicFramePr>
          <p:cNvPr id="4" name="Group 239"/>
          <p:cNvGraphicFramePr>
            <a:graphicFrameLocks noGrp="1"/>
          </p:cNvGraphicFramePr>
          <p:nvPr>
            <p:extLst/>
          </p:nvPr>
        </p:nvGraphicFramePr>
        <p:xfrm>
          <a:off x="29118" y="1340768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$t1, 8($sp)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$t2, 12($sp)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$t3, 16($sp)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$t4, 20($sp)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5" name="Group 240"/>
          <p:cNvGrpSpPr>
            <a:grpSpLocks/>
          </p:cNvGrpSpPr>
          <p:nvPr/>
        </p:nvGrpSpPr>
        <p:grpSpPr bwMode="auto">
          <a:xfrm>
            <a:off x="2127671" y="3501008"/>
            <a:ext cx="4100513" cy="3259138"/>
            <a:chOff x="1687" y="779"/>
            <a:chExt cx="2583" cy="205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31" y="779"/>
              <a:ext cx="45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6 PM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064" y="1056"/>
              <a:ext cx="2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060" y="9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07" y="787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7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279" y="787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8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19" y="787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9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687" y="1019"/>
              <a:ext cx="3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400" i="1">
                  <a:latin typeface="Arial" charset="0"/>
                  <a:ea typeface="宋体" charset="-122"/>
                </a:rPr>
                <a:t>Time</a:t>
              </a:r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2059" y="1139"/>
              <a:ext cx="2208" cy="340"/>
              <a:chOff x="944" y="1292"/>
              <a:chExt cx="2208" cy="340"/>
            </a:xfrm>
          </p:grpSpPr>
          <p:sp>
            <p:nvSpPr>
              <p:cNvPr id="91" name="Rectangle 12"/>
              <p:cNvSpPr>
                <a:spLocks noChangeArrowheads="1"/>
              </p:cNvSpPr>
              <p:nvPr/>
            </p:nvSpPr>
            <p:spPr bwMode="auto">
              <a:xfrm>
                <a:off x="958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30</a:t>
                </a:r>
              </a:p>
            </p:txBody>
          </p:sp>
          <p:sp>
            <p:nvSpPr>
              <p:cNvPr id="92" name="Line 13"/>
              <p:cNvSpPr>
                <a:spLocks noChangeShapeType="1"/>
              </p:cNvSpPr>
              <p:nvPr/>
            </p:nvSpPr>
            <p:spPr bwMode="auto">
              <a:xfrm>
                <a:off x="944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Line 14"/>
              <p:cNvSpPr>
                <a:spLocks noChangeShapeType="1"/>
              </p:cNvSpPr>
              <p:nvPr/>
            </p:nvSpPr>
            <p:spPr bwMode="auto">
              <a:xfrm>
                <a:off x="1264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4" name="Group 15"/>
              <p:cNvGrpSpPr>
                <a:grpSpLocks/>
              </p:cNvGrpSpPr>
              <p:nvPr/>
            </p:nvGrpSpPr>
            <p:grpSpPr bwMode="auto">
              <a:xfrm>
                <a:off x="1280" y="1292"/>
                <a:ext cx="384" cy="340"/>
                <a:chOff x="1280" y="1292"/>
                <a:chExt cx="384" cy="340"/>
              </a:xfrm>
            </p:grpSpPr>
            <p:sp>
              <p:nvSpPr>
                <p:cNvPr id="115" name="Line 16"/>
                <p:cNvSpPr>
                  <a:spLocks noChangeShapeType="1"/>
                </p:cNvSpPr>
                <p:nvPr/>
              </p:nvSpPr>
              <p:spPr bwMode="auto">
                <a:xfrm>
                  <a:off x="1280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" name="Rectangle 17"/>
                <p:cNvSpPr>
                  <a:spLocks noChangeArrowheads="1"/>
                </p:cNvSpPr>
                <p:nvPr/>
              </p:nvSpPr>
              <p:spPr bwMode="auto">
                <a:xfrm>
                  <a:off x="1326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117" name="Line 18"/>
                <p:cNvSpPr>
                  <a:spLocks noChangeShapeType="1"/>
                </p:cNvSpPr>
                <p:nvPr/>
              </p:nvSpPr>
              <p:spPr bwMode="auto">
                <a:xfrm>
                  <a:off x="1664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5" name="Group 19"/>
              <p:cNvGrpSpPr>
                <a:grpSpLocks/>
              </p:cNvGrpSpPr>
              <p:nvPr/>
            </p:nvGrpSpPr>
            <p:grpSpPr bwMode="auto">
              <a:xfrm>
                <a:off x="1688" y="1292"/>
                <a:ext cx="384" cy="340"/>
                <a:chOff x="1688" y="1292"/>
                <a:chExt cx="384" cy="340"/>
              </a:xfrm>
            </p:grpSpPr>
            <p:sp>
              <p:nvSpPr>
                <p:cNvPr id="112" name="Line 20"/>
                <p:cNvSpPr>
                  <a:spLocks noChangeShapeType="1"/>
                </p:cNvSpPr>
                <p:nvPr/>
              </p:nvSpPr>
              <p:spPr bwMode="auto">
                <a:xfrm>
                  <a:off x="1688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" name="Rectangle 21"/>
                <p:cNvSpPr>
                  <a:spLocks noChangeArrowheads="1"/>
                </p:cNvSpPr>
                <p:nvPr/>
              </p:nvSpPr>
              <p:spPr bwMode="auto">
                <a:xfrm>
                  <a:off x="1734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114" name="Line 22"/>
                <p:cNvSpPr>
                  <a:spLocks noChangeShapeType="1"/>
                </p:cNvSpPr>
                <p:nvPr/>
              </p:nvSpPr>
              <p:spPr bwMode="auto">
                <a:xfrm>
                  <a:off x="2072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6" name="Group 23"/>
              <p:cNvGrpSpPr>
                <a:grpSpLocks/>
              </p:cNvGrpSpPr>
              <p:nvPr/>
            </p:nvGrpSpPr>
            <p:grpSpPr bwMode="auto">
              <a:xfrm>
                <a:off x="2096" y="1292"/>
                <a:ext cx="384" cy="340"/>
                <a:chOff x="2096" y="1292"/>
                <a:chExt cx="384" cy="340"/>
              </a:xfrm>
            </p:grpSpPr>
            <p:sp>
              <p:nvSpPr>
                <p:cNvPr id="109" name="Line 24"/>
                <p:cNvSpPr>
                  <a:spLocks noChangeShapeType="1"/>
                </p:cNvSpPr>
                <p:nvPr/>
              </p:nvSpPr>
              <p:spPr bwMode="auto">
                <a:xfrm>
                  <a:off x="2096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0" name="Rectangle 25"/>
                <p:cNvSpPr>
                  <a:spLocks noChangeArrowheads="1"/>
                </p:cNvSpPr>
                <p:nvPr/>
              </p:nvSpPr>
              <p:spPr bwMode="auto">
                <a:xfrm>
                  <a:off x="2142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111" name="Line 26"/>
                <p:cNvSpPr>
                  <a:spLocks noChangeShapeType="1"/>
                </p:cNvSpPr>
                <p:nvPr/>
              </p:nvSpPr>
              <p:spPr bwMode="auto">
                <a:xfrm>
                  <a:off x="2480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7" name="Line 27"/>
              <p:cNvSpPr>
                <a:spLocks noChangeShapeType="1"/>
              </p:cNvSpPr>
              <p:nvPr/>
            </p:nvSpPr>
            <p:spPr bwMode="auto">
              <a:xfrm>
                <a:off x="2504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28"/>
              <p:cNvSpPr>
                <a:spLocks noChangeShapeType="1"/>
              </p:cNvSpPr>
              <p:nvPr/>
            </p:nvSpPr>
            <p:spPr bwMode="auto">
              <a:xfrm>
                <a:off x="2904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Rectangle 29"/>
              <p:cNvSpPr>
                <a:spLocks noChangeArrowheads="1"/>
              </p:cNvSpPr>
              <p:nvPr/>
            </p:nvSpPr>
            <p:spPr bwMode="auto">
              <a:xfrm>
                <a:off x="2550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40</a:t>
                </a:r>
              </a:p>
            </p:txBody>
          </p:sp>
          <p:sp>
            <p:nvSpPr>
              <p:cNvPr id="100" name="Rectangle 30"/>
              <p:cNvSpPr>
                <a:spLocks noChangeArrowheads="1"/>
              </p:cNvSpPr>
              <p:nvPr/>
            </p:nvSpPr>
            <p:spPr bwMode="auto">
              <a:xfrm>
                <a:off x="2878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20</a:t>
                </a:r>
              </a:p>
            </p:txBody>
          </p:sp>
          <p:sp>
            <p:nvSpPr>
              <p:cNvPr id="101" name="Line 31"/>
              <p:cNvSpPr>
                <a:spLocks noChangeShapeType="1"/>
              </p:cNvSpPr>
              <p:nvPr/>
            </p:nvSpPr>
            <p:spPr bwMode="auto">
              <a:xfrm>
                <a:off x="2888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32"/>
              <p:cNvSpPr>
                <a:spLocks noChangeShapeType="1"/>
              </p:cNvSpPr>
              <p:nvPr/>
            </p:nvSpPr>
            <p:spPr bwMode="auto">
              <a:xfrm>
                <a:off x="3144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33"/>
              <p:cNvSpPr>
                <a:spLocks noChangeShapeType="1"/>
              </p:cNvSpPr>
              <p:nvPr/>
            </p:nvSpPr>
            <p:spPr bwMode="auto">
              <a:xfrm>
                <a:off x="1352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34"/>
              <p:cNvSpPr>
                <a:spLocks noChangeShapeType="1"/>
              </p:cNvSpPr>
              <p:nvPr/>
            </p:nvSpPr>
            <p:spPr bwMode="auto">
              <a:xfrm>
                <a:off x="1760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35"/>
              <p:cNvSpPr>
                <a:spLocks noChangeShapeType="1"/>
              </p:cNvSpPr>
              <p:nvPr/>
            </p:nvSpPr>
            <p:spPr bwMode="auto">
              <a:xfrm>
                <a:off x="2168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36"/>
              <p:cNvSpPr>
                <a:spLocks noChangeShapeType="1"/>
              </p:cNvSpPr>
              <p:nvPr/>
            </p:nvSpPr>
            <p:spPr bwMode="auto">
              <a:xfrm>
                <a:off x="1688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37"/>
              <p:cNvSpPr>
                <a:spLocks noChangeShapeType="1"/>
              </p:cNvSpPr>
              <p:nvPr/>
            </p:nvSpPr>
            <p:spPr bwMode="auto">
              <a:xfrm>
                <a:off x="2096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38"/>
              <p:cNvSpPr>
                <a:spLocks noChangeShapeType="1"/>
              </p:cNvSpPr>
              <p:nvPr/>
            </p:nvSpPr>
            <p:spPr bwMode="auto">
              <a:xfrm>
                <a:off x="2504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2071" y="1499"/>
              <a:ext cx="2199" cy="1333"/>
              <a:chOff x="956" y="1652"/>
              <a:chExt cx="2199" cy="1848"/>
            </a:xfrm>
          </p:grpSpPr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956" y="1652"/>
                <a:ext cx="967" cy="448"/>
                <a:chOff x="956" y="1652"/>
                <a:chExt cx="967" cy="448"/>
              </a:xfrm>
            </p:grpSpPr>
            <p:grpSp>
              <p:nvGrpSpPr>
                <p:cNvPr id="73" name="Group 41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grpSp>
                <p:nvGrpSpPr>
                  <p:cNvPr id="87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956" y="1652"/>
                    <a:ext cx="305" cy="448"/>
                    <a:chOff x="956" y="1652"/>
                    <a:chExt cx="305" cy="448"/>
                  </a:xfrm>
                </p:grpSpPr>
                <p:sp>
                  <p:nvSpPr>
                    <p:cNvPr id="89" name="AutoShap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6" y="1723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90" name="AutoShap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6" y="1652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88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1018" y="1756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74" name="Group 46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grpSp>
                <p:nvGrpSpPr>
                  <p:cNvPr id="82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1257" y="1652"/>
                    <a:ext cx="378" cy="448"/>
                    <a:chOff x="1257" y="1652"/>
                    <a:chExt cx="378" cy="448"/>
                  </a:xfrm>
                </p:grpSpPr>
                <p:sp>
                  <p:nvSpPr>
                    <p:cNvPr id="85" name="AutoShap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7" y="1723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86" name="AutoShap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52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8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372" y="1688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84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1304" y="1898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75" name="Freeform 52"/>
                <p:cNvSpPr>
                  <a:spLocks/>
                </p:cNvSpPr>
                <p:nvPr/>
              </p:nvSpPr>
              <p:spPr bwMode="auto">
                <a:xfrm>
                  <a:off x="1821" y="1881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Rectangle 53"/>
                <p:cNvSpPr>
                  <a:spLocks noChangeArrowheads="1"/>
                </p:cNvSpPr>
                <p:nvPr/>
              </p:nvSpPr>
              <p:spPr bwMode="auto">
                <a:xfrm>
                  <a:off x="1817" y="1881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77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1962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78" name="Rectangle 55"/>
                <p:cNvSpPr>
                  <a:spLocks noChangeArrowheads="1"/>
                </p:cNvSpPr>
                <p:nvPr/>
              </p:nvSpPr>
              <p:spPr bwMode="auto">
                <a:xfrm>
                  <a:off x="1641" y="1962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79" name="Group 56"/>
                <p:cNvGrpSpPr>
                  <a:grpSpLocks/>
                </p:cNvGrpSpPr>
                <p:nvPr/>
              </p:nvGrpSpPr>
              <p:grpSpPr bwMode="auto">
                <a:xfrm>
                  <a:off x="1639" y="1709"/>
                  <a:ext cx="194" cy="364"/>
                  <a:chOff x="1639" y="1709"/>
                  <a:chExt cx="194" cy="364"/>
                </a:xfrm>
              </p:grpSpPr>
              <p:sp>
                <p:nvSpPr>
                  <p:cNvPr id="8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09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81" name="Freeform 58"/>
                  <p:cNvSpPr>
                    <a:spLocks/>
                  </p:cNvSpPr>
                  <p:nvPr/>
                </p:nvSpPr>
                <p:spPr bwMode="auto">
                  <a:xfrm>
                    <a:off x="1639" y="1777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1356" y="2116"/>
                <a:ext cx="967" cy="448"/>
                <a:chOff x="1356" y="2116"/>
                <a:chExt cx="967" cy="448"/>
              </a:xfrm>
            </p:grpSpPr>
            <p:grpSp>
              <p:nvGrpSpPr>
                <p:cNvPr id="55" name="Group 60"/>
                <p:cNvGrpSpPr>
                  <a:grpSpLocks/>
                </p:cNvGrpSpPr>
                <p:nvPr/>
              </p:nvGrpSpPr>
              <p:grpSpPr bwMode="auto">
                <a:xfrm>
                  <a:off x="1356" y="2116"/>
                  <a:ext cx="305" cy="448"/>
                  <a:chOff x="1356" y="2116"/>
                  <a:chExt cx="305" cy="448"/>
                </a:xfrm>
              </p:grpSpPr>
              <p:grpSp>
                <p:nvGrpSpPr>
                  <p:cNvPr id="6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356" y="2116"/>
                    <a:ext cx="305" cy="448"/>
                    <a:chOff x="1356" y="2116"/>
                    <a:chExt cx="305" cy="448"/>
                  </a:xfrm>
                </p:grpSpPr>
                <p:sp>
                  <p:nvSpPr>
                    <p:cNvPr id="71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6" y="2187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72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6" y="2116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70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418" y="2220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56" name="Group 65"/>
                <p:cNvGrpSpPr>
                  <a:grpSpLocks/>
                </p:cNvGrpSpPr>
                <p:nvPr/>
              </p:nvGrpSpPr>
              <p:grpSpPr bwMode="auto">
                <a:xfrm>
                  <a:off x="1657" y="2116"/>
                  <a:ext cx="378" cy="448"/>
                  <a:chOff x="1657" y="2116"/>
                  <a:chExt cx="378" cy="448"/>
                </a:xfrm>
              </p:grpSpPr>
              <p:grpSp>
                <p:nvGrpSpPr>
                  <p:cNvPr id="6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1657" y="2116"/>
                    <a:ext cx="378" cy="448"/>
                    <a:chOff x="1657" y="2116"/>
                    <a:chExt cx="378" cy="448"/>
                  </a:xfrm>
                </p:grpSpPr>
                <p:sp>
                  <p:nvSpPr>
                    <p:cNvPr id="67" name="AutoShap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7" y="2187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68" name="AutoShap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3" y="2116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65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772" y="2152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66" name="AutoShape 70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2362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57" name="Freeform 71"/>
                <p:cNvSpPr>
                  <a:spLocks/>
                </p:cNvSpPr>
                <p:nvPr/>
              </p:nvSpPr>
              <p:spPr bwMode="auto">
                <a:xfrm>
                  <a:off x="2221" y="2345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8" name="Rectangle 72"/>
                <p:cNvSpPr>
                  <a:spLocks noChangeArrowheads="1"/>
                </p:cNvSpPr>
                <p:nvPr/>
              </p:nvSpPr>
              <p:spPr bwMode="auto">
                <a:xfrm>
                  <a:off x="2217" y="2345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59" name="Rectangle 73"/>
                <p:cNvSpPr>
                  <a:spLocks noChangeArrowheads="1"/>
                </p:cNvSpPr>
                <p:nvPr/>
              </p:nvSpPr>
              <p:spPr bwMode="auto">
                <a:xfrm>
                  <a:off x="2224" y="2426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60" name="Rectangle 74"/>
                <p:cNvSpPr>
                  <a:spLocks noChangeArrowheads="1"/>
                </p:cNvSpPr>
                <p:nvPr/>
              </p:nvSpPr>
              <p:spPr bwMode="auto">
                <a:xfrm>
                  <a:off x="2041" y="2426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61" name="Group 75"/>
                <p:cNvGrpSpPr>
                  <a:grpSpLocks/>
                </p:cNvGrpSpPr>
                <p:nvPr/>
              </p:nvGrpSpPr>
              <p:grpSpPr bwMode="auto">
                <a:xfrm>
                  <a:off x="2039" y="2173"/>
                  <a:ext cx="194" cy="364"/>
                  <a:chOff x="2039" y="2173"/>
                  <a:chExt cx="194" cy="364"/>
                </a:xfrm>
              </p:grpSpPr>
              <p:sp>
                <p:nvSpPr>
                  <p:cNvPr id="62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2173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63" name="Freeform 77"/>
                  <p:cNvSpPr>
                    <a:spLocks/>
                  </p:cNvSpPr>
                  <p:nvPr/>
                </p:nvSpPr>
                <p:spPr bwMode="auto">
                  <a:xfrm>
                    <a:off x="2039" y="2241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7" name="Group 78"/>
              <p:cNvGrpSpPr>
                <a:grpSpLocks/>
              </p:cNvGrpSpPr>
              <p:nvPr/>
            </p:nvGrpSpPr>
            <p:grpSpPr bwMode="auto">
              <a:xfrm>
                <a:off x="1772" y="2604"/>
                <a:ext cx="967" cy="448"/>
                <a:chOff x="1772" y="2604"/>
                <a:chExt cx="967" cy="448"/>
              </a:xfrm>
            </p:grpSpPr>
            <p:grpSp>
              <p:nvGrpSpPr>
                <p:cNvPr id="37" name="Group 79"/>
                <p:cNvGrpSpPr>
                  <a:grpSpLocks/>
                </p:cNvGrpSpPr>
                <p:nvPr/>
              </p:nvGrpSpPr>
              <p:grpSpPr bwMode="auto">
                <a:xfrm>
                  <a:off x="1772" y="2604"/>
                  <a:ext cx="305" cy="448"/>
                  <a:chOff x="1772" y="2604"/>
                  <a:chExt cx="305" cy="448"/>
                </a:xfrm>
              </p:grpSpPr>
              <p:grpSp>
                <p:nvGrpSpPr>
                  <p:cNvPr id="51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1772" y="2604"/>
                    <a:ext cx="305" cy="448"/>
                    <a:chOff x="1772" y="2604"/>
                    <a:chExt cx="305" cy="448"/>
                  </a:xfrm>
                </p:grpSpPr>
                <p:sp>
                  <p:nvSpPr>
                    <p:cNvPr id="53" name="AutoShap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2" y="2675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54" name="AutoShap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2" y="2604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52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2708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38" name="Group 84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grpSp>
                <p:nvGrpSpPr>
                  <p:cNvPr id="46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2073" y="2604"/>
                    <a:ext cx="378" cy="448"/>
                    <a:chOff x="2073" y="2604"/>
                    <a:chExt cx="378" cy="448"/>
                  </a:xfrm>
                </p:grpSpPr>
                <p:sp>
                  <p:nvSpPr>
                    <p:cNvPr id="49" name="AutoShap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2675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50" name="AutoShap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" y="2604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47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2188" y="2640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48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2850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39" name="Freeform 90"/>
                <p:cNvSpPr>
                  <a:spLocks/>
                </p:cNvSpPr>
                <p:nvPr/>
              </p:nvSpPr>
              <p:spPr bwMode="auto">
                <a:xfrm>
                  <a:off x="2637" y="2833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Rectangle 91"/>
                <p:cNvSpPr>
                  <a:spLocks noChangeArrowheads="1"/>
                </p:cNvSpPr>
                <p:nvPr/>
              </p:nvSpPr>
              <p:spPr bwMode="auto">
                <a:xfrm>
                  <a:off x="2633" y="2833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41" name="Rectangle 92"/>
                <p:cNvSpPr>
                  <a:spLocks noChangeArrowheads="1"/>
                </p:cNvSpPr>
                <p:nvPr/>
              </p:nvSpPr>
              <p:spPr bwMode="auto">
                <a:xfrm>
                  <a:off x="2640" y="2914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42" name="Rectangle 93"/>
                <p:cNvSpPr>
                  <a:spLocks noChangeArrowheads="1"/>
                </p:cNvSpPr>
                <p:nvPr/>
              </p:nvSpPr>
              <p:spPr bwMode="auto">
                <a:xfrm>
                  <a:off x="2457" y="2914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43" name="Group 94"/>
                <p:cNvGrpSpPr>
                  <a:grpSpLocks/>
                </p:cNvGrpSpPr>
                <p:nvPr/>
              </p:nvGrpSpPr>
              <p:grpSpPr bwMode="auto">
                <a:xfrm>
                  <a:off x="2455" y="2661"/>
                  <a:ext cx="194" cy="364"/>
                  <a:chOff x="2455" y="2661"/>
                  <a:chExt cx="194" cy="364"/>
                </a:xfrm>
              </p:grpSpPr>
              <p:sp>
                <p:nvSpPr>
                  <p:cNvPr id="44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2531" y="2661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45" name="Freeform 96"/>
                  <p:cNvSpPr>
                    <a:spLocks/>
                  </p:cNvSpPr>
                  <p:nvPr/>
                </p:nvSpPr>
                <p:spPr bwMode="auto">
                  <a:xfrm>
                    <a:off x="2455" y="2729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8" name="Group 97"/>
              <p:cNvGrpSpPr>
                <a:grpSpLocks/>
              </p:cNvGrpSpPr>
              <p:nvPr/>
            </p:nvGrpSpPr>
            <p:grpSpPr bwMode="auto">
              <a:xfrm>
                <a:off x="2188" y="3052"/>
                <a:ext cx="967" cy="448"/>
                <a:chOff x="2188" y="3052"/>
                <a:chExt cx="967" cy="448"/>
              </a:xfrm>
            </p:grpSpPr>
            <p:grpSp>
              <p:nvGrpSpPr>
                <p:cNvPr id="19" name="Group 98"/>
                <p:cNvGrpSpPr>
                  <a:grpSpLocks/>
                </p:cNvGrpSpPr>
                <p:nvPr/>
              </p:nvGrpSpPr>
              <p:grpSpPr bwMode="auto">
                <a:xfrm>
                  <a:off x="2188" y="3052"/>
                  <a:ext cx="305" cy="448"/>
                  <a:chOff x="2188" y="3052"/>
                  <a:chExt cx="305" cy="448"/>
                </a:xfrm>
              </p:grpSpPr>
              <p:grpSp>
                <p:nvGrpSpPr>
                  <p:cNvPr id="33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2188" y="3052"/>
                    <a:ext cx="305" cy="448"/>
                    <a:chOff x="2188" y="3052"/>
                    <a:chExt cx="305" cy="448"/>
                  </a:xfrm>
                </p:grpSpPr>
                <p:sp>
                  <p:nvSpPr>
                    <p:cNvPr id="35" name="AutoShap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8" y="3123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36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8" y="3052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34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3156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grpSp>
                <p:nvGrpSpPr>
                  <p:cNvPr id="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489" y="3052"/>
                    <a:ext cx="378" cy="448"/>
                    <a:chOff x="2489" y="3052"/>
                    <a:chExt cx="378" cy="448"/>
                  </a:xfrm>
                </p:grpSpPr>
                <p:sp>
                  <p:nvSpPr>
                    <p:cNvPr id="31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9" y="3123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32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5" y="3052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2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604" y="3088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30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3298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21" name="Freeform 109"/>
                <p:cNvSpPr>
                  <a:spLocks/>
                </p:cNvSpPr>
                <p:nvPr/>
              </p:nvSpPr>
              <p:spPr bwMode="auto">
                <a:xfrm>
                  <a:off x="3053" y="3281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Rectangle 110"/>
                <p:cNvSpPr>
                  <a:spLocks noChangeArrowheads="1"/>
                </p:cNvSpPr>
                <p:nvPr/>
              </p:nvSpPr>
              <p:spPr bwMode="auto">
                <a:xfrm>
                  <a:off x="3049" y="3281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3056" y="3362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24" name="Rectangle 112"/>
                <p:cNvSpPr>
                  <a:spLocks noChangeArrowheads="1"/>
                </p:cNvSpPr>
                <p:nvPr/>
              </p:nvSpPr>
              <p:spPr bwMode="auto">
                <a:xfrm>
                  <a:off x="2873" y="3362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25" name="Group 113"/>
                <p:cNvGrpSpPr>
                  <a:grpSpLocks/>
                </p:cNvGrpSpPr>
                <p:nvPr/>
              </p:nvGrpSpPr>
              <p:grpSpPr bwMode="auto">
                <a:xfrm>
                  <a:off x="2871" y="3109"/>
                  <a:ext cx="194" cy="364"/>
                  <a:chOff x="2871" y="3109"/>
                  <a:chExt cx="194" cy="364"/>
                </a:xfrm>
              </p:grpSpPr>
              <p:sp>
                <p:nvSpPr>
                  <p:cNvPr id="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3109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27" name="Freeform 115"/>
                  <p:cNvSpPr>
                    <a:spLocks/>
                  </p:cNvSpPr>
                  <p:nvPr/>
                </p:nvSpPr>
                <p:spPr bwMode="auto">
                  <a:xfrm>
                    <a:off x="2871" y="3177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40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Pipeline Diagram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Pipeline diagram shows the execution of a series of instructions.</a:t>
            </a:r>
          </a:p>
          <a:p>
            <a:pPr marL="82296" indent="0">
              <a:buNone/>
            </a:pPr>
            <a:r>
              <a:rPr lang="en-US" altLang="zh-CN" sz="2600" dirty="0"/>
              <a:t> -- Instruction sequence is shown vertically (top to bottom)</a:t>
            </a:r>
          </a:p>
          <a:p>
            <a:pPr marL="82296" indent="0">
              <a:buNone/>
            </a:pPr>
            <a:r>
              <a:rPr lang="en-US" altLang="zh-CN" sz="2600" dirty="0"/>
              <a:t> -- Clock cycles are shown horizontally (left to right)</a:t>
            </a:r>
          </a:p>
          <a:p>
            <a:pPr marL="82296" indent="0">
              <a:buNone/>
            </a:pPr>
            <a:r>
              <a:rPr lang="en-US" altLang="zh-CN" sz="2600" dirty="0"/>
              <a:t> -- Each instruction is divided into its component stages.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b="1" i="1" dirty="0"/>
              <a:t>Overlapping</a:t>
            </a:r>
            <a:r>
              <a:rPr lang="en-US" altLang="zh-CN" sz="2600" dirty="0"/>
              <a:t> of instructions is shown in the diagram.</a:t>
            </a:r>
          </a:p>
        </p:txBody>
      </p:sp>
      <p:graphicFrame>
        <p:nvGraphicFramePr>
          <p:cNvPr id="4" name="Group 254"/>
          <p:cNvGraphicFramePr>
            <a:graphicFrameLocks noGrp="1"/>
          </p:cNvGraphicFramePr>
          <p:nvPr>
            <p:extLst/>
          </p:nvPr>
        </p:nvGraphicFramePr>
        <p:xfrm>
          <a:off x="201488" y="4149080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	$t0, 4($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sp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$t1, $t2, $t3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5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Some Terminology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The </a:t>
            </a:r>
            <a:r>
              <a:rPr lang="en-US" altLang="zh-CN" sz="2600" dirty="0">
                <a:solidFill>
                  <a:srgbClr val="FF0000"/>
                </a:solidFill>
              </a:rPr>
              <a:t>pipeline depth</a:t>
            </a:r>
            <a:r>
              <a:rPr lang="en-US" altLang="zh-CN" sz="2600" dirty="0"/>
              <a:t> is the number of stages: 5 in this case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the first 4 cycles here, the pipeline is </a:t>
            </a:r>
            <a:r>
              <a:rPr lang="en-US" altLang="zh-CN" sz="2600" dirty="0">
                <a:solidFill>
                  <a:srgbClr val="FF0000"/>
                </a:solidFill>
              </a:rPr>
              <a:t>filling</a:t>
            </a:r>
            <a:r>
              <a:rPr lang="en-US" altLang="zh-CN" sz="2600" dirty="0"/>
              <a:t>, since there are idle functional units.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cycle 5, the pipeline is </a:t>
            </a:r>
            <a:r>
              <a:rPr lang="en-US" altLang="zh-CN" sz="2600" dirty="0">
                <a:solidFill>
                  <a:srgbClr val="FF0000"/>
                </a:solidFill>
              </a:rPr>
              <a:t>full</a:t>
            </a:r>
            <a:r>
              <a:rPr lang="en-US" altLang="zh-CN" sz="2600" dirty="0"/>
              <a:t>. Five instructions are being executed simultaneously, no idle functional units.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cycles 6-9, the pipeline is </a:t>
            </a:r>
            <a:r>
              <a:rPr lang="en-US" altLang="zh-CN" sz="2600" dirty="0">
                <a:solidFill>
                  <a:srgbClr val="FF0000"/>
                </a:solidFill>
              </a:rPr>
              <a:t>emptying</a:t>
            </a:r>
            <a:r>
              <a:rPr lang="en-US" altLang="zh-CN" sz="2600" dirty="0"/>
              <a:t>.</a:t>
            </a:r>
          </a:p>
        </p:txBody>
      </p:sp>
      <p:sp>
        <p:nvSpPr>
          <p:cNvPr id="4" name="AutoShape 6"/>
          <p:cNvSpPr>
            <a:spLocks/>
          </p:cNvSpPr>
          <p:nvPr/>
        </p:nvSpPr>
        <p:spPr bwMode="auto">
          <a:xfrm rot="16200000">
            <a:off x="3744020" y="4629536"/>
            <a:ext cx="177800" cy="3048000"/>
          </a:xfrm>
          <a:prstGeom prst="leftBrace">
            <a:avLst>
              <a:gd name="adj1" fmla="val 14285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 rot="16200000">
            <a:off x="7443689" y="4663667"/>
            <a:ext cx="177800" cy="2979738"/>
          </a:xfrm>
          <a:prstGeom prst="leftBrace">
            <a:avLst>
              <a:gd name="adj1" fmla="val 1396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 rot="16200000">
            <a:off x="5610920" y="5810636"/>
            <a:ext cx="177800" cy="685800"/>
          </a:xfrm>
          <a:prstGeom prst="leftBrace">
            <a:avLst>
              <a:gd name="adj1" fmla="val 3214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375720" y="6293236"/>
            <a:ext cx="8572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1pPr>
            <a:lvl2pPr marL="742950" indent="-28575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2pPr>
            <a:lvl3pPr marL="11430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3pPr>
            <a:lvl4pPr marL="16002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4pPr>
            <a:lvl5pPr marL="20574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9pPr>
          </a:lstStyle>
          <a:p>
            <a:pPr algn="ctr"/>
            <a:r>
              <a:rPr lang="en-US" altLang="zh-CN">
                <a:ea typeface="宋体" charset="-122"/>
              </a:rPr>
              <a:t>filling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433120" y="6293236"/>
            <a:ext cx="5842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1pPr>
            <a:lvl2pPr marL="742950" indent="-28575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2pPr>
            <a:lvl3pPr marL="11430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3pPr>
            <a:lvl4pPr marL="16002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4pPr>
            <a:lvl5pPr marL="20574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9pPr>
          </a:lstStyle>
          <a:p>
            <a:pPr algn="ctr"/>
            <a:r>
              <a:rPr lang="en-US" altLang="zh-CN">
                <a:ea typeface="宋体" charset="-122"/>
              </a:rPr>
              <a:t>full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57120" y="6293236"/>
            <a:ext cx="12573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1pPr>
            <a:lvl2pPr marL="742950" indent="-28575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2pPr>
            <a:lvl3pPr marL="11430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3pPr>
            <a:lvl4pPr marL="16002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4pPr>
            <a:lvl5pPr marL="20574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9pPr>
          </a:lstStyle>
          <a:p>
            <a:pPr algn="ctr"/>
            <a:r>
              <a:rPr lang="en-US" altLang="zh-CN">
                <a:ea typeface="宋体" charset="-122"/>
              </a:rPr>
              <a:t>emptying</a:t>
            </a:r>
          </a:p>
        </p:txBody>
      </p:sp>
      <p:graphicFrame>
        <p:nvGraphicFramePr>
          <p:cNvPr id="10" name="Group 134"/>
          <p:cNvGraphicFramePr>
            <a:graphicFrameLocks noGrp="1"/>
          </p:cNvGraphicFramePr>
          <p:nvPr>
            <p:extLst/>
          </p:nvPr>
        </p:nvGraphicFramePr>
        <p:xfrm>
          <a:off x="251520" y="4007236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$t1, $t2, $t3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46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1317" y="260648"/>
            <a:ext cx="8393617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Single vs Multiple vs 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62" y="1124744"/>
            <a:ext cx="8348566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70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Execution time on ideal pipeline:</a:t>
            </a:r>
          </a:p>
          <a:p>
            <a:pPr marL="82296" indent="0">
              <a:buNone/>
            </a:pPr>
            <a:r>
              <a:rPr lang="en-US" altLang="zh-CN" sz="2800" dirty="0"/>
              <a:t>   --</a:t>
            </a:r>
            <a:r>
              <a:rPr lang="en-US" altLang="zh-CN" sz="2800" dirty="0">
                <a:solidFill>
                  <a:srgbClr val="FF0000"/>
                </a:solidFill>
              </a:rPr>
              <a:t>Time to fill the pipeline </a:t>
            </a:r>
            <a:r>
              <a:rPr lang="en-US" altLang="zh-CN" sz="2800" dirty="0"/>
              <a:t>+ </a:t>
            </a:r>
            <a:r>
              <a:rPr lang="en-US" altLang="zh-CN" sz="2800" dirty="0">
                <a:solidFill>
                  <a:srgbClr val="00B050"/>
                </a:solidFill>
              </a:rPr>
              <a:t>one cycle per instruction</a:t>
            </a:r>
          </a:p>
          <a:p>
            <a:pPr marL="82296" indent="0">
              <a:buNone/>
            </a:pPr>
            <a:r>
              <a:rPr lang="en-US" altLang="zh-CN" sz="2800" dirty="0"/>
              <a:t>   --What is the execution time for N instructions?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Compare with other implementations:</a:t>
            </a:r>
          </a:p>
          <a:p>
            <a:pPr marL="82296" indent="0">
              <a:buNone/>
            </a:pPr>
            <a:r>
              <a:rPr lang="en-US" altLang="zh-CN" sz="2800" dirty="0"/>
              <a:t>   -- </a:t>
            </a:r>
            <a:r>
              <a:rPr lang="en-US" altLang="zh-CN" sz="2800" dirty="0" err="1"/>
              <a:t>eg</a:t>
            </a:r>
            <a:r>
              <a:rPr lang="en-US" altLang="zh-CN" sz="2800" dirty="0"/>
              <a:t>. Single Cycle with 8ns clock period ? 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How much faster is pipelining for N=1000 ?</a:t>
            </a:r>
          </a:p>
          <a:p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07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other instruction types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For other types of instructions, </a:t>
            </a:r>
            <a:r>
              <a:rPr lang="en-US" altLang="zh-CN" sz="2800" dirty="0" err="1"/>
              <a:t>eg</a:t>
            </a:r>
            <a:r>
              <a:rPr lang="en-US" altLang="zh-CN" sz="2800" dirty="0"/>
              <a:t>. R-type instructions, it only require 4 stages: IF, ID, EX, and WB</a:t>
            </a:r>
          </a:p>
          <a:p>
            <a:pPr marL="82296" indent="0">
              <a:buNone/>
            </a:pPr>
            <a:r>
              <a:rPr lang="en-US" altLang="zh-CN" sz="2800" dirty="0"/>
              <a:t>    -- MEM stage is not needed.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Some problems when we try to pipeline loads with R-type instructions…</a:t>
            </a:r>
          </a:p>
        </p:txBody>
      </p:sp>
      <p:graphicFrame>
        <p:nvGraphicFramePr>
          <p:cNvPr id="4" name="Group 175"/>
          <p:cNvGraphicFramePr>
            <a:graphicFrameLocks noGrp="1"/>
          </p:cNvGraphicFramePr>
          <p:nvPr>
            <p:extLst/>
          </p:nvPr>
        </p:nvGraphicFramePr>
        <p:xfrm>
          <a:off x="7414" y="4356100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$t1, 8($sp)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17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54252" y="5283200"/>
              <a:ext cx="831850" cy="727075"/>
            </p14:xfrm>
          </p:contentPart>
        </mc:Choice>
        <mc:Fallback xmlns="">
          <p:pic>
            <p:nvPicPr>
              <p:cNvPr id="5" name="Ink 17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4893" y="5273842"/>
                <a:ext cx="850568" cy="74579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248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3375</TotalTime>
  <Words>1486</Words>
  <Application>Microsoft Office PowerPoint</Application>
  <PresentationFormat>On-screen Show (4:3)</PresentationFormat>
  <Paragraphs>623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夏至</vt:lpstr>
      <vt:lpstr>CSE 341 Computer Organization  Lecture 18 Processor : Pipelining 2 </vt:lpstr>
      <vt:lpstr>Task III</vt:lpstr>
      <vt:lpstr>5-Stage Pipeline</vt:lpstr>
      <vt:lpstr>Pipelining Loads</vt:lpstr>
      <vt:lpstr>Pipeline Diagram</vt:lpstr>
      <vt:lpstr>Some Terminology</vt:lpstr>
      <vt:lpstr>Single vs Multiple vs Pipelining</vt:lpstr>
      <vt:lpstr>Pipelining Performance</vt:lpstr>
      <vt:lpstr>Pipelining other instruction types</vt:lpstr>
      <vt:lpstr>A solution: Insert NOP stages</vt:lpstr>
      <vt:lpstr>Review of Pipelining</vt:lpstr>
      <vt:lpstr>Datapath in Pipelining</vt:lpstr>
      <vt:lpstr>One register file is enough</vt:lpstr>
      <vt:lpstr>Review of Single-cycle Datapath (slightly rearranged)</vt:lpstr>
      <vt:lpstr>Recall of Intermediate registers in Multi-Cycle Design</vt:lpstr>
      <vt:lpstr>The Final Multi-cycle Datapath</vt:lpstr>
      <vt:lpstr>Pipeline Registers</vt:lpstr>
      <vt:lpstr>Pipelined datapath</vt:lpstr>
      <vt:lpstr>Pipelining</vt:lpstr>
      <vt:lpstr>Pipelined Datapath and Control</vt:lpstr>
      <vt:lpstr>Example</vt:lpstr>
      <vt:lpstr>Cycle 1 (filling)</vt:lpstr>
      <vt:lpstr>Cycle 2</vt:lpstr>
      <vt:lpstr>Cycle 3</vt:lpstr>
      <vt:lpstr>Cycle 4</vt:lpstr>
      <vt:lpstr>Cycle 5</vt:lpstr>
      <vt:lpstr>Cycle 6</vt:lpstr>
      <vt:lpstr>Cycle 7</vt:lpstr>
      <vt:lpstr>Cycle 8</vt:lpstr>
      <vt:lpstr>Cycle 9</vt:lpstr>
      <vt:lpstr>Some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318</cp:revision>
  <dcterms:created xsi:type="dcterms:W3CDTF">2015-08-13T19:09:57Z</dcterms:created>
  <dcterms:modified xsi:type="dcterms:W3CDTF">2020-04-14T15:19:54Z</dcterms:modified>
</cp:coreProperties>
</file>