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87" r:id="rId9"/>
    <p:sldId id="281" r:id="rId10"/>
    <p:sldId id="284" r:id="rId11"/>
    <p:sldId id="28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88" r:id="rId20"/>
    <p:sldId id="289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62379" autoAdjust="0"/>
  </p:normalViewPr>
  <p:slideViewPr>
    <p:cSldViewPr>
      <p:cViewPr varScale="1">
        <p:scale>
          <a:sx n="85" d="100"/>
          <a:sy n="85" d="100"/>
        </p:scale>
        <p:origin x="-23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1:09:43.08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0-2147483648,'0'0,"0"0,0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1:09:43.08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43 0,'-9'0,"0"0,-4 3,1-3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1:37:11.2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90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44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>
                <a:latin typeface="Calibri" pitchFamily="34" charset="0"/>
              </a:rPr>
              <a:t>CS252 S05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F16A09C-29FB-4FDF-906A-89019D31E538}" type="slidenum">
              <a:rPr lang="en-US" altLang="en-US" smtClean="0">
                <a:latin typeface="Calibri" pitchFamily="34" charset="0"/>
              </a:rPr>
              <a:pPr/>
              <a:t>9</a:t>
            </a:fld>
            <a:endParaRPr lang="en-US" altLang="en-US">
              <a:latin typeface="Calibri" pitchFamily="34" charset="0"/>
            </a:endParaRPr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>
                <a:latin typeface="Calibri" pitchFamily="34" charset="0"/>
              </a:rPr>
              <a:t>CS252 S05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31E499F-65E7-475D-A7A3-64CEE50438F7}" type="slidenum">
              <a:rPr lang="en-US" altLang="en-US" smtClean="0">
                <a:latin typeface="Calibri" pitchFamily="34" charset="0"/>
              </a:rPr>
              <a:pPr/>
              <a:t>10</a:t>
            </a:fld>
            <a:endParaRPr lang="en-US" altLang="en-US">
              <a:latin typeface="Calibri" pitchFamily="34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>
                <a:latin typeface="Calibri" pitchFamily="34" charset="0"/>
              </a:rPr>
              <a:t>CS252 S05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D269ABE-BE2A-40E5-8F61-67DFF8D28BA8}" type="slidenum">
              <a:rPr lang="en-US" altLang="en-US" smtClean="0">
                <a:latin typeface="Calibri" pitchFamily="34" charset="0"/>
              </a:rPr>
              <a:pPr/>
              <a:t>11</a:t>
            </a:fld>
            <a:endParaRPr lang="en-US" altLang="en-US">
              <a:latin typeface="Calibri" pitchFamily="34" charset="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07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83BF-1103-42C7-92FF-7F5268CC6C2E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A48-481C-4DC1-93B3-7E13F4009C33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FD51-F15E-42FE-9FC2-242623690B24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B7AA4-DCCA-4E25-A77B-D2C2497CA0AC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96D2-EF0C-4128-939C-269F27ED2BF2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E7D7-AB31-4AB2-B54B-C13BAB7C695A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2728-56DD-4992-9995-DDB9D0661232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6CE5-61B7-4981-8E81-EC61A6F556B4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A3967-AA13-4E69-A4D1-D8F48C83FD0C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0509-8E0A-4E03-8418-7EA011321434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1DD1-B918-49EE-9938-43D75816DCA4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3714066-ACD4-42C5-A8B9-6E15A8B6E442}" type="datetime1">
              <a:rPr lang="zh-CN" altLang="en-US" smtClean="0"/>
              <a:t>2020/4/16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customXml" Target="../ink/ink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19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Pipelining 3</a:t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7" name="Group 2"/>
          <p:cNvGrpSpPr>
            <a:grpSpLocks/>
          </p:cNvGrpSpPr>
          <p:nvPr/>
        </p:nvGrpSpPr>
        <p:grpSpPr bwMode="auto">
          <a:xfrm>
            <a:off x="3363913" y="2351088"/>
            <a:ext cx="1768475" cy="957262"/>
            <a:chOff x="2119" y="1481"/>
            <a:chExt cx="1114" cy="603"/>
          </a:xfrm>
        </p:grpSpPr>
        <p:sp>
          <p:nvSpPr>
            <p:cNvPr id="11277" name="Rectangle 3"/>
            <p:cNvSpPr>
              <a:spLocks noChangeArrowheads="1"/>
            </p:cNvSpPr>
            <p:nvPr/>
          </p:nvSpPr>
          <p:spPr bwMode="auto">
            <a:xfrm>
              <a:off x="2119" y="1481"/>
              <a:ext cx="1108" cy="368"/>
            </a:xfrm>
            <a:prstGeom prst="rect">
              <a:avLst/>
            </a:prstGeom>
            <a:solidFill>
              <a:srgbClr val="CFBD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8" name="Rectangle 4"/>
            <p:cNvSpPr>
              <a:spLocks noChangeArrowheads="1"/>
            </p:cNvSpPr>
            <p:nvPr/>
          </p:nvSpPr>
          <p:spPr bwMode="auto">
            <a:xfrm>
              <a:off x="2125" y="1853"/>
              <a:ext cx="11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  <a:latin typeface="Verdana" pitchFamily="34" charset="0"/>
                </a:rPr>
                <a:t>stalled stages</a:t>
              </a:r>
            </a:p>
          </p:txBody>
        </p:sp>
      </p:grp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378200" y="4622800"/>
            <a:ext cx="1676400" cy="495300"/>
          </a:xfrm>
          <a:prstGeom prst="rect">
            <a:avLst/>
          </a:prstGeom>
          <a:solidFill>
            <a:srgbClr val="CFBDC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1712913" y="3998913"/>
            <a:ext cx="7231062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5715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1"/>
            <a:r>
              <a:rPr lang="en-US" altLang="en-US" i="1">
                <a:latin typeface="Verdana" pitchFamily="34" charset="0"/>
              </a:rPr>
              <a:t>time</a:t>
            </a:r>
          </a:p>
          <a:p>
            <a:pPr lvl="1"/>
            <a:r>
              <a:rPr lang="en-US" altLang="en-US">
                <a:latin typeface="Verdana" pitchFamily="34" charset="0"/>
              </a:rPr>
              <a:t>t0	t1	t2	t3	t4	t5	t6	t7	. . . .</a:t>
            </a:r>
          </a:p>
          <a:p>
            <a:r>
              <a:rPr lang="en-US" altLang="en-US">
                <a:latin typeface="Verdana" pitchFamily="34" charset="0"/>
              </a:rPr>
              <a:t>IF	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 baseline="-25000">
                <a:latin typeface="Verdana" pitchFamily="34" charset="0"/>
              </a:rPr>
              <a:t>	</a:t>
            </a:r>
            <a:r>
              <a:rPr lang="en-US" altLang="en-US">
                <a:latin typeface="Verdana" pitchFamily="34" charset="0"/>
              </a:rPr>
              <a:t>I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  <a:r>
              <a:rPr lang="en-US" altLang="en-US">
                <a:latin typeface="Verdana" pitchFamily="34" charset="0"/>
              </a:rPr>
              <a:t>	</a:t>
            </a:r>
          </a:p>
          <a:p>
            <a:r>
              <a:rPr lang="en-US" altLang="en-US">
                <a:latin typeface="Verdana" pitchFamily="34" charset="0"/>
              </a:rPr>
              <a:t>ID		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  <a:endParaRPr lang="en-US" altLang="en-US">
              <a:solidFill>
                <a:schemeClr val="folHlink"/>
              </a:solidFill>
              <a:latin typeface="Verdana" pitchFamily="34" charset="0"/>
            </a:endParaRPr>
          </a:p>
          <a:p>
            <a:r>
              <a:rPr lang="en-US" altLang="en-US">
                <a:latin typeface="Verdana" pitchFamily="34" charset="0"/>
              </a:rPr>
              <a:t>EX		       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nop	nop	nop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	</a:t>
            </a:r>
            <a:r>
              <a:rPr lang="en-US" altLang="en-US">
                <a:latin typeface="Verdana" pitchFamily="34" charset="0"/>
              </a:rPr>
              <a:t>I</a:t>
            </a:r>
            <a:r>
              <a:rPr lang="en-US" altLang="en-US" baseline="-25000">
                <a:latin typeface="Verdana" pitchFamily="34" charset="0"/>
              </a:rPr>
              <a:t>4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</a:p>
          <a:p>
            <a:r>
              <a:rPr lang="en-US" altLang="en-US">
                <a:latin typeface="Verdana" pitchFamily="34" charset="0"/>
              </a:rPr>
              <a:t>MA      			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nop	nop	nop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</a:p>
          <a:p>
            <a:r>
              <a:rPr lang="en-US" altLang="en-US">
                <a:latin typeface="Verdana" pitchFamily="34" charset="0"/>
              </a:rPr>
              <a:t>WB     				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nop	nop	nop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latin typeface="Verdana" pitchFamily="34" charset="0"/>
              </a:rPr>
              <a:t>	I</a:t>
            </a:r>
            <a:r>
              <a:rPr lang="en-US" altLang="en-US" baseline="-25000">
                <a:latin typeface="Verdana" pitchFamily="34" charset="0"/>
              </a:rPr>
              <a:t>3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latin typeface="Verdana" pitchFamily="34" charset="0"/>
              </a:rPr>
              <a:t>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I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  <a:endParaRPr lang="en-US" altLang="en-US" i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-11113" y="1214438"/>
            <a:ext cx="9232901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7145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5715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571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3"/>
            <a:endParaRPr lang="en-US" altLang="en-US" i="1">
              <a:latin typeface="Verdana" pitchFamily="34" charset="0"/>
            </a:endParaRPr>
          </a:p>
          <a:p>
            <a:pPr lvl="3"/>
            <a:r>
              <a:rPr lang="en-US" altLang="en-US" i="1">
                <a:latin typeface="Verdana" pitchFamily="34" charset="0"/>
              </a:rPr>
              <a:t>	time</a:t>
            </a:r>
          </a:p>
          <a:p>
            <a:pPr lvl="3"/>
            <a:r>
              <a:rPr lang="en-US" altLang="en-US">
                <a:latin typeface="Verdana" pitchFamily="34" charset="0"/>
              </a:rPr>
              <a:t>	t0	t1	t2	t3	t4	t5	t6	t7	. . . .</a:t>
            </a:r>
          </a:p>
          <a:p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(I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) r1 </a:t>
            </a:r>
            <a:r>
              <a:rPr lang="en-US" altLang="en-US">
                <a:solidFill>
                  <a:schemeClr val="accent1"/>
                </a:solidFill>
                <a:latin typeface="Symbol" pitchFamily="18" charset="2"/>
              </a:rPr>
              <a:t>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(r0) + 10	IF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	EX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	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MA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	</a:t>
            </a:r>
            <a:r>
              <a:rPr lang="en-US" altLang="en-US">
                <a:solidFill>
                  <a:schemeClr val="accent1"/>
                </a:solidFill>
                <a:latin typeface="Verdana" pitchFamily="34" charset="0"/>
              </a:rPr>
              <a:t>WB</a:t>
            </a:r>
            <a:r>
              <a:rPr lang="en-US" altLang="en-US" baseline="-25000">
                <a:solidFill>
                  <a:schemeClr val="accent1"/>
                </a:solidFill>
                <a:latin typeface="Verdana" pitchFamily="34" charset="0"/>
              </a:rPr>
              <a:t>1</a:t>
            </a:r>
          </a:p>
          <a:p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(I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) r4 </a:t>
            </a:r>
            <a:r>
              <a:rPr lang="en-US" altLang="en-US">
                <a:solidFill>
                  <a:srgbClr val="56127A"/>
                </a:solidFill>
                <a:latin typeface="Symbol" pitchFamily="18" charset="2"/>
              </a:rPr>
              <a:t>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(r1) + 17		IF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EX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MA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	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WB</a:t>
            </a:r>
            <a:r>
              <a:rPr lang="en-US" altLang="en-US" baseline="-25000">
                <a:solidFill>
                  <a:srgbClr val="56127A"/>
                </a:solidFill>
                <a:latin typeface="Verdana" pitchFamily="34" charset="0"/>
              </a:rPr>
              <a:t>2</a:t>
            </a:r>
          </a:p>
          <a:p>
            <a:r>
              <a:rPr lang="en-US" altLang="en-US">
                <a:latin typeface="Verdana" pitchFamily="34" charset="0"/>
              </a:rPr>
              <a:t>(I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)						IF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IF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IF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IF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ID</a:t>
            </a:r>
            <a:r>
              <a:rPr lang="en-US" altLang="en-US" baseline="-25000">
                <a:latin typeface="Verdana" pitchFamily="34" charset="0"/>
              </a:rPr>
              <a:t>3</a:t>
            </a:r>
            <a:r>
              <a:rPr lang="en-US" altLang="en-US">
                <a:latin typeface="Verdana" pitchFamily="34" charset="0"/>
              </a:rPr>
              <a:t>	EX</a:t>
            </a:r>
            <a:r>
              <a:rPr lang="en-US" altLang="en-US" baseline="-25000">
                <a:latin typeface="Verdana" pitchFamily="34" charset="0"/>
              </a:rPr>
              <a:t>3	</a:t>
            </a:r>
            <a:r>
              <a:rPr lang="en-US" altLang="en-US">
                <a:latin typeface="Verdana" pitchFamily="34" charset="0"/>
              </a:rPr>
              <a:t>MA</a:t>
            </a:r>
            <a:r>
              <a:rPr lang="en-US" altLang="en-US" baseline="-25000">
                <a:latin typeface="Verdana" pitchFamily="34" charset="0"/>
              </a:rPr>
              <a:t>3	</a:t>
            </a:r>
            <a:r>
              <a:rPr lang="en-US" altLang="en-US">
                <a:latin typeface="Verdana" pitchFamily="34" charset="0"/>
              </a:rPr>
              <a:t>WB</a:t>
            </a:r>
            <a:r>
              <a:rPr lang="en-US" altLang="en-US" baseline="-25000">
                <a:latin typeface="Verdana" pitchFamily="34" charset="0"/>
              </a:rPr>
              <a:t>3</a:t>
            </a:r>
          </a:p>
          <a:p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(I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)</a:t>
            </a:r>
            <a:r>
              <a:rPr lang="en-US" altLang="en-US">
                <a:solidFill>
                  <a:srgbClr val="56127A"/>
                </a:solidFill>
                <a:latin typeface="Verdana" pitchFamily="34" charset="0"/>
              </a:rPr>
              <a:t>	</a:t>
            </a:r>
            <a:r>
              <a:rPr lang="en-US" altLang="en-US">
                <a:latin typeface="Verdana" pitchFamily="34" charset="0"/>
              </a:rPr>
              <a:t>	          	      		  		</a:t>
            </a:r>
            <a:r>
              <a:rPr lang="en-US" altLang="en-US" i="1">
                <a:latin typeface="Verdana" pitchFamily="34" charset="0"/>
              </a:rPr>
              <a:t>	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IF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	EX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MA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	</a:t>
            </a:r>
            <a:r>
              <a:rPr lang="en-US" altLang="en-US">
                <a:solidFill>
                  <a:srgbClr val="B69CAC"/>
                </a:solidFill>
                <a:latin typeface="Verdana" pitchFamily="34" charset="0"/>
              </a:rPr>
              <a:t>WB</a:t>
            </a:r>
            <a:r>
              <a:rPr lang="en-US" altLang="en-US" baseline="-25000">
                <a:solidFill>
                  <a:srgbClr val="B69CAC"/>
                </a:solidFill>
                <a:latin typeface="Verdana" pitchFamily="34" charset="0"/>
              </a:rPr>
              <a:t>4</a:t>
            </a:r>
          </a:p>
          <a:p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(I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)		          	           						IF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	ID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	EX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MA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	</a:t>
            </a:r>
            <a:r>
              <a:rPr lang="en-US" altLang="en-US">
                <a:solidFill>
                  <a:schemeClr val="folHlink"/>
                </a:solidFill>
                <a:latin typeface="Verdana" pitchFamily="34" charset="0"/>
              </a:rPr>
              <a:t>WB</a:t>
            </a:r>
            <a:r>
              <a:rPr lang="en-US" altLang="en-US" baseline="-25000">
                <a:solidFill>
                  <a:schemeClr val="folHlink"/>
                </a:solidFill>
                <a:latin typeface="Verdana" pitchFamily="34" charset="0"/>
              </a:rPr>
              <a:t>5</a:t>
            </a:r>
          </a:p>
        </p:txBody>
      </p:sp>
      <p:grpSp>
        <p:nvGrpSpPr>
          <p:cNvPr id="11271" name="Group 9"/>
          <p:cNvGrpSpPr>
            <a:grpSpLocks/>
          </p:cNvGrpSpPr>
          <p:nvPr/>
        </p:nvGrpSpPr>
        <p:grpSpPr bwMode="auto">
          <a:xfrm>
            <a:off x="3657600" y="2208213"/>
            <a:ext cx="1755775" cy="209550"/>
            <a:chOff x="2304" y="1391"/>
            <a:chExt cx="1106" cy="132"/>
          </a:xfrm>
        </p:grpSpPr>
        <p:sp>
          <p:nvSpPr>
            <p:cNvPr id="11275" name="Arc 10"/>
            <p:cNvSpPr>
              <a:spLocks/>
            </p:cNvSpPr>
            <p:nvPr/>
          </p:nvSpPr>
          <p:spPr bwMode="auto">
            <a:xfrm>
              <a:off x="2304" y="1391"/>
              <a:ext cx="596" cy="1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Arc 11"/>
            <p:cNvSpPr>
              <a:spLocks/>
            </p:cNvSpPr>
            <p:nvPr/>
          </p:nvSpPr>
          <p:spPr bwMode="auto">
            <a:xfrm>
              <a:off x="3181" y="1391"/>
              <a:ext cx="229" cy="108"/>
            </a:xfrm>
            <a:custGeom>
              <a:avLst/>
              <a:gdLst>
                <a:gd name="T0" fmla="*/ 0 w 21695"/>
                <a:gd name="T1" fmla="*/ 0 h 21600"/>
                <a:gd name="T2" fmla="*/ 0 w 21695"/>
                <a:gd name="T3" fmla="*/ 0 h 21600"/>
                <a:gd name="T4" fmla="*/ 0 w 21695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95" h="21600" fill="none" extrusionOk="0">
                  <a:moveTo>
                    <a:pt x="0" y="0"/>
                  </a:moveTo>
                  <a:cubicBezTo>
                    <a:pt x="31" y="0"/>
                    <a:pt x="63" y="-1"/>
                    <a:pt x="95" y="-1"/>
                  </a:cubicBezTo>
                  <a:cubicBezTo>
                    <a:pt x="12024" y="-1"/>
                    <a:pt x="21695" y="9670"/>
                    <a:pt x="21695" y="21600"/>
                  </a:cubicBezTo>
                </a:path>
                <a:path w="21695" h="21600" stroke="0" extrusionOk="0">
                  <a:moveTo>
                    <a:pt x="0" y="0"/>
                  </a:moveTo>
                  <a:cubicBezTo>
                    <a:pt x="31" y="0"/>
                    <a:pt x="63" y="-1"/>
                    <a:pt x="95" y="-1"/>
                  </a:cubicBezTo>
                  <a:cubicBezTo>
                    <a:pt x="12024" y="-1"/>
                    <a:pt x="21695" y="9670"/>
                    <a:pt x="21695" y="21600"/>
                  </a:cubicBezTo>
                  <a:lnTo>
                    <a:pt x="95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2" name="Rectangle 12"/>
          <p:cNvSpPr>
            <a:spLocks noChangeArrowheads="1"/>
          </p:cNvSpPr>
          <p:nvPr/>
        </p:nvSpPr>
        <p:spPr bwMode="auto">
          <a:xfrm>
            <a:off x="87313" y="4981575"/>
            <a:ext cx="13112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i="1">
                <a:latin typeface="Verdana" pitchFamily="34" charset="0"/>
              </a:rPr>
              <a:t>Resource </a:t>
            </a:r>
          </a:p>
          <a:p>
            <a:r>
              <a:rPr lang="en-US" altLang="en-US" i="1">
                <a:latin typeface="Verdana" pitchFamily="34" charset="0"/>
              </a:rPr>
              <a:t>Usage</a:t>
            </a:r>
          </a:p>
        </p:txBody>
      </p:sp>
      <p:sp>
        <p:nvSpPr>
          <p:cNvPr id="11273" name="Rectangle 13"/>
          <p:cNvSpPr>
            <a:spLocks noChangeArrowheads="1"/>
          </p:cNvSpPr>
          <p:nvPr/>
        </p:nvSpPr>
        <p:spPr bwMode="auto">
          <a:xfrm>
            <a:off x="5283200" y="6230938"/>
            <a:ext cx="314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nop</a:t>
            </a:r>
            <a:r>
              <a:rPr lang="en-US" altLang="en-US" i="1">
                <a:latin typeface="Verdana" pitchFamily="34" charset="0"/>
              </a:rPr>
              <a:t>  </a:t>
            </a:r>
            <a:r>
              <a:rPr lang="en-US" altLang="en-US" i="1">
                <a:latin typeface="Symbol" pitchFamily="18" charset="2"/>
              </a:rPr>
              <a:t></a:t>
            </a:r>
            <a:r>
              <a:rPr lang="en-US" altLang="en-US" i="1">
                <a:latin typeface="Verdana" pitchFamily="34" charset="0"/>
              </a:rPr>
              <a:t>     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pipeline bubble</a:t>
            </a:r>
          </a:p>
        </p:txBody>
      </p:sp>
      <p:sp>
        <p:nvSpPr>
          <p:cNvPr id="11274" name="Title 3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00FF"/>
                </a:solidFill>
              </a:rPr>
              <a:t>Stalled Stages and Pipeline Bubbles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60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219073" y="2204864"/>
            <a:ext cx="7623175" cy="1567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2400" dirty="0">
                <a:latin typeface="Verdana" pitchFamily="34" charset="0"/>
              </a:rPr>
              <a:t>Strategy 2:</a:t>
            </a:r>
            <a:br>
              <a:rPr lang="en-US" altLang="en-US" sz="2400" dirty="0">
                <a:latin typeface="Verdana" pitchFamily="34" charset="0"/>
              </a:rPr>
            </a:br>
            <a:endParaRPr lang="en-US" altLang="en-US" sz="2400" dirty="0">
              <a:latin typeface="Verdana" pitchFamily="34" charset="0"/>
            </a:endParaRPr>
          </a:p>
          <a:p>
            <a:r>
              <a:rPr lang="en-US" altLang="en-US" sz="2400" dirty="0" smtClean="0">
                <a:solidFill>
                  <a:srgbClr val="FF0000"/>
                </a:solidFill>
                <a:latin typeface="Verdana" pitchFamily="34" charset="0"/>
              </a:rPr>
              <a:t>Forward</a:t>
            </a:r>
            <a:r>
              <a:rPr lang="en-US" altLang="en-US" sz="2400" dirty="0" smtClean="0">
                <a:latin typeface="Verdana" pitchFamily="34" charset="0"/>
              </a:rPr>
              <a:t> </a:t>
            </a:r>
            <a:r>
              <a:rPr lang="en-US" altLang="en-US" sz="2400" dirty="0">
                <a:latin typeface="Verdana" pitchFamily="34" charset="0"/>
              </a:rPr>
              <a:t>data as soon as possible after it is calculated to the earlier pipeline </a:t>
            </a:r>
            <a:r>
              <a:rPr lang="en-US" altLang="en-US" sz="2400" dirty="0" smtClean="0">
                <a:latin typeface="Verdana" pitchFamily="34" charset="0"/>
              </a:rPr>
              <a:t>stage</a:t>
            </a:r>
            <a:endParaRPr lang="en-US" altLang="en-US" sz="2400" i="1" dirty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5364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>
                <a:solidFill>
                  <a:srgbClr val="0000FF"/>
                </a:solidFill>
              </a:rPr>
              <a:t>Resolving Data Hazards (2)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23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eliminate hazards(1)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In the example AND and OR instructions in the example should use the correct value for $2.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When is the data is actually produced and consumed?</a:t>
            </a:r>
            <a:endParaRPr lang="en-US" altLang="zh-CN" sz="2600" dirty="0"/>
          </a:p>
          <a:p>
            <a:pPr marL="0" indent="0" defTabSz="914400">
              <a:buNone/>
            </a:pPr>
            <a:r>
              <a:rPr lang="en-US" altLang="zh-CN" sz="2600" dirty="0"/>
              <a:t>      -- </a:t>
            </a:r>
            <a:r>
              <a:rPr lang="en-US" altLang="zh-CN" sz="2600" dirty="0">
                <a:ea typeface="宋体" charset="-122"/>
              </a:rPr>
              <a:t>SUB instruction produces its result in its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EX</a:t>
            </a:r>
            <a:r>
              <a:rPr lang="en-US" altLang="zh-CN" sz="2600" dirty="0">
                <a:ea typeface="宋体" charset="-122"/>
              </a:rPr>
              <a:t> stage, during cycle 3 in the diagram below.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 -- AND </a:t>
            </a:r>
            <a:r>
              <a:rPr lang="en-US" altLang="zh-CN" sz="2600" dirty="0" err="1">
                <a:ea typeface="宋体" charset="-122"/>
              </a:rPr>
              <a:t>and</a:t>
            </a:r>
            <a:r>
              <a:rPr lang="en-US" altLang="zh-CN" sz="2600" dirty="0">
                <a:ea typeface="宋体" charset="-122"/>
              </a:rPr>
              <a:t> OR need the new value of $2 in their </a:t>
            </a:r>
            <a:r>
              <a:rPr lang="en-US" altLang="zh-CN" sz="2600" dirty="0">
                <a:solidFill>
                  <a:srgbClr val="00CC00"/>
                </a:solidFill>
                <a:ea typeface="宋体" charset="-122"/>
              </a:rPr>
              <a:t>EX</a:t>
            </a:r>
            <a:r>
              <a:rPr lang="en-US" altLang="zh-CN" sz="2600" dirty="0">
                <a:ea typeface="宋体" charset="-122"/>
              </a:rPr>
              <a:t> stages, during clock cycles 4-5 here. 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aphicFrame>
        <p:nvGraphicFramePr>
          <p:cNvPr id="131" name="Group 4"/>
          <p:cNvGraphicFramePr>
            <a:graphicFrameLocks noGrp="1"/>
          </p:cNvGraphicFramePr>
          <p:nvPr>
            <p:extLst/>
          </p:nvPr>
        </p:nvGraphicFramePr>
        <p:xfrm>
          <a:off x="1382216" y="4402792"/>
          <a:ext cx="6934200" cy="219456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$1, $3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$12, 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$13, $6, 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83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eliminate hazards(2)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The actual result $1 </a:t>
            </a:r>
            <a:r>
              <a:rPr lang="en-US" altLang="zh-CN" sz="2600" dirty="0">
                <a:latin typeface="Lucida Console" pitchFamily="49" charset="0"/>
                <a:ea typeface="宋体" charset="-122"/>
              </a:rPr>
              <a:t>-</a:t>
            </a:r>
            <a:r>
              <a:rPr lang="en-US" altLang="zh-CN" sz="2600" dirty="0">
                <a:ea typeface="宋体" charset="-122"/>
              </a:rPr>
              <a:t> $3 is computed in clock cycle 3, </a:t>
            </a:r>
            <a:r>
              <a:rPr lang="en-US" altLang="zh-CN" sz="2600" i="1" dirty="0">
                <a:ea typeface="宋体" charset="-122"/>
              </a:rPr>
              <a:t>before</a:t>
            </a:r>
            <a:r>
              <a:rPr lang="en-US" altLang="zh-CN" sz="2600" dirty="0">
                <a:ea typeface="宋体" charset="-122"/>
              </a:rPr>
              <a:t> it’s needed in cycles 4 and 5.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charset="-122"/>
              </a:rPr>
              <a:t>    -- In general, we need to somehow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bypass</a:t>
            </a:r>
            <a:r>
              <a:rPr lang="en-US" altLang="zh-CN" sz="2600" dirty="0">
                <a:ea typeface="宋体" charset="-122"/>
              </a:rPr>
              <a:t> the </a:t>
            </a:r>
            <a:r>
              <a:rPr lang="en-US" altLang="zh-CN" sz="2600" dirty="0" err="1">
                <a:ea typeface="宋体" charset="-122"/>
              </a:rPr>
              <a:t>writeback</a:t>
            </a:r>
            <a:r>
              <a:rPr lang="en-US" altLang="zh-CN" sz="2600" dirty="0">
                <a:ea typeface="宋体" charset="-122"/>
              </a:rPr>
              <a:t> and register read stages when needed.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charset="-122"/>
              </a:rPr>
              <a:t>    -- More specifically, We need to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pass</a:t>
            </a:r>
            <a:r>
              <a:rPr lang="en-US" altLang="zh-CN" sz="2600" dirty="0">
                <a:ea typeface="宋体" charset="-122"/>
              </a:rPr>
              <a:t> the ALU output from SUB directly to the AND </a:t>
            </a:r>
            <a:r>
              <a:rPr lang="en-US" altLang="zh-CN" sz="2600" dirty="0" err="1">
                <a:ea typeface="宋体" charset="-122"/>
              </a:rPr>
              <a:t>and</a:t>
            </a:r>
            <a:r>
              <a:rPr lang="en-US" altLang="zh-CN" sz="2600" dirty="0">
                <a:ea typeface="宋体" charset="-122"/>
              </a:rPr>
              <a:t> OR instructions, without going through the register file.</a:t>
            </a:r>
          </a:p>
          <a:p>
            <a:pPr marL="82296" indent="0">
              <a:buNone/>
            </a:pPr>
            <a:endParaRPr lang="en-US" altLang="zh-CN" sz="2600" dirty="0"/>
          </a:p>
        </p:txBody>
      </p:sp>
      <p:graphicFrame>
        <p:nvGraphicFramePr>
          <p:cNvPr id="5" name="Group 124"/>
          <p:cNvGraphicFramePr>
            <a:graphicFrameLocks noGrp="1"/>
          </p:cNvGraphicFramePr>
          <p:nvPr>
            <p:extLst/>
          </p:nvPr>
        </p:nvGraphicFramePr>
        <p:xfrm>
          <a:off x="1382216" y="4293096"/>
          <a:ext cx="6934200" cy="219456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$1, $3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$12, 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$13, $6, 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055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Forwarding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The ALU result generated in the EX stage is normally passed through the pipeline registers to the MEM and WB stages, before it is finally written to the register file.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Hence, we could just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forward</a:t>
            </a:r>
            <a:r>
              <a:rPr lang="en-US" altLang="zh-CN" sz="2600" dirty="0">
                <a:ea typeface="宋体" charset="-122"/>
              </a:rPr>
              <a:t> that value to subsequent instructions, to prevent data hazards.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252" name="Group 3"/>
          <p:cNvGrpSpPr>
            <a:grpSpLocks/>
          </p:cNvGrpSpPr>
          <p:nvPr/>
        </p:nvGrpSpPr>
        <p:grpSpPr bwMode="auto">
          <a:xfrm>
            <a:off x="3021063" y="3905770"/>
            <a:ext cx="3767137" cy="863600"/>
            <a:chOff x="960" y="1728"/>
            <a:chExt cx="2157" cy="480"/>
          </a:xfrm>
        </p:grpSpPr>
        <p:sp>
          <p:nvSpPr>
            <p:cNvPr id="253" name="Rectangle 4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54" name="Group 5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280" name="Line 6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1" name="Line 7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2" name="Line 8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3" name="Line 9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4" name="Line 10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5" name="Line 11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86" name="Line 12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55" name="Text Box 13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56" name="Rectangle 14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7" name="Text Box 15"/>
            <p:cNvSpPr txBox="1">
              <a:spLocks noChangeArrowheads="1"/>
            </p:cNvSpPr>
            <p:nvPr/>
          </p:nvSpPr>
          <p:spPr bwMode="auto">
            <a:xfrm>
              <a:off x="137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58" name="Text Box 16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59" name="Rectangle 17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0" name="Text Box 18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61" name="Rectangle 19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2" name="Rectangle 20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3" name="Line 21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4" name="Line 22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5" name="Line 23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" name="Line 24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7" name="Line 25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8" name="Line 26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9" name="Line 27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0" name="Line 28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1" name="Rectangle 29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2" name="Line 30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3" name="Rectangle 31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4" name="Line 32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5" name="Rectangle 33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6" name="Line 34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7" name="Line 35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8" name="Line 36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9" name="Line 37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87" name="Group 38"/>
          <p:cNvGrpSpPr>
            <a:grpSpLocks/>
          </p:cNvGrpSpPr>
          <p:nvPr/>
        </p:nvGrpSpPr>
        <p:grpSpPr bwMode="auto">
          <a:xfrm>
            <a:off x="3859263" y="4942408"/>
            <a:ext cx="3767137" cy="863600"/>
            <a:chOff x="2352" y="2736"/>
            <a:chExt cx="2157" cy="480"/>
          </a:xfrm>
        </p:grpSpPr>
        <p:sp>
          <p:nvSpPr>
            <p:cNvPr id="288" name="Rectangle 39"/>
            <p:cNvSpPr>
              <a:spLocks noChangeArrowheads="1"/>
            </p:cNvSpPr>
            <p:nvPr/>
          </p:nvSpPr>
          <p:spPr bwMode="auto">
            <a:xfrm>
              <a:off x="312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89" name="Group 40"/>
            <p:cNvGrpSpPr>
              <a:grpSpLocks/>
            </p:cNvGrpSpPr>
            <p:nvPr/>
          </p:nvGrpSpPr>
          <p:grpSpPr bwMode="auto">
            <a:xfrm>
              <a:off x="3312" y="2784"/>
              <a:ext cx="192" cy="384"/>
              <a:chOff x="1920" y="720"/>
              <a:chExt cx="192" cy="384"/>
            </a:xfrm>
          </p:grpSpPr>
          <p:sp>
            <p:nvSpPr>
              <p:cNvPr id="315" name="Line 41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6" name="Line 42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7" name="Line 43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8" name="Line 44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19" name="Line 45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0" name="Line 46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1" name="Line 47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90" name="Text Box 48"/>
            <p:cNvSpPr txBox="1">
              <a:spLocks noChangeArrowheads="1"/>
            </p:cNvSpPr>
            <p:nvPr/>
          </p:nvSpPr>
          <p:spPr bwMode="auto">
            <a:xfrm>
              <a:off x="3711" y="2882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91" name="Rectangle 49"/>
            <p:cNvSpPr>
              <a:spLocks noChangeArrowheads="1"/>
            </p:cNvSpPr>
            <p:nvPr/>
          </p:nvSpPr>
          <p:spPr bwMode="auto">
            <a:xfrm>
              <a:off x="283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2" name="Text Box 50"/>
            <p:cNvSpPr txBox="1">
              <a:spLocks noChangeArrowheads="1"/>
            </p:cNvSpPr>
            <p:nvPr/>
          </p:nvSpPr>
          <p:spPr bwMode="auto">
            <a:xfrm>
              <a:off x="276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93" name="Text Box 51"/>
            <p:cNvSpPr txBox="1">
              <a:spLocks noChangeArrowheads="1"/>
            </p:cNvSpPr>
            <p:nvPr/>
          </p:nvSpPr>
          <p:spPr bwMode="auto">
            <a:xfrm>
              <a:off x="420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94" name="Rectangle 52"/>
            <p:cNvSpPr>
              <a:spLocks noChangeArrowheads="1"/>
            </p:cNvSpPr>
            <p:nvPr/>
          </p:nvSpPr>
          <p:spPr bwMode="auto">
            <a:xfrm>
              <a:off x="235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5" name="Text Box 53"/>
            <p:cNvSpPr txBox="1">
              <a:spLocks noChangeArrowheads="1"/>
            </p:cNvSpPr>
            <p:nvPr/>
          </p:nvSpPr>
          <p:spPr bwMode="auto">
            <a:xfrm>
              <a:off x="2352" y="2882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96" name="Rectangle 54"/>
            <p:cNvSpPr>
              <a:spLocks noChangeArrowheads="1"/>
            </p:cNvSpPr>
            <p:nvPr/>
          </p:nvSpPr>
          <p:spPr bwMode="auto">
            <a:xfrm>
              <a:off x="360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" name="Rectangle 55"/>
            <p:cNvSpPr>
              <a:spLocks noChangeArrowheads="1"/>
            </p:cNvSpPr>
            <p:nvPr/>
          </p:nvSpPr>
          <p:spPr bwMode="auto">
            <a:xfrm>
              <a:off x="264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8" name="Line 56"/>
            <p:cNvSpPr>
              <a:spLocks noChangeShapeType="1"/>
            </p:cNvSpPr>
            <p:nvPr/>
          </p:nvSpPr>
          <p:spPr bwMode="auto">
            <a:xfrm>
              <a:off x="254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9" name="Line 57"/>
            <p:cNvSpPr>
              <a:spLocks noChangeShapeType="1"/>
            </p:cNvSpPr>
            <p:nvPr/>
          </p:nvSpPr>
          <p:spPr bwMode="auto">
            <a:xfrm>
              <a:off x="273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0" name="Line 58"/>
            <p:cNvSpPr>
              <a:spLocks noChangeShapeType="1"/>
            </p:cNvSpPr>
            <p:nvPr/>
          </p:nvSpPr>
          <p:spPr bwMode="auto">
            <a:xfrm>
              <a:off x="3024" y="288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1" name="Line 59"/>
            <p:cNvSpPr>
              <a:spLocks noChangeShapeType="1"/>
            </p:cNvSpPr>
            <p:nvPr/>
          </p:nvSpPr>
          <p:spPr bwMode="auto">
            <a:xfrm>
              <a:off x="3024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2" name="Line 60"/>
            <p:cNvSpPr>
              <a:spLocks noChangeShapeType="1"/>
            </p:cNvSpPr>
            <p:nvPr/>
          </p:nvSpPr>
          <p:spPr bwMode="auto">
            <a:xfrm>
              <a:off x="3216" y="2880"/>
              <a:ext cx="96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3" name="Line 61"/>
            <p:cNvSpPr>
              <a:spLocks noChangeShapeType="1"/>
            </p:cNvSpPr>
            <p:nvPr/>
          </p:nvSpPr>
          <p:spPr bwMode="auto">
            <a:xfrm>
              <a:off x="3216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4" name="Line 62"/>
            <p:cNvSpPr>
              <a:spLocks noChangeShapeType="1"/>
            </p:cNvSpPr>
            <p:nvPr/>
          </p:nvSpPr>
          <p:spPr bwMode="auto">
            <a:xfrm>
              <a:off x="350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5" name="Line 63"/>
            <p:cNvSpPr>
              <a:spLocks noChangeShapeType="1"/>
            </p:cNvSpPr>
            <p:nvPr/>
          </p:nvSpPr>
          <p:spPr bwMode="auto">
            <a:xfrm>
              <a:off x="369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6" name="Rectangle 64"/>
            <p:cNvSpPr>
              <a:spLocks noChangeArrowheads="1"/>
            </p:cNvSpPr>
            <p:nvPr/>
          </p:nvSpPr>
          <p:spPr bwMode="auto">
            <a:xfrm>
              <a:off x="379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" name="Line 65"/>
            <p:cNvSpPr>
              <a:spLocks noChangeShapeType="1"/>
            </p:cNvSpPr>
            <p:nvPr/>
          </p:nvSpPr>
          <p:spPr bwMode="auto">
            <a:xfrm>
              <a:off x="398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8" name="Rectangle 66"/>
            <p:cNvSpPr>
              <a:spLocks noChangeArrowheads="1"/>
            </p:cNvSpPr>
            <p:nvPr/>
          </p:nvSpPr>
          <p:spPr bwMode="auto">
            <a:xfrm>
              <a:off x="408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" name="Line 67"/>
            <p:cNvSpPr>
              <a:spLocks noChangeShapeType="1"/>
            </p:cNvSpPr>
            <p:nvPr/>
          </p:nvSpPr>
          <p:spPr bwMode="auto">
            <a:xfrm>
              <a:off x="417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" name="Rectangle 68"/>
            <p:cNvSpPr>
              <a:spLocks noChangeArrowheads="1"/>
            </p:cNvSpPr>
            <p:nvPr/>
          </p:nvSpPr>
          <p:spPr bwMode="auto">
            <a:xfrm>
              <a:off x="427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" name="Line 69"/>
            <p:cNvSpPr>
              <a:spLocks noChangeShapeType="1"/>
            </p:cNvSpPr>
            <p:nvPr/>
          </p:nvSpPr>
          <p:spPr bwMode="auto">
            <a:xfrm>
              <a:off x="3744" y="297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" name="Line 70"/>
            <p:cNvSpPr>
              <a:spLocks noChangeShapeType="1"/>
            </p:cNvSpPr>
            <p:nvPr/>
          </p:nvSpPr>
          <p:spPr bwMode="auto">
            <a:xfrm>
              <a:off x="3744" y="316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3" name="Line 71"/>
            <p:cNvSpPr>
              <a:spLocks noChangeShapeType="1"/>
            </p:cNvSpPr>
            <p:nvPr/>
          </p:nvSpPr>
          <p:spPr bwMode="auto">
            <a:xfrm>
              <a:off x="4032" y="3072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4" name="Line 72"/>
            <p:cNvSpPr>
              <a:spLocks noChangeShapeType="1"/>
            </p:cNvSpPr>
            <p:nvPr/>
          </p:nvSpPr>
          <p:spPr bwMode="auto">
            <a:xfrm>
              <a:off x="4032" y="307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22" name="Group 119"/>
          <p:cNvGrpSpPr>
            <a:grpSpLocks/>
          </p:cNvGrpSpPr>
          <p:nvPr/>
        </p:nvGrpSpPr>
        <p:grpSpPr bwMode="auto">
          <a:xfrm>
            <a:off x="4697463" y="5979045"/>
            <a:ext cx="3767137" cy="863600"/>
            <a:chOff x="3115" y="3754"/>
            <a:chExt cx="2373" cy="544"/>
          </a:xfrm>
        </p:grpSpPr>
        <p:sp>
          <p:nvSpPr>
            <p:cNvPr id="323" name="Rectangle 74"/>
            <p:cNvSpPr>
              <a:spLocks noChangeArrowheads="1"/>
            </p:cNvSpPr>
            <p:nvPr/>
          </p:nvSpPr>
          <p:spPr bwMode="auto">
            <a:xfrm>
              <a:off x="3960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24" name="Group 75"/>
            <p:cNvGrpSpPr>
              <a:grpSpLocks/>
            </p:cNvGrpSpPr>
            <p:nvPr/>
          </p:nvGrpSpPr>
          <p:grpSpPr bwMode="auto">
            <a:xfrm>
              <a:off x="4171" y="3808"/>
              <a:ext cx="211" cy="436"/>
              <a:chOff x="1920" y="720"/>
              <a:chExt cx="192" cy="384"/>
            </a:xfrm>
          </p:grpSpPr>
          <p:sp>
            <p:nvSpPr>
              <p:cNvPr id="350" name="Line 76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1" name="Line 77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2" name="Line 78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3" name="Line 79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4" name="Line 80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5" name="Line 81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6" name="Line 82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25" name="Text Box 83"/>
            <p:cNvSpPr txBox="1">
              <a:spLocks noChangeArrowheads="1"/>
            </p:cNvSpPr>
            <p:nvPr/>
          </p:nvSpPr>
          <p:spPr bwMode="auto">
            <a:xfrm>
              <a:off x="4610" y="3919"/>
              <a:ext cx="33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26" name="Rectangle 84"/>
            <p:cNvSpPr>
              <a:spLocks noChangeArrowheads="1"/>
            </p:cNvSpPr>
            <p:nvPr/>
          </p:nvSpPr>
          <p:spPr bwMode="auto">
            <a:xfrm>
              <a:off x="3643" y="3863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7" name="Text Box 85"/>
            <p:cNvSpPr txBox="1">
              <a:spLocks noChangeArrowheads="1"/>
            </p:cNvSpPr>
            <p:nvPr/>
          </p:nvSpPr>
          <p:spPr bwMode="auto">
            <a:xfrm>
              <a:off x="3566" y="3919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28" name="Text Box 86"/>
            <p:cNvSpPr txBox="1">
              <a:spLocks noChangeArrowheads="1"/>
            </p:cNvSpPr>
            <p:nvPr/>
          </p:nvSpPr>
          <p:spPr bwMode="auto">
            <a:xfrm>
              <a:off x="5150" y="3919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29" name="Rectangle 87"/>
            <p:cNvSpPr>
              <a:spLocks noChangeArrowheads="1"/>
            </p:cNvSpPr>
            <p:nvPr/>
          </p:nvSpPr>
          <p:spPr bwMode="auto">
            <a:xfrm>
              <a:off x="3115" y="3863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0" name="Text Box 88"/>
            <p:cNvSpPr txBox="1">
              <a:spLocks noChangeArrowheads="1"/>
            </p:cNvSpPr>
            <p:nvPr/>
          </p:nvSpPr>
          <p:spPr bwMode="auto">
            <a:xfrm>
              <a:off x="3115" y="3919"/>
              <a:ext cx="22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31" name="Rectangle 89"/>
            <p:cNvSpPr>
              <a:spLocks noChangeArrowheads="1"/>
            </p:cNvSpPr>
            <p:nvPr/>
          </p:nvSpPr>
          <p:spPr bwMode="auto">
            <a:xfrm>
              <a:off x="4488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2" name="Rectangle 90"/>
            <p:cNvSpPr>
              <a:spLocks noChangeArrowheads="1"/>
            </p:cNvSpPr>
            <p:nvPr/>
          </p:nvSpPr>
          <p:spPr bwMode="auto">
            <a:xfrm>
              <a:off x="3432" y="3754"/>
              <a:ext cx="105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3" name="Line 91"/>
            <p:cNvSpPr>
              <a:spLocks noChangeShapeType="1"/>
            </p:cNvSpPr>
            <p:nvPr/>
          </p:nvSpPr>
          <p:spPr bwMode="auto">
            <a:xfrm>
              <a:off x="3326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4" name="Line 92"/>
            <p:cNvSpPr>
              <a:spLocks noChangeShapeType="1"/>
            </p:cNvSpPr>
            <p:nvPr/>
          </p:nvSpPr>
          <p:spPr bwMode="auto">
            <a:xfrm>
              <a:off x="3537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5" name="Line 93"/>
            <p:cNvSpPr>
              <a:spLocks noChangeShapeType="1"/>
            </p:cNvSpPr>
            <p:nvPr/>
          </p:nvSpPr>
          <p:spPr bwMode="auto">
            <a:xfrm>
              <a:off x="3854" y="3917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6" name="Line 94"/>
            <p:cNvSpPr>
              <a:spLocks noChangeShapeType="1"/>
            </p:cNvSpPr>
            <p:nvPr/>
          </p:nvSpPr>
          <p:spPr bwMode="auto">
            <a:xfrm>
              <a:off x="3854" y="4135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7" name="Line 95"/>
            <p:cNvSpPr>
              <a:spLocks noChangeShapeType="1"/>
            </p:cNvSpPr>
            <p:nvPr/>
          </p:nvSpPr>
          <p:spPr bwMode="auto">
            <a:xfrm>
              <a:off x="4066" y="3917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" name="Line 96"/>
            <p:cNvSpPr>
              <a:spLocks noChangeShapeType="1"/>
            </p:cNvSpPr>
            <p:nvPr/>
          </p:nvSpPr>
          <p:spPr bwMode="auto">
            <a:xfrm>
              <a:off x="4066" y="4135"/>
              <a:ext cx="105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9" name="Line 97"/>
            <p:cNvSpPr>
              <a:spLocks noChangeShapeType="1"/>
            </p:cNvSpPr>
            <p:nvPr/>
          </p:nvSpPr>
          <p:spPr bwMode="auto">
            <a:xfrm>
              <a:off x="4382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0" name="Line 98"/>
            <p:cNvSpPr>
              <a:spLocks noChangeShapeType="1"/>
            </p:cNvSpPr>
            <p:nvPr/>
          </p:nvSpPr>
          <p:spPr bwMode="auto">
            <a:xfrm>
              <a:off x="4594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1" name="Rectangle 99"/>
            <p:cNvSpPr>
              <a:spLocks noChangeArrowheads="1"/>
            </p:cNvSpPr>
            <p:nvPr/>
          </p:nvSpPr>
          <p:spPr bwMode="auto">
            <a:xfrm>
              <a:off x="4699" y="3863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2" name="Line 100"/>
            <p:cNvSpPr>
              <a:spLocks noChangeShapeType="1"/>
            </p:cNvSpPr>
            <p:nvPr/>
          </p:nvSpPr>
          <p:spPr bwMode="auto">
            <a:xfrm>
              <a:off x="4911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3" name="Rectangle 101"/>
            <p:cNvSpPr>
              <a:spLocks noChangeArrowheads="1"/>
            </p:cNvSpPr>
            <p:nvPr/>
          </p:nvSpPr>
          <p:spPr bwMode="auto">
            <a:xfrm>
              <a:off x="5016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4" name="Line 102"/>
            <p:cNvSpPr>
              <a:spLocks noChangeShapeType="1"/>
            </p:cNvSpPr>
            <p:nvPr/>
          </p:nvSpPr>
          <p:spPr bwMode="auto">
            <a:xfrm>
              <a:off x="5122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5" name="Rectangle 103"/>
            <p:cNvSpPr>
              <a:spLocks noChangeArrowheads="1"/>
            </p:cNvSpPr>
            <p:nvPr/>
          </p:nvSpPr>
          <p:spPr bwMode="auto">
            <a:xfrm>
              <a:off x="5227" y="3863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6" name="Line 104"/>
            <p:cNvSpPr>
              <a:spLocks noChangeShapeType="1"/>
            </p:cNvSpPr>
            <p:nvPr/>
          </p:nvSpPr>
          <p:spPr bwMode="auto">
            <a:xfrm>
              <a:off x="4646" y="4026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7" name="Line 105"/>
            <p:cNvSpPr>
              <a:spLocks noChangeShapeType="1"/>
            </p:cNvSpPr>
            <p:nvPr/>
          </p:nvSpPr>
          <p:spPr bwMode="auto">
            <a:xfrm>
              <a:off x="4646" y="4244"/>
              <a:ext cx="3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8" name="Line 106"/>
            <p:cNvSpPr>
              <a:spLocks noChangeShapeType="1"/>
            </p:cNvSpPr>
            <p:nvPr/>
          </p:nvSpPr>
          <p:spPr bwMode="auto">
            <a:xfrm>
              <a:off x="4963" y="4135"/>
              <a:ext cx="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9" name="Line 107"/>
            <p:cNvSpPr>
              <a:spLocks noChangeShapeType="1"/>
            </p:cNvSpPr>
            <p:nvPr/>
          </p:nvSpPr>
          <p:spPr bwMode="auto">
            <a:xfrm>
              <a:off x="4963" y="4135"/>
              <a:ext cx="0" cy="1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57" name="Text Box 108"/>
          <p:cNvSpPr txBox="1">
            <a:spLocks noChangeArrowheads="1"/>
          </p:cNvSpPr>
          <p:nvPr/>
        </p:nvSpPr>
        <p:spPr bwMode="auto">
          <a:xfrm>
            <a:off x="971600" y="4185170"/>
            <a:ext cx="1925638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 dirty="0">
                <a:latin typeface="Trebuchet MS" pitchFamily="-16" charset="0"/>
                <a:ea typeface="宋体" charset="-122"/>
              </a:rPr>
              <a:t>sub	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$1, $3</a:t>
            </a:r>
          </a:p>
          <a:p>
            <a:pPr>
              <a:lnSpc>
                <a:spcPct val="44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7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or	$13, $6,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 dirty="0">
              <a:latin typeface="Trebuchet MS" pitchFamily="-16" charset="0"/>
              <a:ea typeface="宋体" charset="-122"/>
            </a:endParaRPr>
          </a:p>
        </p:txBody>
      </p:sp>
      <p:sp>
        <p:nvSpPr>
          <p:cNvPr id="358" name="Line 109"/>
          <p:cNvSpPr>
            <a:spLocks noChangeShapeType="1"/>
          </p:cNvSpPr>
          <p:nvPr/>
        </p:nvSpPr>
        <p:spPr bwMode="auto">
          <a:xfrm>
            <a:off x="5284838" y="4337570"/>
            <a:ext cx="166687" cy="86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9" name="Line 110"/>
          <p:cNvSpPr>
            <a:spLocks noChangeShapeType="1"/>
          </p:cNvSpPr>
          <p:nvPr/>
        </p:nvSpPr>
        <p:spPr bwMode="auto">
          <a:xfrm>
            <a:off x="6123038" y="4510608"/>
            <a:ext cx="166687" cy="2071687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0" name="Text Box 111"/>
          <p:cNvSpPr txBox="1">
            <a:spLocks noChangeArrowheads="1"/>
          </p:cNvSpPr>
          <p:nvPr/>
        </p:nvSpPr>
        <p:spPr bwMode="auto">
          <a:xfrm>
            <a:off x="2498775" y="3165995"/>
            <a:ext cx="59245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	1	2	3	4	5	6	7</a:t>
            </a:r>
          </a:p>
        </p:txBody>
      </p:sp>
      <p:sp>
        <p:nvSpPr>
          <p:cNvPr id="361" name="Line 112"/>
          <p:cNvSpPr>
            <a:spLocks noChangeShapeType="1"/>
          </p:cNvSpPr>
          <p:nvPr/>
        </p:nvSpPr>
        <p:spPr bwMode="auto">
          <a:xfrm>
            <a:off x="36084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2" name="Line 113"/>
          <p:cNvSpPr>
            <a:spLocks noChangeShapeType="1"/>
          </p:cNvSpPr>
          <p:nvPr/>
        </p:nvSpPr>
        <p:spPr bwMode="auto">
          <a:xfrm>
            <a:off x="44466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3" name="Line 114"/>
          <p:cNvSpPr>
            <a:spLocks noChangeShapeType="1"/>
          </p:cNvSpPr>
          <p:nvPr/>
        </p:nvSpPr>
        <p:spPr bwMode="auto">
          <a:xfrm>
            <a:off x="52848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4" name="Line 115"/>
          <p:cNvSpPr>
            <a:spLocks noChangeShapeType="1"/>
          </p:cNvSpPr>
          <p:nvPr/>
        </p:nvSpPr>
        <p:spPr bwMode="auto">
          <a:xfrm>
            <a:off x="61230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5" name="Line 116"/>
          <p:cNvSpPr>
            <a:spLocks noChangeShapeType="1"/>
          </p:cNvSpPr>
          <p:nvPr/>
        </p:nvSpPr>
        <p:spPr bwMode="auto">
          <a:xfrm>
            <a:off x="69612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6" name="Line 117"/>
          <p:cNvSpPr>
            <a:spLocks noChangeShapeType="1"/>
          </p:cNvSpPr>
          <p:nvPr/>
        </p:nvSpPr>
        <p:spPr bwMode="auto">
          <a:xfrm>
            <a:off x="77994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42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8538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Outline of forwarding hardware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1433513" algn="l"/>
                <a:tab pos="3995738" algn="l"/>
              </a:tabLst>
            </a:pP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Forwarding unit</a:t>
            </a:r>
            <a:r>
              <a:rPr lang="en-US" altLang="zh-CN" sz="2400" dirty="0">
                <a:ea typeface="宋体" charset="-122"/>
              </a:rPr>
              <a:t> selects correct  ALU inputs for EX.</a:t>
            </a:r>
          </a:p>
          <a:p>
            <a:pPr marL="0" indent="0" defTabSz="914400">
              <a:buNone/>
              <a:tabLst>
                <a:tab pos="1433513" algn="l"/>
                <a:tab pos="3995738" algn="l"/>
              </a:tabLst>
            </a:pPr>
            <a:r>
              <a:rPr lang="en-US" altLang="zh-CN" sz="2400" dirty="0">
                <a:ea typeface="宋体" charset="-122"/>
              </a:rPr>
              <a:t>      -- If there is no hazard, the ALU’s operands will come from the </a:t>
            </a:r>
            <a:r>
              <a:rPr lang="en-US" altLang="zh-CN" sz="2400" dirty="0">
                <a:solidFill>
                  <a:srgbClr val="FF00FF"/>
                </a:solidFill>
                <a:ea typeface="宋体" charset="-122"/>
              </a:rPr>
              <a:t>register file</a:t>
            </a:r>
            <a:r>
              <a:rPr lang="en-US" altLang="zh-CN" sz="2400" dirty="0">
                <a:ea typeface="宋体" charset="-122"/>
              </a:rPr>
              <a:t>, just like before.</a:t>
            </a:r>
          </a:p>
          <a:p>
            <a:pPr marL="0" indent="0" defTabSz="914400">
              <a:buNone/>
              <a:tabLst>
                <a:tab pos="1433513" algn="l"/>
                <a:tab pos="3995738" algn="l"/>
              </a:tabLst>
            </a:pPr>
            <a:r>
              <a:rPr lang="en-US" altLang="zh-CN" sz="2400" dirty="0">
                <a:ea typeface="宋体" charset="-122"/>
              </a:rPr>
              <a:t>      -- If there is a hazard, the operands will come from either the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EX/MEM</a:t>
            </a:r>
            <a:r>
              <a:rPr lang="en-US" altLang="zh-CN" sz="2400" dirty="0">
                <a:ea typeface="宋体" charset="-122"/>
              </a:rPr>
              <a:t> or </a:t>
            </a:r>
            <a:r>
              <a:rPr lang="en-US" altLang="zh-CN" sz="2400" dirty="0">
                <a:solidFill>
                  <a:srgbClr val="00CC00"/>
                </a:solidFill>
                <a:ea typeface="宋体" charset="-122"/>
              </a:rPr>
              <a:t>MEM/WB</a:t>
            </a:r>
            <a:r>
              <a:rPr lang="en-US" altLang="zh-CN" sz="2400" dirty="0">
                <a:ea typeface="宋体" charset="-122"/>
              </a:rPr>
              <a:t> pipeline registers.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1433513" algn="l"/>
                <a:tab pos="3995738" algn="l"/>
              </a:tabLst>
            </a:pPr>
            <a:r>
              <a:rPr lang="en-US" altLang="zh-CN" sz="2400" dirty="0">
                <a:ea typeface="宋体" charset="-122"/>
              </a:rPr>
              <a:t>ALU sources will be selected by two new multiplexers, with control signals </a:t>
            </a:r>
            <a:r>
              <a:rPr lang="en-US" altLang="zh-CN" sz="2400" dirty="0" err="1">
                <a:solidFill>
                  <a:srgbClr val="FF0000"/>
                </a:solidFill>
                <a:ea typeface="宋体" charset="-122"/>
              </a:rPr>
              <a:t>ForwardA</a:t>
            </a:r>
            <a:r>
              <a:rPr lang="en-US" altLang="zh-CN" sz="2400" dirty="0">
                <a:ea typeface="宋体" charset="-122"/>
              </a:rPr>
              <a:t> and </a:t>
            </a:r>
            <a:r>
              <a:rPr lang="en-US" altLang="zh-CN" sz="2400" dirty="0" err="1">
                <a:solidFill>
                  <a:srgbClr val="FF0000"/>
                </a:solidFill>
                <a:ea typeface="宋体" charset="-122"/>
              </a:rPr>
              <a:t>ForwardB</a:t>
            </a:r>
            <a:r>
              <a:rPr lang="en-US" altLang="zh-CN" sz="2400" dirty="0">
                <a:ea typeface="宋体" charset="-122"/>
              </a:rPr>
              <a:t>.</a:t>
            </a:r>
          </a:p>
        </p:txBody>
      </p:sp>
      <p:grpSp>
        <p:nvGrpSpPr>
          <p:cNvPr id="362" name="Group 121"/>
          <p:cNvGrpSpPr>
            <a:grpSpLocks/>
          </p:cNvGrpSpPr>
          <p:nvPr/>
        </p:nvGrpSpPr>
        <p:grpSpPr bwMode="auto">
          <a:xfrm>
            <a:off x="3304927" y="3948509"/>
            <a:ext cx="3767137" cy="863600"/>
            <a:chOff x="2059" y="2448"/>
            <a:chExt cx="2373" cy="544"/>
          </a:xfrm>
        </p:grpSpPr>
        <p:sp>
          <p:nvSpPr>
            <p:cNvPr id="363" name="Rectangle 5"/>
            <p:cNvSpPr>
              <a:spLocks noChangeArrowheads="1"/>
            </p:cNvSpPr>
            <p:nvPr/>
          </p:nvSpPr>
          <p:spPr bwMode="auto">
            <a:xfrm>
              <a:off x="2904" y="2448"/>
              <a:ext cx="106" cy="544"/>
            </a:xfrm>
            <a:prstGeom prst="rect">
              <a:avLst/>
            </a:prstGeom>
            <a:noFill/>
            <a:ln w="127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64" name="Group 6"/>
            <p:cNvGrpSpPr>
              <a:grpSpLocks/>
            </p:cNvGrpSpPr>
            <p:nvPr/>
          </p:nvGrpSpPr>
          <p:grpSpPr bwMode="auto">
            <a:xfrm>
              <a:off x="3115" y="2502"/>
              <a:ext cx="211" cy="436"/>
              <a:chOff x="1920" y="720"/>
              <a:chExt cx="192" cy="384"/>
            </a:xfrm>
          </p:grpSpPr>
          <p:sp>
            <p:nvSpPr>
              <p:cNvPr id="390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1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2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3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4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5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6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65" name="Text Box 14"/>
            <p:cNvSpPr txBox="1">
              <a:spLocks noChangeArrowheads="1"/>
            </p:cNvSpPr>
            <p:nvPr/>
          </p:nvSpPr>
          <p:spPr bwMode="auto">
            <a:xfrm>
              <a:off x="3554" y="2613"/>
              <a:ext cx="33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66" name="Rectangle 15"/>
            <p:cNvSpPr>
              <a:spLocks noChangeArrowheads="1"/>
            </p:cNvSpPr>
            <p:nvPr/>
          </p:nvSpPr>
          <p:spPr bwMode="auto">
            <a:xfrm>
              <a:off x="2587" y="2557"/>
              <a:ext cx="211" cy="326"/>
            </a:xfrm>
            <a:prstGeom prst="rect">
              <a:avLst/>
            </a:prstGeom>
            <a:noFill/>
            <a:ln w="127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7" name="Text Box 16"/>
            <p:cNvSpPr txBox="1">
              <a:spLocks noChangeArrowheads="1"/>
            </p:cNvSpPr>
            <p:nvPr/>
          </p:nvSpPr>
          <p:spPr bwMode="auto">
            <a:xfrm>
              <a:off x="2510" y="2613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</a:t>
              </a:r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</a:t>
              </a:r>
              <a:endParaRPr lang="en-US" altLang="zh-CN" sz="1300">
                <a:solidFill>
                  <a:srgbClr val="FF00FF"/>
                </a:solidFill>
                <a:latin typeface="Arial" charset="0"/>
                <a:ea typeface="宋体" charset="-122"/>
              </a:endParaRPr>
            </a:p>
          </p:txBody>
        </p:sp>
        <p:sp>
          <p:nvSpPr>
            <p:cNvPr id="368" name="Text Box 17"/>
            <p:cNvSpPr txBox="1">
              <a:spLocks noChangeArrowheads="1"/>
            </p:cNvSpPr>
            <p:nvPr/>
          </p:nvSpPr>
          <p:spPr bwMode="auto">
            <a:xfrm>
              <a:off x="4094" y="2613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69" name="Rectangle 18"/>
            <p:cNvSpPr>
              <a:spLocks noChangeArrowheads="1"/>
            </p:cNvSpPr>
            <p:nvPr/>
          </p:nvSpPr>
          <p:spPr bwMode="auto">
            <a:xfrm>
              <a:off x="2059" y="2557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0" name="Text Box 19"/>
            <p:cNvSpPr txBox="1">
              <a:spLocks noChangeArrowheads="1"/>
            </p:cNvSpPr>
            <p:nvPr/>
          </p:nvSpPr>
          <p:spPr bwMode="auto">
            <a:xfrm>
              <a:off x="2059" y="2613"/>
              <a:ext cx="22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71" name="Rectangle 20"/>
            <p:cNvSpPr>
              <a:spLocks noChangeArrowheads="1"/>
            </p:cNvSpPr>
            <p:nvPr/>
          </p:nvSpPr>
          <p:spPr bwMode="auto">
            <a:xfrm>
              <a:off x="3432" y="2448"/>
              <a:ext cx="106" cy="544"/>
            </a:xfrm>
            <a:prstGeom prst="rect">
              <a:avLst/>
            </a:prstGeom>
            <a:noFill/>
            <a:ln w="12700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2" name="Rectangle 21"/>
            <p:cNvSpPr>
              <a:spLocks noChangeArrowheads="1"/>
            </p:cNvSpPr>
            <p:nvPr/>
          </p:nvSpPr>
          <p:spPr bwMode="auto">
            <a:xfrm>
              <a:off x="2376" y="2448"/>
              <a:ext cx="105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3" name="Line 22"/>
            <p:cNvSpPr>
              <a:spLocks noChangeShapeType="1"/>
            </p:cNvSpPr>
            <p:nvPr/>
          </p:nvSpPr>
          <p:spPr bwMode="auto">
            <a:xfrm>
              <a:off x="2270" y="2720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4" name="Line 23"/>
            <p:cNvSpPr>
              <a:spLocks noChangeShapeType="1"/>
            </p:cNvSpPr>
            <p:nvPr/>
          </p:nvSpPr>
          <p:spPr bwMode="auto">
            <a:xfrm>
              <a:off x="2481" y="2720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5" name="Line 24"/>
            <p:cNvSpPr>
              <a:spLocks noChangeShapeType="1"/>
            </p:cNvSpPr>
            <p:nvPr/>
          </p:nvSpPr>
          <p:spPr bwMode="auto">
            <a:xfrm>
              <a:off x="2798" y="2611"/>
              <a:ext cx="106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6" name="Line 25"/>
            <p:cNvSpPr>
              <a:spLocks noChangeShapeType="1"/>
            </p:cNvSpPr>
            <p:nvPr/>
          </p:nvSpPr>
          <p:spPr bwMode="auto">
            <a:xfrm>
              <a:off x="2798" y="2829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7" name="Line 26"/>
            <p:cNvSpPr>
              <a:spLocks noChangeShapeType="1"/>
            </p:cNvSpPr>
            <p:nvPr/>
          </p:nvSpPr>
          <p:spPr bwMode="auto">
            <a:xfrm>
              <a:off x="3010" y="2611"/>
              <a:ext cx="105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8" name="Line 27"/>
            <p:cNvSpPr>
              <a:spLocks noChangeShapeType="1"/>
            </p:cNvSpPr>
            <p:nvPr/>
          </p:nvSpPr>
          <p:spPr bwMode="auto">
            <a:xfrm>
              <a:off x="3010" y="2829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" name="Line 28"/>
            <p:cNvSpPr>
              <a:spLocks noChangeShapeType="1"/>
            </p:cNvSpPr>
            <p:nvPr/>
          </p:nvSpPr>
          <p:spPr bwMode="auto">
            <a:xfrm>
              <a:off x="3326" y="2720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0" name="Line 29"/>
            <p:cNvSpPr>
              <a:spLocks noChangeShapeType="1"/>
            </p:cNvSpPr>
            <p:nvPr/>
          </p:nvSpPr>
          <p:spPr bwMode="auto">
            <a:xfrm>
              <a:off x="3538" y="2720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1" name="Rectangle 30"/>
            <p:cNvSpPr>
              <a:spLocks noChangeArrowheads="1"/>
            </p:cNvSpPr>
            <p:nvPr/>
          </p:nvSpPr>
          <p:spPr bwMode="auto">
            <a:xfrm>
              <a:off x="3643" y="2557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2" name="Line 31"/>
            <p:cNvSpPr>
              <a:spLocks noChangeShapeType="1"/>
            </p:cNvSpPr>
            <p:nvPr/>
          </p:nvSpPr>
          <p:spPr bwMode="auto">
            <a:xfrm>
              <a:off x="3855" y="2720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3" name="Rectangle 32"/>
            <p:cNvSpPr>
              <a:spLocks noChangeArrowheads="1"/>
            </p:cNvSpPr>
            <p:nvPr/>
          </p:nvSpPr>
          <p:spPr bwMode="auto">
            <a:xfrm>
              <a:off x="3960" y="2448"/>
              <a:ext cx="106" cy="544"/>
            </a:xfrm>
            <a:prstGeom prst="rect">
              <a:avLst/>
            </a:prstGeom>
            <a:noFill/>
            <a:ln w="12700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4" name="Line 33"/>
            <p:cNvSpPr>
              <a:spLocks noChangeShapeType="1"/>
            </p:cNvSpPr>
            <p:nvPr/>
          </p:nvSpPr>
          <p:spPr bwMode="auto">
            <a:xfrm>
              <a:off x="4066" y="2720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5" name="Rectangle 34"/>
            <p:cNvSpPr>
              <a:spLocks noChangeArrowheads="1"/>
            </p:cNvSpPr>
            <p:nvPr/>
          </p:nvSpPr>
          <p:spPr bwMode="auto">
            <a:xfrm>
              <a:off x="4171" y="2557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6" name="Line 35"/>
            <p:cNvSpPr>
              <a:spLocks noChangeShapeType="1"/>
            </p:cNvSpPr>
            <p:nvPr/>
          </p:nvSpPr>
          <p:spPr bwMode="auto">
            <a:xfrm>
              <a:off x="3590" y="2720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7" name="Line 36"/>
            <p:cNvSpPr>
              <a:spLocks noChangeShapeType="1"/>
            </p:cNvSpPr>
            <p:nvPr/>
          </p:nvSpPr>
          <p:spPr bwMode="auto">
            <a:xfrm>
              <a:off x="3590" y="2938"/>
              <a:ext cx="3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8" name="Line 37"/>
            <p:cNvSpPr>
              <a:spLocks noChangeShapeType="1"/>
            </p:cNvSpPr>
            <p:nvPr/>
          </p:nvSpPr>
          <p:spPr bwMode="auto">
            <a:xfrm>
              <a:off x="3907" y="2829"/>
              <a:ext cx="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9" name="Line 38"/>
            <p:cNvSpPr>
              <a:spLocks noChangeShapeType="1"/>
            </p:cNvSpPr>
            <p:nvPr/>
          </p:nvSpPr>
          <p:spPr bwMode="auto">
            <a:xfrm>
              <a:off x="3907" y="2829"/>
              <a:ext cx="0" cy="1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97" name="Group 39"/>
          <p:cNvGrpSpPr>
            <a:grpSpLocks/>
          </p:cNvGrpSpPr>
          <p:nvPr/>
        </p:nvGrpSpPr>
        <p:grpSpPr bwMode="auto">
          <a:xfrm>
            <a:off x="4143127" y="4985147"/>
            <a:ext cx="3767137" cy="863600"/>
            <a:chOff x="2352" y="2736"/>
            <a:chExt cx="2157" cy="480"/>
          </a:xfrm>
        </p:grpSpPr>
        <p:sp>
          <p:nvSpPr>
            <p:cNvPr id="398" name="Rectangle 40"/>
            <p:cNvSpPr>
              <a:spLocks noChangeArrowheads="1"/>
            </p:cNvSpPr>
            <p:nvPr/>
          </p:nvSpPr>
          <p:spPr bwMode="auto">
            <a:xfrm>
              <a:off x="312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99" name="Group 41"/>
            <p:cNvGrpSpPr>
              <a:grpSpLocks/>
            </p:cNvGrpSpPr>
            <p:nvPr/>
          </p:nvGrpSpPr>
          <p:grpSpPr bwMode="auto">
            <a:xfrm>
              <a:off x="3312" y="2784"/>
              <a:ext cx="192" cy="384"/>
              <a:chOff x="1920" y="720"/>
              <a:chExt cx="192" cy="384"/>
            </a:xfrm>
          </p:grpSpPr>
          <p:sp>
            <p:nvSpPr>
              <p:cNvPr id="425" name="Line 4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26" name="Line 43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27" name="Line 44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28" name="Line 45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29" name="Line 46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30" name="Line 4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31" name="Line 48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00" name="Text Box 49"/>
            <p:cNvSpPr txBox="1">
              <a:spLocks noChangeArrowheads="1"/>
            </p:cNvSpPr>
            <p:nvPr/>
          </p:nvSpPr>
          <p:spPr bwMode="auto">
            <a:xfrm>
              <a:off x="3711" y="2882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01" name="Rectangle 50"/>
            <p:cNvSpPr>
              <a:spLocks noChangeArrowheads="1"/>
            </p:cNvSpPr>
            <p:nvPr/>
          </p:nvSpPr>
          <p:spPr bwMode="auto">
            <a:xfrm>
              <a:off x="283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2" name="Text Box 51"/>
            <p:cNvSpPr txBox="1">
              <a:spLocks noChangeArrowheads="1"/>
            </p:cNvSpPr>
            <p:nvPr/>
          </p:nvSpPr>
          <p:spPr bwMode="auto">
            <a:xfrm>
              <a:off x="276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03" name="Text Box 52"/>
            <p:cNvSpPr txBox="1">
              <a:spLocks noChangeArrowheads="1"/>
            </p:cNvSpPr>
            <p:nvPr/>
          </p:nvSpPr>
          <p:spPr bwMode="auto">
            <a:xfrm>
              <a:off x="420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04" name="Rectangle 53"/>
            <p:cNvSpPr>
              <a:spLocks noChangeArrowheads="1"/>
            </p:cNvSpPr>
            <p:nvPr/>
          </p:nvSpPr>
          <p:spPr bwMode="auto">
            <a:xfrm>
              <a:off x="235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5" name="Text Box 54"/>
            <p:cNvSpPr txBox="1">
              <a:spLocks noChangeArrowheads="1"/>
            </p:cNvSpPr>
            <p:nvPr/>
          </p:nvSpPr>
          <p:spPr bwMode="auto">
            <a:xfrm>
              <a:off x="2352" y="2882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06" name="Rectangle 55"/>
            <p:cNvSpPr>
              <a:spLocks noChangeArrowheads="1"/>
            </p:cNvSpPr>
            <p:nvPr/>
          </p:nvSpPr>
          <p:spPr bwMode="auto">
            <a:xfrm>
              <a:off x="360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7" name="Rectangle 56"/>
            <p:cNvSpPr>
              <a:spLocks noChangeArrowheads="1"/>
            </p:cNvSpPr>
            <p:nvPr/>
          </p:nvSpPr>
          <p:spPr bwMode="auto">
            <a:xfrm>
              <a:off x="264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8" name="Line 57"/>
            <p:cNvSpPr>
              <a:spLocks noChangeShapeType="1"/>
            </p:cNvSpPr>
            <p:nvPr/>
          </p:nvSpPr>
          <p:spPr bwMode="auto">
            <a:xfrm>
              <a:off x="254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9" name="Line 58"/>
            <p:cNvSpPr>
              <a:spLocks noChangeShapeType="1"/>
            </p:cNvSpPr>
            <p:nvPr/>
          </p:nvSpPr>
          <p:spPr bwMode="auto">
            <a:xfrm>
              <a:off x="273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0" name="Line 59"/>
            <p:cNvSpPr>
              <a:spLocks noChangeShapeType="1"/>
            </p:cNvSpPr>
            <p:nvPr/>
          </p:nvSpPr>
          <p:spPr bwMode="auto">
            <a:xfrm>
              <a:off x="3024" y="288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1" name="Line 60"/>
            <p:cNvSpPr>
              <a:spLocks noChangeShapeType="1"/>
            </p:cNvSpPr>
            <p:nvPr/>
          </p:nvSpPr>
          <p:spPr bwMode="auto">
            <a:xfrm>
              <a:off x="3024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2" name="Line 61"/>
            <p:cNvSpPr>
              <a:spLocks noChangeShapeType="1"/>
            </p:cNvSpPr>
            <p:nvPr/>
          </p:nvSpPr>
          <p:spPr bwMode="auto">
            <a:xfrm>
              <a:off x="3216" y="2880"/>
              <a:ext cx="96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3" name="Line 62"/>
            <p:cNvSpPr>
              <a:spLocks noChangeShapeType="1"/>
            </p:cNvSpPr>
            <p:nvPr/>
          </p:nvSpPr>
          <p:spPr bwMode="auto">
            <a:xfrm>
              <a:off x="3216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4" name="Line 63"/>
            <p:cNvSpPr>
              <a:spLocks noChangeShapeType="1"/>
            </p:cNvSpPr>
            <p:nvPr/>
          </p:nvSpPr>
          <p:spPr bwMode="auto">
            <a:xfrm>
              <a:off x="350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5" name="Line 64"/>
            <p:cNvSpPr>
              <a:spLocks noChangeShapeType="1"/>
            </p:cNvSpPr>
            <p:nvPr/>
          </p:nvSpPr>
          <p:spPr bwMode="auto">
            <a:xfrm>
              <a:off x="369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6" name="Rectangle 65"/>
            <p:cNvSpPr>
              <a:spLocks noChangeArrowheads="1"/>
            </p:cNvSpPr>
            <p:nvPr/>
          </p:nvSpPr>
          <p:spPr bwMode="auto">
            <a:xfrm>
              <a:off x="379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7" name="Line 66"/>
            <p:cNvSpPr>
              <a:spLocks noChangeShapeType="1"/>
            </p:cNvSpPr>
            <p:nvPr/>
          </p:nvSpPr>
          <p:spPr bwMode="auto">
            <a:xfrm>
              <a:off x="398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8" name="Rectangle 67"/>
            <p:cNvSpPr>
              <a:spLocks noChangeArrowheads="1"/>
            </p:cNvSpPr>
            <p:nvPr/>
          </p:nvSpPr>
          <p:spPr bwMode="auto">
            <a:xfrm>
              <a:off x="408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9" name="Line 68"/>
            <p:cNvSpPr>
              <a:spLocks noChangeShapeType="1"/>
            </p:cNvSpPr>
            <p:nvPr/>
          </p:nvSpPr>
          <p:spPr bwMode="auto">
            <a:xfrm>
              <a:off x="417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0" name="Rectangle 69"/>
            <p:cNvSpPr>
              <a:spLocks noChangeArrowheads="1"/>
            </p:cNvSpPr>
            <p:nvPr/>
          </p:nvSpPr>
          <p:spPr bwMode="auto">
            <a:xfrm>
              <a:off x="427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1" name="Line 70"/>
            <p:cNvSpPr>
              <a:spLocks noChangeShapeType="1"/>
            </p:cNvSpPr>
            <p:nvPr/>
          </p:nvSpPr>
          <p:spPr bwMode="auto">
            <a:xfrm>
              <a:off x="3744" y="297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2" name="Line 71"/>
            <p:cNvSpPr>
              <a:spLocks noChangeShapeType="1"/>
            </p:cNvSpPr>
            <p:nvPr/>
          </p:nvSpPr>
          <p:spPr bwMode="auto">
            <a:xfrm>
              <a:off x="3744" y="316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3" name="Line 72"/>
            <p:cNvSpPr>
              <a:spLocks noChangeShapeType="1"/>
            </p:cNvSpPr>
            <p:nvPr/>
          </p:nvSpPr>
          <p:spPr bwMode="auto">
            <a:xfrm>
              <a:off x="4032" y="3072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4" name="Line 73"/>
            <p:cNvSpPr>
              <a:spLocks noChangeShapeType="1"/>
            </p:cNvSpPr>
            <p:nvPr/>
          </p:nvSpPr>
          <p:spPr bwMode="auto">
            <a:xfrm>
              <a:off x="4032" y="307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32" name="Group 119"/>
          <p:cNvGrpSpPr>
            <a:grpSpLocks/>
          </p:cNvGrpSpPr>
          <p:nvPr/>
        </p:nvGrpSpPr>
        <p:grpSpPr bwMode="auto">
          <a:xfrm>
            <a:off x="4981327" y="6021784"/>
            <a:ext cx="3767137" cy="863600"/>
            <a:chOff x="3115" y="3754"/>
            <a:chExt cx="2373" cy="544"/>
          </a:xfrm>
        </p:grpSpPr>
        <p:sp>
          <p:nvSpPr>
            <p:cNvPr id="433" name="Rectangle 75"/>
            <p:cNvSpPr>
              <a:spLocks noChangeArrowheads="1"/>
            </p:cNvSpPr>
            <p:nvPr/>
          </p:nvSpPr>
          <p:spPr bwMode="auto">
            <a:xfrm>
              <a:off x="3960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434" name="Group 76"/>
            <p:cNvGrpSpPr>
              <a:grpSpLocks/>
            </p:cNvGrpSpPr>
            <p:nvPr/>
          </p:nvGrpSpPr>
          <p:grpSpPr bwMode="auto">
            <a:xfrm>
              <a:off x="4171" y="3808"/>
              <a:ext cx="211" cy="436"/>
              <a:chOff x="1920" y="720"/>
              <a:chExt cx="192" cy="384"/>
            </a:xfrm>
          </p:grpSpPr>
          <p:sp>
            <p:nvSpPr>
              <p:cNvPr id="460" name="Line 7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1" name="Line 7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2" name="Line 7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3" name="Line 8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4" name="Line 8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5" name="Line 8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6" name="Line 8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35" name="Text Box 84"/>
            <p:cNvSpPr txBox="1">
              <a:spLocks noChangeArrowheads="1"/>
            </p:cNvSpPr>
            <p:nvPr/>
          </p:nvSpPr>
          <p:spPr bwMode="auto">
            <a:xfrm>
              <a:off x="4610" y="3919"/>
              <a:ext cx="33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36" name="Rectangle 85"/>
            <p:cNvSpPr>
              <a:spLocks noChangeArrowheads="1"/>
            </p:cNvSpPr>
            <p:nvPr/>
          </p:nvSpPr>
          <p:spPr bwMode="auto">
            <a:xfrm>
              <a:off x="3643" y="3863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7" name="Text Box 86"/>
            <p:cNvSpPr txBox="1">
              <a:spLocks noChangeArrowheads="1"/>
            </p:cNvSpPr>
            <p:nvPr/>
          </p:nvSpPr>
          <p:spPr bwMode="auto">
            <a:xfrm>
              <a:off x="3566" y="3919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38" name="Text Box 87"/>
            <p:cNvSpPr txBox="1">
              <a:spLocks noChangeArrowheads="1"/>
            </p:cNvSpPr>
            <p:nvPr/>
          </p:nvSpPr>
          <p:spPr bwMode="auto">
            <a:xfrm>
              <a:off x="5150" y="3919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39" name="Rectangle 88"/>
            <p:cNvSpPr>
              <a:spLocks noChangeArrowheads="1"/>
            </p:cNvSpPr>
            <p:nvPr/>
          </p:nvSpPr>
          <p:spPr bwMode="auto">
            <a:xfrm>
              <a:off x="3115" y="3863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0" name="Text Box 89"/>
            <p:cNvSpPr txBox="1">
              <a:spLocks noChangeArrowheads="1"/>
            </p:cNvSpPr>
            <p:nvPr/>
          </p:nvSpPr>
          <p:spPr bwMode="auto">
            <a:xfrm>
              <a:off x="3115" y="3919"/>
              <a:ext cx="22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41" name="Rectangle 90"/>
            <p:cNvSpPr>
              <a:spLocks noChangeArrowheads="1"/>
            </p:cNvSpPr>
            <p:nvPr/>
          </p:nvSpPr>
          <p:spPr bwMode="auto">
            <a:xfrm>
              <a:off x="4488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2" name="Rectangle 91"/>
            <p:cNvSpPr>
              <a:spLocks noChangeArrowheads="1"/>
            </p:cNvSpPr>
            <p:nvPr/>
          </p:nvSpPr>
          <p:spPr bwMode="auto">
            <a:xfrm>
              <a:off x="3432" y="3754"/>
              <a:ext cx="105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3" name="Line 92"/>
            <p:cNvSpPr>
              <a:spLocks noChangeShapeType="1"/>
            </p:cNvSpPr>
            <p:nvPr/>
          </p:nvSpPr>
          <p:spPr bwMode="auto">
            <a:xfrm>
              <a:off x="3326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4" name="Line 93"/>
            <p:cNvSpPr>
              <a:spLocks noChangeShapeType="1"/>
            </p:cNvSpPr>
            <p:nvPr/>
          </p:nvSpPr>
          <p:spPr bwMode="auto">
            <a:xfrm>
              <a:off x="3537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5" name="Line 94"/>
            <p:cNvSpPr>
              <a:spLocks noChangeShapeType="1"/>
            </p:cNvSpPr>
            <p:nvPr/>
          </p:nvSpPr>
          <p:spPr bwMode="auto">
            <a:xfrm>
              <a:off x="3854" y="3917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6" name="Line 95"/>
            <p:cNvSpPr>
              <a:spLocks noChangeShapeType="1"/>
            </p:cNvSpPr>
            <p:nvPr/>
          </p:nvSpPr>
          <p:spPr bwMode="auto">
            <a:xfrm>
              <a:off x="3854" y="4135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7" name="Line 96"/>
            <p:cNvSpPr>
              <a:spLocks noChangeShapeType="1"/>
            </p:cNvSpPr>
            <p:nvPr/>
          </p:nvSpPr>
          <p:spPr bwMode="auto">
            <a:xfrm>
              <a:off x="4066" y="3917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8" name="Line 97"/>
            <p:cNvSpPr>
              <a:spLocks noChangeShapeType="1"/>
            </p:cNvSpPr>
            <p:nvPr/>
          </p:nvSpPr>
          <p:spPr bwMode="auto">
            <a:xfrm>
              <a:off x="4066" y="4135"/>
              <a:ext cx="105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9" name="Line 98"/>
            <p:cNvSpPr>
              <a:spLocks noChangeShapeType="1"/>
            </p:cNvSpPr>
            <p:nvPr/>
          </p:nvSpPr>
          <p:spPr bwMode="auto">
            <a:xfrm>
              <a:off x="4382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0" name="Line 99"/>
            <p:cNvSpPr>
              <a:spLocks noChangeShapeType="1"/>
            </p:cNvSpPr>
            <p:nvPr/>
          </p:nvSpPr>
          <p:spPr bwMode="auto">
            <a:xfrm>
              <a:off x="4594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1" name="Rectangle 100"/>
            <p:cNvSpPr>
              <a:spLocks noChangeArrowheads="1"/>
            </p:cNvSpPr>
            <p:nvPr/>
          </p:nvSpPr>
          <p:spPr bwMode="auto">
            <a:xfrm>
              <a:off x="4699" y="3863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2" name="Line 101"/>
            <p:cNvSpPr>
              <a:spLocks noChangeShapeType="1"/>
            </p:cNvSpPr>
            <p:nvPr/>
          </p:nvSpPr>
          <p:spPr bwMode="auto">
            <a:xfrm>
              <a:off x="4911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3" name="Rectangle 102"/>
            <p:cNvSpPr>
              <a:spLocks noChangeArrowheads="1"/>
            </p:cNvSpPr>
            <p:nvPr/>
          </p:nvSpPr>
          <p:spPr bwMode="auto">
            <a:xfrm>
              <a:off x="5016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4" name="Line 103"/>
            <p:cNvSpPr>
              <a:spLocks noChangeShapeType="1"/>
            </p:cNvSpPr>
            <p:nvPr/>
          </p:nvSpPr>
          <p:spPr bwMode="auto">
            <a:xfrm>
              <a:off x="5122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5" name="Rectangle 104"/>
            <p:cNvSpPr>
              <a:spLocks noChangeArrowheads="1"/>
            </p:cNvSpPr>
            <p:nvPr/>
          </p:nvSpPr>
          <p:spPr bwMode="auto">
            <a:xfrm>
              <a:off x="5227" y="3863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6" name="Line 105"/>
            <p:cNvSpPr>
              <a:spLocks noChangeShapeType="1"/>
            </p:cNvSpPr>
            <p:nvPr/>
          </p:nvSpPr>
          <p:spPr bwMode="auto">
            <a:xfrm>
              <a:off x="4646" y="4026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7" name="Line 106"/>
            <p:cNvSpPr>
              <a:spLocks noChangeShapeType="1"/>
            </p:cNvSpPr>
            <p:nvPr/>
          </p:nvSpPr>
          <p:spPr bwMode="auto">
            <a:xfrm>
              <a:off x="4646" y="4244"/>
              <a:ext cx="3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8" name="Line 107"/>
            <p:cNvSpPr>
              <a:spLocks noChangeShapeType="1"/>
            </p:cNvSpPr>
            <p:nvPr/>
          </p:nvSpPr>
          <p:spPr bwMode="auto">
            <a:xfrm>
              <a:off x="4963" y="4135"/>
              <a:ext cx="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9" name="Line 108"/>
            <p:cNvSpPr>
              <a:spLocks noChangeShapeType="1"/>
            </p:cNvSpPr>
            <p:nvPr/>
          </p:nvSpPr>
          <p:spPr bwMode="auto">
            <a:xfrm>
              <a:off x="4963" y="4135"/>
              <a:ext cx="0" cy="1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67" name="Line 110"/>
          <p:cNvSpPr>
            <a:spLocks noChangeShapeType="1"/>
          </p:cNvSpPr>
          <p:nvPr/>
        </p:nvSpPr>
        <p:spPr bwMode="auto">
          <a:xfrm>
            <a:off x="5568702" y="4380309"/>
            <a:ext cx="166687" cy="86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8" name="Line 111"/>
          <p:cNvSpPr>
            <a:spLocks noChangeShapeType="1"/>
          </p:cNvSpPr>
          <p:nvPr/>
        </p:nvSpPr>
        <p:spPr bwMode="auto">
          <a:xfrm>
            <a:off x="6405314" y="4405709"/>
            <a:ext cx="168275" cy="2219325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9" name="Line 112"/>
          <p:cNvSpPr>
            <a:spLocks noChangeShapeType="1"/>
          </p:cNvSpPr>
          <p:nvPr/>
        </p:nvSpPr>
        <p:spPr bwMode="auto">
          <a:xfrm>
            <a:off x="3892302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0" name="Line 113"/>
          <p:cNvSpPr>
            <a:spLocks noChangeShapeType="1"/>
          </p:cNvSpPr>
          <p:nvPr/>
        </p:nvSpPr>
        <p:spPr bwMode="auto">
          <a:xfrm>
            <a:off x="4730502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1" name="Line 114"/>
          <p:cNvSpPr>
            <a:spLocks noChangeShapeType="1"/>
          </p:cNvSpPr>
          <p:nvPr/>
        </p:nvSpPr>
        <p:spPr bwMode="auto">
          <a:xfrm>
            <a:off x="5568702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2" name="Line 115"/>
          <p:cNvSpPr>
            <a:spLocks noChangeShapeType="1"/>
          </p:cNvSpPr>
          <p:nvPr/>
        </p:nvSpPr>
        <p:spPr bwMode="auto">
          <a:xfrm>
            <a:off x="6406902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3" name="Line 116"/>
          <p:cNvSpPr>
            <a:spLocks noChangeShapeType="1"/>
          </p:cNvSpPr>
          <p:nvPr/>
        </p:nvSpPr>
        <p:spPr bwMode="auto">
          <a:xfrm>
            <a:off x="7245102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4" name="Line 117"/>
          <p:cNvSpPr>
            <a:spLocks noChangeShapeType="1"/>
          </p:cNvSpPr>
          <p:nvPr/>
        </p:nvSpPr>
        <p:spPr bwMode="auto">
          <a:xfrm>
            <a:off x="8083302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5" name="Text Box 118"/>
          <p:cNvSpPr txBox="1">
            <a:spLocks noChangeArrowheads="1"/>
          </p:cNvSpPr>
          <p:nvPr/>
        </p:nvSpPr>
        <p:spPr bwMode="auto">
          <a:xfrm>
            <a:off x="1255464" y="4227909"/>
            <a:ext cx="1925638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>
                <a:latin typeface="Trebuchet MS" pitchFamily="-16" charset="0"/>
                <a:ea typeface="宋体" charset="-122"/>
              </a:rPr>
              <a:t>sub	</a:t>
            </a:r>
            <a:r>
              <a:rPr lang="en-US" altLang="zh-CN" sz="18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>
                <a:latin typeface="Trebuchet MS" pitchFamily="-16" charset="0"/>
                <a:ea typeface="宋体" charset="-122"/>
              </a:rPr>
              <a:t>, $1, $3</a:t>
            </a:r>
          </a:p>
          <a:p>
            <a:pPr>
              <a:lnSpc>
                <a:spcPct val="440000"/>
              </a:lnSpc>
            </a:pPr>
            <a:r>
              <a:rPr lang="en-US" altLang="zh-CN" sz="180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18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70000"/>
              </a:lnSpc>
            </a:pPr>
            <a:r>
              <a:rPr lang="en-US" altLang="zh-CN" sz="1800">
                <a:latin typeface="Trebuchet MS" pitchFamily="-16" charset="0"/>
                <a:ea typeface="宋体" charset="-122"/>
              </a:rPr>
              <a:t>or	$13, $6, </a:t>
            </a:r>
            <a:r>
              <a:rPr lang="en-US" altLang="zh-CN" sz="18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>
              <a:latin typeface="Trebuchet MS" pitchFamily="-16" charset="0"/>
              <a:ea typeface="宋体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44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Datapath with Forwarding </a:t>
            </a:r>
            <a:r>
              <a:rPr lang="en-US" altLang="zh-CN" sz="4400" b="1" dirty="0" err="1">
                <a:solidFill>
                  <a:srgbClr val="0000FF"/>
                </a:solidFill>
              </a:rPr>
              <a:t>Muxes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131" name="Line 113"/>
          <p:cNvSpPr>
            <a:spLocks noChangeShapeType="1"/>
          </p:cNvSpPr>
          <p:nvPr/>
        </p:nvSpPr>
        <p:spPr bwMode="auto">
          <a:xfrm flipV="1">
            <a:off x="6626490" y="3437009"/>
            <a:ext cx="107511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" name="Line 114"/>
          <p:cNvSpPr>
            <a:spLocks noChangeShapeType="1"/>
          </p:cNvSpPr>
          <p:nvPr/>
        </p:nvSpPr>
        <p:spPr bwMode="auto">
          <a:xfrm flipH="1">
            <a:off x="3792508" y="6688073"/>
            <a:ext cx="5171979" cy="15881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33" name="Group 115"/>
          <p:cNvGrpSpPr>
            <a:grpSpLocks/>
          </p:cNvGrpSpPr>
          <p:nvPr/>
        </p:nvGrpSpPr>
        <p:grpSpPr bwMode="auto">
          <a:xfrm>
            <a:off x="334968" y="1839836"/>
            <a:ext cx="8629520" cy="4889830"/>
            <a:chOff x="144" y="1008"/>
            <a:chExt cx="6020" cy="3233"/>
          </a:xfrm>
        </p:grpSpPr>
        <p:sp>
          <p:nvSpPr>
            <p:cNvPr id="134" name="Text Box 3"/>
            <p:cNvSpPr txBox="1">
              <a:spLocks noChangeArrowheads="1"/>
            </p:cNvSpPr>
            <p:nvPr/>
          </p:nvSpPr>
          <p:spPr bwMode="auto">
            <a:xfrm>
              <a:off x="3264" y="1824"/>
              <a:ext cx="5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ForwardA</a:t>
              </a:r>
            </a:p>
          </p:txBody>
        </p:sp>
        <p:sp>
          <p:nvSpPr>
            <p:cNvPr id="135" name="Line 4"/>
            <p:cNvSpPr>
              <a:spLocks noChangeShapeType="1"/>
            </p:cNvSpPr>
            <p:nvPr/>
          </p:nvSpPr>
          <p:spPr bwMode="auto">
            <a:xfrm>
              <a:off x="1095" y="1498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6"/>
            <p:cNvSpPr>
              <a:spLocks noChangeShapeType="1"/>
            </p:cNvSpPr>
            <p:nvPr/>
          </p:nvSpPr>
          <p:spPr bwMode="auto">
            <a:xfrm>
              <a:off x="1095" y="2749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7"/>
            <p:cNvSpPr>
              <a:spLocks noChangeShapeType="1"/>
            </p:cNvSpPr>
            <p:nvPr/>
          </p:nvSpPr>
          <p:spPr bwMode="auto">
            <a:xfrm>
              <a:off x="1095" y="1770"/>
              <a:ext cx="0" cy="9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Rectangle 8" descr="Light upward diagonal"/>
            <p:cNvSpPr>
              <a:spLocks noChangeArrowheads="1"/>
            </p:cNvSpPr>
            <p:nvPr/>
          </p:nvSpPr>
          <p:spPr bwMode="auto">
            <a:xfrm>
              <a:off x="2309" y="1172"/>
              <a:ext cx="106" cy="2067"/>
            </a:xfrm>
            <a:prstGeom prst="rect">
              <a:avLst/>
            </a:prstGeom>
            <a:pattFill prst="ltUpDiag">
              <a:fgClr>
                <a:srgbClr val="FF00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Text Box 9"/>
            <p:cNvSpPr txBox="1">
              <a:spLocks noChangeArrowheads="1"/>
            </p:cNvSpPr>
            <p:nvPr/>
          </p:nvSpPr>
          <p:spPr bwMode="auto">
            <a:xfrm>
              <a:off x="197" y="1879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41" name="Line 10"/>
            <p:cNvSpPr>
              <a:spLocks noChangeShapeType="1"/>
            </p:cNvSpPr>
            <p:nvPr/>
          </p:nvSpPr>
          <p:spPr bwMode="auto">
            <a:xfrm>
              <a:off x="5477" y="2532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" name="Line 11"/>
            <p:cNvSpPr>
              <a:spLocks noChangeShapeType="1"/>
            </p:cNvSpPr>
            <p:nvPr/>
          </p:nvSpPr>
          <p:spPr bwMode="auto">
            <a:xfrm flipV="1">
              <a:off x="4608" y="206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Line 13"/>
            <p:cNvSpPr>
              <a:spLocks noChangeShapeType="1"/>
            </p:cNvSpPr>
            <p:nvPr/>
          </p:nvSpPr>
          <p:spPr bwMode="auto">
            <a:xfrm>
              <a:off x="4632" y="2804"/>
              <a:ext cx="10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4" name="AutoShape 14"/>
            <p:cNvSpPr>
              <a:spLocks noChangeArrowheads="1"/>
            </p:cNvSpPr>
            <p:nvPr/>
          </p:nvSpPr>
          <p:spPr bwMode="auto">
            <a:xfrm>
              <a:off x="4602" y="2030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Line 15"/>
            <p:cNvSpPr>
              <a:spLocks noChangeShapeType="1"/>
            </p:cNvSpPr>
            <p:nvPr/>
          </p:nvSpPr>
          <p:spPr bwMode="auto">
            <a:xfrm>
              <a:off x="6058" y="2640"/>
              <a:ext cx="106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16"/>
            <p:cNvSpPr>
              <a:spLocks noChangeShapeType="1"/>
            </p:cNvSpPr>
            <p:nvPr/>
          </p:nvSpPr>
          <p:spPr bwMode="auto">
            <a:xfrm>
              <a:off x="6164" y="2640"/>
              <a:ext cx="0" cy="1578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Line 17"/>
            <p:cNvSpPr>
              <a:spLocks noChangeShapeType="1"/>
            </p:cNvSpPr>
            <p:nvPr/>
          </p:nvSpPr>
          <p:spPr bwMode="auto">
            <a:xfrm flipH="1" flipV="1">
              <a:off x="1200" y="4224"/>
              <a:ext cx="13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Text Box 18"/>
            <p:cNvSpPr txBox="1">
              <a:spLocks noChangeArrowheads="1"/>
            </p:cNvSpPr>
            <p:nvPr/>
          </p:nvSpPr>
          <p:spPr bwMode="auto">
            <a:xfrm>
              <a:off x="4949" y="2151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49" name="Rectangle 19"/>
            <p:cNvSpPr>
              <a:spLocks noChangeArrowheads="1"/>
            </p:cNvSpPr>
            <p:nvPr/>
          </p:nvSpPr>
          <p:spPr bwMode="auto">
            <a:xfrm>
              <a:off x="4896" y="1879"/>
              <a:ext cx="581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0" name="Text Box 20"/>
            <p:cNvSpPr txBox="1">
              <a:spLocks noChangeArrowheads="1"/>
            </p:cNvSpPr>
            <p:nvPr/>
          </p:nvSpPr>
          <p:spPr bwMode="auto">
            <a:xfrm>
              <a:off x="5900" y="2477"/>
              <a:ext cx="177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20000"/>
                </a:spcBef>
              </a:pPr>
              <a:endParaRPr lang="en-US" altLang="zh-CN" sz="1100" b="1">
                <a:latin typeface="Arial" charset="0"/>
                <a:ea typeface="宋体" charset="-122"/>
              </a:endParaRP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151" name="AutoShape 21"/>
            <p:cNvSpPr>
              <a:spLocks noChangeArrowheads="1"/>
            </p:cNvSpPr>
            <p:nvPr/>
          </p:nvSpPr>
          <p:spPr bwMode="auto">
            <a:xfrm>
              <a:off x="5900" y="2477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2" name="Line 22"/>
            <p:cNvSpPr>
              <a:spLocks noChangeShapeType="1"/>
            </p:cNvSpPr>
            <p:nvPr/>
          </p:nvSpPr>
          <p:spPr bwMode="auto">
            <a:xfrm flipV="1">
              <a:off x="3471" y="2205"/>
              <a:ext cx="0" cy="3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" name="Line 23"/>
            <p:cNvSpPr>
              <a:spLocks noChangeShapeType="1"/>
            </p:cNvSpPr>
            <p:nvPr/>
          </p:nvSpPr>
          <p:spPr bwMode="auto">
            <a:xfrm>
              <a:off x="3312" y="2205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" name="AutoShape 24"/>
            <p:cNvSpPr>
              <a:spLocks noChangeArrowheads="1"/>
            </p:cNvSpPr>
            <p:nvPr/>
          </p:nvSpPr>
          <p:spPr bwMode="auto">
            <a:xfrm>
              <a:off x="3441" y="2175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55" name="Group 25"/>
            <p:cNvGrpSpPr>
              <a:grpSpLocks/>
            </p:cNvGrpSpPr>
            <p:nvPr/>
          </p:nvGrpSpPr>
          <p:grpSpPr bwMode="auto">
            <a:xfrm>
              <a:off x="144" y="1226"/>
              <a:ext cx="370" cy="170"/>
              <a:chOff x="192" y="1296"/>
              <a:chExt cx="266" cy="150"/>
            </a:xfrm>
          </p:grpSpPr>
          <p:sp>
            <p:nvSpPr>
              <p:cNvPr id="233" name="Text Box 26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26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PC</a:t>
                </a:r>
              </a:p>
            </p:txBody>
          </p:sp>
          <p:sp>
            <p:nvSpPr>
              <p:cNvPr id="234" name="Rectangle 27"/>
              <p:cNvSpPr>
                <a:spLocks noChangeArrowheads="1"/>
              </p:cNvSpPr>
              <p:nvPr/>
            </p:nvSpPr>
            <p:spPr bwMode="auto">
              <a:xfrm>
                <a:off x="192" y="1296"/>
                <a:ext cx="24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56" name="Line 28"/>
            <p:cNvSpPr>
              <a:spLocks noChangeShapeType="1"/>
            </p:cNvSpPr>
            <p:nvPr/>
          </p:nvSpPr>
          <p:spPr bwMode="auto">
            <a:xfrm>
              <a:off x="303" y="1389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Line 29"/>
            <p:cNvSpPr>
              <a:spLocks noChangeShapeType="1"/>
            </p:cNvSpPr>
            <p:nvPr/>
          </p:nvSpPr>
          <p:spPr bwMode="auto">
            <a:xfrm>
              <a:off x="4263" y="204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8" name="Line 30"/>
            <p:cNvSpPr>
              <a:spLocks noChangeShapeType="1"/>
            </p:cNvSpPr>
            <p:nvPr/>
          </p:nvSpPr>
          <p:spPr bwMode="auto">
            <a:xfrm flipH="1">
              <a:off x="1042" y="1770"/>
              <a:ext cx="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9" name="Line 31"/>
            <p:cNvSpPr>
              <a:spLocks noChangeShapeType="1"/>
            </p:cNvSpPr>
            <p:nvPr/>
          </p:nvSpPr>
          <p:spPr bwMode="auto">
            <a:xfrm>
              <a:off x="3312" y="1607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0" name="Line 32"/>
            <p:cNvSpPr>
              <a:spLocks noChangeShapeType="1"/>
            </p:cNvSpPr>
            <p:nvPr/>
          </p:nvSpPr>
          <p:spPr bwMode="auto">
            <a:xfrm>
              <a:off x="3840" y="1444"/>
              <a:ext cx="0" cy="3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Line 33"/>
            <p:cNvSpPr>
              <a:spLocks noChangeShapeType="1"/>
            </p:cNvSpPr>
            <p:nvPr/>
          </p:nvSpPr>
          <p:spPr bwMode="auto">
            <a:xfrm>
              <a:off x="3840" y="2042"/>
              <a:ext cx="0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Line 34"/>
            <p:cNvSpPr>
              <a:spLocks noChangeShapeType="1"/>
            </p:cNvSpPr>
            <p:nvPr/>
          </p:nvSpPr>
          <p:spPr bwMode="auto">
            <a:xfrm>
              <a:off x="3840" y="1824"/>
              <a:ext cx="159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" name="Line 35"/>
            <p:cNvSpPr>
              <a:spLocks noChangeShapeType="1"/>
            </p:cNvSpPr>
            <p:nvPr/>
          </p:nvSpPr>
          <p:spPr bwMode="auto">
            <a:xfrm flipV="1">
              <a:off x="3840" y="1933"/>
              <a:ext cx="159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" name="Line 36"/>
            <p:cNvSpPr>
              <a:spLocks noChangeShapeType="1"/>
            </p:cNvSpPr>
            <p:nvPr/>
          </p:nvSpPr>
          <p:spPr bwMode="auto">
            <a:xfrm>
              <a:off x="3840" y="1444"/>
              <a:ext cx="423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Line 37"/>
            <p:cNvSpPr>
              <a:spLocks noChangeShapeType="1"/>
            </p:cNvSpPr>
            <p:nvPr/>
          </p:nvSpPr>
          <p:spPr bwMode="auto">
            <a:xfrm>
              <a:off x="4263" y="1770"/>
              <a:ext cx="0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6" name="Line 38"/>
            <p:cNvSpPr>
              <a:spLocks noChangeShapeType="1"/>
            </p:cNvSpPr>
            <p:nvPr/>
          </p:nvSpPr>
          <p:spPr bwMode="auto">
            <a:xfrm flipV="1">
              <a:off x="3840" y="2096"/>
              <a:ext cx="423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7" name="Text Box 39"/>
            <p:cNvSpPr txBox="1">
              <a:spLocks noChangeArrowheads="1"/>
            </p:cNvSpPr>
            <p:nvPr/>
          </p:nvSpPr>
          <p:spPr bwMode="auto">
            <a:xfrm>
              <a:off x="3999" y="1879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168" name="Line 40"/>
            <p:cNvSpPr>
              <a:spLocks noChangeShapeType="1"/>
            </p:cNvSpPr>
            <p:nvPr/>
          </p:nvSpPr>
          <p:spPr bwMode="auto">
            <a:xfrm>
              <a:off x="1095" y="1498"/>
              <a:ext cx="2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9" name="Line 41"/>
            <p:cNvSpPr>
              <a:spLocks noChangeShapeType="1"/>
            </p:cNvSpPr>
            <p:nvPr/>
          </p:nvSpPr>
          <p:spPr bwMode="auto">
            <a:xfrm>
              <a:off x="1095" y="1770"/>
              <a:ext cx="2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AutoShape 42"/>
            <p:cNvSpPr>
              <a:spLocks noChangeArrowheads="1"/>
            </p:cNvSpPr>
            <p:nvPr/>
          </p:nvSpPr>
          <p:spPr bwMode="auto">
            <a:xfrm>
              <a:off x="1073" y="1747"/>
              <a:ext cx="44" cy="46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1" name="Text Box 43"/>
            <p:cNvSpPr txBox="1">
              <a:spLocks noChangeArrowheads="1"/>
            </p:cNvSpPr>
            <p:nvPr/>
          </p:nvSpPr>
          <p:spPr bwMode="auto">
            <a:xfrm>
              <a:off x="1464" y="1824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172" name="Rectangle 44"/>
            <p:cNvSpPr>
              <a:spLocks noChangeArrowheads="1"/>
            </p:cNvSpPr>
            <p:nvPr/>
          </p:nvSpPr>
          <p:spPr bwMode="auto">
            <a:xfrm>
              <a:off x="1306" y="1389"/>
              <a:ext cx="845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3" name="Line 45"/>
            <p:cNvSpPr>
              <a:spLocks noChangeShapeType="1"/>
            </p:cNvSpPr>
            <p:nvPr/>
          </p:nvSpPr>
          <p:spPr bwMode="auto">
            <a:xfrm>
              <a:off x="5741" y="280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" name="Line 46"/>
            <p:cNvSpPr>
              <a:spLocks noChangeShapeType="1"/>
            </p:cNvSpPr>
            <p:nvPr/>
          </p:nvSpPr>
          <p:spPr bwMode="auto">
            <a:xfrm flipV="1">
              <a:off x="1200" y="2314"/>
              <a:ext cx="0" cy="19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5" name="Line 47"/>
            <p:cNvSpPr>
              <a:spLocks noChangeShapeType="1"/>
            </p:cNvSpPr>
            <p:nvPr/>
          </p:nvSpPr>
          <p:spPr bwMode="auto">
            <a:xfrm>
              <a:off x="1200" y="2314"/>
              <a:ext cx="1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6" name="Line 48"/>
            <p:cNvSpPr>
              <a:spLocks noChangeShapeType="1"/>
            </p:cNvSpPr>
            <p:nvPr/>
          </p:nvSpPr>
          <p:spPr bwMode="auto">
            <a:xfrm>
              <a:off x="2151" y="1498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" name="Line 49"/>
            <p:cNvSpPr>
              <a:spLocks noChangeShapeType="1"/>
            </p:cNvSpPr>
            <p:nvPr/>
          </p:nvSpPr>
          <p:spPr bwMode="auto">
            <a:xfrm>
              <a:off x="2151" y="2096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8" name="Line 50"/>
            <p:cNvSpPr>
              <a:spLocks noChangeShapeType="1"/>
            </p:cNvSpPr>
            <p:nvPr/>
          </p:nvSpPr>
          <p:spPr bwMode="auto">
            <a:xfrm>
              <a:off x="5741" y="2532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9" name="Line 51"/>
            <p:cNvSpPr>
              <a:spLocks noChangeShapeType="1"/>
            </p:cNvSpPr>
            <p:nvPr/>
          </p:nvSpPr>
          <p:spPr bwMode="auto">
            <a:xfrm>
              <a:off x="1095" y="3021"/>
              <a:ext cx="12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0" name="Text Box 52"/>
            <p:cNvSpPr txBox="1">
              <a:spLocks noChangeArrowheads="1"/>
            </p:cNvSpPr>
            <p:nvPr/>
          </p:nvSpPr>
          <p:spPr bwMode="auto">
            <a:xfrm>
              <a:off x="1306" y="2858"/>
              <a:ext cx="24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Rd</a:t>
              </a:r>
            </a:p>
          </p:txBody>
        </p:sp>
        <p:sp>
          <p:nvSpPr>
            <p:cNvPr id="181" name="Text Box 53"/>
            <p:cNvSpPr txBox="1">
              <a:spLocks noChangeArrowheads="1"/>
            </p:cNvSpPr>
            <p:nvPr/>
          </p:nvSpPr>
          <p:spPr bwMode="auto">
            <a:xfrm>
              <a:off x="1306" y="2695"/>
              <a:ext cx="21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Rt</a:t>
              </a:r>
            </a:p>
          </p:txBody>
        </p:sp>
        <p:sp>
          <p:nvSpPr>
            <p:cNvPr id="182" name="AutoShape 54"/>
            <p:cNvSpPr>
              <a:spLocks noChangeArrowheads="1"/>
            </p:cNvSpPr>
            <p:nvPr/>
          </p:nvSpPr>
          <p:spPr bwMode="auto">
            <a:xfrm>
              <a:off x="1073" y="2823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3" name="Rectangle 55"/>
            <p:cNvSpPr>
              <a:spLocks noChangeArrowheads="1"/>
            </p:cNvSpPr>
            <p:nvPr/>
          </p:nvSpPr>
          <p:spPr bwMode="auto">
            <a:xfrm>
              <a:off x="144" y="1607"/>
              <a:ext cx="634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" name="Line 56"/>
            <p:cNvSpPr>
              <a:spLocks noChangeShapeType="1"/>
            </p:cNvSpPr>
            <p:nvPr/>
          </p:nvSpPr>
          <p:spPr bwMode="auto">
            <a:xfrm>
              <a:off x="4263" y="1879"/>
              <a:ext cx="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" name="Line 57"/>
            <p:cNvSpPr>
              <a:spLocks noChangeShapeType="1"/>
            </p:cNvSpPr>
            <p:nvPr/>
          </p:nvSpPr>
          <p:spPr bwMode="auto">
            <a:xfrm>
              <a:off x="3471" y="2532"/>
              <a:ext cx="9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6" name="Line 58"/>
            <p:cNvSpPr>
              <a:spLocks noChangeShapeType="1"/>
            </p:cNvSpPr>
            <p:nvPr/>
          </p:nvSpPr>
          <p:spPr bwMode="auto">
            <a:xfrm>
              <a:off x="778" y="1770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87" name="Group 59"/>
            <p:cNvGrpSpPr>
              <a:grpSpLocks/>
            </p:cNvGrpSpPr>
            <p:nvPr/>
          </p:nvGrpSpPr>
          <p:grpSpPr bwMode="auto">
            <a:xfrm>
              <a:off x="3999" y="2749"/>
              <a:ext cx="177" cy="381"/>
              <a:chOff x="645" y="528"/>
              <a:chExt cx="161" cy="336"/>
            </a:xfrm>
          </p:grpSpPr>
          <p:sp>
            <p:nvSpPr>
              <p:cNvPr id="231" name="Text Box 60"/>
              <p:cNvSpPr txBox="1">
                <a:spLocks noChangeArrowheads="1"/>
              </p:cNvSpPr>
              <p:nvPr/>
            </p:nvSpPr>
            <p:spPr bwMode="auto">
              <a:xfrm>
                <a:off x="645" y="535"/>
                <a:ext cx="161" cy="3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8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232" name="AutoShape 61"/>
              <p:cNvSpPr>
                <a:spLocks noChangeArrowheads="1"/>
              </p:cNvSpPr>
              <p:nvPr/>
            </p:nvSpPr>
            <p:spPr bwMode="auto">
              <a:xfrm>
                <a:off x="652" y="528"/>
                <a:ext cx="137" cy="33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88" name="Line 62"/>
            <p:cNvSpPr>
              <a:spLocks noChangeShapeType="1"/>
            </p:cNvSpPr>
            <p:nvPr/>
          </p:nvSpPr>
          <p:spPr bwMode="auto">
            <a:xfrm>
              <a:off x="2415" y="3021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9" name="Line 63"/>
            <p:cNvSpPr>
              <a:spLocks noChangeShapeType="1"/>
            </p:cNvSpPr>
            <p:nvPr/>
          </p:nvSpPr>
          <p:spPr bwMode="auto">
            <a:xfrm>
              <a:off x="2415" y="2858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0" name="Line 64"/>
            <p:cNvSpPr>
              <a:spLocks noChangeShapeType="1"/>
            </p:cNvSpPr>
            <p:nvPr/>
          </p:nvSpPr>
          <p:spPr bwMode="auto">
            <a:xfrm>
              <a:off x="4157" y="2967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1" name="Line 65"/>
            <p:cNvSpPr>
              <a:spLocks noChangeShapeType="1"/>
            </p:cNvSpPr>
            <p:nvPr/>
          </p:nvSpPr>
          <p:spPr bwMode="auto">
            <a:xfrm>
              <a:off x="4527" y="2532"/>
              <a:ext cx="3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2" name="Line 66"/>
            <p:cNvSpPr>
              <a:spLocks noChangeShapeType="1"/>
            </p:cNvSpPr>
            <p:nvPr/>
          </p:nvSpPr>
          <p:spPr bwMode="auto">
            <a:xfrm>
              <a:off x="4527" y="2967"/>
              <a:ext cx="1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3" name="Line 67"/>
            <p:cNvSpPr>
              <a:spLocks noChangeShapeType="1"/>
            </p:cNvSpPr>
            <p:nvPr/>
          </p:nvSpPr>
          <p:spPr bwMode="auto">
            <a:xfrm>
              <a:off x="5741" y="2967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" name="Line 68"/>
            <p:cNvSpPr>
              <a:spLocks noChangeShapeType="1"/>
            </p:cNvSpPr>
            <p:nvPr/>
          </p:nvSpPr>
          <p:spPr bwMode="auto">
            <a:xfrm flipV="1">
              <a:off x="5900" y="2967"/>
              <a:ext cx="0" cy="6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5" name="Text Box 69"/>
            <p:cNvSpPr txBox="1">
              <a:spLocks noChangeArrowheads="1"/>
            </p:cNvSpPr>
            <p:nvPr/>
          </p:nvSpPr>
          <p:spPr bwMode="auto">
            <a:xfrm>
              <a:off x="831" y="1008"/>
              <a:ext cx="31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IF/ID</a:t>
              </a:r>
            </a:p>
          </p:txBody>
        </p:sp>
        <p:sp>
          <p:nvSpPr>
            <p:cNvPr id="196" name="Text Box 70"/>
            <p:cNvSpPr txBox="1">
              <a:spLocks noChangeArrowheads="1"/>
            </p:cNvSpPr>
            <p:nvPr/>
          </p:nvSpPr>
          <p:spPr bwMode="auto">
            <a:xfrm>
              <a:off x="2151" y="1008"/>
              <a:ext cx="35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ID/EX</a:t>
              </a:r>
            </a:p>
          </p:txBody>
        </p:sp>
        <p:sp>
          <p:nvSpPr>
            <p:cNvPr id="197" name="Text Box 71"/>
            <p:cNvSpPr txBox="1">
              <a:spLocks noChangeArrowheads="1"/>
            </p:cNvSpPr>
            <p:nvPr/>
          </p:nvSpPr>
          <p:spPr bwMode="auto">
            <a:xfrm>
              <a:off x="4263" y="1008"/>
              <a:ext cx="47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EX/MEM</a:t>
              </a:r>
            </a:p>
          </p:txBody>
        </p:sp>
        <p:sp>
          <p:nvSpPr>
            <p:cNvPr id="198" name="Text Box 72"/>
            <p:cNvSpPr txBox="1">
              <a:spLocks noChangeArrowheads="1"/>
            </p:cNvSpPr>
            <p:nvPr/>
          </p:nvSpPr>
          <p:spPr bwMode="auto">
            <a:xfrm>
              <a:off x="5424" y="1008"/>
              <a:ext cx="49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MEM/WB</a:t>
              </a:r>
            </a:p>
          </p:txBody>
        </p:sp>
        <p:sp>
          <p:nvSpPr>
            <p:cNvPr id="199" name="Line 73"/>
            <p:cNvSpPr>
              <a:spLocks noChangeShapeType="1"/>
            </p:cNvSpPr>
            <p:nvPr/>
          </p:nvSpPr>
          <p:spPr bwMode="auto">
            <a:xfrm>
              <a:off x="1095" y="2858"/>
              <a:ext cx="12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0" name="AutoShape 74"/>
            <p:cNvSpPr>
              <a:spLocks noChangeArrowheads="1"/>
            </p:cNvSpPr>
            <p:nvPr/>
          </p:nvSpPr>
          <p:spPr bwMode="auto">
            <a:xfrm>
              <a:off x="3154" y="1389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1" name="Text Box 75"/>
            <p:cNvSpPr txBox="1">
              <a:spLocks noChangeArrowheads="1"/>
            </p:cNvSpPr>
            <p:nvPr/>
          </p:nvSpPr>
          <p:spPr bwMode="auto">
            <a:xfrm>
              <a:off x="3142" y="1389"/>
              <a:ext cx="21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02" name="Line 76"/>
            <p:cNvSpPr>
              <a:spLocks noChangeShapeType="1"/>
            </p:cNvSpPr>
            <p:nvPr/>
          </p:nvSpPr>
          <p:spPr bwMode="auto">
            <a:xfrm>
              <a:off x="2415" y="1498"/>
              <a:ext cx="739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3" name="Line 77"/>
            <p:cNvSpPr>
              <a:spLocks noChangeShapeType="1"/>
            </p:cNvSpPr>
            <p:nvPr/>
          </p:nvSpPr>
          <p:spPr bwMode="auto">
            <a:xfrm>
              <a:off x="2573" y="1607"/>
              <a:ext cx="581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4" name="Line 78"/>
            <p:cNvSpPr>
              <a:spLocks noChangeShapeType="1"/>
            </p:cNvSpPr>
            <p:nvPr/>
          </p:nvSpPr>
          <p:spPr bwMode="auto">
            <a:xfrm>
              <a:off x="2732" y="1716"/>
              <a:ext cx="422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5" name="AutoShape 79"/>
            <p:cNvSpPr>
              <a:spLocks noChangeArrowheads="1"/>
            </p:cNvSpPr>
            <p:nvPr/>
          </p:nvSpPr>
          <p:spPr bwMode="auto">
            <a:xfrm>
              <a:off x="3154" y="1988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" name="Text Box 80"/>
            <p:cNvSpPr txBox="1">
              <a:spLocks noChangeArrowheads="1"/>
            </p:cNvSpPr>
            <p:nvPr/>
          </p:nvSpPr>
          <p:spPr bwMode="auto">
            <a:xfrm>
              <a:off x="3142" y="1984"/>
              <a:ext cx="21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07" name="Line 81"/>
            <p:cNvSpPr>
              <a:spLocks noChangeShapeType="1"/>
            </p:cNvSpPr>
            <p:nvPr/>
          </p:nvSpPr>
          <p:spPr bwMode="auto">
            <a:xfrm>
              <a:off x="2732" y="2314"/>
              <a:ext cx="422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8" name="Line 82"/>
            <p:cNvSpPr>
              <a:spLocks noChangeShapeType="1"/>
            </p:cNvSpPr>
            <p:nvPr/>
          </p:nvSpPr>
          <p:spPr bwMode="auto">
            <a:xfrm flipH="1">
              <a:off x="4632" y="2804"/>
              <a:ext cx="0" cy="1196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9" name="Line 83"/>
            <p:cNvSpPr>
              <a:spLocks noChangeShapeType="1"/>
            </p:cNvSpPr>
            <p:nvPr/>
          </p:nvSpPr>
          <p:spPr bwMode="auto">
            <a:xfrm>
              <a:off x="2732" y="4000"/>
              <a:ext cx="1900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0" name="AutoShape 84"/>
            <p:cNvSpPr>
              <a:spLocks noChangeArrowheads="1"/>
            </p:cNvSpPr>
            <p:nvPr/>
          </p:nvSpPr>
          <p:spPr bwMode="auto">
            <a:xfrm>
              <a:off x="4608" y="2776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" name="Line 85"/>
            <p:cNvSpPr>
              <a:spLocks noChangeShapeType="1"/>
            </p:cNvSpPr>
            <p:nvPr/>
          </p:nvSpPr>
          <p:spPr bwMode="auto">
            <a:xfrm flipH="1">
              <a:off x="2732" y="2314"/>
              <a:ext cx="0" cy="1686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" name="Line 86"/>
            <p:cNvSpPr>
              <a:spLocks noChangeShapeType="1"/>
            </p:cNvSpPr>
            <p:nvPr/>
          </p:nvSpPr>
          <p:spPr bwMode="auto">
            <a:xfrm flipH="1">
              <a:off x="2732" y="1716"/>
              <a:ext cx="0" cy="598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" name="Line 87"/>
            <p:cNvSpPr>
              <a:spLocks noChangeShapeType="1"/>
            </p:cNvSpPr>
            <p:nvPr/>
          </p:nvSpPr>
          <p:spPr bwMode="auto">
            <a:xfrm flipH="1">
              <a:off x="2573" y="2205"/>
              <a:ext cx="0" cy="2013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" name="Line 88"/>
            <p:cNvSpPr>
              <a:spLocks noChangeShapeType="1"/>
            </p:cNvSpPr>
            <p:nvPr/>
          </p:nvSpPr>
          <p:spPr bwMode="auto">
            <a:xfrm flipH="1">
              <a:off x="2573" y="1607"/>
              <a:ext cx="0" cy="598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" name="Line 89"/>
            <p:cNvSpPr>
              <a:spLocks noChangeShapeType="1"/>
            </p:cNvSpPr>
            <p:nvPr/>
          </p:nvSpPr>
          <p:spPr bwMode="auto">
            <a:xfrm>
              <a:off x="2573" y="2205"/>
              <a:ext cx="581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" name="Line 90"/>
            <p:cNvSpPr>
              <a:spLocks noChangeShapeType="1"/>
            </p:cNvSpPr>
            <p:nvPr/>
          </p:nvSpPr>
          <p:spPr bwMode="auto">
            <a:xfrm>
              <a:off x="2415" y="2096"/>
              <a:ext cx="739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" name="AutoShape 91"/>
            <p:cNvSpPr>
              <a:spLocks noChangeArrowheads="1"/>
            </p:cNvSpPr>
            <p:nvPr/>
          </p:nvSpPr>
          <p:spPr bwMode="auto">
            <a:xfrm>
              <a:off x="2705" y="2287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" name="AutoShape 92"/>
            <p:cNvSpPr>
              <a:spLocks noChangeArrowheads="1"/>
            </p:cNvSpPr>
            <p:nvPr/>
          </p:nvSpPr>
          <p:spPr bwMode="auto">
            <a:xfrm>
              <a:off x="2546" y="2177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00CC00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" name="AutoShape 93"/>
            <p:cNvSpPr>
              <a:spLocks noChangeArrowheads="1"/>
            </p:cNvSpPr>
            <p:nvPr/>
          </p:nvSpPr>
          <p:spPr bwMode="auto">
            <a:xfrm>
              <a:off x="2545" y="4186"/>
              <a:ext cx="52" cy="55"/>
            </a:xfrm>
            <a:prstGeom prst="octagon">
              <a:avLst>
                <a:gd name="adj" fmla="val 29287"/>
              </a:avLst>
            </a:prstGeom>
            <a:solidFill>
              <a:srgbClr val="00CC00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0" name="Line 96"/>
            <p:cNvSpPr>
              <a:spLocks noChangeShapeType="1"/>
            </p:cNvSpPr>
            <p:nvPr/>
          </p:nvSpPr>
          <p:spPr bwMode="auto">
            <a:xfrm flipV="1">
              <a:off x="3235" y="2427"/>
              <a:ext cx="0" cy="21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1" name="Line 97"/>
            <p:cNvSpPr>
              <a:spLocks noChangeShapeType="1"/>
            </p:cNvSpPr>
            <p:nvPr/>
          </p:nvSpPr>
          <p:spPr bwMode="auto">
            <a:xfrm flipV="1">
              <a:off x="3235" y="1828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2" name="Rectangle 99"/>
            <p:cNvSpPr>
              <a:spLocks noChangeArrowheads="1"/>
            </p:cNvSpPr>
            <p:nvPr/>
          </p:nvSpPr>
          <p:spPr bwMode="auto">
            <a:xfrm>
              <a:off x="936" y="1172"/>
              <a:ext cx="106" cy="206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3" name="Rectangle 100" descr="Light upward diagonal"/>
            <p:cNvSpPr>
              <a:spLocks noChangeArrowheads="1"/>
            </p:cNvSpPr>
            <p:nvPr/>
          </p:nvSpPr>
          <p:spPr bwMode="auto">
            <a:xfrm>
              <a:off x="4421" y="1172"/>
              <a:ext cx="106" cy="2067"/>
            </a:xfrm>
            <a:prstGeom prst="rect">
              <a:avLst/>
            </a:prstGeom>
            <a:pattFill prst="ltUpDiag">
              <a:fgClr>
                <a:srgbClr val="3333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4" name="Rectangle 101" descr="Light upward diagonal"/>
            <p:cNvSpPr>
              <a:spLocks noChangeArrowheads="1"/>
            </p:cNvSpPr>
            <p:nvPr/>
          </p:nvSpPr>
          <p:spPr bwMode="auto">
            <a:xfrm>
              <a:off x="5636" y="1172"/>
              <a:ext cx="105" cy="2067"/>
            </a:xfrm>
            <a:prstGeom prst="rect">
              <a:avLst/>
            </a:prstGeom>
            <a:pattFill prst="ltUpDiag">
              <a:fgClr>
                <a:srgbClr val="00CC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" name="Text Box 104"/>
            <p:cNvSpPr txBox="1">
              <a:spLocks noChangeArrowheads="1"/>
            </p:cNvSpPr>
            <p:nvPr/>
          </p:nvSpPr>
          <p:spPr bwMode="auto">
            <a:xfrm>
              <a:off x="2976" y="2640"/>
              <a:ext cx="5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ForwardB</a:t>
              </a:r>
            </a:p>
          </p:txBody>
        </p:sp>
        <p:sp>
          <p:nvSpPr>
            <p:cNvPr id="226" name="Line 105"/>
            <p:cNvSpPr>
              <a:spLocks noChangeShapeType="1"/>
            </p:cNvSpPr>
            <p:nvPr/>
          </p:nvSpPr>
          <p:spPr bwMode="auto">
            <a:xfrm flipV="1">
              <a:off x="5900" y="3620"/>
              <a:ext cx="0" cy="4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7" name="Line 106"/>
            <p:cNvSpPr>
              <a:spLocks noChangeShapeType="1"/>
            </p:cNvSpPr>
            <p:nvPr/>
          </p:nvSpPr>
          <p:spPr bwMode="auto">
            <a:xfrm>
              <a:off x="1148" y="4109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8" name="Line 107"/>
            <p:cNvSpPr>
              <a:spLocks noChangeShapeType="1"/>
            </p:cNvSpPr>
            <p:nvPr/>
          </p:nvSpPr>
          <p:spPr bwMode="auto">
            <a:xfrm>
              <a:off x="1148" y="2042"/>
              <a:ext cx="0" cy="20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9" name="Line 108"/>
            <p:cNvSpPr>
              <a:spLocks noChangeShapeType="1"/>
            </p:cNvSpPr>
            <p:nvPr/>
          </p:nvSpPr>
          <p:spPr bwMode="auto">
            <a:xfrm>
              <a:off x="1148" y="2042"/>
              <a:ext cx="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0" name="Line 12"/>
            <p:cNvSpPr>
              <a:spLocks noChangeShapeType="1"/>
            </p:cNvSpPr>
            <p:nvPr/>
          </p:nvSpPr>
          <p:spPr bwMode="auto">
            <a:xfrm flipH="1">
              <a:off x="4632" y="2042"/>
              <a:ext cx="0" cy="762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42" name="Ink 1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32825" y="3226042"/>
              <a:ext cx="50348" cy="50348"/>
            </p14:xfrm>
          </p:contentPart>
        </mc:Choice>
        <mc:Fallback xmlns="">
          <p:pic>
            <p:nvPicPr>
              <p:cNvPr id="242" name="Ink 1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986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Detect EX/MEM Hazard(1)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1719263" algn="l"/>
              </a:tabLst>
            </a:pPr>
            <a:r>
              <a:rPr lang="en-US" altLang="zh-CN" sz="2400" dirty="0">
                <a:ea typeface="宋体" charset="-122"/>
              </a:rPr>
              <a:t>An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EX/MEM hazard</a:t>
            </a:r>
            <a:r>
              <a:rPr lang="en-US" altLang="zh-CN" sz="2400" dirty="0">
                <a:ea typeface="宋体" charset="-122"/>
              </a:rPr>
              <a:t> occurs between the instruction currently in its EX stage and the previous instruction if:</a:t>
            </a:r>
          </a:p>
          <a:p>
            <a:pPr marL="798513" lvl="1" indent="-336550" defTabSz="914400">
              <a:buFontTx/>
              <a:buAutoNum type="arabicPeriod"/>
              <a:tabLst>
                <a:tab pos="1719263" algn="l"/>
              </a:tabLst>
            </a:pPr>
            <a:r>
              <a:rPr lang="en-US" altLang="zh-CN" sz="2400" dirty="0">
                <a:ea typeface="宋体" charset="-122"/>
              </a:rPr>
              <a:t>The previous instruction will write to the register file, </a:t>
            </a:r>
            <a:r>
              <a:rPr lang="en-US" altLang="zh-CN" sz="2400" i="1" dirty="0">
                <a:ea typeface="宋体" charset="-122"/>
              </a:rPr>
              <a:t>and</a:t>
            </a:r>
            <a:endParaRPr lang="en-US" altLang="zh-CN" sz="2400" dirty="0">
              <a:ea typeface="宋体" charset="-122"/>
            </a:endParaRPr>
          </a:p>
          <a:p>
            <a:pPr marL="798513" lvl="1" indent="-336550" defTabSz="914400">
              <a:buFontTx/>
              <a:buAutoNum type="arabicPeriod"/>
              <a:tabLst>
                <a:tab pos="1719263" algn="l"/>
              </a:tabLst>
            </a:pPr>
            <a:r>
              <a:rPr lang="en-US" altLang="zh-CN" sz="2400" dirty="0">
                <a:ea typeface="宋体" charset="-122"/>
              </a:rPr>
              <a:t>The destination is one of the ALU source registers in the EX stage.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1719263" algn="l"/>
              </a:tabLst>
            </a:pPr>
            <a:r>
              <a:rPr lang="en-US" altLang="zh-CN" sz="2400" dirty="0">
                <a:ea typeface="宋体" charset="-122"/>
              </a:rPr>
              <a:t>Data in a pipeline register can be referenced using a class-like syntax. For example,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ea typeface="宋体" charset="-122"/>
              </a:rPr>
              <a:t> refers to the </a:t>
            </a:r>
            <a:r>
              <a:rPr lang="en-US" altLang="zh-CN" sz="2400" dirty="0" err="1">
                <a:ea typeface="宋体" charset="-122"/>
              </a:rPr>
              <a:t>rt</a:t>
            </a:r>
            <a:r>
              <a:rPr lang="en-US" altLang="zh-CN" sz="2400" dirty="0">
                <a:ea typeface="宋体" charset="-122"/>
              </a:rPr>
              <a:t> field stored in the ID/EX pipeline.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31" name="Group 4"/>
          <p:cNvGrpSpPr>
            <a:grpSpLocks/>
          </p:cNvGrpSpPr>
          <p:nvPr/>
        </p:nvGrpSpPr>
        <p:grpSpPr bwMode="auto">
          <a:xfrm>
            <a:off x="1331640" y="4437112"/>
            <a:ext cx="7128792" cy="2483929"/>
            <a:chOff x="816" y="2544"/>
            <a:chExt cx="3933" cy="1296"/>
          </a:xfrm>
        </p:grpSpPr>
        <p:grpSp>
          <p:nvGrpSpPr>
            <p:cNvPr id="132" name="Group 5"/>
            <p:cNvGrpSpPr>
              <a:grpSpLocks/>
            </p:cNvGrpSpPr>
            <p:nvPr/>
          </p:nvGrpSpPr>
          <p:grpSpPr bwMode="auto">
            <a:xfrm>
              <a:off x="2112" y="2640"/>
              <a:ext cx="2157" cy="480"/>
              <a:chOff x="960" y="1728"/>
              <a:chExt cx="2157" cy="480"/>
            </a:xfrm>
          </p:grpSpPr>
          <p:sp>
            <p:nvSpPr>
              <p:cNvPr id="176" name="Rectangle 6"/>
              <p:cNvSpPr>
                <a:spLocks noChangeArrowheads="1"/>
              </p:cNvSpPr>
              <p:nvPr/>
            </p:nvSpPr>
            <p:spPr bwMode="auto">
              <a:xfrm>
                <a:off x="172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77" name="Group 7"/>
              <p:cNvGrpSpPr>
                <a:grpSpLocks/>
              </p:cNvGrpSpPr>
              <p:nvPr/>
            </p:nvGrpSpPr>
            <p:grpSpPr bwMode="auto">
              <a:xfrm>
                <a:off x="1920" y="1776"/>
                <a:ext cx="192" cy="384"/>
                <a:chOff x="1920" y="720"/>
                <a:chExt cx="192" cy="384"/>
              </a:xfrm>
            </p:grpSpPr>
            <p:sp>
              <p:nvSpPr>
                <p:cNvPr id="203" name="Line 8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4" name="Line 9"/>
                <p:cNvSpPr>
                  <a:spLocks noChangeShapeType="1"/>
                </p:cNvSpPr>
                <p:nvPr/>
              </p:nvSpPr>
              <p:spPr bwMode="auto">
                <a:xfrm>
                  <a:off x="1920" y="96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5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920" y="912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6" name="Line 11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864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7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920" y="1008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8" name="Line 13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9" name="Line 14"/>
                <p:cNvSpPr>
                  <a:spLocks noChangeShapeType="1"/>
                </p:cNvSpPr>
                <p:nvPr/>
              </p:nvSpPr>
              <p:spPr bwMode="auto">
                <a:xfrm>
                  <a:off x="2112" y="816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78" name="Text Box 15"/>
              <p:cNvSpPr txBox="1">
                <a:spLocks noChangeArrowheads="1"/>
              </p:cNvSpPr>
              <p:nvPr/>
            </p:nvSpPr>
            <p:spPr bwMode="auto">
              <a:xfrm>
                <a:off x="2319" y="1874"/>
                <a:ext cx="30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 DM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79" name="Rectangle 16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0" name="Text Box 17"/>
              <p:cNvSpPr txBox="1">
                <a:spLocks noChangeArrowheads="1"/>
              </p:cNvSpPr>
              <p:nvPr/>
            </p:nvSpPr>
            <p:spPr bwMode="auto">
              <a:xfrm>
                <a:off x="1369" y="1874"/>
                <a:ext cx="30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1" name="Text Box 18"/>
              <p:cNvSpPr txBox="1">
                <a:spLocks noChangeArrowheads="1"/>
              </p:cNvSpPr>
              <p:nvPr/>
            </p:nvSpPr>
            <p:spPr bwMode="auto">
              <a:xfrm>
                <a:off x="2810" y="1874"/>
                <a:ext cx="30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2" name="Rectangle 19"/>
              <p:cNvSpPr>
                <a:spLocks noChangeArrowheads="1"/>
              </p:cNvSpPr>
              <p:nvPr/>
            </p:nvSpPr>
            <p:spPr bwMode="auto">
              <a:xfrm>
                <a:off x="96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3" name="Text Box 20"/>
              <p:cNvSpPr txBox="1">
                <a:spLocks noChangeArrowheads="1"/>
              </p:cNvSpPr>
              <p:nvPr/>
            </p:nvSpPr>
            <p:spPr bwMode="auto">
              <a:xfrm>
                <a:off x="960" y="1874"/>
                <a:ext cx="205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IM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4" name="Rectangle 21"/>
              <p:cNvSpPr>
                <a:spLocks noChangeArrowheads="1"/>
              </p:cNvSpPr>
              <p:nvPr/>
            </p:nvSpPr>
            <p:spPr bwMode="auto">
              <a:xfrm>
                <a:off x="220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5" name="Rectangle 22"/>
              <p:cNvSpPr>
                <a:spLocks noChangeArrowheads="1"/>
              </p:cNvSpPr>
              <p:nvPr/>
            </p:nvSpPr>
            <p:spPr bwMode="auto">
              <a:xfrm>
                <a:off x="124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6" name="Line 23"/>
              <p:cNvSpPr>
                <a:spLocks noChangeShapeType="1"/>
              </p:cNvSpPr>
              <p:nvPr/>
            </p:nvSpPr>
            <p:spPr bwMode="auto">
              <a:xfrm>
                <a:off x="115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7" name="Line 24"/>
              <p:cNvSpPr>
                <a:spLocks noChangeShapeType="1"/>
              </p:cNvSpPr>
              <p:nvPr/>
            </p:nvSpPr>
            <p:spPr bwMode="auto">
              <a:xfrm>
                <a:off x="134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8" name="Line 25"/>
              <p:cNvSpPr>
                <a:spLocks noChangeShapeType="1"/>
              </p:cNvSpPr>
              <p:nvPr/>
            </p:nvSpPr>
            <p:spPr bwMode="auto">
              <a:xfrm>
                <a:off x="1632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9" name="Line 26"/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0" name="Line 27"/>
              <p:cNvSpPr>
                <a:spLocks noChangeShapeType="1"/>
              </p:cNvSpPr>
              <p:nvPr/>
            </p:nvSpPr>
            <p:spPr bwMode="auto">
              <a:xfrm>
                <a:off x="1824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1" name="Line 28"/>
              <p:cNvSpPr>
                <a:spLocks noChangeShapeType="1"/>
              </p:cNvSpPr>
              <p:nvPr/>
            </p:nvSpPr>
            <p:spPr bwMode="auto">
              <a:xfrm>
                <a:off x="1824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2" name="Line 29"/>
              <p:cNvSpPr>
                <a:spLocks noChangeShapeType="1"/>
              </p:cNvSpPr>
              <p:nvPr/>
            </p:nvSpPr>
            <p:spPr bwMode="auto">
              <a:xfrm>
                <a:off x="211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3" name="Line 30"/>
              <p:cNvSpPr>
                <a:spLocks noChangeShapeType="1"/>
              </p:cNvSpPr>
              <p:nvPr/>
            </p:nvSpPr>
            <p:spPr bwMode="auto">
              <a:xfrm>
                <a:off x="230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4" name="Rectangle 31"/>
              <p:cNvSpPr>
                <a:spLocks noChangeArrowheads="1"/>
              </p:cNvSpPr>
              <p:nvPr/>
            </p:nvSpPr>
            <p:spPr bwMode="auto">
              <a:xfrm>
                <a:off x="240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5" name="Line 32"/>
              <p:cNvSpPr>
                <a:spLocks noChangeShapeType="1"/>
              </p:cNvSpPr>
              <p:nvPr/>
            </p:nvSpPr>
            <p:spPr bwMode="auto">
              <a:xfrm>
                <a:off x="259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6" name="Rectangle 33"/>
              <p:cNvSpPr>
                <a:spLocks noChangeArrowheads="1"/>
              </p:cNvSpPr>
              <p:nvPr/>
            </p:nvSpPr>
            <p:spPr bwMode="auto">
              <a:xfrm>
                <a:off x="268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7" name="Line 34"/>
              <p:cNvSpPr>
                <a:spLocks noChangeShapeType="1"/>
              </p:cNvSpPr>
              <p:nvPr/>
            </p:nvSpPr>
            <p:spPr bwMode="auto">
              <a:xfrm>
                <a:off x="278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8" name="Rectangle 35"/>
              <p:cNvSpPr>
                <a:spLocks noChangeArrowheads="1"/>
              </p:cNvSpPr>
              <p:nvPr/>
            </p:nvSpPr>
            <p:spPr bwMode="auto">
              <a:xfrm>
                <a:off x="288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9" name="Line 36"/>
              <p:cNvSpPr>
                <a:spLocks noChangeShapeType="1"/>
              </p:cNvSpPr>
              <p:nvPr/>
            </p:nvSpPr>
            <p:spPr bwMode="auto">
              <a:xfrm>
                <a:off x="2352" y="1968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0" name="Line 37"/>
              <p:cNvSpPr>
                <a:spLocks noChangeShapeType="1"/>
              </p:cNvSpPr>
              <p:nvPr/>
            </p:nvSpPr>
            <p:spPr bwMode="auto">
              <a:xfrm>
                <a:off x="2352" y="21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1" name="Line 38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2" name="Line 39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3" name="Group 40"/>
            <p:cNvGrpSpPr>
              <a:grpSpLocks/>
            </p:cNvGrpSpPr>
            <p:nvPr/>
          </p:nvGrpSpPr>
          <p:grpSpPr bwMode="auto">
            <a:xfrm>
              <a:off x="2592" y="3216"/>
              <a:ext cx="2157" cy="480"/>
              <a:chOff x="960" y="1728"/>
              <a:chExt cx="2157" cy="480"/>
            </a:xfrm>
          </p:grpSpPr>
          <p:sp>
            <p:nvSpPr>
              <p:cNvPr id="142" name="Rectangle 41"/>
              <p:cNvSpPr>
                <a:spLocks noChangeArrowheads="1"/>
              </p:cNvSpPr>
              <p:nvPr/>
            </p:nvSpPr>
            <p:spPr bwMode="auto">
              <a:xfrm>
                <a:off x="172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43" name="Group 42"/>
              <p:cNvGrpSpPr>
                <a:grpSpLocks/>
              </p:cNvGrpSpPr>
              <p:nvPr/>
            </p:nvGrpSpPr>
            <p:grpSpPr bwMode="auto">
              <a:xfrm>
                <a:off x="1920" y="1776"/>
                <a:ext cx="192" cy="384"/>
                <a:chOff x="1920" y="720"/>
                <a:chExt cx="192" cy="384"/>
              </a:xfrm>
            </p:grpSpPr>
            <p:sp>
              <p:nvSpPr>
                <p:cNvPr id="169" name="Line 43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0" name="Line 44"/>
                <p:cNvSpPr>
                  <a:spLocks noChangeShapeType="1"/>
                </p:cNvSpPr>
                <p:nvPr/>
              </p:nvSpPr>
              <p:spPr bwMode="auto">
                <a:xfrm>
                  <a:off x="1920" y="96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920" y="912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2" name="Line 46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864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3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920" y="1008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4" name="Line 48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5" name="Line 49"/>
                <p:cNvSpPr>
                  <a:spLocks noChangeShapeType="1"/>
                </p:cNvSpPr>
                <p:nvPr/>
              </p:nvSpPr>
              <p:spPr bwMode="auto">
                <a:xfrm>
                  <a:off x="2112" y="816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44" name="Text Box 50"/>
              <p:cNvSpPr txBox="1">
                <a:spLocks noChangeArrowheads="1"/>
              </p:cNvSpPr>
              <p:nvPr/>
            </p:nvSpPr>
            <p:spPr bwMode="auto">
              <a:xfrm>
                <a:off x="2319" y="1874"/>
                <a:ext cx="30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 DM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45" name="Rectangle 51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6" name="Text Box 52"/>
              <p:cNvSpPr txBox="1">
                <a:spLocks noChangeArrowheads="1"/>
              </p:cNvSpPr>
              <p:nvPr/>
            </p:nvSpPr>
            <p:spPr bwMode="auto">
              <a:xfrm>
                <a:off x="1370" y="1874"/>
                <a:ext cx="30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47" name="Text Box 53"/>
              <p:cNvSpPr txBox="1">
                <a:spLocks noChangeArrowheads="1"/>
              </p:cNvSpPr>
              <p:nvPr/>
            </p:nvSpPr>
            <p:spPr bwMode="auto">
              <a:xfrm>
                <a:off x="2810" y="1874"/>
                <a:ext cx="30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48" name="Rectangle 54"/>
              <p:cNvSpPr>
                <a:spLocks noChangeArrowheads="1"/>
              </p:cNvSpPr>
              <p:nvPr/>
            </p:nvSpPr>
            <p:spPr bwMode="auto">
              <a:xfrm>
                <a:off x="96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9" name="Text Box 55"/>
              <p:cNvSpPr txBox="1">
                <a:spLocks noChangeArrowheads="1"/>
              </p:cNvSpPr>
              <p:nvPr/>
            </p:nvSpPr>
            <p:spPr bwMode="auto">
              <a:xfrm>
                <a:off x="960" y="1874"/>
                <a:ext cx="204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IM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50" name="Rectangle 56"/>
              <p:cNvSpPr>
                <a:spLocks noChangeArrowheads="1"/>
              </p:cNvSpPr>
              <p:nvPr/>
            </p:nvSpPr>
            <p:spPr bwMode="auto">
              <a:xfrm>
                <a:off x="220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1" name="Rectangle 57"/>
              <p:cNvSpPr>
                <a:spLocks noChangeArrowheads="1"/>
              </p:cNvSpPr>
              <p:nvPr/>
            </p:nvSpPr>
            <p:spPr bwMode="auto">
              <a:xfrm>
                <a:off x="124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2" name="Line 58"/>
              <p:cNvSpPr>
                <a:spLocks noChangeShapeType="1"/>
              </p:cNvSpPr>
              <p:nvPr/>
            </p:nvSpPr>
            <p:spPr bwMode="auto">
              <a:xfrm>
                <a:off x="115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3" name="Line 59"/>
              <p:cNvSpPr>
                <a:spLocks noChangeShapeType="1"/>
              </p:cNvSpPr>
              <p:nvPr/>
            </p:nvSpPr>
            <p:spPr bwMode="auto">
              <a:xfrm>
                <a:off x="134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4" name="Line 60"/>
              <p:cNvSpPr>
                <a:spLocks noChangeShapeType="1"/>
              </p:cNvSpPr>
              <p:nvPr/>
            </p:nvSpPr>
            <p:spPr bwMode="auto">
              <a:xfrm>
                <a:off x="1632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5" name="Line 61"/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6" name="Line 62"/>
              <p:cNvSpPr>
                <a:spLocks noChangeShapeType="1"/>
              </p:cNvSpPr>
              <p:nvPr/>
            </p:nvSpPr>
            <p:spPr bwMode="auto">
              <a:xfrm>
                <a:off x="1824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7" name="Line 63"/>
              <p:cNvSpPr>
                <a:spLocks noChangeShapeType="1"/>
              </p:cNvSpPr>
              <p:nvPr/>
            </p:nvSpPr>
            <p:spPr bwMode="auto">
              <a:xfrm>
                <a:off x="1824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8" name="Line 64"/>
              <p:cNvSpPr>
                <a:spLocks noChangeShapeType="1"/>
              </p:cNvSpPr>
              <p:nvPr/>
            </p:nvSpPr>
            <p:spPr bwMode="auto">
              <a:xfrm>
                <a:off x="211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9" name="Line 65"/>
              <p:cNvSpPr>
                <a:spLocks noChangeShapeType="1"/>
              </p:cNvSpPr>
              <p:nvPr/>
            </p:nvSpPr>
            <p:spPr bwMode="auto">
              <a:xfrm>
                <a:off x="230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0" name="Rectangle 66"/>
              <p:cNvSpPr>
                <a:spLocks noChangeArrowheads="1"/>
              </p:cNvSpPr>
              <p:nvPr/>
            </p:nvSpPr>
            <p:spPr bwMode="auto">
              <a:xfrm>
                <a:off x="240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1" name="Line 67"/>
              <p:cNvSpPr>
                <a:spLocks noChangeShapeType="1"/>
              </p:cNvSpPr>
              <p:nvPr/>
            </p:nvSpPr>
            <p:spPr bwMode="auto">
              <a:xfrm>
                <a:off x="259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2" name="Rectangle 68"/>
              <p:cNvSpPr>
                <a:spLocks noChangeArrowheads="1"/>
              </p:cNvSpPr>
              <p:nvPr/>
            </p:nvSpPr>
            <p:spPr bwMode="auto">
              <a:xfrm>
                <a:off x="268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3" name="Line 69"/>
              <p:cNvSpPr>
                <a:spLocks noChangeShapeType="1"/>
              </p:cNvSpPr>
              <p:nvPr/>
            </p:nvSpPr>
            <p:spPr bwMode="auto">
              <a:xfrm>
                <a:off x="278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Rectangle 70"/>
              <p:cNvSpPr>
                <a:spLocks noChangeArrowheads="1"/>
              </p:cNvSpPr>
              <p:nvPr/>
            </p:nvSpPr>
            <p:spPr bwMode="auto">
              <a:xfrm>
                <a:off x="288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5" name="Line 71"/>
              <p:cNvSpPr>
                <a:spLocks noChangeShapeType="1"/>
              </p:cNvSpPr>
              <p:nvPr/>
            </p:nvSpPr>
            <p:spPr bwMode="auto">
              <a:xfrm>
                <a:off x="2352" y="1968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Line 72"/>
              <p:cNvSpPr>
                <a:spLocks noChangeShapeType="1"/>
              </p:cNvSpPr>
              <p:nvPr/>
            </p:nvSpPr>
            <p:spPr bwMode="auto">
              <a:xfrm>
                <a:off x="2352" y="21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7" name="Line 73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8" name="Line 74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4" name="Text Box 75"/>
            <p:cNvSpPr txBox="1">
              <a:spLocks noChangeArrowheads="1"/>
            </p:cNvSpPr>
            <p:nvPr/>
          </p:nvSpPr>
          <p:spPr bwMode="auto">
            <a:xfrm>
              <a:off x="816" y="2841"/>
              <a:ext cx="1174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sub	</a:t>
              </a:r>
              <a:r>
                <a:rPr lang="en-US" altLang="zh-CN" sz="2000" dirty="0">
                  <a:solidFill>
                    <a:srgbClr val="3333FF"/>
                  </a:solidFill>
                  <a:latin typeface="Trebuchet MS" pitchFamily="-16" charset="0"/>
                  <a:ea typeface="宋体" charset="-122"/>
                </a:rPr>
                <a:t>$2</a:t>
              </a:r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, $1, $3</a:t>
              </a:r>
            </a:p>
            <a:p>
              <a:pPr>
                <a:lnSpc>
                  <a:spcPct val="370000"/>
                </a:lnSpc>
              </a:pPr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and	$12, </a:t>
              </a:r>
              <a:r>
                <a:rPr lang="en-US" altLang="zh-CN" sz="2000" dirty="0">
                  <a:solidFill>
                    <a:srgbClr val="3333FF"/>
                  </a:solidFill>
                  <a:latin typeface="Trebuchet MS" pitchFamily="-16" charset="0"/>
                  <a:ea typeface="宋体" charset="-122"/>
                </a:rPr>
                <a:t>$2</a:t>
              </a:r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, $5</a:t>
              </a:r>
            </a:p>
          </p:txBody>
        </p:sp>
        <p:sp>
          <p:nvSpPr>
            <p:cNvPr id="135" name="Line 76"/>
            <p:cNvSpPr>
              <a:spLocks noChangeShapeType="1"/>
            </p:cNvSpPr>
            <p:nvPr/>
          </p:nvSpPr>
          <p:spPr bwMode="auto">
            <a:xfrm>
              <a:off x="3408" y="2880"/>
              <a:ext cx="96" cy="480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77"/>
            <p:cNvSpPr>
              <a:spLocks noChangeShapeType="1"/>
            </p:cNvSpPr>
            <p:nvPr/>
          </p:nvSpPr>
          <p:spPr bwMode="auto">
            <a:xfrm>
              <a:off x="2448" y="2544"/>
              <a:ext cx="0" cy="1248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78"/>
            <p:cNvSpPr>
              <a:spLocks noChangeShapeType="1"/>
            </p:cNvSpPr>
            <p:nvPr/>
          </p:nvSpPr>
          <p:spPr bwMode="auto">
            <a:xfrm>
              <a:off x="292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79"/>
            <p:cNvSpPr>
              <a:spLocks noChangeShapeType="1"/>
            </p:cNvSpPr>
            <p:nvPr/>
          </p:nvSpPr>
          <p:spPr bwMode="auto">
            <a:xfrm>
              <a:off x="340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Line 80"/>
            <p:cNvSpPr>
              <a:spLocks noChangeShapeType="1"/>
            </p:cNvSpPr>
            <p:nvPr/>
          </p:nvSpPr>
          <p:spPr bwMode="auto">
            <a:xfrm>
              <a:off x="388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1" name="Line 81"/>
            <p:cNvSpPr>
              <a:spLocks noChangeShapeType="1"/>
            </p:cNvSpPr>
            <p:nvPr/>
          </p:nvSpPr>
          <p:spPr bwMode="auto">
            <a:xfrm>
              <a:off x="436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2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943304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to Detect EX/MEM Hazard 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6064" y="836712"/>
            <a:ext cx="8604448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First ALU source comes from pipeline register when necessary.</a:t>
            </a:r>
          </a:p>
          <a:p>
            <a:pPr marL="342900" indent="-342900" defTabSz="914400">
              <a:spcBef>
                <a:spcPct val="60000"/>
              </a:spcBef>
              <a:buFont typeface="Wingdings" pitchFamily="-16" charset="2"/>
              <a:buNone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		if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MEM.RegWrite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			and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MEM.RegisterRd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EX.RegisterRs</a:t>
            </a:r>
            <a:r>
              <a:rPr lang="en-US" altLang="zh-CN" sz="2400" dirty="0">
                <a:ea typeface="宋体" charset="-122"/>
              </a:rPr>
              <a:t>)</a:t>
            </a:r>
          </a:p>
          <a:p>
            <a:pPr marL="342900" indent="-342900" defTabSz="914400">
              <a:spcBef>
                <a:spcPct val="10000"/>
              </a:spcBef>
              <a:spcAft>
                <a:spcPct val="40000"/>
              </a:spcAft>
              <a:buFont typeface="Wingdings" pitchFamily="-16" charset="2"/>
              <a:buNone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		then 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ForwardA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2</a:t>
            </a:r>
            <a:r>
              <a:rPr lang="en-US" altLang="zh-CN" sz="2400" dirty="0">
                <a:ea typeface="宋体" charset="-122"/>
              </a:rPr>
              <a:t> 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The second ALU source is similar.</a:t>
            </a:r>
          </a:p>
          <a:p>
            <a:pPr marL="342900" indent="-342900" defTabSz="914400">
              <a:spcBef>
                <a:spcPct val="60000"/>
              </a:spcBef>
              <a:buFont typeface="Wingdings" pitchFamily="-16" charset="2"/>
              <a:buNone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		if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MEM.RegWrite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			and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MEM.RegisterRd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ea typeface="宋体" charset="-122"/>
              </a:rPr>
              <a:t>)</a:t>
            </a: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1768475" algn="l"/>
                <a:tab pos="2112963" algn="l"/>
              </a:tabLst>
            </a:pPr>
            <a:r>
              <a:rPr lang="en-US" altLang="zh-CN" sz="2400" dirty="0">
                <a:ea typeface="宋体" charset="-122"/>
              </a:rPr>
              <a:t>		then 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ForwardB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2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31" name="Group 4"/>
          <p:cNvGrpSpPr>
            <a:grpSpLocks/>
          </p:cNvGrpSpPr>
          <p:nvPr/>
        </p:nvGrpSpPr>
        <p:grpSpPr bwMode="auto">
          <a:xfrm>
            <a:off x="1331640" y="4437112"/>
            <a:ext cx="7128792" cy="2483929"/>
            <a:chOff x="816" y="2544"/>
            <a:chExt cx="3933" cy="1296"/>
          </a:xfrm>
        </p:grpSpPr>
        <p:grpSp>
          <p:nvGrpSpPr>
            <p:cNvPr id="132" name="Group 5"/>
            <p:cNvGrpSpPr>
              <a:grpSpLocks/>
            </p:cNvGrpSpPr>
            <p:nvPr/>
          </p:nvGrpSpPr>
          <p:grpSpPr bwMode="auto">
            <a:xfrm>
              <a:off x="2112" y="2640"/>
              <a:ext cx="2157" cy="480"/>
              <a:chOff x="960" y="1728"/>
              <a:chExt cx="2157" cy="480"/>
            </a:xfrm>
          </p:grpSpPr>
          <p:sp>
            <p:nvSpPr>
              <p:cNvPr id="176" name="Rectangle 6"/>
              <p:cNvSpPr>
                <a:spLocks noChangeArrowheads="1"/>
              </p:cNvSpPr>
              <p:nvPr/>
            </p:nvSpPr>
            <p:spPr bwMode="auto">
              <a:xfrm>
                <a:off x="172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77" name="Group 7"/>
              <p:cNvGrpSpPr>
                <a:grpSpLocks/>
              </p:cNvGrpSpPr>
              <p:nvPr/>
            </p:nvGrpSpPr>
            <p:grpSpPr bwMode="auto">
              <a:xfrm>
                <a:off x="1920" y="1776"/>
                <a:ext cx="192" cy="384"/>
                <a:chOff x="1920" y="720"/>
                <a:chExt cx="192" cy="384"/>
              </a:xfrm>
            </p:grpSpPr>
            <p:sp>
              <p:nvSpPr>
                <p:cNvPr id="203" name="Line 8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4" name="Line 9"/>
                <p:cNvSpPr>
                  <a:spLocks noChangeShapeType="1"/>
                </p:cNvSpPr>
                <p:nvPr/>
              </p:nvSpPr>
              <p:spPr bwMode="auto">
                <a:xfrm>
                  <a:off x="1920" y="96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5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920" y="912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6" name="Line 11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864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7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920" y="1008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8" name="Line 13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09" name="Line 14"/>
                <p:cNvSpPr>
                  <a:spLocks noChangeShapeType="1"/>
                </p:cNvSpPr>
                <p:nvPr/>
              </p:nvSpPr>
              <p:spPr bwMode="auto">
                <a:xfrm>
                  <a:off x="2112" y="816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78" name="Text Box 15"/>
              <p:cNvSpPr txBox="1">
                <a:spLocks noChangeArrowheads="1"/>
              </p:cNvSpPr>
              <p:nvPr/>
            </p:nvSpPr>
            <p:spPr bwMode="auto">
              <a:xfrm>
                <a:off x="2319" y="1874"/>
                <a:ext cx="30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 DM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79" name="Rectangle 16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0" name="Text Box 17"/>
              <p:cNvSpPr txBox="1">
                <a:spLocks noChangeArrowheads="1"/>
              </p:cNvSpPr>
              <p:nvPr/>
            </p:nvSpPr>
            <p:spPr bwMode="auto">
              <a:xfrm>
                <a:off x="1369" y="1874"/>
                <a:ext cx="30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1" name="Text Box 18"/>
              <p:cNvSpPr txBox="1">
                <a:spLocks noChangeArrowheads="1"/>
              </p:cNvSpPr>
              <p:nvPr/>
            </p:nvSpPr>
            <p:spPr bwMode="auto">
              <a:xfrm>
                <a:off x="2810" y="1874"/>
                <a:ext cx="30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2" name="Rectangle 19"/>
              <p:cNvSpPr>
                <a:spLocks noChangeArrowheads="1"/>
              </p:cNvSpPr>
              <p:nvPr/>
            </p:nvSpPr>
            <p:spPr bwMode="auto">
              <a:xfrm>
                <a:off x="96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3" name="Text Box 20"/>
              <p:cNvSpPr txBox="1">
                <a:spLocks noChangeArrowheads="1"/>
              </p:cNvSpPr>
              <p:nvPr/>
            </p:nvSpPr>
            <p:spPr bwMode="auto">
              <a:xfrm>
                <a:off x="960" y="1874"/>
                <a:ext cx="205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IM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84" name="Rectangle 21"/>
              <p:cNvSpPr>
                <a:spLocks noChangeArrowheads="1"/>
              </p:cNvSpPr>
              <p:nvPr/>
            </p:nvSpPr>
            <p:spPr bwMode="auto">
              <a:xfrm>
                <a:off x="220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5" name="Rectangle 22"/>
              <p:cNvSpPr>
                <a:spLocks noChangeArrowheads="1"/>
              </p:cNvSpPr>
              <p:nvPr/>
            </p:nvSpPr>
            <p:spPr bwMode="auto">
              <a:xfrm>
                <a:off x="124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6" name="Line 23"/>
              <p:cNvSpPr>
                <a:spLocks noChangeShapeType="1"/>
              </p:cNvSpPr>
              <p:nvPr/>
            </p:nvSpPr>
            <p:spPr bwMode="auto">
              <a:xfrm>
                <a:off x="115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7" name="Line 24"/>
              <p:cNvSpPr>
                <a:spLocks noChangeShapeType="1"/>
              </p:cNvSpPr>
              <p:nvPr/>
            </p:nvSpPr>
            <p:spPr bwMode="auto">
              <a:xfrm>
                <a:off x="134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8" name="Line 25"/>
              <p:cNvSpPr>
                <a:spLocks noChangeShapeType="1"/>
              </p:cNvSpPr>
              <p:nvPr/>
            </p:nvSpPr>
            <p:spPr bwMode="auto">
              <a:xfrm>
                <a:off x="1632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9" name="Line 26"/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0" name="Line 27"/>
              <p:cNvSpPr>
                <a:spLocks noChangeShapeType="1"/>
              </p:cNvSpPr>
              <p:nvPr/>
            </p:nvSpPr>
            <p:spPr bwMode="auto">
              <a:xfrm>
                <a:off x="1824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1" name="Line 28"/>
              <p:cNvSpPr>
                <a:spLocks noChangeShapeType="1"/>
              </p:cNvSpPr>
              <p:nvPr/>
            </p:nvSpPr>
            <p:spPr bwMode="auto">
              <a:xfrm>
                <a:off x="1824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2" name="Line 29"/>
              <p:cNvSpPr>
                <a:spLocks noChangeShapeType="1"/>
              </p:cNvSpPr>
              <p:nvPr/>
            </p:nvSpPr>
            <p:spPr bwMode="auto">
              <a:xfrm>
                <a:off x="211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3" name="Line 30"/>
              <p:cNvSpPr>
                <a:spLocks noChangeShapeType="1"/>
              </p:cNvSpPr>
              <p:nvPr/>
            </p:nvSpPr>
            <p:spPr bwMode="auto">
              <a:xfrm>
                <a:off x="230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4" name="Rectangle 31"/>
              <p:cNvSpPr>
                <a:spLocks noChangeArrowheads="1"/>
              </p:cNvSpPr>
              <p:nvPr/>
            </p:nvSpPr>
            <p:spPr bwMode="auto">
              <a:xfrm>
                <a:off x="240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5" name="Line 32"/>
              <p:cNvSpPr>
                <a:spLocks noChangeShapeType="1"/>
              </p:cNvSpPr>
              <p:nvPr/>
            </p:nvSpPr>
            <p:spPr bwMode="auto">
              <a:xfrm>
                <a:off x="259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6" name="Rectangle 33"/>
              <p:cNvSpPr>
                <a:spLocks noChangeArrowheads="1"/>
              </p:cNvSpPr>
              <p:nvPr/>
            </p:nvSpPr>
            <p:spPr bwMode="auto">
              <a:xfrm>
                <a:off x="268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7" name="Line 34"/>
              <p:cNvSpPr>
                <a:spLocks noChangeShapeType="1"/>
              </p:cNvSpPr>
              <p:nvPr/>
            </p:nvSpPr>
            <p:spPr bwMode="auto">
              <a:xfrm>
                <a:off x="278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8" name="Rectangle 35"/>
              <p:cNvSpPr>
                <a:spLocks noChangeArrowheads="1"/>
              </p:cNvSpPr>
              <p:nvPr/>
            </p:nvSpPr>
            <p:spPr bwMode="auto">
              <a:xfrm>
                <a:off x="288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9" name="Line 36"/>
              <p:cNvSpPr>
                <a:spLocks noChangeShapeType="1"/>
              </p:cNvSpPr>
              <p:nvPr/>
            </p:nvSpPr>
            <p:spPr bwMode="auto">
              <a:xfrm>
                <a:off x="2352" y="1968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0" name="Line 37"/>
              <p:cNvSpPr>
                <a:spLocks noChangeShapeType="1"/>
              </p:cNvSpPr>
              <p:nvPr/>
            </p:nvSpPr>
            <p:spPr bwMode="auto">
              <a:xfrm>
                <a:off x="2352" y="21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1" name="Line 38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2" name="Line 39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3" name="Group 40"/>
            <p:cNvGrpSpPr>
              <a:grpSpLocks/>
            </p:cNvGrpSpPr>
            <p:nvPr/>
          </p:nvGrpSpPr>
          <p:grpSpPr bwMode="auto">
            <a:xfrm>
              <a:off x="2592" y="3216"/>
              <a:ext cx="2157" cy="480"/>
              <a:chOff x="960" y="1728"/>
              <a:chExt cx="2157" cy="480"/>
            </a:xfrm>
          </p:grpSpPr>
          <p:sp>
            <p:nvSpPr>
              <p:cNvPr id="142" name="Rectangle 41"/>
              <p:cNvSpPr>
                <a:spLocks noChangeArrowheads="1"/>
              </p:cNvSpPr>
              <p:nvPr/>
            </p:nvSpPr>
            <p:spPr bwMode="auto">
              <a:xfrm>
                <a:off x="172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43" name="Group 42"/>
              <p:cNvGrpSpPr>
                <a:grpSpLocks/>
              </p:cNvGrpSpPr>
              <p:nvPr/>
            </p:nvGrpSpPr>
            <p:grpSpPr bwMode="auto">
              <a:xfrm>
                <a:off x="1920" y="1776"/>
                <a:ext cx="192" cy="384"/>
                <a:chOff x="1920" y="720"/>
                <a:chExt cx="192" cy="384"/>
              </a:xfrm>
            </p:grpSpPr>
            <p:sp>
              <p:nvSpPr>
                <p:cNvPr id="169" name="Line 43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0" name="Line 44"/>
                <p:cNvSpPr>
                  <a:spLocks noChangeShapeType="1"/>
                </p:cNvSpPr>
                <p:nvPr/>
              </p:nvSpPr>
              <p:spPr bwMode="auto">
                <a:xfrm>
                  <a:off x="1920" y="960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920" y="912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2" name="Line 46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864"/>
                  <a:ext cx="96" cy="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3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920" y="1008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4" name="Line 48"/>
                <p:cNvSpPr>
                  <a:spLocks noChangeShapeType="1"/>
                </p:cNvSpPr>
                <p:nvPr/>
              </p:nvSpPr>
              <p:spPr bwMode="auto">
                <a:xfrm>
                  <a:off x="1920" y="720"/>
                  <a:ext cx="19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5" name="Line 49"/>
                <p:cNvSpPr>
                  <a:spLocks noChangeShapeType="1"/>
                </p:cNvSpPr>
                <p:nvPr/>
              </p:nvSpPr>
              <p:spPr bwMode="auto">
                <a:xfrm>
                  <a:off x="2112" y="816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44" name="Text Box 50"/>
              <p:cNvSpPr txBox="1">
                <a:spLocks noChangeArrowheads="1"/>
              </p:cNvSpPr>
              <p:nvPr/>
            </p:nvSpPr>
            <p:spPr bwMode="auto">
              <a:xfrm>
                <a:off x="2319" y="1874"/>
                <a:ext cx="30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 DM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45" name="Rectangle 51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6" name="Text Box 52"/>
              <p:cNvSpPr txBox="1">
                <a:spLocks noChangeArrowheads="1"/>
              </p:cNvSpPr>
              <p:nvPr/>
            </p:nvSpPr>
            <p:spPr bwMode="auto">
              <a:xfrm>
                <a:off x="1370" y="1874"/>
                <a:ext cx="30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47" name="Text Box 53"/>
              <p:cNvSpPr txBox="1">
                <a:spLocks noChangeArrowheads="1"/>
              </p:cNvSpPr>
              <p:nvPr/>
            </p:nvSpPr>
            <p:spPr bwMode="auto">
              <a:xfrm>
                <a:off x="2810" y="1874"/>
                <a:ext cx="30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  Reg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48" name="Rectangle 54"/>
              <p:cNvSpPr>
                <a:spLocks noChangeArrowheads="1"/>
              </p:cNvSpPr>
              <p:nvPr/>
            </p:nvSpPr>
            <p:spPr bwMode="auto">
              <a:xfrm>
                <a:off x="96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9" name="Text Box 55"/>
              <p:cNvSpPr txBox="1">
                <a:spLocks noChangeArrowheads="1"/>
              </p:cNvSpPr>
              <p:nvPr/>
            </p:nvSpPr>
            <p:spPr bwMode="auto">
              <a:xfrm>
                <a:off x="960" y="1874"/>
                <a:ext cx="204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>
                    <a:latin typeface="Arial" charset="0"/>
                    <a:ea typeface="宋体" charset="-122"/>
                  </a:rPr>
                  <a:t>IM</a:t>
                </a:r>
                <a:endParaRPr lang="en-US" altLang="zh-CN" sz="130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150" name="Rectangle 56"/>
              <p:cNvSpPr>
                <a:spLocks noChangeArrowheads="1"/>
              </p:cNvSpPr>
              <p:nvPr/>
            </p:nvSpPr>
            <p:spPr bwMode="auto">
              <a:xfrm>
                <a:off x="220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1" name="Rectangle 57"/>
              <p:cNvSpPr>
                <a:spLocks noChangeArrowheads="1"/>
              </p:cNvSpPr>
              <p:nvPr/>
            </p:nvSpPr>
            <p:spPr bwMode="auto">
              <a:xfrm>
                <a:off x="124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2" name="Line 58"/>
              <p:cNvSpPr>
                <a:spLocks noChangeShapeType="1"/>
              </p:cNvSpPr>
              <p:nvPr/>
            </p:nvSpPr>
            <p:spPr bwMode="auto">
              <a:xfrm>
                <a:off x="115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3" name="Line 59"/>
              <p:cNvSpPr>
                <a:spLocks noChangeShapeType="1"/>
              </p:cNvSpPr>
              <p:nvPr/>
            </p:nvSpPr>
            <p:spPr bwMode="auto">
              <a:xfrm>
                <a:off x="134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4" name="Line 60"/>
              <p:cNvSpPr>
                <a:spLocks noChangeShapeType="1"/>
              </p:cNvSpPr>
              <p:nvPr/>
            </p:nvSpPr>
            <p:spPr bwMode="auto">
              <a:xfrm>
                <a:off x="1632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5" name="Line 61"/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6" name="Line 62"/>
              <p:cNvSpPr>
                <a:spLocks noChangeShapeType="1"/>
              </p:cNvSpPr>
              <p:nvPr/>
            </p:nvSpPr>
            <p:spPr bwMode="auto">
              <a:xfrm>
                <a:off x="1824" y="1872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7" name="Line 63"/>
              <p:cNvSpPr>
                <a:spLocks noChangeShapeType="1"/>
              </p:cNvSpPr>
              <p:nvPr/>
            </p:nvSpPr>
            <p:spPr bwMode="auto">
              <a:xfrm>
                <a:off x="1824" y="206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8" name="Line 64"/>
              <p:cNvSpPr>
                <a:spLocks noChangeShapeType="1"/>
              </p:cNvSpPr>
              <p:nvPr/>
            </p:nvSpPr>
            <p:spPr bwMode="auto">
              <a:xfrm>
                <a:off x="211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9" name="Line 65"/>
              <p:cNvSpPr>
                <a:spLocks noChangeShapeType="1"/>
              </p:cNvSpPr>
              <p:nvPr/>
            </p:nvSpPr>
            <p:spPr bwMode="auto">
              <a:xfrm>
                <a:off x="230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0" name="Rectangle 66"/>
              <p:cNvSpPr>
                <a:spLocks noChangeArrowheads="1"/>
              </p:cNvSpPr>
              <p:nvPr/>
            </p:nvSpPr>
            <p:spPr bwMode="auto">
              <a:xfrm>
                <a:off x="240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1" name="Line 67"/>
              <p:cNvSpPr>
                <a:spLocks noChangeShapeType="1"/>
              </p:cNvSpPr>
              <p:nvPr/>
            </p:nvSpPr>
            <p:spPr bwMode="auto">
              <a:xfrm>
                <a:off x="2592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2" name="Rectangle 68"/>
              <p:cNvSpPr>
                <a:spLocks noChangeArrowheads="1"/>
              </p:cNvSpPr>
              <p:nvPr/>
            </p:nvSpPr>
            <p:spPr bwMode="auto">
              <a:xfrm>
                <a:off x="2688" y="1728"/>
                <a:ext cx="96" cy="4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3" name="Line 69"/>
              <p:cNvSpPr>
                <a:spLocks noChangeShapeType="1"/>
              </p:cNvSpPr>
              <p:nvPr/>
            </p:nvSpPr>
            <p:spPr bwMode="auto">
              <a:xfrm>
                <a:off x="2784" y="1968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Rectangle 70"/>
              <p:cNvSpPr>
                <a:spLocks noChangeArrowheads="1"/>
              </p:cNvSpPr>
              <p:nvPr/>
            </p:nvSpPr>
            <p:spPr bwMode="auto">
              <a:xfrm>
                <a:off x="2880" y="1824"/>
                <a:ext cx="192" cy="2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5" name="Line 71"/>
              <p:cNvSpPr>
                <a:spLocks noChangeShapeType="1"/>
              </p:cNvSpPr>
              <p:nvPr/>
            </p:nvSpPr>
            <p:spPr bwMode="auto">
              <a:xfrm>
                <a:off x="2352" y="1968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Line 72"/>
              <p:cNvSpPr>
                <a:spLocks noChangeShapeType="1"/>
              </p:cNvSpPr>
              <p:nvPr/>
            </p:nvSpPr>
            <p:spPr bwMode="auto">
              <a:xfrm>
                <a:off x="2352" y="21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7" name="Line 73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8" name="Line 74"/>
              <p:cNvSpPr>
                <a:spLocks noChangeShapeType="1"/>
              </p:cNvSpPr>
              <p:nvPr/>
            </p:nvSpPr>
            <p:spPr bwMode="auto">
              <a:xfrm>
                <a:off x="2640" y="2064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4" name="Text Box 75"/>
            <p:cNvSpPr txBox="1">
              <a:spLocks noChangeArrowheads="1"/>
            </p:cNvSpPr>
            <p:nvPr/>
          </p:nvSpPr>
          <p:spPr bwMode="auto">
            <a:xfrm>
              <a:off x="816" y="2841"/>
              <a:ext cx="1174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sub	</a:t>
              </a:r>
              <a:r>
                <a:rPr lang="en-US" altLang="zh-CN" sz="2000" dirty="0">
                  <a:solidFill>
                    <a:srgbClr val="3333FF"/>
                  </a:solidFill>
                  <a:latin typeface="Trebuchet MS" pitchFamily="-16" charset="0"/>
                  <a:ea typeface="宋体" charset="-122"/>
                </a:rPr>
                <a:t>$2</a:t>
              </a:r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, $1, $3</a:t>
              </a:r>
            </a:p>
            <a:p>
              <a:pPr>
                <a:lnSpc>
                  <a:spcPct val="370000"/>
                </a:lnSpc>
              </a:pPr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and	$12, </a:t>
              </a:r>
              <a:r>
                <a:rPr lang="en-US" altLang="zh-CN" sz="2000" dirty="0">
                  <a:solidFill>
                    <a:srgbClr val="3333FF"/>
                  </a:solidFill>
                  <a:latin typeface="Trebuchet MS" pitchFamily="-16" charset="0"/>
                  <a:ea typeface="宋体" charset="-122"/>
                </a:rPr>
                <a:t>$2</a:t>
              </a:r>
              <a:r>
                <a:rPr lang="en-US" altLang="zh-CN" sz="2000" dirty="0">
                  <a:latin typeface="Trebuchet MS" pitchFamily="-16" charset="0"/>
                  <a:ea typeface="宋体" charset="-122"/>
                </a:rPr>
                <a:t>, $5</a:t>
              </a:r>
            </a:p>
          </p:txBody>
        </p:sp>
        <p:sp>
          <p:nvSpPr>
            <p:cNvPr id="135" name="Line 76"/>
            <p:cNvSpPr>
              <a:spLocks noChangeShapeType="1"/>
            </p:cNvSpPr>
            <p:nvPr/>
          </p:nvSpPr>
          <p:spPr bwMode="auto">
            <a:xfrm>
              <a:off x="3408" y="2880"/>
              <a:ext cx="96" cy="480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77"/>
            <p:cNvSpPr>
              <a:spLocks noChangeShapeType="1"/>
            </p:cNvSpPr>
            <p:nvPr/>
          </p:nvSpPr>
          <p:spPr bwMode="auto">
            <a:xfrm>
              <a:off x="2448" y="2544"/>
              <a:ext cx="0" cy="1248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78"/>
            <p:cNvSpPr>
              <a:spLocks noChangeShapeType="1"/>
            </p:cNvSpPr>
            <p:nvPr/>
          </p:nvSpPr>
          <p:spPr bwMode="auto">
            <a:xfrm>
              <a:off x="292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79"/>
            <p:cNvSpPr>
              <a:spLocks noChangeShapeType="1"/>
            </p:cNvSpPr>
            <p:nvPr/>
          </p:nvSpPr>
          <p:spPr bwMode="auto">
            <a:xfrm>
              <a:off x="340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Line 80"/>
            <p:cNvSpPr>
              <a:spLocks noChangeShapeType="1"/>
            </p:cNvSpPr>
            <p:nvPr/>
          </p:nvSpPr>
          <p:spPr bwMode="auto">
            <a:xfrm>
              <a:off x="388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1" name="Line 81"/>
            <p:cNvSpPr>
              <a:spLocks noChangeShapeType="1"/>
            </p:cNvSpPr>
            <p:nvPr/>
          </p:nvSpPr>
          <p:spPr bwMode="auto">
            <a:xfrm>
              <a:off x="4368" y="2544"/>
              <a:ext cx="0" cy="1296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3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8538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Pipelined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r>
              <a:rPr lang="en-US" altLang="zh-CN" sz="4400" b="1" dirty="0">
                <a:solidFill>
                  <a:srgbClr val="0000FF"/>
                </a:solidFill>
              </a:rPr>
              <a:t> and Control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92" y="1124744"/>
            <a:ext cx="8369652" cy="5206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300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III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Pipelining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-- Overlap the execution of several instructions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31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72008" y="260648"/>
            <a:ext cx="939653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How to Detect MEM/WB Hazard(1)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tabLst>
                <a:tab pos="3311525" algn="l"/>
                <a:tab pos="4003675" algn="l"/>
              </a:tabLst>
            </a:pPr>
            <a:r>
              <a:rPr lang="en-US" altLang="zh-CN" sz="2400" dirty="0">
                <a:ea typeface="宋体" charset="-122"/>
              </a:rPr>
              <a:t>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MEM/WB hazard</a:t>
            </a:r>
            <a:r>
              <a:rPr lang="en-US" altLang="zh-CN" sz="2400" dirty="0">
                <a:ea typeface="宋体" charset="-122"/>
              </a:rPr>
              <a:t> may occur between an instruction in the EX stage and the instruction from </a:t>
            </a:r>
            <a:r>
              <a:rPr lang="en-US" altLang="zh-CN" sz="2400" i="1" dirty="0">
                <a:ea typeface="宋体" charset="-122"/>
              </a:rPr>
              <a:t>two</a:t>
            </a:r>
            <a:r>
              <a:rPr lang="en-US" altLang="zh-CN" sz="2400" dirty="0">
                <a:ea typeface="宋体" charset="-122"/>
              </a:rPr>
              <a:t> cycles ago.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  <p:grpSp>
        <p:nvGrpSpPr>
          <p:cNvPr id="6" name="Group 121"/>
          <p:cNvGrpSpPr>
            <a:grpSpLocks/>
          </p:cNvGrpSpPr>
          <p:nvPr/>
        </p:nvGrpSpPr>
        <p:grpSpPr bwMode="auto">
          <a:xfrm>
            <a:off x="3198567" y="2564904"/>
            <a:ext cx="3767137" cy="863600"/>
            <a:chOff x="2059" y="2448"/>
            <a:chExt cx="2373" cy="544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904" y="2448"/>
              <a:ext cx="106" cy="544"/>
            </a:xfrm>
            <a:prstGeom prst="rect">
              <a:avLst/>
            </a:prstGeom>
            <a:noFill/>
            <a:ln w="127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3115" y="2502"/>
              <a:ext cx="211" cy="436"/>
              <a:chOff x="1920" y="720"/>
              <a:chExt cx="192" cy="384"/>
            </a:xfrm>
          </p:grpSpPr>
          <p:sp>
            <p:nvSpPr>
              <p:cNvPr id="34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3554" y="2613"/>
              <a:ext cx="33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2587" y="2557"/>
              <a:ext cx="211" cy="326"/>
            </a:xfrm>
            <a:prstGeom prst="rect">
              <a:avLst/>
            </a:prstGeom>
            <a:noFill/>
            <a:ln w="127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2510" y="2613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</a:t>
              </a:r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</a:t>
              </a:r>
              <a:endParaRPr lang="en-US" altLang="zh-CN" sz="1300">
                <a:solidFill>
                  <a:srgbClr val="FF00FF"/>
                </a:solidFill>
                <a:latin typeface="Arial" charset="0"/>
                <a:ea typeface="宋体" charset="-122"/>
              </a:endParaRPr>
            </a:p>
          </p:txBody>
        </p:sp>
        <p:sp>
          <p:nvSpPr>
            <p:cNvPr id="12" name="Text Box 17"/>
            <p:cNvSpPr txBox="1">
              <a:spLocks noChangeArrowheads="1"/>
            </p:cNvSpPr>
            <p:nvPr/>
          </p:nvSpPr>
          <p:spPr bwMode="auto">
            <a:xfrm>
              <a:off x="4094" y="2613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2059" y="2557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Text Box 19"/>
            <p:cNvSpPr txBox="1">
              <a:spLocks noChangeArrowheads="1"/>
            </p:cNvSpPr>
            <p:nvPr/>
          </p:nvSpPr>
          <p:spPr bwMode="auto">
            <a:xfrm>
              <a:off x="2059" y="2613"/>
              <a:ext cx="22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5" name="Rectangle 20"/>
            <p:cNvSpPr>
              <a:spLocks noChangeArrowheads="1"/>
            </p:cNvSpPr>
            <p:nvPr/>
          </p:nvSpPr>
          <p:spPr bwMode="auto">
            <a:xfrm>
              <a:off x="3432" y="2448"/>
              <a:ext cx="106" cy="544"/>
            </a:xfrm>
            <a:prstGeom prst="rect">
              <a:avLst/>
            </a:prstGeom>
            <a:noFill/>
            <a:ln w="12700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2376" y="2448"/>
              <a:ext cx="105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2270" y="2720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2481" y="2720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>
              <a:off x="2798" y="2611"/>
              <a:ext cx="106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>
              <a:off x="2798" y="2829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3010" y="2611"/>
              <a:ext cx="105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3010" y="2829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3326" y="2720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3538" y="2720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Rectangle 30"/>
            <p:cNvSpPr>
              <a:spLocks noChangeArrowheads="1"/>
            </p:cNvSpPr>
            <p:nvPr/>
          </p:nvSpPr>
          <p:spPr bwMode="auto">
            <a:xfrm>
              <a:off x="3643" y="2557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>
              <a:off x="3855" y="2720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32"/>
            <p:cNvSpPr>
              <a:spLocks noChangeArrowheads="1"/>
            </p:cNvSpPr>
            <p:nvPr/>
          </p:nvSpPr>
          <p:spPr bwMode="auto">
            <a:xfrm>
              <a:off x="3960" y="2448"/>
              <a:ext cx="106" cy="544"/>
            </a:xfrm>
            <a:prstGeom prst="rect">
              <a:avLst/>
            </a:prstGeom>
            <a:noFill/>
            <a:ln w="12700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Line 33"/>
            <p:cNvSpPr>
              <a:spLocks noChangeShapeType="1"/>
            </p:cNvSpPr>
            <p:nvPr/>
          </p:nvSpPr>
          <p:spPr bwMode="auto">
            <a:xfrm>
              <a:off x="4066" y="2720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34"/>
            <p:cNvSpPr>
              <a:spLocks noChangeArrowheads="1"/>
            </p:cNvSpPr>
            <p:nvPr/>
          </p:nvSpPr>
          <p:spPr bwMode="auto">
            <a:xfrm>
              <a:off x="4171" y="2557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>
              <a:off x="3590" y="2720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6"/>
            <p:cNvSpPr>
              <a:spLocks noChangeShapeType="1"/>
            </p:cNvSpPr>
            <p:nvPr/>
          </p:nvSpPr>
          <p:spPr bwMode="auto">
            <a:xfrm>
              <a:off x="3590" y="2938"/>
              <a:ext cx="3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7"/>
            <p:cNvSpPr>
              <a:spLocks noChangeShapeType="1"/>
            </p:cNvSpPr>
            <p:nvPr/>
          </p:nvSpPr>
          <p:spPr bwMode="auto">
            <a:xfrm>
              <a:off x="3907" y="2829"/>
              <a:ext cx="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8"/>
            <p:cNvSpPr>
              <a:spLocks noChangeShapeType="1"/>
            </p:cNvSpPr>
            <p:nvPr/>
          </p:nvSpPr>
          <p:spPr bwMode="auto">
            <a:xfrm>
              <a:off x="3907" y="2829"/>
              <a:ext cx="0" cy="1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1" name="Group 39"/>
          <p:cNvGrpSpPr>
            <a:grpSpLocks/>
          </p:cNvGrpSpPr>
          <p:nvPr/>
        </p:nvGrpSpPr>
        <p:grpSpPr bwMode="auto">
          <a:xfrm>
            <a:off x="4036767" y="3601542"/>
            <a:ext cx="3767137" cy="863600"/>
            <a:chOff x="2352" y="2736"/>
            <a:chExt cx="2157" cy="480"/>
          </a:xfrm>
        </p:grpSpPr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12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43" name="Group 41"/>
            <p:cNvGrpSpPr>
              <a:grpSpLocks/>
            </p:cNvGrpSpPr>
            <p:nvPr/>
          </p:nvGrpSpPr>
          <p:grpSpPr bwMode="auto">
            <a:xfrm>
              <a:off x="3312" y="2784"/>
              <a:ext cx="192" cy="384"/>
              <a:chOff x="1920" y="720"/>
              <a:chExt cx="192" cy="384"/>
            </a:xfrm>
          </p:grpSpPr>
          <p:sp>
            <p:nvSpPr>
              <p:cNvPr id="69" name="Line 4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0" name="Line 43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1" name="Line 44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2" name="Line 45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3" name="Line 46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4" name="Line 4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5" name="Line 48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4" name="Text Box 49"/>
            <p:cNvSpPr txBox="1">
              <a:spLocks noChangeArrowheads="1"/>
            </p:cNvSpPr>
            <p:nvPr/>
          </p:nvSpPr>
          <p:spPr bwMode="auto">
            <a:xfrm>
              <a:off x="3711" y="2882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5" name="Rectangle 50"/>
            <p:cNvSpPr>
              <a:spLocks noChangeArrowheads="1"/>
            </p:cNvSpPr>
            <p:nvPr/>
          </p:nvSpPr>
          <p:spPr bwMode="auto">
            <a:xfrm>
              <a:off x="283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Text Box 51"/>
            <p:cNvSpPr txBox="1">
              <a:spLocks noChangeArrowheads="1"/>
            </p:cNvSpPr>
            <p:nvPr/>
          </p:nvSpPr>
          <p:spPr bwMode="auto">
            <a:xfrm>
              <a:off x="276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7" name="Text Box 52"/>
            <p:cNvSpPr txBox="1">
              <a:spLocks noChangeArrowheads="1"/>
            </p:cNvSpPr>
            <p:nvPr/>
          </p:nvSpPr>
          <p:spPr bwMode="auto">
            <a:xfrm>
              <a:off x="420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8" name="Rectangle 53"/>
            <p:cNvSpPr>
              <a:spLocks noChangeArrowheads="1"/>
            </p:cNvSpPr>
            <p:nvPr/>
          </p:nvSpPr>
          <p:spPr bwMode="auto">
            <a:xfrm>
              <a:off x="235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54"/>
            <p:cNvSpPr txBox="1">
              <a:spLocks noChangeArrowheads="1"/>
            </p:cNvSpPr>
            <p:nvPr/>
          </p:nvSpPr>
          <p:spPr bwMode="auto">
            <a:xfrm>
              <a:off x="2352" y="2882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50" name="Rectangle 55"/>
            <p:cNvSpPr>
              <a:spLocks noChangeArrowheads="1"/>
            </p:cNvSpPr>
            <p:nvPr/>
          </p:nvSpPr>
          <p:spPr bwMode="auto">
            <a:xfrm>
              <a:off x="360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Rectangle 56"/>
            <p:cNvSpPr>
              <a:spLocks noChangeArrowheads="1"/>
            </p:cNvSpPr>
            <p:nvPr/>
          </p:nvSpPr>
          <p:spPr bwMode="auto">
            <a:xfrm>
              <a:off x="264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57"/>
            <p:cNvSpPr>
              <a:spLocks noChangeShapeType="1"/>
            </p:cNvSpPr>
            <p:nvPr/>
          </p:nvSpPr>
          <p:spPr bwMode="auto">
            <a:xfrm>
              <a:off x="254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58"/>
            <p:cNvSpPr>
              <a:spLocks noChangeShapeType="1"/>
            </p:cNvSpPr>
            <p:nvPr/>
          </p:nvSpPr>
          <p:spPr bwMode="auto">
            <a:xfrm>
              <a:off x="273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59"/>
            <p:cNvSpPr>
              <a:spLocks noChangeShapeType="1"/>
            </p:cNvSpPr>
            <p:nvPr/>
          </p:nvSpPr>
          <p:spPr bwMode="auto">
            <a:xfrm>
              <a:off x="3024" y="288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60"/>
            <p:cNvSpPr>
              <a:spLocks noChangeShapeType="1"/>
            </p:cNvSpPr>
            <p:nvPr/>
          </p:nvSpPr>
          <p:spPr bwMode="auto">
            <a:xfrm>
              <a:off x="3024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61"/>
            <p:cNvSpPr>
              <a:spLocks noChangeShapeType="1"/>
            </p:cNvSpPr>
            <p:nvPr/>
          </p:nvSpPr>
          <p:spPr bwMode="auto">
            <a:xfrm>
              <a:off x="3216" y="2880"/>
              <a:ext cx="96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62"/>
            <p:cNvSpPr>
              <a:spLocks noChangeShapeType="1"/>
            </p:cNvSpPr>
            <p:nvPr/>
          </p:nvSpPr>
          <p:spPr bwMode="auto">
            <a:xfrm>
              <a:off x="3216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63"/>
            <p:cNvSpPr>
              <a:spLocks noChangeShapeType="1"/>
            </p:cNvSpPr>
            <p:nvPr/>
          </p:nvSpPr>
          <p:spPr bwMode="auto">
            <a:xfrm>
              <a:off x="350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64"/>
            <p:cNvSpPr>
              <a:spLocks noChangeShapeType="1"/>
            </p:cNvSpPr>
            <p:nvPr/>
          </p:nvSpPr>
          <p:spPr bwMode="auto">
            <a:xfrm>
              <a:off x="369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Rectangle 65"/>
            <p:cNvSpPr>
              <a:spLocks noChangeArrowheads="1"/>
            </p:cNvSpPr>
            <p:nvPr/>
          </p:nvSpPr>
          <p:spPr bwMode="auto">
            <a:xfrm>
              <a:off x="379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Line 66"/>
            <p:cNvSpPr>
              <a:spLocks noChangeShapeType="1"/>
            </p:cNvSpPr>
            <p:nvPr/>
          </p:nvSpPr>
          <p:spPr bwMode="auto">
            <a:xfrm>
              <a:off x="398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Rectangle 67"/>
            <p:cNvSpPr>
              <a:spLocks noChangeArrowheads="1"/>
            </p:cNvSpPr>
            <p:nvPr/>
          </p:nvSpPr>
          <p:spPr bwMode="auto">
            <a:xfrm>
              <a:off x="408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3" name="Line 68"/>
            <p:cNvSpPr>
              <a:spLocks noChangeShapeType="1"/>
            </p:cNvSpPr>
            <p:nvPr/>
          </p:nvSpPr>
          <p:spPr bwMode="auto">
            <a:xfrm>
              <a:off x="417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Rectangle 69"/>
            <p:cNvSpPr>
              <a:spLocks noChangeArrowheads="1"/>
            </p:cNvSpPr>
            <p:nvPr/>
          </p:nvSpPr>
          <p:spPr bwMode="auto">
            <a:xfrm>
              <a:off x="427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Line 70"/>
            <p:cNvSpPr>
              <a:spLocks noChangeShapeType="1"/>
            </p:cNvSpPr>
            <p:nvPr/>
          </p:nvSpPr>
          <p:spPr bwMode="auto">
            <a:xfrm>
              <a:off x="3744" y="297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71"/>
            <p:cNvSpPr>
              <a:spLocks noChangeShapeType="1"/>
            </p:cNvSpPr>
            <p:nvPr/>
          </p:nvSpPr>
          <p:spPr bwMode="auto">
            <a:xfrm>
              <a:off x="3744" y="316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>
              <a:off x="4032" y="3072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Line 73"/>
            <p:cNvSpPr>
              <a:spLocks noChangeShapeType="1"/>
            </p:cNvSpPr>
            <p:nvPr/>
          </p:nvSpPr>
          <p:spPr bwMode="auto">
            <a:xfrm>
              <a:off x="4032" y="307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6" name="Group 119"/>
          <p:cNvGrpSpPr>
            <a:grpSpLocks/>
          </p:cNvGrpSpPr>
          <p:nvPr/>
        </p:nvGrpSpPr>
        <p:grpSpPr bwMode="auto">
          <a:xfrm>
            <a:off x="4874967" y="4638179"/>
            <a:ext cx="3767137" cy="863600"/>
            <a:chOff x="3115" y="3754"/>
            <a:chExt cx="2373" cy="544"/>
          </a:xfrm>
        </p:grpSpPr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3960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8" name="Group 76"/>
            <p:cNvGrpSpPr>
              <a:grpSpLocks/>
            </p:cNvGrpSpPr>
            <p:nvPr/>
          </p:nvGrpSpPr>
          <p:grpSpPr bwMode="auto">
            <a:xfrm>
              <a:off x="4171" y="3808"/>
              <a:ext cx="211" cy="436"/>
              <a:chOff x="1920" y="720"/>
              <a:chExt cx="192" cy="384"/>
            </a:xfrm>
          </p:grpSpPr>
          <p:sp>
            <p:nvSpPr>
              <p:cNvPr id="104" name="Line 7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5" name="Line 7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6" name="Line 7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7" name="Line 8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8" name="Line 8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9" name="Line 8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0" name="Line 8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79" name="Text Box 84"/>
            <p:cNvSpPr txBox="1">
              <a:spLocks noChangeArrowheads="1"/>
            </p:cNvSpPr>
            <p:nvPr/>
          </p:nvSpPr>
          <p:spPr bwMode="auto">
            <a:xfrm>
              <a:off x="4610" y="3919"/>
              <a:ext cx="33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80" name="Rectangle 85"/>
            <p:cNvSpPr>
              <a:spLocks noChangeArrowheads="1"/>
            </p:cNvSpPr>
            <p:nvPr/>
          </p:nvSpPr>
          <p:spPr bwMode="auto">
            <a:xfrm>
              <a:off x="3643" y="3863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Text Box 86"/>
            <p:cNvSpPr txBox="1">
              <a:spLocks noChangeArrowheads="1"/>
            </p:cNvSpPr>
            <p:nvPr/>
          </p:nvSpPr>
          <p:spPr bwMode="auto">
            <a:xfrm>
              <a:off x="3566" y="3919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82" name="Text Box 87"/>
            <p:cNvSpPr txBox="1">
              <a:spLocks noChangeArrowheads="1"/>
            </p:cNvSpPr>
            <p:nvPr/>
          </p:nvSpPr>
          <p:spPr bwMode="auto">
            <a:xfrm>
              <a:off x="5150" y="3919"/>
              <a:ext cx="33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83" name="Rectangle 88"/>
            <p:cNvSpPr>
              <a:spLocks noChangeArrowheads="1"/>
            </p:cNvSpPr>
            <p:nvPr/>
          </p:nvSpPr>
          <p:spPr bwMode="auto">
            <a:xfrm>
              <a:off x="3115" y="3863"/>
              <a:ext cx="211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Text Box 89"/>
            <p:cNvSpPr txBox="1">
              <a:spLocks noChangeArrowheads="1"/>
            </p:cNvSpPr>
            <p:nvPr/>
          </p:nvSpPr>
          <p:spPr bwMode="auto">
            <a:xfrm>
              <a:off x="3115" y="3919"/>
              <a:ext cx="22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85" name="Rectangle 90"/>
            <p:cNvSpPr>
              <a:spLocks noChangeArrowheads="1"/>
            </p:cNvSpPr>
            <p:nvPr/>
          </p:nvSpPr>
          <p:spPr bwMode="auto">
            <a:xfrm>
              <a:off x="4488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Rectangle 91"/>
            <p:cNvSpPr>
              <a:spLocks noChangeArrowheads="1"/>
            </p:cNvSpPr>
            <p:nvPr/>
          </p:nvSpPr>
          <p:spPr bwMode="auto">
            <a:xfrm>
              <a:off x="3432" y="3754"/>
              <a:ext cx="105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92"/>
            <p:cNvSpPr>
              <a:spLocks noChangeShapeType="1"/>
            </p:cNvSpPr>
            <p:nvPr/>
          </p:nvSpPr>
          <p:spPr bwMode="auto">
            <a:xfrm>
              <a:off x="3326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93"/>
            <p:cNvSpPr>
              <a:spLocks noChangeShapeType="1"/>
            </p:cNvSpPr>
            <p:nvPr/>
          </p:nvSpPr>
          <p:spPr bwMode="auto">
            <a:xfrm>
              <a:off x="3537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94"/>
            <p:cNvSpPr>
              <a:spLocks noChangeShapeType="1"/>
            </p:cNvSpPr>
            <p:nvPr/>
          </p:nvSpPr>
          <p:spPr bwMode="auto">
            <a:xfrm>
              <a:off x="3854" y="3917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>
              <a:off x="3854" y="4135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96"/>
            <p:cNvSpPr>
              <a:spLocks noChangeShapeType="1"/>
            </p:cNvSpPr>
            <p:nvPr/>
          </p:nvSpPr>
          <p:spPr bwMode="auto">
            <a:xfrm>
              <a:off x="4066" y="3917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97"/>
            <p:cNvSpPr>
              <a:spLocks noChangeShapeType="1"/>
            </p:cNvSpPr>
            <p:nvPr/>
          </p:nvSpPr>
          <p:spPr bwMode="auto">
            <a:xfrm>
              <a:off x="4066" y="4135"/>
              <a:ext cx="105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8"/>
            <p:cNvSpPr>
              <a:spLocks noChangeShapeType="1"/>
            </p:cNvSpPr>
            <p:nvPr/>
          </p:nvSpPr>
          <p:spPr bwMode="auto">
            <a:xfrm>
              <a:off x="4382" y="4026"/>
              <a:ext cx="1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Line 99"/>
            <p:cNvSpPr>
              <a:spLocks noChangeShapeType="1"/>
            </p:cNvSpPr>
            <p:nvPr/>
          </p:nvSpPr>
          <p:spPr bwMode="auto">
            <a:xfrm>
              <a:off x="4594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Rectangle 100"/>
            <p:cNvSpPr>
              <a:spLocks noChangeArrowheads="1"/>
            </p:cNvSpPr>
            <p:nvPr/>
          </p:nvSpPr>
          <p:spPr bwMode="auto">
            <a:xfrm>
              <a:off x="4699" y="3863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6" name="Line 101"/>
            <p:cNvSpPr>
              <a:spLocks noChangeShapeType="1"/>
            </p:cNvSpPr>
            <p:nvPr/>
          </p:nvSpPr>
          <p:spPr bwMode="auto">
            <a:xfrm>
              <a:off x="4911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Rectangle 102"/>
            <p:cNvSpPr>
              <a:spLocks noChangeArrowheads="1"/>
            </p:cNvSpPr>
            <p:nvPr/>
          </p:nvSpPr>
          <p:spPr bwMode="auto">
            <a:xfrm>
              <a:off x="5016" y="3754"/>
              <a:ext cx="106" cy="5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8" name="Line 103"/>
            <p:cNvSpPr>
              <a:spLocks noChangeShapeType="1"/>
            </p:cNvSpPr>
            <p:nvPr/>
          </p:nvSpPr>
          <p:spPr bwMode="auto">
            <a:xfrm>
              <a:off x="5122" y="4026"/>
              <a:ext cx="1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Rectangle 104"/>
            <p:cNvSpPr>
              <a:spLocks noChangeArrowheads="1"/>
            </p:cNvSpPr>
            <p:nvPr/>
          </p:nvSpPr>
          <p:spPr bwMode="auto">
            <a:xfrm>
              <a:off x="5227" y="3863"/>
              <a:ext cx="212" cy="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Line 105"/>
            <p:cNvSpPr>
              <a:spLocks noChangeShapeType="1"/>
            </p:cNvSpPr>
            <p:nvPr/>
          </p:nvSpPr>
          <p:spPr bwMode="auto">
            <a:xfrm>
              <a:off x="4646" y="4026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1" name="Line 106"/>
            <p:cNvSpPr>
              <a:spLocks noChangeShapeType="1"/>
            </p:cNvSpPr>
            <p:nvPr/>
          </p:nvSpPr>
          <p:spPr bwMode="auto">
            <a:xfrm>
              <a:off x="4646" y="4244"/>
              <a:ext cx="3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Line 107"/>
            <p:cNvSpPr>
              <a:spLocks noChangeShapeType="1"/>
            </p:cNvSpPr>
            <p:nvPr/>
          </p:nvSpPr>
          <p:spPr bwMode="auto">
            <a:xfrm>
              <a:off x="4963" y="4135"/>
              <a:ext cx="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Line 108"/>
            <p:cNvSpPr>
              <a:spLocks noChangeShapeType="1"/>
            </p:cNvSpPr>
            <p:nvPr/>
          </p:nvSpPr>
          <p:spPr bwMode="auto">
            <a:xfrm>
              <a:off x="4963" y="4135"/>
              <a:ext cx="0" cy="1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11" name="Line 110"/>
          <p:cNvSpPr>
            <a:spLocks noChangeShapeType="1"/>
          </p:cNvSpPr>
          <p:nvPr/>
        </p:nvSpPr>
        <p:spPr bwMode="auto">
          <a:xfrm>
            <a:off x="5462342" y="2996704"/>
            <a:ext cx="166687" cy="86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" name="Line 111"/>
          <p:cNvSpPr>
            <a:spLocks noChangeShapeType="1"/>
          </p:cNvSpPr>
          <p:nvPr/>
        </p:nvSpPr>
        <p:spPr bwMode="auto">
          <a:xfrm>
            <a:off x="6298954" y="3022104"/>
            <a:ext cx="168275" cy="2219325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3" name="Text Box 118"/>
          <p:cNvSpPr txBox="1">
            <a:spLocks noChangeArrowheads="1"/>
          </p:cNvSpPr>
          <p:nvPr/>
        </p:nvSpPr>
        <p:spPr bwMode="auto">
          <a:xfrm>
            <a:off x="1149104" y="2844304"/>
            <a:ext cx="1925638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>
                <a:latin typeface="Trebuchet MS" pitchFamily="-16" charset="0"/>
                <a:ea typeface="宋体" charset="-122"/>
              </a:rPr>
              <a:t>sub	</a:t>
            </a:r>
            <a:r>
              <a:rPr lang="en-US" altLang="zh-CN" sz="18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>
                <a:latin typeface="Trebuchet MS" pitchFamily="-16" charset="0"/>
                <a:ea typeface="宋体" charset="-122"/>
              </a:rPr>
              <a:t>, $1, $3</a:t>
            </a:r>
          </a:p>
          <a:p>
            <a:pPr>
              <a:lnSpc>
                <a:spcPct val="440000"/>
              </a:lnSpc>
            </a:pPr>
            <a:r>
              <a:rPr lang="en-US" altLang="zh-CN" sz="180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18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70000"/>
              </a:lnSpc>
            </a:pPr>
            <a:r>
              <a:rPr lang="en-US" altLang="zh-CN" sz="1800">
                <a:latin typeface="Trebuchet MS" pitchFamily="-16" charset="0"/>
                <a:ea typeface="宋体" charset="-122"/>
              </a:rPr>
              <a:t>or	$13, $6, </a:t>
            </a:r>
            <a:r>
              <a:rPr lang="en-US" altLang="zh-CN" sz="18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>
              <a:latin typeface="Trebuchet MS" pitchFamily="-16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850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72008" y="260648"/>
            <a:ext cx="939653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How to Detect MEM/WB </a:t>
            </a:r>
            <a:r>
              <a:rPr lang="en-US" altLang="zh-CN" sz="4000" b="1" dirty="0" smtClean="0">
                <a:solidFill>
                  <a:srgbClr val="0000FF"/>
                </a:solidFill>
              </a:rPr>
              <a:t>Hazard(2)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tabLst>
                <a:tab pos="3311525" algn="l"/>
                <a:tab pos="4003675" algn="l"/>
              </a:tabLst>
            </a:pPr>
            <a:r>
              <a:rPr lang="en-US" altLang="zh-CN" sz="2400" dirty="0">
                <a:ea typeface="宋体" charset="-122"/>
              </a:rPr>
              <a:t>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MEM/WB hazard</a:t>
            </a:r>
            <a:r>
              <a:rPr lang="en-US" altLang="zh-CN" sz="2400" dirty="0">
                <a:ea typeface="宋体" charset="-122"/>
              </a:rPr>
              <a:t> may occur between an instruction in the EX stage and the instruction from </a:t>
            </a:r>
            <a:r>
              <a:rPr lang="en-US" altLang="zh-CN" sz="2400" i="1" dirty="0">
                <a:ea typeface="宋体" charset="-122"/>
              </a:rPr>
              <a:t>two</a:t>
            </a:r>
            <a:r>
              <a:rPr lang="en-US" altLang="zh-CN" sz="2400" dirty="0">
                <a:ea typeface="宋体" charset="-122"/>
              </a:rPr>
              <a:t> cycles ago.</a:t>
            </a:r>
          </a:p>
          <a:p>
            <a:pPr marL="342900" indent="-342900" defTabSz="914400">
              <a:tabLst>
                <a:tab pos="3311525" algn="l"/>
                <a:tab pos="4003675" algn="l"/>
              </a:tabLst>
            </a:pP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Counter example: </a:t>
            </a:r>
            <a:r>
              <a:rPr lang="en-US" altLang="zh-CN" sz="2400" dirty="0">
                <a:ea typeface="宋体" charset="-122"/>
              </a:rPr>
              <a:t>a register is updated twice in a row.</a:t>
            </a:r>
          </a:p>
          <a:p>
            <a:pPr marL="342900" indent="-342900" defTabSz="914400">
              <a:spcBef>
                <a:spcPct val="50000"/>
              </a:spcBef>
              <a:buFont typeface="Wingdings" pitchFamily="-16" charset="2"/>
              <a:buNone/>
              <a:tabLst>
                <a:tab pos="3311525" algn="l"/>
                <a:tab pos="4003675" algn="l"/>
              </a:tabLst>
            </a:pPr>
            <a:r>
              <a:rPr lang="en-US" altLang="zh-CN" sz="2000" dirty="0">
                <a:latin typeface="Lucida Console" pitchFamily="49" charset="0"/>
                <a:ea typeface="宋体" charset="-122"/>
              </a:rPr>
              <a:t>		add	</a:t>
            </a:r>
            <a:r>
              <a:rPr lang="en-US" altLang="zh-CN" sz="20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$1</a:t>
            </a:r>
            <a:r>
              <a:rPr lang="en-US" altLang="zh-CN" sz="2000" dirty="0">
                <a:latin typeface="Lucida Console" pitchFamily="49" charset="0"/>
                <a:ea typeface="宋体" charset="-122"/>
              </a:rPr>
              <a:t>, $2, $3</a:t>
            </a:r>
          </a:p>
          <a:p>
            <a:pPr marL="342900" indent="-342900" defTabSz="914400">
              <a:spcBef>
                <a:spcPct val="0"/>
              </a:spcBef>
              <a:buFont typeface="Wingdings" pitchFamily="-16" charset="2"/>
              <a:buNone/>
              <a:tabLst>
                <a:tab pos="3311525" algn="l"/>
                <a:tab pos="4003675" algn="l"/>
              </a:tabLst>
            </a:pPr>
            <a:r>
              <a:rPr lang="en-US" altLang="zh-CN" sz="2000" dirty="0">
                <a:latin typeface="Lucida Console" pitchFamily="49" charset="0"/>
                <a:ea typeface="宋体" charset="-122"/>
              </a:rPr>
              <a:t>		add	</a:t>
            </a:r>
            <a:r>
              <a:rPr lang="en-US" altLang="zh-CN" sz="20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$1</a:t>
            </a:r>
            <a:r>
              <a:rPr lang="en-US" altLang="zh-CN" sz="2000" dirty="0">
                <a:latin typeface="Lucida Console" pitchFamily="49" charset="0"/>
                <a:ea typeface="宋体" charset="-122"/>
              </a:rPr>
              <a:t>, </a:t>
            </a:r>
            <a:r>
              <a:rPr lang="en-US" altLang="zh-CN" sz="20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$1</a:t>
            </a:r>
            <a:r>
              <a:rPr lang="en-US" altLang="zh-CN" sz="2000" dirty="0">
                <a:latin typeface="Lucida Console" pitchFamily="49" charset="0"/>
                <a:ea typeface="宋体" charset="-122"/>
              </a:rPr>
              <a:t>, $4</a:t>
            </a:r>
          </a:p>
          <a:p>
            <a:pPr marL="342900" indent="-342900" defTabSz="914400">
              <a:spcBef>
                <a:spcPct val="0"/>
              </a:spcBef>
              <a:spcAft>
                <a:spcPct val="30000"/>
              </a:spcAft>
              <a:buFont typeface="Wingdings" pitchFamily="-16" charset="2"/>
              <a:buNone/>
              <a:tabLst>
                <a:tab pos="3311525" algn="l"/>
                <a:tab pos="4003675" algn="l"/>
              </a:tabLst>
            </a:pPr>
            <a:r>
              <a:rPr lang="en-US" altLang="zh-CN" sz="2000" dirty="0">
                <a:latin typeface="Lucida Console" pitchFamily="49" charset="0"/>
                <a:ea typeface="宋体" charset="-122"/>
              </a:rPr>
              <a:t>		sub	$5, $5, </a:t>
            </a:r>
            <a:r>
              <a:rPr lang="en-US" altLang="zh-CN" sz="20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$1</a:t>
            </a:r>
            <a:endParaRPr lang="en-US" altLang="zh-CN" sz="2000" dirty="0">
              <a:latin typeface="Lucida Console" pitchFamily="49" charset="0"/>
              <a:ea typeface="宋体" charset="-122"/>
            </a:endParaRPr>
          </a:p>
          <a:p>
            <a:pPr marL="342900" indent="-342900" defTabSz="914400">
              <a:tabLst>
                <a:tab pos="3311525" algn="l"/>
                <a:tab pos="4003675" algn="l"/>
              </a:tabLst>
            </a:pPr>
            <a:r>
              <a:rPr lang="en-US" altLang="zh-CN" sz="2400" dirty="0">
                <a:ea typeface="宋体" charset="-122"/>
              </a:rPr>
              <a:t>Register $1 is written by </a:t>
            </a:r>
            <a:r>
              <a:rPr lang="en-US" altLang="zh-CN" sz="2400" i="1" dirty="0">
                <a:ea typeface="宋体" charset="-122"/>
              </a:rPr>
              <a:t>both</a:t>
            </a:r>
            <a:r>
              <a:rPr lang="en-US" altLang="zh-CN" sz="2400" dirty="0">
                <a:ea typeface="宋体" charset="-122"/>
              </a:rPr>
              <a:t> of the previous instructions, but only the most recent result (from the second ADD) should be forwarded.</a:t>
            </a:r>
            <a:endParaRPr lang="en-US" altLang="zh-CN" sz="2400" dirty="0">
              <a:solidFill>
                <a:srgbClr val="3333FF"/>
              </a:solidFill>
              <a:ea typeface="宋体" charset="-122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755767"/>
            <a:ext cx="51530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F31416C6-5DE8-E449-9AE6-7BFDE219112D}"/>
              </a:ext>
            </a:extLst>
          </p:cNvPr>
          <p:cNvSpPr/>
          <p:nvPr/>
        </p:nvSpPr>
        <p:spPr>
          <a:xfrm rot="20614573">
            <a:off x="7022293" y="5234083"/>
            <a:ext cx="1152842" cy="690021"/>
          </a:xfrm>
          <a:prstGeom prst="round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EX/MEM Hazard</a:t>
            </a:r>
            <a:endParaRPr 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6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96490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How to Detect MEM/WB Hazard (2)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3568" y="908720"/>
            <a:ext cx="8640960" cy="5544616"/>
          </a:xfrm>
        </p:spPr>
        <p:txBody>
          <a:bodyPr>
            <a:normAutofit lnSpcReduction="10000"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Here is an equation for detecting and handling MEM/WB hazards for the first ALU source.</a:t>
            </a:r>
          </a:p>
          <a:p>
            <a:pPr marL="342900" indent="-342900" defTabSz="914400">
              <a:spcBef>
                <a:spcPct val="8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if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MEM/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WB.RegWrite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	and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MEM/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WB.RegisterRd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EX.RegisterRs</a:t>
            </a:r>
            <a:endParaRPr lang="en-US" altLang="zh-CN" sz="2400" dirty="0">
              <a:solidFill>
                <a:srgbClr val="3333FF"/>
              </a:solidFill>
              <a:ea typeface="宋体" charset="-122"/>
            </a:endParaRP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		</a:t>
            </a:r>
            <a:r>
              <a:rPr lang="en-US" altLang="zh-CN" sz="2400" dirty="0">
                <a:ea typeface="宋体" charset="-122"/>
              </a:rPr>
              <a:t>and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MEM.RegisterRd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</a:t>
            </a:r>
            <a:r>
              <a:rPr lang="en-US" altLang="zh-CN" sz="2400" b="1" dirty="0">
                <a:solidFill>
                  <a:srgbClr val="3333FF"/>
                </a:solidFill>
                <a:ea typeface="宋体" charset="-122"/>
                <a:sym typeface="Symbol" pitchFamily="-16" charset="2"/>
              </a:rPr>
              <a:t>≠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  <a:sym typeface="Symbol" pitchFamily="-16" charset="2"/>
              </a:rPr>
              <a:t>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EX.RegisterRs</a:t>
            </a:r>
            <a:r>
              <a:rPr lang="en-US" altLang="zh-CN" sz="2400" dirty="0">
                <a:ea typeface="宋体" charset="-122"/>
              </a:rPr>
              <a:t> or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MEM.RegWrite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0</a:t>
            </a:r>
            <a:r>
              <a:rPr lang="en-US" altLang="zh-CN" sz="2400" dirty="0">
                <a:ea typeface="宋体" charset="-122"/>
              </a:rPr>
              <a:t>)</a:t>
            </a:r>
          </a:p>
          <a:p>
            <a:pPr marL="342900" indent="-342900" defTabSz="914400">
              <a:spcBef>
                <a:spcPct val="10000"/>
              </a:spcBef>
              <a:spcAft>
                <a:spcPct val="60000"/>
              </a:spcAft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then 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ForwardA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r>
              <a:rPr lang="en-US" altLang="zh-CN" sz="2400" dirty="0">
                <a:ea typeface="宋体" charset="-122"/>
              </a:rPr>
              <a:t> 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The second ALU operand is handled similarly.</a:t>
            </a:r>
          </a:p>
          <a:p>
            <a:pPr marL="342900" indent="-342900" defTabSz="914400">
              <a:spcBef>
                <a:spcPct val="8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if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MEM/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WB.RegWrite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	and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MEM/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WB.RegisterRd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	and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MEM.RegisterRd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</a:t>
            </a:r>
            <a:r>
              <a:rPr lang="en-US" altLang="zh-CN" sz="2400" b="1" dirty="0">
                <a:solidFill>
                  <a:srgbClr val="3333FF"/>
                </a:solidFill>
                <a:ea typeface="宋体" charset="-122"/>
                <a:sym typeface="Symbol" pitchFamily="-16" charset="2"/>
              </a:rPr>
              <a:t>≠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  <a:sym typeface="Symbol" pitchFamily="-16" charset="2"/>
              </a:rPr>
              <a:t>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ea typeface="宋体" charset="-122"/>
              </a:rPr>
              <a:t> or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EX/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MEM.RegWrite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0</a:t>
            </a:r>
            <a:r>
              <a:rPr lang="en-US" altLang="zh-CN" sz="2400" dirty="0">
                <a:ea typeface="宋体" charset="-122"/>
              </a:rPr>
              <a:t>)</a:t>
            </a:r>
          </a:p>
          <a:p>
            <a:pPr marL="342900" indent="-342900" defTabSz="914400">
              <a:spcBef>
                <a:spcPct val="10000"/>
              </a:spcBef>
              <a:buFont typeface="Wingdings" pitchFamily="-16" charset="2"/>
              <a:buNone/>
              <a:tabLst>
                <a:tab pos="635000" algn="l"/>
                <a:tab pos="965200" algn="l"/>
              </a:tabLst>
            </a:pPr>
            <a:r>
              <a:rPr lang="en-US" altLang="zh-CN" sz="2400" dirty="0">
                <a:ea typeface="宋体" charset="-122"/>
              </a:rPr>
              <a:t>	then 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ForwardB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49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Forwarding Unit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569913" algn="l"/>
                <a:tab pos="3311525" algn="l"/>
                <a:tab pos="6176963" algn="l"/>
              </a:tabLst>
            </a:pPr>
            <a:r>
              <a:rPr lang="en-US" altLang="zh-CN" sz="2800" dirty="0">
                <a:ea typeface="宋体" charset="-122"/>
              </a:rPr>
              <a:t>The forwarding unit has several control signals as inputs.</a:t>
            </a:r>
          </a:p>
          <a:p>
            <a:pPr marL="342900" indent="-342900" defTabSz="914400">
              <a:spcBef>
                <a:spcPct val="80000"/>
              </a:spcBef>
              <a:buFont typeface="Wingdings" pitchFamily="-16" charset="2"/>
              <a:buNone/>
              <a:tabLst>
                <a:tab pos="569913" algn="l"/>
                <a:tab pos="3311525" algn="l"/>
                <a:tab pos="6176963" algn="l"/>
              </a:tabLst>
            </a:pPr>
            <a:r>
              <a:rPr lang="en-US" altLang="zh-CN" sz="2800" dirty="0">
                <a:ea typeface="宋体" charset="-122"/>
              </a:rPr>
              <a:t>		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EX.RegisterRs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EX/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MEM.RegisterRd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MEM/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WB.RegisterRd</a:t>
            </a:r>
            <a:endParaRPr lang="en-US" altLang="zh-CN" sz="2800" dirty="0">
              <a:solidFill>
                <a:srgbClr val="3333FF"/>
              </a:solidFill>
              <a:ea typeface="宋体" charset="-122"/>
            </a:endParaRPr>
          </a:p>
          <a:p>
            <a:pPr marL="342900" indent="-342900" defTabSz="914400">
              <a:spcAft>
                <a:spcPct val="60000"/>
              </a:spcAft>
              <a:buFont typeface="Wingdings" pitchFamily="-16" charset="2"/>
              <a:buNone/>
              <a:tabLst>
                <a:tab pos="569913" algn="l"/>
                <a:tab pos="3311525" algn="l"/>
                <a:tab pos="6176963" algn="l"/>
              </a:tabLst>
            </a:pP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	ID/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EX/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MEM.RegWrite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MEM/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WB.RegWrite</a:t>
            </a: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569913" algn="l"/>
                <a:tab pos="3311525" algn="l"/>
                <a:tab pos="6176963" algn="l"/>
              </a:tabLst>
            </a:pPr>
            <a:r>
              <a:rPr lang="en-US" altLang="zh-CN" sz="2800" dirty="0">
                <a:ea typeface="宋体" charset="-122"/>
              </a:rPr>
              <a:t>The </a:t>
            </a:r>
            <a:r>
              <a:rPr lang="en-US" altLang="zh-CN" sz="2800" dirty="0" err="1">
                <a:ea typeface="宋体" charset="-122"/>
              </a:rPr>
              <a:t>fowarding</a:t>
            </a:r>
            <a:r>
              <a:rPr lang="en-US" altLang="zh-CN" sz="2800" dirty="0">
                <a:ea typeface="宋体" charset="-122"/>
              </a:rPr>
              <a:t> unit outputs are selectors for the 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ForwardA</a:t>
            </a:r>
            <a:r>
              <a:rPr lang="en-US" altLang="zh-CN" sz="2800" dirty="0">
                <a:ea typeface="宋体" charset="-122"/>
              </a:rPr>
              <a:t> and </a:t>
            </a:r>
            <a:r>
              <a:rPr lang="en-US" altLang="zh-CN" sz="2800" dirty="0" err="1">
                <a:solidFill>
                  <a:srgbClr val="3333FF"/>
                </a:solidFill>
                <a:ea typeface="宋体" charset="-122"/>
              </a:rPr>
              <a:t>ForwardB</a:t>
            </a:r>
            <a:r>
              <a:rPr lang="en-US" altLang="zh-CN" sz="2800" dirty="0">
                <a:ea typeface="宋体" charset="-122"/>
              </a:rPr>
              <a:t> multiplexers attached to the ALU. These outputs are generated from the inputs using the equations on the previous pages.</a:t>
            </a:r>
          </a:p>
          <a:p>
            <a:pPr marL="342900" indent="-342900" algn="ctr" defTabSz="914400">
              <a:tabLst>
                <a:tab pos="569913" algn="l"/>
                <a:tab pos="3311525" algn="l"/>
                <a:tab pos="6176963" algn="l"/>
              </a:tabLst>
            </a:pPr>
            <a:endParaRPr lang="en-US" altLang="zh-CN" sz="2800" dirty="0">
              <a:ea typeface="宋体" charset="-122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35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0895" y="260648"/>
            <a:ext cx="8434039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Datapath with Forwarding Unit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pSp>
        <p:nvGrpSpPr>
          <p:cNvPr id="132" name="Group 128"/>
          <p:cNvGrpSpPr>
            <a:grpSpLocks/>
          </p:cNvGrpSpPr>
          <p:nvPr/>
        </p:nvGrpSpPr>
        <p:grpSpPr bwMode="auto">
          <a:xfrm>
            <a:off x="35496" y="1343496"/>
            <a:ext cx="9036496" cy="4965824"/>
            <a:chOff x="158" y="870"/>
            <a:chExt cx="6020" cy="3225"/>
          </a:xfrm>
        </p:grpSpPr>
        <p:sp>
          <p:nvSpPr>
            <p:cNvPr id="133" name="Text Box 3"/>
            <p:cNvSpPr txBox="1">
              <a:spLocks noChangeArrowheads="1"/>
            </p:cNvSpPr>
            <p:nvPr/>
          </p:nvSpPr>
          <p:spPr bwMode="auto">
            <a:xfrm>
              <a:off x="3274" y="1632"/>
              <a:ext cx="5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ForwardA</a:t>
              </a:r>
            </a:p>
          </p:txBody>
        </p:sp>
        <p:sp>
          <p:nvSpPr>
            <p:cNvPr id="134" name="Line 4"/>
            <p:cNvSpPr>
              <a:spLocks noChangeShapeType="1"/>
            </p:cNvSpPr>
            <p:nvPr/>
          </p:nvSpPr>
          <p:spPr bwMode="auto">
            <a:xfrm>
              <a:off x="1109" y="1360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5" name="Line 5"/>
            <p:cNvSpPr>
              <a:spLocks noChangeShapeType="1"/>
            </p:cNvSpPr>
            <p:nvPr/>
          </p:nvSpPr>
          <p:spPr bwMode="auto">
            <a:xfrm flipV="1">
              <a:off x="3696" y="1795"/>
              <a:ext cx="0" cy="136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6"/>
            <p:cNvSpPr>
              <a:spLocks noChangeShapeType="1"/>
            </p:cNvSpPr>
            <p:nvPr/>
          </p:nvSpPr>
          <p:spPr bwMode="auto">
            <a:xfrm>
              <a:off x="1109" y="261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7"/>
            <p:cNvSpPr>
              <a:spLocks noChangeShapeType="1"/>
            </p:cNvSpPr>
            <p:nvPr/>
          </p:nvSpPr>
          <p:spPr bwMode="auto">
            <a:xfrm>
              <a:off x="1109" y="1632"/>
              <a:ext cx="0" cy="9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Rectangle 8"/>
            <p:cNvSpPr>
              <a:spLocks noChangeArrowheads="1"/>
            </p:cNvSpPr>
            <p:nvPr/>
          </p:nvSpPr>
          <p:spPr bwMode="auto">
            <a:xfrm>
              <a:off x="2323" y="1034"/>
              <a:ext cx="106" cy="206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Text Box 9"/>
            <p:cNvSpPr txBox="1">
              <a:spLocks noChangeArrowheads="1"/>
            </p:cNvSpPr>
            <p:nvPr/>
          </p:nvSpPr>
          <p:spPr bwMode="auto">
            <a:xfrm>
              <a:off x="211" y="1741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41" name="Line 10"/>
            <p:cNvSpPr>
              <a:spLocks noChangeShapeType="1"/>
            </p:cNvSpPr>
            <p:nvPr/>
          </p:nvSpPr>
          <p:spPr bwMode="auto">
            <a:xfrm>
              <a:off x="5491" y="239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" name="Line 11"/>
            <p:cNvSpPr>
              <a:spLocks noChangeShapeType="1"/>
            </p:cNvSpPr>
            <p:nvPr/>
          </p:nvSpPr>
          <p:spPr bwMode="auto">
            <a:xfrm>
              <a:off x="4541" y="1904"/>
              <a:ext cx="3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Line 12"/>
            <p:cNvSpPr>
              <a:spLocks noChangeShapeType="1"/>
            </p:cNvSpPr>
            <p:nvPr/>
          </p:nvSpPr>
          <p:spPr bwMode="auto">
            <a:xfrm flipH="1">
              <a:off x="4646" y="1904"/>
              <a:ext cx="0" cy="7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4" name="Line 13"/>
            <p:cNvSpPr>
              <a:spLocks noChangeShapeType="1"/>
            </p:cNvSpPr>
            <p:nvPr/>
          </p:nvSpPr>
          <p:spPr bwMode="auto">
            <a:xfrm>
              <a:off x="4646" y="2666"/>
              <a:ext cx="10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AutoShape 14"/>
            <p:cNvSpPr>
              <a:spLocks noChangeArrowheads="1"/>
            </p:cNvSpPr>
            <p:nvPr/>
          </p:nvSpPr>
          <p:spPr bwMode="auto">
            <a:xfrm>
              <a:off x="4610" y="1885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15"/>
            <p:cNvSpPr>
              <a:spLocks noChangeShapeType="1"/>
            </p:cNvSpPr>
            <p:nvPr/>
          </p:nvSpPr>
          <p:spPr bwMode="auto">
            <a:xfrm>
              <a:off x="6072" y="2502"/>
              <a:ext cx="1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Line 16"/>
            <p:cNvSpPr>
              <a:spLocks noChangeShapeType="1"/>
            </p:cNvSpPr>
            <p:nvPr/>
          </p:nvSpPr>
          <p:spPr bwMode="auto">
            <a:xfrm>
              <a:off x="6178" y="2502"/>
              <a:ext cx="0" cy="15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Line 17"/>
            <p:cNvSpPr>
              <a:spLocks noChangeShapeType="1"/>
            </p:cNvSpPr>
            <p:nvPr/>
          </p:nvSpPr>
          <p:spPr bwMode="auto">
            <a:xfrm flipH="1">
              <a:off x="1214" y="4080"/>
              <a:ext cx="49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Text Box 18"/>
            <p:cNvSpPr txBox="1">
              <a:spLocks noChangeArrowheads="1"/>
            </p:cNvSpPr>
            <p:nvPr/>
          </p:nvSpPr>
          <p:spPr bwMode="auto">
            <a:xfrm>
              <a:off x="4963" y="2013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50" name="Rectangle 19"/>
            <p:cNvSpPr>
              <a:spLocks noChangeArrowheads="1"/>
            </p:cNvSpPr>
            <p:nvPr/>
          </p:nvSpPr>
          <p:spPr bwMode="auto">
            <a:xfrm>
              <a:off x="4910" y="1741"/>
              <a:ext cx="581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1" name="Text Box 20"/>
            <p:cNvSpPr txBox="1">
              <a:spLocks noChangeArrowheads="1"/>
            </p:cNvSpPr>
            <p:nvPr/>
          </p:nvSpPr>
          <p:spPr bwMode="auto">
            <a:xfrm>
              <a:off x="5914" y="2339"/>
              <a:ext cx="177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20000"/>
                </a:spcBef>
              </a:pPr>
              <a:endParaRPr lang="en-US" altLang="zh-CN" sz="1100" b="1">
                <a:latin typeface="Arial" charset="0"/>
                <a:ea typeface="宋体" charset="-122"/>
              </a:endParaRP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152" name="AutoShape 21"/>
            <p:cNvSpPr>
              <a:spLocks noChangeArrowheads="1"/>
            </p:cNvSpPr>
            <p:nvPr/>
          </p:nvSpPr>
          <p:spPr bwMode="auto">
            <a:xfrm>
              <a:off x="5914" y="2339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" name="Line 22"/>
            <p:cNvSpPr>
              <a:spLocks noChangeShapeType="1"/>
            </p:cNvSpPr>
            <p:nvPr/>
          </p:nvSpPr>
          <p:spPr bwMode="auto">
            <a:xfrm flipV="1">
              <a:off x="3485" y="2067"/>
              <a:ext cx="0" cy="3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" name="Line 23"/>
            <p:cNvSpPr>
              <a:spLocks noChangeShapeType="1"/>
            </p:cNvSpPr>
            <p:nvPr/>
          </p:nvSpPr>
          <p:spPr bwMode="auto">
            <a:xfrm>
              <a:off x="3326" y="2067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5" name="AutoShape 24"/>
            <p:cNvSpPr>
              <a:spLocks noChangeArrowheads="1"/>
            </p:cNvSpPr>
            <p:nvPr/>
          </p:nvSpPr>
          <p:spPr bwMode="auto">
            <a:xfrm>
              <a:off x="3455" y="2037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56" name="Group 25"/>
            <p:cNvGrpSpPr>
              <a:grpSpLocks/>
            </p:cNvGrpSpPr>
            <p:nvPr/>
          </p:nvGrpSpPr>
          <p:grpSpPr bwMode="auto">
            <a:xfrm>
              <a:off x="158" y="1088"/>
              <a:ext cx="370" cy="170"/>
              <a:chOff x="192" y="1296"/>
              <a:chExt cx="266" cy="150"/>
            </a:xfrm>
          </p:grpSpPr>
          <p:sp>
            <p:nvSpPr>
              <p:cNvPr id="257" name="Text Box 26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26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charset="0"/>
                    <a:ea typeface="宋体" charset="-122"/>
                  </a:rPr>
                  <a:t>PC</a:t>
                </a:r>
              </a:p>
            </p:txBody>
          </p:sp>
          <p:sp>
            <p:nvSpPr>
              <p:cNvPr id="258" name="Rectangle 27"/>
              <p:cNvSpPr>
                <a:spLocks noChangeArrowheads="1"/>
              </p:cNvSpPr>
              <p:nvPr/>
            </p:nvSpPr>
            <p:spPr bwMode="auto">
              <a:xfrm>
                <a:off x="192" y="1296"/>
                <a:ext cx="24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57" name="Line 28"/>
            <p:cNvSpPr>
              <a:spLocks noChangeShapeType="1"/>
            </p:cNvSpPr>
            <p:nvPr/>
          </p:nvSpPr>
          <p:spPr bwMode="auto">
            <a:xfrm>
              <a:off x="317" y="1251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8" name="Line 29"/>
            <p:cNvSpPr>
              <a:spLocks noChangeShapeType="1"/>
            </p:cNvSpPr>
            <p:nvPr/>
          </p:nvSpPr>
          <p:spPr bwMode="auto">
            <a:xfrm>
              <a:off x="4277" y="1904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9" name="Line 30"/>
            <p:cNvSpPr>
              <a:spLocks noChangeShapeType="1"/>
            </p:cNvSpPr>
            <p:nvPr/>
          </p:nvSpPr>
          <p:spPr bwMode="auto">
            <a:xfrm flipH="1">
              <a:off x="1056" y="1632"/>
              <a:ext cx="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0" name="Line 31"/>
            <p:cNvSpPr>
              <a:spLocks noChangeShapeType="1"/>
            </p:cNvSpPr>
            <p:nvPr/>
          </p:nvSpPr>
          <p:spPr bwMode="auto">
            <a:xfrm>
              <a:off x="3326" y="1469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Line 32"/>
            <p:cNvSpPr>
              <a:spLocks noChangeShapeType="1"/>
            </p:cNvSpPr>
            <p:nvPr/>
          </p:nvSpPr>
          <p:spPr bwMode="auto">
            <a:xfrm>
              <a:off x="3854" y="1306"/>
              <a:ext cx="0" cy="3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Line 33"/>
            <p:cNvSpPr>
              <a:spLocks noChangeShapeType="1"/>
            </p:cNvSpPr>
            <p:nvPr/>
          </p:nvSpPr>
          <p:spPr bwMode="auto">
            <a:xfrm>
              <a:off x="3854" y="1904"/>
              <a:ext cx="0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" name="Line 34"/>
            <p:cNvSpPr>
              <a:spLocks noChangeShapeType="1"/>
            </p:cNvSpPr>
            <p:nvPr/>
          </p:nvSpPr>
          <p:spPr bwMode="auto">
            <a:xfrm>
              <a:off x="3854" y="1686"/>
              <a:ext cx="159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" name="Line 35"/>
            <p:cNvSpPr>
              <a:spLocks noChangeShapeType="1"/>
            </p:cNvSpPr>
            <p:nvPr/>
          </p:nvSpPr>
          <p:spPr bwMode="auto">
            <a:xfrm flipV="1">
              <a:off x="3854" y="1795"/>
              <a:ext cx="159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Line 36"/>
            <p:cNvSpPr>
              <a:spLocks noChangeShapeType="1"/>
            </p:cNvSpPr>
            <p:nvPr/>
          </p:nvSpPr>
          <p:spPr bwMode="auto">
            <a:xfrm>
              <a:off x="3854" y="1306"/>
              <a:ext cx="423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6" name="Line 37"/>
            <p:cNvSpPr>
              <a:spLocks noChangeShapeType="1"/>
            </p:cNvSpPr>
            <p:nvPr/>
          </p:nvSpPr>
          <p:spPr bwMode="auto">
            <a:xfrm>
              <a:off x="4277" y="1632"/>
              <a:ext cx="0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7" name="Line 38"/>
            <p:cNvSpPr>
              <a:spLocks noChangeShapeType="1"/>
            </p:cNvSpPr>
            <p:nvPr/>
          </p:nvSpPr>
          <p:spPr bwMode="auto">
            <a:xfrm flipV="1">
              <a:off x="3854" y="1958"/>
              <a:ext cx="423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8" name="Text Box 39"/>
            <p:cNvSpPr txBox="1">
              <a:spLocks noChangeArrowheads="1"/>
            </p:cNvSpPr>
            <p:nvPr/>
          </p:nvSpPr>
          <p:spPr bwMode="auto">
            <a:xfrm>
              <a:off x="4013" y="1741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169" name="Line 40"/>
            <p:cNvSpPr>
              <a:spLocks noChangeShapeType="1"/>
            </p:cNvSpPr>
            <p:nvPr/>
          </p:nvSpPr>
          <p:spPr bwMode="auto">
            <a:xfrm>
              <a:off x="1109" y="2883"/>
              <a:ext cx="0" cy="163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Line 41"/>
            <p:cNvSpPr>
              <a:spLocks noChangeShapeType="1"/>
            </p:cNvSpPr>
            <p:nvPr/>
          </p:nvSpPr>
          <p:spPr bwMode="auto">
            <a:xfrm>
              <a:off x="1109" y="1360"/>
              <a:ext cx="2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1" name="Line 42"/>
            <p:cNvSpPr>
              <a:spLocks noChangeShapeType="1"/>
            </p:cNvSpPr>
            <p:nvPr/>
          </p:nvSpPr>
          <p:spPr bwMode="auto">
            <a:xfrm>
              <a:off x="1109" y="1632"/>
              <a:ext cx="2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2" name="AutoShape 43"/>
            <p:cNvSpPr>
              <a:spLocks noChangeArrowheads="1"/>
            </p:cNvSpPr>
            <p:nvPr/>
          </p:nvSpPr>
          <p:spPr bwMode="auto">
            <a:xfrm>
              <a:off x="1087" y="1609"/>
              <a:ext cx="44" cy="46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3" name="Text Box 44"/>
            <p:cNvSpPr txBox="1">
              <a:spLocks noChangeArrowheads="1"/>
            </p:cNvSpPr>
            <p:nvPr/>
          </p:nvSpPr>
          <p:spPr bwMode="auto">
            <a:xfrm>
              <a:off x="1478" y="1686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174" name="Rectangle 45"/>
            <p:cNvSpPr>
              <a:spLocks noChangeArrowheads="1"/>
            </p:cNvSpPr>
            <p:nvPr/>
          </p:nvSpPr>
          <p:spPr bwMode="auto">
            <a:xfrm>
              <a:off x="1320" y="1251"/>
              <a:ext cx="845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5" name="Line 46"/>
            <p:cNvSpPr>
              <a:spLocks noChangeShapeType="1"/>
            </p:cNvSpPr>
            <p:nvPr/>
          </p:nvSpPr>
          <p:spPr bwMode="auto">
            <a:xfrm>
              <a:off x="5755" y="2666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6" name="Line 47"/>
            <p:cNvSpPr>
              <a:spLocks noChangeShapeType="1"/>
            </p:cNvSpPr>
            <p:nvPr/>
          </p:nvSpPr>
          <p:spPr bwMode="auto">
            <a:xfrm flipV="1">
              <a:off x="1214" y="2176"/>
              <a:ext cx="0" cy="19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" name="Line 48"/>
            <p:cNvSpPr>
              <a:spLocks noChangeShapeType="1"/>
            </p:cNvSpPr>
            <p:nvPr/>
          </p:nvSpPr>
          <p:spPr bwMode="auto">
            <a:xfrm>
              <a:off x="1214" y="2176"/>
              <a:ext cx="1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8" name="Line 49"/>
            <p:cNvSpPr>
              <a:spLocks noChangeShapeType="1"/>
            </p:cNvSpPr>
            <p:nvPr/>
          </p:nvSpPr>
          <p:spPr bwMode="auto">
            <a:xfrm>
              <a:off x="2165" y="1360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9" name="Line 50"/>
            <p:cNvSpPr>
              <a:spLocks noChangeShapeType="1"/>
            </p:cNvSpPr>
            <p:nvPr/>
          </p:nvSpPr>
          <p:spPr bwMode="auto">
            <a:xfrm>
              <a:off x="2165" y="1958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0" name="Line 51"/>
            <p:cNvSpPr>
              <a:spLocks noChangeShapeType="1"/>
            </p:cNvSpPr>
            <p:nvPr/>
          </p:nvSpPr>
          <p:spPr bwMode="auto">
            <a:xfrm>
              <a:off x="5755" y="2394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1" name="Line 52"/>
            <p:cNvSpPr>
              <a:spLocks noChangeShapeType="1"/>
            </p:cNvSpPr>
            <p:nvPr/>
          </p:nvSpPr>
          <p:spPr bwMode="auto">
            <a:xfrm>
              <a:off x="1109" y="2883"/>
              <a:ext cx="12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2" name="Line 53"/>
            <p:cNvSpPr>
              <a:spLocks noChangeShapeType="1"/>
            </p:cNvSpPr>
            <p:nvPr/>
          </p:nvSpPr>
          <p:spPr bwMode="auto">
            <a:xfrm>
              <a:off x="1109" y="3046"/>
              <a:ext cx="1214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3" name="Text Box 54"/>
            <p:cNvSpPr txBox="1">
              <a:spLocks noChangeArrowheads="1"/>
            </p:cNvSpPr>
            <p:nvPr/>
          </p:nvSpPr>
          <p:spPr bwMode="auto">
            <a:xfrm>
              <a:off x="1320" y="2720"/>
              <a:ext cx="24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Rd</a:t>
              </a:r>
            </a:p>
          </p:txBody>
        </p:sp>
        <p:sp>
          <p:nvSpPr>
            <p:cNvPr id="184" name="Text Box 55"/>
            <p:cNvSpPr txBox="1">
              <a:spLocks noChangeArrowheads="1"/>
            </p:cNvSpPr>
            <p:nvPr/>
          </p:nvSpPr>
          <p:spPr bwMode="auto">
            <a:xfrm>
              <a:off x="1320" y="2557"/>
              <a:ext cx="21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Rt</a:t>
              </a:r>
            </a:p>
          </p:txBody>
        </p:sp>
        <p:sp>
          <p:nvSpPr>
            <p:cNvPr id="185" name="AutoShape 56"/>
            <p:cNvSpPr>
              <a:spLocks noChangeArrowheads="1"/>
            </p:cNvSpPr>
            <p:nvPr/>
          </p:nvSpPr>
          <p:spPr bwMode="auto">
            <a:xfrm>
              <a:off x="1087" y="2685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6" name="Rectangle 57"/>
            <p:cNvSpPr>
              <a:spLocks noChangeArrowheads="1"/>
            </p:cNvSpPr>
            <p:nvPr/>
          </p:nvSpPr>
          <p:spPr bwMode="auto">
            <a:xfrm>
              <a:off x="158" y="1469"/>
              <a:ext cx="634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7" name="Line 58"/>
            <p:cNvSpPr>
              <a:spLocks noChangeShapeType="1"/>
            </p:cNvSpPr>
            <p:nvPr/>
          </p:nvSpPr>
          <p:spPr bwMode="auto">
            <a:xfrm>
              <a:off x="4277" y="1741"/>
              <a:ext cx="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" name="Line 59"/>
            <p:cNvSpPr>
              <a:spLocks noChangeShapeType="1"/>
            </p:cNvSpPr>
            <p:nvPr/>
          </p:nvSpPr>
          <p:spPr bwMode="auto">
            <a:xfrm>
              <a:off x="3485" y="2394"/>
              <a:ext cx="9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9" name="Line 60"/>
            <p:cNvSpPr>
              <a:spLocks noChangeShapeType="1"/>
            </p:cNvSpPr>
            <p:nvPr/>
          </p:nvSpPr>
          <p:spPr bwMode="auto">
            <a:xfrm>
              <a:off x="792" y="1632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90" name="Group 61"/>
            <p:cNvGrpSpPr>
              <a:grpSpLocks/>
            </p:cNvGrpSpPr>
            <p:nvPr/>
          </p:nvGrpSpPr>
          <p:grpSpPr bwMode="auto">
            <a:xfrm>
              <a:off x="4013" y="2611"/>
              <a:ext cx="177" cy="381"/>
              <a:chOff x="645" y="528"/>
              <a:chExt cx="161" cy="336"/>
            </a:xfrm>
          </p:grpSpPr>
          <p:sp>
            <p:nvSpPr>
              <p:cNvPr id="255" name="Text Box 62"/>
              <p:cNvSpPr txBox="1">
                <a:spLocks noChangeArrowheads="1"/>
              </p:cNvSpPr>
              <p:nvPr/>
            </p:nvSpPr>
            <p:spPr bwMode="auto">
              <a:xfrm>
                <a:off x="645" y="535"/>
                <a:ext cx="161" cy="3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>
                  <a:spcBef>
                    <a:spcPct val="8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256" name="AutoShape 63"/>
              <p:cNvSpPr>
                <a:spLocks noChangeArrowheads="1"/>
              </p:cNvSpPr>
              <p:nvPr/>
            </p:nvSpPr>
            <p:spPr bwMode="auto">
              <a:xfrm>
                <a:off x="652" y="528"/>
                <a:ext cx="137" cy="33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1" name="Line 64"/>
            <p:cNvSpPr>
              <a:spLocks noChangeShapeType="1"/>
            </p:cNvSpPr>
            <p:nvPr/>
          </p:nvSpPr>
          <p:spPr bwMode="auto">
            <a:xfrm>
              <a:off x="2429" y="2883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2" name="Line 65"/>
            <p:cNvSpPr>
              <a:spLocks noChangeShapeType="1"/>
            </p:cNvSpPr>
            <p:nvPr/>
          </p:nvSpPr>
          <p:spPr bwMode="auto">
            <a:xfrm>
              <a:off x="2429" y="2720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3" name="Line 66"/>
            <p:cNvSpPr>
              <a:spLocks noChangeShapeType="1"/>
            </p:cNvSpPr>
            <p:nvPr/>
          </p:nvSpPr>
          <p:spPr bwMode="auto">
            <a:xfrm>
              <a:off x="4171" y="2829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" name="Line 67"/>
            <p:cNvSpPr>
              <a:spLocks noChangeShapeType="1"/>
            </p:cNvSpPr>
            <p:nvPr/>
          </p:nvSpPr>
          <p:spPr bwMode="auto">
            <a:xfrm>
              <a:off x="4541" y="2394"/>
              <a:ext cx="3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5" name="Line 68"/>
            <p:cNvSpPr>
              <a:spLocks noChangeShapeType="1"/>
            </p:cNvSpPr>
            <p:nvPr/>
          </p:nvSpPr>
          <p:spPr bwMode="auto">
            <a:xfrm>
              <a:off x="4541" y="2829"/>
              <a:ext cx="1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6" name="Line 69"/>
            <p:cNvSpPr>
              <a:spLocks noChangeShapeType="1"/>
            </p:cNvSpPr>
            <p:nvPr/>
          </p:nvSpPr>
          <p:spPr bwMode="auto">
            <a:xfrm>
              <a:off x="5755" y="2829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7" name="Line 70"/>
            <p:cNvSpPr>
              <a:spLocks noChangeShapeType="1"/>
            </p:cNvSpPr>
            <p:nvPr/>
          </p:nvSpPr>
          <p:spPr bwMode="auto">
            <a:xfrm flipV="1">
              <a:off x="5914" y="2829"/>
              <a:ext cx="0" cy="6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8" name="Text Box 71"/>
            <p:cNvSpPr txBox="1">
              <a:spLocks noChangeArrowheads="1"/>
            </p:cNvSpPr>
            <p:nvPr/>
          </p:nvSpPr>
          <p:spPr bwMode="auto">
            <a:xfrm>
              <a:off x="845" y="870"/>
              <a:ext cx="31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IF/ID</a:t>
              </a:r>
            </a:p>
          </p:txBody>
        </p:sp>
        <p:sp>
          <p:nvSpPr>
            <p:cNvPr id="199" name="Text Box 72"/>
            <p:cNvSpPr txBox="1">
              <a:spLocks noChangeArrowheads="1"/>
            </p:cNvSpPr>
            <p:nvPr/>
          </p:nvSpPr>
          <p:spPr bwMode="auto">
            <a:xfrm>
              <a:off x="2165" y="870"/>
              <a:ext cx="35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ID/EX</a:t>
              </a:r>
            </a:p>
          </p:txBody>
        </p:sp>
        <p:sp>
          <p:nvSpPr>
            <p:cNvPr id="200" name="Text Box 73"/>
            <p:cNvSpPr txBox="1">
              <a:spLocks noChangeArrowheads="1"/>
            </p:cNvSpPr>
            <p:nvPr/>
          </p:nvSpPr>
          <p:spPr bwMode="auto">
            <a:xfrm>
              <a:off x="4277" y="870"/>
              <a:ext cx="47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EX/MEM</a:t>
              </a:r>
            </a:p>
          </p:txBody>
        </p:sp>
        <p:sp>
          <p:nvSpPr>
            <p:cNvPr id="201" name="Text Box 74"/>
            <p:cNvSpPr txBox="1">
              <a:spLocks noChangeArrowheads="1"/>
            </p:cNvSpPr>
            <p:nvPr/>
          </p:nvSpPr>
          <p:spPr bwMode="auto">
            <a:xfrm>
              <a:off x="5438" y="870"/>
              <a:ext cx="49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MEM/WB</a:t>
              </a:r>
            </a:p>
          </p:txBody>
        </p:sp>
        <p:sp>
          <p:nvSpPr>
            <p:cNvPr id="202" name="Line 75"/>
            <p:cNvSpPr>
              <a:spLocks noChangeShapeType="1"/>
            </p:cNvSpPr>
            <p:nvPr/>
          </p:nvSpPr>
          <p:spPr bwMode="auto">
            <a:xfrm>
              <a:off x="1109" y="2720"/>
              <a:ext cx="12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3" name="Text Box 76"/>
            <p:cNvSpPr txBox="1">
              <a:spLocks noChangeArrowheads="1"/>
            </p:cNvSpPr>
            <p:nvPr/>
          </p:nvSpPr>
          <p:spPr bwMode="auto">
            <a:xfrm>
              <a:off x="1320" y="2883"/>
              <a:ext cx="23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Rs</a:t>
              </a:r>
            </a:p>
          </p:txBody>
        </p:sp>
        <p:sp>
          <p:nvSpPr>
            <p:cNvPr id="204" name="AutoShape 77"/>
            <p:cNvSpPr>
              <a:spLocks noChangeArrowheads="1"/>
            </p:cNvSpPr>
            <p:nvPr/>
          </p:nvSpPr>
          <p:spPr bwMode="auto">
            <a:xfrm>
              <a:off x="1086" y="2848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5" name="AutoShape 78"/>
            <p:cNvSpPr>
              <a:spLocks noChangeArrowheads="1"/>
            </p:cNvSpPr>
            <p:nvPr/>
          </p:nvSpPr>
          <p:spPr bwMode="auto">
            <a:xfrm>
              <a:off x="3168" y="1251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" name="Text Box 79"/>
            <p:cNvSpPr txBox="1">
              <a:spLocks noChangeArrowheads="1"/>
            </p:cNvSpPr>
            <p:nvPr/>
          </p:nvSpPr>
          <p:spPr bwMode="auto">
            <a:xfrm>
              <a:off x="3168" y="1251"/>
              <a:ext cx="21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07" name="Line 80"/>
            <p:cNvSpPr>
              <a:spLocks noChangeShapeType="1"/>
            </p:cNvSpPr>
            <p:nvPr/>
          </p:nvSpPr>
          <p:spPr bwMode="auto">
            <a:xfrm>
              <a:off x="2429" y="1360"/>
              <a:ext cx="7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8" name="Line 81"/>
            <p:cNvSpPr>
              <a:spLocks noChangeShapeType="1"/>
            </p:cNvSpPr>
            <p:nvPr/>
          </p:nvSpPr>
          <p:spPr bwMode="auto">
            <a:xfrm>
              <a:off x="2587" y="1469"/>
              <a:ext cx="58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9" name="Line 82"/>
            <p:cNvSpPr>
              <a:spLocks noChangeShapeType="1"/>
            </p:cNvSpPr>
            <p:nvPr/>
          </p:nvSpPr>
          <p:spPr bwMode="auto">
            <a:xfrm>
              <a:off x="2746" y="1578"/>
              <a:ext cx="42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0" name="AutoShape 83"/>
            <p:cNvSpPr>
              <a:spLocks noChangeArrowheads="1"/>
            </p:cNvSpPr>
            <p:nvPr/>
          </p:nvSpPr>
          <p:spPr bwMode="auto">
            <a:xfrm>
              <a:off x="3168" y="1850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" name="Text Box 84"/>
            <p:cNvSpPr txBox="1">
              <a:spLocks noChangeArrowheads="1"/>
            </p:cNvSpPr>
            <p:nvPr/>
          </p:nvSpPr>
          <p:spPr bwMode="auto">
            <a:xfrm>
              <a:off x="3168" y="1850"/>
              <a:ext cx="21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12" name="Line 85"/>
            <p:cNvSpPr>
              <a:spLocks noChangeShapeType="1"/>
            </p:cNvSpPr>
            <p:nvPr/>
          </p:nvSpPr>
          <p:spPr bwMode="auto">
            <a:xfrm>
              <a:off x="2746" y="2176"/>
              <a:ext cx="42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" name="Line 86"/>
            <p:cNvSpPr>
              <a:spLocks noChangeShapeType="1"/>
            </p:cNvSpPr>
            <p:nvPr/>
          </p:nvSpPr>
          <p:spPr bwMode="auto">
            <a:xfrm flipH="1">
              <a:off x="4646" y="2666"/>
              <a:ext cx="0" cy="11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" name="Line 87"/>
            <p:cNvSpPr>
              <a:spLocks noChangeShapeType="1"/>
            </p:cNvSpPr>
            <p:nvPr/>
          </p:nvSpPr>
          <p:spPr bwMode="auto">
            <a:xfrm>
              <a:off x="2746" y="3862"/>
              <a:ext cx="19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" name="AutoShape 88"/>
            <p:cNvSpPr>
              <a:spLocks noChangeArrowheads="1"/>
            </p:cNvSpPr>
            <p:nvPr/>
          </p:nvSpPr>
          <p:spPr bwMode="auto">
            <a:xfrm>
              <a:off x="4610" y="2634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" name="Line 89"/>
            <p:cNvSpPr>
              <a:spLocks noChangeShapeType="1"/>
            </p:cNvSpPr>
            <p:nvPr/>
          </p:nvSpPr>
          <p:spPr bwMode="auto">
            <a:xfrm flipH="1">
              <a:off x="2746" y="2176"/>
              <a:ext cx="0" cy="168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" name="Line 90"/>
            <p:cNvSpPr>
              <a:spLocks noChangeShapeType="1"/>
            </p:cNvSpPr>
            <p:nvPr/>
          </p:nvSpPr>
          <p:spPr bwMode="auto">
            <a:xfrm flipH="1">
              <a:off x="2746" y="1578"/>
              <a:ext cx="0" cy="59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" name="Line 91"/>
            <p:cNvSpPr>
              <a:spLocks noChangeShapeType="1"/>
            </p:cNvSpPr>
            <p:nvPr/>
          </p:nvSpPr>
          <p:spPr bwMode="auto">
            <a:xfrm flipH="1">
              <a:off x="2587" y="2067"/>
              <a:ext cx="0" cy="20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" name="Line 92"/>
            <p:cNvSpPr>
              <a:spLocks noChangeShapeType="1"/>
            </p:cNvSpPr>
            <p:nvPr/>
          </p:nvSpPr>
          <p:spPr bwMode="auto">
            <a:xfrm flipH="1">
              <a:off x="2587" y="1469"/>
              <a:ext cx="0" cy="59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0" name="Line 93"/>
            <p:cNvSpPr>
              <a:spLocks noChangeShapeType="1"/>
            </p:cNvSpPr>
            <p:nvPr/>
          </p:nvSpPr>
          <p:spPr bwMode="auto">
            <a:xfrm>
              <a:off x="2587" y="2067"/>
              <a:ext cx="58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1" name="Line 94"/>
            <p:cNvSpPr>
              <a:spLocks noChangeShapeType="1"/>
            </p:cNvSpPr>
            <p:nvPr/>
          </p:nvSpPr>
          <p:spPr bwMode="auto">
            <a:xfrm>
              <a:off x="2429" y="1958"/>
              <a:ext cx="7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2" name="AutoShape 95"/>
            <p:cNvSpPr>
              <a:spLocks noChangeArrowheads="1"/>
            </p:cNvSpPr>
            <p:nvPr/>
          </p:nvSpPr>
          <p:spPr bwMode="auto">
            <a:xfrm>
              <a:off x="2719" y="2149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3" name="AutoShape 96"/>
            <p:cNvSpPr>
              <a:spLocks noChangeArrowheads="1"/>
            </p:cNvSpPr>
            <p:nvPr/>
          </p:nvSpPr>
          <p:spPr bwMode="auto">
            <a:xfrm>
              <a:off x="2560" y="2039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4" name="AutoShape 97"/>
            <p:cNvSpPr>
              <a:spLocks noChangeArrowheads="1"/>
            </p:cNvSpPr>
            <p:nvPr/>
          </p:nvSpPr>
          <p:spPr bwMode="auto">
            <a:xfrm>
              <a:off x="2559" y="4040"/>
              <a:ext cx="52" cy="5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" name="Text Box 98"/>
            <p:cNvSpPr txBox="1">
              <a:spLocks noChangeArrowheads="1"/>
            </p:cNvSpPr>
            <p:nvPr/>
          </p:nvSpPr>
          <p:spPr bwMode="auto">
            <a:xfrm>
              <a:off x="3326" y="3218"/>
              <a:ext cx="607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Forwarding</a:t>
              </a:r>
            </a:p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Unit</a:t>
              </a:r>
            </a:p>
          </p:txBody>
        </p:sp>
        <p:sp>
          <p:nvSpPr>
            <p:cNvPr id="226" name="AutoShape 99"/>
            <p:cNvSpPr>
              <a:spLocks noChangeArrowheads="1"/>
            </p:cNvSpPr>
            <p:nvPr/>
          </p:nvSpPr>
          <p:spPr bwMode="auto">
            <a:xfrm>
              <a:off x="3326" y="3155"/>
              <a:ext cx="581" cy="435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7" name="Text Box 100"/>
            <p:cNvSpPr txBox="1">
              <a:spLocks noChangeArrowheads="1"/>
            </p:cNvSpPr>
            <p:nvPr/>
          </p:nvSpPr>
          <p:spPr bwMode="auto">
            <a:xfrm>
              <a:off x="4699" y="2829"/>
              <a:ext cx="94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EX/MEM.RegisterRd</a:t>
              </a:r>
            </a:p>
          </p:txBody>
        </p:sp>
        <p:sp>
          <p:nvSpPr>
            <p:cNvPr id="228" name="Text Box 101"/>
            <p:cNvSpPr txBox="1">
              <a:spLocks noChangeArrowheads="1"/>
            </p:cNvSpPr>
            <p:nvPr/>
          </p:nvSpPr>
          <p:spPr bwMode="auto">
            <a:xfrm>
              <a:off x="4963" y="3318"/>
              <a:ext cx="96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MEM/WB.RegisterRd</a:t>
              </a:r>
            </a:p>
          </p:txBody>
        </p:sp>
        <p:sp>
          <p:nvSpPr>
            <p:cNvPr id="229" name="Line 102"/>
            <p:cNvSpPr>
              <a:spLocks noChangeShapeType="1"/>
            </p:cNvSpPr>
            <p:nvPr/>
          </p:nvSpPr>
          <p:spPr bwMode="auto">
            <a:xfrm flipV="1">
              <a:off x="4752" y="2829"/>
              <a:ext cx="0" cy="43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0" name="Line 103"/>
            <p:cNvSpPr>
              <a:spLocks noChangeShapeType="1"/>
            </p:cNvSpPr>
            <p:nvPr/>
          </p:nvSpPr>
          <p:spPr bwMode="auto">
            <a:xfrm>
              <a:off x="3907" y="3264"/>
              <a:ext cx="845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 type="triangle" w="med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1" name="Line 104"/>
            <p:cNvSpPr>
              <a:spLocks noChangeShapeType="1"/>
            </p:cNvSpPr>
            <p:nvPr/>
          </p:nvSpPr>
          <p:spPr bwMode="auto">
            <a:xfrm>
              <a:off x="3907" y="3482"/>
              <a:ext cx="2007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 type="triangle" w="med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2" name="Line 105"/>
            <p:cNvSpPr>
              <a:spLocks noChangeShapeType="1"/>
            </p:cNvSpPr>
            <p:nvPr/>
          </p:nvSpPr>
          <p:spPr bwMode="auto">
            <a:xfrm flipV="1">
              <a:off x="2957" y="3046"/>
              <a:ext cx="0" cy="436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3" name="Line 106"/>
            <p:cNvSpPr>
              <a:spLocks noChangeShapeType="1"/>
            </p:cNvSpPr>
            <p:nvPr/>
          </p:nvSpPr>
          <p:spPr bwMode="auto">
            <a:xfrm>
              <a:off x="2429" y="3046"/>
              <a:ext cx="528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4" name="Line 107"/>
            <p:cNvSpPr>
              <a:spLocks noChangeShapeType="1"/>
            </p:cNvSpPr>
            <p:nvPr/>
          </p:nvSpPr>
          <p:spPr bwMode="auto">
            <a:xfrm>
              <a:off x="2957" y="3482"/>
              <a:ext cx="369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5" name="Line 108"/>
            <p:cNvSpPr>
              <a:spLocks noChangeShapeType="1"/>
            </p:cNvSpPr>
            <p:nvPr/>
          </p:nvSpPr>
          <p:spPr bwMode="auto">
            <a:xfrm>
              <a:off x="3062" y="3264"/>
              <a:ext cx="264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6" name="Line 109"/>
            <p:cNvSpPr>
              <a:spLocks noChangeShapeType="1"/>
            </p:cNvSpPr>
            <p:nvPr/>
          </p:nvSpPr>
          <p:spPr bwMode="auto">
            <a:xfrm flipV="1">
              <a:off x="3062" y="2720"/>
              <a:ext cx="0" cy="544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7" name="Line 110"/>
            <p:cNvSpPr>
              <a:spLocks noChangeShapeType="1"/>
            </p:cNvSpPr>
            <p:nvPr/>
          </p:nvSpPr>
          <p:spPr bwMode="auto">
            <a:xfrm flipV="1">
              <a:off x="3221" y="2285"/>
              <a:ext cx="0" cy="21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" name="Line 111"/>
            <p:cNvSpPr>
              <a:spLocks noChangeShapeType="1"/>
            </p:cNvSpPr>
            <p:nvPr/>
          </p:nvSpPr>
          <p:spPr bwMode="auto">
            <a:xfrm flipV="1">
              <a:off x="3221" y="1686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9" name="Line 112"/>
            <p:cNvSpPr>
              <a:spLocks noChangeShapeType="1"/>
            </p:cNvSpPr>
            <p:nvPr/>
          </p:nvSpPr>
          <p:spPr bwMode="auto">
            <a:xfrm>
              <a:off x="3221" y="1795"/>
              <a:ext cx="47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0" name="AutoShape 113"/>
            <p:cNvSpPr>
              <a:spLocks noChangeArrowheads="1"/>
            </p:cNvSpPr>
            <p:nvPr/>
          </p:nvSpPr>
          <p:spPr bwMode="auto">
            <a:xfrm>
              <a:off x="4727" y="2811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1" name="AutoShape 114"/>
            <p:cNvSpPr>
              <a:spLocks noChangeArrowheads="1"/>
            </p:cNvSpPr>
            <p:nvPr/>
          </p:nvSpPr>
          <p:spPr bwMode="auto">
            <a:xfrm>
              <a:off x="3040" y="2702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2" name="Rectangle 115"/>
            <p:cNvSpPr>
              <a:spLocks noChangeArrowheads="1"/>
            </p:cNvSpPr>
            <p:nvPr/>
          </p:nvSpPr>
          <p:spPr bwMode="auto">
            <a:xfrm>
              <a:off x="950" y="1034"/>
              <a:ext cx="106" cy="206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3" name="Rectangle 116"/>
            <p:cNvSpPr>
              <a:spLocks noChangeArrowheads="1"/>
            </p:cNvSpPr>
            <p:nvPr/>
          </p:nvSpPr>
          <p:spPr bwMode="auto">
            <a:xfrm>
              <a:off x="4435" y="1034"/>
              <a:ext cx="106" cy="206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4" name="Rectangle 117"/>
            <p:cNvSpPr>
              <a:spLocks noChangeArrowheads="1"/>
            </p:cNvSpPr>
            <p:nvPr/>
          </p:nvSpPr>
          <p:spPr bwMode="auto">
            <a:xfrm>
              <a:off x="5650" y="1034"/>
              <a:ext cx="105" cy="206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" name="Line 118"/>
            <p:cNvSpPr>
              <a:spLocks noChangeShapeType="1"/>
            </p:cNvSpPr>
            <p:nvPr/>
          </p:nvSpPr>
          <p:spPr bwMode="auto">
            <a:xfrm>
              <a:off x="3221" y="2502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" name="Line 119"/>
            <p:cNvSpPr>
              <a:spLocks noChangeShapeType="1"/>
            </p:cNvSpPr>
            <p:nvPr/>
          </p:nvSpPr>
          <p:spPr bwMode="auto">
            <a:xfrm flipV="1">
              <a:off x="3538" y="2502"/>
              <a:ext cx="0" cy="65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7" name="Text Box 120"/>
            <p:cNvSpPr txBox="1">
              <a:spLocks noChangeArrowheads="1"/>
            </p:cNvSpPr>
            <p:nvPr/>
          </p:nvSpPr>
          <p:spPr bwMode="auto">
            <a:xfrm>
              <a:off x="3062" y="2502"/>
              <a:ext cx="5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ForwardB</a:t>
              </a:r>
            </a:p>
          </p:txBody>
        </p:sp>
        <p:sp>
          <p:nvSpPr>
            <p:cNvPr id="248" name="Text Box 121"/>
            <p:cNvSpPr txBox="1">
              <a:spLocks noChangeArrowheads="1"/>
            </p:cNvSpPr>
            <p:nvPr/>
          </p:nvSpPr>
          <p:spPr bwMode="auto">
            <a:xfrm>
              <a:off x="3010" y="2883"/>
              <a:ext cx="54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ID/EX.</a:t>
              </a:r>
            </a:p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RegisterRt</a:t>
              </a:r>
            </a:p>
          </p:txBody>
        </p:sp>
        <p:sp>
          <p:nvSpPr>
            <p:cNvPr id="249" name="Text Box 122"/>
            <p:cNvSpPr txBox="1">
              <a:spLocks noChangeArrowheads="1"/>
            </p:cNvSpPr>
            <p:nvPr/>
          </p:nvSpPr>
          <p:spPr bwMode="auto">
            <a:xfrm>
              <a:off x="2904" y="3482"/>
              <a:ext cx="56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ID/EX.</a:t>
              </a:r>
            </a:p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RegisterRs</a:t>
              </a:r>
            </a:p>
          </p:txBody>
        </p:sp>
        <p:sp>
          <p:nvSpPr>
            <p:cNvPr id="250" name="Line 123"/>
            <p:cNvSpPr>
              <a:spLocks noChangeShapeType="1"/>
            </p:cNvSpPr>
            <p:nvPr/>
          </p:nvSpPr>
          <p:spPr bwMode="auto">
            <a:xfrm flipV="1">
              <a:off x="5914" y="3482"/>
              <a:ext cx="0" cy="4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1" name="Line 124"/>
            <p:cNvSpPr>
              <a:spLocks noChangeShapeType="1"/>
            </p:cNvSpPr>
            <p:nvPr/>
          </p:nvSpPr>
          <p:spPr bwMode="auto">
            <a:xfrm>
              <a:off x="1162" y="3971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2" name="Line 125"/>
            <p:cNvSpPr>
              <a:spLocks noChangeShapeType="1"/>
            </p:cNvSpPr>
            <p:nvPr/>
          </p:nvSpPr>
          <p:spPr bwMode="auto">
            <a:xfrm>
              <a:off x="1162" y="1904"/>
              <a:ext cx="0" cy="20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3" name="Line 126"/>
            <p:cNvSpPr>
              <a:spLocks noChangeShapeType="1"/>
            </p:cNvSpPr>
            <p:nvPr/>
          </p:nvSpPr>
          <p:spPr bwMode="auto">
            <a:xfrm>
              <a:off x="1162" y="1904"/>
              <a:ext cx="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4" name="AutoShape 127"/>
            <p:cNvSpPr>
              <a:spLocks noChangeArrowheads="1"/>
            </p:cNvSpPr>
            <p:nvPr/>
          </p:nvSpPr>
          <p:spPr bwMode="auto">
            <a:xfrm>
              <a:off x="5887" y="3459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8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hazards for store(1)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Two “easy” cases.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298" name="Group 5"/>
          <p:cNvGrpSpPr>
            <a:grpSpLocks/>
          </p:cNvGrpSpPr>
          <p:nvPr/>
        </p:nvGrpSpPr>
        <p:grpSpPr bwMode="auto">
          <a:xfrm>
            <a:off x="3568650" y="4925963"/>
            <a:ext cx="3765550" cy="863600"/>
            <a:chOff x="960" y="1728"/>
            <a:chExt cx="2157" cy="480"/>
          </a:xfrm>
        </p:grpSpPr>
        <p:sp>
          <p:nvSpPr>
            <p:cNvPr id="299" name="Rectangle 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00" name="Group 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326" name="Line 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7" name="Line 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8" name="Line 1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29" name="Line 1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30" name="Line 1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31" name="Line 1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32" name="Line 1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01" name="Text Box 15"/>
            <p:cNvSpPr txBox="1">
              <a:spLocks noChangeArrowheads="1"/>
            </p:cNvSpPr>
            <p:nvPr/>
          </p:nvSpPr>
          <p:spPr bwMode="auto">
            <a:xfrm>
              <a:off x="2321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02" name="Rectangle 1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3" name="Text Box 17"/>
            <p:cNvSpPr txBox="1">
              <a:spLocks noChangeArrowheads="1"/>
            </p:cNvSpPr>
            <p:nvPr/>
          </p:nvSpPr>
          <p:spPr bwMode="auto">
            <a:xfrm>
              <a:off x="137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04" name="Text Box 1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05" name="Rectangle 1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6" name="Text Box 2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07" name="Rectangle 2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8" name="Rectangle 2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" name="Line 2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" name="Line 2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" name="Line 2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" name="Line 2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3" name="Line 2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4" name="Line 2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5" name="Line 2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6" name="Line 3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7" name="Rectangle 3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8" name="Line 3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9" name="Rectangle 3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0" name="Line 3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1" name="Rectangle 3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2" name="Line 3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3" name="Line 3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4" name="Line 3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5" name="Line 3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33" name="Rectangle 41"/>
          <p:cNvSpPr>
            <a:spLocks noChangeArrowheads="1"/>
          </p:cNvSpPr>
          <p:nvPr/>
        </p:nvSpPr>
        <p:spPr bwMode="auto">
          <a:xfrm>
            <a:off x="5746700" y="596260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34" name="Group 42"/>
          <p:cNvGrpSpPr>
            <a:grpSpLocks/>
          </p:cNvGrpSpPr>
          <p:nvPr/>
        </p:nvGrpSpPr>
        <p:grpSpPr bwMode="auto">
          <a:xfrm>
            <a:off x="6081662" y="6048325"/>
            <a:ext cx="334963" cy="692150"/>
            <a:chOff x="1920" y="720"/>
            <a:chExt cx="192" cy="384"/>
          </a:xfrm>
        </p:grpSpPr>
        <p:sp>
          <p:nvSpPr>
            <p:cNvPr id="335" name="Line 43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6" name="Line 44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7" name="Line 45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" name="Line 46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9" name="Line 47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0" name="Line 48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1" name="Line 49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42" name="Text Box 50"/>
          <p:cNvSpPr txBox="1">
            <a:spLocks noChangeArrowheads="1"/>
          </p:cNvSpPr>
          <p:nvPr/>
        </p:nvSpPr>
        <p:spPr bwMode="auto">
          <a:xfrm>
            <a:off x="6780162" y="6224538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43" name="Rectangle 51"/>
          <p:cNvSpPr>
            <a:spLocks noChangeArrowheads="1"/>
          </p:cNvSpPr>
          <p:nvPr/>
        </p:nvSpPr>
        <p:spPr bwMode="auto">
          <a:xfrm>
            <a:off x="5243462" y="6135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4" name="Text Box 52"/>
          <p:cNvSpPr txBox="1">
            <a:spLocks noChangeArrowheads="1"/>
          </p:cNvSpPr>
          <p:nvPr/>
        </p:nvSpPr>
        <p:spPr bwMode="auto">
          <a:xfrm>
            <a:off x="5121225" y="6224538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45" name="Text Box 53"/>
          <p:cNvSpPr txBox="1">
            <a:spLocks noChangeArrowheads="1"/>
          </p:cNvSpPr>
          <p:nvPr/>
        </p:nvSpPr>
        <p:spPr bwMode="auto">
          <a:xfrm>
            <a:off x="7635825" y="6224538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46" name="Rectangle 54"/>
          <p:cNvSpPr>
            <a:spLocks noChangeArrowheads="1"/>
          </p:cNvSpPr>
          <p:nvPr/>
        </p:nvSpPr>
        <p:spPr bwMode="auto">
          <a:xfrm>
            <a:off x="4405262" y="6135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7" name="Text Box 55"/>
          <p:cNvSpPr txBox="1">
            <a:spLocks noChangeArrowheads="1"/>
          </p:cNvSpPr>
          <p:nvPr/>
        </p:nvSpPr>
        <p:spPr bwMode="auto">
          <a:xfrm>
            <a:off x="4405262" y="6224538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48" name="Rectangle 56"/>
          <p:cNvSpPr>
            <a:spLocks noChangeArrowheads="1"/>
          </p:cNvSpPr>
          <p:nvPr/>
        </p:nvSpPr>
        <p:spPr bwMode="auto">
          <a:xfrm>
            <a:off x="6584900" y="596260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9" name="Rectangle 57"/>
          <p:cNvSpPr>
            <a:spLocks noChangeArrowheads="1"/>
          </p:cNvSpPr>
          <p:nvPr/>
        </p:nvSpPr>
        <p:spPr bwMode="auto">
          <a:xfrm>
            <a:off x="4908500" y="5962600"/>
            <a:ext cx="166687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0" name="Line 58"/>
          <p:cNvSpPr>
            <a:spLocks noChangeShapeType="1"/>
          </p:cNvSpPr>
          <p:nvPr/>
        </p:nvSpPr>
        <p:spPr bwMode="auto">
          <a:xfrm>
            <a:off x="4740225" y="6394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1" name="Line 59"/>
          <p:cNvSpPr>
            <a:spLocks noChangeShapeType="1"/>
          </p:cNvSpPr>
          <p:nvPr/>
        </p:nvSpPr>
        <p:spPr bwMode="auto">
          <a:xfrm>
            <a:off x="5075187" y="6394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2" name="Line 60"/>
          <p:cNvSpPr>
            <a:spLocks noChangeShapeType="1"/>
          </p:cNvSpPr>
          <p:nvPr/>
        </p:nvSpPr>
        <p:spPr bwMode="auto">
          <a:xfrm>
            <a:off x="5578425" y="6221363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3" name="Line 61"/>
          <p:cNvSpPr>
            <a:spLocks noChangeShapeType="1"/>
          </p:cNvSpPr>
          <p:nvPr/>
        </p:nvSpPr>
        <p:spPr bwMode="auto">
          <a:xfrm>
            <a:off x="5578425" y="6567438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4" name="Line 62"/>
          <p:cNvSpPr>
            <a:spLocks noChangeShapeType="1"/>
          </p:cNvSpPr>
          <p:nvPr/>
        </p:nvSpPr>
        <p:spPr bwMode="auto">
          <a:xfrm>
            <a:off x="5914975" y="6221363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5" name="Line 63"/>
          <p:cNvSpPr>
            <a:spLocks noChangeShapeType="1"/>
          </p:cNvSpPr>
          <p:nvPr/>
        </p:nvSpPr>
        <p:spPr bwMode="auto">
          <a:xfrm>
            <a:off x="5914975" y="656743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6" name="Line 64"/>
          <p:cNvSpPr>
            <a:spLocks noChangeShapeType="1"/>
          </p:cNvSpPr>
          <p:nvPr/>
        </p:nvSpPr>
        <p:spPr bwMode="auto">
          <a:xfrm>
            <a:off x="6416625" y="6394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7" name="Line 65"/>
          <p:cNvSpPr>
            <a:spLocks noChangeShapeType="1"/>
          </p:cNvSpPr>
          <p:nvPr/>
        </p:nvSpPr>
        <p:spPr bwMode="auto">
          <a:xfrm>
            <a:off x="6753175" y="6394400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" name="Rectangle 66"/>
          <p:cNvSpPr>
            <a:spLocks noChangeArrowheads="1"/>
          </p:cNvSpPr>
          <p:nvPr/>
        </p:nvSpPr>
        <p:spPr bwMode="auto">
          <a:xfrm>
            <a:off x="6919862" y="6135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9" name="Line 67"/>
          <p:cNvSpPr>
            <a:spLocks noChangeShapeType="1"/>
          </p:cNvSpPr>
          <p:nvPr/>
        </p:nvSpPr>
        <p:spPr bwMode="auto">
          <a:xfrm>
            <a:off x="7254825" y="6394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0" name="Rectangle 68"/>
          <p:cNvSpPr>
            <a:spLocks noChangeArrowheads="1"/>
          </p:cNvSpPr>
          <p:nvPr/>
        </p:nvSpPr>
        <p:spPr bwMode="auto">
          <a:xfrm>
            <a:off x="7423100" y="596260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1" name="Line 69"/>
          <p:cNvSpPr>
            <a:spLocks noChangeShapeType="1"/>
          </p:cNvSpPr>
          <p:nvPr/>
        </p:nvSpPr>
        <p:spPr bwMode="auto">
          <a:xfrm>
            <a:off x="7591375" y="6394400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2" name="Rectangle 70"/>
          <p:cNvSpPr>
            <a:spLocks noChangeArrowheads="1"/>
          </p:cNvSpPr>
          <p:nvPr/>
        </p:nvSpPr>
        <p:spPr bwMode="auto">
          <a:xfrm>
            <a:off x="7758062" y="6135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3" name="Text Box 110"/>
          <p:cNvSpPr txBox="1">
            <a:spLocks noChangeArrowheads="1"/>
          </p:cNvSpPr>
          <p:nvPr/>
        </p:nvSpPr>
        <p:spPr bwMode="auto">
          <a:xfrm>
            <a:off x="1350912" y="5124400"/>
            <a:ext cx="1916113" cy="156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add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$1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$2, $3</a:t>
            </a:r>
          </a:p>
          <a:p>
            <a:pPr>
              <a:lnSpc>
                <a:spcPct val="38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sw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$1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0($4)</a:t>
            </a:r>
          </a:p>
        </p:txBody>
      </p:sp>
      <p:sp>
        <p:nvSpPr>
          <p:cNvPr id="364" name="Line 111"/>
          <p:cNvSpPr>
            <a:spLocks noChangeShapeType="1"/>
          </p:cNvSpPr>
          <p:nvPr/>
        </p:nvSpPr>
        <p:spPr bwMode="auto">
          <a:xfrm>
            <a:off x="5830837" y="5357763"/>
            <a:ext cx="701675" cy="1214437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5" name="Line 113"/>
          <p:cNvSpPr>
            <a:spLocks noChangeShapeType="1"/>
          </p:cNvSpPr>
          <p:nvPr/>
        </p:nvSpPr>
        <p:spPr bwMode="auto">
          <a:xfrm>
            <a:off x="4154437" y="4752925"/>
            <a:ext cx="1588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6" name="Line 114"/>
          <p:cNvSpPr>
            <a:spLocks noChangeShapeType="1"/>
          </p:cNvSpPr>
          <p:nvPr/>
        </p:nvSpPr>
        <p:spPr bwMode="auto">
          <a:xfrm>
            <a:off x="4992637" y="4752925"/>
            <a:ext cx="1588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7" name="Line 115"/>
          <p:cNvSpPr>
            <a:spLocks noChangeShapeType="1"/>
          </p:cNvSpPr>
          <p:nvPr/>
        </p:nvSpPr>
        <p:spPr bwMode="auto">
          <a:xfrm>
            <a:off x="5830837" y="4752925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8" name="Line 116"/>
          <p:cNvSpPr>
            <a:spLocks noChangeShapeType="1"/>
          </p:cNvSpPr>
          <p:nvPr/>
        </p:nvSpPr>
        <p:spPr bwMode="auto">
          <a:xfrm>
            <a:off x="6669037" y="4752925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9" name="Line 117"/>
          <p:cNvSpPr>
            <a:spLocks noChangeShapeType="1"/>
          </p:cNvSpPr>
          <p:nvPr/>
        </p:nvSpPr>
        <p:spPr bwMode="auto">
          <a:xfrm>
            <a:off x="7507237" y="4752925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70" name="Group 120"/>
          <p:cNvGrpSpPr>
            <a:grpSpLocks/>
          </p:cNvGrpSpPr>
          <p:nvPr/>
        </p:nvGrpSpPr>
        <p:grpSpPr bwMode="auto">
          <a:xfrm>
            <a:off x="3568650" y="1877963"/>
            <a:ext cx="3765550" cy="863600"/>
            <a:chOff x="960" y="1728"/>
            <a:chExt cx="2157" cy="480"/>
          </a:xfrm>
        </p:grpSpPr>
        <p:sp>
          <p:nvSpPr>
            <p:cNvPr id="371" name="Rectangle 121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72" name="Group 122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398" name="Line 12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9" name="Line 124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0" name="Line 125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1" name="Line 126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2" name="Line 127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3" name="Line 12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4" name="Line 129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73" name="Text Box 130"/>
            <p:cNvSpPr txBox="1">
              <a:spLocks noChangeArrowheads="1"/>
            </p:cNvSpPr>
            <p:nvPr/>
          </p:nvSpPr>
          <p:spPr bwMode="auto">
            <a:xfrm>
              <a:off x="2321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74" name="Rectangle 131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5" name="Text Box 132"/>
            <p:cNvSpPr txBox="1">
              <a:spLocks noChangeArrowheads="1"/>
            </p:cNvSpPr>
            <p:nvPr/>
          </p:nvSpPr>
          <p:spPr bwMode="auto">
            <a:xfrm>
              <a:off x="137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76" name="Text Box 133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77" name="Rectangle 134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8" name="Text Box 135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79" name="Rectangle 136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0" name="Rectangle 137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1" name="Line 138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2" name="Line 139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3" name="Line 140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4" name="Line 141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5" name="Line 142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6" name="Line 143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7" name="Line 144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8" name="Line 145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9" name="Rectangle 146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0" name="Line 147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1" name="Rectangle 148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2" name="Line 149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3" name="Rectangle 150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4" name="Line 151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5" name="Line 152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6" name="Line 153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7" name="Line 154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05" name="Rectangle 156"/>
          <p:cNvSpPr>
            <a:spLocks noChangeArrowheads="1"/>
          </p:cNvSpPr>
          <p:nvPr/>
        </p:nvSpPr>
        <p:spPr bwMode="auto">
          <a:xfrm>
            <a:off x="5740350" y="291460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06" name="Group 157"/>
          <p:cNvGrpSpPr>
            <a:grpSpLocks/>
          </p:cNvGrpSpPr>
          <p:nvPr/>
        </p:nvGrpSpPr>
        <p:grpSpPr bwMode="auto">
          <a:xfrm>
            <a:off x="6075312" y="3000325"/>
            <a:ext cx="334963" cy="692150"/>
            <a:chOff x="1920" y="720"/>
            <a:chExt cx="192" cy="384"/>
          </a:xfrm>
        </p:grpSpPr>
        <p:sp>
          <p:nvSpPr>
            <p:cNvPr id="407" name="Line 158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8" name="Line 159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9" name="Line 160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0" name="Line 161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1" name="Line 162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2" name="Line 163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3" name="Line 164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14" name="Text Box 165"/>
          <p:cNvSpPr txBox="1">
            <a:spLocks noChangeArrowheads="1"/>
          </p:cNvSpPr>
          <p:nvPr/>
        </p:nvSpPr>
        <p:spPr bwMode="auto">
          <a:xfrm>
            <a:off x="6773812" y="3176538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15" name="Rectangle 166"/>
          <p:cNvSpPr>
            <a:spLocks noChangeArrowheads="1"/>
          </p:cNvSpPr>
          <p:nvPr/>
        </p:nvSpPr>
        <p:spPr bwMode="auto">
          <a:xfrm>
            <a:off x="5237112" y="3087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6" name="Text Box 167"/>
          <p:cNvSpPr txBox="1">
            <a:spLocks noChangeArrowheads="1"/>
          </p:cNvSpPr>
          <p:nvPr/>
        </p:nvSpPr>
        <p:spPr bwMode="auto">
          <a:xfrm>
            <a:off x="5114875" y="3176538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17" name="Text Box 168"/>
          <p:cNvSpPr txBox="1">
            <a:spLocks noChangeArrowheads="1"/>
          </p:cNvSpPr>
          <p:nvPr/>
        </p:nvSpPr>
        <p:spPr bwMode="auto">
          <a:xfrm>
            <a:off x="7629475" y="3176538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18" name="Rectangle 169"/>
          <p:cNvSpPr>
            <a:spLocks noChangeArrowheads="1"/>
          </p:cNvSpPr>
          <p:nvPr/>
        </p:nvSpPr>
        <p:spPr bwMode="auto">
          <a:xfrm>
            <a:off x="4398912" y="3087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9" name="Text Box 170"/>
          <p:cNvSpPr txBox="1">
            <a:spLocks noChangeArrowheads="1"/>
          </p:cNvSpPr>
          <p:nvPr/>
        </p:nvSpPr>
        <p:spPr bwMode="auto">
          <a:xfrm>
            <a:off x="4398912" y="3176538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20" name="Rectangle 171"/>
          <p:cNvSpPr>
            <a:spLocks noChangeArrowheads="1"/>
          </p:cNvSpPr>
          <p:nvPr/>
        </p:nvSpPr>
        <p:spPr bwMode="auto">
          <a:xfrm>
            <a:off x="6578550" y="291460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1" name="Rectangle 172"/>
          <p:cNvSpPr>
            <a:spLocks noChangeArrowheads="1"/>
          </p:cNvSpPr>
          <p:nvPr/>
        </p:nvSpPr>
        <p:spPr bwMode="auto">
          <a:xfrm>
            <a:off x="4902150" y="2914600"/>
            <a:ext cx="166687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2" name="Line 173"/>
          <p:cNvSpPr>
            <a:spLocks noChangeShapeType="1"/>
          </p:cNvSpPr>
          <p:nvPr/>
        </p:nvSpPr>
        <p:spPr bwMode="auto">
          <a:xfrm>
            <a:off x="4733875" y="3346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3" name="Line 174"/>
          <p:cNvSpPr>
            <a:spLocks noChangeShapeType="1"/>
          </p:cNvSpPr>
          <p:nvPr/>
        </p:nvSpPr>
        <p:spPr bwMode="auto">
          <a:xfrm>
            <a:off x="5068837" y="3346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4" name="Line 175"/>
          <p:cNvSpPr>
            <a:spLocks noChangeShapeType="1"/>
          </p:cNvSpPr>
          <p:nvPr/>
        </p:nvSpPr>
        <p:spPr bwMode="auto">
          <a:xfrm>
            <a:off x="5572075" y="3173363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5" name="Line 176"/>
          <p:cNvSpPr>
            <a:spLocks noChangeShapeType="1"/>
          </p:cNvSpPr>
          <p:nvPr/>
        </p:nvSpPr>
        <p:spPr bwMode="auto">
          <a:xfrm>
            <a:off x="5572075" y="3519438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6" name="Line 177"/>
          <p:cNvSpPr>
            <a:spLocks noChangeShapeType="1"/>
          </p:cNvSpPr>
          <p:nvPr/>
        </p:nvSpPr>
        <p:spPr bwMode="auto">
          <a:xfrm>
            <a:off x="5908625" y="3173363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7" name="Line 178"/>
          <p:cNvSpPr>
            <a:spLocks noChangeShapeType="1"/>
          </p:cNvSpPr>
          <p:nvPr/>
        </p:nvSpPr>
        <p:spPr bwMode="auto">
          <a:xfrm>
            <a:off x="5908625" y="351943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8" name="Line 179"/>
          <p:cNvSpPr>
            <a:spLocks noChangeShapeType="1"/>
          </p:cNvSpPr>
          <p:nvPr/>
        </p:nvSpPr>
        <p:spPr bwMode="auto">
          <a:xfrm>
            <a:off x="6410275" y="3346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9" name="Line 180"/>
          <p:cNvSpPr>
            <a:spLocks noChangeShapeType="1"/>
          </p:cNvSpPr>
          <p:nvPr/>
        </p:nvSpPr>
        <p:spPr bwMode="auto">
          <a:xfrm>
            <a:off x="6746825" y="3346400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0" name="Rectangle 181"/>
          <p:cNvSpPr>
            <a:spLocks noChangeArrowheads="1"/>
          </p:cNvSpPr>
          <p:nvPr/>
        </p:nvSpPr>
        <p:spPr bwMode="auto">
          <a:xfrm>
            <a:off x="6913512" y="3087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1" name="Line 182"/>
          <p:cNvSpPr>
            <a:spLocks noChangeShapeType="1"/>
          </p:cNvSpPr>
          <p:nvPr/>
        </p:nvSpPr>
        <p:spPr bwMode="auto">
          <a:xfrm>
            <a:off x="7248475" y="33464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2" name="Rectangle 183"/>
          <p:cNvSpPr>
            <a:spLocks noChangeArrowheads="1"/>
          </p:cNvSpPr>
          <p:nvPr/>
        </p:nvSpPr>
        <p:spPr bwMode="auto">
          <a:xfrm>
            <a:off x="7416750" y="291460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3" name="Line 184"/>
          <p:cNvSpPr>
            <a:spLocks noChangeShapeType="1"/>
          </p:cNvSpPr>
          <p:nvPr/>
        </p:nvSpPr>
        <p:spPr bwMode="auto">
          <a:xfrm>
            <a:off x="7585025" y="3346400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4" name="Rectangle 185"/>
          <p:cNvSpPr>
            <a:spLocks noChangeArrowheads="1"/>
          </p:cNvSpPr>
          <p:nvPr/>
        </p:nvSpPr>
        <p:spPr bwMode="auto">
          <a:xfrm>
            <a:off x="7751712" y="3087638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5" name="Text Box 190"/>
          <p:cNvSpPr txBox="1">
            <a:spLocks noChangeArrowheads="1"/>
          </p:cNvSpPr>
          <p:nvPr/>
        </p:nvSpPr>
        <p:spPr bwMode="auto">
          <a:xfrm>
            <a:off x="1350912" y="2076400"/>
            <a:ext cx="1916113" cy="156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add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$1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$2, $3</a:t>
            </a:r>
          </a:p>
          <a:p>
            <a:pPr>
              <a:lnSpc>
                <a:spcPct val="38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sw	 $4, 0(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$1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)</a:t>
            </a:r>
          </a:p>
        </p:txBody>
      </p:sp>
      <p:sp>
        <p:nvSpPr>
          <p:cNvPr id="436" name="Line 191"/>
          <p:cNvSpPr>
            <a:spLocks noChangeShapeType="1"/>
          </p:cNvSpPr>
          <p:nvPr/>
        </p:nvSpPr>
        <p:spPr bwMode="auto">
          <a:xfrm>
            <a:off x="5830837" y="2309763"/>
            <a:ext cx="168275" cy="86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7" name="Line 192"/>
          <p:cNvSpPr>
            <a:spLocks noChangeShapeType="1"/>
          </p:cNvSpPr>
          <p:nvPr/>
        </p:nvSpPr>
        <p:spPr bwMode="auto">
          <a:xfrm>
            <a:off x="4154437" y="1704925"/>
            <a:ext cx="1588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8" name="Line 193"/>
          <p:cNvSpPr>
            <a:spLocks noChangeShapeType="1"/>
          </p:cNvSpPr>
          <p:nvPr/>
        </p:nvSpPr>
        <p:spPr bwMode="auto">
          <a:xfrm>
            <a:off x="4992637" y="1704925"/>
            <a:ext cx="1588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9" name="Line 194"/>
          <p:cNvSpPr>
            <a:spLocks noChangeShapeType="1"/>
          </p:cNvSpPr>
          <p:nvPr/>
        </p:nvSpPr>
        <p:spPr bwMode="auto">
          <a:xfrm>
            <a:off x="5830837" y="1704925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0" name="Line 195"/>
          <p:cNvSpPr>
            <a:spLocks noChangeShapeType="1"/>
          </p:cNvSpPr>
          <p:nvPr/>
        </p:nvSpPr>
        <p:spPr bwMode="auto">
          <a:xfrm>
            <a:off x="6669037" y="1704925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1" name="Line 196"/>
          <p:cNvSpPr>
            <a:spLocks noChangeShapeType="1"/>
          </p:cNvSpPr>
          <p:nvPr/>
        </p:nvSpPr>
        <p:spPr bwMode="auto">
          <a:xfrm>
            <a:off x="7507237" y="1704925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2" name="Line 198"/>
          <p:cNvSpPr>
            <a:spLocks noChangeShapeType="1"/>
          </p:cNvSpPr>
          <p:nvPr/>
        </p:nvSpPr>
        <p:spPr bwMode="auto">
          <a:xfrm>
            <a:off x="6761112" y="6572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443" name="Line 199"/>
          <p:cNvSpPr>
            <a:spLocks noChangeShapeType="1"/>
          </p:cNvSpPr>
          <p:nvPr/>
        </p:nvSpPr>
        <p:spPr bwMode="auto">
          <a:xfrm>
            <a:off x="6761112" y="3524200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4" name="Text Box 200"/>
          <p:cNvSpPr txBox="1">
            <a:spLocks noChangeArrowheads="1"/>
          </p:cNvSpPr>
          <p:nvPr/>
        </p:nvSpPr>
        <p:spPr bwMode="auto">
          <a:xfrm>
            <a:off x="3560712" y="154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1</a:t>
            </a:r>
          </a:p>
        </p:txBody>
      </p:sp>
      <p:sp>
        <p:nvSpPr>
          <p:cNvPr id="445" name="Text Box 201"/>
          <p:cNvSpPr txBox="1">
            <a:spLocks noChangeArrowheads="1"/>
          </p:cNvSpPr>
          <p:nvPr/>
        </p:nvSpPr>
        <p:spPr bwMode="auto">
          <a:xfrm>
            <a:off x="4398912" y="154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2</a:t>
            </a:r>
          </a:p>
        </p:txBody>
      </p:sp>
      <p:sp>
        <p:nvSpPr>
          <p:cNvPr id="446" name="Text Box 202"/>
          <p:cNvSpPr txBox="1">
            <a:spLocks noChangeArrowheads="1"/>
          </p:cNvSpPr>
          <p:nvPr/>
        </p:nvSpPr>
        <p:spPr bwMode="auto">
          <a:xfrm>
            <a:off x="5237112" y="154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3</a:t>
            </a:r>
          </a:p>
        </p:txBody>
      </p:sp>
      <p:sp>
        <p:nvSpPr>
          <p:cNvPr id="447" name="Text Box 203"/>
          <p:cNvSpPr txBox="1">
            <a:spLocks noChangeArrowheads="1"/>
          </p:cNvSpPr>
          <p:nvPr/>
        </p:nvSpPr>
        <p:spPr bwMode="auto">
          <a:xfrm>
            <a:off x="6075312" y="154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4</a:t>
            </a:r>
          </a:p>
        </p:txBody>
      </p:sp>
      <p:sp>
        <p:nvSpPr>
          <p:cNvPr id="448" name="Text Box 204"/>
          <p:cNvSpPr txBox="1">
            <a:spLocks noChangeArrowheads="1"/>
          </p:cNvSpPr>
          <p:nvPr/>
        </p:nvSpPr>
        <p:spPr bwMode="auto">
          <a:xfrm>
            <a:off x="6913512" y="154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5</a:t>
            </a:r>
          </a:p>
        </p:txBody>
      </p:sp>
      <p:sp>
        <p:nvSpPr>
          <p:cNvPr id="449" name="Text Box 205"/>
          <p:cNvSpPr txBox="1">
            <a:spLocks noChangeArrowheads="1"/>
          </p:cNvSpPr>
          <p:nvPr/>
        </p:nvSpPr>
        <p:spPr bwMode="auto">
          <a:xfrm>
            <a:off x="7751712" y="154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6</a:t>
            </a:r>
          </a:p>
        </p:txBody>
      </p:sp>
      <p:sp>
        <p:nvSpPr>
          <p:cNvPr id="450" name="Text Box 206"/>
          <p:cNvSpPr txBox="1">
            <a:spLocks noChangeArrowheads="1"/>
          </p:cNvSpPr>
          <p:nvPr/>
        </p:nvSpPr>
        <p:spPr bwMode="auto">
          <a:xfrm>
            <a:off x="3560712" y="45148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1</a:t>
            </a:r>
          </a:p>
        </p:txBody>
      </p:sp>
      <p:sp>
        <p:nvSpPr>
          <p:cNvPr id="451" name="Text Box 207"/>
          <p:cNvSpPr txBox="1">
            <a:spLocks noChangeArrowheads="1"/>
          </p:cNvSpPr>
          <p:nvPr/>
        </p:nvSpPr>
        <p:spPr bwMode="auto">
          <a:xfrm>
            <a:off x="4398912" y="45148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2</a:t>
            </a:r>
          </a:p>
        </p:txBody>
      </p:sp>
      <p:sp>
        <p:nvSpPr>
          <p:cNvPr id="452" name="Text Box 208"/>
          <p:cNvSpPr txBox="1">
            <a:spLocks noChangeArrowheads="1"/>
          </p:cNvSpPr>
          <p:nvPr/>
        </p:nvSpPr>
        <p:spPr bwMode="auto">
          <a:xfrm>
            <a:off x="5237112" y="45148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3</a:t>
            </a:r>
          </a:p>
        </p:txBody>
      </p:sp>
      <p:sp>
        <p:nvSpPr>
          <p:cNvPr id="453" name="Text Box 209"/>
          <p:cNvSpPr txBox="1">
            <a:spLocks noChangeArrowheads="1"/>
          </p:cNvSpPr>
          <p:nvPr/>
        </p:nvSpPr>
        <p:spPr bwMode="auto">
          <a:xfrm>
            <a:off x="6075312" y="45148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4</a:t>
            </a:r>
          </a:p>
        </p:txBody>
      </p:sp>
      <p:sp>
        <p:nvSpPr>
          <p:cNvPr id="454" name="Text Box 210"/>
          <p:cNvSpPr txBox="1">
            <a:spLocks noChangeArrowheads="1"/>
          </p:cNvSpPr>
          <p:nvPr/>
        </p:nvSpPr>
        <p:spPr bwMode="auto">
          <a:xfrm>
            <a:off x="6913512" y="45148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5</a:t>
            </a:r>
          </a:p>
        </p:txBody>
      </p:sp>
      <p:sp>
        <p:nvSpPr>
          <p:cNvPr id="455" name="Text Box 211"/>
          <p:cNvSpPr txBox="1">
            <a:spLocks noChangeArrowheads="1"/>
          </p:cNvSpPr>
          <p:nvPr/>
        </p:nvSpPr>
        <p:spPr bwMode="auto">
          <a:xfrm>
            <a:off x="7751712" y="45148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19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hazards for store(2)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 harder case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In which cycle is</a:t>
            </a:r>
          </a:p>
          <a:p>
            <a:pPr marL="82296" indent="0">
              <a:buNone/>
            </a:pPr>
            <a:r>
              <a:rPr lang="en-US" altLang="zh-CN" sz="2800" dirty="0">
                <a:ea typeface="宋体" charset="-122"/>
              </a:rPr>
              <a:t>    -- The load value available?</a:t>
            </a:r>
          </a:p>
          <a:p>
            <a:pPr marL="82296" indent="0">
              <a:buNone/>
            </a:pPr>
            <a:r>
              <a:rPr lang="en-US" altLang="zh-CN" sz="2800" dirty="0">
                <a:ea typeface="宋体" charset="-122"/>
              </a:rPr>
              <a:t>    -- The store value needed?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131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467600" y="8240067"/>
            <a:ext cx="2095500" cy="517525"/>
          </a:xfrm>
        </p:spPr>
        <p:txBody>
          <a:bodyPr/>
          <a:lstStyle/>
          <a:p>
            <a:fld id="{F3A74025-7535-400F-95DA-AD6478BF97C4}" type="slidenum">
              <a:rPr lang="en-US" altLang="zh-CN"/>
              <a:pPr/>
              <a:t>26</a:t>
            </a:fld>
            <a:endParaRPr lang="en-US" altLang="zh-CN"/>
          </a:p>
        </p:txBody>
      </p:sp>
      <p:grpSp>
        <p:nvGrpSpPr>
          <p:cNvPr id="133" name="Group 4"/>
          <p:cNvGrpSpPr>
            <a:grpSpLocks/>
          </p:cNvGrpSpPr>
          <p:nvPr/>
        </p:nvGrpSpPr>
        <p:grpSpPr bwMode="auto">
          <a:xfrm>
            <a:off x="3452813" y="2250654"/>
            <a:ext cx="3765550" cy="863600"/>
            <a:chOff x="960" y="1728"/>
            <a:chExt cx="2157" cy="480"/>
          </a:xfrm>
        </p:grpSpPr>
        <p:sp>
          <p:nvSpPr>
            <p:cNvPr id="134" name="Rectangle 5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35" name="Group 6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162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3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5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7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8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7" name="Text Box 14"/>
            <p:cNvSpPr txBox="1">
              <a:spLocks noChangeArrowheads="1"/>
            </p:cNvSpPr>
            <p:nvPr/>
          </p:nvSpPr>
          <p:spPr bwMode="auto">
            <a:xfrm>
              <a:off x="2321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38" name="Rectangle 15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Text Box 16"/>
            <p:cNvSpPr txBox="1">
              <a:spLocks noChangeArrowheads="1"/>
            </p:cNvSpPr>
            <p:nvPr/>
          </p:nvSpPr>
          <p:spPr bwMode="auto">
            <a:xfrm>
              <a:off x="137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0" name="Text Box 17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1" name="Rectangle 18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" name="Text Box 19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3" name="Rectangle 20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4" name="Rectangle 21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Line 22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23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Line 24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Line 25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Line 26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0" name="Line 27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1" name="Line 28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" name="Rectangle 30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" name="Line 31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5" name="Rectangle 32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6" name="Line 33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Rectangle 34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8" name="Line 35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9" name="Line 36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0" name="Line 37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Line 38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69" name="Rectangle 39"/>
          <p:cNvSpPr>
            <a:spLocks noChangeArrowheads="1"/>
          </p:cNvSpPr>
          <p:nvPr/>
        </p:nvSpPr>
        <p:spPr bwMode="auto">
          <a:xfrm>
            <a:off x="5630863" y="3287291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70" name="Group 40"/>
          <p:cNvGrpSpPr>
            <a:grpSpLocks/>
          </p:cNvGrpSpPr>
          <p:nvPr/>
        </p:nvGrpSpPr>
        <p:grpSpPr bwMode="auto">
          <a:xfrm>
            <a:off x="5965825" y="3373016"/>
            <a:ext cx="334963" cy="692150"/>
            <a:chOff x="1920" y="720"/>
            <a:chExt cx="192" cy="384"/>
          </a:xfrm>
        </p:grpSpPr>
        <p:sp>
          <p:nvSpPr>
            <p:cNvPr id="171" name="Line 41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2" name="Line 42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3" name="Line 43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" name="Line 44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5" name="Line 45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6" name="Line 46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" name="Line 47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78" name="Text Box 48"/>
          <p:cNvSpPr txBox="1">
            <a:spLocks noChangeArrowheads="1"/>
          </p:cNvSpPr>
          <p:nvPr/>
        </p:nvSpPr>
        <p:spPr bwMode="auto">
          <a:xfrm>
            <a:off x="6664325" y="3549229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79" name="Rectangle 49"/>
          <p:cNvSpPr>
            <a:spLocks noChangeArrowheads="1"/>
          </p:cNvSpPr>
          <p:nvPr/>
        </p:nvSpPr>
        <p:spPr bwMode="auto">
          <a:xfrm>
            <a:off x="5127625" y="3460329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0" name="Text Box 50"/>
          <p:cNvSpPr txBox="1">
            <a:spLocks noChangeArrowheads="1"/>
          </p:cNvSpPr>
          <p:nvPr/>
        </p:nvSpPr>
        <p:spPr bwMode="auto">
          <a:xfrm>
            <a:off x="5005388" y="3549229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81" name="Text Box 51"/>
          <p:cNvSpPr txBox="1">
            <a:spLocks noChangeArrowheads="1"/>
          </p:cNvSpPr>
          <p:nvPr/>
        </p:nvSpPr>
        <p:spPr bwMode="auto">
          <a:xfrm>
            <a:off x="7519988" y="3549229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82" name="Rectangle 52"/>
          <p:cNvSpPr>
            <a:spLocks noChangeArrowheads="1"/>
          </p:cNvSpPr>
          <p:nvPr/>
        </p:nvSpPr>
        <p:spPr bwMode="auto">
          <a:xfrm>
            <a:off x="4289425" y="3460329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3" name="Text Box 53"/>
          <p:cNvSpPr txBox="1">
            <a:spLocks noChangeArrowheads="1"/>
          </p:cNvSpPr>
          <p:nvPr/>
        </p:nvSpPr>
        <p:spPr bwMode="auto">
          <a:xfrm>
            <a:off x="4289425" y="3549229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84" name="Rectangle 54"/>
          <p:cNvSpPr>
            <a:spLocks noChangeArrowheads="1"/>
          </p:cNvSpPr>
          <p:nvPr/>
        </p:nvSpPr>
        <p:spPr bwMode="auto">
          <a:xfrm>
            <a:off x="6469063" y="3287291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" name="Rectangle 55"/>
          <p:cNvSpPr>
            <a:spLocks noChangeArrowheads="1"/>
          </p:cNvSpPr>
          <p:nvPr/>
        </p:nvSpPr>
        <p:spPr bwMode="auto">
          <a:xfrm>
            <a:off x="4792663" y="3287291"/>
            <a:ext cx="166687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6" name="Line 56"/>
          <p:cNvSpPr>
            <a:spLocks noChangeShapeType="1"/>
          </p:cNvSpPr>
          <p:nvPr/>
        </p:nvSpPr>
        <p:spPr bwMode="auto">
          <a:xfrm>
            <a:off x="4624388" y="3719091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7" name="Line 57"/>
          <p:cNvSpPr>
            <a:spLocks noChangeShapeType="1"/>
          </p:cNvSpPr>
          <p:nvPr/>
        </p:nvSpPr>
        <p:spPr bwMode="auto">
          <a:xfrm>
            <a:off x="4959350" y="3719091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8" name="Line 58"/>
          <p:cNvSpPr>
            <a:spLocks noChangeShapeType="1"/>
          </p:cNvSpPr>
          <p:nvPr/>
        </p:nvSpPr>
        <p:spPr bwMode="auto">
          <a:xfrm>
            <a:off x="5462588" y="3546054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9" name="Line 59"/>
          <p:cNvSpPr>
            <a:spLocks noChangeShapeType="1"/>
          </p:cNvSpPr>
          <p:nvPr/>
        </p:nvSpPr>
        <p:spPr bwMode="auto">
          <a:xfrm>
            <a:off x="5462588" y="389212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0" name="Line 60"/>
          <p:cNvSpPr>
            <a:spLocks noChangeShapeType="1"/>
          </p:cNvSpPr>
          <p:nvPr/>
        </p:nvSpPr>
        <p:spPr bwMode="auto">
          <a:xfrm>
            <a:off x="5799138" y="3546054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1" name="Line 61"/>
          <p:cNvSpPr>
            <a:spLocks noChangeShapeType="1"/>
          </p:cNvSpPr>
          <p:nvPr/>
        </p:nvSpPr>
        <p:spPr bwMode="auto">
          <a:xfrm>
            <a:off x="5799138" y="3892129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2" name="Line 62"/>
          <p:cNvSpPr>
            <a:spLocks noChangeShapeType="1"/>
          </p:cNvSpPr>
          <p:nvPr/>
        </p:nvSpPr>
        <p:spPr bwMode="auto">
          <a:xfrm>
            <a:off x="6300788" y="3719091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3" name="Line 63"/>
          <p:cNvSpPr>
            <a:spLocks noChangeShapeType="1"/>
          </p:cNvSpPr>
          <p:nvPr/>
        </p:nvSpPr>
        <p:spPr bwMode="auto">
          <a:xfrm>
            <a:off x="6637338" y="3719091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" name="Rectangle 64"/>
          <p:cNvSpPr>
            <a:spLocks noChangeArrowheads="1"/>
          </p:cNvSpPr>
          <p:nvPr/>
        </p:nvSpPr>
        <p:spPr bwMode="auto">
          <a:xfrm>
            <a:off x="6804025" y="3460329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5" name="Line 65"/>
          <p:cNvSpPr>
            <a:spLocks noChangeShapeType="1"/>
          </p:cNvSpPr>
          <p:nvPr/>
        </p:nvSpPr>
        <p:spPr bwMode="auto">
          <a:xfrm>
            <a:off x="7138988" y="3719091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6" name="Rectangle 66"/>
          <p:cNvSpPr>
            <a:spLocks noChangeArrowheads="1"/>
          </p:cNvSpPr>
          <p:nvPr/>
        </p:nvSpPr>
        <p:spPr bwMode="auto">
          <a:xfrm>
            <a:off x="7307263" y="3287291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7" name="Line 67"/>
          <p:cNvSpPr>
            <a:spLocks noChangeShapeType="1"/>
          </p:cNvSpPr>
          <p:nvPr/>
        </p:nvSpPr>
        <p:spPr bwMode="auto">
          <a:xfrm>
            <a:off x="7475538" y="3719091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8" name="Rectangle 68"/>
          <p:cNvSpPr>
            <a:spLocks noChangeArrowheads="1"/>
          </p:cNvSpPr>
          <p:nvPr/>
        </p:nvSpPr>
        <p:spPr bwMode="auto">
          <a:xfrm>
            <a:off x="7642225" y="3460329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9" name="Text Box 69"/>
          <p:cNvSpPr txBox="1">
            <a:spLocks noChangeArrowheads="1"/>
          </p:cNvSpPr>
          <p:nvPr/>
        </p:nvSpPr>
        <p:spPr bwMode="auto">
          <a:xfrm>
            <a:off x="1235075" y="2449091"/>
            <a:ext cx="1800225" cy="156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lw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$1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0($2)</a:t>
            </a:r>
          </a:p>
          <a:p>
            <a:pPr>
              <a:lnSpc>
                <a:spcPct val="38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sw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$1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0($4)</a:t>
            </a:r>
          </a:p>
        </p:txBody>
      </p:sp>
      <p:sp>
        <p:nvSpPr>
          <p:cNvPr id="200" name="Line 71"/>
          <p:cNvSpPr>
            <a:spLocks noChangeShapeType="1"/>
          </p:cNvSpPr>
          <p:nvPr/>
        </p:nvSpPr>
        <p:spPr bwMode="auto">
          <a:xfrm>
            <a:off x="4038600" y="2077616"/>
            <a:ext cx="1588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1" name="Line 72"/>
          <p:cNvSpPr>
            <a:spLocks noChangeShapeType="1"/>
          </p:cNvSpPr>
          <p:nvPr/>
        </p:nvSpPr>
        <p:spPr bwMode="auto">
          <a:xfrm>
            <a:off x="4876800" y="2077616"/>
            <a:ext cx="1588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2" name="Line 73"/>
          <p:cNvSpPr>
            <a:spLocks noChangeShapeType="1"/>
          </p:cNvSpPr>
          <p:nvPr/>
        </p:nvSpPr>
        <p:spPr bwMode="auto">
          <a:xfrm>
            <a:off x="5715000" y="2077616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3" name="Line 74"/>
          <p:cNvSpPr>
            <a:spLocks noChangeShapeType="1"/>
          </p:cNvSpPr>
          <p:nvPr/>
        </p:nvSpPr>
        <p:spPr bwMode="auto">
          <a:xfrm>
            <a:off x="6553200" y="2077616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" name="Line 75"/>
          <p:cNvSpPr>
            <a:spLocks noChangeShapeType="1"/>
          </p:cNvSpPr>
          <p:nvPr/>
        </p:nvSpPr>
        <p:spPr bwMode="auto">
          <a:xfrm>
            <a:off x="7391400" y="2077616"/>
            <a:ext cx="0" cy="22764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" name="Line 148"/>
          <p:cNvSpPr>
            <a:spLocks noChangeShapeType="1"/>
          </p:cNvSpPr>
          <p:nvPr/>
        </p:nvSpPr>
        <p:spPr bwMode="auto">
          <a:xfrm>
            <a:off x="6645275" y="3896891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206" name="Text Box 150"/>
          <p:cNvSpPr txBox="1">
            <a:spLocks noChangeArrowheads="1"/>
          </p:cNvSpPr>
          <p:nvPr/>
        </p:nvSpPr>
        <p:spPr bwMode="auto">
          <a:xfrm>
            <a:off x="3429000" y="1772816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1</a:t>
            </a:r>
          </a:p>
        </p:txBody>
      </p:sp>
      <p:sp>
        <p:nvSpPr>
          <p:cNvPr id="207" name="Text Box 151"/>
          <p:cNvSpPr txBox="1">
            <a:spLocks noChangeArrowheads="1"/>
          </p:cNvSpPr>
          <p:nvPr/>
        </p:nvSpPr>
        <p:spPr bwMode="auto">
          <a:xfrm>
            <a:off x="4267200" y="1772816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2</a:t>
            </a:r>
          </a:p>
        </p:txBody>
      </p:sp>
      <p:sp>
        <p:nvSpPr>
          <p:cNvPr id="208" name="Text Box 152"/>
          <p:cNvSpPr txBox="1">
            <a:spLocks noChangeArrowheads="1"/>
          </p:cNvSpPr>
          <p:nvPr/>
        </p:nvSpPr>
        <p:spPr bwMode="auto">
          <a:xfrm>
            <a:off x="5105400" y="1772816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3</a:t>
            </a:r>
          </a:p>
        </p:txBody>
      </p:sp>
      <p:sp>
        <p:nvSpPr>
          <p:cNvPr id="209" name="Text Box 153"/>
          <p:cNvSpPr txBox="1">
            <a:spLocks noChangeArrowheads="1"/>
          </p:cNvSpPr>
          <p:nvPr/>
        </p:nvSpPr>
        <p:spPr bwMode="auto">
          <a:xfrm>
            <a:off x="5943600" y="1772816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4</a:t>
            </a:r>
          </a:p>
        </p:txBody>
      </p:sp>
      <p:sp>
        <p:nvSpPr>
          <p:cNvPr id="210" name="Text Box 154"/>
          <p:cNvSpPr txBox="1">
            <a:spLocks noChangeArrowheads="1"/>
          </p:cNvSpPr>
          <p:nvPr/>
        </p:nvSpPr>
        <p:spPr bwMode="auto">
          <a:xfrm>
            <a:off x="6781800" y="1772816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5</a:t>
            </a:r>
          </a:p>
        </p:txBody>
      </p:sp>
      <p:sp>
        <p:nvSpPr>
          <p:cNvPr id="211" name="Text Box 155"/>
          <p:cNvSpPr txBox="1">
            <a:spLocks noChangeArrowheads="1"/>
          </p:cNvSpPr>
          <p:nvPr/>
        </p:nvSpPr>
        <p:spPr bwMode="auto">
          <a:xfrm>
            <a:off x="7620000" y="1772816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3333FF"/>
                </a:solidFill>
                <a:ea typeface="宋体" charset="-12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28066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130622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Extended Datapath for Load/Store Bypassing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274" y="1340768"/>
            <a:ext cx="8629704" cy="513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93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Summary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925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Most instructions of real codes are dependent upon others.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This can lead to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data hazards</a:t>
            </a:r>
            <a:r>
              <a:rPr lang="en-US" altLang="zh-CN" dirty="0">
                <a:ea typeface="宋体" charset="-122"/>
              </a:rPr>
              <a:t> in our original pipelined datapath.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Instructions can’t write back to the register file soon enough for the next two instructions to read.</a:t>
            </a:r>
          </a:p>
          <a:p>
            <a:pPr marL="457200" indent="-457200" defTabSz="914400">
              <a:buClr>
                <a:srgbClr val="1678B4"/>
              </a:buCl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Forwarding</a:t>
            </a:r>
            <a:r>
              <a:rPr lang="en-US" altLang="zh-CN" dirty="0">
                <a:ea typeface="宋体" charset="-122"/>
              </a:rPr>
              <a:t> eliminates data hazards involving arithmetic instructions.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The forwarding unit detects hazards by comparing the destination registers of previous instructions to the source registers of the current instruction.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 Hazards are avoided by grabbing results from the pipeline registers </a:t>
            </a:r>
            <a:r>
              <a:rPr lang="en-US" altLang="zh-CN" i="1" dirty="0">
                <a:ea typeface="宋体" charset="-122"/>
              </a:rPr>
              <a:t>before</a:t>
            </a:r>
            <a:r>
              <a:rPr lang="en-US" altLang="zh-CN" dirty="0">
                <a:ea typeface="宋体" charset="-122"/>
              </a:rPr>
              <a:t> they are written back to the register file.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364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 marL="342900" indent="-342900" defTabSz="914400"/>
            <a:endParaRPr lang="en-US" altLang="zh-CN" sz="2800" dirty="0"/>
          </a:p>
          <a:p>
            <a:pPr marL="342900" indent="-342900" defTabSz="914400"/>
            <a:endParaRPr lang="en-US" altLang="zh-CN" sz="2800" dirty="0"/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Above is an ideal code fragment.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Each instruction needs a total of five cycles for execution.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One instruction begins on every clock cycle for first five cycles.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One instruction completes on each cycle from that time on.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Each instruction is independent (completely operates on different registers).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pipeline diagram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aphicFrame>
        <p:nvGraphicFramePr>
          <p:cNvPr id="7" name="Group 813"/>
          <p:cNvGraphicFramePr>
            <a:graphicFrameLocks/>
          </p:cNvGraphicFramePr>
          <p:nvPr>
            <p:extLst/>
          </p:nvPr>
        </p:nvGraphicFramePr>
        <p:xfrm>
          <a:off x="755576" y="1219200"/>
          <a:ext cx="8305800" cy="329184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4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72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$8, 4($29)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$2, $4, $5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$9, $10, $11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$16, $17, $18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$13, $14, $0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35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with dependencies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 marL="342900" indent="-342900" algn="ctr" defTabSz="914400">
              <a:spcBef>
                <a:spcPct val="7000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sub           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, $1, $3</a:t>
            </a:r>
          </a:p>
          <a:p>
            <a:pPr marL="342900" indent="-342900" algn="ctr" defTabSz="914400">
              <a:spcBef>
                <a:spcPct val="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and	$12,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, $5</a:t>
            </a:r>
          </a:p>
          <a:p>
            <a:pPr marL="342900" indent="-342900" algn="ctr" defTabSz="914400">
              <a:spcBef>
                <a:spcPct val="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or	$13, $6,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endParaRPr lang="en-US" altLang="zh-CN" sz="2800" dirty="0">
              <a:latin typeface="Lucida Console" pitchFamily="49" charset="0"/>
              <a:ea typeface="宋体" charset="-122"/>
            </a:endParaRPr>
          </a:p>
          <a:p>
            <a:pPr marL="342900" indent="-342900" algn="ctr" defTabSz="914400">
              <a:spcBef>
                <a:spcPct val="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add	$14,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endParaRPr lang="en-US" altLang="zh-CN" sz="2800" dirty="0">
              <a:latin typeface="Lucida Console" pitchFamily="49" charset="0"/>
              <a:ea typeface="宋体" charset="-122"/>
            </a:endParaRPr>
          </a:p>
          <a:p>
            <a:pPr marL="342900" indent="-342900" algn="ctr" defTabSz="914400">
              <a:spcBef>
                <a:spcPct val="0"/>
              </a:spcBef>
              <a:spcAft>
                <a:spcPct val="50000"/>
              </a:spcAft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 </a:t>
            </a:r>
            <a:r>
              <a:rPr lang="en-US" altLang="zh-CN" sz="2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             $15, 100(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Several dependencies in this code fragment.</a:t>
            </a:r>
          </a:p>
          <a:p>
            <a:pPr marL="82296" indent="0">
              <a:buNone/>
            </a:pPr>
            <a:r>
              <a:rPr lang="en-US" altLang="zh-CN" sz="2800" dirty="0"/>
              <a:t>    -- The first instruction, SUB, stores a value into $2.</a:t>
            </a:r>
          </a:p>
          <a:p>
            <a:pPr marL="82296" indent="0">
              <a:buNone/>
            </a:pPr>
            <a:r>
              <a:rPr lang="en-US" altLang="zh-CN" sz="2800" dirty="0"/>
              <a:t>    -- $2 is used as a source in the rest of the instructions.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Not a problem for the single/multi cycle </a:t>
            </a:r>
            <a:r>
              <a:rPr lang="en-US" altLang="zh-CN" sz="2800" dirty="0" err="1"/>
              <a:t>datapaths</a:t>
            </a:r>
            <a:r>
              <a:rPr lang="en-US" altLang="zh-CN" sz="2800" dirty="0"/>
              <a:t>.</a:t>
            </a:r>
          </a:p>
          <a:p>
            <a:pPr marL="82296" indent="0">
              <a:buNone/>
            </a:pPr>
            <a:r>
              <a:rPr lang="en-US" altLang="zh-CN" sz="2800" dirty="0"/>
              <a:t>    -- Each instruction is executed completely before the next one begins.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865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171400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Hazards 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Two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data hazards</a:t>
            </a:r>
            <a:r>
              <a:rPr lang="en-US" altLang="zh-CN" dirty="0">
                <a:ea typeface="宋体" charset="-122"/>
              </a:rPr>
              <a:t> in the pipelined datapath.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The AND reads register $2 in cycle 3. Since SUB hasn’t modified the register yet, this will be the </a:t>
            </a:r>
            <a:r>
              <a:rPr lang="en-US" altLang="zh-CN" i="1" dirty="0">
                <a:ea typeface="宋体" charset="-122"/>
              </a:rPr>
              <a:t>old</a:t>
            </a:r>
            <a:r>
              <a:rPr lang="en-US" altLang="zh-CN" dirty="0">
                <a:ea typeface="宋体" charset="-122"/>
              </a:rPr>
              <a:t> value of $2, not the new one.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The OR instruction uses register $2 in cycle 4, again before it’s actually updated by SUB.</a:t>
            </a:r>
            <a:endParaRPr lang="en-US" altLang="zh-CN" sz="2800" dirty="0"/>
          </a:p>
        </p:txBody>
      </p:sp>
      <p:graphicFrame>
        <p:nvGraphicFramePr>
          <p:cNvPr id="131" name="Group 429"/>
          <p:cNvGraphicFramePr>
            <a:graphicFrameLocks noGrp="1"/>
          </p:cNvGraphicFramePr>
          <p:nvPr>
            <p:extLst/>
          </p:nvPr>
        </p:nvGraphicFramePr>
        <p:xfrm>
          <a:off x="802704" y="476672"/>
          <a:ext cx="8305800" cy="329184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$1, $3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$12, 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$13, $6, 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$14, $2, $2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sw	$15, 100($2)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82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171400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Hazards 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The ADD instruction is okay, because of the design of register file: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Registers are written at the beginning of a clock cycle.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The new value will be available by the end of that cycle.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The SW is no problem at all, since it reads $2 after the SUB finishes.</a:t>
            </a:r>
          </a:p>
        </p:txBody>
      </p:sp>
      <p:graphicFrame>
        <p:nvGraphicFramePr>
          <p:cNvPr id="131" name="Group 429"/>
          <p:cNvGraphicFramePr>
            <a:graphicFrameLocks noGrp="1"/>
          </p:cNvGraphicFramePr>
          <p:nvPr>
            <p:extLst/>
          </p:nvPr>
        </p:nvGraphicFramePr>
        <p:xfrm>
          <a:off x="802704" y="476672"/>
          <a:ext cx="8305800" cy="329184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$1, $3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$12, $2, $5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$13, $6, $2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$14, </a:t>
                      </a:r>
                      <a:r>
                        <a:rPr kumimoji="0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  <a:cs typeface="+mn-cs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</a:t>
                      </a:r>
                      <a:r>
                        <a:rPr kumimoji="0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  <a:cs typeface="+mn-cs"/>
                        </a:rPr>
                        <a:t>$2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7525" algn="l"/>
                        </a:tabLst>
                      </a:pPr>
                      <a:r>
                        <a:rPr kumimoji="0" lang="en-US" altLang="zh-CN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sw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	$15, 100</a:t>
                      </a:r>
                      <a:r>
                        <a:rPr kumimoji="0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  <a:cs typeface="+mn-cs"/>
                        </a:rPr>
                        <a:t>(</a:t>
                      </a:r>
                      <a:r>
                        <a:rPr kumimoji="0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  <a:cs typeface="+mn-cs"/>
                        </a:rPr>
                        <a:t>$2</a:t>
                      </a: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)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702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Dependency Arrows(1)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Arrows indicate the flow of data between instructions.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The tails of the arrows show when register $2 is written.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The heads of the arrows show when $2 is read.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Any arrow that points backwards in time represents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data hazard</a:t>
            </a:r>
            <a:r>
              <a:rPr lang="en-US" altLang="zh-CN" sz="2400" dirty="0">
                <a:ea typeface="宋体" charset="-122"/>
              </a:rPr>
              <a:t> in our basic pipelined datapath. Here, hazards exist between instructions 1 &amp; 2 and 1 &amp; 3.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60" y="3645024"/>
            <a:ext cx="8139540" cy="3212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75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Dependency Arrows(2)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32" name="Line 2"/>
          <p:cNvSpPr>
            <a:spLocks noChangeShapeType="1"/>
          </p:cNvSpPr>
          <p:nvPr/>
        </p:nvSpPr>
        <p:spPr bwMode="auto">
          <a:xfrm flipH="1">
            <a:off x="5618734" y="2225303"/>
            <a:ext cx="0" cy="285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3" name="Line 3"/>
          <p:cNvSpPr>
            <a:spLocks noChangeShapeType="1"/>
          </p:cNvSpPr>
          <p:nvPr/>
        </p:nvSpPr>
        <p:spPr bwMode="auto">
          <a:xfrm>
            <a:off x="5618734" y="2225303"/>
            <a:ext cx="838200" cy="388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34" name="Group 5"/>
          <p:cNvGrpSpPr>
            <a:grpSpLocks/>
          </p:cNvGrpSpPr>
          <p:nvPr/>
        </p:nvGrpSpPr>
        <p:grpSpPr bwMode="auto">
          <a:xfrm>
            <a:off x="2099246" y="1707778"/>
            <a:ext cx="3765550" cy="863600"/>
            <a:chOff x="960" y="1728"/>
            <a:chExt cx="2157" cy="480"/>
          </a:xfrm>
        </p:grpSpPr>
        <p:sp>
          <p:nvSpPr>
            <p:cNvPr id="135" name="Rectangle 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37" name="Group 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163" name="Line 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Line 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5" name="Line 1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Line 1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7" name="Line 1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8" name="Line 1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9" name="Line 1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8" name="Text Box 15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39" name="Rectangle 1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Text Box 17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1" name="Text Box 1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2" name="Rectangle 1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Text Box 2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4" name="Rectangle 2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Rectangle 2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2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Line 2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Line 2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Line 2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0" name="Line 2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1" name="Line 2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" name="Line 3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" name="Rectangle 3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5" name="Line 3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6" name="Rectangle 3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Line 3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8" name="Rectangle 3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9" name="Line 3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0" name="Line 3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Line 3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Line 3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70" name="Group 40"/>
          <p:cNvGrpSpPr>
            <a:grpSpLocks/>
          </p:cNvGrpSpPr>
          <p:nvPr/>
        </p:nvGrpSpPr>
        <p:grpSpPr bwMode="auto">
          <a:xfrm>
            <a:off x="2937446" y="2744415"/>
            <a:ext cx="3765550" cy="863600"/>
            <a:chOff x="960" y="1728"/>
            <a:chExt cx="2157" cy="480"/>
          </a:xfrm>
        </p:grpSpPr>
        <p:sp>
          <p:nvSpPr>
            <p:cNvPr id="171" name="Rectangle 41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72" name="Group 42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198" name="Line 4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9" name="Line 44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0" name="Line 45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1" name="Line 46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2" name="Line 47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3" name="Line 4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4" name="Line 49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73" name="Text Box 50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4" name="Rectangle 51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5" name="Text Box 52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6" name="Text Box 53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7" name="Rectangle 54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8" name="Text Box 55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9" name="Rectangle 56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0" name="Rectangle 57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1" name="Line 58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2" name="Line 59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3" name="Line 60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" name="Line 61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" name="Line 62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6" name="Line 63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7" name="Line 64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" name="Line 65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9" name="Rectangle 66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0" name="Line 67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1" name="Rectangle 68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2" name="Line 69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3" name="Rectangle 70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" name="Line 71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5" name="Line 72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6" name="Line 73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7" name="Line 74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5" name="Group 75"/>
          <p:cNvGrpSpPr>
            <a:grpSpLocks/>
          </p:cNvGrpSpPr>
          <p:nvPr/>
        </p:nvGrpSpPr>
        <p:grpSpPr bwMode="auto">
          <a:xfrm>
            <a:off x="4613846" y="4816103"/>
            <a:ext cx="3765550" cy="863600"/>
            <a:chOff x="960" y="1728"/>
            <a:chExt cx="2157" cy="480"/>
          </a:xfrm>
        </p:grpSpPr>
        <p:sp>
          <p:nvSpPr>
            <p:cNvPr id="206" name="Rectangle 7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07" name="Group 7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233" name="Line 7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4" name="Line 7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" name="Line 8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6" name="Line 8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" name="Line 8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" name="Line 8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9" name="Line 8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08" name="Text Box 85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09" name="Rectangle 8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0" name="Text Box 87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 dirty="0">
                  <a:latin typeface="Arial" charset="0"/>
                  <a:ea typeface="宋体" charset="-122"/>
                </a:rPr>
                <a:t>  </a:t>
              </a:r>
              <a:r>
                <a:rPr lang="en-US" altLang="zh-CN" sz="1100" dirty="0" err="1">
                  <a:latin typeface="Arial" charset="0"/>
                  <a:ea typeface="宋体" charset="-122"/>
                </a:rPr>
                <a:t>Reg</a:t>
              </a:r>
              <a:endParaRPr lang="en-US" altLang="zh-CN" sz="1300" dirty="0">
                <a:latin typeface="Arial" charset="0"/>
                <a:ea typeface="宋体" charset="-122"/>
              </a:endParaRPr>
            </a:p>
          </p:txBody>
        </p:sp>
        <p:sp>
          <p:nvSpPr>
            <p:cNvPr id="211" name="Text Box 8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12" name="Rectangle 8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" name="Text Box 9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14" name="Rectangle 9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" name="Rectangle 9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" name="Line 9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" name="Line 9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" name="Line 9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" name="Line 9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0" name="Line 9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1" name="Line 9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2" name="Line 9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3" name="Line 10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4" name="Rectangle 10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" name="Line 10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6" name="Rectangle 10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7" name="Line 10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8" name="Rectangle 10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9" name="Line 10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0" name="Line 10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1" name="Line 10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2" name="Line 10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40" name="Group 110"/>
          <p:cNvGrpSpPr>
            <a:grpSpLocks/>
          </p:cNvGrpSpPr>
          <p:nvPr/>
        </p:nvGrpSpPr>
        <p:grpSpPr bwMode="auto">
          <a:xfrm>
            <a:off x="3775646" y="3781053"/>
            <a:ext cx="3765550" cy="863600"/>
            <a:chOff x="960" y="1728"/>
            <a:chExt cx="2157" cy="480"/>
          </a:xfrm>
        </p:grpSpPr>
        <p:sp>
          <p:nvSpPr>
            <p:cNvPr id="241" name="Rectangle 111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42" name="Group 112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268" name="Line 11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69" name="Line 114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0" name="Line 115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1" name="Line 116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2" name="Line 117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3" name="Line 11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4" name="Line 119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43" name="Text Box 120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4" name="Rectangle 121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" name="Text Box 122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6" name="Text Box 123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7" name="Rectangle 124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8" name="Text Box 125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9" name="Rectangle 126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0" name="Rectangle 127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1" name="Line 128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2" name="Line 129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3" name="Line 130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4" name="Line 131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5" name="Line 132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6" name="Line 133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7" name="Line 134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8" name="Line 135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9" name="Rectangle 136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0" name="Line 137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1" name="Rectangle 138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2" name="Line 139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3" name="Rectangle 140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4" name="Line 141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5" name="Line 142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" name="Line 143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7" name="Line 144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75" name="Group 145"/>
          <p:cNvGrpSpPr>
            <a:grpSpLocks/>
          </p:cNvGrpSpPr>
          <p:nvPr/>
        </p:nvGrpSpPr>
        <p:grpSpPr bwMode="auto">
          <a:xfrm>
            <a:off x="5452046" y="5852740"/>
            <a:ext cx="3765550" cy="863600"/>
            <a:chOff x="960" y="1728"/>
            <a:chExt cx="2157" cy="480"/>
          </a:xfrm>
        </p:grpSpPr>
        <p:sp>
          <p:nvSpPr>
            <p:cNvPr id="276" name="Rectangle 14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77" name="Group 14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303" name="Line 14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4" name="Line 14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5" name="Line 15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6" name="Line 15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7" name="Line 15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8" name="Line 15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" name="Line 15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78" name="Text Box 155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79" name="Rectangle 15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0" name="Text Box 157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81" name="Text Box 15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82" name="Rectangle 15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3" name="Text Box 16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84" name="Rectangle 16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5" name="Rectangle 16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" name="Line 16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" name="Line 16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8" name="Line 16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9" name="Line 16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0" name="Line 16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1" name="Line 16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2" name="Line 16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3" name="Line 17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4" name="Rectangle 17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5" name="Line 17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6" name="Rectangle 17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" name="Line 17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8" name="Rectangle 17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9" name="Line 17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0" name="Line 17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1" name="Line 17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2" name="Line 17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0" name="Text Box 180"/>
          <p:cNvSpPr txBox="1">
            <a:spLocks noChangeArrowheads="1"/>
          </p:cNvSpPr>
          <p:nvPr/>
        </p:nvSpPr>
        <p:spPr bwMode="auto">
          <a:xfrm>
            <a:off x="35496" y="1995115"/>
            <a:ext cx="2062163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 dirty="0">
                <a:latin typeface="Trebuchet MS" pitchFamily="-16" charset="0"/>
                <a:ea typeface="宋体" charset="-122"/>
              </a:rPr>
              <a:t>sub	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$1, $3</a:t>
            </a:r>
          </a:p>
          <a:p>
            <a:pPr>
              <a:lnSpc>
                <a:spcPct val="42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8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or	$13, $6,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 dirty="0">
              <a:latin typeface="Trebuchet MS" pitchFamily="-16" charset="0"/>
              <a:ea typeface="宋体" charset="-122"/>
            </a:endParaRPr>
          </a:p>
          <a:p>
            <a:pPr>
              <a:lnSpc>
                <a:spcPct val="37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add	$14,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 dirty="0">
              <a:latin typeface="Trebuchet MS" pitchFamily="-16" charset="0"/>
              <a:ea typeface="宋体" charset="-122"/>
            </a:endParaRPr>
          </a:p>
          <a:p>
            <a:pPr>
              <a:lnSpc>
                <a:spcPct val="370000"/>
              </a:lnSpc>
            </a:pPr>
            <a:r>
              <a:rPr lang="en-US" altLang="zh-CN" sz="1800" dirty="0" err="1">
                <a:latin typeface="Trebuchet MS" pitchFamily="-16" charset="0"/>
                <a:ea typeface="宋体" charset="-122"/>
              </a:rPr>
              <a:t>sw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	$15, 100(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)</a:t>
            </a:r>
          </a:p>
        </p:txBody>
      </p:sp>
      <p:sp>
        <p:nvSpPr>
          <p:cNvPr id="311" name="Line 181"/>
          <p:cNvSpPr>
            <a:spLocks noChangeShapeType="1"/>
          </p:cNvSpPr>
          <p:nvPr/>
        </p:nvSpPr>
        <p:spPr bwMode="auto">
          <a:xfrm flipH="1">
            <a:off x="3942334" y="2225303"/>
            <a:ext cx="1676400" cy="7778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2" name="Line 182"/>
          <p:cNvSpPr>
            <a:spLocks noChangeShapeType="1"/>
          </p:cNvSpPr>
          <p:nvPr/>
        </p:nvSpPr>
        <p:spPr bwMode="auto">
          <a:xfrm flipH="1">
            <a:off x="4780534" y="2225303"/>
            <a:ext cx="838200" cy="181451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3" name="Text Box 183"/>
          <p:cNvSpPr txBox="1">
            <a:spLocks noChangeArrowheads="1"/>
          </p:cNvSpPr>
          <p:nvPr/>
        </p:nvSpPr>
        <p:spPr bwMode="auto">
          <a:xfrm>
            <a:off x="1565846" y="882278"/>
            <a:ext cx="75819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	1	2	3	4	5	6	7	8	9</a:t>
            </a:r>
          </a:p>
        </p:txBody>
      </p:sp>
      <p:sp>
        <p:nvSpPr>
          <p:cNvPr id="314" name="Line 184"/>
          <p:cNvSpPr>
            <a:spLocks noChangeShapeType="1"/>
          </p:cNvSpPr>
          <p:nvPr/>
        </p:nvSpPr>
        <p:spPr bwMode="auto">
          <a:xfrm>
            <a:off x="27024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5" name="Line 185"/>
          <p:cNvSpPr>
            <a:spLocks noChangeShapeType="1"/>
          </p:cNvSpPr>
          <p:nvPr/>
        </p:nvSpPr>
        <p:spPr bwMode="auto">
          <a:xfrm>
            <a:off x="35406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6" name="Line 186"/>
          <p:cNvSpPr>
            <a:spLocks noChangeShapeType="1"/>
          </p:cNvSpPr>
          <p:nvPr/>
        </p:nvSpPr>
        <p:spPr bwMode="auto">
          <a:xfrm>
            <a:off x="43788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" name="Line 187"/>
          <p:cNvSpPr>
            <a:spLocks noChangeShapeType="1"/>
          </p:cNvSpPr>
          <p:nvPr/>
        </p:nvSpPr>
        <p:spPr bwMode="auto">
          <a:xfrm>
            <a:off x="52170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8" name="Line 188"/>
          <p:cNvSpPr>
            <a:spLocks noChangeShapeType="1"/>
          </p:cNvSpPr>
          <p:nvPr/>
        </p:nvSpPr>
        <p:spPr bwMode="auto">
          <a:xfrm>
            <a:off x="60552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9" name="Line 189"/>
          <p:cNvSpPr>
            <a:spLocks noChangeShapeType="1"/>
          </p:cNvSpPr>
          <p:nvPr/>
        </p:nvSpPr>
        <p:spPr bwMode="auto">
          <a:xfrm>
            <a:off x="68934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0" name="Line 190"/>
          <p:cNvSpPr>
            <a:spLocks noChangeShapeType="1"/>
          </p:cNvSpPr>
          <p:nvPr/>
        </p:nvSpPr>
        <p:spPr bwMode="auto">
          <a:xfrm>
            <a:off x="77316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1" name="Line 191"/>
          <p:cNvSpPr>
            <a:spLocks noChangeShapeType="1"/>
          </p:cNvSpPr>
          <p:nvPr/>
        </p:nvSpPr>
        <p:spPr bwMode="auto">
          <a:xfrm>
            <a:off x="85698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25" name="Ink 19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19871" y="3169865"/>
              <a:ext cx="4763" cy="1588"/>
            </p14:xfrm>
          </p:contentPart>
        </mc:Choice>
        <mc:Fallback xmlns="">
          <p:pic>
            <p:nvPicPr>
              <p:cNvPr id="325" name="Ink 19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26" name="Ink 19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10359" y="4365253"/>
              <a:ext cx="15875" cy="1587"/>
            </p14:xfrm>
          </p:contentPart>
        </mc:Choice>
        <mc:Fallback xmlns="">
          <p:pic>
            <p:nvPicPr>
              <p:cNvPr id="326" name="Ink 19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00978" y="4354937"/>
                <a:ext cx="34636" cy="22218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1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240116" y="2132856"/>
            <a:ext cx="76231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2400" i="1" dirty="0">
                <a:latin typeface="Verdana" pitchFamily="34" charset="0"/>
              </a:rPr>
              <a:t>Strategy 1:</a:t>
            </a:r>
          </a:p>
          <a:p>
            <a:r>
              <a:rPr lang="en-US" altLang="en-US" sz="2400" i="1" dirty="0">
                <a:latin typeface="Verdana" pitchFamily="34" charset="0"/>
              </a:rPr>
              <a:t/>
            </a:r>
            <a:br>
              <a:rPr lang="en-US" altLang="en-US" sz="2400" i="1" dirty="0">
                <a:latin typeface="Verdana" pitchFamily="34" charset="0"/>
              </a:rPr>
            </a:br>
            <a:r>
              <a:rPr lang="en-US" altLang="en-US" sz="2400" i="1" dirty="0">
                <a:latin typeface="Verdana" pitchFamily="34" charset="0"/>
              </a:rPr>
              <a:t>Wait for the result to be available by </a:t>
            </a:r>
            <a:r>
              <a:rPr lang="en-US" altLang="en-US" sz="2400" i="1" dirty="0" smtClean="0">
                <a:solidFill>
                  <a:srgbClr val="FF0000"/>
                </a:solidFill>
                <a:latin typeface="Verdana" pitchFamily="34" charset="0"/>
              </a:rPr>
              <a:t>stalling</a:t>
            </a:r>
            <a:r>
              <a:rPr lang="en-US" altLang="en-US" sz="2400" i="1" dirty="0" smtClean="0">
                <a:latin typeface="Verdana" pitchFamily="34" charset="0"/>
              </a:rPr>
              <a:t> earlier </a:t>
            </a:r>
            <a:r>
              <a:rPr lang="en-US" altLang="en-US" sz="2400" i="1" dirty="0">
                <a:latin typeface="Verdana" pitchFamily="34" charset="0"/>
              </a:rPr>
              <a:t>pipeline </a:t>
            </a:r>
            <a:r>
              <a:rPr lang="en-US" altLang="en-US" sz="2400" i="1" dirty="0" smtClean="0">
                <a:latin typeface="Verdana" pitchFamily="34" charset="0"/>
              </a:rPr>
              <a:t>stages</a:t>
            </a:r>
            <a:endParaRPr lang="en-US" altLang="en-US" sz="2400" dirty="0" smtClean="0">
              <a:solidFill>
                <a:srgbClr val="56127A"/>
              </a:solidFill>
              <a:latin typeface="Verdana" pitchFamily="34" charset="0"/>
            </a:endParaRPr>
          </a:p>
          <a:p>
            <a:endParaRPr lang="en-US" altLang="en-US" sz="2400" dirty="0">
              <a:latin typeface="Verdana" pitchFamily="34" charset="0"/>
            </a:endParaRPr>
          </a:p>
        </p:txBody>
      </p:sp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>
                <a:solidFill>
                  <a:srgbClr val="0000FF"/>
                </a:solidFill>
              </a:rPr>
              <a:t>Resolving Data Hazards (1)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32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4282</TotalTime>
  <Words>1485</Words>
  <Application>Microsoft Office PowerPoint</Application>
  <PresentationFormat>On-screen Show (4:3)</PresentationFormat>
  <Paragraphs>594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夏至</vt:lpstr>
      <vt:lpstr>CSE 341 Computer Organization  Lecture 19 Processor : Pipelining 3 </vt:lpstr>
      <vt:lpstr>Task III</vt:lpstr>
      <vt:lpstr>Review of pipeline diagram</vt:lpstr>
      <vt:lpstr>Example with dependencies</vt:lpstr>
      <vt:lpstr>Data Hazards (1)</vt:lpstr>
      <vt:lpstr>Data Hazards (2)</vt:lpstr>
      <vt:lpstr>Dependency Arrows(1)</vt:lpstr>
      <vt:lpstr>Dependency Arrows(2)</vt:lpstr>
      <vt:lpstr>Resolving Data Hazards (1)</vt:lpstr>
      <vt:lpstr>Stalled Stages and Pipeline Bubbles</vt:lpstr>
      <vt:lpstr>Resolving Data Hazards (2)</vt:lpstr>
      <vt:lpstr>How to eliminate hazards(1)</vt:lpstr>
      <vt:lpstr>How to eliminate hazards(2)</vt:lpstr>
      <vt:lpstr>Forwarding</vt:lpstr>
      <vt:lpstr>Outline of forwarding hardware</vt:lpstr>
      <vt:lpstr>Datapath with Forwarding Muxes</vt:lpstr>
      <vt:lpstr>How to Detect EX/MEM Hazard(1)</vt:lpstr>
      <vt:lpstr>How to Detect EX/MEM Hazard (2)</vt:lpstr>
      <vt:lpstr>Pipelined Datapath and Control</vt:lpstr>
      <vt:lpstr>How to Detect MEM/WB Hazard(1)</vt:lpstr>
      <vt:lpstr>How to Detect MEM/WB Hazard(2)</vt:lpstr>
      <vt:lpstr>How to Detect MEM/WB Hazard (2)</vt:lpstr>
      <vt:lpstr>Forwarding Unit</vt:lpstr>
      <vt:lpstr>Datapath with Forwarding Unit</vt:lpstr>
      <vt:lpstr>Data hazards for store(1)</vt:lpstr>
      <vt:lpstr>Data hazards for store(2)</vt:lpstr>
      <vt:lpstr>Extended Datapath for Load/Store Bypassing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335</cp:revision>
  <dcterms:created xsi:type="dcterms:W3CDTF">2015-08-13T19:09:57Z</dcterms:created>
  <dcterms:modified xsi:type="dcterms:W3CDTF">2020-04-16T19:14:51Z</dcterms:modified>
</cp:coreProperties>
</file>