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92" r:id="rId3"/>
    <p:sldId id="374" r:id="rId4"/>
    <p:sldId id="289" r:id="rId5"/>
    <p:sldId id="363" r:id="rId6"/>
    <p:sldId id="378" r:id="rId7"/>
    <p:sldId id="338" r:id="rId8"/>
    <p:sldId id="375" r:id="rId9"/>
    <p:sldId id="290" r:id="rId10"/>
    <p:sldId id="291" r:id="rId11"/>
    <p:sldId id="376" r:id="rId12"/>
    <p:sldId id="298" r:id="rId13"/>
    <p:sldId id="293" r:id="rId14"/>
    <p:sldId id="295" r:id="rId15"/>
    <p:sldId id="296" r:id="rId16"/>
    <p:sldId id="324" r:id="rId17"/>
    <p:sldId id="300" r:id="rId18"/>
    <p:sldId id="302" r:id="rId19"/>
    <p:sldId id="314" r:id="rId20"/>
    <p:sldId id="364" r:id="rId21"/>
    <p:sldId id="316" r:id="rId22"/>
    <p:sldId id="305" r:id="rId23"/>
    <p:sldId id="304" r:id="rId24"/>
    <p:sldId id="307" r:id="rId25"/>
    <p:sldId id="306" r:id="rId26"/>
    <p:sldId id="308" r:id="rId27"/>
    <p:sldId id="318" r:id="rId28"/>
    <p:sldId id="317" r:id="rId29"/>
    <p:sldId id="365" r:id="rId30"/>
    <p:sldId id="320" r:id="rId31"/>
    <p:sldId id="322" r:id="rId32"/>
    <p:sldId id="377" r:id="rId33"/>
    <p:sldId id="328" r:id="rId34"/>
    <p:sldId id="327" r:id="rId35"/>
    <p:sldId id="325" r:id="rId36"/>
    <p:sldId id="330" r:id="rId37"/>
    <p:sldId id="331" r:id="rId38"/>
    <p:sldId id="332" r:id="rId39"/>
    <p:sldId id="339" r:id="rId40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6B49A"/>
    <a:srgbClr val="54D1EA"/>
    <a:srgbClr val="167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2664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0BAFB-4364-AA4A-BDEA-94C4C047E366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B703-7910-8D44-AA2C-28343CFE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96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2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0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87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6AD0C5-2137-4344-8F46-CF88AD200FB4}" type="datetime4">
              <a:rPr lang="en-US" altLang="en-US" smtClean="0">
                <a:latin typeface="Times New Roman" panose="02020603050405020304" pitchFamily="18" charset="0"/>
              </a:rPr>
              <a:pPr/>
              <a:t>February 2, 2020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F86100-2C88-46C1-B662-4FA0203A2CF5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3260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0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78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12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25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57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2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2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85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4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703-7910-8D44-AA2C-28343CFE75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58EC-6596-0E4B-A9A8-F4075E9C0DF7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FE95-D633-5449-8EF5-886D3B046267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94B1-3B2B-E142-893E-25F1EA327FF6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4A42-434D-E74E-BAD1-AB69FFC52CCD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8E11-8448-BF40-82F3-30C9BC1CB062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BDC4C-85B5-8A4A-B233-C76E8007AD7A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9F35-C450-794D-A96E-426C48978303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AD54-C2D8-0741-9127-47ABBAB18AEE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44E5-8C1E-3F40-B021-675E9845A4C6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CD22-E8F6-A740-A9C9-45AB62029920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FC33-C0D7-A94A-95E0-BC3BB797F79E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5E26FF-5493-8941-840C-F8B349B5D9E6}" type="datetime1">
              <a:rPr lang="en-US" altLang="zh-CN" smtClean="0"/>
              <a:t>2/2/2020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zh-CN"/>
              <a:t>EECE 552: Computer Design (Fall 2011)</a:t>
            </a:r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44824"/>
            <a:ext cx="8964488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latin typeface="Gadugi" panose="020B0502040204020203" pitchFamily="34" charset="0"/>
                <a:ea typeface="Malgun Gothic" panose="020B0503020000020004" pitchFamily="34" charset="-127"/>
              </a:rPr>
              <a:t>CSE 341</a:t>
            </a:r>
            <a:br>
              <a:rPr lang="en-US" altLang="zh-CN" sz="4800" b="1" dirty="0">
                <a:latin typeface="Gadugi" panose="020B0502040204020203" pitchFamily="34" charset="0"/>
                <a:ea typeface="Malgun Gothic" panose="020B0503020000020004" pitchFamily="34" charset="-127"/>
              </a:rPr>
            </a:br>
            <a:r>
              <a:rPr lang="en-US" altLang="zh-CN" sz="4800" b="1" dirty="0">
                <a:solidFill>
                  <a:srgbClr val="0000FF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  <a:t>Computer Organization</a:t>
            </a:r>
            <a:br>
              <a:rPr lang="en-US" altLang="zh-CN" sz="4800" b="1" dirty="0">
                <a:solidFill>
                  <a:srgbClr val="0000FF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</a:br>
            <a:r>
              <a:rPr lang="en-US" altLang="zh-CN" sz="3100" b="1" i="1" dirty="0">
                <a:solidFill>
                  <a:schemeClr val="tx1"/>
                </a:solidFill>
              </a:rPr>
              <a:t/>
            </a:r>
            <a:br>
              <a:rPr lang="en-US" altLang="zh-CN" sz="3100" b="1" i="1" dirty="0">
                <a:solidFill>
                  <a:schemeClr val="tx1"/>
                </a:solidFill>
              </a:rPr>
            </a:br>
            <a:r>
              <a:rPr lang="en-US" altLang="zh-CN" sz="3600" b="1" dirty="0">
                <a:solidFill>
                  <a:srgbClr val="FF0000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  <a:t>Lecture 1: Overview &amp; Logistics</a:t>
            </a:r>
            <a:br>
              <a:rPr lang="en-US" altLang="zh-CN" sz="3600" b="1" dirty="0">
                <a:solidFill>
                  <a:srgbClr val="FF0000"/>
                </a:solidFill>
                <a:latin typeface="Gadugi" panose="020B0502040204020203" pitchFamily="34" charset="0"/>
                <a:ea typeface="Malgun Gothic" panose="020B0503020000020004" pitchFamily="34" charset="-127"/>
              </a:rPr>
            </a:br>
            <a:endParaRPr lang="zh-CN" altLang="en-US" sz="3600" b="1" dirty="0">
              <a:solidFill>
                <a:srgbClr val="FF0000"/>
              </a:solidFill>
              <a:latin typeface="Gadugi" panose="020B05020402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2448272"/>
          </a:xfrm>
        </p:spPr>
        <p:txBody>
          <a:bodyPr>
            <a:normAutofit fontScale="62500" lnSpcReduction="20000"/>
          </a:bodyPr>
          <a:lstStyle/>
          <a:p>
            <a:endParaRPr lang="en-US" altLang="zh-CN" dirty="0"/>
          </a:p>
          <a:p>
            <a:pPr algn="ctr"/>
            <a:r>
              <a:rPr lang="en-US" altLang="zh-CN" sz="5100" b="1" i="1" dirty="0">
                <a:solidFill>
                  <a:schemeClr val="accent1"/>
                </a:solidFill>
              </a:rPr>
              <a:t>Prof. </a:t>
            </a:r>
            <a:r>
              <a:rPr lang="en-US" altLang="zh-CN" sz="5100" b="1" i="1" dirty="0" smtClean="0">
                <a:solidFill>
                  <a:schemeClr val="accent1"/>
                </a:solidFill>
              </a:rPr>
              <a:t>Lu Su</a:t>
            </a:r>
            <a:endParaRPr lang="en-US" altLang="zh-CN" sz="5100" b="1" i="1" dirty="0">
              <a:solidFill>
                <a:schemeClr val="accent1"/>
              </a:solidFill>
            </a:endParaRPr>
          </a:p>
          <a:p>
            <a:pPr algn="ctr"/>
            <a:r>
              <a:rPr lang="en-US" altLang="zh-CN" sz="4400" b="1" i="1" dirty="0">
                <a:solidFill>
                  <a:schemeClr val="tx1"/>
                </a:solidFill>
              </a:rPr>
              <a:t>Computer Science &amp; Engineering, UB</a:t>
            </a:r>
          </a:p>
          <a:p>
            <a:endParaRPr lang="en-US" altLang="zh-CN" sz="4400" b="1" i="1" dirty="0">
              <a:solidFill>
                <a:schemeClr val="tx1"/>
              </a:solidFill>
            </a:endParaRPr>
          </a:p>
          <a:p>
            <a:pPr algn="ctr"/>
            <a:r>
              <a:rPr lang="en-US" altLang="zh-CN" sz="2100" b="1" i="1" dirty="0">
                <a:solidFill>
                  <a:schemeClr val="tx1"/>
                </a:solidFill>
              </a:rPr>
              <a:t>Slides adapted from </a:t>
            </a:r>
            <a:r>
              <a:rPr lang="en-US" altLang="zh-CN" sz="2100" b="1" i="1" dirty="0" err="1"/>
              <a:t>Raheel</a:t>
            </a:r>
            <a:r>
              <a:rPr lang="en-US" altLang="zh-CN" sz="2100" b="1" i="1" dirty="0"/>
              <a:t> Ahmad, </a:t>
            </a:r>
            <a:r>
              <a:rPr lang="en-US" altLang="zh-CN" sz="2100" b="1" i="1" dirty="0">
                <a:solidFill>
                  <a:schemeClr val="tx1"/>
                </a:solidFill>
              </a:rPr>
              <a:t>Luis </a:t>
            </a:r>
            <a:r>
              <a:rPr lang="en-US" altLang="zh-CN" sz="2100" b="1" i="1" dirty="0" err="1">
                <a:solidFill>
                  <a:schemeClr val="tx1"/>
                </a:solidFill>
              </a:rPr>
              <a:t>Ceze</a:t>
            </a:r>
            <a:r>
              <a:rPr lang="en-US" altLang="zh-CN" sz="2100" b="1" i="1" dirty="0">
                <a:solidFill>
                  <a:schemeClr val="tx1"/>
                </a:solidFill>
              </a:rPr>
              <a:t> , </a:t>
            </a:r>
            <a:r>
              <a:rPr lang="en-US" altLang="zh-CN" sz="2100" b="1" i="1" dirty="0" err="1"/>
              <a:t>Sangyeun</a:t>
            </a:r>
            <a:r>
              <a:rPr lang="en-US" altLang="zh-CN" sz="2100" b="1" i="1" dirty="0"/>
              <a:t> Cho,</a:t>
            </a:r>
          </a:p>
          <a:p>
            <a:pPr algn="ctr"/>
            <a:r>
              <a:rPr lang="en-US" altLang="zh-CN" sz="2100" b="1" i="1" dirty="0">
                <a:solidFill>
                  <a:schemeClr val="tx1"/>
                </a:solidFill>
              </a:rPr>
              <a:t> Howard Huang, Bruce Kim, </a:t>
            </a:r>
            <a:r>
              <a:rPr lang="en-US" altLang="zh-CN" sz="2100" b="1" i="1" dirty="0" err="1">
                <a:solidFill>
                  <a:schemeClr val="tx1"/>
                </a:solidFill>
              </a:rPr>
              <a:t>Josep</a:t>
            </a:r>
            <a:r>
              <a:rPr lang="en-US" altLang="zh-CN" sz="2100" b="1" i="1" dirty="0">
                <a:solidFill>
                  <a:schemeClr val="tx1"/>
                </a:solidFill>
              </a:rPr>
              <a:t> </a:t>
            </a:r>
            <a:r>
              <a:rPr lang="en-US" altLang="zh-CN" sz="2100" b="1" i="1" dirty="0" err="1">
                <a:solidFill>
                  <a:schemeClr val="tx1"/>
                </a:solidFill>
              </a:rPr>
              <a:t>Torrellas</a:t>
            </a:r>
            <a:r>
              <a:rPr lang="en-US" altLang="zh-CN" sz="2100" b="1" i="1" dirty="0">
                <a:solidFill>
                  <a:schemeClr val="tx1"/>
                </a:solidFill>
              </a:rPr>
              <a:t>, Bo Yuan, and Craig Zilles</a:t>
            </a:r>
            <a:endParaRPr lang="zh-CN" altLang="en-US" sz="2100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92FD79-11E0-F841-8DFA-3016F50A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Text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18457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altLang="en-US" b="1" dirty="0"/>
              <a:t>Textbook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i="1" dirty="0"/>
              <a:t>Computer Organization and Design: The Hardware/Software Interface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b="1" dirty="0"/>
              <a:t>5</a:t>
            </a:r>
            <a:r>
              <a:rPr lang="en-US" altLang="zh-CN" b="1" baseline="30000" dirty="0"/>
              <a:t>th</a:t>
            </a:r>
            <a:r>
              <a:rPr lang="en-US" altLang="zh-CN" b="1" dirty="0"/>
              <a:t> edition</a:t>
            </a:r>
            <a:r>
              <a:rPr lang="en-US" altLang="zh-CN" dirty="0"/>
              <a:t>, revised printing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By Patterson and Hennessy</a:t>
            </a:r>
          </a:p>
          <a:p>
            <a:pPr marL="82296" indent="0">
              <a:buNone/>
            </a:pPr>
            <a:r>
              <a:rPr lang="en-US" altLang="en-US" b="1" dirty="0"/>
              <a:t>Other materials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b="1" dirty="0"/>
              <a:t> </a:t>
            </a:r>
            <a:r>
              <a:rPr lang="en-US" altLang="en-US" dirty="0"/>
              <a:t>Handouts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 Reading materials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76" y="2697691"/>
            <a:ext cx="3116924" cy="36836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1EC295-D070-B842-96A3-420E8C4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-27384"/>
            <a:ext cx="873601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FF"/>
                </a:solidFill>
              </a:rPr>
              <a:t>Prerequisites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0741" y="908720"/>
            <a:ext cx="7305675" cy="4648200"/>
          </a:xfrm>
        </p:spPr>
        <p:txBody>
          <a:bodyPr/>
          <a:lstStyle/>
          <a:p>
            <a:r>
              <a:rPr lang="en-US" dirty="0"/>
              <a:t>This class will need a background in digital logic and systems</a:t>
            </a:r>
            <a:r>
              <a:rPr lang="en-US" dirty="0" smtClean="0"/>
              <a:t>.</a:t>
            </a:r>
          </a:p>
          <a:p>
            <a:pPr lvl="1">
              <a:buSzPct val="80000"/>
            </a:pPr>
            <a:r>
              <a:rPr lang="en-US" dirty="0"/>
              <a:t>CSE 241 Digital Systems</a:t>
            </a:r>
          </a:p>
          <a:p>
            <a:pPr lvl="1"/>
            <a:r>
              <a:rPr lang="en-US" dirty="0" smtClean="0"/>
              <a:t>EE 178 </a:t>
            </a:r>
            <a:r>
              <a:rPr lang="en-US" dirty="0"/>
              <a:t>Digital </a:t>
            </a:r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CSE 220 </a:t>
            </a:r>
            <a:r>
              <a:rPr lang="en-US" dirty="0"/>
              <a:t>Systems Programming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800" strike="sngStrike" dirty="0"/>
              <a:t>Basic Knowledge on assembly language</a:t>
            </a:r>
            <a:r>
              <a:rPr lang="en-US" sz="2800" strike="sngStrike" dirty="0" smtClean="0"/>
              <a:t>.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800" dirty="0" smtClean="0"/>
              <a:t>Basic Knowledge on high-level programming language (C/Java).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69160"/>
            <a:ext cx="9144000" cy="18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Class Make-up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244408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Time conflict with the class schedule may occurs when I attend technical or research conferences etc.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Manners to resolve the potential conflicts:</a:t>
            </a:r>
          </a:p>
          <a:p>
            <a:pPr marL="82296" indent="0">
              <a:buNone/>
            </a:pPr>
            <a:r>
              <a:rPr lang="en-US" altLang="zh-CN" dirty="0"/>
              <a:t>     --Reschedule class to other date and time</a:t>
            </a:r>
          </a:p>
          <a:p>
            <a:pPr marL="82296" indent="0">
              <a:buNone/>
            </a:pPr>
            <a:r>
              <a:rPr lang="en-US" altLang="zh-CN" dirty="0"/>
              <a:t>     --Adjusting the date of midterm </a:t>
            </a:r>
            <a:r>
              <a:rPr lang="en-US" altLang="zh-CN" dirty="0" smtClean="0"/>
              <a:t>exam</a:t>
            </a:r>
            <a:endParaRPr lang="en-US" altLang="zh-CN" dirty="0"/>
          </a:p>
          <a:p>
            <a:pPr marL="82296" indent="0">
              <a:buNone/>
            </a:pPr>
            <a:r>
              <a:rPr lang="en-US" altLang="zh-CN" dirty="0"/>
              <a:t>     --Compensate by substitute instructor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Any class conflicts due to my travel will be announced both in class and on </a:t>
            </a:r>
            <a:r>
              <a:rPr lang="en-US" altLang="zh-Hans" dirty="0"/>
              <a:t>Piazza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7C1537-29FE-7A42-ABC0-5C1A7B1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0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Grading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244408" cy="518457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en-US" dirty="0" smtClean="0"/>
              <a:t>4 Homework </a:t>
            </a:r>
            <a:r>
              <a:rPr lang="en-US" altLang="en-US" dirty="0"/>
              <a:t>		 		0%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 smtClean="0"/>
              <a:t>Quizzes*</a:t>
            </a:r>
            <a:r>
              <a:rPr lang="en-US" altLang="en-US" dirty="0"/>
              <a:t>	</a:t>
            </a:r>
            <a:r>
              <a:rPr lang="en-US" altLang="en-US" dirty="0" smtClean="0"/>
              <a:t>				20</a:t>
            </a:r>
            <a:r>
              <a:rPr lang="en-US" altLang="en-US" dirty="0"/>
              <a:t>% (</a:t>
            </a:r>
            <a:r>
              <a:rPr lang="en-US" altLang="en-US" dirty="0" smtClean="0"/>
              <a:t>10%/each) </a:t>
            </a:r>
          </a:p>
          <a:p>
            <a:pPr marL="82296" indent="0">
              <a:buNone/>
            </a:pPr>
            <a:r>
              <a:rPr lang="en-US" altLang="en-US" dirty="0" smtClean="0"/>
              <a:t>   (</a:t>
            </a:r>
            <a:r>
              <a:rPr lang="en-US" altLang="en-US" dirty="0"/>
              <a:t>2 highest out of </a:t>
            </a:r>
            <a:r>
              <a:rPr lang="en-US" altLang="en-US" dirty="0" smtClean="0"/>
              <a:t>4 </a:t>
            </a:r>
            <a:r>
              <a:rPr lang="en-US" altLang="en-US" dirty="0" smtClean="0">
                <a:solidFill>
                  <a:srgbClr val="FF0000"/>
                </a:solidFill>
              </a:rPr>
              <a:t>random</a:t>
            </a:r>
            <a:r>
              <a:rPr lang="en-US" altLang="en-US" dirty="0" smtClean="0"/>
              <a:t>) </a:t>
            </a:r>
            <a:r>
              <a:rPr lang="en-US" altLang="en-US" dirty="0"/>
              <a:t>		</a:t>
            </a:r>
            <a:r>
              <a:rPr lang="en-US" altLang="en-US" dirty="0" smtClean="0"/>
              <a:t>	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In-class </a:t>
            </a:r>
            <a:r>
              <a:rPr lang="en-US" altLang="en-US" dirty="0" smtClean="0"/>
              <a:t>Midterm	</a:t>
            </a:r>
            <a:r>
              <a:rPr lang="en-US" altLang="en-US" dirty="0"/>
              <a:t>		20% (5%</a:t>
            </a:r>
            <a:r>
              <a:rPr lang="zh-Hans" altLang="en-US" dirty="0"/>
              <a:t> </a:t>
            </a:r>
            <a:r>
              <a:rPr lang="en-US" altLang="zh-Hans" dirty="0"/>
              <a:t>bonus</a:t>
            </a:r>
            <a:r>
              <a:rPr lang="en-US" altLang="en-US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Final (May </a:t>
            </a:r>
            <a:r>
              <a:rPr lang="en-US" altLang="en-US" dirty="0" smtClean="0"/>
              <a:t>12)  </a:t>
            </a:r>
            <a:r>
              <a:rPr lang="en-US" altLang="en-US" dirty="0"/>
              <a:t>		 		35% (5%</a:t>
            </a:r>
            <a:r>
              <a:rPr lang="zh-Hans" altLang="en-US" dirty="0"/>
              <a:t> </a:t>
            </a:r>
            <a:r>
              <a:rPr lang="en-US" altLang="zh-Hans" dirty="0"/>
              <a:t>bonus</a:t>
            </a:r>
            <a:r>
              <a:rPr lang="en-US" altLang="en-US" dirty="0"/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Project	      		 		25%</a:t>
            </a:r>
          </a:p>
          <a:p>
            <a:pPr marL="82296" indent="0">
              <a:buNone/>
            </a:pPr>
            <a:endParaRPr lang="en-US" altLang="en-US" b="1" dirty="0" smtClean="0"/>
          </a:p>
          <a:p>
            <a:pPr marL="82296" indent="0">
              <a:buNone/>
            </a:pPr>
            <a:r>
              <a:rPr lang="en-US" altLang="en-US" dirty="0" smtClean="0"/>
              <a:t>*Course participation will be evaluated as part of the random quizzes.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26E0B8-1111-964F-9860-754EEF33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7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Quiz Policy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 smtClean="0"/>
              <a:t>Quiz will be provided </a:t>
            </a:r>
            <a:r>
              <a:rPr lang="en-US" altLang="zh-CN" b="1" dirty="0" smtClean="0"/>
              <a:t>randomly</a:t>
            </a:r>
            <a:r>
              <a:rPr lang="en-US" altLang="zh-CN" dirty="0" smtClean="0"/>
              <a:t>, </a:t>
            </a:r>
            <a:r>
              <a:rPr lang="en-US" altLang="zh-CN" dirty="0"/>
              <a:t>There may be</a:t>
            </a:r>
            <a:r>
              <a:rPr lang="en-US" altLang="zh-CN" b="1" dirty="0" smtClean="0">
                <a:solidFill>
                  <a:srgbClr val="FF0000"/>
                </a:solidFill>
              </a:rPr>
              <a:t> NO</a:t>
            </a:r>
            <a:r>
              <a:rPr lang="en-US" altLang="zh-CN" dirty="0" smtClean="0"/>
              <a:t> pre-announcements.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In-class</a:t>
            </a:r>
            <a:r>
              <a:rPr lang="en-US" altLang="zh-CN" dirty="0" smtClean="0"/>
              <a:t> </a:t>
            </a:r>
            <a:r>
              <a:rPr lang="en-US" altLang="zh-CN" dirty="0"/>
              <a:t>30-minute short quizzes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b="1" dirty="0"/>
              <a:t>Closed</a:t>
            </a:r>
            <a:r>
              <a:rPr lang="en-US" altLang="zh-CN" dirty="0"/>
              <a:t> book, non-programmable calculator is allowed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solidFill>
                  <a:srgbClr val="FF0000"/>
                </a:solidFill>
              </a:rPr>
              <a:t>NO</a:t>
            </a:r>
            <a:r>
              <a:rPr lang="en-US" altLang="zh-CN" dirty="0" smtClean="0"/>
              <a:t> </a:t>
            </a:r>
            <a:r>
              <a:rPr lang="en-US" altLang="zh-CN" dirty="0"/>
              <a:t>makeup quizzes </a:t>
            </a:r>
            <a:r>
              <a:rPr lang="en-US" altLang="zh-CN" i="1" dirty="0"/>
              <a:t>for any reason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C95798-CA04-DB4B-8219-920AB7AE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4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Exam Policy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b="1" dirty="0"/>
              <a:t>Closed</a:t>
            </a:r>
            <a:r>
              <a:rPr lang="en-US" altLang="zh-CN" dirty="0"/>
              <a:t> </a:t>
            </a:r>
            <a:r>
              <a:rPr lang="en-US" altLang="zh-CN" dirty="0" smtClean="0"/>
              <a:t>book (note) </a:t>
            </a:r>
            <a:r>
              <a:rPr lang="en-US" altLang="zh-CN" dirty="0"/>
              <a:t>for all exams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b="1" dirty="0"/>
              <a:t>No</a:t>
            </a:r>
            <a:r>
              <a:rPr lang="en-US" altLang="zh-CN" dirty="0"/>
              <a:t> makeup exams will be given except in </a:t>
            </a:r>
            <a:r>
              <a:rPr lang="en-US" altLang="zh-CN" b="1" dirty="0"/>
              <a:t>provably</a:t>
            </a:r>
            <a:r>
              <a:rPr lang="en-US" altLang="zh-CN" dirty="0"/>
              <a:t> extreme circumstances:</a:t>
            </a:r>
          </a:p>
          <a:p>
            <a:pPr marL="82296" indent="0">
              <a:buNone/>
            </a:pPr>
            <a:r>
              <a:rPr lang="en-US" altLang="zh-CN" dirty="0"/>
              <a:t>	-- Notify me </a:t>
            </a:r>
            <a:r>
              <a:rPr lang="en-US" altLang="zh-CN" b="1" dirty="0"/>
              <a:t>24 hours</a:t>
            </a:r>
            <a:r>
              <a:rPr lang="en-US" altLang="zh-CN" dirty="0"/>
              <a:t> prior to the exam via e-mail</a:t>
            </a:r>
          </a:p>
          <a:p>
            <a:pPr marL="82296" indent="0">
              <a:buNone/>
            </a:pPr>
            <a:r>
              <a:rPr lang="en-US" altLang="zh-CN" dirty="0"/>
              <a:t>	-- For medical-related reasons,  a note from a physician is a </a:t>
            </a:r>
            <a:r>
              <a:rPr lang="en-US" altLang="zh-CN" b="1" dirty="0"/>
              <a:t>must</a:t>
            </a:r>
            <a:r>
              <a:rPr lang="en-US" altLang="zh-CN" b="1" dirty="0" smtClean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0FCEB1-34E6-F84B-882F-7B6E9AF3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2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Agenda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01317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Course Info. and Admin.</a:t>
            </a:r>
          </a:p>
          <a:p>
            <a:pPr lvl="1"/>
            <a:r>
              <a:rPr lang="en-US" altLang="en-US" dirty="0"/>
              <a:t>Information;</a:t>
            </a:r>
          </a:p>
          <a:p>
            <a:pPr lvl="1"/>
            <a:r>
              <a:rPr lang="en-US" altLang="en-US" dirty="0"/>
              <a:t>Administration.</a:t>
            </a:r>
          </a:p>
          <a:p>
            <a:endParaRPr lang="en-US" altLang="en-US" dirty="0"/>
          </a:p>
          <a:p>
            <a:r>
              <a:rPr lang="en-US" altLang="en-US" b="1" dirty="0"/>
              <a:t>Course Content</a:t>
            </a:r>
          </a:p>
          <a:p>
            <a:pPr lvl="1"/>
            <a:r>
              <a:rPr lang="en-US" altLang="en-US" dirty="0"/>
              <a:t>Definition;</a:t>
            </a:r>
          </a:p>
          <a:p>
            <a:pPr lvl="1"/>
            <a:r>
              <a:rPr lang="en-US" altLang="en-US" dirty="0"/>
              <a:t>Content.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Why we need to learn this course?</a:t>
            </a:r>
          </a:p>
          <a:p>
            <a:pPr lvl="1"/>
            <a:r>
              <a:rPr lang="en-US" altLang="en-US" dirty="0"/>
              <a:t>Motivation;</a:t>
            </a:r>
          </a:p>
          <a:p>
            <a:pPr lvl="1"/>
            <a:r>
              <a:rPr lang="en-US" altLang="en-US" dirty="0"/>
              <a:t>Learning Outcomes.</a:t>
            </a:r>
          </a:p>
          <a:p>
            <a:pPr lvl="1"/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3F7DA45-4E39-7F4B-B9AF-87A341AB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Computer Organization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3012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CSE 341 is about “Computer Organization”</a:t>
            </a:r>
          </a:p>
          <a:p>
            <a:pPr marL="82296" indent="0">
              <a:buNone/>
            </a:pPr>
            <a:r>
              <a:rPr lang="en-US" altLang="en-US" dirty="0"/>
              <a:t>     </a:t>
            </a:r>
            <a:r>
              <a:rPr lang="en-US" altLang="en-US" sz="2800" dirty="0"/>
              <a:t>-- “</a:t>
            </a:r>
            <a:r>
              <a:rPr lang="en-US" altLang="zh-CN" sz="2800" dirty="0"/>
              <a:t>Hardcore” of Computer Engineering program</a:t>
            </a:r>
          </a:p>
          <a:p>
            <a:pPr marL="82296" indent="0">
              <a:buNone/>
            </a:pPr>
            <a:r>
              <a:rPr lang="en-US" altLang="zh-CN" sz="2800" dirty="0"/>
              <a:t>      -- </a:t>
            </a:r>
            <a:r>
              <a:rPr lang="en-US" altLang="zh-CN" sz="2800" dirty="0" smtClean="0"/>
              <a:t>Fundamental </a:t>
            </a:r>
            <a:r>
              <a:rPr lang="en-US" altLang="zh-CN" sz="2800" dirty="0"/>
              <a:t>for many graduate-level courses</a:t>
            </a:r>
          </a:p>
          <a:p>
            <a:pPr marL="82296" indent="0"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Different names in different colleges</a:t>
            </a:r>
          </a:p>
          <a:p>
            <a:pPr marL="402336" lvl="1" indent="0">
              <a:buNone/>
            </a:pPr>
            <a:r>
              <a:rPr lang="en-US" altLang="en-US" dirty="0"/>
              <a:t> -- Computer &amp; Machine Organization</a:t>
            </a:r>
          </a:p>
          <a:p>
            <a:pPr marL="402336" lvl="1" indent="0">
              <a:buNone/>
            </a:pPr>
            <a:r>
              <a:rPr lang="en-US" altLang="en-US" dirty="0"/>
              <a:t> -- Machine Organization &amp; Assembly Language</a:t>
            </a:r>
          </a:p>
          <a:p>
            <a:pPr marL="402336" lvl="1" indent="0">
              <a:buNone/>
            </a:pPr>
            <a:r>
              <a:rPr lang="en-US" altLang="en-US" dirty="0"/>
              <a:t> -- Hardware &amp; Software Interface</a:t>
            </a:r>
          </a:p>
          <a:p>
            <a:pPr marL="402336" lvl="1" indent="0">
              <a:buNone/>
            </a:pPr>
            <a:r>
              <a:rPr lang="en-US" altLang="en-US" dirty="0"/>
              <a:t> -- Computer Design</a:t>
            </a:r>
          </a:p>
          <a:p>
            <a:pPr marL="402336" lvl="1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9BB49A-3C8A-794C-BF99-F82A9603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2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What is Comp.  Org.  About?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Computer organization is the study of building computer systems.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More specifically, it studies:</a:t>
            </a:r>
          </a:p>
          <a:p>
            <a:pPr marL="0" indent="0">
              <a:buNone/>
            </a:pPr>
            <a:r>
              <a:rPr lang="en-US" altLang="zh-CN" dirty="0"/>
              <a:t>     - </a:t>
            </a:r>
            <a:r>
              <a:rPr lang="en-US" altLang="zh-CN" dirty="0" smtClean="0"/>
              <a:t>Design principle </a:t>
            </a:r>
            <a:r>
              <a:rPr lang="en-US" altLang="zh-CN" dirty="0"/>
              <a:t>of </a:t>
            </a:r>
            <a:r>
              <a:rPr lang="en-US" altLang="zh-CN" dirty="0" smtClean="0"/>
              <a:t>each component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- Interaction among </a:t>
            </a:r>
            <a:r>
              <a:rPr lang="en-US" altLang="zh-CN" dirty="0" smtClean="0"/>
              <a:t>components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- Interaction between HW and SW</a:t>
            </a:r>
          </a:p>
          <a:p>
            <a:pPr marL="0" indent="0">
              <a:buNone/>
            </a:pPr>
            <a:r>
              <a:rPr lang="en-US" altLang="zh-CN" i="1" dirty="0"/>
              <a:t>     - </a:t>
            </a:r>
            <a:r>
              <a:rPr lang="en-US" altLang="zh-CN" dirty="0"/>
              <a:t>Analysis and evaluation of </a:t>
            </a:r>
            <a:r>
              <a:rPr lang="en-US" altLang="zh-CN" dirty="0" smtClean="0"/>
              <a:t>performance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862"/>
            <a:ext cx="4752528" cy="20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71F275-2049-2242-85E7-1B232E3B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8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020672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Computer System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53" y="3429000"/>
            <a:ext cx="2714625" cy="1604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5A0918-D493-A541-9AD1-A6F12251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1026" name="Picture 2" descr="HP 14-bs000 Laptop 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68" y="3331195"/>
            <a:ext cx="2150595" cy="16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9to5mac.com/wp-content/uploads/sites/6/2016/06/ipad-pro.jpg?quality=82&amp;strip=all&amp;w=160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r="13534"/>
          <a:stretch/>
        </p:blipFill>
        <p:spPr bwMode="auto">
          <a:xfrm>
            <a:off x="1451236" y="4932310"/>
            <a:ext cx="200057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martph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67" y="4865355"/>
            <a:ext cx="2453533" cy="15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x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900" y="4920785"/>
            <a:ext cx="2701051" cy="15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d/d3/IBM_Blue_Gene_P_supercomput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45531"/>
            <a:ext cx="2660880" cy="176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raspberry p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297" y="1197595"/>
            <a:ext cx="308419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Agenda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01317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Course Info. and Admin.</a:t>
            </a:r>
          </a:p>
          <a:p>
            <a:pPr lvl="1"/>
            <a:r>
              <a:rPr lang="en-US" altLang="en-US" dirty="0"/>
              <a:t>Information;</a:t>
            </a:r>
          </a:p>
          <a:p>
            <a:pPr lvl="1"/>
            <a:r>
              <a:rPr lang="en-US" altLang="en-US" dirty="0"/>
              <a:t>Administration.</a:t>
            </a:r>
          </a:p>
          <a:p>
            <a:endParaRPr lang="en-US" altLang="en-US" dirty="0"/>
          </a:p>
          <a:p>
            <a:r>
              <a:rPr lang="en-US" altLang="en-US" dirty="0"/>
              <a:t>Course Content</a:t>
            </a:r>
          </a:p>
          <a:p>
            <a:pPr lvl="1"/>
            <a:r>
              <a:rPr lang="en-US" altLang="en-US" dirty="0"/>
              <a:t>Definition;</a:t>
            </a:r>
          </a:p>
          <a:p>
            <a:pPr lvl="1"/>
            <a:r>
              <a:rPr lang="en-US" altLang="en-US" dirty="0"/>
              <a:t>Content.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Why we need to learn this course?</a:t>
            </a:r>
          </a:p>
          <a:p>
            <a:pPr lvl="1"/>
            <a:r>
              <a:rPr lang="en-US" altLang="en-US" dirty="0"/>
              <a:t>Motivation;</a:t>
            </a:r>
          </a:p>
          <a:p>
            <a:pPr lvl="1"/>
            <a:r>
              <a:rPr lang="en-US" altLang="en-US" dirty="0"/>
              <a:t>Learning Outcomes.</a:t>
            </a:r>
          </a:p>
          <a:p>
            <a:pPr lvl="1"/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14CC72-AD22-ED43-8956-C97E7C5C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5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2050" name="Picture 2" descr="Image result for autonomous vehicles way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7638"/>
            <a:ext cx="4000500" cy="11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ear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43" y="2571792"/>
            <a:ext cx="3882100" cy="21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techcrates.com/wp-content/uploads/2012/10/Industrial-Compu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279673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amazon robo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4371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mart applianc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53" y="2736908"/>
            <a:ext cx="2392295" cy="11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mart applianc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37" y="4077072"/>
            <a:ext cx="3886707" cy="242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What is Comp.  Org.  About?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Computer organization is the study of building computer systems.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More specifically, it studies: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    - Design principle of each component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 - Interaction among components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2"/>
                </a:solidFill>
              </a:rPr>
              <a:t>     </a:t>
            </a:r>
            <a:r>
              <a:rPr lang="en-US" altLang="zh-CN" dirty="0">
                <a:solidFill>
                  <a:schemeClr val="bg2"/>
                </a:solidFill>
              </a:rPr>
              <a:t>- Interaction between HW and SW</a:t>
            </a:r>
          </a:p>
          <a:p>
            <a:pPr marL="0" indent="0">
              <a:buNone/>
            </a:pPr>
            <a:r>
              <a:rPr lang="en-US" altLang="zh-CN" i="1" dirty="0">
                <a:solidFill>
                  <a:schemeClr val="bg2"/>
                </a:solidFill>
              </a:rPr>
              <a:t>     - </a:t>
            </a:r>
            <a:r>
              <a:rPr lang="en-US" altLang="zh-CN" dirty="0">
                <a:solidFill>
                  <a:schemeClr val="bg2"/>
                </a:solidFill>
              </a:rPr>
              <a:t>Analysis and evaluation of performance</a:t>
            </a:r>
          </a:p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pPr marL="82296" indent="0">
              <a:buNone/>
            </a:pP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4752528" cy="20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D217EF-C254-414B-87A9-E9BDC2A9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4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HW in Computer System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6288"/>
            <a:ext cx="687898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4C69C3-D1A5-A84D-ACE4-6C7E4541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Inside the computer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468449" cy="54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60D56A-3018-A547-BAAE-0B3DB74C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2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Processor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04" y="1412776"/>
            <a:ext cx="2143125" cy="2143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2104287" cy="15795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12876" y="6021288"/>
            <a:ext cx="7219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In courtesy of www. feelgrafix.com; </a:t>
            </a:r>
            <a:r>
              <a:rPr lang="en-US" altLang="zh-CN" dirty="0"/>
              <a:t> </a:t>
            </a:r>
            <a:r>
              <a:rPr lang="en-US" altLang="zh-CN" b="1" dirty="0"/>
              <a:t>www.osxdaily.com</a:t>
            </a:r>
          </a:p>
          <a:p>
            <a:r>
              <a:rPr lang="en-US" altLang="zh-CN" b="1" dirty="0"/>
              <a:t>                        www. semiaccurate.com; www.vipprogrammer.com</a:t>
            </a:r>
          </a:p>
          <a:p>
            <a:r>
              <a:rPr lang="en-US" altLang="zh-CN" b="1" dirty="0"/>
              <a:t>                        </a:t>
            </a:r>
            <a:endParaRPr lang="zh-CN" altLang="en-US" b="1" dirty="0"/>
          </a:p>
          <a:p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1918408" cy="19442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23" y="3789040"/>
            <a:ext cx="2311485" cy="200852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7E491D-FC51-2748-B670-88EBB6A0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9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Memory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12876" y="5973087"/>
            <a:ext cx="7219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In courtesy of wccftech.com</a:t>
            </a:r>
            <a:endParaRPr lang="zh-CN" altLang="en-US" b="1" dirty="0"/>
          </a:p>
          <a:p>
            <a:endParaRPr lang="zh-CN" altLang="en-US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597424" cy="41764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31BF16-6D3F-F144-8451-77F30734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I/O Devices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312876" y="5973087"/>
            <a:ext cx="7219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In courtesy of www.technologyuk.net; www.omgchrome.com www.conrad.com; www-mp3.us                 </a:t>
            </a:r>
            <a:endParaRPr lang="zh-CN" altLang="en-US" b="1" dirty="0"/>
          </a:p>
          <a:p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2514767" cy="20956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91" y="1412776"/>
            <a:ext cx="3996858" cy="1992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436407"/>
            <a:ext cx="2514767" cy="25147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97646"/>
            <a:ext cx="2592288" cy="259228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4994CA8-EFBA-FD45-957A-B28505AF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7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What is Comp.  Org.  About?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Computer organization is the study of building computer systems.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More specifically, it studies: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2"/>
                </a:solidFill>
              </a:rPr>
              <a:t>     - Behavior-level design of components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2"/>
                </a:solidFill>
              </a:rPr>
              <a:t>     - Interaction among component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2"/>
                </a:solidFill>
              </a:rPr>
              <a:t>     - </a:t>
            </a:r>
            <a:r>
              <a:rPr lang="en-US" altLang="zh-CN" dirty="0">
                <a:solidFill>
                  <a:srgbClr val="FF0000"/>
                </a:solidFill>
              </a:rPr>
              <a:t>Interaction between HW and SW</a:t>
            </a:r>
          </a:p>
          <a:p>
            <a:pPr marL="0" indent="0">
              <a:buNone/>
            </a:pPr>
            <a:r>
              <a:rPr lang="en-US" altLang="zh-CN" i="1" dirty="0">
                <a:solidFill>
                  <a:schemeClr val="bg2"/>
                </a:solidFill>
              </a:rPr>
              <a:t>     - </a:t>
            </a:r>
            <a:r>
              <a:rPr lang="en-US" altLang="zh-CN" dirty="0">
                <a:solidFill>
                  <a:schemeClr val="bg2"/>
                </a:solidFill>
              </a:rPr>
              <a:t>Analysis and evaluation of performance</a:t>
            </a:r>
          </a:p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862"/>
            <a:ext cx="4752528" cy="20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990689-33F4-2F46-B797-FAF0E845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4557"/>
            <a:ext cx="5961586" cy="565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SW in Computer System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下箭头 3"/>
          <p:cNvSpPr/>
          <p:nvPr/>
        </p:nvSpPr>
        <p:spPr>
          <a:xfrm rot="2980685">
            <a:off x="5744123" y="1724075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 rot="9569690">
            <a:off x="5655663" y="3555223"/>
            <a:ext cx="484632" cy="25339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0232" y="1368663"/>
            <a:ext cx="22322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rgbClr val="7030A0"/>
                </a:solidFill>
              </a:rPr>
              <a:t>App SW:</a:t>
            </a:r>
          </a:p>
          <a:p>
            <a:r>
              <a:rPr lang="en-US" altLang="en-US" sz="2200" b="1" dirty="0">
                <a:solidFill>
                  <a:srgbClr val="7030A0"/>
                </a:solidFill>
              </a:rPr>
              <a:t>Word, </a:t>
            </a:r>
          </a:p>
          <a:p>
            <a:r>
              <a:rPr lang="en-US" altLang="en-US" sz="2200" b="1" dirty="0">
                <a:solidFill>
                  <a:srgbClr val="7030A0"/>
                </a:solidFill>
              </a:rPr>
              <a:t> Adobe Reader</a:t>
            </a:r>
          </a:p>
          <a:p>
            <a:r>
              <a:rPr lang="en-US" altLang="en-US" sz="2200" b="1" dirty="0">
                <a:solidFill>
                  <a:srgbClr val="7030A0"/>
                </a:solidFill>
              </a:rPr>
              <a:t>Photoshop</a:t>
            </a:r>
          </a:p>
          <a:p>
            <a:r>
              <a:rPr lang="en-US" altLang="zh-CN" sz="2200" b="1" dirty="0"/>
              <a:t>…</a:t>
            </a:r>
            <a:endParaRPr lang="zh-CN" altLang="en-US" sz="2200" b="1" dirty="0"/>
          </a:p>
        </p:txBody>
      </p:sp>
      <p:sp>
        <p:nvSpPr>
          <p:cNvPr id="11" name="矩形 10"/>
          <p:cNvSpPr/>
          <p:nvPr/>
        </p:nvSpPr>
        <p:spPr>
          <a:xfrm>
            <a:off x="6588224" y="5301208"/>
            <a:ext cx="18953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rgbClr val="FF0000"/>
                </a:solidFill>
              </a:rPr>
              <a:t>Syst. SW: </a:t>
            </a:r>
          </a:p>
          <a:p>
            <a:r>
              <a:rPr lang="en-US" altLang="en-US" sz="2200" b="1" dirty="0">
                <a:solidFill>
                  <a:srgbClr val="FF0000"/>
                </a:solidFill>
              </a:rPr>
              <a:t>Win8, </a:t>
            </a:r>
          </a:p>
          <a:p>
            <a:r>
              <a:rPr lang="en-US" altLang="en-US" sz="2200" b="1" dirty="0">
                <a:solidFill>
                  <a:srgbClr val="FF0000"/>
                </a:solidFill>
              </a:rPr>
              <a:t>Linux,</a:t>
            </a:r>
          </a:p>
          <a:p>
            <a:r>
              <a:rPr lang="en-US" altLang="en-US" sz="2200" b="1" dirty="0" err="1">
                <a:solidFill>
                  <a:srgbClr val="FF0000"/>
                </a:solidFill>
              </a:rPr>
              <a:t>MacOS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60584-1B07-2E44-AAF3-6D83A2A6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9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>
          <a:xfrm>
            <a:off x="1345411" y="125413"/>
            <a:ext cx="7498080" cy="11430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0000FF"/>
                </a:solidFill>
              </a:rPr>
              <a:t>Levels of Program Code</a:t>
            </a:r>
            <a:endParaRPr lang="en-AU" altLang="en-US" sz="4400" b="1" dirty="0">
              <a:solidFill>
                <a:srgbClr val="0000FF"/>
              </a:solidFill>
            </a:endParaRP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786" y="1124744"/>
            <a:ext cx="4961342" cy="5733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High-level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Level of abstraction closer to problem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Provides for productivity and portability </a:t>
            </a:r>
          </a:p>
          <a:p>
            <a:pPr lvl="1" eaLnBrk="1" hangingPunct="1">
              <a:lnSpc>
                <a:spcPct val="90000"/>
              </a:lnSpc>
            </a:pPr>
            <a:endParaRPr lang="en-AU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/>
              <a:t>Assembly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Textual representation of instructions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sz="2800" b="1" dirty="0"/>
              <a:t>M</a:t>
            </a:r>
            <a:r>
              <a:rPr lang="en-US" sz="2800" b="1" dirty="0" smtClean="0"/>
              <a:t>achine </a:t>
            </a:r>
            <a:r>
              <a:rPr lang="en-US" sz="2800" b="1" dirty="0"/>
              <a:t>language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Hardware 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Binary digits (bits)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Encoded instructions and data</a:t>
            </a:r>
          </a:p>
        </p:txBody>
      </p:sp>
      <p:pic>
        <p:nvPicPr>
          <p:cNvPr id="28677" name="Picture 10" descr="f01-03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22897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400" b="1" dirty="0">
                <a:solidFill>
                  <a:srgbClr val="0000FF"/>
                </a:solidFill>
              </a:rPr>
              <a:t>Time and Location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1445096"/>
            <a:ext cx="7305675" cy="4648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3000" dirty="0"/>
              <a:t>Lectures</a:t>
            </a:r>
          </a:p>
          <a:p>
            <a:pPr lvl="1">
              <a:defRPr/>
            </a:pPr>
            <a:r>
              <a:rPr lang="de-DE" altLang="en-US" dirty="0" smtClean="0"/>
              <a:t>Tuesday/Thursday, 2:00 </a:t>
            </a:r>
            <a:r>
              <a:rPr lang="de-DE" altLang="en-US" dirty="0"/>
              <a:t>P</a:t>
            </a:r>
            <a:r>
              <a:rPr lang="de-DE" altLang="en-US" dirty="0" smtClean="0"/>
              <a:t>M - 3:20 </a:t>
            </a:r>
            <a:r>
              <a:rPr lang="de-DE" altLang="en-US" dirty="0"/>
              <a:t>P</a:t>
            </a:r>
            <a:r>
              <a:rPr lang="de-DE" altLang="en-US" dirty="0" smtClean="0"/>
              <a:t>M</a:t>
            </a:r>
            <a:r>
              <a:rPr lang="en-US" altLang="en-US" dirty="0" smtClean="0"/>
              <a:t>, Davis</a:t>
            </a:r>
            <a:r>
              <a:rPr lang="en-US" dirty="0" smtClean="0"/>
              <a:t>101</a:t>
            </a:r>
            <a:endParaRPr lang="en-US" altLang="en-US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3000" dirty="0"/>
              <a:t>Recitation</a:t>
            </a:r>
          </a:p>
          <a:p>
            <a:pPr lvl="1">
              <a:defRPr/>
            </a:pPr>
            <a:r>
              <a:rPr lang="en-US" altLang="en-US" dirty="0" smtClean="0"/>
              <a:t>5 recitation sessions</a:t>
            </a:r>
            <a:endParaRPr lang="en-US" altLang="en-US" dirty="0"/>
          </a:p>
          <a:p>
            <a:pPr lvl="1">
              <a:defRPr/>
            </a:pPr>
            <a:r>
              <a:rPr lang="en-US" altLang="en-US" dirty="0" smtClean="0"/>
              <a:t>Homework, Quiz, Course project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00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What is Comp.  Org.  About?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Computer organization is the study of building computer systems.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More specifically, it studies: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2"/>
                </a:solidFill>
              </a:rPr>
              <a:t>     - </a:t>
            </a:r>
            <a:r>
              <a:rPr lang="en-US" altLang="zh-CN" dirty="0" smtClean="0">
                <a:solidFill>
                  <a:schemeClr val="bg2"/>
                </a:solidFill>
              </a:rPr>
              <a:t>Design principle </a:t>
            </a:r>
            <a:r>
              <a:rPr lang="en-US" altLang="zh-CN" dirty="0">
                <a:solidFill>
                  <a:schemeClr val="bg2"/>
                </a:solidFill>
              </a:rPr>
              <a:t>of </a:t>
            </a:r>
            <a:r>
              <a:rPr lang="en-US" altLang="zh-CN" dirty="0" smtClean="0">
                <a:solidFill>
                  <a:schemeClr val="bg2"/>
                </a:solidFill>
              </a:rPr>
              <a:t>each component</a:t>
            </a:r>
            <a:endParaRPr lang="en-US" altLang="zh-CN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2"/>
                </a:solidFill>
              </a:rPr>
              <a:t>     - Interaction among component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2"/>
                </a:solidFill>
              </a:rPr>
              <a:t>     - Interaction between HW and SW</a:t>
            </a:r>
          </a:p>
          <a:p>
            <a:pPr marL="0" indent="0">
              <a:buNone/>
            </a:pPr>
            <a:r>
              <a:rPr lang="en-US" altLang="zh-CN" i="1" dirty="0">
                <a:solidFill>
                  <a:schemeClr val="bg2"/>
                </a:solidFill>
              </a:rPr>
              <a:t>     - </a:t>
            </a:r>
            <a:r>
              <a:rPr lang="en-US" altLang="zh-CN" dirty="0">
                <a:solidFill>
                  <a:srgbClr val="FF0000"/>
                </a:solidFill>
              </a:rPr>
              <a:t>Analysis and evaluation of </a:t>
            </a:r>
            <a:r>
              <a:rPr lang="en-US" altLang="zh-CN" dirty="0" smtClean="0">
                <a:solidFill>
                  <a:srgbClr val="FF0000"/>
                </a:solidFill>
              </a:rPr>
              <a:t>performance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862"/>
            <a:ext cx="4752528" cy="20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3D6135-A013-0846-809A-248C88EB5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Top 500 Computers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5973087"/>
            <a:ext cx="721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loating </a:t>
            </a:r>
            <a:r>
              <a:rPr lang="en-US" b="1" dirty="0"/>
              <a:t>point operations per second</a:t>
            </a:r>
            <a:r>
              <a:rPr lang="en-US" dirty="0"/>
              <a:t> (</a:t>
            </a:r>
            <a:r>
              <a:rPr lang="en-US" b="1" dirty="0"/>
              <a:t>FLOPS</a:t>
            </a:r>
            <a:r>
              <a:rPr lang="en-US" dirty="0"/>
              <a:t>, </a:t>
            </a:r>
            <a:r>
              <a:rPr lang="en-US" b="1" dirty="0"/>
              <a:t>flops</a:t>
            </a:r>
            <a:r>
              <a:rPr lang="en-US" dirty="0"/>
              <a:t> or </a:t>
            </a:r>
            <a:r>
              <a:rPr lang="en-US" b="1" dirty="0"/>
              <a:t>flop/s</a:t>
            </a:r>
            <a:r>
              <a:rPr lang="en-US" dirty="0" smtClean="0"/>
              <a:t>)</a:t>
            </a:r>
            <a:endParaRPr lang="zh-CN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6F6E2D-25CC-5143-9B2A-64B5A3E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5122" name="Picture 2" descr="https://upload.wikimedia.org/wikipedia/en/b/be/Top500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91" y="193242"/>
            <a:ext cx="2073369" cy="11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092" y="1870789"/>
            <a:ext cx="6177880" cy="374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6512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Top 500 Computers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4898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altLang="zh-CN" sz="2800" dirty="0"/>
          </a:p>
          <a:p>
            <a:pPr marL="402336" lvl="1" indent="0">
              <a:buNone/>
            </a:pPr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3648" y="5973087"/>
            <a:ext cx="721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loating </a:t>
            </a:r>
            <a:r>
              <a:rPr lang="en-US" b="1" dirty="0"/>
              <a:t>point operations per second</a:t>
            </a:r>
            <a:r>
              <a:rPr lang="en-US" dirty="0"/>
              <a:t> (</a:t>
            </a:r>
            <a:r>
              <a:rPr lang="en-US" b="1" dirty="0"/>
              <a:t>FLOPS</a:t>
            </a:r>
            <a:r>
              <a:rPr lang="en-US" dirty="0"/>
              <a:t>, </a:t>
            </a:r>
            <a:r>
              <a:rPr lang="en-US" b="1" dirty="0"/>
              <a:t>flops</a:t>
            </a:r>
            <a:r>
              <a:rPr lang="en-US" dirty="0"/>
              <a:t> or </a:t>
            </a:r>
            <a:r>
              <a:rPr lang="en-US" b="1" dirty="0"/>
              <a:t>flop/s</a:t>
            </a:r>
            <a:r>
              <a:rPr lang="en-US" dirty="0" smtClean="0"/>
              <a:t>)</a:t>
            </a:r>
            <a:endParaRPr lang="zh-CN" alt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6F6E2D-25CC-5143-9B2A-64B5A3E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5122" name="Picture 2" descr="https://upload.wikimedia.org/wikipedia/en/b/be/Top500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91" y="193242"/>
            <a:ext cx="2073369" cy="11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04" y="1863983"/>
            <a:ext cx="8122496" cy="33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0000FF"/>
                </a:solidFill>
              </a:rPr>
              <a:t>Big Picture for Computer System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6381328"/>
            <a:ext cx="7524328" cy="48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i="1" dirty="0"/>
              <a:t>Computer Organization and Design (5</a:t>
            </a:r>
            <a:r>
              <a:rPr lang="en-US" altLang="zh-CN" sz="2000" i="1" baseline="30000" dirty="0"/>
              <a:t>th</a:t>
            </a:r>
            <a:r>
              <a:rPr lang="en-US" altLang="zh-CN" sz="2000" i="1" dirty="0"/>
              <a:t> edition) by Patterson and Hennessy</a:t>
            </a:r>
            <a:endParaRPr lang="zh-CN" alt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3" y="1052736"/>
            <a:ext cx="6552728" cy="52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583671" y="3933056"/>
            <a:ext cx="1668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I/O device</a:t>
            </a:r>
          </a:p>
        </p:txBody>
      </p:sp>
      <p:sp>
        <p:nvSpPr>
          <p:cNvPr id="6" name="矩形 5"/>
          <p:cNvSpPr/>
          <p:nvPr/>
        </p:nvSpPr>
        <p:spPr>
          <a:xfrm>
            <a:off x="4055279" y="620688"/>
            <a:ext cx="1668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SW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1041C9-A61B-E04A-8939-CA6E79CA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8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Outline of the Course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6381328"/>
            <a:ext cx="7524328" cy="486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i="1" dirty="0"/>
              <a:t>Computer Organization and Design (5</a:t>
            </a:r>
            <a:r>
              <a:rPr lang="en-US" altLang="zh-CN" sz="2000" i="1" baseline="30000" dirty="0"/>
              <a:t>th</a:t>
            </a:r>
            <a:r>
              <a:rPr lang="en-US" altLang="zh-CN" sz="2000" i="1" dirty="0"/>
              <a:t> edition) by Patterson and Hennessy</a:t>
            </a:r>
            <a:endParaRPr lang="zh-CN" alt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3" y="1052736"/>
            <a:ext cx="6552728" cy="529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583671" y="3933056"/>
            <a:ext cx="1668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</a:rPr>
              <a:t>I/O device</a:t>
            </a:r>
          </a:p>
        </p:txBody>
      </p:sp>
      <p:sp>
        <p:nvSpPr>
          <p:cNvPr id="6" name="矩形 5"/>
          <p:cNvSpPr/>
          <p:nvPr/>
        </p:nvSpPr>
        <p:spPr>
          <a:xfrm>
            <a:off x="4055279" y="620688"/>
            <a:ext cx="1668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chemeClr val="accent5">
                    <a:lumMod val="75000"/>
                  </a:schemeClr>
                </a:solidFill>
              </a:rPr>
              <a:t>SW</a:t>
            </a:r>
          </a:p>
        </p:txBody>
      </p:sp>
      <p:sp>
        <p:nvSpPr>
          <p:cNvPr id="8" name="矩形 7"/>
          <p:cNvSpPr/>
          <p:nvPr/>
        </p:nvSpPr>
        <p:spPr>
          <a:xfrm>
            <a:off x="5436096" y="1484784"/>
            <a:ext cx="1668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Ch2</a:t>
            </a:r>
          </a:p>
        </p:txBody>
      </p:sp>
      <p:sp>
        <p:nvSpPr>
          <p:cNvPr id="9" name="矩形 8"/>
          <p:cNvSpPr/>
          <p:nvPr/>
        </p:nvSpPr>
        <p:spPr>
          <a:xfrm>
            <a:off x="3220853" y="5373216"/>
            <a:ext cx="1668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Ch3,4</a:t>
            </a:r>
          </a:p>
        </p:txBody>
      </p:sp>
      <p:sp>
        <p:nvSpPr>
          <p:cNvPr id="10" name="矩形 9"/>
          <p:cNvSpPr/>
          <p:nvPr/>
        </p:nvSpPr>
        <p:spPr>
          <a:xfrm>
            <a:off x="4991383" y="5373216"/>
            <a:ext cx="1668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Ch5</a:t>
            </a:r>
          </a:p>
        </p:txBody>
      </p:sp>
      <p:sp>
        <p:nvSpPr>
          <p:cNvPr id="11" name="矩形 10"/>
          <p:cNvSpPr/>
          <p:nvPr/>
        </p:nvSpPr>
        <p:spPr>
          <a:xfrm>
            <a:off x="6996455" y="4311386"/>
            <a:ext cx="957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Ch6</a:t>
            </a:r>
          </a:p>
        </p:txBody>
      </p:sp>
      <p:sp>
        <p:nvSpPr>
          <p:cNvPr id="12" name="矩形 11"/>
          <p:cNvSpPr/>
          <p:nvPr/>
        </p:nvSpPr>
        <p:spPr>
          <a:xfrm>
            <a:off x="6192688" y="924786"/>
            <a:ext cx="3059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solidFill>
                  <a:srgbClr val="00B050"/>
                </a:solidFill>
              </a:rPr>
              <a:t>Part-I Ch2</a:t>
            </a:r>
          </a:p>
          <a:p>
            <a:r>
              <a:rPr lang="en-US" altLang="en-US" sz="3000" b="1" dirty="0">
                <a:solidFill>
                  <a:srgbClr val="00B050"/>
                </a:solidFill>
              </a:rPr>
              <a:t>Part-II Ch3,4</a:t>
            </a:r>
          </a:p>
          <a:p>
            <a:r>
              <a:rPr lang="en-US" altLang="en-US" sz="3000" b="1" dirty="0">
                <a:solidFill>
                  <a:srgbClr val="00B050"/>
                </a:solidFill>
              </a:rPr>
              <a:t>Part-III Ch1,5,6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A51C11-3C67-F04D-BD37-6B9F24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Agenda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7920880" cy="501317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Course Info. and Admin.</a:t>
            </a:r>
          </a:p>
          <a:p>
            <a:pPr lvl="1"/>
            <a:r>
              <a:rPr lang="en-US" altLang="en-US" dirty="0"/>
              <a:t>Information;</a:t>
            </a:r>
          </a:p>
          <a:p>
            <a:pPr lvl="1"/>
            <a:r>
              <a:rPr lang="en-US" altLang="en-US" dirty="0"/>
              <a:t>Administration.</a:t>
            </a:r>
          </a:p>
          <a:p>
            <a:endParaRPr lang="en-US" altLang="en-US" dirty="0"/>
          </a:p>
          <a:p>
            <a:r>
              <a:rPr lang="en-US" altLang="en-US" dirty="0"/>
              <a:t>Course Content</a:t>
            </a:r>
          </a:p>
          <a:p>
            <a:pPr lvl="1"/>
            <a:r>
              <a:rPr lang="en-US" altLang="en-US" dirty="0"/>
              <a:t>Definition;</a:t>
            </a:r>
          </a:p>
          <a:p>
            <a:pPr lvl="1"/>
            <a:r>
              <a:rPr lang="en-US" altLang="en-US" dirty="0"/>
              <a:t>Content.</a:t>
            </a:r>
          </a:p>
          <a:p>
            <a:pPr lvl="1"/>
            <a:endParaRPr lang="en-US" altLang="en-US" dirty="0"/>
          </a:p>
          <a:p>
            <a:r>
              <a:rPr lang="en-US" altLang="en-US" b="1" dirty="0"/>
              <a:t>Why we need to learn this course?</a:t>
            </a:r>
          </a:p>
          <a:p>
            <a:pPr lvl="1"/>
            <a:r>
              <a:rPr lang="en-US" altLang="en-US" dirty="0"/>
              <a:t>Motivation;</a:t>
            </a:r>
          </a:p>
          <a:p>
            <a:pPr lvl="1"/>
            <a:r>
              <a:rPr lang="en-US" altLang="en-US" dirty="0"/>
              <a:t>Learning Outcomes.</a:t>
            </a:r>
          </a:p>
          <a:p>
            <a:pPr lvl="1"/>
            <a:endParaRPr lang="en-US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B2A51E-C737-354F-956C-C42330BF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Why we need to learn this course (Know-how)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8244408" cy="537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You will know how computer works</a:t>
            </a:r>
          </a:p>
          <a:p>
            <a:pPr marL="82296" indent="0">
              <a:buNone/>
            </a:pPr>
            <a:r>
              <a:rPr lang="en-US" altLang="en-US" dirty="0"/>
              <a:t>    --HW: Know the behavior of CPU memory</a:t>
            </a:r>
          </a:p>
          <a:p>
            <a:pPr marL="82296" indent="0">
              <a:buNone/>
            </a:pPr>
            <a:r>
              <a:rPr lang="en-US" altLang="en-US" dirty="0"/>
              <a:t>    --SW:  Benefit for your programming</a:t>
            </a:r>
          </a:p>
          <a:p>
            <a:pPr marL="82296" indent="0">
              <a:buNone/>
            </a:pPr>
            <a:r>
              <a:rPr lang="en-US" altLang="zh-CN" sz="2800" dirty="0"/>
              <a:t>                   C/Java codes-&gt; machine codes</a:t>
            </a:r>
          </a:p>
          <a:p>
            <a:pPr marL="82296" indent="0">
              <a:buNone/>
            </a:pPr>
            <a:r>
              <a:rPr lang="en-US" altLang="zh-CN" sz="2800" dirty="0"/>
              <a:t>                  Track and identify the error in coding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21088"/>
            <a:ext cx="7200800" cy="23852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8BBFF0-B6CD-7F40-9332-39F38BA5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Why we need to learn this course (Academia)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8244408" cy="537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“</a:t>
            </a:r>
            <a:r>
              <a:rPr lang="en-US" altLang="zh-CN" sz="3600" dirty="0"/>
              <a:t>Hardcore” of comp. engineering track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/>
              <a:t> Basis for many advanced courses/topics</a:t>
            </a:r>
          </a:p>
          <a:p>
            <a:pPr marL="0" indent="0">
              <a:buNone/>
            </a:pPr>
            <a:r>
              <a:rPr lang="en-US" altLang="zh-CN" sz="3600" dirty="0"/>
              <a:t>     -- C</a:t>
            </a:r>
            <a:r>
              <a:rPr lang="en-US" altLang="zh-CN" sz="3600" dirty="0" smtClean="0"/>
              <a:t>omputer Architecture</a:t>
            </a:r>
          </a:p>
          <a:p>
            <a:pPr marL="0" indent="0"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    -- </a:t>
            </a:r>
            <a:r>
              <a:rPr lang="en-US" sz="3600" dirty="0" smtClean="0"/>
              <a:t>Digital </a:t>
            </a:r>
            <a:r>
              <a:rPr lang="en-US" sz="3600" dirty="0"/>
              <a:t>VLSI system design 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/>
              <a:t>     -- </a:t>
            </a:r>
            <a:r>
              <a:rPr lang="en-US" altLang="zh-CN" sz="3600" dirty="0" smtClean="0"/>
              <a:t>Operating Systems</a:t>
            </a:r>
          </a:p>
          <a:p>
            <a:pPr marL="0" indent="0">
              <a:buNone/>
            </a:pPr>
            <a:r>
              <a:rPr lang="en-US" altLang="zh-CN" sz="3600" dirty="0"/>
              <a:t>  </a:t>
            </a:r>
            <a:r>
              <a:rPr lang="en-US" altLang="zh-CN" sz="3600" dirty="0" smtClean="0"/>
              <a:t>   -- Embedded </a:t>
            </a:r>
            <a:r>
              <a:rPr lang="en-US" altLang="zh-CN" sz="3600" dirty="0"/>
              <a:t>Systems</a:t>
            </a:r>
          </a:p>
          <a:p>
            <a:pPr marL="0" indent="0">
              <a:buNone/>
            </a:pPr>
            <a:r>
              <a:rPr lang="en-US" altLang="zh-CN" sz="3600" dirty="0"/>
              <a:t>     -- Computer </a:t>
            </a:r>
            <a:r>
              <a:rPr lang="en-US" altLang="zh-CN" sz="3600" dirty="0" smtClean="0"/>
              <a:t>Networks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3600" dirty="0"/>
              <a:t>    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F95C2-229C-0B49-81CC-B3A9DB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1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Learning Outcomes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368152"/>
            <a:ext cx="8244408" cy="5373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/>
              <a:t>Understand how computer works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/>
              <a:t>Understand important concepts (abstraction, pipeline, cache etc.)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/>
              <a:t>Understand the relationship among high-level (C/Java), assembly and machine languages. 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3600" dirty="0" smtClean="0"/>
              <a:t>……</a:t>
            </a:r>
            <a:endParaRPr lang="en-US" altLang="zh-CN" sz="36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4F70FE-BC40-8B47-8541-5EC46FBB6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0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AB78-0672-4BBD-8D1A-87E4860D36A8}" type="slidenum">
              <a:rPr lang="en-US" smtClean="0"/>
              <a:t>39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3721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xmlns="" id="{EC7175F8-8EF5-6340-B0F0-6EA08619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>
                <a:solidFill>
                  <a:srgbClr val="0000FF"/>
                </a:solidFill>
              </a:rPr>
              <a:t>Big Picture of Computer Architecture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Hans" sz="4400" b="1" dirty="0">
                <a:solidFill>
                  <a:srgbClr val="0000FF"/>
                </a:solidFill>
              </a:rPr>
              <a:t>Instructor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136904" cy="518457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altLang="en-US" b="1" dirty="0"/>
              <a:t>Instructor: </a:t>
            </a:r>
            <a:r>
              <a:rPr lang="en-US" altLang="zh-Hans" b="1" dirty="0"/>
              <a:t>Prof.</a:t>
            </a:r>
            <a:r>
              <a:rPr lang="zh-Hans" altLang="en-US" b="1" dirty="0"/>
              <a:t> </a:t>
            </a:r>
            <a:r>
              <a:rPr lang="en-US" altLang="zh-Hans" b="1" dirty="0" smtClean="0"/>
              <a:t>Lu Su</a:t>
            </a:r>
            <a:endParaRPr lang="en-US" altLang="en-US" b="1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 smtClean="0"/>
              <a:t>Associate </a:t>
            </a:r>
            <a:r>
              <a:rPr lang="en-US" altLang="en-US" dirty="0"/>
              <a:t>Professor, Computer Science and </a:t>
            </a:r>
            <a:r>
              <a:rPr lang="en-US" altLang="en-US" dirty="0" smtClean="0"/>
              <a:t>Engineering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 smtClean="0"/>
              <a:t>Email</a:t>
            </a:r>
            <a:r>
              <a:rPr lang="en-US" altLang="en-US" dirty="0"/>
              <a:t>: </a:t>
            </a:r>
            <a:r>
              <a:rPr lang="en-US" altLang="en-US" dirty="0" smtClean="0"/>
              <a:t>lusu@buffalo.edu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Office location: </a:t>
            </a:r>
            <a:r>
              <a:rPr lang="en-US" altLang="en-US" dirty="0" smtClean="0"/>
              <a:t>Davis 321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Office hour: </a:t>
            </a:r>
            <a:r>
              <a:rPr lang="en-US" altLang="en-US" dirty="0" smtClean="0"/>
              <a:t>3:20pm-4:20pm Tuesday/Thursday </a:t>
            </a:r>
            <a:r>
              <a:rPr lang="en-US" altLang="en-US" dirty="0"/>
              <a:t>(or appointment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dirty="0"/>
              <a:t>Research interests: Internet of Things, Cyber-Physical </a:t>
            </a:r>
            <a:r>
              <a:rPr lang="en-US" altLang="en-US" dirty="0" smtClean="0"/>
              <a:t>Systems, Wireless, Mobile, and Crowd Sensing Systems.</a:t>
            </a:r>
            <a:endParaRPr lang="en-US" altLang="en-US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en-US" dirty="0"/>
              <a:t>Website: www.cse.buffalo.edu/~lusu/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F7C0FD-1936-024F-A191-AAD4B1E5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Hans" sz="4000" b="1" dirty="0" smtClean="0">
                <a:solidFill>
                  <a:srgbClr val="0000FF"/>
                </a:solidFill>
              </a:rPr>
              <a:t>Hiring: UG </a:t>
            </a:r>
            <a:r>
              <a:rPr lang="en-US" altLang="zh-Hans" sz="4000" b="1" dirty="0">
                <a:solidFill>
                  <a:srgbClr val="0000FF"/>
                </a:solidFill>
              </a:rPr>
              <a:t>research assistants </a:t>
            </a:r>
            <a:r>
              <a:rPr lang="en-US" altLang="zh-Hans" sz="4000" b="1" dirty="0" smtClean="0">
                <a:solidFill>
                  <a:srgbClr val="0000FF"/>
                </a:solidFill>
              </a:rPr>
              <a:t/>
            </a:r>
            <a:br>
              <a:rPr lang="en-US" altLang="zh-Hans" sz="4000" b="1" dirty="0" smtClean="0">
                <a:solidFill>
                  <a:srgbClr val="0000FF"/>
                </a:solidFill>
              </a:rPr>
            </a:br>
            <a:r>
              <a:rPr lang="en-US" altLang="zh-Hans" sz="4000" b="1" dirty="0" smtClean="0">
                <a:solidFill>
                  <a:srgbClr val="0000FF"/>
                </a:solidFill>
              </a:rPr>
              <a:t>Wireless and Mobile Human Sensing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F7C0FD-1936-024F-A191-AAD4B1E5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896" y="2309591"/>
            <a:ext cx="7848600" cy="342981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111696" y="1700808"/>
            <a:ext cx="2057400" cy="1371600"/>
            <a:chOff x="533400" y="1524000"/>
            <a:chExt cx="2057400" cy="137160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533400" y="1524000"/>
              <a:ext cx="2057400" cy="1371600"/>
            </a:xfrm>
            <a:prstGeom prst="wedgeRoundRectCallout">
              <a:avLst>
                <a:gd name="adj1" fmla="val 80956"/>
                <a:gd name="adj2" fmla="val 8345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49F12DA5-1E81-3943-B4A0-2E57F8693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57" y="1933979"/>
              <a:ext cx="551642" cy="5516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DE28DF2-10ED-9D45-9917-2F9C72FEC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8801" y="1974953"/>
              <a:ext cx="261680" cy="46261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E53D581-F44C-9746-AFC9-D3EE95BEF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7956" y="1642662"/>
              <a:ext cx="741471" cy="4136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DEA0983-5E72-8A4B-B0CD-848825D00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7329" y="2272745"/>
              <a:ext cx="262547" cy="425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1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Hans" sz="4000" b="1" dirty="0" smtClean="0">
                <a:solidFill>
                  <a:srgbClr val="0000FF"/>
                </a:solidFill>
              </a:rPr>
              <a:t>Hiring: UG </a:t>
            </a:r>
            <a:r>
              <a:rPr lang="en-US" altLang="zh-Hans" sz="4000" b="1" dirty="0">
                <a:solidFill>
                  <a:srgbClr val="0000FF"/>
                </a:solidFill>
              </a:rPr>
              <a:t>research assistants </a:t>
            </a:r>
            <a:r>
              <a:rPr lang="en-US" altLang="zh-Hans" sz="4000" b="1" dirty="0" smtClean="0">
                <a:solidFill>
                  <a:srgbClr val="0000FF"/>
                </a:solidFill>
              </a:rPr>
              <a:t/>
            </a:r>
            <a:br>
              <a:rPr lang="en-US" altLang="zh-Hans" sz="4000" b="1" dirty="0" smtClean="0">
                <a:solidFill>
                  <a:srgbClr val="0000FF"/>
                </a:solidFill>
              </a:rPr>
            </a:br>
            <a:r>
              <a:rPr lang="en-US" altLang="zh-Hans" sz="4000" b="1" dirty="0" smtClean="0">
                <a:solidFill>
                  <a:srgbClr val="0000FF"/>
                </a:solidFill>
              </a:rPr>
              <a:t>Wireless and Mobile Human Sensing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US citizens and permanent residents are eligible</a:t>
            </a:r>
          </a:p>
          <a:p>
            <a:r>
              <a:rPr lang="en-US" dirty="0" smtClean="0"/>
              <a:t>Send me email with your CV/resume</a:t>
            </a:r>
          </a:p>
          <a:p>
            <a:r>
              <a:rPr lang="en-US" dirty="0" smtClean="0"/>
              <a:t>Include your name, and the words “CSE 341” and “REU” in the title.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F7C0FD-1936-024F-A191-AAD4B1E5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Hans" sz="4400" b="1" dirty="0">
                <a:solidFill>
                  <a:srgbClr val="0000FF"/>
                </a:solidFill>
              </a:rPr>
              <a:t>TAs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8136904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Hans" dirty="0"/>
              <a:t>Name:</a:t>
            </a:r>
            <a:r>
              <a:rPr lang="zh-Hans" altLang="en-US" dirty="0"/>
              <a:t> </a:t>
            </a:r>
            <a:r>
              <a:rPr lang="en-US" altLang="zh-Hans" dirty="0"/>
              <a:t>		</a:t>
            </a:r>
            <a:r>
              <a:rPr lang="en-US" altLang="zh-Hans" b="1" dirty="0" smtClean="0"/>
              <a:t>Shiyang Wang</a:t>
            </a:r>
            <a:endParaRPr lang="en-US" altLang="en-US" b="1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Email: 		</a:t>
            </a:r>
            <a:r>
              <a:rPr lang="en-US" dirty="0" smtClean="0"/>
              <a:t>shiyangw@buffalo.edu</a:t>
            </a:r>
            <a:endParaRPr lang="en-US" altLang="zh-Hans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 smtClean="0"/>
              <a:t>Office hour:</a:t>
            </a:r>
            <a:r>
              <a:rPr lang="zh-Hans" altLang="en-US" dirty="0" smtClean="0"/>
              <a:t> </a:t>
            </a:r>
            <a:r>
              <a:rPr lang="en-US" altLang="zh-Hans" dirty="0" smtClean="0"/>
              <a:t>	TBD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Hans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Hans" dirty="0" smtClean="0"/>
              <a:t>Name</a:t>
            </a:r>
            <a:r>
              <a:rPr lang="en-US" altLang="zh-Hans" dirty="0"/>
              <a:t>:</a:t>
            </a:r>
            <a:r>
              <a:rPr lang="zh-Hans" altLang="en-US" dirty="0"/>
              <a:t> </a:t>
            </a:r>
            <a:r>
              <a:rPr lang="en-US" altLang="zh-Hans" dirty="0"/>
              <a:t>		</a:t>
            </a:r>
            <a:r>
              <a:rPr lang="en-US" altLang="zh-Hans" b="1" dirty="0"/>
              <a:t>Wei</a:t>
            </a:r>
            <a:r>
              <a:rPr lang="zh-Hans" altLang="en-US" b="1" dirty="0"/>
              <a:t> </a:t>
            </a:r>
            <a:r>
              <a:rPr lang="en-US" altLang="zh-Hans" b="1" dirty="0"/>
              <a:t>Wang</a:t>
            </a:r>
            <a:endParaRPr lang="en-US" altLang="en-US" b="1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Email: 		</a:t>
            </a:r>
            <a:r>
              <a:rPr lang="en-US" altLang="zh-Hans" dirty="0"/>
              <a:t>wwang49@buffalo.edu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Office hour:</a:t>
            </a:r>
            <a:r>
              <a:rPr lang="zh-Hans" altLang="en-US" dirty="0"/>
              <a:t> </a:t>
            </a:r>
            <a:r>
              <a:rPr lang="en-US" altLang="zh-Hans" dirty="0"/>
              <a:t>	</a:t>
            </a:r>
            <a:r>
              <a:rPr lang="en-US" altLang="zh-Hans" dirty="0" smtClean="0"/>
              <a:t>TBD</a:t>
            </a:r>
            <a:endParaRPr lang="en-US" altLang="en-US" dirty="0"/>
          </a:p>
          <a:p>
            <a:pPr marL="82296" indent="0"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Hans" dirty="0"/>
              <a:t>Name:</a:t>
            </a:r>
            <a:r>
              <a:rPr lang="zh-Hans" altLang="en-US" dirty="0"/>
              <a:t> </a:t>
            </a:r>
            <a:r>
              <a:rPr lang="en-US" altLang="zh-Hans" dirty="0"/>
              <a:t>		</a:t>
            </a:r>
            <a:r>
              <a:rPr lang="en-US" altLang="zh-Hans" b="1" dirty="0" smtClean="0"/>
              <a:t>Yi Zhu</a:t>
            </a:r>
            <a:endParaRPr lang="en-US" altLang="en-US" b="1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Email: 		</a:t>
            </a:r>
            <a:r>
              <a:rPr lang="en-US" dirty="0" smtClean="0"/>
              <a:t>yzhu39@buffalo.edu</a:t>
            </a:r>
            <a:endParaRPr lang="en-US" altLang="zh-Hans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 smtClean="0"/>
              <a:t>Office </a:t>
            </a:r>
            <a:r>
              <a:rPr lang="en-US" altLang="en-US" dirty="0"/>
              <a:t>hour:</a:t>
            </a:r>
            <a:r>
              <a:rPr lang="zh-Hans" altLang="en-US" dirty="0"/>
              <a:t> </a:t>
            </a:r>
            <a:r>
              <a:rPr lang="en-US" altLang="zh-Hans" dirty="0"/>
              <a:t>	</a:t>
            </a:r>
            <a:r>
              <a:rPr lang="en-US" altLang="zh-Hans" dirty="0" smtClean="0"/>
              <a:t>TBD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D1F8C3-058C-394A-B4C6-0B78DF14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9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Hans" sz="4400" b="1" dirty="0" smtClean="0">
                <a:solidFill>
                  <a:srgbClr val="0000FF"/>
                </a:solidFill>
              </a:rPr>
              <a:t>UTAs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D1F8C3-058C-394A-B4C6-0B78DF14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1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Course Materials</a:t>
            </a:r>
            <a:endParaRPr lang="zh-CN" altLang="en-US" sz="4400" b="1" dirty="0">
              <a:solidFill>
                <a:srgbClr val="0000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196752"/>
            <a:ext cx="7920880" cy="5184576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US" altLang="en-US" b="1" dirty="0" smtClean="0"/>
              <a:t>Course Website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Lecture notes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Homework &amp; </a:t>
            </a:r>
            <a:r>
              <a:rPr lang="en-US" altLang="en-US" dirty="0" smtClean="0"/>
              <a:t>solutions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 smtClean="0"/>
              <a:t>Course project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dirty="0"/>
              <a:t>Reading materials &amp; handouts</a:t>
            </a:r>
          </a:p>
          <a:p>
            <a:pPr marL="82296" indent="0">
              <a:buNone/>
            </a:pPr>
            <a:r>
              <a:rPr lang="en-US" altLang="en-US" b="1" dirty="0"/>
              <a:t>Piazza (questions, discussions)</a:t>
            </a:r>
          </a:p>
          <a:p>
            <a:pPr lvl="1">
              <a:defRPr/>
            </a:pPr>
            <a:r>
              <a:rPr lang="en-US" dirty="0"/>
              <a:t>Make sure you receive email notifications for every new post/comment</a:t>
            </a:r>
          </a:p>
          <a:p>
            <a:pPr lvl="1">
              <a:defRPr/>
            </a:pPr>
            <a:r>
              <a:rPr lang="en-US" dirty="0"/>
              <a:t>Post in the right category</a:t>
            </a:r>
          </a:p>
          <a:p>
            <a:pPr lvl="1">
              <a:defRPr/>
            </a:pPr>
            <a:r>
              <a:rPr lang="en-US" dirty="0"/>
              <a:t>Mark a questions as “Resolved” when it is resolved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8976E8-96F1-CC4A-AD47-A6853B26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8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6840</TotalTime>
  <Words>1109</Words>
  <Application>Microsoft Office PowerPoint</Application>
  <PresentationFormat>On-screen Show (4:3)</PresentationFormat>
  <Paragraphs>345</Paragraphs>
  <Slides>39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夏至</vt:lpstr>
      <vt:lpstr>CSE 341 Computer Organization  Lecture 1: Overview &amp; Logistics </vt:lpstr>
      <vt:lpstr>Agenda</vt:lpstr>
      <vt:lpstr>Time and Location</vt:lpstr>
      <vt:lpstr>Instructor</vt:lpstr>
      <vt:lpstr>Hiring: UG research assistants  Wireless and Mobile Human Sensing</vt:lpstr>
      <vt:lpstr>Hiring: UG research assistants  Wireless and Mobile Human Sensing</vt:lpstr>
      <vt:lpstr>TAs</vt:lpstr>
      <vt:lpstr>UTAs</vt:lpstr>
      <vt:lpstr>Course Materials</vt:lpstr>
      <vt:lpstr>Text</vt:lpstr>
      <vt:lpstr>Prerequisites</vt:lpstr>
      <vt:lpstr>Class Make-up</vt:lpstr>
      <vt:lpstr>Grading</vt:lpstr>
      <vt:lpstr>Quiz Policy</vt:lpstr>
      <vt:lpstr>Exam Policy</vt:lpstr>
      <vt:lpstr>Agenda</vt:lpstr>
      <vt:lpstr>Computer Organization</vt:lpstr>
      <vt:lpstr>What is Comp.  Org.  About?</vt:lpstr>
      <vt:lpstr>Computer System</vt:lpstr>
      <vt:lpstr>What Else?</vt:lpstr>
      <vt:lpstr>What is Comp.  Org.  About?</vt:lpstr>
      <vt:lpstr>HW in Computer System</vt:lpstr>
      <vt:lpstr>Inside the computer</vt:lpstr>
      <vt:lpstr>Processor</vt:lpstr>
      <vt:lpstr>Memory</vt:lpstr>
      <vt:lpstr>I/O Devices</vt:lpstr>
      <vt:lpstr>What is Comp.  Org.  About?</vt:lpstr>
      <vt:lpstr>SW in Computer System</vt:lpstr>
      <vt:lpstr>Levels of Program Code</vt:lpstr>
      <vt:lpstr>What is Comp.  Org.  About?</vt:lpstr>
      <vt:lpstr>Top 500 Computers</vt:lpstr>
      <vt:lpstr>Top 500 Computers</vt:lpstr>
      <vt:lpstr>Big Picture for Computer System</vt:lpstr>
      <vt:lpstr>Outline of the Course</vt:lpstr>
      <vt:lpstr>Agenda</vt:lpstr>
      <vt:lpstr>Why we need to learn this course (Know-how)</vt:lpstr>
      <vt:lpstr>Why we need to learn this course (Academia)</vt:lpstr>
      <vt:lpstr>Learning Outcomes</vt:lpstr>
      <vt:lpstr>Big Picture of Computer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344  Digital Computer Systems</dc:title>
  <dc:creator>Wenyao</dc:creator>
  <cp:lastModifiedBy>Lu Su</cp:lastModifiedBy>
  <cp:revision>224</cp:revision>
  <cp:lastPrinted>2016-08-25T01:16:25Z</cp:lastPrinted>
  <dcterms:created xsi:type="dcterms:W3CDTF">2015-08-13T19:09:57Z</dcterms:created>
  <dcterms:modified xsi:type="dcterms:W3CDTF">2020-02-02T05:21:40Z</dcterms:modified>
</cp:coreProperties>
</file>