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68" r:id="rId3"/>
    <p:sldId id="261" r:id="rId4"/>
    <p:sldId id="265" r:id="rId5"/>
    <p:sldId id="270" r:id="rId6"/>
    <p:sldId id="269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316"/>
  </p:normalViewPr>
  <p:slideViewPr>
    <p:cSldViewPr>
      <p:cViewPr>
        <p:scale>
          <a:sx n="130" d="100"/>
          <a:sy n="130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09:43.08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0,'0'0,"0"0,0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38:19.56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0 307,'0'0,"0"0,0 0,0 0,3 3,4 3,6 7,0 13,14 0,9 16,0 0,20 6,-3 4,6-1,-6-5,3-1,-6-7,-1-5,-12-1,-4-9,-4-4,-9-3,-7-6,-3-4,-3-3</inkml:trace>
  <inkml:trace contextRef="#ctx0" brushRef="#br0" timeOffset="1">766 7,'0'-3,"0"-1,-4 4,-2 0,-4 10,-7 6,1 16,-14 14,0 18,-16 4,-10 22,-17 13,-6 7,0 9,3-12,17-1,-1-12,14-17,6-9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37:11.2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-2147483648-2147483648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4:25:21.97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149 34,'0'0,"0"0,0 0,0 0,0 0,0 0,-8 3,-4 3,1 5,3 0,-1-2,1-1,5 4,3-10,0 1,6-3,2 0,3-3,3-2,0-6,-2 2,-4 1,-2-4,-6 1,0-3,-9 0,-2 8,-3 1,0 5,-3 0,-3 8,-5 9,8 6,0-1,3 6,6-5,5-6,3-3,6-9,8-5,5-2,-2-4,0-8,3 3,-3-1,-3 1,-3 0,-5 2,2 4,-8 2,0 0,0 3,-8 0,-1 3,-5 3,3 5,2 0,1 0,8 1,0-4,0 0,3 4,2-9,1-3,3-3,2-6,-8 4,5-1,-5-2,-3 2,0 0,0 3,0 3,0 0,0 0,0 0,0 3,-3 3,3-3,-6-3,6 3,0-3,0 0,0 0,0 0,0 0,0 0,-2 0,2 0,0 0,0 0,0 0,0 0,0 0,0 0,0 0,0 0,0 2,0 1,2-3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1:09:43.08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43 0,'-9'0,"0"0,-4 3,1-3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20:36.76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79 78,'0'3,"0"1,0-4,0 0,0 0,0 0,0 0,0 0,0 0,0 0,0 0,0 0,0 6</inkml:trace>
  <inkml:trace contextRef="#ctx0" brushRef="#br0" timeOffset="1">70 97,'0'0,"0"0,0 0,0 0,0 0,0 0,0-3,0 3,0-3,0-3,0 6,0 0,0 0,3 0,-3 0,0 6,0 0,0 0,-3 0,-7-3,6 7,-6-10,7 0,-4 0,1-3,3-7,3 4,0-3,0 0,3-7,3 13,1-6,0 6,-1 3,4 0,-3 0,-1 0,-2 0,-4 0,0 3,0-3,-7 9,4-6,-4 0,1-3,2 0,4 0,0 0,0 0,0 0,0-6,0-3,0 6,0-4,4 1,-4-3,6 6,-2 3,-1 0,-3 0,3 0,-3 0,0 0,0 0,0 0,0 3,0 3,0-3,0 0,0 0,0 4,0-4,-3-3,0 9,3-9,0 0,0 0,-4 0,4 0,0 0,0 0,0 0,0 0,0 0,0 3,0 6,0-2</inkml:trace>
  <inkml:trace contextRef="#ctx0" brushRef="#br0" timeOffset="2">36 72,'10'6,"-6"-12,6 3,-10 3,0 0,0 0,0-3,0 3,0-9,0 9,-4-3,4-1,0 4,-6 0,6 0,0 0,0 4,0-1,0 6,0-9,0 0,0 0,0-9,0 6,0-4,0-2,0-6,-4 2,1 7,-10 3,3 3,0 3,3 6,4 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20:36.76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13 71,'0'0,"-3"0,0 0,0 0,-1 0,4 0,0 0,0-3,4 0,5 3,5-4,5-2,5 0,-1-4,0 0,0-3,0 10,-7 3,-2 0,-8 0,-3 0,-3 7,-6 2,-4-2,-10-4,0-3,1 0,-1 0,3-3,7 3,1 0,5 0,4 0,0 0,7 0,6 0,3 0,4 0,0 0,0 0,0 0,-7 0,-3 0,-4 0,-6 6</inkml:trace>
  <inkml:trace contextRef="#ctx0" brushRef="#br0" timeOffset="1">172 13,'0'0</inkml:trace>
  <inkml:trace contextRef="#ctx0" brushRef="#br0" timeOffset="2">165 0,'0'0,"-3"0,3 3,0 4,0-4,0-3,0 3,0 1,3-4,10 0,-3 0,3 6,1-3,-1 0,3 1,-3 2,-6-3,6 4,-9-1,-4-3,0 4,-4-4,1 0,-4 1,4-4,0 0,3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26:24.81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0 365,'0'0,"0"-4,0 1,3-3,0-7,4-4,-1 1,4-4,0 7,-3-3,0 6,-4 4,0 3,-3-1,4 4,2 0</inkml:trace>
  <inkml:trace contextRef="#ctx0" brushRef="#br0" timeOffset="1.0007">1760 36,'0'-4,"0"1,4 3,-1-7,10 7,0-3,1-7,2 7,1 0,-1 0</inkml:trace>
  <inkml:trace contextRef="#ctx0" brushRef="#br0" timeOffset="2.0007">360 153,'0'0,"-6"-7,2 7,4 0,0-3,0 0,0 0,0 3,0 0,0 0,0 0,0 0,0 0,0 3,0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38:19.5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0,'17'7,"12"-7,11 0,7-3,2 3,1-4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38:19.55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87,'0'-10,"3"0,7 1,0-4,-7 0,10 7,-10-13,7 12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38:19.55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0 254,'0'-3,"0"3,0-13,0 6,0 1,7 3,-4 3,0 0,7 6,3 4,7 6,7 10,3-7,9 16,4 4,4 16,-1-1,4 4,-1 3,8 0,-1-3,-3 0,3-10,-10-3,1-12,-11-8,-9-5,-4-4</inkml:trace>
  <inkml:trace contextRef="#ctx0" brushRef="#br0" timeOffset="1">606 0,'-4'13,"-12"19,-7 6,3 11,-7 5,1 8,-7 2,3 7,-6 3,3-4,3 1,0 3,3-13,8-3,5-13,1-3,-3-13,2 0,8-13,-1-3,0-4,-2-2,5-1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4-04T03:38:19.56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17 292,'-7'-7,"4"4,-4 3,4 0,3 0,0 3,6 10,14 0,4 3,6 7,6 6,11 3,6 6,4 8,6-4,0 6,3-3,-2-6,-8-1,-6-5,-7-4,-3-7,-13-3,-7-9,-7 3,0-7</inkml:trace>
  <inkml:trace contextRef="#ctx0" brushRef="#br0" timeOffset="1">682 34,'0'-3,"0"-4,0 1,0-4,-7 7,4 0,-7-1,0 4,-3 7,-11 12,-5 4,-8 15,7 4,-13 13,3 6,-7 17,1 5,-1 11,1-4,6 4,0-11,10-5,0-7,10-4,-3-12,9-7,1-9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2C8E-D6CF-4516-8E8C-78FD056B834B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04C78-B09C-4EE2-B947-18B0E3889154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1A02-A11A-41E1-8897-017262B4D5ED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980F-2312-4592-857C-B81804ADB9E0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DF75-89A1-47E2-9767-80E184C29A51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67E1D-1E62-4D28-961A-4FD4C6A38ACE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11F5-BCA8-4D24-AE9E-23EDF808C151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F9AB-51AF-4967-9F71-21EA944423CC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7547-1882-49EE-A38F-23C8B980D98E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C034-D259-4678-939D-121268D408D7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E913-580A-4455-9B31-7E85EA88199D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FC796D-63E9-4C76-AA75-F52D995C4750}" type="datetime1">
              <a:rPr lang="zh-CN" altLang="en-US" smtClean="0"/>
              <a:t>2020/4/23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customXml" Target="../ink/ink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20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Pipelining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570" y="44624"/>
            <a:ext cx="902493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Stalling Delays the Entire Pipeline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83671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If we delay the second instruction, we’ll have to delay the third one too.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To make forwarding work between AND </a:t>
            </a:r>
            <a:r>
              <a:rPr lang="en-US" altLang="zh-CN" sz="2600" dirty="0" err="1">
                <a:ea typeface="宋体" charset="-122"/>
              </a:rPr>
              <a:t>and</a:t>
            </a:r>
            <a:r>
              <a:rPr lang="en-US" altLang="zh-CN" sz="2600" dirty="0">
                <a:ea typeface="宋体" charset="-122"/>
              </a:rPr>
              <a:t> OR.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Also prevents problems such as two instructions trying to write to the same register in the same cycle. </a:t>
            </a:r>
            <a:endParaRPr lang="en-US" altLang="zh-CN" sz="2800" dirty="0"/>
          </a:p>
        </p:txBody>
      </p:sp>
      <p:grpSp>
        <p:nvGrpSpPr>
          <p:cNvPr id="322" name="Group 4"/>
          <p:cNvGrpSpPr>
            <a:grpSpLocks/>
          </p:cNvGrpSpPr>
          <p:nvPr/>
        </p:nvGrpSpPr>
        <p:grpSpPr bwMode="auto">
          <a:xfrm>
            <a:off x="2513708" y="3860552"/>
            <a:ext cx="3767137" cy="863600"/>
            <a:chOff x="1872" y="2160"/>
            <a:chExt cx="2157" cy="480"/>
          </a:xfrm>
        </p:grpSpPr>
        <p:sp>
          <p:nvSpPr>
            <p:cNvPr id="323" name="Rectangle 5"/>
            <p:cNvSpPr>
              <a:spLocks noChangeArrowheads="1"/>
            </p:cNvSpPr>
            <p:nvPr/>
          </p:nvSpPr>
          <p:spPr bwMode="auto">
            <a:xfrm>
              <a:off x="264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24" name="Group 6"/>
            <p:cNvGrpSpPr>
              <a:grpSpLocks/>
            </p:cNvGrpSpPr>
            <p:nvPr/>
          </p:nvGrpSpPr>
          <p:grpSpPr bwMode="auto">
            <a:xfrm>
              <a:off x="2832" y="2208"/>
              <a:ext cx="192" cy="384"/>
              <a:chOff x="1920" y="720"/>
              <a:chExt cx="192" cy="384"/>
            </a:xfrm>
          </p:grpSpPr>
          <p:sp>
            <p:nvSpPr>
              <p:cNvPr id="352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3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4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5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6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7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8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27" name="Text Box 14"/>
            <p:cNvSpPr txBox="1">
              <a:spLocks noChangeArrowheads="1"/>
            </p:cNvSpPr>
            <p:nvPr/>
          </p:nvSpPr>
          <p:spPr bwMode="auto">
            <a:xfrm>
              <a:off x="3231" y="2306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28" name="Rectangle 15"/>
            <p:cNvSpPr>
              <a:spLocks noChangeArrowheads="1"/>
            </p:cNvSpPr>
            <p:nvPr/>
          </p:nvSpPr>
          <p:spPr bwMode="auto">
            <a:xfrm>
              <a:off x="235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9" name="Text Box 16"/>
            <p:cNvSpPr txBox="1">
              <a:spLocks noChangeArrowheads="1"/>
            </p:cNvSpPr>
            <p:nvPr/>
          </p:nvSpPr>
          <p:spPr bwMode="auto">
            <a:xfrm>
              <a:off x="228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30" name="Text Box 17"/>
            <p:cNvSpPr txBox="1">
              <a:spLocks noChangeArrowheads="1"/>
            </p:cNvSpPr>
            <p:nvPr/>
          </p:nvSpPr>
          <p:spPr bwMode="auto">
            <a:xfrm>
              <a:off x="372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31" name="Rectangle 18"/>
            <p:cNvSpPr>
              <a:spLocks noChangeArrowheads="1"/>
            </p:cNvSpPr>
            <p:nvPr/>
          </p:nvSpPr>
          <p:spPr bwMode="auto">
            <a:xfrm>
              <a:off x="187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2" name="Text Box 19"/>
            <p:cNvSpPr txBox="1">
              <a:spLocks noChangeArrowheads="1"/>
            </p:cNvSpPr>
            <p:nvPr/>
          </p:nvSpPr>
          <p:spPr bwMode="auto">
            <a:xfrm>
              <a:off x="1872" y="2306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333" name="Rectangle 20"/>
            <p:cNvSpPr>
              <a:spLocks noChangeArrowheads="1"/>
            </p:cNvSpPr>
            <p:nvPr/>
          </p:nvSpPr>
          <p:spPr bwMode="auto">
            <a:xfrm>
              <a:off x="312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4" name="Rectangle 21"/>
            <p:cNvSpPr>
              <a:spLocks noChangeArrowheads="1"/>
            </p:cNvSpPr>
            <p:nvPr/>
          </p:nvSpPr>
          <p:spPr bwMode="auto">
            <a:xfrm>
              <a:off x="216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5" name="Line 22"/>
            <p:cNvSpPr>
              <a:spLocks noChangeShapeType="1"/>
            </p:cNvSpPr>
            <p:nvPr/>
          </p:nvSpPr>
          <p:spPr bwMode="auto">
            <a:xfrm>
              <a:off x="206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6" name="Line 23"/>
            <p:cNvSpPr>
              <a:spLocks noChangeShapeType="1"/>
            </p:cNvSpPr>
            <p:nvPr/>
          </p:nvSpPr>
          <p:spPr bwMode="auto">
            <a:xfrm>
              <a:off x="225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" name="Line 24"/>
            <p:cNvSpPr>
              <a:spLocks noChangeShapeType="1"/>
            </p:cNvSpPr>
            <p:nvPr/>
          </p:nvSpPr>
          <p:spPr bwMode="auto">
            <a:xfrm>
              <a:off x="2544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" name="Line 25"/>
            <p:cNvSpPr>
              <a:spLocks noChangeShapeType="1"/>
            </p:cNvSpPr>
            <p:nvPr/>
          </p:nvSpPr>
          <p:spPr bwMode="auto">
            <a:xfrm>
              <a:off x="2544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9" name="Line 26"/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0" name="Line 27"/>
            <p:cNvSpPr>
              <a:spLocks noChangeShapeType="1"/>
            </p:cNvSpPr>
            <p:nvPr/>
          </p:nvSpPr>
          <p:spPr bwMode="auto">
            <a:xfrm>
              <a:off x="2736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1" name="Line 28"/>
            <p:cNvSpPr>
              <a:spLocks noChangeShapeType="1"/>
            </p:cNvSpPr>
            <p:nvPr/>
          </p:nvSpPr>
          <p:spPr bwMode="auto">
            <a:xfrm>
              <a:off x="302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2" name="Line 29"/>
            <p:cNvSpPr>
              <a:spLocks noChangeShapeType="1"/>
            </p:cNvSpPr>
            <p:nvPr/>
          </p:nvSpPr>
          <p:spPr bwMode="auto">
            <a:xfrm>
              <a:off x="321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3" name="Rectangle 30"/>
            <p:cNvSpPr>
              <a:spLocks noChangeArrowheads="1"/>
            </p:cNvSpPr>
            <p:nvPr/>
          </p:nvSpPr>
          <p:spPr bwMode="auto">
            <a:xfrm>
              <a:off x="331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4" name="Line 31"/>
            <p:cNvSpPr>
              <a:spLocks noChangeShapeType="1"/>
            </p:cNvSpPr>
            <p:nvPr/>
          </p:nvSpPr>
          <p:spPr bwMode="auto">
            <a:xfrm>
              <a:off x="350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5" name="Rectangle 32"/>
            <p:cNvSpPr>
              <a:spLocks noChangeArrowheads="1"/>
            </p:cNvSpPr>
            <p:nvPr/>
          </p:nvSpPr>
          <p:spPr bwMode="auto">
            <a:xfrm>
              <a:off x="360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6" name="Line 33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7" name="Rectangle 34"/>
            <p:cNvSpPr>
              <a:spLocks noChangeArrowheads="1"/>
            </p:cNvSpPr>
            <p:nvPr/>
          </p:nvSpPr>
          <p:spPr bwMode="auto">
            <a:xfrm>
              <a:off x="379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8" name="Line 35"/>
            <p:cNvSpPr>
              <a:spLocks noChangeShapeType="1"/>
            </p:cNvSpPr>
            <p:nvPr/>
          </p:nvSpPr>
          <p:spPr bwMode="auto">
            <a:xfrm>
              <a:off x="3264" y="24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9" name="Line 36"/>
            <p:cNvSpPr>
              <a:spLocks noChangeShapeType="1"/>
            </p:cNvSpPr>
            <p:nvPr/>
          </p:nvSpPr>
          <p:spPr bwMode="auto">
            <a:xfrm>
              <a:off x="3264" y="25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0" name="Line 37"/>
            <p:cNvSpPr>
              <a:spLocks noChangeShapeType="1"/>
            </p:cNvSpPr>
            <p:nvPr/>
          </p:nvSpPr>
          <p:spPr bwMode="auto">
            <a:xfrm>
              <a:off x="3552" y="2496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1" name="Line 38"/>
            <p:cNvSpPr>
              <a:spLocks noChangeShapeType="1"/>
            </p:cNvSpPr>
            <p:nvPr/>
          </p:nvSpPr>
          <p:spPr bwMode="auto">
            <a:xfrm>
              <a:off x="3552" y="24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59" name="Rectangle 39"/>
          <p:cNvSpPr>
            <a:spLocks noChangeArrowheads="1"/>
          </p:cNvSpPr>
          <p:nvPr/>
        </p:nvSpPr>
        <p:spPr bwMode="auto">
          <a:xfrm>
            <a:off x="4693345" y="489719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0" name="Text Box 40"/>
          <p:cNvSpPr txBox="1">
            <a:spLocks noChangeArrowheads="1"/>
          </p:cNvSpPr>
          <p:nvPr/>
        </p:nvSpPr>
        <p:spPr bwMode="auto">
          <a:xfrm>
            <a:off x="6563420" y="5159127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61" name="Rectangle 41"/>
          <p:cNvSpPr>
            <a:spLocks noChangeArrowheads="1"/>
          </p:cNvSpPr>
          <p:nvPr/>
        </p:nvSpPr>
        <p:spPr bwMode="auto">
          <a:xfrm>
            <a:off x="4190108" y="507022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2" name="Text Box 42"/>
          <p:cNvSpPr txBox="1">
            <a:spLocks noChangeArrowheads="1"/>
          </p:cNvSpPr>
          <p:nvPr/>
        </p:nvSpPr>
        <p:spPr bwMode="auto">
          <a:xfrm>
            <a:off x="4067870" y="5159127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63" name="Text Box 43"/>
          <p:cNvSpPr txBox="1">
            <a:spLocks noChangeArrowheads="1"/>
          </p:cNvSpPr>
          <p:nvPr/>
        </p:nvSpPr>
        <p:spPr bwMode="auto">
          <a:xfrm>
            <a:off x="7420670" y="5159127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64" name="Rectangle 44"/>
          <p:cNvSpPr>
            <a:spLocks noChangeArrowheads="1"/>
          </p:cNvSpPr>
          <p:nvPr/>
        </p:nvSpPr>
        <p:spPr bwMode="auto">
          <a:xfrm>
            <a:off x="3351908" y="507022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5" name="Text Box 45"/>
          <p:cNvSpPr txBox="1">
            <a:spLocks noChangeArrowheads="1"/>
          </p:cNvSpPr>
          <p:nvPr/>
        </p:nvSpPr>
        <p:spPr bwMode="auto">
          <a:xfrm>
            <a:off x="3351908" y="5159127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66" name="Rectangle 46"/>
          <p:cNvSpPr>
            <a:spLocks noChangeArrowheads="1"/>
          </p:cNvSpPr>
          <p:nvPr/>
        </p:nvSpPr>
        <p:spPr bwMode="auto">
          <a:xfrm>
            <a:off x="6369745" y="489719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7" name="Rectangle 47"/>
          <p:cNvSpPr>
            <a:spLocks noChangeArrowheads="1"/>
          </p:cNvSpPr>
          <p:nvPr/>
        </p:nvSpPr>
        <p:spPr bwMode="auto">
          <a:xfrm>
            <a:off x="3855145" y="489719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8" name="Line 48"/>
          <p:cNvSpPr>
            <a:spLocks noChangeShapeType="1"/>
          </p:cNvSpPr>
          <p:nvPr/>
        </p:nvSpPr>
        <p:spPr bwMode="auto">
          <a:xfrm>
            <a:off x="3686870" y="532899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9" name="Line 49"/>
          <p:cNvSpPr>
            <a:spLocks noChangeShapeType="1"/>
          </p:cNvSpPr>
          <p:nvPr/>
        </p:nvSpPr>
        <p:spPr bwMode="auto">
          <a:xfrm>
            <a:off x="4023420" y="532899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0" name="Line 50"/>
          <p:cNvSpPr>
            <a:spLocks noChangeShapeType="1"/>
          </p:cNvSpPr>
          <p:nvPr/>
        </p:nvSpPr>
        <p:spPr bwMode="auto">
          <a:xfrm>
            <a:off x="4525070" y="5155952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1" name="Line 51"/>
          <p:cNvSpPr>
            <a:spLocks noChangeShapeType="1"/>
          </p:cNvSpPr>
          <p:nvPr/>
        </p:nvSpPr>
        <p:spPr bwMode="auto">
          <a:xfrm>
            <a:off x="4525070" y="550202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2" name="Line 52"/>
          <p:cNvSpPr>
            <a:spLocks noChangeShapeType="1"/>
          </p:cNvSpPr>
          <p:nvPr/>
        </p:nvSpPr>
        <p:spPr bwMode="auto">
          <a:xfrm>
            <a:off x="6538020" y="532899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3" name="Rectangle 53"/>
          <p:cNvSpPr>
            <a:spLocks noChangeArrowheads="1"/>
          </p:cNvSpPr>
          <p:nvPr/>
        </p:nvSpPr>
        <p:spPr bwMode="auto">
          <a:xfrm>
            <a:off x="6704708" y="507022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4" name="Line 54"/>
          <p:cNvSpPr>
            <a:spLocks noChangeShapeType="1"/>
          </p:cNvSpPr>
          <p:nvPr/>
        </p:nvSpPr>
        <p:spPr bwMode="auto">
          <a:xfrm>
            <a:off x="7039670" y="532899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5" name="Rectangle 55"/>
          <p:cNvSpPr>
            <a:spLocks noChangeArrowheads="1"/>
          </p:cNvSpPr>
          <p:nvPr/>
        </p:nvSpPr>
        <p:spPr bwMode="auto">
          <a:xfrm>
            <a:off x="7207945" y="489719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6" name="Line 56"/>
          <p:cNvSpPr>
            <a:spLocks noChangeShapeType="1"/>
          </p:cNvSpPr>
          <p:nvPr/>
        </p:nvSpPr>
        <p:spPr bwMode="auto">
          <a:xfrm>
            <a:off x="7376220" y="532899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7" name="Rectangle 57"/>
          <p:cNvSpPr>
            <a:spLocks noChangeArrowheads="1"/>
          </p:cNvSpPr>
          <p:nvPr/>
        </p:nvSpPr>
        <p:spPr bwMode="auto">
          <a:xfrm>
            <a:off x="7542908" y="507022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8" name="Line 58"/>
          <p:cNvSpPr>
            <a:spLocks noChangeShapeType="1"/>
          </p:cNvSpPr>
          <p:nvPr/>
        </p:nvSpPr>
        <p:spPr bwMode="auto">
          <a:xfrm>
            <a:off x="6620570" y="5328990"/>
            <a:ext cx="0" cy="344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" name="Line 59"/>
          <p:cNvSpPr>
            <a:spLocks noChangeShapeType="1"/>
          </p:cNvSpPr>
          <p:nvPr/>
        </p:nvSpPr>
        <p:spPr bwMode="auto">
          <a:xfrm>
            <a:off x="6620570" y="5673477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0" name="Line 60"/>
          <p:cNvSpPr>
            <a:spLocks noChangeShapeType="1"/>
          </p:cNvSpPr>
          <p:nvPr/>
        </p:nvSpPr>
        <p:spPr bwMode="auto">
          <a:xfrm>
            <a:off x="7123808" y="5502027"/>
            <a:ext cx="84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1" name="Line 61"/>
          <p:cNvSpPr>
            <a:spLocks noChangeShapeType="1"/>
          </p:cNvSpPr>
          <p:nvPr/>
        </p:nvSpPr>
        <p:spPr bwMode="auto">
          <a:xfrm>
            <a:off x="7123808" y="5502027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2" name="Rectangle 62"/>
          <p:cNvSpPr>
            <a:spLocks noChangeArrowheads="1"/>
          </p:cNvSpPr>
          <p:nvPr/>
        </p:nvSpPr>
        <p:spPr bwMode="auto">
          <a:xfrm>
            <a:off x="6369745" y="5933827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83" name="Group 63"/>
          <p:cNvGrpSpPr>
            <a:grpSpLocks/>
          </p:cNvGrpSpPr>
          <p:nvPr/>
        </p:nvGrpSpPr>
        <p:grpSpPr bwMode="auto">
          <a:xfrm>
            <a:off x="6704708" y="6019552"/>
            <a:ext cx="334962" cy="690563"/>
            <a:chOff x="1920" y="720"/>
            <a:chExt cx="192" cy="384"/>
          </a:xfrm>
        </p:grpSpPr>
        <p:sp>
          <p:nvSpPr>
            <p:cNvPr id="384" name="Line 64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5" name="Line 65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6" name="Line 66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7" name="Line 67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8" name="Line 68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9" name="Line 69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0" name="Line 70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91" name="Text Box 71"/>
          <p:cNvSpPr txBox="1">
            <a:spLocks noChangeArrowheads="1"/>
          </p:cNvSpPr>
          <p:nvPr/>
        </p:nvSpPr>
        <p:spPr bwMode="auto">
          <a:xfrm>
            <a:off x="7401620" y="6195765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92" name="Rectangle 72"/>
          <p:cNvSpPr>
            <a:spLocks noChangeArrowheads="1"/>
          </p:cNvSpPr>
          <p:nvPr/>
        </p:nvSpPr>
        <p:spPr bwMode="auto">
          <a:xfrm>
            <a:off x="5866508" y="6105277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3" name="Text Box 73"/>
          <p:cNvSpPr txBox="1">
            <a:spLocks noChangeArrowheads="1"/>
          </p:cNvSpPr>
          <p:nvPr/>
        </p:nvSpPr>
        <p:spPr bwMode="auto">
          <a:xfrm>
            <a:off x="5820470" y="6195765"/>
            <a:ext cx="4603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94" name="Text Box 74"/>
          <p:cNvSpPr txBox="1">
            <a:spLocks noChangeArrowheads="1"/>
          </p:cNvSpPr>
          <p:nvPr/>
        </p:nvSpPr>
        <p:spPr bwMode="auto">
          <a:xfrm>
            <a:off x="8258870" y="6195765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95" name="Rectangle 75"/>
          <p:cNvSpPr>
            <a:spLocks noChangeArrowheads="1"/>
          </p:cNvSpPr>
          <p:nvPr/>
        </p:nvSpPr>
        <p:spPr bwMode="auto">
          <a:xfrm>
            <a:off x="4190108" y="6105277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6" name="Text Box 76"/>
          <p:cNvSpPr txBox="1">
            <a:spLocks noChangeArrowheads="1"/>
          </p:cNvSpPr>
          <p:nvPr/>
        </p:nvSpPr>
        <p:spPr bwMode="auto">
          <a:xfrm>
            <a:off x="4190108" y="6195765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397" name="Rectangle 77"/>
          <p:cNvSpPr>
            <a:spLocks noChangeArrowheads="1"/>
          </p:cNvSpPr>
          <p:nvPr/>
        </p:nvSpPr>
        <p:spPr bwMode="auto">
          <a:xfrm>
            <a:off x="7207945" y="5933827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8" name="Rectangle 78"/>
          <p:cNvSpPr>
            <a:spLocks noChangeArrowheads="1"/>
          </p:cNvSpPr>
          <p:nvPr/>
        </p:nvSpPr>
        <p:spPr bwMode="auto">
          <a:xfrm>
            <a:off x="4693345" y="5933827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9" name="Line 79"/>
          <p:cNvSpPr>
            <a:spLocks noChangeShapeType="1"/>
          </p:cNvSpPr>
          <p:nvPr/>
        </p:nvSpPr>
        <p:spPr bwMode="auto">
          <a:xfrm>
            <a:off x="4525070" y="636562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0" name="Line 80"/>
          <p:cNvSpPr>
            <a:spLocks noChangeShapeType="1"/>
          </p:cNvSpPr>
          <p:nvPr/>
        </p:nvSpPr>
        <p:spPr bwMode="auto">
          <a:xfrm>
            <a:off x="6201470" y="619259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1" name="Line 81"/>
          <p:cNvSpPr>
            <a:spLocks noChangeShapeType="1"/>
          </p:cNvSpPr>
          <p:nvPr/>
        </p:nvSpPr>
        <p:spPr bwMode="auto">
          <a:xfrm>
            <a:off x="6201470" y="653707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2" name="Line 82"/>
          <p:cNvSpPr>
            <a:spLocks noChangeShapeType="1"/>
          </p:cNvSpPr>
          <p:nvPr/>
        </p:nvSpPr>
        <p:spPr bwMode="auto">
          <a:xfrm>
            <a:off x="6538020" y="619259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3" name="Line 83"/>
          <p:cNvSpPr>
            <a:spLocks noChangeShapeType="1"/>
          </p:cNvSpPr>
          <p:nvPr/>
        </p:nvSpPr>
        <p:spPr bwMode="auto">
          <a:xfrm>
            <a:off x="6538020" y="653707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4" name="Line 84"/>
          <p:cNvSpPr>
            <a:spLocks noChangeShapeType="1"/>
          </p:cNvSpPr>
          <p:nvPr/>
        </p:nvSpPr>
        <p:spPr bwMode="auto">
          <a:xfrm>
            <a:off x="7039670" y="636562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5" name="Line 85"/>
          <p:cNvSpPr>
            <a:spLocks noChangeShapeType="1"/>
          </p:cNvSpPr>
          <p:nvPr/>
        </p:nvSpPr>
        <p:spPr bwMode="auto">
          <a:xfrm>
            <a:off x="7376220" y="636562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6" name="Rectangle 86"/>
          <p:cNvSpPr>
            <a:spLocks noChangeArrowheads="1"/>
          </p:cNvSpPr>
          <p:nvPr/>
        </p:nvSpPr>
        <p:spPr bwMode="auto">
          <a:xfrm>
            <a:off x="7542908" y="6105277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7" name="Line 87"/>
          <p:cNvSpPr>
            <a:spLocks noChangeShapeType="1"/>
          </p:cNvSpPr>
          <p:nvPr/>
        </p:nvSpPr>
        <p:spPr bwMode="auto">
          <a:xfrm>
            <a:off x="7877870" y="636562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8" name="Rectangle 88"/>
          <p:cNvSpPr>
            <a:spLocks noChangeArrowheads="1"/>
          </p:cNvSpPr>
          <p:nvPr/>
        </p:nvSpPr>
        <p:spPr bwMode="auto">
          <a:xfrm>
            <a:off x="8046145" y="5933827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9" name="Line 89"/>
          <p:cNvSpPr>
            <a:spLocks noChangeShapeType="1"/>
          </p:cNvSpPr>
          <p:nvPr/>
        </p:nvSpPr>
        <p:spPr bwMode="auto">
          <a:xfrm>
            <a:off x="8214420" y="636562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" name="Rectangle 90"/>
          <p:cNvSpPr>
            <a:spLocks noChangeArrowheads="1"/>
          </p:cNvSpPr>
          <p:nvPr/>
        </p:nvSpPr>
        <p:spPr bwMode="auto">
          <a:xfrm>
            <a:off x="8381108" y="6105277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1" name="Line 91"/>
          <p:cNvSpPr>
            <a:spLocks noChangeShapeType="1"/>
          </p:cNvSpPr>
          <p:nvPr/>
        </p:nvSpPr>
        <p:spPr bwMode="auto">
          <a:xfrm>
            <a:off x="7458770" y="6365627"/>
            <a:ext cx="0" cy="3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2" name="Line 92"/>
          <p:cNvSpPr>
            <a:spLocks noChangeShapeType="1"/>
          </p:cNvSpPr>
          <p:nvPr/>
        </p:nvSpPr>
        <p:spPr bwMode="auto">
          <a:xfrm>
            <a:off x="7458770" y="6710115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3" name="Line 93"/>
          <p:cNvSpPr>
            <a:spLocks noChangeShapeType="1"/>
          </p:cNvSpPr>
          <p:nvPr/>
        </p:nvSpPr>
        <p:spPr bwMode="auto">
          <a:xfrm>
            <a:off x="7962008" y="6537077"/>
            <a:ext cx="84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4" name="Line 94"/>
          <p:cNvSpPr>
            <a:spLocks noChangeShapeType="1"/>
          </p:cNvSpPr>
          <p:nvPr/>
        </p:nvSpPr>
        <p:spPr bwMode="auto">
          <a:xfrm>
            <a:off x="7962008" y="6537077"/>
            <a:ext cx="0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5" name="Text Box 95"/>
          <p:cNvSpPr txBox="1">
            <a:spLocks noChangeArrowheads="1"/>
          </p:cNvSpPr>
          <p:nvPr/>
        </p:nvSpPr>
        <p:spPr bwMode="auto">
          <a:xfrm>
            <a:off x="251520" y="4176465"/>
            <a:ext cx="218281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20($3)</a:t>
            </a:r>
          </a:p>
          <a:p>
            <a:pPr>
              <a:lnSpc>
                <a:spcPct val="37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and	</a:t>
            </a:r>
            <a:r>
              <a:rPr lang="en-US" altLang="zh-CN" sz="2000">
                <a:solidFill>
                  <a:srgbClr val="FF0000"/>
                </a:solidFill>
                <a:latin typeface="Trebuchet MS" pitchFamily="-16" charset="0"/>
                <a:ea typeface="宋体" charset="-122"/>
              </a:rPr>
              <a:t>$12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4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or	$13, </a:t>
            </a:r>
            <a:r>
              <a:rPr lang="en-US" altLang="zh-CN" sz="2000">
                <a:solidFill>
                  <a:srgbClr val="FF0000"/>
                </a:solidFill>
                <a:latin typeface="Trebuchet MS" pitchFamily="-16" charset="0"/>
                <a:ea typeface="宋体" charset="-122"/>
              </a:rPr>
              <a:t>$12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2000">
              <a:latin typeface="Trebuchet MS" pitchFamily="-16" charset="0"/>
              <a:ea typeface="宋体" charset="-122"/>
            </a:endParaRPr>
          </a:p>
        </p:txBody>
      </p:sp>
      <p:sp>
        <p:nvSpPr>
          <p:cNvPr id="416" name="Line 96"/>
          <p:cNvSpPr>
            <a:spLocks noChangeShapeType="1"/>
          </p:cNvSpPr>
          <p:nvPr/>
        </p:nvSpPr>
        <p:spPr bwMode="auto">
          <a:xfrm>
            <a:off x="31010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7" name="Line 97"/>
          <p:cNvSpPr>
            <a:spLocks noChangeShapeType="1"/>
          </p:cNvSpPr>
          <p:nvPr/>
        </p:nvSpPr>
        <p:spPr bwMode="auto">
          <a:xfrm>
            <a:off x="39392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8" name="Line 98"/>
          <p:cNvSpPr>
            <a:spLocks noChangeShapeType="1"/>
          </p:cNvSpPr>
          <p:nvPr/>
        </p:nvSpPr>
        <p:spPr bwMode="auto">
          <a:xfrm>
            <a:off x="47774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9" name="Line 99"/>
          <p:cNvSpPr>
            <a:spLocks noChangeShapeType="1"/>
          </p:cNvSpPr>
          <p:nvPr/>
        </p:nvSpPr>
        <p:spPr bwMode="auto">
          <a:xfrm>
            <a:off x="56156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0" name="Line 100"/>
          <p:cNvSpPr>
            <a:spLocks noChangeShapeType="1"/>
          </p:cNvSpPr>
          <p:nvPr/>
        </p:nvSpPr>
        <p:spPr bwMode="auto">
          <a:xfrm>
            <a:off x="64538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1" name="Line 101"/>
          <p:cNvSpPr>
            <a:spLocks noChangeShapeType="1"/>
          </p:cNvSpPr>
          <p:nvPr/>
        </p:nvSpPr>
        <p:spPr bwMode="auto">
          <a:xfrm>
            <a:off x="7292083" y="36875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2" name="Line 102"/>
          <p:cNvSpPr>
            <a:spLocks noChangeShapeType="1"/>
          </p:cNvSpPr>
          <p:nvPr/>
        </p:nvSpPr>
        <p:spPr bwMode="auto">
          <a:xfrm>
            <a:off x="5615683" y="4292352"/>
            <a:ext cx="166687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3" name="Rectangle 104"/>
          <p:cNvSpPr>
            <a:spLocks noChangeArrowheads="1"/>
          </p:cNvSpPr>
          <p:nvPr/>
        </p:nvSpPr>
        <p:spPr bwMode="auto">
          <a:xfrm>
            <a:off x="5531545" y="4897190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24" name="Group 105"/>
          <p:cNvGrpSpPr>
            <a:grpSpLocks/>
          </p:cNvGrpSpPr>
          <p:nvPr/>
        </p:nvGrpSpPr>
        <p:grpSpPr bwMode="auto">
          <a:xfrm>
            <a:off x="5866508" y="4982915"/>
            <a:ext cx="334962" cy="690562"/>
            <a:chOff x="1920" y="720"/>
            <a:chExt cx="192" cy="384"/>
          </a:xfrm>
        </p:grpSpPr>
        <p:sp>
          <p:nvSpPr>
            <p:cNvPr id="425" name="Line 106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6" name="Line 107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7" name="Line 108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8" name="Line 109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9" name="Line 110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0" name="Line 111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1" name="Line 112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32" name="Line 113"/>
          <p:cNvSpPr>
            <a:spLocks noChangeShapeType="1"/>
          </p:cNvSpPr>
          <p:nvPr/>
        </p:nvSpPr>
        <p:spPr bwMode="auto">
          <a:xfrm>
            <a:off x="5699820" y="515595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3" name="Line 114"/>
          <p:cNvSpPr>
            <a:spLocks noChangeShapeType="1"/>
          </p:cNvSpPr>
          <p:nvPr/>
        </p:nvSpPr>
        <p:spPr bwMode="auto">
          <a:xfrm>
            <a:off x="5699820" y="550202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4" name="Line 115"/>
          <p:cNvSpPr>
            <a:spLocks noChangeShapeType="1"/>
          </p:cNvSpPr>
          <p:nvPr/>
        </p:nvSpPr>
        <p:spPr bwMode="auto">
          <a:xfrm>
            <a:off x="6201470" y="532899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5" name="Rectangle 116"/>
          <p:cNvSpPr>
            <a:spLocks noChangeArrowheads="1"/>
          </p:cNvSpPr>
          <p:nvPr/>
        </p:nvSpPr>
        <p:spPr bwMode="auto">
          <a:xfrm>
            <a:off x="5531545" y="5933827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6" name="Line 117"/>
          <p:cNvSpPr>
            <a:spLocks noChangeShapeType="1"/>
          </p:cNvSpPr>
          <p:nvPr/>
        </p:nvSpPr>
        <p:spPr bwMode="auto">
          <a:xfrm>
            <a:off x="5699820" y="636562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437" name="Object 118"/>
          <p:cNvGraphicFramePr>
            <a:graphicFrameLocks noChangeAspect="1"/>
          </p:cNvGraphicFramePr>
          <p:nvPr>
            <p:extLst/>
          </p:nvPr>
        </p:nvGraphicFramePr>
        <p:xfrm>
          <a:off x="4944170" y="4982915"/>
          <a:ext cx="49371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Bitmap Image" r:id="rId3" imgW="447856" imgH="523810" progId="Paint.Picture">
                  <p:embed/>
                </p:oleObj>
              </mc:Choice>
              <mc:Fallback>
                <p:oleObj name="Bitmap Image" r:id="rId3" imgW="447856" imgH="523810" progId="Paint.Picture">
                  <p:embed/>
                  <p:pic>
                    <p:nvPicPr>
                      <p:cNvPr id="437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170" y="4982915"/>
                        <a:ext cx="49371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2">
                                    <a:gamma/>
                                    <a:tint val="33725"/>
                                    <a:invGamma/>
                                  </a:schemeClr>
                                </a:gs>
                                <a:gs pos="100000">
                                  <a:schemeClr val="accent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8" name="Object 119"/>
          <p:cNvGraphicFramePr>
            <a:graphicFrameLocks noChangeAspect="1"/>
          </p:cNvGraphicFramePr>
          <p:nvPr>
            <p:extLst/>
          </p:nvPr>
        </p:nvGraphicFramePr>
        <p:xfrm>
          <a:off x="4944170" y="6019552"/>
          <a:ext cx="49371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Bitmap Image" r:id="rId5" imgW="447856" imgH="523810" progId="Paint.Picture">
                  <p:embed/>
                </p:oleObj>
              </mc:Choice>
              <mc:Fallback>
                <p:oleObj name="Bitmap Image" r:id="rId5" imgW="447856" imgH="523810" progId="Paint.Picture">
                  <p:embed/>
                  <p:pic>
                    <p:nvPicPr>
                      <p:cNvPr id="438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170" y="6019552"/>
                        <a:ext cx="49371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2">
                                    <a:gamma/>
                                    <a:tint val="33725"/>
                                    <a:invGamma/>
                                  </a:schemeClr>
                                </a:gs>
                                <a:gs pos="100000">
                                  <a:schemeClr val="accent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9" name="Line 120"/>
          <p:cNvSpPr>
            <a:spLocks noChangeShapeType="1"/>
          </p:cNvSpPr>
          <p:nvPr/>
        </p:nvSpPr>
        <p:spPr bwMode="auto">
          <a:xfrm>
            <a:off x="6034783" y="4378077"/>
            <a:ext cx="0" cy="1900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0" name="Line 121"/>
          <p:cNvSpPr>
            <a:spLocks noChangeShapeType="1"/>
          </p:cNvSpPr>
          <p:nvPr/>
        </p:nvSpPr>
        <p:spPr bwMode="auto">
          <a:xfrm>
            <a:off x="6453883" y="5328990"/>
            <a:ext cx="166687" cy="863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1" name="Text Box 122"/>
          <p:cNvSpPr txBox="1">
            <a:spLocks noChangeArrowheads="1"/>
          </p:cNvSpPr>
          <p:nvPr/>
        </p:nvSpPr>
        <p:spPr bwMode="auto">
          <a:xfrm>
            <a:off x="2026345" y="2996952"/>
            <a:ext cx="67643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	7	8</a:t>
            </a:r>
          </a:p>
        </p:txBody>
      </p:sp>
      <p:sp>
        <p:nvSpPr>
          <p:cNvPr id="442" name="Line 123"/>
          <p:cNvSpPr>
            <a:spLocks noChangeShapeType="1"/>
          </p:cNvSpPr>
          <p:nvPr/>
        </p:nvSpPr>
        <p:spPr bwMode="auto">
          <a:xfrm>
            <a:off x="8122345" y="3674815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70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Implementing Stalls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One way to implement a stall is to force the two instructions after LW to pause and remain in their ID and IF stages for one extra cycle.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This is easily accomplished via: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Don’t update PC, so current IF stage is repeated.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Don’t update IF/ID register, so ID stage is repeated.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830" y="3940862"/>
            <a:ext cx="6806120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535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Implement Stalling for EXE, MEM, WB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Those units aren’t used in those cycles because of the stall, so the control signals of EX, MEM and WB can be set to all 0s.</a:t>
            </a:r>
          </a:p>
          <a:p>
            <a:pPr marL="82296" indent="0">
              <a:buNone/>
            </a:pPr>
            <a:endParaRPr lang="en-US" altLang="zh-CN" sz="2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830" y="3645024"/>
            <a:ext cx="6806120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81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Stall = </a:t>
            </a:r>
            <a:r>
              <a:rPr lang="en-US" altLang="zh-CN" sz="4400" b="1" dirty="0" err="1">
                <a:solidFill>
                  <a:srgbClr val="0000FF"/>
                </a:solidFill>
              </a:rPr>
              <a:t>Nop</a:t>
            </a:r>
            <a:r>
              <a:rPr lang="en-US" altLang="zh-CN" sz="4400" b="1" dirty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/>
            <a:r>
              <a:rPr lang="en-US" altLang="zh-CN" sz="2800" dirty="0">
                <a:ea typeface="宋体" charset="-122"/>
              </a:rPr>
              <a:t>In fact, the effect of a load stall is to insert an empty or </a:t>
            </a:r>
            <a:r>
              <a:rPr lang="en-US" altLang="zh-CN" sz="2800" dirty="0" err="1">
                <a:solidFill>
                  <a:srgbClr val="FF0000"/>
                </a:solidFill>
                <a:ea typeface="宋体" charset="-122"/>
              </a:rPr>
              <a:t>nop</a:t>
            </a:r>
            <a:r>
              <a:rPr lang="en-US" altLang="zh-CN" sz="2800" dirty="0">
                <a:ea typeface="宋体" charset="-122"/>
              </a:rPr>
              <a:t> instruction into the pipeline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361" name="Line 112"/>
          <p:cNvSpPr>
            <a:spLocks noChangeShapeType="1"/>
          </p:cNvSpPr>
          <p:nvPr/>
        </p:nvSpPr>
        <p:spPr bwMode="auto">
          <a:xfrm>
            <a:off x="36084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2" name="Line 113"/>
          <p:cNvSpPr>
            <a:spLocks noChangeShapeType="1"/>
          </p:cNvSpPr>
          <p:nvPr/>
        </p:nvSpPr>
        <p:spPr bwMode="auto">
          <a:xfrm>
            <a:off x="44466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3" name="Line 114"/>
          <p:cNvSpPr>
            <a:spLocks noChangeShapeType="1"/>
          </p:cNvSpPr>
          <p:nvPr/>
        </p:nvSpPr>
        <p:spPr bwMode="auto">
          <a:xfrm>
            <a:off x="52848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4" name="Line 115"/>
          <p:cNvSpPr>
            <a:spLocks noChangeShapeType="1"/>
          </p:cNvSpPr>
          <p:nvPr/>
        </p:nvSpPr>
        <p:spPr bwMode="auto">
          <a:xfrm>
            <a:off x="61230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5" name="Line 116"/>
          <p:cNvSpPr>
            <a:spLocks noChangeShapeType="1"/>
          </p:cNvSpPr>
          <p:nvPr/>
        </p:nvSpPr>
        <p:spPr bwMode="auto">
          <a:xfrm>
            <a:off x="69612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6" name="Line 117"/>
          <p:cNvSpPr>
            <a:spLocks noChangeShapeType="1"/>
          </p:cNvSpPr>
          <p:nvPr/>
        </p:nvSpPr>
        <p:spPr bwMode="auto">
          <a:xfrm>
            <a:off x="7799438" y="3732733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19" name="Group 4"/>
          <p:cNvGrpSpPr>
            <a:grpSpLocks/>
          </p:cNvGrpSpPr>
          <p:nvPr/>
        </p:nvGrpSpPr>
        <p:grpSpPr bwMode="auto">
          <a:xfrm>
            <a:off x="2612034" y="2762250"/>
            <a:ext cx="3767138" cy="863600"/>
            <a:chOff x="1872" y="2160"/>
            <a:chExt cx="2157" cy="480"/>
          </a:xfrm>
        </p:grpSpPr>
        <p:sp>
          <p:nvSpPr>
            <p:cNvPr id="120" name="Rectangle 5"/>
            <p:cNvSpPr>
              <a:spLocks noChangeArrowheads="1"/>
            </p:cNvSpPr>
            <p:nvPr/>
          </p:nvSpPr>
          <p:spPr bwMode="auto">
            <a:xfrm>
              <a:off x="264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21" name="Group 6"/>
            <p:cNvGrpSpPr>
              <a:grpSpLocks/>
            </p:cNvGrpSpPr>
            <p:nvPr/>
          </p:nvGrpSpPr>
          <p:grpSpPr bwMode="auto">
            <a:xfrm>
              <a:off x="2832" y="2208"/>
              <a:ext cx="192" cy="384"/>
              <a:chOff x="1920" y="720"/>
              <a:chExt cx="192" cy="384"/>
            </a:xfrm>
          </p:grpSpPr>
          <p:sp>
            <p:nvSpPr>
              <p:cNvPr id="147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8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9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0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1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3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22" name="Text Box 14"/>
            <p:cNvSpPr txBox="1">
              <a:spLocks noChangeArrowheads="1"/>
            </p:cNvSpPr>
            <p:nvPr/>
          </p:nvSpPr>
          <p:spPr bwMode="auto">
            <a:xfrm>
              <a:off x="3231" y="2306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3" name="Rectangle 15"/>
            <p:cNvSpPr>
              <a:spLocks noChangeArrowheads="1"/>
            </p:cNvSpPr>
            <p:nvPr/>
          </p:nvSpPr>
          <p:spPr bwMode="auto">
            <a:xfrm>
              <a:off x="235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Text Box 16"/>
            <p:cNvSpPr txBox="1">
              <a:spLocks noChangeArrowheads="1"/>
            </p:cNvSpPr>
            <p:nvPr/>
          </p:nvSpPr>
          <p:spPr bwMode="auto">
            <a:xfrm>
              <a:off x="228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5" name="Text Box 17"/>
            <p:cNvSpPr txBox="1">
              <a:spLocks noChangeArrowheads="1"/>
            </p:cNvSpPr>
            <p:nvPr/>
          </p:nvSpPr>
          <p:spPr bwMode="auto">
            <a:xfrm>
              <a:off x="372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6" name="Rectangle 18"/>
            <p:cNvSpPr>
              <a:spLocks noChangeArrowheads="1"/>
            </p:cNvSpPr>
            <p:nvPr/>
          </p:nvSpPr>
          <p:spPr bwMode="auto">
            <a:xfrm>
              <a:off x="187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Text Box 19"/>
            <p:cNvSpPr txBox="1">
              <a:spLocks noChangeArrowheads="1"/>
            </p:cNvSpPr>
            <p:nvPr/>
          </p:nvSpPr>
          <p:spPr bwMode="auto">
            <a:xfrm>
              <a:off x="1872" y="2306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8" name="Rectangle 20"/>
            <p:cNvSpPr>
              <a:spLocks noChangeArrowheads="1"/>
            </p:cNvSpPr>
            <p:nvPr/>
          </p:nvSpPr>
          <p:spPr bwMode="auto">
            <a:xfrm>
              <a:off x="312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Rectangle 21"/>
            <p:cNvSpPr>
              <a:spLocks noChangeArrowheads="1"/>
            </p:cNvSpPr>
            <p:nvPr/>
          </p:nvSpPr>
          <p:spPr bwMode="auto">
            <a:xfrm>
              <a:off x="216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22"/>
            <p:cNvSpPr>
              <a:spLocks noChangeShapeType="1"/>
            </p:cNvSpPr>
            <p:nvPr/>
          </p:nvSpPr>
          <p:spPr bwMode="auto">
            <a:xfrm>
              <a:off x="206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23"/>
            <p:cNvSpPr>
              <a:spLocks noChangeShapeType="1"/>
            </p:cNvSpPr>
            <p:nvPr/>
          </p:nvSpPr>
          <p:spPr bwMode="auto">
            <a:xfrm>
              <a:off x="225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24"/>
            <p:cNvSpPr>
              <a:spLocks noChangeShapeType="1"/>
            </p:cNvSpPr>
            <p:nvPr/>
          </p:nvSpPr>
          <p:spPr bwMode="auto">
            <a:xfrm>
              <a:off x="2544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25"/>
            <p:cNvSpPr>
              <a:spLocks noChangeShapeType="1"/>
            </p:cNvSpPr>
            <p:nvPr/>
          </p:nvSpPr>
          <p:spPr bwMode="auto">
            <a:xfrm>
              <a:off x="2544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Line 26"/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5" name="Line 27"/>
            <p:cNvSpPr>
              <a:spLocks noChangeShapeType="1"/>
            </p:cNvSpPr>
            <p:nvPr/>
          </p:nvSpPr>
          <p:spPr bwMode="auto">
            <a:xfrm>
              <a:off x="2736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6" name="Line 28"/>
            <p:cNvSpPr>
              <a:spLocks noChangeShapeType="1"/>
            </p:cNvSpPr>
            <p:nvPr/>
          </p:nvSpPr>
          <p:spPr bwMode="auto">
            <a:xfrm>
              <a:off x="302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29"/>
            <p:cNvSpPr>
              <a:spLocks noChangeShapeType="1"/>
            </p:cNvSpPr>
            <p:nvPr/>
          </p:nvSpPr>
          <p:spPr bwMode="auto">
            <a:xfrm>
              <a:off x="321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Rectangle 30"/>
            <p:cNvSpPr>
              <a:spLocks noChangeArrowheads="1"/>
            </p:cNvSpPr>
            <p:nvPr/>
          </p:nvSpPr>
          <p:spPr bwMode="auto">
            <a:xfrm>
              <a:off x="331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31"/>
            <p:cNvSpPr>
              <a:spLocks noChangeShapeType="1"/>
            </p:cNvSpPr>
            <p:nvPr/>
          </p:nvSpPr>
          <p:spPr bwMode="auto">
            <a:xfrm>
              <a:off x="350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Rectangle 32"/>
            <p:cNvSpPr>
              <a:spLocks noChangeArrowheads="1"/>
            </p:cNvSpPr>
            <p:nvPr/>
          </p:nvSpPr>
          <p:spPr bwMode="auto">
            <a:xfrm>
              <a:off x="360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Line 33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Rectangle 34"/>
            <p:cNvSpPr>
              <a:spLocks noChangeArrowheads="1"/>
            </p:cNvSpPr>
            <p:nvPr/>
          </p:nvSpPr>
          <p:spPr bwMode="auto">
            <a:xfrm>
              <a:off x="379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Line 35"/>
            <p:cNvSpPr>
              <a:spLocks noChangeShapeType="1"/>
            </p:cNvSpPr>
            <p:nvPr/>
          </p:nvSpPr>
          <p:spPr bwMode="auto">
            <a:xfrm>
              <a:off x="3264" y="24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Line 36"/>
            <p:cNvSpPr>
              <a:spLocks noChangeShapeType="1"/>
            </p:cNvSpPr>
            <p:nvPr/>
          </p:nvSpPr>
          <p:spPr bwMode="auto">
            <a:xfrm>
              <a:off x="3264" y="25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Line 37"/>
            <p:cNvSpPr>
              <a:spLocks noChangeShapeType="1"/>
            </p:cNvSpPr>
            <p:nvPr/>
          </p:nvSpPr>
          <p:spPr bwMode="auto">
            <a:xfrm>
              <a:off x="3552" y="2496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38"/>
            <p:cNvSpPr>
              <a:spLocks noChangeShapeType="1"/>
            </p:cNvSpPr>
            <p:nvPr/>
          </p:nvSpPr>
          <p:spPr bwMode="auto">
            <a:xfrm>
              <a:off x="3552" y="24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4" name="Rectangle 39"/>
          <p:cNvSpPr>
            <a:spLocks noChangeArrowheads="1"/>
          </p:cNvSpPr>
          <p:nvPr/>
        </p:nvSpPr>
        <p:spPr bwMode="auto">
          <a:xfrm>
            <a:off x="4791672" y="4822825"/>
            <a:ext cx="168275" cy="863600"/>
          </a:xfrm>
          <a:prstGeom prst="rect">
            <a:avLst/>
          </a:prstGeom>
          <a:noFill/>
          <a:ln w="127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5" name="Rectangle 40"/>
          <p:cNvSpPr>
            <a:spLocks noChangeArrowheads="1"/>
          </p:cNvSpPr>
          <p:nvPr/>
        </p:nvSpPr>
        <p:spPr bwMode="auto">
          <a:xfrm>
            <a:off x="4258272" y="3970338"/>
            <a:ext cx="336550" cy="517525"/>
          </a:xfrm>
          <a:prstGeom prst="rect">
            <a:avLst/>
          </a:prstGeom>
          <a:noFill/>
          <a:ln w="127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6" name="Text Box 41"/>
          <p:cNvSpPr txBox="1">
            <a:spLocks noChangeArrowheads="1"/>
          </p:cNvSpPr>
          <p:nvPr/>
        </p:nvSpPr>
        <p:spPr bwMode="auto">
          <a:xfrm>
            <a:off x="4105872" y="4025900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009900"/>
                </a:solidFill>
                <a:latin typeface="Arial" charset="0"/>
                <a:ea typeface="宋体" charset="-122"/>
              </a:rPr>
              <a:t>  Reg</a:t>
            </a:r>
            <a:endParaRPr lang="en-US" altLang="zh-CN" sz="1300">
              <a:solidFill>
                <a:srgbClr val="009900"/>
              </a:solidFill>
              <a:latin typeface="Arial" charset="0"/>
              <a:ea typeface="宋体" charset="-122"/>
            </a:endParaRPr>
          </a:p>
        </p:txBody>
      </p:sp>
      <p:sp>
        <p:nvSpPr>
          <p:cNvPr id="157" name="Rectangle 42"/>
          <p:cNvSpPr>
            <a:spLocks noChangeArrowheads="1"/>
          </p:cNvSpPr>
          <p:nvPr/>
        </p:nvSpPr>
        <p:spPr bwMode="auto">
          <a:xfrm>
            <a:off x="3420072" y="3954463"/>
            <a:ext cx="336550" cy="517525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8" name="Text Box 43"/>
          <p:cNvSpPr txBox="1">
            <a:spLocks noChangeArrowheads="1"/>
          </p:cNvSpPr>
          <p:nvPr/>
        </p:nvSpPr>
        <p:spPr bwMode="auto">
          <a:xfrm>
            <a:off x="3389909" y="4025900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59" name="Rectangle 44"/>
          <p:cNvSpPr>
            <a:spLocks noChangeArrowheads="1"/>
          </p:cNvSpPr>
          <p:nvPr/>
        </p:nvSpPr>
        <p:spPr bwMode="auto">
          <a:xfrm>
            <a:off x="3923309" y="3797300"/>
            <a:ext cx="168275" cy="863600"/>
          </a:xfrm>
          <a:prstGeom prst="rect">
            <a:avLst/>
          </a:prstGeom>
          <a:noFill/>
          <a:ln w="127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0" name="Line 45"/>
          <p:cNvSpPr>
            <a:spLocks noChangeShapeType="1"/>
          </p:cNvSpPr>
          <p:nvPr/>
        </p:nvSpPr>
        <p:spPr bwMode="auto">
          <a:xfrm>
            <a:off x="3756622" y="4213225"/>
            <a:ext cx="166687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1" name="Line 46"/>
          <p:cNvSpPr>
            <a:spLocks noChangeShapeType="1"/>
          </p:cNvSpPr>
          <p:nvPr/>
        </p:nvSpPr>
        <p:spPr bwMode="auto">
          <a:xfrm>
            <a:off x="4091584" y="4229100"/>
            <a:ext cx="166688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2" name="Rectangle 47"/>
          <p:cNvSpPr>
            <a:spLocks noChangeArrowheads="1"/>
          </p:cNvSpPr>
          <p:nvPr/>
        </p:nvSpPr>
        <p:spPr bwMode="auto">
          <a:xfrm>
            <a:off x="4288434" y="5006975"/>
            <a:ext cx="336550" cy="519113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" name="Text Box 48"/>
          <p:cNvSpPr txBox="1">
            <a:spLocks noChangeArrowheads="1"/>
          </p:cNvSpPr>
          <p:nvPr/>
        </p:nvSpPr>
        <p:spPr bwMode="auto">
          <a:xfrm>
            <a:off x="4288434" y="5097463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A706FF"/>
                </a:solidFill>
                <a:latin typeface="Arial" charset="0"/>
                <a:ea typeface="宋体" charset="-122"/>
              </a:rPr>
              <a:t>IM</a:t>
            </a:r>
            <a:endParaRPr lang="en-US" altLang="zh-CN" sz="1300">
              <a:solidFill>
                <a:srgbClr val="A706FF"/>
              </a:solidFill>
              <a:latin typeface="Arial" charset="0"/>
              <a:ea typeface="宋体" charset="-122"/>
            </a:endParaRPr>
          </a:p>
        </p:txBody>
      </p:sp>
      <p:sp>
        <p:nvSpPr>
          <p:cNvPr id="164" name="Text Box 50"/>
          <p:cNvSpPr txBox="1">
            <a:spLocks noChangeArrowheads="1"/>
          </p:cNvSpPr>
          <p:nvPr/>
        </p:nvSpPr>
        <p:spPr bwMode="auto">
          <a:xfrm>
            <a:off x="249834" y="2994025"/>
            <a:ext cx="2182813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20($3)</a:t>
            </a:r>
          </a:p>
          <a:p>
            <a:pPr>
              <a:lnSpc>
                <a:spcPct val="380000"/>
              </a:lnSpc>
            </a:pPr>
            <a:r>
              <a:rPr lang="en-US" altLang="zh-CN" sz="2000">
                <a:solidFill>
                  <a:srgbClr val="00CC00"/>
                </a:solidFill>
                <a:latin typeface="Trebuchet MS" pitchFamily="-16" charset="0"/>
                <a:ea typeface="宋体" charset="-122"/>
              </a:rPr>
              <a:t>and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	-&gt; </a:t>
            </a:r>
            <a:r>
              <a:rPr lang="en-US" altLang="zh-CN" sz="2000">
                <a:solidFill>
                  <a:schemeClr val="folHlink"/>
                </a:solidFill>
                <a:latin typeface="Trebuchet MS" pitchFamily="-16" charset="0"/>
                <a:ea typeface="宋体" charset="-122"/>
              </a:rPr>
              <a:t>nop</a:t>
            </a:r>
            <a:endParaRPr lang="en-US" altLang="zh-CN" sz="2000">
              <a:latin typeface="Trebuchet MS" pitchFamily="-16" charset="0"/>
              <a:ea typeface="宋体" charset="-122"/>
            </a:endParaRPr>
          </a:p>
          <a:p>
            <a:pPr>
              <a:lnSpc>
                <a:spcPct val="380000"/>
              </a:lnSpc>
            </a:pPr>
            <a:r>
              <a:rPr lang="en-US" altLang="zh-CN" sz="2000">
                <a:solidFill>
                  <a:srgbClr val="00CC00"/>
                </a:solidFill>
                <a:latin typeface="Trebuchet MS" pitchFamily="-16" charset="0"/>
                <a:ea typeface="宋体" charset="-122"/>
              </a:rPr>
              <a:t>and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	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50000"/>
              </a:lnSpc>
            </a:pPr>
            <a:r>
              <a:rPr lang="en-US" altLang="zh-CN" sz="2000">
                <a:solidFill>
                  <a:srgbClr val="A706FF"/>
                </a:solidFill>
                <a:latin typeface="Trebuchet MS" pitchFamily="-16" charset="0"/>
                <a:ea typeface="宋体" charset="-122"/>
              </a:rPr>
              <a:t>or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	$13, 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</a:p>
        </p:txBody>
      </p:sp>
      <p:sp>
        <p:nvSpPr>
          <p:cNvPr id="165" name="Line 57"/>
          <p:cNvSpPr>
            <a:spLocks noChangeShapeType="1"/>
          </p:cNvSpPr>
          <p:nvPr/>
        </p:nvSpPr>
        <p:spPr bwMode="auto">
          <a:xfrm>
            <a:off x="5714009" y="3194050"/>
            <a:ext cx="174625" cy="1857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6" name="Rectangle 58"/>
          <p:cNvSpPr>
            <a:spLocks noChangeArrowheads="1"/>
          </p:cNvSpPr>
          <p:nvPr/>
        </p:nvSpPr>
        <p:spPr bwMode="auto">
          <a:xfrm>
            <a:off x="6468072" y="5859463"/>
            <a:ext cx="168275" cy="863600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67" name="Group 59"/>
          <p:cNvGrpSpPr>
            <a:grpSpLocks/>
          </p:cNvGrpSpPr>
          <p:nvPr/>
        </p:nvGrpSpPr>
        <p:grpSpPr bwMode="auto">
          <a:xfrm>
            <a:off x="6803034" y="5945188"/>
            <a:ext cx="336550" cy="690562"/>
            <a:chOff x="1920" y="720"/>
            <a:chExt cx="192" cy="384"/>
          </a:xfrm>
        </p:grpSpPr>
        <p:sp>
          <p:nvSpPr>
            <p:cNvPr id="168" name="Line 60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Line 61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Line 62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Line 63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2" name="Line 64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Line 65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" name="Line 66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rgbClr val="A70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5" name="Text Box 67"/>
          <p:cNvSpPr txBox="1">
            <a:spLocks noChangeArrowheads="1"/>
          </p:cNvSpPr>
          <p:nvPr/>
        </p:nvSpPr>
        <p:spPr bwMode="auto">
          <a:xfrm>
            <a:off x="7499947" y="6121400"/>
            <a:ext cx="5349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A706FF"/>
                </a:solidFill>
                <a:latin typeface="Arial" charset="0"/>
                <a:ea typeface="宋体" charset="-122"/>
              </a:rPr>
              <a:t>   DM</a:t>
            </a:r>
            <a:endParaRPr lang="en-US" altLang="zh-CN" sz="1300">
              <a:solidFill>
                <a:srgbClr val="A706FF"/>
              </a:solidFill>
              <a:latin typeface="Arial" charset="0"/>
              <a:ea typeface="宋体" charset="-122"/>
            </a:endParaRPr>
          </a:p>
        </p:txBody>
      </p:sp>
      <p:sp>
        <p:nvSpPr>
          <p:cNvPr id="176" name="Rectangle 68"/>
          <p:cNvSpPr>
            <a:spLocks noChangeArrowheads="1"/>
          </p:cNvSpPr>
          <p:nvPr/>
        </p:nvSpPr>
        <p:spPr bwMode="auto">
          <a:xfrm>
            <a:off x="5964834" y="6030913"/>
            <a:ext cx="336550" cy="519112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7" name="Text Box 69"/>
          <p:cNvSpPr txBox="1">
            <a:spLocks noChangeArrowheads="1"/>
          </p:cNvSpPr>
          <p:nvPr/>
        </p:nvSpPr>
        <p:spPr bwMode="auto">
          <a:xfrm>
            <a:off x="5918797" y="6121400"/>
            <a:ext cx="4603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A706FF"/>
                </a:solidFill>
                <a:latin typeface="Arial" charset="0"/>
                <a:ea typeface="宋体" charset="-122"/>
              </a:rPr>
              <a:t>Reg</a:t>
            </a:r>
            <a:endParaRPr lang="en-US" altLang="zh-CN" sz="1300">
              <a:solidFill>
                <a:srgbClr val="A706FF"/>
              </a:solidFill>
              <a:latin typeface="Arial" charset="0"/>
              <a:ea typeface="宋体" charset="-122"/>
            </a:endParaRPr>
          </a:p>
        </p:txBody>
      </p:sp>
      <p:sp>
        <p:nvSpPr>
          <p:cNvPr id="178" name="Text Box 70"/>
          <p:cNvSpPr txBox="1">
            <a:spLocks noChangeArrowheads="1"/>
          </p:cNvSpPr>
          <p:nvPr/>
        </p:nvSpPr>
        <p:spPr bwMode="auto">
          <a:xfrm>
            <a:off x="8357197" y="6121400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A706FF"/>
                </a:solidFill>
                <a:latin typeface="Arial" charset="0"/>
                <a:ea typeface="宋体" charset="-122"/>
              </a:rPr>
              <a:t>  Reg</a:t>
            </a:r>
            <a:endParaRPr lang="en-US" altLang="zh-CN" sz="1300">
              <a:solidFill>
                <a:srgbClr val="A706FF"/>
              </a:solidFill>
              <a:latin typeface="Arial" charset="0"/>
              <a:ea typeface="宋体" charset="-122"/>
            </a:endParaRPr>
          </a:p>
        </p:txBody>
      </p:sp>
      <p:sp>
        <p:nvSpPr>
          <p:cNvPr id="179" name="Rectangle 71"/>
          <p:cNvSpPr>
            <a:spLocks noChangeArrowheads="1"/>
          </p:cNvSpPr>
          <p:nvPr/>
        </p:nvSpPr>
        <p:spPr bwMode="auto">
          <a:xfrm>
            <a:off x="5126634" y="6030913"/>
            <a:ext cx="336550" cy="519112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0" name="Text Box 72"/>
          <p:cNvSpPr txBox="1">
            <a:spLocks noChangeArrowheads="1"/>
          </p:cNvSpPr>
          <p:nvPr/>
        </p:nvSpPr>
        <p:spPr bwMode="auto">
          <a:xfrm>
            <a:off x="5126634" y="6121400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A706FF"/>
                </a:solidFill>
                <a:latin typeface="Arial" charset="0"/>
                <a:ea typeface="宋体" charset="-122"/>
              </a:rPr>
              <a:t>IM</a:t>
            </a:r>
            <a:endParaRPr lang="en-US" altLang="zh-CN" sz="1300">
              <a:solidFill>
                <a:srgbClr val="A706FF"/>
              </a:solidFill>
              <a:latin typeface="Arial" charset="0"/>
              <a:ea typeface="宋体" charset="-122"/>
            </a:endParaRPr>
          </a:p>
        </p:txBody>
      </p:sp>
      <p:sp>
        <p:nvSpPr>
          <p:cNvPr id="181" name="Rectangle 73"/>
          <p:cNvSpPr>
            <a:spLocks noChangeArrowheads="1"/>
          </p:cNvSpPr>
          <p:nvPr/>
        </p:nvSpPr>
        <p:spPr bwMode="auto">
          <a:xfrm>
            <a:off x="7306272" y="5859463"/>
            <a:ext cx="168275" cy="863600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2" name="Rectangle 74"/>
          <p:cNvSpPr>
            <a:spLocks noChangeArrowheads="1"/>
          </p:cNvSpPr>
          <p:nvPr/>
        </p:nvSpPr>
        <p:spPr bwMode="auto">
          <a:xfrm>
            <a:off x="5629872" y="5859463"/>
            <a:ext cx="168275" cy="863600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3" name="Line 75"/>
          <p:cNvSpPr>
            <a:spLocks noChangeShapeType="1"/>
          </p:cNvSpPr>
          <p:nvPr/>
        </p:nvSpPr>
        <p:spPr bwMode="auto">
          <a:xfrm>
            <a:off x="5463184" y="6291263"/>
            <a:ext cx="16668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" name="Line 76"/>
          <p:cNvSpPr>
            <a:spLocks noChangeShapeType="1"/>
          </p:cNvSpPr>
          <p:nvPr/>
        </p:nvSpPr>
        <p:spPr bwMode="auto">
          <a:xfrm>
            <a:off x="6301384" y="6118225"/>
            <a:ext cx="16668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" name="Line 77"/>
          <p:cNvSpPr>
            <a:spLocks noChangeShapeType="1"/>
          </p:cNvSpPr>
          <p:nvPr/>
        </p:nvSpPr>
        <p:spPr bwMode="auto">
          <a:xfrm>
            <a:off x="6301384" y="6462713"/>
            <a:ext cx="16668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6" name="Line 78"/>
          <p:cNvSpPr>
            <a:spLocks noChangeShapeType="1"/>
          </p:cNvSpPr>
          <p:nvPr/>
        </p:nvSpPr>
        <p:spPr bwMode="auto">
          <a:xfrm>
            <a:off x="6636347" y="6118225"/>
            <a:ext cx="166687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7" name="Line 79"/>
          <p:cNvSpPr>
            <a:spLocks noChangeShapeType="1"/>
          </p:cNvSpPr>
          <p:nvPr/>
        </p:nvSpPr>
        <p:spPr bwMode="auto">
          <a:xfrm>
            <a:off x="6636347" y="6462713"/>
            <a:ext cx="166687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8" name="Line 80"/>
          <p:cNvSpPr>
            <a:spLocks noChangeShapeType="1"/>
          </p:cNvSpPr>
          <p:nvPr/>
        </p:nvSpPr>
        <p:spPr bwMode="auto">
          <a:xfrm>
            <a:off x="7139584" y="6291263"/>
            <a:ext cx="16668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9" name="Line 81"/>
          <p:cNvSpPr>
            <a:spLocks noChangeShapeType="1"/>
          </p:cNvSpPr>
          <p:nvPr/>
        </p:nvSpPr>
        <p:spPr bwMode="auto">
          <a:xfrm>
            <a:off x="7474547" y="6291263"/>
            <a:ext cx="166687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0" name="Rectangle 82"/>
          <p:cNvSpPr>
            <a:spLocks noChangeArrowheads="1"/>
          </p:cNvSpPr>
          <p:nvPr/>
        </p:nvSpPr>
        <p:spPr bwMode="auto">
          <a:xfrm>
            <a:off x="7641234" y="6030913"/>
            <a:ext cx="336550" cy="519112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1" name="Line 83"/>
          <p:cNvSpPr>
            <a:spLocks noChangeShapeType="1"/>
          </p:cNvSpPr>
          <p:nvPr/>
        </p:nvSpPr>
        <p:spPr bwMode="auto">
          <a:xfrm>
            <a:off x="7977784" y="6291263"/>
            <a:ext cx="16668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2" name="Rectangle 84"/>
          <p:cNvSpPr>
            <a:spLocks noChangeArrowheads="1"/>
          </p:cNvSpPr>
          <p:nvPr/>
        </p:nvSpPr>
        <p:spPr bwMode="auto">
          <a:xfrm>
            <a:off x="8144472" y="5859463"/>
            <a:ext cx="168275" cy="863600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3" name="Line 85"/>
          <p:cNvSpPr>
            <a:spLocks noChangeShapeType="1"/>
          </p:cNvSpPr>
          <p:nvPr/>
        </p:nvSpPr>
        <p:spPr bwMode="auto">
          <a:xfrm>
            <a:off x="8312747" y="6291263"/>
            <a:ext cx="166687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" name="Rectangle 86"/>
          <p:cNvSpPr>
            <a:spLocks noChangeArrowheads="1"/>
          </p:cNvSpPr>
          <p:nvPr/>
        </p:nvSpPr>
        <p:spPr bwMode="auto">
          <a:xfrm>
            <a:off x="8479434" y="6030913"/>
            <a:ext cx="336550" cy="519112"/>
          </a:xfrm>
          <a:prstGeom prst="rect">
            <a:avLst/>
          </a:prstGeom>
          <a:noFill/>
          <a:ln w="12700">
            <a:solidFill>
              <a:srgbClr val="A70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5" name="Line 87"/>
          <p:cNvSpPr>
            <a:spLocks noChangeShapeType="1"/>
          </p:cNvSpPr>
          <p:nvPr/>
        </p:nvSpPr>
        <p:spPr bwMode="auto">
          <a:xfrm>
            <a:off x="7558684" y="6291263"/>
            <a:ext cx="0" cy="344487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6" name="Line 88"/>
          <p:cNvSpPr>
            <a:spLocks noChangeShapeType="1"/>
          </p:cNvSpPr>
          <p:nvPr/>
        </p:nvSpPr>
        <p:spPr bwMode="auto">
          <a:xfrm>
            <a:off x="7558684" y="6635750"/>
            <a:ext cx="501650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7" name="Line 89"/>
          <p:cNvSpPr>
            <a:spLocks noChangeShapeType="1"/>
          </p:cNvSpPr>
          <p:nvPr/>
        </p:nvSpPr>
        <p:spPr bwMode="auto">
          <a:xfrm>
            <a:off x="8060334" y="6462713"/>
            <a:ext cx="84138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8" name="Line 90"/>
          <p:cNvSpPr>
            <a:spLocks noChangeShapeType="1"/>
          </p:cNvSpPr>
          <p:nvPr/>
        </p:nvSpPr>
        <p:spPr bwMode="auto">
          <a:xfrm>
            <a:off x="8060334" y="6462713"/>
            <a:ext cx="0" cy="173037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9" name="Line 91"/>
          <p:cNvSpPr>
            <a:spLocks noChangeShapeType="1"/>
          </p:cNvSpPr>
          <p:nvPr/>
        </p:nvSpPr>
        <p:spPr bwMode="auto">
          <a:xfrm>
            <a:off x="5798147" y="6291263"/>
            <a:ext cx="166687" cy="0"/>
          </a:xfrm>
          <a:prstGeom prst="line">
            <a:avLst/>
          </a:prstGeom>
          <a:noFill/>
          <a:ln w="12700">
            <a:solidFill>
              <a:srgbClr val="A70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0" name="Rectangle 92"/>
          <p:cNvSpPr>
            <a:spLocks noChangeArrowheads="1"/>
          </p:cNvSpPr>
          <p:nvPr/>
        </p:nvSpPr>
        <p:spPr bwMode="auto">
          <a:xfrm>
            <a:off x="5629872" y="4822825"/>
            <a:ext cx="168275" cy="863600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01" name="Group 93"/>
          <p:cNvGrpSpPr>
            <a:grpSpLocks/>
          </p:cNvGrpSpPr>
          <p:nvPr/>
        </p:nvGrpSpPr>
        <p:grpSpPr bwMode="auto">
          <a:xfrm>
            <a:off x="5964834" y="4908550"/>
            <a:ext cx="336550" cy="690563"/>
            <a:chOff x="1920" y="720"/>
            <a:chExt cx="192" cy="384"/>
          </a:xfrm>
        </p:grpSpPr>
        <p:sp>
          <p:nvSpPr>
            <p:cNvPr id="202" name="Line 94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3" name="Line 95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4" name="Line 96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5" name="Line 97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" name="Line 98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" name="Line 99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" name="Line 100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09" name="Text Box 101"/>
          <p:cNvSpPr txBox="1">
            <a:spLocks noChangeArrowheads="1"/>
          </p:cNvSpPr>
          <p:nvPr/>
        </p:nvSpPr>
        <p:spPr bwMode="auto">
          <a:xfrm>
            <a:off x="6661747" y="5084763"/>
            <a:ext cx="5349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210" name="Rectangle 102"/>
          <p:cNvSpPr>
            <a:spLocks noChangeArrowheads="1"/>
          </p:cNvSpPr>
          <p:nvPr/>
        </p:nvSpPr>
        <p:spPr bwMode="auto">
          <a:xfrm>
            <a:off x="5126634" y="4995863"/>
            <a:ext cx="336550" cy="517525"/>
          </a:xfrm>
          <a:prstGeom prst="rect">
            <a:avLst/>
          </a:prstGeom>
          <a:noFill/>
          <a:ln w="127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1" name="Text Box 103"/>
          <p:cNvSpPr txBox="1">
            <a:spLocks noChangeArrowheads="1"/>
          </p:cNvSpPr>
          <p:nvPr/>
        </p:nvSpPr>
        <p:spPr bwMode="auto">
          <a:xfrm>
            <a:off x="5080597" y="5084763"/>
            <a:ext cx="4603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009900"/>
                </a:solidFill>
                <a:latin typeface="Arial" charset="0"/>
                <a:ea typeface="宋体" charset="-122"/>
              </a:rPr>
              <a:t>Reg</a:t>
            </a:r>
            <a:endParaRPr lang="en-US" altLang="zh-CN" sz="1300">
              <a:solidFill>
                <a:srgbClr val="009900"/>
              </a:solidFill>
              <a:latin typeface="Arial" charset="0"/>
              <a:ea typeface="宋体" charset="-122"/>
            </a:endParaRPr>
          </a:p>
        </p:txBody>
      </p:sp>
      <p:sp>
        <p:nvSpPr>
          <p:cNvPr id="212" name="Text Box 104"/>
          <p:cNvSpPr txBox="1">
            <a:spLocks noChangeArrowheads="1"/>
          </p:cNvSpPr>
          <p:nvPr/>
        </p:nvSpPr>
        <p:spPr bwMode="auto">
          <a:xfrm>
            <a:off x="7518997" y="5084763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213" name="Rectangle 105"/>
          <p:cNvSpPr>
            <a:spLocks noChangeArrowheads="1"/>
          </p:cNvSpPr>
          <p:nvPr/>
        </p:nvSpPr>
        <p:spPr bwMode="auto">
          <a:xfrm>
            <a:off x="6468072" y="4822825"/>
            <a:ext cx="168275" cy="863600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4" name="Line 106"/>
          <p:cNvSpPr>
            <a:spLocks noChangeShapeType="1"/>
          </p:cNvSpPr>
          <p:nvPr/>
        </p:nvSpPr>
        <p:spPr bwMode="auto">
          <a:xfrm>
            <a:off x="5463184" y="5081588"/>
            <a:ext cx="166688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" name="Line 107"/>
          <p:cNvSpPr>
            <a:spLocks noChangeShapeType="1"/>
          </p:cNvSpPr>
          <p:nvPr/>
        </p:nvSpPr>
        <p:spPr bwMode="auto">
          <a:xfrm>
            <a:off x="5463184" y="5427663"/>
            <a:ext cx="166688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6" name="Line 108"/>
          <p:cNvSpPr>
            <a:spLocks noChangeShapeType="1"/>
          </p:cNvSpPr>
          <p:nvPr/>
        </p:nvSpPr>
        <p:spPr bwMode="auto">
          <a:xfrm>
            <a:off x="5798147" y="5081588"/>
            <a:ext cx="166687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7" name="Line 109"/>
          <p:cNvSpPr>
            <a:spLocks noChangeShapeType="1"/>
          </p:cNvSpPr>
          <p:nvPr/>
        </p:nvSpPr>
        <p:spPr bwMode="auto">
          <a:xfrm>
            <a:off x="5798147" y="5427663"/>
            <a:ext cx="166687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8" name="Line 110"/>
          <p:cNvSpPr>
            <a:spLocks noChangeShapeType="1"/>
          </p:cNvSpPr>
          <p:nvPr/>
        </p:nvSpPr>
        <p:spPr bwMode="auto">
          <a:xfrm>
            <a:off x="6301384" y="5254625"/>
            <a:ext cx="166688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9" name="Line 111"/>
          <p:cNvSpPr>
            <a:spLocks noChangeShapeType="1"/>
          </p:cNvSpPr>
          <p:nvPr/>
        </p:nvSpPr>
        <p:spPr bwMode="auto">
          <a:xfrm>
            <a:off x="6636347" y="5254625"/>
            <a:ext cx="166687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0" name="Rectangle 112"/>
          <p:cNvSpPr>
            <a:spLocks noChangeArrowheads="1"/>
          </p:cNvSpPr>
          <p:nvPr/>
        </p:nvSpPr>
        <p:spPr bwMode="auto">
          <a:xfrm>
            <a:off x="6803034" y="4995863"/>
            <a:ext cx="336550" cy="517525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1" name="Line 113"/>
          <p:cNvSpPr>
            <a:spLocks noChangeShapeType="1"/>
          </p:cNvSpPr>
          <p:nvPr/>
        </p:nvSpPr>
        <p:spPr bwMode="auto">
          <a:xfrm>
            <a:off x="7139584" y="5254625"/>
            <a:ext cx="166688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2" name="Rectangle 114"/>
          <p:cNvSpPr>
            <a:spLocks noChangeArrowheads="1"/>
          </p:cNvSpPr>
          <p:nvPr/>
        </p:nvSpPr>
        <p:spPr bwMode="auto">
          <a:xfrm>
            <a:off x="7306272" y="4822825"/>
            <a:ext cx="168275" cy="863600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3" name="Line 115"/>
          <p:cNvSpPr>
            <a:spLocks noChangeShapeType="1"/>
          </p:cNvSpPr>
          <p:nvPr/>
        </p:nvSpPr>
        <p:spPr bwMode="auto">
          <a:xfrm>
            <a:off x="7474547" y="5254625"/>
            <a:ext cx="166687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4" name="Rectangle 116"/>
          <p:cNvSpPr>
            <a:spLocks noChangeArrowheads="1"/>
          </p:cNvSpPr>
          <p:nvPr/>
        </p:nvSpPr>
        <p:spPr bwMode="auto">
          <a:xfrm>
            <a:off x="7641234" y="4975225"/>
            <a:ext cx="336550" cy="517525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" name="Line 117"/>
          <p:cNvSpPr>
            <a:spLocks noChangeShapeType="1"/>
          </p:cNvSpPr>
          <p:nvPr/>
        </p:nvSpPr>
        <p:spPr bwMode="auto">
          <a:xfrm>
            <a:off x="6720484" y="5254625"/>
            <a:ext cx="0" cy="344488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6" name="Line 118"/>
          <p:cNvSpPr>
            <a:spLocks noChangeShapeType="1"/>
          </p:cNvSpPr>
          <p:nvPr/>
        </p:nvSpPr>
        <p:spPr bwMode="auto">
          <a:xfrm>
            <a:off x="6720484" y="5599113"/>
            <a:ext cx="501650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7" name="Line 119"/>
          <p:cNvSpPr>
            <a:spLocks noChangeShapeType="1"/>
          </p:cNvSpPr>
          <p:nvPr/>
        </p:nvSpPr>
        <p:spPr bwMode="auto">
          <a:xfrm>
            <a:off x="7222134" y="5427663"/>
            <a:ext cx="84138" cy="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8" name="Line 120"/>
          <p:cNvSpPr>
            <a:spLocks noChangeShapeType="1"/>
          </p:cNvSpPr>
          <p:nvPr/>
        </p:nvSpPr>
        <p:spPr bwMode="auto">
          <a:xfrm>
            <a:off x="7222134" y="5427663"/>
            <a:ext cx="0" cy="17145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9" name="Line 51"/>
          <p:cNvSpPr>
            <a:spLocks noChangeShapeType="1"/>
          </p:cNvSpPr>
          <p:nvPr/>
        </p:nvSpPr>
        <p:spPr bwMode="auto">
          <a:xfrm>
            <a:off x="3199409" y="267652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0" name="Line 52"/>
          <p:cNvSpPr>
            <a:spLocks noChangeShapeType="1"/>
          </p:cNvSpPr>
          <p:nvPr/>
        </p:nvSpPr>
        <p:spPr bwMode="auto">
          <a:xfrm>
            <a:off x="4037609" y="267652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1" name="Line 53"/>
          <p:cNvSpPr>
            <a:spLocks noChangeShapeType="1"/>
          </p:cNvSpPr>
          <p:nvPr/>
        </p:nvSpPr>
        <p:spPr bwMode="auto">
          <a:xfrm>
            <a:off x="4875809" y="267652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2" name="Line 54"/>
          <p:cNvSpPr>
            <a:spLocks noChangeShapeType="1"/>
          </p:cNvSpPr>
          <p:nvPr/>
        </p:nvSpPr>
        <p:spPr bwMode="auto">
          <a:xfrm>
            <a:off x="5714009" y="267652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3" name="Line 55"/>
          <p:cNvSpPr>
            <a:spLocks noChangeShapeType="1"/>
          </p:cNvSpPr>
          <p:nvPr/>
        </p:nvSpPr>
        <p:spPr bwMode="auto">
          <a:xfrm>
            <a:off x="6574434" y="276542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4" name="Line 56"/>
          <p:cNvSpPr>
            <a:spLocks noChangeShapeType="1"/>
          </p:cNvSpPr>
          <p:nvPr/>
        </p:nvSpPr>
        <p:spPr bwMode="auto">
          <a:xfrm>
            <a:off x="7388822" y="273367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5" name="Line 121"/>
          <p:cNvSpPr>
            <a:spLocks noChangeShapeType="1"/>
          </p:cNvSpPr>
          <p:nvPr/>
        </p:nvSpPr>
        <p:spPr bwMode="auto">
          <a:xfrm>
            <a:off x="8227022" y="2733675"/>
            <a:ext cx="0" cy="414655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6" name="Line 122"/>
          <p:cNvSpPr>
            <a:spLocks noChangeShapeType="1"/>
          </p:cNvSpPr>
          <p:nvPr/>
        </p:nvSpPr>
        <p:spPr bwMode="auto">
          <a:xfrm>
            <a:off x="4959947" y="5254625"/>
            <a:ext cx="166687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7" name="Text Box 124"/>
          <p:cNvSpPr txBox="1">
            <a:spLocks noChangeArrowheads="1"/>
          </p:cNvSpPr>
          <p:nvPr/>
        </p:nvSpPr>
        <p:spPr bwMode="auto">
          <a:xfrm>
            <a:off x="2078634" y="2079625"/>
            <a:ext cx="67643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	7	8</a:t>
            </a:r>
          </a:p>
        </p:txBody>
      </p:sp>
      <p:sp>
        <p:nvSpPr>
          <p:cNvPr id="238" name="Rectangle 125"/>
          <p:cNvSpPr>
            <a:spLocks noChangeArrowheads="1"/>
          </p:cNvSpPr>
          <p:nvPr/>
        </p:nvSpPr>
        <p:spPr bwMode="auto">
          <a:xfrm>
            <a:off x="4761509" y="3797300"/>
            <a:ext cx="168275" cy="865188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9" name="Text Box 126"/>
          <p:cNvSpPr txBox="1">
            <a:spLocks noChangeArrowheads="1"/>
          </p:cNvSpPr>
          <p:nvPr/>
        </p:nvSpPr>
        <p:spPr bwMode="auto">
          <a:xfrm>
            <a:off x="5793384" y="4060825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chemeClr val="bg2"/>
                </a:solidFill>
                <a:latin typeface="Arial" charset="0"/>
                <a:ea typeface="宋体" charset="-122"/>
              </a:rPr>
              <a:t>   DM</a:t>
            </a:r>
            <a:endParaRPr lang="en-US" altLang="zh-CN" sz="1300">
              <a:solidFill>
                <a:schemeClr val="bg2"/>
              </a:solidFill>
              <a:latin typeface="Arial" charset="0"/>
              <a:ea typeface="宋体" charset="-122"/>
            </a:endParaRPr>
          </a:p>
        </p:txBody>
      </p:sp>
      <p:sp>
        <p:nvSpPr>
          <p:cNvPr id="240" name="Text Box 127"/>
          <p:cNvSpPr txBox="1">
            <a:spLocks noChangeArrowheads="1"/>
          </p:cNvSpPr>
          <p:nvPr/>
        </p:nvSpPr>
        <p:spPr bwMode="auto">
          <a:xfrm>
            <a:off x="6669684" y="4079875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chemeClr val="bg2"/>
                </a:solidFill>
                <a:latin typeface="Arial" charset="0"/>
                <a:ea typeface="宋体" charset="-122"/>
              </a:rPr>
              <a:t>  Reg</a:t>
            </a:r>
            <a:endParaRPr lang="en-US" altLang="zh-CN" sz="1300">
              <a:solidFill>
                <a:schemeClr val="bg2"/>
              </a:solidFill>
              <a:latin typeface="Arial" charset="0"/>
              <a:ea typeface="宋体" charset="-122"/>
            </a:endParaRPr>
          </a:p>
        </p:txBody>
      </p:sp>
      <p:sp>
        <p:nvSpPr>
          <p:cNvPr id="241" name="Rectangle 128"/>
          <p:cNvSpPr>
            <a:spLocks noChangeArrowheads="1"/>
          </p:cNvSpPr>
          <p:nvPr/>
        </p:nvSpPr>
        <p:spPr bwMode="auto">
          <a:xfrm>
            <a:off x="5599709" y="3797300"/>
            <a:ext cx="168275" cy="865188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2" name="Line 129"/>
          <p:cNvSpPr>
            <a:spLocks noChangeShapeType="1"/>
          </p:cNvSpPr>
          <p:nvPr/>
        </p:nvSpPr>
        <p:spPr bwMode="auto">
          <a:xfrm>
            <a:off x="5767984" y="4230688"/>
            <a:ext cx="16668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3" name="Rectangle 130"/>
          <p:cNvSpPr>
            <a:spLocks noChangeArrowheads="1"/>
          </p:cNvSpPr>
          <p:nvPr/>
        </p:nvSpPr>
        <p:spPr bwMode="auto">
          <a:xfrm>
            <a:off x="5934672" y="3970338"/>
            <a:ext cx="336550" cy="519112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4" name="Line 131"/>
          <p:cNvSpPr>
            <a:spLocks noChangeShapeType="1"/>
          </p:cNvSpPr>
          <p:nvPr/>
        </p:nvSpPr>
        <p:spPr bwMode="auto">
          <a:xfrm>
            <a:off x="6271222" y="4230688"/>
            <a:ext cx="166687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5" name="Rectangle 132"/>
          <p:cNvSpPr>
            <a:spLocks noChangeArrowheads="1"/>
          </p:cNvSpPr>
          <p:nvPr/>
        </p:nvSpPr>
        <p:spPr bwMode="auto">
          <a:xfrm>
            <a:off x="6437909" y="3797300"/>
            <a:ext cx="168275" cy="865188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6" name="Line 133"/>
          <p:cNvSpPr>
            <a:spLocks noChangeShapeType="1"/>
          </p:cNvSpPr>
          <p:nvPr/>
        </p:nvSpPr>
        <p:spPr bwMode="auto">
          <a:xfrm>
            <a:off x="6606184" y="4230688"/>
            <a:ext cx="16668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7" name="Rectangle 134"/>
          <p:cNvSpPr>
            <a:spLocks noChangeArrowheads="1"/>
          </p:cNvSpPr>
          <p:nvPr/>
        </p:nvSpPr>
        <p:spPr bwMode="auto">
          <a:xfrm>
            <a:off x="6772872" y="3970338"/>
            <a:ext cx="336550" cy="519112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8" name="Line 135"/>
          <p:cNvSpPr>
            <a:spLocks noChangeShapeType="1"/>
          </p:cNvSpPr>
          <p:nvPr/>
        </p:nvSpPr>
        <p:spPr bwMode="auto">
          <a:xfrm>
            <a:off x="5852122" y="4230688"/>
            <a:ext cx="0" cy="34448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9" name="Line 136"/>
          <p:cNvSpPr>
            <a:spLocks noChangeShapeType="1"/>
          </p:cNvSpPr>
          <p:nvPr/>
        </p:nvSpPr>
        <p:spPr bwMode="auto">
          <a:xfrm>
            <a:off x="5852122" y="4575175"/>
            <a:ext cx="5016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0" name="Line 137"/>
          <p:cNvSpPr>
            <a:spLocks noChangeShapeType="1"/>
          </p:cNvSpPr>
          <p:nvPr/>
        </p:nvSpPr>
        <p:spPr bwMode="auto">
          <a:xfrm>
            <a:off x="6353772" y="4402138"/>
            <a:ext cx="84137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1" name="Line 138"/>
          <p:cNvSpPr>
            <a:spLocks noChangeShapeType="1"/>
          </p:cNvSpPr>
          <p:nvPr/>
        </p:nvSpPr>
        <p:spPr bwMode="auto">
          <a:xfrm>
            <a:off x="6353772" y="4402138"/>
            <a:ext cx="0" cy="1730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67" name="Group 139"/>
          <p:cNvGrpSpPr>
            <a:grpSpLocks/>
          </p:cNvGrpSpPr>
          <p:nvPr/>
        </p:nvGrpSpPr>
        <p:grpSpPr bwMode="auto">
          <a:xfrm>
            <a:off x="5096472" y="3884613"/>
            <a:ext cx="336550" cy="690562"/>
            <a:chOff x="1920" y="720"/>
            <a:chExt cx="192" cy="384"/>
          </a:xfrm>
        </p:grpSpPr>
        <p:sp>
          <p:nvSpPr>
            <p:cNvPr id="368" name="Line 140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9" name="Line 141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0" name="Line 142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1" name="Line 143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2" name="Line 144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3" name="Line 145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4" name="Line 146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75" name="Line 147"/>
          <p:cNvSpPr>
            <a:spLocks noChangeShapeType="1"/>
          </p:cNvSpPr>
          <p:nvPr/>
        </p:nvSpPr>
        <p:spPr bwMode="auto">
          <a:xfrm>
            <a:off x="4929784" y="4057650"/>
            <a:ext cx="16668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6" name="Line 148"/>
          <p:cNvSpPr>
            <a:spLocks noChangeShapeType="1"/>
          </p:cNvSpPr>
          <p:nvPr/>
        </p:nvSpPr>
        <p:spPr bwMode="auto">
          <a:xfrm>
            <a:off x="4929784" y="4402138"/>
            <a:ext cx="16668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7" name="Line 149"/>
          <p:cNvSpPr>
            <a:spLocks noChangeShapeType="1"/>
          </p:cNvSpPr>
          <p:nvPr/>
        </p:nvSpPr>
        <p:spPr bwMode="auto">
          <a:xfrm>
            <a:off x="5433022" y="4230688"/>
            <a:ext cx="166687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79" name="Ink 15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55422" y="4598988"/>
              <a:ext cx="84137" cy="3175"/>
            </p14:xfrm>
          </p:contentPart>
        </mc:Choice>
        <mc:Fallback xmlns="">
          <p:pic>
            <p:nvPicPr>
              <p:cNvPr id="379" name="Ink 15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46033" y="4588669"/>
                <a:ext cx="102914" cy="238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80" name="Ink 15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68159" y="4527550"/>
              <a:ext cx="19050" cy="31750"/>
            </p14:xfrm>
          </p:contentPart>
        </mc:Choice>
        <mc:Fallback xmlns="">
          <p:pic>
            <p:nvPicPr>
              <p:cNvPr id="380" name="Ink 15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58814" y="4518169"/>
                <a:ext cx="37741" cy="50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82" name="Ink 15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02822" y="3978275"/>
              <a:ext cx="284162" cy="355600"/>
            </p14:xfrm>
          </p:contentPart>
        </mc:Choice>
        <mc:Fallback xmlns="">
          <p:pic>
            <p:nvPicPr>
              <p:cNvPr id="382" name="Ink 15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93458" y="3968917"/>
                <a:ext cx="302890" cy="3743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83" name="Ink 15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10872" y="3970338"/>
              <a:ext cx="284162" cy="404812"/>
            </p14:xfrm>
          </p:contentPart>
        </mc:Choice>
        <mc:Fallback xmlns="">
          <p:pic>
            <p:nvPicPr>
              <p:cNvPr id="383" name="Ink 15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01508" y="3960974"/>
                <a:ext cx="302890" cy="4235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84" name="Ink 15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23672" y="3948113"/>
              <a:ext cx="276225" cy="400050"/>
            </p14:xfrm>
          </p:contentPart>
        </mc:Choice>
        <mc:Fallback xmlns="">
          <p:pic>
            <p:nvPicPr>
              <p:cNvPr id="384" name="Ink 15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14308" y="3938751"/>
                <a:ext cx="294952" cy="418774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9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Stall Control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908720"/>
            <a:ext cx="8244408" cy="5832648"/>
          </a:xfrm>
        </p:spPr>
        <p:txBody>
          <a:bodyPr>
            <a:no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S</a:t>
            </a:r>
            <a:r>
              <a:rPr lang="en-US" altLang="zh-CN" sz="2400" dirty="0" smtClean="0">
                <a:ea typeface="宋体" charset="-122"/>
              </a:rPr>
              <a:t>tall is needed when load hazard happens.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We can detect a load hazard between the current instruction in its ID stage and the previous instruction in the EX stage.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A hazard occurs if the previous instruction was LW...</a:t>
            </a:r>
          </a:p>
          <a:p>
            <a:pPr marL="342900" indent="-342900" algn="ctr" defTabSz="914400">
              <a:spcAft>
                <a:spcPts val="600"/>
              </a:spcAft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EX.MemRead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...and the LW destination is one of the current source registers.</a:t>
            </a:r>
          </a:p>
          <a:p>
            <a:pPr marL="342900" indent="-342900" defTabSz="914400">
              <a:spcAft>
                <a:spcPts val="600"/>
              </a:spcAft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IF/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ID.RegisterRs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Aft>
                <a:spcPts val="600"/>
              </a:spcAft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or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IF/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ID.RegisterRt</a:t>
            </a:r>
            <a:endParaRPr lang="en-US" altLang="zh-CN" sz="2400" dirty="0">
              <a:solidFill>
                <a:srgbClr val="3333FF"/>
              </a:solidFill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Complete test for stalling:</a:t>
            </a:r>
          </a:p>
          <a:p>
            <a:pPr marL="342900" indent="-342900" defTabSz="914400">
              <a:spcBef>
                <a:spcPts val="0"/>
              </a:spcBef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if (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EX.MemRead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1</a:t>
            </a:r>
            <a:r>
              <a:rPr lang="en-US" altLang="zh-CN" sz="2400" dirty="0">
                <a:ea typeface="宋体" charset="-122"/>
              </a:rPr>
              <a:t> and</a:t>
            </a:r>
          </a:p>
          <a:p>
            <a:pPr marL="342900" indent="-342900" defTabSz="914400">
              <a:spcBef>
                <a:spcPts val="0"/>
              </a:spcBef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	(	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IF/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ID.RegisterRs</a:t>
            </a:r>
            <a:r>
              <a:rPr lang="en-US" altLang="zh-CN" sz="2400" dirty="0">
                <a:ea typeface="宋体" charset="-122"/>
              </a:rPr>
              <a:t> or</a:t>
            </a:r>
          </a:p>
          <a:p>
            <a:pPr marL="342900" indent="-342900" defTabSz="914400">
              <a:spcBef>
                <a:spcPts val="0"/>
              </a:spcBef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		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= IF/</a:t>
            </a:r>
            <a:r>
              <a:rPr lang="en-US" altLang="zh-CN" sz="2400" dirty="0" err="1">
                <a:solidFill>
                  <a:srgbClr val="3333FF"/>
                </a:solidFill>
                <a:ea typeface="宋体" charset="-122"/>
              </a:rPr>
              <a:t>ID.RegisterRt</a:t>
            </a:r>
            <a:r>
              <a:rPr lang="en-US" altLang="zh-CN" sz="2400" dirty="0">
                <a:ea typeface="宋体" charset="-122"/>
              </a:rPr>
              <a:t>))</a:t>
            </a:r>
          </a:p>
          <a:p>
            <a:pPr marL="342900" indent="-342900" defTabSz="914400">
              <a:spcBef>
                <a:spcPts val="0"/>
              </a:spcBef>
              <a:buFont typeface="Wingdings" pitchFamily="-16" charset="2"/>
              <a:buNone/>
              <a:tabLst>
                <a:tab pos="2346325" algn="l"/>
                <a:tab pos="2682875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		then stall</a:t>
            </a:r>
          </a:p>
        </p:txBody>
      </p:sp>
      <p:sp>
        <p:nvSpPr>
          <p:cNvPr id="469" name="Line 112"/>
          <p:cNvSpPr>
            <a:spLocks noChangeShapeType="1"/>
          </p:cNvSpPr>
          <p:nvPr/>
        </p:nvSpPr>
        <p:spPr bwMode="auto">
          <a:xfrm>
            <a:off x="38923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0" name="Line 113"/>
          <p:cNvSpPr>
            <a:spLocks noChangeShapeType="1"/>
          </p:cNvSpPr>
          <p:nvPr/>
        </p:nvSpPr>
        <p:spPr bwMode="auto">
          <a:xfrm>
            <a:off x="47305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1" name="Line 114"/>
          <p:cNvSpPr>
            <a:spLocks noChangeShapeType="1"/>
          </p:cNvSpPr>
          <p:nvPr/>
        </p:nvSpPr>
        <p:spPr bwMode="auto">
          <a:xfrm>
            <a:off x="55687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2" name="Line 115"/>
          <p:cNvSpPr>
            <a:spLocks noChangeShapeType="1"/>
          </p:cNvSpPr>
          <p:nvPr/>
        </p:nvSpPr>
        <p:spPr bwMode="auto">
          <a:xfrm>
            <a:off x="64069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3" name="Line 116"/>
          <p:cNvSpPr>
            <a:spLocks noChangeShapeType="1"/>
          </p:cNvSpPr>
          <p:nvPr/>
        </p:nvSpPr>
        <p:spPr bwMode="auto">
          <a:xfrm>
            <a:off x="72451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4" name="Line 117"/>
          <p:cNvSpPr>
            <a:spLocks noChangeShapeType="1"/>
          </p:cNvSpPr>
          <p:nvPr/>
        </p:nvSpPr>
        <p:spPr bwMode="auto">
          <a:xfrm>
            <a:off x="8083302" y="3356992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46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Unified Hazard Detection Unit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925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The hazard detection unit’s inputs are as follows.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dirty="0">
                <a:ea typeface="宋体" charset="-122"/>
              </a:rPr>
              <a:t>--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 IF/</a:t>
            </a:r>
            <a:r>
              <a:rPr lang="en-US" altLang="zh-CN" dirty="0" err="1">
                <a:solidFill>
                  <a:srgbClr val="3333FF"/>
                </a:solidFill>
                <a:ea typeface="宋体" charset="-122"/>
              </a:rPr>
              <a:t>ID.RegisterRs</a:t>
            </a:r>
            <a:r>
              <a:rPr lang="en-US" altLang="zh-CN" dirty="0">
                <a:ea typeface="宋体" charset="-122"/>
              </a:rPr>
              <a:t> and 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IF/</a:t>
            </a:r>
            <a:r>
              <a:rPr lang="en-US" altLang="zh-CN" dirty="0" err="1">
                <a:solidFill>
                  <a:srgbClr val="3333FF"/>
                </a:solidFill>
                <a:ea typeface="宋体" charset="-122"/>
              </a:rPr>
              <a:t>ID.RegisterRt</a:t>
            </a:r>
            <a:r>
              <a:rPr lang="en-US" altLang="zh-CN" dirty="0">
                <a:ea typeface="宋体" charset="-122"/>
              </a:rPr>
              <a:t>, the source registers for the current instruction.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dirty="0">
                <a:ea typeface="宋体" charset="-122"/>
              </a:rPr>
              <a:t>--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 ID/</a:t>
            </a:r>
            <a:r>
              <a:rPr lang="en-US" altLang="zh-CN" dirty="0" err="1">
                <a:solidFill>
                  <a:srgbClr val="3333FF"/>
                </a:solidFill>
                <a:ea typeface="宋体" charset="-122"/>
              </a:rPr>
              <a:t>EX.MemRead</a:t>
            </a:r>
            <a:r>
              <a:rPr lang="en-US" altLang="zh-CN" dirty="0">
                <a:ea typeface="宋体" charset="-122"/>
              </a:rPr>
              <a:t> and 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ID/</a:t>
            </a:r>
            <a:r>
              <a:rPr lang="en-US" altLang="zh-CN" dirty="0" err="1">
                <a:solidFill>
                  <a:srgbClr val="3333FF"/>
                </a:solidFill>
                <a:ea typeface="宋体" charset="-122"/>
              </a:rPr>
              <a:t>EX.RegisterRt</a:t>
            </a:r>
            <a:r>
              <a:rPr lang="en-US" altLang="zh-CN" dirty="0">
                <a:ea typeface="宋体" charset="-122"/>
              </a:rPr>
              <a:t>, to determine if the previous instruction is LW and, if so, which register it will write to.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By inspecting these values, the detection unit generates three outputs.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Two new control signals </a:t>
            </a:r>
            <a:r>
              <a:rPr lang="en-US" altLang="zh-CN" dirty="0" err="1">
                <a:solidFill>
                  <a:srgbClr val="3333FF"/>
                </a:solidFill>
                <a:ea typeface="宋体" charset="-122"/>
              </a:rPr>
              <a:t>PCWrite</a:t>
            </a:r>
            <a:r>
              <a:rPr lang="en-US" altLang="zh-CN" dirty="0">
                <a:ea typeface="宋体" charset="-122"/>
              </a:rPr>
              <a:t> and 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IF/ID Write</a:t>
            </a:r>
            <a:r>
              <a:rPr lang="en-US" altLang="zh-CN" dirty="0">
                <a:ea typeface="宋体" charset="-122"/>
              </a:rPr>
              <a:t>, which determine whether the pipeline stalls or continues.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A 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mux select</a:t>
            </a:r>
            <a:r>
              <a:rPr lang="en-US" altLang="zh-CN" dirty="0">
                <a:ea typeface="宋体" charset="-122"/>
              </a:rPr>
              <a:t> for a new multiplexer, which forces control signals for the current EX and future MEM/WB stages to 0 in case of a stall.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42" name="Ink 1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32825" y="3226042"/>
              <a:ext cx="50348" cy="50348"/>
            </p14:xfrm>
          </p:contentPart>
        </mc:Choice>
        <mc:Fallback xmlns="">
          <p:pic>
            <p:nvPicPr>
              <p:cNvPr id="242" name="Ink 1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233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Datapath with Unified Hazard Unit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82" name="Group 3"/>
          <p:cNvGrpSpPr>
            <a:grpSpLocks/>
          </p:cNvGrpSpPr>
          <p:nvPr/>
        </p:nvGrpSpPr>
        <p:grpSpPr bwMode="auto">
          <a:xfrm>
            <a:off x="39490" y="1156576"/>
            <a:ext cx="8969375" cy="5648325"/>
            <a:chOff x="105" y="653"/>
            <a:chExt cx="6073" cy="3728"/>
          </a:xfrm>
        </p:grpSpPr>
        <p:sp>
          <p:nvSpPr>
            <p:cNvPr id="83" name="Line 4"/>
            <p:cNvSpPr>
              <a:spLocks noChangeShapeType="1"/>
            </p:cNvSpPr>
            <p:nvPr/>
          </p:nvSpPr>
          <p:spPr bwMode="auto">
            <a:xfrm flipV="1">
              <a:off x="3062" y="870"/>
              <a:ext cx="0" cy="228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Text Box 5"/>
            <p:cNvSpPr txBox="1">
              <a:spLocks noChangeArrowheads="1"/>
            </p:cNvSpPr>
            <p:nvPr/>
          </p:nvSpPr>
          <p:spPr bwMode="auto">
            <a:xfrm rot="-5400000">
              <a:off x="657" y="1076"/>
              <a:ext cx="54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IF/ID Write</a:t>
              </a:r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auto">
            <a:xfrm>
              <a:off x="1162" y="1088"/>
              <a:ext cx="31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Rs</a:t>
              </a:r>
            </a:p>
          </p:txBody>
        </p:sp>
        <p:sp>
          <p:nvSpPr>
            <p:cNvPr id="86" name="Line 7"/>
            <p:cNvSpPr>
              <a:spLocks noChangeShapeType="1"/>
            </p:cNvSpPr>
            <p:nvPr/>
          </p:nvSpPr>
          <p:spPr bwMode="auto">
            <a:xfrm>
              <a:off x="1214" y="1034"/>
              <a:ext cx="0" cy="38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8"/>
            <p:cNvSpPr>
              <a:spLocks noChangeShapeType="1"/>
            </p:cNvSpPr>
            <p:nvPr/>
          </p:nvSpPr>
          <p:spPr bwMode="auto">
            <a:xfrm flipH="1">
              <a:off x="4752" y="3101"/>
              <a:ext cx="0" cy="10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9"/>
            <p:cNvSpPr>
              <a:spLocks noChangeShapeType="1"/>
            </p:cNvSpPr>
            <p:nvPr/>
          </p:nvSpPr>
          <p:spPr bwMode="auto">
            <a:xfrm flipV="1">
              <a:off x="3538" y="2230"/>
              <a:ext cx="0" cy="136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10"/>
            <p:cNvSpPr>
              <a:spLocks noChangeShapeType="1"/>
            </p:cNvSpPr>
            <p:nvPr/>
          </p:nvSpPr>
          <p:spPr bwMode="auto">
            <a:xfrm>
              <a:off x="4646" y="1306"/>
              <a:ext cx="0" cy="23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90" name="Group 11"/>
            <p:cNvGrpSpPr>
              <a:grpSpLocks/>
            </p:cNvGrpSpPr>
            <p:nvPr/>
          </p:nvGrpSpPr>
          <p:grpSpPr bwMode="auto">
            <a:xfrm>
              <a:off x="3590" y="2394"/>
              <a:ext cx="264" cy="382"/>
              <a:chOff x="3216" y="2352"/>
              <a:chExt cx="240" cy="337"/>
            </a:xfrm>
          </p:grpSpPr>
          <p:sp>
            <p:nvSpPr>
              <p:cNvPr id="375" name="Text Box 12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240" cy="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eaLnBrk="1" hangingPunct="1"/>
                <a:r>
                  <a:rPr lang="en-US" altLang="zh-CN" sz="1100">
                    <a:latin typeface="Arial" charset="0"/>
                    <a:ea typeface="宋体" charset="-122"/>
                  </a:rPr>
                  <a:t>  0</a:t>
                </a:r>
              </a:p>
              <a:p>
                <a:pPr eaLnBrk="1" hangingPunct="1"/>
                <a:r>
                  <a:rPr lang="en-US" altLang="zh-CN" sz="1100">
                    <a:latin typeface="Arial" charset="0"/>
                    <a:ea typeface="宋体" charset="-122"/>
                  </a:rPr>
                  <a:t>  </a:t>
                </a:r>
              </a:p>
              <a:p>
                <a:pPr eaLnBrk="1" hangingPunct="1"/>
                <a:r>
                  <a:rPr lang="en-US" altLang="zh-CN" sz="1100">
                    <a:latin typeface="Arial" charset="0"/>
                    <a:ea typeface="宋体" charset="-122"/>
                  </a:rPr>
                  <a:t>  1</a:t>
                </a:r>
              </a:p>
            </p:txBody>
          </p:sp>
          <p:sp>
            <p:nvSpPr>
              <p:cNvPr id="376" name="AutoShape 13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144" cy="33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1" name="Line 14"/>
            <p:cNvSpPr>
              <a:spLocks noChangeShapeType="1"/>
            </p:cNvSpPr>
            <p:nvPr/>
          </p:nvSpPr>
          <p:spPr bwMode="auto">
            <a:xfrm>
              <a:off x="1214" y="2938"/>
              <a:ext cx="0" cy="3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15"/>
            <p:cNvSpPr>
              <a:spLocks noChangeShapeType="1"/>
            </p:cNvSpPr>
            <p:nvPr/>
          </p:nvSpPr>
          <p:spPr bwMode="auto">
            <a:xfrm>
              <a:off x="1214" y="2067"/>
              <a:ext cx="0" cy="8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Rectangle 16"/>
            <p:cNvSpPr>
              <a:spLocks noChangeArrowheads="1"/>
            </p:cNvSpPr>
            <p:nvPr/>
          </p:nvSpPr>
          <p:spPr bwMode="auto">
            <a:xfrm>
              <a:off x="2587" y="1578"/>
              <a:ext cx="106" cy="195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Rectangle 17"/>
            <p:cNvSpPr>
              <a:spLocks noChangeArrowheads="1"/>
            </p:cNvSpPr>
            <p:nvPr/>
          </p:nvSpPr>
          <p:spPr bwMode="auto">
            <a:xfrm>
              <a:off x="2587" y="1414"/>
              <a:ext cx="106" cy="16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Text Box 18"/>
            <p:cNvSpPr txBox="1">
              <a:spLocks noChangeArrowheads="1"/>
            </p:cNvSpPr>
            <p:nvPr/>
          </p:nvSpPr>
          <p:spPr bwMode="auto">
            <a:xfrm>
              <a:off x="158" y="1904"/>
              <a:ext cx="31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Addr</a:t>
              </a:r>
            </a:p>
          </p:txBody>
        </p:sp>
        <p:sp>
          <p:nvSpPr>
            <p:cNvPr id="96" name="Text Box 19"/>
            <p:cNvSpPr txBox="1">
              <a:spLocks noChangeArrowheads="1"/>
            </p:cNvSpPr>
            <p:nvPr/>
          </p:nvSpPr>
          <p:spPr bwMode="auto">
            <a:xfrm>
              <a:off x="211" y="2339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Instruction</a:t>
              </a:r>
            </a:p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97" name="Text Box 20"/>
            <p:cNvSpPr txBox="1">
              <a:spLocks noChangeArrowheads="1"/>
            </p:cNvSpPr>
            <p:nvPr/>
          </p:nvSpPr>
          <p:spPr bwMode="auto">
            <a:xfrm>
              <a:off x="528" y="1904"/>
              <a:ext cx="29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Instr</a:t>
              </a:r>
            </a:p>
          </p:txBody>
        </p:sp>
        <p:sp>
          <p:nvSpPr>
            <p:cNvPr id="98" name="Line 21"/>
            <p:cNvSpPr>
              <a:spLocks noChangeShapeType="1"/>
            </p:cNvSpPr>
            <p:nvPr/>
          </p:nvSpPr>
          <p:spPr bwMode="auto">
            <a:xfrm>
              <a:off x="5491" y="2829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Line 22"/>
            <p:cNvSpPr>
              <a:spLocks noChangeShapeType="1"/>
            </p:cNvSpPr>
            <p:nvPr/>
          </p:nvSpPr>
          <p:spPr bwMode="auto">
            <a:xfrm>
              <a:off x="4594" y="2339"/>
              <a:ext cx="3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Line 23"/>
            <p:cNvSpPr>
              <a:spLocks noChangeShapeType="1"/>
            </p:cNvSpPr>
            <p:nvPr/>
          </p:nvSpPr>
          <p:spPr bwMode="auto">
            <a:xfrm flipH="1">
              <a:off x="4752" y="2339"/>
              <a:ext cx="0" cy="7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1" name="Line 24"/>
            <p:cNvSpPr>
              <a:spLocks noChangeShapeType="1"/>
            </p:cNvSpPr>
            <p:nvPr/>
          </p:nvSpPr>
          <p:spPr bwMode="auto">
            <a:xfrm>
              <a:off x="4752" y="3101"/>
              <a:ext cx="8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AutoShape 25"/>
            <p:cNvSpPr>
              <a:spLocks noChangeArrowheads="1"/>
            </p:cNvSpPr>
            <p:nvPr/>
          </p:nvSpPr>
          <p:spPr bwMode="auto">
            <a:xfrm>
              <a:off x="4723" y="230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26"/>
            <p:cNvSpPr>
              <a:spLocks noChangeShapeType="1"/>
            </p:cNvSpPr>
            <p:nvPr/>
          </p:nvSpPr>
          <p:spPr bwMode="auto">
            <a:xfrm>
              <a:off x="6072" y="2938"/>
              <a:ext cx="1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27"/>
            <p:cNvSpPr>
              <a:spLocks noChangeShapeType="1"/>
            </p:cNvSpPr>
            <p:nvPr/>
          </p:nvSpPr>
          <p:spPr bwMode="auto">
            <a:xfrm>
              <a:off x="6178" y="2938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28"/>
            <p:cNvSpPr>
              <a:spLocks noChangeShapeType="1"/>
            </p:cNvSpPr>
            <p:nvPr/>
          </p:nvSpPr>
          <p:spPr bwMode="auto">
            <a:xfrm flipH="1">
              <a:off x="1426" y="4352"/>
              <a:ext cx="47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29"/>
            <p:cNvSpPr>
              <a:spLocks noChangeShapeType="1"/>
            </p:cNvSpPr>
            <p:nvPr/>
          </p:nvSpPr>
          <p:spPr bwMode="auto">
            <a:xfrm flipV="1">
              <a:off x="1320" y="2394"/>
              <a:ext cx="0" cy="18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30"/>
            <p:cNvSpPr>
              <a:spLocks noChangeShapeType="1"/>
            </p:cNvSpPr>
            <p:nvPr/>
          </p:nvSpPr>
          <p:spPr bwMode="auto">
            <a:xfrm>
              <a:off x="1320" y="2394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Text Box 31"/>
            <p:cNvSpPr txBox="1">
              <a:spLocks noChangeArrowheads="1"/>
            </p:cNvSpPr>
            <p:nvPr/>
          </p:nvSpPr>
          <p:spPr bwMode="auto">
            <a:xfrm>
              <a:off x="4858" y="2230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 Address</a:t>
              </a:r>
            </a:p>
          </p:txBody>
        </p:sp>
        <p:sp>
          <p:nvSpPr>
            <p:cNvPr id="109" name="Text Box 32"/>
            <p:cNvSpPr txBox="1">
              <a:spLocks noChangeArrowheads="1"/>
            </p:cNvSpPr>
            <p:nvPr/>
          </p:nvSpPr>
          <p:spPr bwMode="auto">
            <a:xfrm>
              <a:off x="4858" y="2720"/>
              <a:ext cx="357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 Write</a:t>
              </a:r>
            </a:p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 data</a:t>
              </a:r>
            </a:p>
          </p:txBody>
        </p:sp>
        <p:sp>
          <p:nvSpPr>
            <p:cNvPr id="110" name="Text Box 33"/>
            <p:cNvSpPr txBox="1">
              <a:spLocks noChangeArrowheads="1"/>
            </p:cNvSpPr>
            <p:nvPr/>
          </p:nvSpPr>
          <p:spPr bwMode="auto">
            <a:xfrm>
              <a:off x="4963" y="2394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Data</a:t>
              </a:r>
            </a:p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111" name="Text Box 34"/>
            <p:cNvSpPr txBox="1">
              <a:spLocks noChangeArrowheads="1"/>
            </p:cNvSpPr>
            <p:nvPr/>
          </p:nvSpPr>
          <p:spPr bwMode="auto">
            <a:xfrm>
              <a:off x="5172" y="272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112" name="Rectangle 35"/>
            <p:cNvSpPr>
              <a:spLocks noChangeArrowheads="1"/>
            </p:cNvSpPr>
            <p:nvPr/>
          </p:nvSpPr>
          <p:spPr bwMode="auto">
            <a:xfrm>
              <a:off x="4910" y="2176"/>
              <a:ext cx="581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Text Box 36"/>
            <p:cNvSpPr txBox="1">
              <a:spLocks noChangeArrowheads="1"/>
            </p:cNvSpPr>
            <p:nvPr/>
          </p:nvSpPr>
          <p:spPr bwMode="auto">
            <a:xfrm>
              <a:off x="5914" y="2774"/>
              <a:ext cx="177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 eaLnBrk="1" hangingPunct="1">
                <a:spcBef>
                  <a:spcPct val="20000"/>
                </a:spcBef>
              </a:pPr>
              <a:endParaRPr lang="en-US" altLang="zh-CN" sz="1100" b="1">
                <a:latin typeface="Arial" charset="0"/>
                <a:ea typeface="宋体" charset="-122"/>
              </a:endParaRP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114" name="AutoShape 37"/>
            <p:cNvSpPr>
              <a:spLocks noChangeArrowheads="1"/>
            </p:cNvSpPr>
            <p:nvPr/>
          </p:nvSpPr>
          <p:spPr bwMode="auto">
            <a:xfrm>
              <a:off x="5914" y="2774"/>
              <a:ext cx="158" cy="436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5" name="Line 38"/>
            <p:cNvSpPr>
              <a:spLocks noChangeShapeType="1"/>
            </p:cNvSpPr>
            <p:nvPr/>
          </p:nvSpPr>
          <p:spPr bwMode="auto">
            <a:xfrm flipV="1">
              <a:off x="3379" y="2502"/>
              <a:ext cx="0" cy="3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6" name="Line 39"/>
            <p:cNvSpPr>
              <a:spLocks noChangeShapeType="1"/>
            </p:cNvSpPr>
            <p:nvPr/>
          </p:nvSpPr>
          <p:spPr bwMode="auto">
            <a:xfrm>
              <a:off x="3326" y="2502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7" name="AutoShape 40"/>
            <p:cNvSpPr>
              <a:spLocks noChangeArrowheads="1"/>
            </p:cNvSpPr>
            <p:nvPr/>
          </p:nvSpPr>
          <p:spPr bwMode="auto">
            <a:xfrm>
              <a:off x="3356" y="247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8" name="Group 41"/>
            <p:cNvGrpSpPr>
              <a:grpSpLocks/>
            </p:cNvGrpSpPr>
            <p:nvPr/>
          </p:nvGrpSpPr>
          <p:grpSpPr bwMode="auto">
            <a:xfrm>
              <a:off x="158" y="1523"/>
              <a:ext cx="370" cy="170"/>
              <a:chOff x="192" y="1296"/>
              <a:chExt cx="266" cy="150"/>
            </a:xfrm>
          </p:grpSpPr>
          <p:sp>
            <p:nvSpPr>
              <p:cNvPr id="373" name="Text Box 42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26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algn="ctr" eaLnBrk="1" hangingPunct="1"/>
                <a:r>
                  <a:rPr lang="en-US" altLang="zh-CN" sz="1100" b="1">
                    <a:latin typeface="Arial" charset="0"/>
                    <a:ea typeface="宋体" charset="-122"/>
                  </a:rPr>
                  <a:t>PC</a:t>
                </a:r>
              </a:p>
            </p:txBody>
          </p:sp>
          <p:sp>
            <p:nvSpPr>
              <p:cNvPr id="374" name="Rectangle 43"/>
              <p:cNvSpPr>
                <a:spLocks noChangeArrowheads="1"/>
              </p:cNvSpPr>
              <p:nvPr/>
            </p:nvSpPr>
            <p:spPr bwMode="auto">
              <a:xfrm>
                <a:off x="192" y="1296"/>
                <a:ext cx="240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19" name="Line 44"/>
            <p:cNvSpPr>
              <a:spLocks noChangeShapeType="1"/>
            </p:cNvSpPr>
            <p:nvPr/>
          </p:nvSpPr>
          <p:spPr bwMode="auto">
            <a:xfrm>
              <a:off x="317" y="1686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Line 45"/>
            <p:cNvSpPr>
              <a:spLocks noChangeShapeType="1"/>
            </p:cNvSpPr>
            <p:nvPr/>
          </p:nvSpPr>
          <p:spPr bwMode="auto">
            <a:xfrm>
              <a:off x="4330" y="2339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Line 46"/>
            <p:cNvSpPr>
              <a:spLocks noChangeShapeType="1"/>
            </p:cNvSpPr>
            <p:nvPr/>
          </p:nvSpPr>
          <p:spPr bwMode="auto">
            <a:xfrm flipH="1">
              <a:off x="1056" y="206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Text Box 47"/>
            <p:cNvSpPr txBox="1">
              <a:spLocks noChangeArrowheads="1"/>
            </p:cNvSpPr>
            <p:nvPr/>
          </p:nvSpPr>
          <p:spPr bwMode="auto">
            <a:xfrm>
              <a:off x="2006" y="2883"/>
              <a:ext cx="47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  Extend</a:t>
              </a:r>
            </a:p>
          </p:txBody>
        </p:sp>
        <p:sp>
          <p:nvSpPr>
            <p:cNvPr id="123" name="Oval 48"/>
            <p:cNvSpPr>
              <a:spLocks noChangeArrowheads="1"/>
            </p:cNvSpPr>
            <p:nvPr/>
          </p:nvSpPr>
          <p:spPr bwMode="auto">
            <a:xfrm>
              <a:off x="2112" y="2829"/>
              <a:ext cx="317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Line 49"/>
            <p:cNvSpPr>
              <a:spLocks noChangeShapeType="1"/>
            </p:cNvSpPr>
            <p:nvPr/>
          </p:nvSpPr>
          <p:spPr bwMode="auto">
            <a:xfrm>
              <a:off x="3326" y="1904"/>
              <a:ext cx="5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Line 50"/>
            <p:cNvSpPr>
              <a:spLocks noChangeShapeType="1"/>
            </p:cNvSpPr>
            <p:nvPr/>
          </p:nvSpPr>
          <p:spPr bwMode="auto">
            <a:xfrm>
              <a:off x="3730" y="2339"/>
              <a:ext cx="0" cy="5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6" name="Text Box 51"/>
            <p:cNvSpPr txBox="1">
              <a:spLocks noChangeArrowheads="1"/>
            </p:cNvSpPr>
            <p:nvPr/>
          </p:nvSpPr>
          <p:spPr bwMode="auto">
            <a:xfrm>
              <a:off x="3538" y="2176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127" name="Line 52"/>
            <p:cNvSpPr>
              <a:spLocks noChangeShapeType="1"/>
            </p:cNvSpPr>
            <p:nvPr/>
          </p:nvSpPr>
          <p:spPr bwMode="auto">
            <a:xfrm>
              <a:off x="3907" y="1741"/>
              <a:ext cx="0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53"/>
            <p:cNvSpPr>
              <a:spLocks noChangeShapeType="1"/>
            </p:cNvSpPr>
            <p:nvPr/>
          </p:nvSpPr>
          <p:spPr bwMode="auto">
            <a:xfrm>
              <a:off x="3907" y="2339"/>
              <a:ext cx="0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54"/>
            <p:cNvSpPr>
              <a:spLocks noChangeShapeType="1"/>
            </p:cNvSpPr>
            <p:nvPr/>
          </p:nvSpPr>
          <p:spPr bwMode="auto">
            <a:xfrm>
              <a:off x="3907" y="2122"/>
              <a:ext cx="159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55"/>
            <p:cNvSpPr>
              <a:spLocks noChangeShapeType="1"/>
            </p:cNvSpPr>
            <p:nvPr/>
          </p:nvSpPr>
          <p:spPr bwMode="auto">
            <a:xfrm flipV="1">
              <a:off x="3907" y="2230"/>
              <a:ext cx="159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6" name="Line 56"/>
            <p:cNvSpPr>
              <a:spLocks noChangeShapeType="1"/>
            </p:cNvSpPr>
            <p:nvPr/>
          </p:nvSpPr>
          <p:spPr bwMode="auto">
            <a:xfrm>
              <a:off x="3907" y="1741"/>
              <a:ext cx="423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Line 57"/>
            <p:cNvSpPr>
              <a:spLocks noChangeShapeType="1"/>
            </p:cNvSpPr>
            <p:nvPr/>
          </p:nvSpPr>
          <p:spPr bwMode="auto">
            <a:xfrm>
              <a:off x="4330" y="2067"/>
              <a:ext cx="0" cy="3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" name="Line 58"/>
            <p:cNvSpPr>
              <a:spLocks noChangeShapeType="1"/>
            </p:cNvSpPr>
            <p:nvPr/>
          </p:nvSpPr>
          <p:spPr bwMode="auto">
            <a:xfrm flipV="1">
              <a:off x="3907" y="2394"/>
              <a:ext cx="423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" name="Text Box 59"/>
            <p:cNvSpPr txBox="1">
              <a:spLocks noChangeArrowheads="1"/>
            </p:cNvSpPr>
            <p:nvPr/>
          </p:nvSpPr>
          <p:spPr bwMode="auto">
            <a:xfrm>
              <a:off x="4011" y="2230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213" name="Text Box 60"/>
            <p:cNvSpPr txBox="1">
              <a:spLocks noChangeArrowheads="1"/>
            </p:cNvSpPr>
            <p:nvPr/>
          </p:nvSpPr>
          <p:spPr bwMode="auto">
            <a:xfrm>
              <a:off x="4065" y="2067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214" name="Text Box 61"/>
            <p:cNvSpPr txBox="1">
              <a:spLocks noChangeArrowheads="1"/>
            </p:cNvSpPr>
            <p:nvPr/>
          </p:nvSpPr>
          <p:spPr bwMode="auto">
            <a:xfrm>
              <a:off x="3907" y="1958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215" name="Line 62"/>
            <p:cNvSpPr>
              <a:spLocks noChangeShapeType="1"/>
            </p:cNvSpPr>
            <p:nvPr/>
          </p:nvSpPr>
          <p:spPr bwMode="auto">
            <a:xfrm>
              <a:off x="1214" y="3318"/>
              <a:ext cx="0" cy="1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" name="Line 63"/>
            <p:cNvSpPr>
              <a:spLocks noChangeShapeType="1"/>
            </p:cNvSpPr>
            <p:nvPr/>
          </p:nvSpPr>
          <p:spPr bwMode="auto">
            <a:xfrm>
              <a:off x="1214" y="2938"/>
              <a:ext cx="92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" name="Text Box 64"/>
            <p:cNvSpPr txBox="1">
              <a:spLocks noChangeArrowheads="1"/>
            </p:cNvSpPr>
            <p:nvPr/>
          </p:nvSpPr>
          <p:spPr bwMode="auto">
            <a:xfrm>
              <a:off x="1426" y="2774"/>
              <a:ext cx="59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Instr [15 - 0]</a:t>
              </a:r>
            </a:p>
          </p:txBody>
        </p:sp>
        <p:sp>
          <p:nvSpPr>
            <p:cNvPr id="218" name="Line 65"/>
            <p:cNvSpPr>
              <a:spLocks noChangeShapeType="1"/>
            </p:cNvSpPr>
            <p:nvPr/>
          </p:nvSpPr>
          <p:spPr bwMode="auto">
            <a:xfrm>
              <a:off x="1214" y="1795"/>
              <a:ext cx="3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Line 66"/>
            <p:cNvSpPr>
              <a:spLocks noChangeShapeType="1"/>
            </p:cNvSpPr>
            <p:nvPr/>
          </p:nvSpPr>
          <p:spPr bwMode="auto">
            <a:xfrm>
              <a:off x="1214" y="2067"/>
              <a:ext cx="3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AutoShape 67"/>
            <p:cNvSpPr>
              <a:spLocks noChangeArrowheads="1"/>
            </p:cNvSpPr>
            <p:nvPr/>
          </p:nvSpPr>
          <p:spPr bwMode="auto">
            <a:xfrm>
              <a:off x="1192" y="2045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1" name="Line 68"/>
            <p:cNvSpPr>
              <a:spLocks noChangeShapeType="1"/>
            </p:cNvSpPr>
            <p:nvPr/>
          </p:nvSpPr>
          <p:spPr bwMode="auto">
            <a:xfrm>
              <a:off x="3990" y="2992"/>
              <a:ext cx="0" cy="54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Text Box 69"/>
            <p:cNvSpPr txBox="1">
              <a:spLocks noChangeArrowheads="1"/>
            </p:cNvSpPr>
            <p:nvPr/>
          </p:nvSpPr>
          <p:spPr bwMode="auto">
            <a:xfrm>
              <a:off x="3802" y="2829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223" name="Text Box 70"/>
            <p:cNvSpPr txBox="1">
              <a:spLocks noChangeArrowheads="1"/>
            </p:cNvSpPr>
            <p:nvPr/>
          </p:nvSpPr>
          <p:spPr bwMode="auto">
            <a:xfrm>
              <a:off x="1584" y="1686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224" name="Text Box 71"/>
            <p:cNvSpPr txBox="1">
              <a:spLocks noChangeArrowheads="1"/>
            </p:cNvSpPr>
            <p:nvPr/>
          </p:nvSpPr>
          <p:spPr bwMode="auto">
            <a:xfrm>
              <a:off x="1584" y="1958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225" name="Text Box 72"/>
            <p:cNvSpPr txBox="1">
              <a:spLocks noChangeArrowheads="1"/>
            </p:cNvSpPr>
            <p:nvPr/>
          </p:nvSpPr>
          <p:spPr bwMode="auto">
            <a:xfrm>
              <a:off x="1584" y="2230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226" name="Text Box 73"/>
            <p:cNvSpPr txBox="1">
              <a:spLocks noChangeArrowheads="1"/>
            </p:cNvSpPr>
            <p:nvPr/>
          </p:nvSpPr>
          <p:spPr bwMode="auto">
            <a:xfrm>
              <a:off x="1584" y="2502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Write</a:t>
              </a:r>
            </a:p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27" name="Text Box 74"/>
            <p:cNvSpPr txBox="1">
              <a:spLocks noChangeArrowheads="1"/>
            </p:cNvSpPr>
            <p:nvPr/>
          </p:nvSpPr>
          <p:spPr bwMode="auto">
            <a:xfrm>
              <a:off x="2057" y="223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228" name="Text Box 75"/>
            <p:cNvSpPr txBox="1">
              <a:spLocks noChangeArrowheads="1"/>
            </p:cNvSpPr>
            <p:nvPr/>
          </p:nvSpPr>
          <p:spPr bwMode="auto">
            <a:xfrm>
              <a:off x="2057" y="1686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Read</a:t>
              </a:r>
            </a:p>
            <a:p>
              <a:pPr algn="r" eaLnBrk="1" hangingPunct="1"/>
              <a:r>
                <a:rPr lang="en-US" altLang="zh-CN" sz="1100"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229" name="Text Box 76"/>
            <p:cNvSpPr txBox="1">
              <a:spLocks noChangeArrowheads="1"/>
            </p:cNvSpPr>
            <p:nvPr/>
          </p:nvSpPr>
          <p:spPr bwMode="auto">
            <a:xfrm>
              <a:off x="1901" y="2502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230" name="Rectangle 77"/>
            <p:cNvSpPr>
              <a:spLocks noChangeArrowheads="1"/>
            </p:cNvSpPr>
            <p:nvPr/>
          </p:nvSpPr>
          <p:spPr bwMode="auto">
            <a:xfrm>
              <a:off x="1584" y="1686"/>
              <a:ext cx="845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1" name="Line 78"/>
            <p:cNvSpPr>
              <a:spLocks noChangeShapeType="1"/>
            </p:cNvSpPr>
            <p:nvPr/>
          </p:nvSpPr>
          <p:spPr bwMode="auto">
            <a:xfrm>
              <a:off x="3802" y="2557"/>
              <a:ext cx="10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2" name="Line 79"/>
            <p:cNvSpPr>
              <a:spLocks noChangeShapeType="1"/>
            </p:cNvSpPr>
            <p:nvPr/>
          </p:nvSpPr>
          <p:spPr bwMode="auto">
            <a:xfrm>
              <a:off x="5755" y="3101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3" name="Line 80"/>
            <p:cNvSpPr>
              <a:spLocks noChangeShapeType="1"/>
            </p:cNvSpPr>
            <p:nvPr/>
          </p:nvSpPr>
          <p:spPr bwMode="auto">
            <a:xfrm flipV="1">
              <a:off x="1426" y="2611"/>
              <a:ext cx="0" cy="17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4" name="Line 81"/>
            <p:cNvSpPr>
              <a:spLocks noChangeShapeType="1"/>
            </p:cNvSpPr>
            <p:nvPr/>
          </p:nvSpPr>
          <p:spPr bwMode="auto">
            <a:xfrm>
              <a:off x="1426" y="2611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5" name="Line 82"/>
            <p:cNvSpPr>
              <a:spLocks noChangeShapeType="1"/>
            </p:cNvSpPr>
            <p:nvPr/>
          </p:nvSpPr>
          <p:spPr bwMode="auto">
            <a:xfrm>
              <a:off x="2429" y="1795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6" name="Line 83"/>
            <p:cNvSpPr>
              <a:spLocks noChangeShapeType="1"/>
            </p:cNvSpPr>
            <p:nvPr/>
          </p:nvSpPr>
          <p:spPr bwMode="auto">
            <a:xfrm>
              <a:off x="2429" y="2394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7" name="Line 84"/>
            <p:cNvSpPr>
              <a:spLocks noChangeShapeType="1"/>
            </p:cNvSpPr>
            <p:nvPr/>
          </p:nvSpPr>
          <p:spPr bwMode="auto">
            <a:xfrm>
              <a:off x="2429" y="2938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" name="Line 85"/>
            <p:cNvSpPr>
              <a:spLocks noChangeShapeType="1"/>
            </p:cNvSpPr>
            <p:nvPr/>
          </p:nvSpPr>
          <p:spPr bwMode="auto">
            <a:xfrm>
              <a:off x="2693" y="2938"/>
              <a:ext cx="7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9" name="Line 86"/>
            <p:cNvSpPr>
              <a:spLocks noChangeShapeType="1"/>
            </p:cNvSpPr>
            <p:nvPr/>
          </p:nvSpPr>
          <p:spPr bwMode="auto">
            <a:xfrm>
              <a:off x="3432" y="2666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0" name="Line 87"/>
            <p:cNvSpPr>
              <a:spLocks noChangeShapeType="1"/>
            </p:cNvSpPr>
            <p:nvPr/>
          </p:nvSpPr>
          <p:spPr bwMode="auto">
            <a:xfrm>
              <a:off x="3432" y="2666"/>
              <a:ext cx="2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1" name="Line 88"/>
            <p:cNvSpPr>
              <a:spLocks noChangeShapeType="1"/>
            </p:cNvSpPr>
            <p:nvPr/>
          </p:nvSpPr>
          <p:spPr bwMode="auto">
            <a:xfrm>
              <a:off x="5755" y="2829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2" name="Line 89"/>
            <p:cNvSpPr>
              <a:spLocks noChangeShapeType="1"/>
            </p:cNvSpPr>
            <p:nvPr/>
          </p:nvSpPr>
          <p:spPr bwMode="auto">
            <a:xfrm>
              <a:off x="1214" y="3318"/>
              <a:ext cx="13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3" name="Line 90"/>
            <p:cNvSpPr>
              <a:spLocks noChangeShapeType="1"/>
            </p:cNvSpPr>
            <p:nvPr/>
          </p:nvSpPr>
          <p:spPr bwMode="auto">
            <a:xfrm>
              <a:off x="1214" y="3482"/>
              <a:ext cx="13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4" name="Text Box 91"/>
            <p:cNvSpPr txBox="1">
              <a:spLocks noChangeArrowheads="1"/>
            </p:cNvSpPr>
            <p:nvPr/>
          </p:nvSpPr>
          <p:spPr bwMode="auto">
            <a:xfrm>
              <a:off x="1426" y="3155"/>
              <a:ext cx="24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Rd</a:t>
              </a:r>
            </a:p>
          </p:txBody>
        </p:sp>
        <p:sp>
          <p:nvSpPr>
            <p:cNvPr id="245" name="Text Box 92"/>
            <p:cNvSpPr txBox="1">
              <a:spLocks noChangeArrowheads="1"/>
            </p:cNvSpPr>
            <p:nvPr/>
          </p:nvSpPr>
          <p:spPr bwMode="auto">
            <a:xfrm>
              <a:off x="1426" y="2992"/>
              <a:ext cx="21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Rt</a:t>
              </a:r>
            </a:p>
          </p:txBody>
        </p:sp>
        <p:sp>
          <p:nvSpPr>
            <p:cNvPr id="246" name="AutoShape 93"/>
            <p:cNvSpPr>
              <a:spLocks noChangeArrowheads="1"/>
            </p:cNvSpPr>
            <p:nvPr/>
          </p:nvSpPr>
          <p:spPr bwMode="auto">
            <a:xfrm>
              <a:off x="1192" y="2912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7" name="AutoShape 94"/>
            <p:cNvSpPr>
              <a:spLocks noChangeArrowheads="1"/>
            </p:cNvSpPr>
            <p:nvPr/>
          </p:nvSpPr>
          <p:spPr bwMode="auto">
            <a:xfrm>
              <a:off x="1192" y="3120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8" name="Rectangle 95"/>
            <p:cNvSpPr>
              <a:spLocks noChangeArrowheads="1"/>
            </p:cNvSpPr>
            <p:nvPr/>
          </p:nvSpPr>
          <p:spPr bwMode="auto">
            <a:xfrm>
              <a:off x="158" y="1904"/>
              <a:ext cx="634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9" name="Line 96"/>
            <p:cNvSpPr>
              <a:spLocks noChangeShapeType="1"/>
            </p:cNvSpPr>
            <p:nvPr/>
          </p:nvSpPr>
          <p:spPr bwMode="auto">
            <a:xfrm>
              <a:off x="4330" y="2176"/>
              <a:ext cx="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0" name="Line 97"/>
            <p:cNvSpPr>
              <a:spLocks noChangeShapeType="1"/>
            </p:cNvSpPr>
            <p:nvPr/>
          </p:nvSpPr>
          <p:spPr bwMode="auto">
            <a:xfrm>
              <a:off x="3379" y="2829"/>
              <a:ext cx="1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1" name="Line 98"/>
            <p:cNvSpPr>
              <a:spLocks noChangeShapeType="1"/>
            </p:cNvSpPr>
            <p:nvPr/>
          </p:nvSpPr>
          <p:spPr bwMode="auto">
            <a:xfrm>
              <a:off x="792" y="2067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52" name="Group 99"/>
            <p:cNvGrpSpPr>
              <a:grpSpLocks/>
            </p:cNvGrpSpPr>
            <p:nvPr/>
          </p:nvGrpSpPr>
          <p:grpSpPr bwMode="auto">
            <a:xfrm>
              <a:off x="3907" y="3046"/>
              <a:ext cx="177" cy="381"/>
              <a:chOff x="645" y="528"/>
              <a:chExt cx="161" cy="336"/>
            </a:xfrm>
          </p:grpSpPr>
          <p:sp>
            <p:nvSpPr>
              <p:cNvPr id="371" name="Text Box 100"/>
              <p:cNvSpPr txBox="1">
                <a:spLocks noChangeArrowheads="1"/>
              </p:cNvSpPr>
              <p:nvPr/>
            </p:nvSpPr>
            <p:spPr bwMode="auto">
              <a:xfrm>
                <a:off x="645" y="535"/>
                <a:ext cx="161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-16" charset="0"/>
                  </a:defRPr>
                </a:lvl9pPr>
              </a:lstStyle>
              <a:p>
                <a:pPr eaLnBrk="1" hangingPunct="1"/>
                <a:r>
                  <a:rPr lang="en-US" altLang="zh-CN" sz="1100">
                    <a:latin typeface="Arial" charset="0"/>
                    <a:ea typeface="宋体" charset="-122"/>
                  </a:rPr>
                  <a:t>0</a:t>
                </a:r>
              </a:p>
              <a:p>
                <a:pPr eaLnBrk="1" hangingPunct="1">
                  <a:spcBef>
                    <a:spcPct val="80000"/>
                  </a:spcBef>
                </a:pPr>
                <a:r>
                  <a:rPr lang="en-US" altLang="zh-CN" sz="110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372" name="AutoShape 101"/>
              <p:cNvSpPr>
                <a:spLocks noChangeArrowheads="1"/>
              </p:cNvSpPr>
              <p:nvPr/>
            </p:nvSpPr>
            <p:spPr bwMode="auto">
              <a:xfrm>
                <a:off x="652" y="528"/>
                <a:ext cx="137" cy="33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53" name="Line 102"/>
            <p:cNvSpPr>
              <a:spLocks noChangeShapeType="1"/>
            </p:cNvSpPr>
            <p:nvPr/>
          </p:nvSpPr>
          <p:spPr bwMode="auto">
            <a:xfrm>
              <a:off x="2693" y="3318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4" name="Line 103"/>
            <p:cNvSpPr>
              <a:spLocks noChangeShapeType="1"/>
            </p:cNvSpPr>
            <p:nvPr/>
          </p:nvSpPr>
          <p:spPr bwMode="auto">
            <a:xfrm>
              <a:off x="2693" y="3155"/>
              <a:ext cx="12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5" name="Line 104"/>
            <p:cNvSpPr>
              <a:spLocks noChangeShapeType="1"/>
            </p:cNvSpPr>
            <p:nvPr/>
          </p:nvSpPr>
          <p:spPr bwMode="auto">
            <a:xfrm>
              <a:off x="4066" y="3264"/>
              <a:ext cx="4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6" name="Line 105"/>
            <p:cNvSpPr>
              <a:spLocks noChangeShapeType="1"/>
            </p:cNvSpPr>
            <p:nvPr/>
          </p:nvSpPr>
          <p:spPr bwMode="auto">
            <a:xfrm>
              <a:off x="4594" y="2829"/>
              <a:ext cx="3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7" name="Line 106"/>
            <p:cNvSpPr>
              <a:spLocks noChangeShapeType="1"/>
            </p:cNvSpPr>
            <p:nvPr/>
          </p:nvSpPr>
          <p:spPr bwMode="auto">
            <a:xfrm>
              <a:off x="4594" y="3264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8" name="Line 107"/>
            <p:cNvSpPr>
              <a:spLocks noChangeShapeType="1"/>
            </p:cNvSpPr>
            <p:nvPr/>
          </p:nvSpPr>
          <p:spPr bwMode="auto">
            <a:xfrm>
              <a:off x="5755" y="3264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9" name="Line 108"/>
            <p:cNvSpPr>
              <a:spLocks noChangeShapeType="1"/>
            </p:cNvSpPr>
            <p:nvPr/>
          </p:nvSpPr>
          <p:spPr bwMode="auto">
            <a:xfrm flipV="1">
              <a:off x="5914" y="3264"/>
              <a:ext cx="0" cy="9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0" name="Line 109"/>
            <p:cNvSpPr>
              <a:spLocks noChangeShapeType="1"/>
            </p:cNvSpPr>
            <p:nvPr/>
          </p:nvSpPr>
          <p:spPr bwMode="auto">
            <a:xfrm>
              <a:off x="1320" y="4243"/>
              <a:ext cx="45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1" name="Text Box 110"/>
            <p:cNvSpPr txBox="1">
              <a:spLocks noChangeArrowheads="1"/>
            </p:cNvSpPr>
            <p:nvPr/>
          </p:nvSpPr>
          <p:spPr bwMode="auto">
            <a:xfrm>
              <a:off x="634" y="1578"/>
              <a:ext cx="34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 IF/ID</a:t>
              </a:r>
            </a:p>
          </p:txBody>
        </p:sp>
        <p:sp>
          <p:nvSpPr>
            <p:cNvPr id="262" name="Text Box 111"/>
            <p:cNvSpPr txBox="1">
              <a:spLocks noChangeArrowheads="1"/>
            </p:cNvSpPr>
            <p:nvPr/>
          </p:nvSpPr>
          <p:spPr bwMode="auto">
            <a:xfrm>
              <a:off x="2482" y="925"/>
              <a:ext cx="35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ID/EX</a:t>
              </a:r>
            </a:p>
          </p:txBody>
        </p:sp>
        <p:sp>
          <p:nvSpPr>
            <p:cNvPr id="263" name="Text Box 112"/>
            <p:cNvSpPr txBox="1">
              <a:spLocks noChangeArrowheads="1"/>
            </p:cNvSpPr>
            <p:nvPr/>
          </p:nvSpPr>
          <p:spPr bwMode="auto">
            <a:xfrm>
              <a:off x="4277" y="1088"/>
              <a:ext cx="47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EX/MEM</a:t>
              </a:r>
            </a:p>
          </p:txBody>
        </p:sp>
        <p:sp>
          <p:nvSpPr>
            <p:cNvPr id="264" name="Text Box 113"/>
            <p:cNvSpPr txBox="1">
              <a:spLocks noChangeArrowheads="1"/>
            </p:cNvSpPr>
            <p:nvPr/>
          </p:nvSpPr>
          <p:spPr bwMode="auto">
            <a:xfrm>
              <a:off x="5438" y="1251"/>
              <a:ext cx="49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MEM/WB</a:t>
              </a:r>
            </a:p>
          </p:txBody>
        </p:sp>
        <p:sp>
          <p:nvSpPr>
            <p:cNvPr id="265" name="Text Box 114"/>
            <p:cNvSpPr txBox="1">
              <a:spLocks noChangeArrowheads="1"/>
            </p:cNvSpPr>
            <p:nvPr/>
          </p:nvSpPr>
          <p:spPr bwMode="auto">
            <a:xfrm>
              <a:off x="2533" y="1415"/>
              <a:ext cx="224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900">
                  <a:ea typeface="宋体" charset="-122"/>
                </a:rPr>
                <a:t>EX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66" name="Rectangle 115"/>
            <p:cNvSpPr>
              <a:spLocks noChangeArrowheads="1"/>
            </p:cNvSpPr>
            <p:nvPr/>
          </p:nvSpPr>
          <p:spPr bwMode="auto">
            <a:xfrm>
              <a:off x="2587" y="1251"/>
              <a:ext cx="106" cy="16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7" name="Text Box 116"/>
            <p:cNvSpPr txBox="1">
              <a:spLocks noChangeArrowheads="1"/>
            </p:cNvSpPr>
            <p:nvPr/>
          </p:nvSpPr>
          <p:spPr bwMode="auto">
            <a:xfrm>
              <a:off x="2517" y="1252"/>
              <a:ext cx="22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900">
                  <a:ea typeface="宋体" charset="-122"/>
                </a:rPr>
                <a:t>  M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68" name="Rectangle 117"/>
            <p:cNvSpPr>
              <a:spLocks noChangeArrowheads="1"/>
            </p:cNvSpPr>
            <p:nvPr/>
          </p:nvSpPr>
          <p:spPr bwMode="auto">
            <a:xfrm>
              <a:off x="2587" y="1088"/>
              <a:ext cx="106" cy="16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9" name="Text Box 118"/>
            <p:cNvSpPr txBox="1">
              <a:spLocks noChangeArrowheads="1"/>
            </p:cNvSpPr>
            <p:nvPr/>
          </p:nvSpPr>
          <p:spPr bwMode="auto">
            <a:xfrm>
              <a:off x="2526" y="1089"/>
              <a:ext cx="244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900">
                  <a:ea typeface="宋体" charset="-122"/>
                </a:rPr>
                <a:t>WB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70" name="Oval 119"/>
            <p:cNvSpPr>
              <a:spLocks noChangeArrowheads="1"/>
            </p:cNvSpPr>
            <p:nvPr/>
          </p:nvSpPr>
          <p:spPr bwMode="auto">
            <a:xfrm>
              <a:off x="1584" y="1251"/>
              <a:ext cx="370" cy="3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1" name="Text Box 120"/>
            <p:cNvSpPr txBox="1">
              <a:spLocks noChangeArrowheads="1"/>
            </p:cNvSpPr>
            <p:nvPr/>
          </p:nvSpPr>
          <p:spPr bwMode="auto">
            <a:xfrm>
              <a:off x="1531" y="1360"/>
              <a:ext cx="46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 Control</a:t>
              </a:r>
            </a:p>
          </p:txBody>
        </p:sp>
        <p:sp>
          <p:nvSpPr>
            <p:cNvPr id="272" name="Rectangle 121"/>
            <p:cNvSpPr>
              <a:spLocks noChangeArrowheads="1"/>
            </p:cNvSpPr>
            <p:nvPr/>
          </p:nvSpPr>
          <p:spPr bwMode="auto">
            <a:xfrm>
              <a:off x="4488" y="1414"/>
              <a:ext cx="106" cy="16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3" name="Text Box 122"/>
            <p:cNvSpPr txBox="1">
              <a:spLocks noChangeArrowheads="1"/>
            </p:cNvSpPr>
            <p:nvPr/>
          </p:nvSpPr>
          <p:spPr bwMode="auto">
            <a:xfrm>
              <a:off x="4435" y="1415"/>
              <a:ext cx="210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900">
                  <a:ea typeface="宋体" charset="-122"/>
                </a:rPr>
                <a:t> M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74" name="Rectangle 123"/>
            <p:cNvSpPr>
              <a:spLocks noChangeArrowheads="1"/>
            </p:cNvSpPr>
            <p:nvPr/>
          </p:nvSpPr>
          <p:spPr bwMode="auto">
            <a:xfrm>
              <a:off x="4488" y="1251"/>
              <a:ext cx="106" cy="16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5" name="Text Box 124"/>
            <p:cNvSpPr txBox="1">
              <a:spLocks noChangeArrowheads="1"/>
            </p:cNvSpPr>
            <p:nvPr/>
          </p:nvSpPr>
          <p:spPr bwMode="auto">
            <a:xfrm>
              <a:off x="4425" y="1252"/>
              <a:ext cx="244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900">
                  <a:ea typeface="宋体" charset="-122"/>
                </a:rPr>
                <a:t>WB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76" name="Rectangle 125"/>
            <p:cNvSpPr>
              <a:spLocks noChangeArrowheads="1"/>
            </p:cNvSpPr>
            <p:nvPr/>
          </p:nvSpPr>
          <p:spPr bwMode="auto">
            <a:xfrm>
              <a:off x="5650" y="1414"/>
              <a:ext cx="105" cy="16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7" name="Text Box 126"/>
            <p:cNvSpPr txBox="1">
              <a:spLocks noChangeArrowheads="1"/>
            </p:cNvSpPr>
            <p:nvPr/>
          </p:nvSpPr>
          <p:spPr bwMode="auto">
            <a:xfrm>
              <a:off x="5585" y="1415"/>
              <a:ext cx="244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900">
                  <a:ea typeface="宋体" charset="-122"/>
                </a:rPr>
                <a:t>WB</a:t>
              </a:r>
              <a:endParaRPr lang="en-US" altLang="zh-CN" sz="1100">
                <a:ea typeface="宋体" charset="-122"/>
              </a:endParaRPr>
            </a:p>
          </p:txBody>
        </p:sp>
        <p:sp>
          <p:nvSpPr>
            <p:cNvPr id="278" name="Line 127"/>
            <p:cNvSpPr>
              <a:spLocks noChangeShapeType="1"/>
            </p:cNvSpPr>
            <p:nvPr/>
          </p:nvSpPr>
          <p:spPr bwMode="auto">
            <a:xfrm>
              <a:off x="2323" y="1306"/>
              <a:ext cx="26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9" name="Line 128"/>
            <p:cNvSpPr>
              <a:spLocks noChangeShapeType="1"/>
            </p:cNvSpPr>
            <p:nvPr/>
          </p:nvSpPr>
          <p:spPr bwMode="auto">
            <a:xfrm>
              <a:off x="2429" y="1469"/>
              <a:ext cx="15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0" name="Line 129"/>
            <p:cNvSpPr>
              <a:spLocks noChangeShapeType="1"/>
            </p:cNvSpPr>
            <p:nvPr/>
          </p:nvSpPr>
          <p:spPr bwMode="auto">
            <a:xfrm>
              <a:off x="2429" y="1142"/>
              <a:ext cx="15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1" name="Line 130"/>
            <p:cNvSpPr>
              <a:spLocks noChangeShapeType="1"/>
            </p:cNvSpPr>
            <p:nvPr/>
          </p:nvSpPr>
          <p:spPr bwMode="auto">
            <a:xfrm>
              <a:off x="4224" y="1306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2" name="Line 131"/>
            <p:cNvSpPr>
              <a:spLocks noChangeShapeType="1"/>
            </p:cNvSpPr>
            <p:nvPr/>
          </p:nvSpPr>
          <p:spPr bwMode="auto">
            <a:xfrm>
              <a:off x="4171" y="1469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3" name="Line 132"/>
            <p:cNvSpPr>
              <a:spLocks noChangeShapeType="1"/>
            </p:cNvSpPr>
            <p:nvPr/>
          </p:nvSpPr>
          <p:spPr bwMode="auto">
            <a:xfrm>
              <a:off x="2693" y="1142"/>
              <a:ext cx="15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4" name="Line 133"/>
            <p:cNvSpPr>
              <a:spLocks noChangeShapeType="1"/>
            </p:cNvSpPr>
            <p:nvPr/>
          </p:nvSpPr>
          <p:spPr bwMode="auto">
            <a:xfrm flipV="1">
              <a:off x="4224" y="1142"/>
              <a:ext cx="0" cy="1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5" name="Line 134"/>
            <p:cNvSpPr>
              <a:spLocks noChangeShapeType="1"/>
            </p:cNvSpPr>
            <p:nvPr/>
          </p:nvSpPr>
          <p:spPr bwMode="auto">
            <a:xfrm>
              <a:off x="2693" y="1306"/>
              <a:ext cx="14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" name="Line 135"/>
            <p:cNvSpPr>
              <a:spLocks noChangeShapeType="1"/>
            </p:cNvSpPr>
            <p:nvPr/>
          </p:nvSpPr>
          <p:spPr bwMode="auto">
            <a:xfrm flipV="1">
              <a:off x="4171" y="1306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" name="Line 136"/>
            <p:cNvSpPr>
              <a:spLocks noChangeShapeType="1"/>
            </p:cNvSpPr>
            <p:nvPr/>
          </p:nvSpPr>
          <p:spPr bwMode="auto">
            <a:xfrm>
              <a:off x="4594" y="1306"/>
              <a:ext cx="8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8" name="Line 137"/>
            <p:cNvSpPr>
              <a:spLocks noChangeShapeType="1"/>
            </p:cNvSpPr>
            <p:nvPr/>
          </p:nvSpPr>
          <p:spPr bwMode="auto">
            <a:xfrm>
              <a:off x="5438" y="1469"/>
              <a:ext cx="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9" name="Line 138"/>
            <p:cNvSpPr>
              <a:spLocks noChangeShapeType="1"/>
            </p:cNvSpPr>
            <p:nvPr/>
          </p:nvSpPr>
          <p:spPr bwMode="auto">
            <a:xfrm flipV="1">
              <a:off x="5438" y="1306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0" name="Line 139"/>
            <p:cNvSpPr>
              <a:spLocks noChangeShapeType="1"/>
            </p:cNvSpPr>
            <p:nvPr/>
          </p:nvSpPr>
          <p:spPr bwMode="auto">
            <a:xfrm flipV="1">
              <a:off x="1214" y="1414"/>
              <a:ext cx="0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1" name="Line 140"/>
            <p:cNvSpPr>
              <a:spLocks noChangeShapeType="1"/>
            </p:cNvSpPr>
            <p:nvPr/>
          </p:nvSpPr>
          <p:spPr bwMode="auto">
            <a:xfrm>
              <a:off x="1214" y="1414"/>
              <a:ext cx="3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2" name="AutoShape 141"/>
            <p:cNvSpPr>
              <a:spLocks noChangeArrowheads="1"/>
            </p:cNvSpPr>
            <p:nvPr/>
          </p:nvSpPr>
          <p:spPr bwMode="auto">
            <a:xfrm>
              <a:off x="1191" y="1770"/>
              <a:ext cx="44" cy="46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3" name="Line 142"/>
            <p:cNvSpPr>
              <a:spLocks noChangeShapeType="1"/>
            </p:cNvSpPr>
            <p:nvPr/>
          </p:nvSpPr>
          <p:spPr bwMode="auto">
            <a:xfrm>
              <a:off x="1214" y="1795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4" name="Line 143"/>
            <p:cNvSpPr>
              <a:spLocks noChangeShapeType="1"/>
            </p:cNvSpPr>
            <p:nvPr/>
          </p:nvSpPr>
          <p:spPr bwMode="auto">
            <a:xfrm>
              <a:off x="1214" y="3155"/>
              <a:ext cx="13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5" name="Text Box 144"/>
            <p:cNvSpPr txBox="1">
              <a:spLocks noChangeArrowheads="1"/>
            </p:cNvSpPr>
            <p:nvPr/>
          </p:nvSpPr>
          <p:spPr bwMode="auto">
            <a:xfrm>
              <a:off x="1426" y="3318"/>
              <a:ext cx="23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Rs</a:t>
              </a:r>
            </a:p>
          </p:txBody>
        </p:sp>
        <p:sp>
          <p:nvSpPr>
            <p:cNvPr id="296" name="AutoShape 145"/>
            <p:cNvSpPr>
              <a:spLocks noChangeArrowheads="1"/>
            </p:cNvSpPr>
            <p:nvPr/>
          </p:nvSpPr>
          <p:spPr bwMode="auto">
            <a:xfrm>
              <a:off x="1191" y="3283"/>
              <a:ext cx="44" cy="46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" name="AutoShape 146"/>
            <p:cNvSpPr>
              <a:spLocks noChangeArrowheads="1"/>
            </p:cNvSpPr>
            <p:nvPr/>
          </p:nvSpPr>
          <p:spPr bwMode="auto">
            <a:xfrm>
              <a:off x="3168" y="1686"/>
              <a:ext cx="158" cy="436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8" name="Text Box 147"/>
            <p:cNvSpPr txBox="1">
              <a:spLocks noChangeArrowheads="1"/>
            </p:cNvSpPr>
            <p:nvPr/>
          </p:nvSpPr>
          <p:spPr bwMode="auto">
            <a:xfrm>
              <a:off x="3168" y="1686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99" name="Line 148"/>
            <p:cNvSpPr>
              <a:spLocks noChangeShapeType="1"/>
            </p:cNvSpPr>
            <p:nvPr/>
          </p:nvSpPr>
          <p:spPr bwMode="auto">
            <a:xfrm>
              <a:off x="2693" y="1795"/>
              <a:ext cx="4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0" name="Line 149"/>
            <p:cNvSpPr>
              <a:spLocks noChangeShapeType="1"/>
            </p:cNvSpPr>
            <p:nvPr/>
          </p:nvSpPr>
          <p:spPr bwMode="auto">
            <a:xfrm>
              <a:off x="2798" y="1904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1" name="Line 150"/>
            <p:cNvSpPr>
              <a:spLocks noChangeShapeType="1"/>
            </p:cNvSpPr>
            <p:nvPr/>
          </p:nvSpPr>
          <p:spPr bwMode="auto">
            <a:xfrm>
              <a:off x="2904" y="2013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2" name="AutoShape 151"/>
            <p:cNvSpPr>
              <a:spLocks noChangeArrowheads="1"/>
            </p:cNvSpPr>
            <p:nvPr/>
          </p:nvSpPr>
          <p:spPr bwMode="auto">
            <a:xfrm>
              <a:off x="3168" y="2285"/>
              <a:ext cx="158" cy="43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3" name="Text Box 152"/>
            <p:cNvSpPr txBox="1">
              <a:spLocks noChangeArrowheads="1"/>
            </p:cNvSpPr>
            <p:nvPr/>
          </p:nvSpPr>
          <p:spPr bwMode="auto">
            <a:xfrm>
              <a:off x="3168" y="2285"/>
              <a:ext cx="211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304" name="Line 153"/>
            <p:cNvSpPr>
              <a:spLocks noChangeShapeType="1"/>
            </p:cNvSpPr>
            <p:nvPr/>
          </p:nvSpPr>
          <p:spPr bwMode="auto">
            <a:xfrm>
              <a:off x="2904" y="2611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5" name="Line 154"/>
            <p:cNvSpPr>
              <a:spLocks noChangeShapeType="1"/>
            </p:cNvSpPr>
            <p:nvPr/>
          </p:nvSpPr>
          <p:spPr bwMode="auto">
            <a:xfrm>
              <a:off x="2798" y="4134"/>
              <a:ext cx="19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6" name="AutoShape 155"/>
            <p:cNvSpPr>
              <a:spLocks noChangeArrowheads="1"/>
            </p:cNvSpPr>
            <p:nvPr/>
          </p:nvSpPr>
          <p:spPr bwMode="auto">
            <a:xfrm>
              <a:off x="4716" y="306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7" name="Line 156"/>
            <p:cNvSpPr>
              <a:spLocks noChangeShapeType="1"/>
            </p:cNvSpPr>
            <p:nvPr/>
          </p:nvSpPr>
          <p:spPr bwMode="auto">
            <a:xfrm flipH="1">
              <a:off x="2904" y="2611"/>
              <a:ext cx="0" cy="17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8" name="Line 157"/>
            <p:cNvSpPr>
              <a:spLocks noChangeShapeType="1"/>
            </p:cNvSpPr>
            <p:nvPr/>
          </p:nvSpPr>
          <p:spPr bwMode="auto">
            <a:xfrm flipH="1">
              <a:off x="2904" y="2013"/>
              <a:ext cx="0" cy="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9" name="Line 158"/>
            <p:cNvSpPr>
              <a:spLocks noChangeShapeType="1"/>
            </p:cNvSpPr>
            <p:nvPr/>
          </p:nvSpPr>
          <p:spPr bwMode="auto">
            <a:xfrm flipH="1">
              <a:off x="2798" y="2502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" name="Line 159"/>
            <p:cNvSpPr>
              <a:spLocks noChangeShapeType="1"/>
            </p:cNvSpPr>
            <p:nvPr/>
          </p:nvSpPr>
          <p:spPr bwMode="auto">
            <a:xfrm flipH="1">
              <a:off x="2798" y="1904"/>
              <a:ext cx="0" cy="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" name="Line 160"/>
            <p:cNvSpPr>
              <a:spLocks noChangeShapeType="1"/>
            </p:cNvSpPr>
            <p:nvPr/>
          </p:nvSpPr>
          <p:spPr bwMode="auto">
            <a:xfrm>
              <a:off x="2798" y="2502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" name="Line 161"/>
            <p:cNvSpPr>
              <a:spLocks noChangeShapeType="1"/>
            </p:cNvSpPr>
            <p:nvPr/>
          </p:nvSpPr>
          <p:spPr bwMode="auto">
            <a:xfrm>
              <a:off x="2693" y="2394"/>
              <a:ext cx="4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3" name="AutoShape 162"/>
            <p:cNvSpPr>
              <a:spLocks noChangeArrowheads="1"/>
            </p:cNvSpPr>
            <p:nvPr/>
          </p:nvSpPr>
          <p:spPr bwMode="auto">
            <a:xfrm>
              <a:off x="2878" y="2584"/>
              <a:ext cx="52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4" name="AutoShape 163"/>
            <p:cNvSpPr>
              <a:spLocks noChangeArrowheads="1"/>
            </p:cNvSpPr>
            <p:nvPr/>
          </p:nvSpPr>
          <p:spPr bwMode="auto">
            <a:xfrm>
              <a:off x="2780" y="247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5" name="AutoShape 164"/>
            <p:cNvSpPr>
              <a:spLocks noChangeArrowheads="1"/>
            </p:cNvSpPr>
            <p:nvPr/>
          </p:nvSpPr>
          <p:spPr bwMode="auto">
            <a:xfrm>
              <a:off x="2883" y="4327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6" name="Text Box 165"/>
            <p:cNvSpPr txBox="1">
              <a:spLocks noChangeArrowheads="1"/>
            </p:cNvSpPr>
            <p:nvPr/>
          </p:nvSpPr>
          <p:spPr bwMode="auto">
            <a:xfrm>
              <a:off x="3221" y="3653"/>
              <a:ext cx="607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Forwarding</a:t>
              </a:r>
            </a:p>
            <a:p>
              <a:pPr algn="ctr" eaLnBrk="1" hangingPunct="1"/>
              <a:r>
                <a:rPr lang="en-US" altLang="zh-CN" sz="1100" b="1">
                  <a:latin typeface="Arial" charset="0"/>
                  <a:ea typeface="宋体" charset="-122"/>
                </a:rPr>
                <a:t>Unit</a:t>
              </a:r>
            </a:p>
          </p:txBody>
        </p:sp>
        <p:sp>
          <p:nvSpPr>
            <p:cNvPr id="317" name="AutoShape 166"/>
            <p:cNvSpPr>
              <a:spLocks noChangeArrowheads="1"/>
            </p:cNvSpPr>
            <p:nvPr/>
          </p:nvSpPr>
          <p:spPr bwMode="auto">
            <a:xfrm>
              <a:off x="3221" y="3590"/>
              <a:ext cx="581" cy="43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8" name="Text Box 167"/>
            <p:cNvSpPr txBox="1">
              <a:spLocks noChangeArrowheads="1"/>
            </p:cNvSpPr>
            <p:nvPr/>
          </p:nvSpPr>
          <p:spPr bwMode="auto">
            <a:xfrm>
              <a:off x="4699" y="3264"/>
              <a:ext cx="96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 EX/MEM.RegisterRd</a:t>
              </a:r>
            </a:p>
          </p:txBody>
        </p:sp>
        <p:sp>
          <p:nvSpPr>
            <p:cNvPr id="319" name="Text Box 168"/>
            <p:cNvSpPr txBox="1">
              <a:spLocks noChangeArrowheads="1"/>
            </p:cNvSpPr>
            <p:nvPr/>
          </p:nvSpPr>
          <p:spPr bwMode="auto">
            <a:xfrm>
              <a:off x="4963" y="4080"/>
              <a:ext cx="96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latin typeface="Arial" charset="0"/>
                  <a:ea typeface="宋体" charset="-122"/>
                </a:rPr>
                <a:t>MEM/WB.RegisterRd</a:t>
              </a:r>
            </a:p>
          </p:txBody>
        </p:sp>
        <p:sp>
          <p:nvSpPr>
            <p:cNvPr id="320" name="Line 169"/>
            <p:cNvSpPr>
              <a:spLocks noChangeShapeType="1"/>
            </p:cNvSpPr>
            <p:nvPr/>
          </p:nvSpPr>
          <p:spPr bwMode="auto">
            <a:xfrm>
              <a:off x="5808" y="1469"/>
              <a:ext cx="0" cy="23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1" name="Line 170"/>
            <p:cNvSpPr>
              <a:spLocks noChangeShapeType="1"/>
            </p:cNvSpPr>
            <p:nvPr/>
          </p:nvSpPr>
          <p:spPr bwMode="auto">
            <a:xfrm>
              <a:off x="3802" y="3862"/>
              <a:ext cx="20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2" name="Line 171"/>
            <p:cNvSpPr>
              <a:spLocks noChangeShapeType="1"/>
            </p:cNvSpPr>
            <p:nvPr/>
          </p:nvSpPr>
          <p:spPr bwMode="auto">
            <a:xfrm flipV="1">
              <a:off x="4699" y="3264"/>
              <a:ext cx="0" cy="4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3" name="Line 172"/>
            <p:cNvSpPr>
              <a:spLocks noChangeShapeType="1"/>
            </p:cNvSpPr>
            <p:nvPr/>
          </p:nvSpPr>
          <p:spPr bwMode="auto">
            <a:xfrm flipV="1">
              <a:off x="4699" y="397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4" name="Line 173"/>
            <p:cNvSpPr>
              <a:spLocks noChangeShapeType="1"/>
            </p:cNvSpPr>
            <p:nvPr/>
          </p:nvSpPr>
          <p:spPr bwMode="auto">
            <a:xfrm>
              <a:off x="3802" y="3754"/>
              <a:ext cx="8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5" name="Line 174"/>
            <p:cNvSpPr>
              <a:spLocks noChangeShapeType="1"/>
            </p:cNvSpPr>
            <p:nvPr/>
          </p:nvSpPr>
          <p:spPr bwMode="auto">
            <a:xfrm>
              <a:off x="3802" y="3645"/>
              <a:ext cx="8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6" name="Line 175"/>
            <p:cNvSpPr>
              <a:spLocks noChangeShapeType="1"/>
            </p:cNvSpPr>
            <p:nvPr/>
          </p:nvSpPr>
          <p:spPr bwMode="auto">
            <a:xfrm>
              <a:off x="3802" y="3971"/>
              <a:ext cx="8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7" name="Line 176"/>
            <p:cNvSpPr>
              <a:spLocks noChangeShapeType="1"/>
            </p:cNvSpPr>
            <p:nvPr/>
          </p:nvSpPr>
          <p:spPr bwMode="auto">
            <a:xfrm flipV="1">
              <a:off x="3010" y="3482"/>
              <a:ext cx="0" cy="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8" name="Line 177"/>
            <p:cNvSpPr>
              <a:spLocks noChangeShapeType="1"/>
            </p:cNvSpPr>
            <p:nvPr/>
          </p:nvSpPr>
          <p:spPr bwMode="auto">
            <a:xfrm>
              <a:off x="2693" y="3482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9" name="Line 178"/>
            <p:cNvSpPr>
              <a:spLocks noChangeShapeType="1"/>
            </p:cNvSpPr>
            <p:nvPr/>
          </p:nvSpPr>
          <p:spPr bwMode="auto">
            <a:xfrm>
              <a:off x="5755" y="1469"/>
              <a:ext cx="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0" name="Line 179"/>
            <p:cNvSpPr>
              <a:spLocks noChangeShapeType="1"/>
            </p:cNvSpPr>
            <p:nvPr/>
          </p:nvSpPr>
          <p:spPr bwMode="auto">
            <a:xfrm>
              <a:off x="3010" y="3917"/>
              <a:ext cx="2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1" name="Line 180"/>
            <p:cNvSpPr>
              <a:spLocks noChangeShapeType="1"/>
            </p:cNvSpPr>
            <p:nvPr/>
          </p:nvSpPr>
          <p:spPr bwMode="auto">
            <a:xfrm>
              <a:off x="3062" y="3699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2" name="Line 181"/>
            <p:cNvSpPr>
              <a:spLocks noChangeShapeType="1"/>
            </p:cNvSpPr>
            <p:nvPr/>
          </p:nvSpPr>
          <p:spPr bwMode="auto">
            <a:xfrm flipV="1">
              <a:off x="3062" y="3155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3" name="Line 182"/>
            <p:cNvSpPr>
              <a:spLocks noChangeShapeType="1"/>
            </p:cNvSpPr>
            <p:nvPr/>
          </p:nvSpPr>
          <p:spPr bwMode="auto">
            <a:xfrm flipV="1">
              <a:off x="3221" y="2720"/>
              <a:ext cx="0" cy="70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4" name="Line 183"/>
            <p:cNvSpPr>
              <a:spLocks noChangeShapeType="1"/>
            </p:cNvSpPr>
            <p:nvPr/>
          </p:nvSpPr>
          <p:spPr bwMode="auto">
            <a:xfrm flipV="1">
              <a:off x="3221" y="2122"/>
              <a:ext cx="0" cy="1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5" name="Line 184"/>
            <p:cNvSpPr>
              <a:spLocks noChangeShapeType="1"/>
            </p:cNvSpPr>
            <p:nvPr/>
          </p:nvSpPr>
          <p:spPr bwMode="auto">
            <a:xfrm>
              <a:off x="3221" y="2230"/>
              <a:ext cx="317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6" name="AutoShape 185"/>
            <p:cNvSpPr>
              <a:spLocks noChangeArrowheads="1"/>
            </p:cNvSpPr>
            <p:nvPr/>
          </p:nvSpPr>
          <p:spPr bwMode="auto">
            <a:xfrm>
              <a:off x="4674" y="3246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7" name="AutoShape 186"/>
            <p:cNvSpPr>
              <a:spLocks noChangeArrowheads="1"/>
            </p:cNvSpPr>
            <p:nvPr/>
          </p:nvSpPr>
          <p:spPr bwMode="auto">
            <a:xfrm>
              <a:off x="4672" y="4224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" name="AutoShape 187"/>
            <p:cNvSpPr>
              <a:spLocks noChangeArrowheads="1"/>
            </p:cNvSpPr>
            <p:nvPr/>
          </p:nvSpPr>
          <p:spPr bwMode="auto">
            <a:xfrm>
              <a:off x="3040" y="3137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9" name="AutoShape 188"/>
            <p:cNvSpPr>
              <a:spLocks noChangeArrowheads="1"/>
            </p:cNvSpPr>
            <p:nvPr/>
          </p:nvSpPr>
          <p:spPr bwMode="auto">
            <a:xfrm>
              <a:off x="4619" y="1280"/>
              <a:ext cx="44" cy="4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0" name="Rectangle 189"/>
            <p:cNvSpPr>
              <a:spLocks noChangeArrowheads="1"/>
            </p:cNvSpPr>
            <p:nvPr/>
          </p:nvSpPr>
          <p:spPr bwMode="auto">
            <a:xfrm>
              <a:off x="950" y="1469"/>
              <a:ext cx="106" cy="206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1" name="Rectangle 190"/>
            <p:cNvSpPr>
              <a:spLocks noChangeArrowheads="1"/>
            </p:cNvSpPr>
            <p:nvPr/>
          </p:nvSpPr>
          <p:spPr bwMode="auto">
            <a:xfrm>
              <a:off x="4488" y="1578"/>
              <a:ext cx="106" cy="195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2" name="Rectangle 191"/>
            <p:cNvSpPr>
              <a:spLocks noChangeArrowheads="1"/>
            </p:cNvSpPr>
            <p:nvPr/>
          </p:nvSpPr>
          <p:spPr bwMode="auto">
            <a:xfrm>
              <a:off x="5650" y="1578"/>
              <a:ext cx="105" cy="195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3" name="Line 192"/>
            <p:cNvSpPr>
              <a:spLocks noChangeShapeType="1"/>
            </p:cNvSpPr>
            <p:nvPr/>
          </p:nvSpPr>
          <p:spPr bwMode="auto">
            <a:xfrm>
              <a:off x="3221" y="3427"/>
              <a:ext cx="211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4" name="Line 193"/>
            <p:cNvSpPr>
              <a:spLocks noChangeShapeType="1"/>
            </p:cNvSpPr>
            <p:nvPr/>
          </p:nvSpPr>
          <p:spPr bwMode="auto">
            <a:xfrm flipV="1">
              <a:off x="3432" y="3427"/>
              <a:ext cx="0" cy="163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5" name="Text Box 194"/>
            <p:cNvSpPr txBox="1">
              <a:spLocks noChangeArrowheads="1"/>
            </p:cNvSpPr>
            <p:nvPr/>
          </p:nvSpPr>
          <p:spPr bwMode="auto">
            <a:xfrm>
              <a:off x="1162" y="816"/>
              <a:ext cx="470" cy="1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 eaLnBrk="1" hangingPunct="1">
                <a:lnSpc>
                  <a:spcPct val="2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Hazard</a:t>
              </a:r>
            </a:p>
            <a:p>
              <a:pPr algn="ctr" eaLnBrk="1" hangingPunct="1"/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Unit</a:t>
              </a:r>
            </a:p>
          </p:txBody>
        </p:sp>
        <p:sp>
          <p:nvSpPr>
            <p:cNvPr id="346" name="AutoShape 195"/>
            <p:cNvSpPr>
              <a:spLocks noChangeArrowheads="1"/>
            </p:cNvSpPr>
            <p:nvPr/>
          </p:nvSpPr>
          <p:spPr bwMode="auto">
            <a:xfrm>
              <a:off x="1109" y="707"/>
              <a:ext cx="528" cy="315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7" name="Text Box 196"/>
            <p:cNvSpPr txBox="1">
              <a:spLocks noChangeArrowheads="1"/>
            </p:cNvSpPr>
            <p:nvPr/>
          </p:nvSpPr>
          <p:spPr bwMode="auto">
            <a:xfrm>
              <a:off x="2112" y="1088"/>
              <a:ext cx="264" cy="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 0</a:t>
              </a:r>
            </a:p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 </a:t>
              </a:r>
            </a:p>
            <a:p>
              <a:pPr eaLnBrk="1" hangingPunct="1">
                <a:lnSpc>
                  <a:spcPct val="40000"/>
                </a:lnSpc>
              </a:pPr>
              <a:endParaRPr lang="en-US" altLang="zh-CN" sz="1100">
                <a:solidFill>
                  <a:srgbClr val="FF0000"/>
                </a:solidFill>
                <a:latin typeface="Arial" charset="0"/>
                <a:ea typeface="宋体" charset="-122"/>
              </a:endParaRPr>
            </a:p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 1</a:t>
              </a:r>
            </a:p>
          </p:txBody>
        </p:sp>
        <p:sp>
          <p:nvSpPr>
            <p:cNvPr id="348" name="AutoShape 197"/>
            <p:cNvSpPr>
              <a:spLocks noChangeArrowheads="1"/>
            </p:cNvSpPr>
            <p:nvPr/>
          </p:nvSpPr>
          <p:spPr bwMode="auto">
            <a:xfrm>
              <a:off x="2165" y="1088"/>
              <a:ext cx="158" cy="42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9" name="Text Box 198"/>
            <p:cNvSpPr txBox="1">
              <a:spLocks noChangeArrowheads="1"/>
            </p:cNvSpPr>
            <p:nvPr/>
          </p:nvSpPr>
          <p:spPr bwMode="auto">
            <a:xfrm>
              <a:off x="1848" y="1034"/>
              <a:ext cx="176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endParaRPr lang="en-US" altLang="zh-CN" sz="1100">
                <a:solidFill>
                  <a:srgbClr val="FF0000"/>
                </a:solidFill>
                <a:latin typeface="Arial" charset="0"/>
                <a:ea typeface="宋体" charset="-122"/>
              </a:endParaRPr>
            </a:p>
            <a:p>
              <a:pPr eaLnBrk="1" hangingPunct="1">
                <a:lnSpc>
                  <a:spcPct val="0"/>
                </a:lnSpc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50" name="Line 199"/>
            <p:cNvSpPr>
              <a:spLocks noChangeShapeType="1"/>
            </p:cNvSpPr>
            <p:nvPr/>
          </p:nvSpPr>
          <p:spPr bwMode="auto">
            <a:xfrm>
              <a:off x="1954" y="1414"/>
              <a:ext cx="21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1" name="Line 200"/>
            <p:cNvSpPr>
              <a:spLocks noChangeShapeType="1"/>
            </p:cNvSpPr>
            <p:nvPr/>
          </p:nvSpPr>
          <p:spPr bwMode="auto">
            <a:xfrm>
              <a:off x="2006" y="1142"/>
              <a:ext cx="159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2" name="Line 201"/>
            <p:cNvSpPr>
              <a:spLocks noChangeShapeType="1"/>
            </p:cNvSpPr>
            <p:nvPr/>
          </p:nvSpPr>
          <p:spPr bwMode="auto">
            <a:xfrm>
              <a:off x="2429" y="1142"/>
              <a:ext cx="0" cy="3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3" name="AutoShape 202"/>
            <p:cNvSpPr>
              <a:spLocks noChangeArrowheads="1"/>
            </p:cNvSpPr>
            <p:nvPr/>
          </p:nvSpPr>
          <p:spPr bwMode="auto">
            <a:xfrm>
              <a:off x="2406" y="1285"/>
              <a:ext cx="44" cy="46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4" name="Text Box 203"/>
            <p:cNvSpPr txBox="1">
              <a:spLocks noChangeArrowheads="1"/>
            </p:cNvSpPr>
            <p:nvPr/>
          </p:nvSpPr>
          <p:spPr bwMode="auto">
            <a:xfrm>
              <a:off x="1690" y="653"/>
              <a:ext cx="7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ID/EX.MemRead</a:t>
              </a:r>
            </a:p>
          </p:txBody>
        </p:sp>
        <p:sp>
          <p:nvSpPr>
            <p:cNvPr id="355" name="Line 204"/>
            <p:cNvSpPr>
              <a:spLocks noChangeShapeType="1"/>
            </p:cNvSpPr>
            <p:nvPr/>
          </p:nvSpPr>
          <p:spPr bwMode="auto">
            <a:xfrm>
              <a:off x="2904" y="816"/>
              <a:ext cx="0" cy="4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6" name="Line 205"/>
            <p:cNvSpPr>
              <a:spLocks noChangeShapeType="1"/>
            </p:cNvSpPr>
            <p:nvPr/>
          </p:nvSpPr>
          <p:spPr bwMode="auto">
            <a:xfrm flipH="1">
              <a:off x="1637" y="816"/>
              <a:ext cx="1267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7" name="Line 206"/>
            <p:cNvSpPr>
              <a:spLocks noChangeShapeType="1"/>
            </p:cNvSpPr>
            <p:nvPr/>
          </p:nvSpPr>
          <p:spPr bwMode="auto">
            <a:xfrm>
              <a:off x="1637" y="925"/>
              <a:ext cx="63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8" name="Line 207"/>
            <p:cNvSpPr>
              <a:spLocks noChangeShapeType="1"/>
            </p:cNvSpPr>
            <p:nvPr/>
          </p:nvSpPr>
          <p:spPr bwMode="auto">
            <a:xfrm>
              <a:off x="2270" y="925"/>
              <a:ext cx="0" cy="16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9" name="Line 208"/>
            <p:cNvSpPr>
              <a:spLocks noChangeShapeType="1"/>
            </p:cNvSpPr>
            <p:nvPr/>
          </p:nvSpPr>
          <p:spPr bwMode="auto">
            <a:xfrm>
              <a:off x="317" y="816"/>
              <a:ext cx="79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0" name="Line 209"/>
            <p:cNvSpPr>
              <a:spLocks noChangeShapeType="1"/>
            </p:cNvSpPr>
            <p:nvPr/>
          </p:nvSpPr>
          <p:spPr bwMode="auto">
            <a:xfrm>
              <a:off x="317" y="816"/>
              <a:ext cx="0" cy="70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1" name="Line 210"/>
            <p:cNvSpPr>
              <a:spLocks noChangeShapeType="1"/>
            </p:cNvSpPr>
            <p:nvPr/>
          </p:nvSpPr>
          <p:spPr bwMode="auto">
            <a:xfrm>
              <a:off x="1003" y="925"/>
              <a:ext cx="10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2" name="Line 211"/>
            <p:cNvSpPr>
              <a:spLocks noChangeShapeType="1"/>
            </p:cNvSpPr>
            <p:nvPr/>
          </p:nvSpPr>
          <p:spPr bwMode="auto">
            <a:xfrm>
              <a:off x="1003" y="925"/>
              <a:ext cx="0" cy="5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3" name="Text Box 212"/>
            <p:cNvSpPr txBox="1">
              <a:spLocks noChangeArrowheads="1"/>
            </p:cNvSpPr>
            <p:nvPr/>
          </p:nvSpPr>
          <p:spPr bwMode="auto">
            <a:xfrm rot="-5400000">
              <a:off x="-50" y="1094"/>
              <a:ext cx="48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PC Write</a:t>
              </a:r>
            </a:p>
          </p:txBody>
        </p:sp>
        <p:sp>
          <p:nvSpPr>
            <p:cNvPr id="364" name="AutoShape 213"/>
            <p:cNvSpPr>
              <a:spLocks noChangeArrowheads="1"/>
            </p:cNvSpPr>
            <p:nvPr/>
          </p:nvSpPr>
          <p:spPr bwMode="auto">
            <a:xfrm>
              <a:off x="2882" y="1276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5" name="AutoShape 214"/>
            <p:cNvSpPr>
              <a:spLocks noChangeArrowheads="1"/>
            </p:cNvSpPr>
            <p:nvPr/>
          </p:nvSpPr>
          <p:spPr bwMode="auto">
            <a:xfrm>
              <a:off x="1190" y="1393"/>
              <a:ext cx="44" cy="4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6" name="Line 215"/>
            <p:cNvSpPr>
              <a:spLocks noChangeShapeType="1"/>
            </p:cNvSpPr>
            <p:nvPr/>
          </p:nvSpPr>
          <p:spPr bwMode="auto">
            <a:xfrm>
              <a:off x="1531" y="1034"/>
              <a:ext cx="0" cy="21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7" name="Line 216"/>
            <p:cNvSpPr>
              <a:spLocks noChangeShapeType="1"/>
            </p:cNvSpPr>
            <p:nvPr/>
          </p:nvSpPr>
          <p:spPr bwMode="auto">
            <a:xfrm>
              <a:off x="1214" y="1251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8" name="Text Box 217"/>
            <p:cNvSpPr txBox="1">
              <a:spLocks noChangeArrowheads="1"/>
            </p:cNvSpPr>
            <p:nvPr/>
          </p:nvSpPr>
          <p:spPr bwMode="auto">
            <a:xfrm>
              <a:off x="1478" y="1088"/>
              <a:ext cx="24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Rt</a:t>
              </a:r>
            </a:p>
          </p:txBody>
        </p:sp>
        <p:sp>
          <p:nvSpPr>
            <p:cNvPr id="369" name="Line 218"/>
            <p:cNvSpPr>
              <a:spLocks noChangeShapeType="1"/>
            </p:cNvSpPr>
            <p:nvPr/>
          </p:nvSpPr>
          <p:spPr bwMode="auto">
            <a:xfrm flipH="1">
              <a:off x="1637" y="870"/>
              <a:ext cx="1425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0" name="Text Box 219"/>
            <p:cNvSpPr txBox="1">
              <a:spLocks noChangeArrowheads="1"/>
            </p:cNvSpPr>
            <p:nvPr/>
          </p:nvSpPr>
          <p:spPr bwMode="auto">
            <a:xfrm>
              <a:off x="3010" y="870"/>
              <a:ext cx="8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eaLnBrk="1" hangingPunct="1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 ID/EX.RegisterRt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703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943304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Control Hazard in Branch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83671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Most of work for a branch computation is done in EX stage.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The branch target address is computed.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The source registers are compared by the ALU, and the Zero flag is set or cleared accordingly.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The branch decision cannot be made until end of EX stage.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But we need to know which instruction to fetch next, in order to keep the pipeline running.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This leads to what’s called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control hazard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4155306" y="487513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84" name="Group 5"/>
          <p:cNvGrpSpPr>
            <a:grpSpLocks/>
          </p:cNvGrpSpPr>
          <p:nvPr/>
        </p:nvGrpSpPr>
        <p:grpSpPr bwMode="auto">
          <a:xfrm>
            <a:off x="4491856" y="4960863"/>
            <a:ext cx="334963" cy="692150"/>
            <a:chOff x="1920" y="720"/>
            <a:chExt cx="192" cy="384"/>
          </a:xfrm>
        </p:grpSpPr>
        <p:sp>
          <p:nvSpPr>
            <p:cNvPr id="85" name="Line 6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7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8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9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10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11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12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2" name="Text Box 13"/>
          <p:cNvSpPr txBox="1">
            <a:spLocks noChangeArrowheads="1"/>
          </p:cNvSpPr>
          <p:nvPr/>
        </p:nvSpPr>
        <p:spPr bwMode="auto">
          <a:xfrm>
            <a:off x="5188769" y="5137076"/>
            <a:ext cx="5349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93" name="Rectangle 14"/>
          <p:cNvSpPr>
            <a:spLocks noChangeArrowheads="1"/>
          </p:cNvSpPr>
          <p:nvPr/>
        </p:nvSpPr>
        <p:spPr bwMode="auto">
          <a:xfrm>
            <a:off x="3653656" y="5048176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4" name="Text Box 15"/>
          <p:cNvSpPr txBox="1">
            <a:spLocks noChangeArrowheads="1"/>
          </p:cNvSpPr>
          <p:nvPr/>
        </p:nvSpPr>
        <p:spPr bwMode="auto">
          <a:xfrm>
            <a:off x="3529831" y="5137076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95" name="Text Box 16"/>
          <p:cNvSpPr txBox="1">
            <a:spLocks noChangeArrowheads="1"/>
          </p:cNvSpPr>
          <p:nvPr/>
        </p:nvSpPr>
        <p:spPr bwMode="auto">
          <a:xfrm>
            <a:off x="6044431" y="5137076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96" name="Rectangle 17"/>
          <p:cNvSpPr>
            <a:spLocks noChangeArrowheads="1"/>
          </p:cNvSpPr>
          <p:nvPr/>
        </p:nvSpPr>
        <p:spPr bwMode="auto">
          <a:xfrm>
            <a:off x="2815456" y="5048176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7" name="Text Box 18"/>
          <p:cNvSpPr txBox="1">
            <a:spLocks noChangeArrowheads="1"/>
          </p:cNvSpPr>
          <p:nvPr/>
        </p:nvSpPr>
        <p:spPr bwMode="auto">
          <a:xfrm>
            <a:off x="2815456" y="5137076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4993506" y="487513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9" name="Rectangle 20"/>
          <p:cNvSpPr>
            <a:spLocks noChangeArrowheads="1"/>
          </p:cNvSpPr>
          <p:nvPr/>
        </p:nvSpPr>
        <p:spPr bwMode="auto">
          <a:xfrm>
            <a:off x="3317106" y="487513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0" name="Line 21"/>
          <p:cNvSpPr>
            <a:spLocks noChangeShapeType="1"/>
          </p:cNvSpPr>
          <p:nvPr/>
        </p:nvSpPr>
        <p:spPr bwMode="auto">
          <a:xfrm>
            <a:off x="3150419" y="530693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1" name="Line 22"/>
          <p:cNvSpPr>
            <a:spLocks noChangeShapeType="1"/>
          </p:cNvSpPr>
          <p:nvPr/>
        </p:nvSpPr>
        <p:spPr bwMode="auto">
          <a:xfrm>
            <a:off x="3485381" y="5306938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" name="Line 23"/>
          <p:cNvSpPr>
            <a:spLocks noChangeShapeType="1"/>
          </p:cNvSpPr>
          <p:nvPr/>
        </p:nvSpPr>
        <p:spPr bwMode="auto">
          <a:xfrm>
            <a:off x="3988619" y="5133901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" name="Line 24"/>
          <p:cNvSpPr>
            <a:spLocks noChangeShapeType="1"/>
          </p:cNvSpPr>
          <p:nvPr/>
        </p:nvSpPr>
        <p:spPr bwMode="auto">
          <a:xfrm>
            <a:off x="3988619" y="5479976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4" name="Line 25"/>
          <p:cNvSpPr>
            <a:spLocks noChangeShapeType="1"/>
          </p:cNvSpPr>
          <p:nvPr/>
        </p:nvSpPr>
        <p:spPr bwMode="auto">
          <a:xfrm>
            <a:off x="4323581" y="5133901"/>
            <a:ext cx="168275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5" name="Line 26"/>
          <p:cNvSpPr>
            <a:spLocks noChangeShapeType="1"/>
          </p:cNvSpPr>
          <p:nvPr/>
        </p:nvSpPr>
        <p:spPr bwMode="auto">
          <a:xfrm>
            <a:off x="4323581" y="5479976"/>
            <a:ext cx="168275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6" name="Line 27"/>
          <p:cNvSpPr>
            <a:spLocks noChangeShapeType="1"/>
          </p:cNvSpPr>
          <p:nvPr/>
        </p:nvSpPr>
        <p:spPr bwMode="auto">
          <a:xfrm>
            <a:off x="4826819" y="5306938"/>
            <a:ext cx="166687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7" name="Line 28"/>
          <p:cNvSpPr>
            <a:spLocks noChangeShapeType="1"/>
          </p:cNvSpPr>
          <p:nvPr/>
        </p:nvSpPr>
        <p:spPr bwMode="auto">
          <a:xfrm>
            <a:off x="5161781" y="5306938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8" name="Rectangle 29"/>
          <p:cNvSpPr>
            <a:spLocks noChangeArrowheads="1"/>
          </p:cNvSpPr>
          <p:nvPr/>
        </p:nvSpPr>
        <p:spPr bwMode="auto">
          <a:xfrm>
            <a:off x="5330056" y="5048176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9" name="Line 30"/>
          <p:cNvSpPr>
            <a:spLocks noChangeShapeType="1"/>
          </p:cNvSpPr>
          <p:nvPr/>
        </p:nvSpPr>
        <p:spPr bwMode="auto">
          <a:xfrm>
            <a:off x="5665019" y="530693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0" name="Rectangle 31"/>
          <p:cNvSpPr>
            <a:spLocks noChangeArrowheads="1"/>
          </p:cNvSpPr>
          <p:nvPr/>
        </p:nvSpPr>
        <p:spPr bwMode="auto">
          <a:xfrm>
            <a:off x="5831706" y="487513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1" name="Line 32"/>
          <p:cNvSpPr>
            <a:spLocks noChangeShapeType="1"/>
          </p:cNvSpPr>
          <p:nvPr/>
        </p:nvSpPr>
        <p:spPr bwMode="auto">
          <a:xfrm>
            <a:off x="5999981" y="5306938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" name="Rectangle 33"/>
          <p:cNvSpPr>
            <a:spLocks noChangeArrowheads="1"/>
          </p:cNvSpPr>
          <p:nvPr/>
        </p:nvSpPr>
        <p:spPr bwMode="auto">
          <a:xfrm>
            <a:off x="6168256" y="5048176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3" name="Line 34"/>
          <p:cNvSpPr>
            <a:spLocks noChangeShapeType="1"/>
          </p:cNvSpPr>
          <p:nvPr/>
        </p:nvSpPr>
        <p:spPr bwMode="auto">
          <a:xfrm>
            <a:off x="5245919" y="5306938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4" name="Line 35"/>
          <p:cNvSpPr>
            <a:spLocks noChangeShapeType="1"/>
          </p:cNvSpPr>
          <p:nvPr/>
        </p:nvSpPr>
        <p:spPr bwMode="auto">
          <a:xfrm>
            <a:off x="5245919" y="5653013"/>
            <a:ext cx="50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5" name="Line 36"/>
          <p:cNvSpPr>
            <a:spLocks noChangeShapeType="1"/>
          </p:cNvSpPr>
          <p:nvPr/>
        </p:nvSpPr>
        <p:spPr bwMode="auto">
          <a:xfrm>
            <a:off x="5749156" y="5479976"/>
            <a:ext cx="8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6" name="Line 37"/>
          <p:cNvSpPr>
            <a:spLocks noChangeShapeType="1"/>
          </p:cNvSpPr>
          <p:nvPr/>
        </p:nvSpPr>
        <p:spPr bwMode="auto">
          <a:xfrm>
            <a:off x="5749156" y="5479976"/>
            <a:ext cx="0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7" name="Text Box 38"/>
          <p:cNvSpPr txBox="1">
            <a:spLocks noChangeArrowheads="1"/>
          </p:cNvSpPr>
          <p:nvPr/>
        </p:nvSpPr>
        <p:spPr bwMode="auto">
          <a:xfrm>
            <a:off x="467544" y="5141838"/>
            <a:ext cx="2119312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 dirty="0" err="1">
                <a:latin typeface="Trebuchet MS" pitchFamily="-16" charset="0"/>
                <a:ea typeface="宋体" charset="-122"/>
              </a:rPr>
              <a:t>beq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	$2, $3, Label</a:t>
            </a:r>
          </a:p>
          <a:p>
            <a:pPr>
              <a:lnSpc>
                <a:spcPct val="450000"/>
              </a:lnSpc>
            </a:pPr>
            <a:r>
              <a:rPr lang="en-US" altLang="zh-CN" sz="1800" dirty="0">
                <a:solidFill>
                  <a:srgbClr val="FF0000"/>
                </a:solidFill>
                <a:latin typeface="Trebuchet MS" pitchFamily="-16" charset="0"/>
                <a:ea typeface="宋体" charset="-122"/>
              </a:rPr>
              <a:t>? ? ?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</p:txBody>
      </p:sp>
      <p:sp>
        <p:nvSpPr>
          <p:cNvPr id="118" name="Line 39"/>
          <p:cNvSpPr>
            <a:spLocks noChangeShapeType="1"/>
          </p:cNvSpPr>
          <p:nvPr/>
        </p:nvSpPr>
        <p:spPr bwMode="auto">
          <a:xfrm>
            <a:off x="59158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9" name="Rectangle 40"/>
          <p:cNvSpPr>
            <a:spLocks noChangeArrowheads="1"/>
          </p:cNvSpPr>
          <p:nvPr/>
        </p:nvSpPr>
        <p:spPr bwMode="auto">
          <a:xfrm>
            <a:off x="3653656" y="6084813"/>
            <a:ext cx="334963" cy="51752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/>
          <a:lstStyle/>
          <a:p>
            <a:pPr algn="ctr" defTabSz="1019175"/>
            <a:endParaRPr lang="zh-CN" altLang="zh-CN" sz="1800">
              <a:latin typeface="Comic Sans MS" pitchFamily="-16" charset="0"/>
            </a:endParaRPr>
          </a:p>
        </p:txBody>
      </p:sp>
      <p:sp>
        <p:nvSpPr>
          <p:cNvPr id="120" name="Text Box 41"/>
          <p:cNvSpPr txBox="1">
            <a:spLocks noChangeArrowheads="1"/>
          </p:cNvSpPr>
          <p:nvPr/>
        </p:nvSpPr>
        <p:spPr bwMode="auto">
          <a:xfrm>
            <a:off x="3653656" y="6173713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solidFill>
                  <a:srgbClr val="FF0000"/>
                </a:solidFill>
                <a:latin typeface="Arial" charset="0"/>
                <a:ea typeface="宋体" charset="-122"/>
              </a:rPr>
              <a:t>IM</a:t>
            </a:r>
            <a:endParaRPr lang="en-US" altLang="zh-CN" sz="1300">
              <a:solidFill>
                <a:srgbClr val="FF0000"/>
              </a:solidFill>
              <a:latin typeface="Arial" charset="0"/>
              <a:ea typeface="宋体" charset="-122"/>
            </a:endParaRPr>
          </a:p>
        </p:txBody>
      </p:sp>
      <p:sp>
        <p:nvSpPr>
          <p:cNvPr id="121" name="Rectangle 42"/>
          <p:cNvSpPr>
            <a:spLocks noChangeArrowheads="1"/>
          </p:cNvSpPr>
          <p:nvPr/>
        </p:nvSpPr>
        <p:spPr bwMode="auto">
          <a:xfrm>
            <a:off x="4155306" y="5911776"/>
            <a:ext cx="168275" cy="8636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" name="Line 43"/>
          <p:cNvSpPr>
            <a:spLocks noChangeShapeType="1"/>
          </p:cNvSpPr>
          <p:nvPr/>
        </p:nvSpPr>
        <p:spPr bwMode="auto">
          <a:xfrm>
            <a:off x="3988619" y="6343576"/>
            <a:ext cx="166687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" name="Text Box 44"/>
          <p:cNvSpPr txBox="1">
            <a:spLocks noChangeArrowheads="1"/>
          </p:cNvSpPr>
          <p:nvPr/>
        </p:nvSpPr>
        <p:spPr bwMode="auto">
          <a:xfrm>
            <a:off x="2286819" y="4221088"/>
            <a:ext cx="6751637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	1	2	3	4	5	6	7	8</a:t>
            </a:r>
          </a:p>
        </p:txBody>
      </p:sp>
      <p:sp>
        <p:nvSpPr>
          <p:cNvPr id="124" name="Line 45"/>
          <p:cNvSpPr>
            <a:spLocks noChangeShapeType="1"/>
          </p:cNvSpPr>
          <p:nvPr/>
        </p:nvSpPr>
        <p:spPr bwMode="auto">
          <a:xfrm>
            <a:off x="67540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5" name="Line 46"/>
          <p:cNvSpPr>
            <a:spLocks noChangeShapeType="1"/>
          </p:cNvSpPr>
          <p:nvPr/>
        </p:nvSpPr>
        <p:spPr bwMode="auto">
          <a:xfrm>
            <a:off x="75922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6" name="Line 47"/>
          <p:cNvSpPr>
            <a:spLocks noChangeShapeType="1"/>
          </p:cNvSpPr>
          <p:nvPr/>
        </p:nvSpPr>
        <p:spPr bwMode="auto">
          <a:xfrm>
            <a:off x="84304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7" name="Line 48"/>
          <p:cNvSpPr>
            <a:spLocks noChangeShapeType="1"/>
          </p:cNvSpPr>
          <p:nvPr/>
        </p:nvSpPr>
        <p:spPr bwMode="auto">
          <a:xfrm>
            <a:off x="50776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8" name="Line 49"/>
          <p:cNvSpPr>
            <a:spLocks noChangeShapeType="1"/>
          </p:cNvSpPr>
          <p:nvPr/>
        </p:nvSpPr>
        <p:spPr bwMode="auto">
          <a:xfrm>
            <a:off x="42394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9" name="Line 50"/>
          <p:cNvSpPr>
            <a:spLocks noChangeShapeType="1"/>
          </p:cNvSpPr>
          <p:nvPr/>
        </p:nvSpPr>
        <p:spPr bwMode="auto">
          <a:xfrm>
            <a:off x="3401244" y="4789413"/>
            <a:ext cx="0" cy="2159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422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72008" y="260648"/>
            <a:ext cx="939653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Stalling for Control Hazard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Stalling</a:t>
            </a:r>
            <a:r>
              <a:rPr lang="en-US" altLang="zh-CN" sz="2800" dirty="0">
                <a:ea typeface="宋体" charset="-122"/>
              </a:rPr>
              <a:t> is one possible solution for control hazard.</a:t>
            </a:r>
          </a:p>
          <a:p>
            <a:pPr marL="0" indent="0" defTabSz="914400">
              <a:buNone/>
            </a:pPr>
            <a:r>
              <a:rPr lang="en-US" altLang="zh-CN" sz="2800" dirty="0">
                <a:ea typeface="宋体" charset="-122"/>
              </a:rPr>
              <a:t>    -- In the following example we just stall until cycle 4, after we do make the branch decision.</a:t>
            </a:r>
          </a:p>
          <a:p>
            <a:pPr marL="342900" indent="-342900" defTabSz="914400">
              <a:tabLst>
                <a:tab pos="3311525" algn="l"/>
                <a:tab pos="400367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50000"/>
              </a:spcBef>
              <a:buFont typeface="Wingdings" pitchFamily="-16" charset="2"/>
              <a:buNone/>
              <a:tabLst>
                <a:tab pos="3311525" algn="l"/>
                <a:tab pos="4003675" algn="l"/>
              </a:tabLst>
            </a:pPr>
            <a:r>
              <a:rPr lang="en-US" altLang="zh-CN" sz="2000" dirty="0">
                <a:latin typeface="Lucida Console" pitchFamily="49" charset="0"/>
                <a:ea typeface="宋体" charset="-122"/>
              </a:rPr>
              <a:t>		</a:t>
            </a:r>
            <a:endParaRPr lang="en-US" altLang="zh-CN" sz="28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66369" y="3685282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302919" y="3772594"/>
            <a:ext cx="334962" cy="690563"/>
            <a:chOff x="1920" y="720"/>
            <a:chExt cx="192" cy="384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999831" y="3948807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64719" y="3858319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340894" y="3948807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855494" y="3948807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626519" y="3858319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626519" y="3948807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804569" y="3685282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128169" y="3685282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961481" y="411708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296444" y="4117082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799681" y="394563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3799681" y="429011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4134644" y="3945632"/>
            <a:ext cx="168275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4134644" y="4290119"/>
            <a:ext cx="168275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4637881" y="4117082"/>
            <a:ext cx="166688" cy="0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4972844" y="4117082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141119" y="3858319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5476081" y="411708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642769" y="3685282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5811044" y="4117082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979319" y="3858319"/>
            <a:ext cx="334962" cy="519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5056981" y="4117082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5056981" y="4463157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560219" y="4290119"/>
            <a:ext cx="8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5560219" y="4290119"/>
            <a:ext cx="0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78606" y="3951982"/>
            <a:ext cx="2119313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 dirty="0" err="1">
                <a:latin typeface="Trebuchet MS" pitchFamily="-16" charset="0"/>
                <a:ea typeface="宋体" charset="-122"/>
              </a:rPr>
              <a:t>beq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	$2, $3, Label</a:t>
            </a:r>
          </a:p>
          <a:p>
            <a:pPr>
              <a:lnSpc>
                <a:spcPct val="45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? ? ?</a:t>
            </a: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480969" y="472191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1" name="Group 41"/>
          <p:cNvGrpSpPr>
            <a:grpSpLocks/>
          </p:cNvGrpSpPr>
          <p:nvPr/>
        </p:nvGrpSpPr>
        <p:grpSpPr bwMode="auto">
          <a:xfrm>
            <a:off x="6817519" y="4809232"/>
            <a:ext cx="334962" cy="690562"/>
            <a:chOff x="1920" y="720"/>
            <a:chExt cx="192" cy="384"/>
          </a:xfrm>
        </p:grpSpPr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9" name="Text Box 49"/>
          <p:cNvSpPr txBox="1">
            <a:spLocks noChangeArrowheads="1"/>
          </p:cNvSpPr>
          <p:nvPr/>
        </p:nvSpPr>
        <p:spPr bwMode="auto">
          <a:xfrm>
            <a:off x="7514431" y="4983857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979319" y="489495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Text Box 51"/>
          <p:cNvSpPr txBox="1">
            <a:spLocks noChangeArrowheads="1"/>
          </p:cNvSpPr>
          <p:nvPr/>
        </p:nvSpPr>
        <p:spPr bwMode="auto">
          <a:xfrm>
            <a:off x="5931694" y="4983857"/>
            <a:ext cx="4603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52" name="Text Box 52"/>
          <p:cNvSpPr txBox="1">
            <a:spLocks noChangeArrowheads="1"/>
          </p:cNvSpPr>
          <p:nvPr/>
        </p:nvSpPr>
        <p:spPr bwMode="auto">
          <a:xfrm>
            <a:off x="8370094" y="4983857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41119" y="489495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Text Box 54"/>
          <p:cNvSpPr txBox="1">
            <a:spLocks noChangeArrowheads="1"/>
          </p:cNvSpPr>
          <p:nvPr/>
        </p:nvSpPr>
        <p:spPr bwMode="auto">
          <a:xfrm>
            <a:off x="5098256" y="5026719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7319169" y="472191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5642769" y="472191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7" name="Line 57"/>
          <p:cNvSpPr>
            <a:spLocks noChangeShapeType="1"/>
          </p:cNvSpPr>
          <p:nvPr/>
        </p:nvSpPr>
        <p:spPr bwMode="auto">
          <a:xfrm>
            <a:off x="5476081" y="515371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Line 58"/>
          <p:cNvSpPr>
            <a:spLocks noChangeShapeType="1"/>
          </p:cNvSpPr>
          <p:nvPr/>
        </p:nvSpPr>
        <p:spPr bwMode="auto">
          <a:xfrm>
            <a:off x="6314281" y="498068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59"/>
          <p:cNvSpPr>
            <a:spLocks noChangeShapeType="1"/>
          </p:cNvSpPr>
          <p:nvPr/>
        </p:nvSpPr>
        <p:spPr bwMode="auto">
          <a:xfrm>
            <a:off x="6314281" y="532675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60"/>
          <p:cNvSpPr>
            <a:spLocks noChangeShapeType="1"/>
          </p:cNvSpPr>
          <p:nvPr/>
        </p:nvSpPr>
        <p:spPr bwMode="auto">
          <a:xfrm>
            <a:off x="6649244" y="4980682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Line 61"/>
          <p:cNvSpPr>
            <a:spLocks noChangeShapeType="1"/>
          </p:cNvSpPr>
          <p:nvPr/>
        </p:nvSpPr>
        <p:spPr bwMode="auto">
          <a:xfrm>
            <a:off x="6649244" y="5326757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Line 62"/>
          <p:cNvSpPr>
            <a:spLocks noChangeShapeType="1"/>
          </p:cNvSpPr>
          <p:nvPr/>
        </p:nvSpPr>
        <p:spPr bwMode="auto">
          <a:xfrm>
            <a:off x="7152481" y="515371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Line 63"/>
          <p:cNvSpPr>
            <a:spLocks noChangeShapeType="1"/>
          </p:cNvSpPr>
          <p:nvPr/>
        </p:nvSpPr>
        <p:spPr bwMode="auto">
          <a:xfrm>
            <a:off x="7487444" y="515371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7655719" y="489495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Line 65"/>
          <p:cNvSpPr>
            <a:spLocks noChangeShapeType="1"/>
          </p:cNvSpPr>
          <p:nvPr/>
        </p:nvSpPr>
        <p:spPr bwMode="auto">
          <a:xfrm>
            <a:off x="7990681" y="515371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8157369" y="472191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7" name="Line 67"/>
          <p:cNvSpPr>
            <a:spLocks noChangeShapeType="1"/>
          </p:cNvSpPr>
          <p:nvPr/>
        </p:nvSpPr>
        <p:spPr bwMode="auto">
          <a:xfrm>
            <a:off x="8325644" y="515371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8493919" y="4894957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69"/>
          <p:cNvSpPr>
            <a:spLocks noChangeShapeType="1"/>
          </p:cNvSpPr>
          <p:nvPr/>
        </p:nvSpPr>
        <p:spPr bwMode="auto">
          <a:xfrm>
            <a:off x="7571581" y="5153719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Line 70"/>
          <p:cNvSpPr>
            <a:spLocks noChangeShapeType="1"/>
          </p:cNvSpPr>
          <p:nvPr/>
        </p:nvSpPr>
        <p:spPr bwMode="auto">
          <a:xfrm>
            <a:off x="7571581" y="5499794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Line 71"/>
          <p:cNvSpPr>
            <a:spLocks noChangeShapeType="1"/>
          </p:cNvSpPr>
          <p:nvPr/>
        </p:nvSpPr>
        <p:spPr bwMode="auto">
          <a:xfrm>
            <a:off x="8074819" y="5326757"/>
            <a:ext cx="8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2" name="Line 72"/>
          <p:cNvSpPr>
            <a:spLocks noChangeShapeType="1"/>
          </p:cNvSpPr>
          <p:nvPr/>
        </p:nvSpPr>
        <p:spPr bwMode="auto">
          <a:xfrm>
            <a:off x="8074819" y="5326757"/>
            <a:ext cx="0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" name="Line 73"/>
          <p:cNvSpPr>
            <a:spLocks noChangeShapeType="1"/>
          </p:cNvSpPr>
          <p:nvPr/>
        </p:nvSpPr>
        <p:spPr bwMode="auto">
          <a:xfrm>
            <a:off x="5811044" y="515371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Text Box 74"/>
          <p:cNvSpPr txBox="1">
            <a:spLocks noChangeArrowheads="1"/>
          </p:cNvSpPr>
          <p:nvPr/>
        </p:nvSpPr>
        <p:spPr bwMode="auto">
          <a:xfrm>
            <a:off x="2097881" y="2956619"/>
            <a:ext cx="6751638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1800">
                <a:latin typeface="Trebuchet MS" pitchFamily="-16" charset="0"/>
                <a:ea typeface="宋体" charset="-122"/>
              </a:rPr>
              <a:t>	1	2	3	4	5	6	7	8</a:t>
            </a:r>
          </a:p>
        </p:txBody>
      </p:sp>
      <p:graphicFrame>
        <p:nvGraphicFramePr>
          <p:cNvPr id="75" name="Object 81"/>
          <p:cNvGraphicFramePr>
            <a:graphicFrameLocks noChangeAspect="1"/>
          </p:cNvGraphicFramePr>
          <p:nvPr>
            <p:extLst/>
          </p:nvPr>
        </p:nvGraphicFramePr>
        <p:xfrm>
          <a:off x="4218781" y="4894957"/>
          <a:ext cx="4921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Bitmap Image" r:id="rId3" imgW="447856" imgH="523810" progId="Paint.Picture">
                  <p:embed/>
                </p:oleObj>
              </mc:Choice>
              <mc:Fallback>
                <p:oleObj name="Bitmap Image" r:id="rId3" imgW="447856" imgH="523810" progId="Paint.Picture">
                  <p:embed/>
                  <p:pic>
                    <p:nvPicPr>
                      <p:cNvPr id="75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781" y="4894957"/>
                        <a:ext cx="4921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2">
                                    <a:gamma/>
                                    <a:tint val="33725"/>
                                    <a:invGamma/>
                                  </a:schemeClr>
                                </a:gs>
                                <a:gs pos="100000">
                                  <a:schemeClr val="accent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Rectangle 83"/>
          <p:cNvSpPr>
            <a:spLocks noChangeArrowheads="1"/>
          </p:cNvSpPr>
          <p:nvPr/>
        </p:nvSpPr>
        <p:spPr bwMode="auto">
          <a:xfrm>
            <a:off x="3469481" y="4861619"/>
            <a:ext cx="334963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Rectangle 86"/>
          <p:cNvSpPr>
            <a:spLocks noChangeArrowheads="1"/>
          </p:cNvSpPr>
          <p:nvPr/>
        </p:nvSpPr>
        <p:spPr bwMode="auto">
          <a:xfrm>
            <a:off x="3974306" y="470921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87"/>
          <p:cNvSpPr>
            <a:spLocks noChangeShapeType="1"/>
          </p:cNvSpPr>
          <p:nvPr/>
        </p:nvSpPr>
        <p:spPr bwMode="auto">
          <a:xfrm>
            <a:off x="3807619" y="5141019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Text Box 90"/>
          <p:cNvSpPr txBox="1">
            <a:spLocks noChangeArrowheads="1"/>
          </p:cNvSpPr>
          <p:nvPr/>
        </p:nvSpPr>
        <p:spPr bwMode="auto">
          <a:xfrm>
            <a:off x="3440906" y="5001319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62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08520" y="44624"/>
            <a:ext cx="96490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0000FF"/>
                </a:solidFill>
              </a:rPr>
              <a:t>Branch Prediction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908720"/>
            <a:ext cx="7848872" cy="5949280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Prediction</a:t>
            </a:r>
            <a:r>
              <a:rPr lang="en-US" altLang="zh-CN" sz="2600" dirty="0">
                <a:ea typeface="宋体" charset="-122"/>
              </a:rPr>
              <a:t> is another approach!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    -- To </a:t>
            </a:r>
            <a:r>
              <a:rPr lang="en-US" altLang="zh-CN" sz="2600" i="1" dirty="0">
                <a:ea typeface="宋体" charset="-122"/>
              </a:rPr>
              <a:t>guess</a:t>
            </a:r>
            <a:r>
              <a:rPr lang="en-US" altLang="zh-CN" sz="2600" dirty="0">
                <a:ea typeface="宋体" charset="-122"/>
              </a:rPr>
              <a:t> whether or not the branch is taken.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    -- Usually it’s easier to assume the branch is </a:t>
            </a:r>
            <a:r>
              <a:rPr lang="en-US" altLang="zh-CN" sz="2600" i="1" dirty="0">
                <a:solidFill>
                  <a:srgbClr val="00B050"/>
                </a:solidFill>
                <a:ea typeface="宋体" charset="-122"/>
              </a:rPr>
              <a:t>not</a:t>
            </a:r>
            <a:r>
              <a:rPr lang="en-US" altLang="zh-CN" sz="2600" dirty="0">
                <a:ea typeface="宋体" charset="-122"/>
              </a:rPr>
              <a:t> taken.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    -- In this case we just increment the PC and continue execution, as for normal instructions. </a:t>
            </a:r>
          </a:p>
          <a:p>
            <a:pPr marL="342900" indent="-342900" defTabSz="914400"/>
            <a:r>
              <a:rPr lang="en-US" altLang="zh-CN" sz="2600" dirty="0">
                <a:ea typeface="宋体" charset="-122"/>
              </a:rPr>
              <a:t>If we’re correct, then there is no problem and the pipeline keeps going at full speed.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20129"/>
            <a:ext cx="6048672" cy="2927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367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III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839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Branch </a:t>
            </a:r>
            <a:r>
              <a:rPr lang="en-US" altLang="zh-CN" sz="4400" b="1" dirty="0" err="1">
                <a:solidFill>
                  <a:srgbClr val="0000FF"/>
                </a:solidFill>
              </a:rPr>
              <a:t>Misprediction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/>
            <a:r>
              <a:rPr lang="en-US" altLang="zh-CN" sz="2600" dirty="0">
                <a:ea typeface="宋体" charset="-122"/>
              </a:rPr>
              <a:t>If our guess is wrong, then we would have already started executing two instructions incorrectly. We’ll have to discard, or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flush</a:t>
            </a:r>
            <a:r>
              <a:rPr lang="en-US" altLang="zh-CN" sz="2600" dirty="0">
                <a:ea typeface="宋体" charset="-122"/>
              </a:rPr>
              <a:t>, those instructions and begin executing the right ones from the labeled instructions.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10" name="组合 109"/>
          <p:cNvGrpSpPr/>
          <p:nvPr/>
        </p:nvGrpSpPr>
        <p:grpSpPr>
          <a:xfrm>
            <a:off x="1047750" y="2726705"/>
            <a:ext cx="7556698" cy="4230687"/>
            <a:chOff x="581596" y="2782639"/>
            <a:chExt cx="8712200" cy="4822825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4353496" y="3460502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4688459" y="3546227"/>
              <a:ext cx="336550" cy="692150"/>
              <a:chOff x="1920" y="720"/>
              <a:chExt cx="192" cy="384"/>
            </a:xfrm>
          </p:grpSpPr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" name="Line 7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5385371" y="3722439"/>
              <a:ext cx="534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850259" y="3633539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3728021" y="3722439"/>
              <a:ext cx="5365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6242621" y="3722439"/>
              <a:ext cx="5365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012059" y="3633539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3012059" y="3722439"/>
              <a:ext cx="3571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5191696" y="3460502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3515296" y="3460502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3348609" y="3892302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3683571" y="3892302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186809" y="3719264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4186809" y="4065339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521771" y="3719264"/>
              <a:ext cx="166688" cy="0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4521771" y="4065339"/>
              <a:ext cx="166688" cy="0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5025009" y="3892302"/>
              <a:ext cx="166687" cy="0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5359971" y="3892302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5526659" y="3633539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5863209" y="3892302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029896" y="3460502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6198171" y="3892302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6364859" y="3633539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5444109" y="3892302"/>
              <a:ext cx="0" cy="3460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>
              <a:off x="5444109" y="4238377"/>
              <a:ext cx="501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5945759" y="4065339"/>
              <a:ext cx="841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5945759" y="4065339"/>
              <a:ext cx="0" cy="1730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581596" y="3649414"/>
              <a:ext cx="2119313" cy="3698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800">
                  <a:latin typeface="Trebuchet MS" pitchFamily="-16" charset="0"/>
                  <a:ea typeface="宋体" charset="-122"/>
                </a:rPr>
                <a:t>beq	$2, $3, Label</a:t>
              </a:r>
            </a:p>
            <a:p>
              <a:pPr>
                <a:lnSpc>
                  <a:spcPct val="450000"/>
                </a:lnSpc>
              </a:pPr>
              <a:r>
                <a:rPr lang="en-US" altLang="zh-CN" sz="1800" i="1">
                  <a:latin typeface="Trebuchet MS" pitchFamily="-16" charset="0"/>
                  <a:ea typeface="宋体" charset="-122"/>
                </a:rPr>
                <a:t>next instruction 1</a:t>
              </a:r>
            </a:p>
            <a:p>
              <a:pPr>
                <a:lnSpc>
                  <a:spcPct val="380000"/>
                </a:lnSpc>
              </a:pPr>
              <a:r>
                <a:rPr lang="en-US" altLang="zh-CN" sz="1800" i="1">
                  <a:latin typeface="Trebuchet MS" pitchFamily="-16" charset="0"/>
                  <a:ea typeface="宋体" charset="-122"/>
                </a:rPr>
                <a:t>next instruction 2</a:t>
              </a:r>
            </a:p>
            <a:p>
              <a:pPr>
                <a:lnSpc>
                  <a:spcPct val="380000"/>
                </a:lnSpc>
              </a:pPr>
              <a:r>
                <a:rPr lang="en-US" altLang="zh-CN" sz="1800" i="1">
                  <a:latin typeface="Trebuchet MS" pitchFamily="-16" charset="0"/>
                  <a:ea typeface="宋体" charset="-122"/>
                </a:rPr>
                <a:t>Label:	. . .</a:t>
              </a:r>
              <a:endParaRPr lang="en-US" altLang="zh-CN" sz="1800">
                <a:latin typeface="Trebuchet MS" pitchFamily="-16" charset="0"/>
                <a:ea typeface="宋体" charset="-122"/>
              </a:endParaRP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5191696" y="4497139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4688459" y="4670177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/>
          </p:nvSpPr>
          <p:spPr bwMode="auto">
            <a:xfrm>
              <a:off x="4642421" y="4759077"/>
              <a:ext cx="4603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3850259" y="4670177"/>
              <a:ext cx="336550" cy="5175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850259" y="4759077"/>
              <a:ext cx="3571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4353496" y="4497139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4186809" y="4928939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>
              <a:off x="5025009" y="4755902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5025009" y="510197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4521771" y="4928939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2477071" y="2782639"/>
              <a:ext cx="6751638" cy="650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73088" algn="l"/>
                  <a:tab pos="1403350" algn="l"/>
                  <a:tab pos="2232025" algn="l"/>
                  <a:tab pos="3062288" algn="l"/>
                  <a:tab pos="3951288" algn="l"/>
                  <a:tab pos="4781550" algn="l"/>
                  <a:tab pos="5600700" algn="l"/>
                  <a:tab pos="6427788" algn="l"/>
                  <a:tab pos="7258050" algn="l"/>
                </a:tabLs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-16" charset="0"/>
                  <a:ea typeface="宋体" charset="-122"/>
                </a:rPr>
                <a:t>Clock cycle</a:t>
              </a:r>
            </a:p>
            <a:p>
              <a:pPr algn="ctr"/>
              <a:r>
                <a:rPr lang="en-US" altLang="zh-CN" sz="1800">
                  <a:latin typeface="Trebuchet MS" pitchFamily="-16" charset="0"/>
                  <a:ea typeface="宋体" charset="-122"/>
                </a:rPr>
                <a:t>	1	2	3	4	5	6	7	8</a:t>
              </a:r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77904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4688459" y="5705227"/>
              <a:ext cx="336550" cy="5191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Text Box 52"/>
            <p:cNvSpPr txBox="1">
              <a:spLocks noChangeArrowheads="1"/>
            </p:cNvSpPr>
            <p:nvPr/>
          </p:nvSpPr>
          <p:spPr bwMode="auto">
            <a:xfrm>
              <a:off x="4688459" y="5795714"/>
              <a:ext cx="3571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5191696" y="5533777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>
              <a:off x="5025009" y="596557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AutoShape 55"/>
            <p:cNvSpPr>
              <a:spLocks noChangeArrowheads="1"/>
            </p:cNvSpPr>
            <p:nvPr/>
          </p:nvSpPr>
          <p:spPr bwMode="auto">
            <a:xfrm>
              <a:off x="1084834" y="4409827"/>
              <a:ext cx="922337" cy="950912"/>
            </a:xfrm>
            <a:prstGeom prst="flowChartSummingJunction">
              <a:avLst/>
            </a:prstGeom>
            <a:noFill/>
            <a:ln w="57150">
              <a:solidFill>
                <a:srgbClr val="FF0000">
                  <a:alpha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>
                      <a:alpha val="50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AutoShape 56"/>
            <p:cNvSpPr>
              <a:spLocks noChangeArrowheads="1"/>
            </p:cNvSpPr>
            <p:nvPr/>
          </p:nvSpPr>
          <p:spPr bwMode="auto">
            <a:xfrm>
              <a:off x="1084834" y="5533777"/>
              <a:ext cx="922337" cy="949325"/>
            </a:xfrm>
            <a:prstGeom prst="flowChartSummingJunction">
              <a:avLst/>
            </a:prstGeom>
            <a:noFill/>
            <a:ln w="57150">
              <a:solidFill>
                <a:srgbClr val="FF0000">
                  <a:alpha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6868096" y="6568827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58" name="Group 58"/>
            <p:cNvGrpSpPr>
              <a:grpSpLocks/>
            </p:cNvGrpSpPr>
            <p:nvPr/>
          </p:nvGrpSpPr>
          <p:grpSpPr bwMode="auto">
            <a:xfrm>
              <a:off x="7203059" y="6656139"/>
              <a:ext cx="336550" cy="690563"/>
              <a:chOff x="1920" y="720"/>
              <a:chExt cx="192" cy="384"/>
            </a:xfrm>
          </p:grpSpPr>
          <p:sp>
            <p:nvSpPr>
              <p:cNvPr id="59" name="Line 59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Line 60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" name="Line 61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2" name="Line 62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3" name="Line 63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4" name="Line 64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Line 65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66" name="Text Box 66"/>
            <p:cNvSpPr txBox="1">
              <a:spLocks noChangeArrowheads="1"/>
            </p:cNvSpPr>
            <p:nvPr/>
          </p:nvSpPr>
          <p:spPr bwMode="auto">
            <a:xfrm>
              <a:off x="7899971" y="6832352"/>
              <a:ext cx="534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6364859" y="6741864"/>
              <a:ext cx="336550" cy="519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Text Box 68"/>
            <p:cNvSpPr txBox="1">
              <a:spLocks noChangeArrowheads="1"/>
            </p:cNvSpPr>
            <p:nvPr/>
          </p:nvSpPr>
          <p:spPr bwMode="auto">
            <a:xfrm>
              <a:off x="6318821" y="6832352"/>
              <a:ext cx="4603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8757221" y="6832352"/>
              <a:ext cx="5365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5526659" y="6741864"/>
              <a:ext cx="336550" cy="519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5526659" y="6832352"/>
              <a:ext cx="3571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7706296" y="6568827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6029896" y="6568827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5863209" y="700062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>
              <a:off x="6701409" y="682917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76"/>
            <p:cNvSpPr>
              <a:spLocks noChangeShapeType="1"/>
            </p:cNvSpPr>
            <p:nvPr/>
          </p:nvSpPr>
          <p:spPr bwMode="auto">
            <a:xfrm>
              <a:off x="6701409" y="7173664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77"/>
            <p:cNvSpPr>
              <a:spLocks noChangeShapeType="1"/>
            </p:cNvSpPr>
            <p:nvPr/>
          </p:nvSpPr>
          <p:spPr bwMode="auto">
            <a:xfrm>
              <a:off x="7036371" y="682917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8"/>
            <p:cNvSpPr>
              <a:spLocks noChangeShapeType="1"/>
            </p:cNvSpPr>
            <p:nvPr/>
          </p:nvSpPr>
          <p:spPr bwMode="auto">
            <a:xfrm>
              <a:off x="7036371" y="7173664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9"/>
            <p:cNvSpPr>
              <a:spLocks noChangeShapeType="1"/>
            </p:cNvSpPr>
            <p:nvPr/>
          </p:nvSpPr>
          <p:spPr bwMode="auto">
            <a:xfrm>
              <a:off x="7539609" y="700062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80"/>
            <p:cNvSpPr>
              <a:spLocks noChangeShapeType="1"/>
            </p:cNvSpPr>
            <p:nvPr/>
          </p:nvSpPr>
          <p:spPr bwMode="auto">
            <a:xfrm>
              <a:off x="7874571" y="700062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Rectangle 81"/>
            <p:cNvSpPr>
              <a:spLocks noChangeArrowheads="1"/>
            </p:cNvSpPr>
            <p:nvPr/>
          </p:nvSpPr>
          <p:spPr bwMode="auto">
            <a:xfrm>
              <a:off x="8041259" y="6741864"/>
              <a:ext cx="336550" cy="519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Line 82"/>
            <p:cNvSpPr>
              <a:spLocks noChangeShapeType="1"/>
            </p:cNvSpPr>
            <p:nvPr/>
          </p:nvSpPr>
          <p:spPr bwMode="auto">
            <a:xfrm>
              <a:off x="8377809" y="7000627"/>
              <a:ext cx="166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8544496" y="6568827"/>
              <a:ext cx="168275" cy="863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84"/>
            <p:cNvSpPr>
              <a:spLocks noChangeShapeType="1"/>
            </p:cNvSpPr>
            <p:nvPr/>
          </p:nvSpPr>
          <p:spPr bwMode="auto">
            <a:xfrm>
              <a:off x="8712771" y="700062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8879459" y="6741864"/>
              <a:ext cx="336550" cy="519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86"/>
            <p:cNvSpPr>
              <a:spLocks noChangeShapeType="1"/>
            </p:cNvSpPr>
            <p:nvPr/>
          </p:nvSpPr>
          <p:spPr bwMode="auto">
            <a:xfrm>
              <a:off x="7958709" y="7000627"/>
              <a:ext cx="0" cy="3460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87"/>
            <p:cNvSpPr>
              <a:spLocks noChangeShapeType="1"/>
            </p:cNvSpPr>
            <p:nvPr/>
          </p:nvSpPr>
          <p:spPr bwMode="auto">
            <a:xfrm>
              <a:off x="7958709" y="7346702"/>
              <a:ext cx="501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88"/>
            <p:cNvSpPr>
              <a:spLocks noChangeShapeType="1"/>
            </p:cNvSpPr>
            <p:nvPr/>
          </p:nvSpPr>
          <p:spPr bwMode="auto">
            <a:xfrm>
              <a:off x="8460359" y="7173664"/>
              <a:ext cx="841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89"/>
            <p:cNvSpPr>
              <a:spLocks noChangeShapeType="1"/>
            </p:cNvSpPr>
            <p:nvPr/>
          </p:nvSpPr>
          <p:spPr bwMode="auto">
            <a:xfrm>
              <a:off x="8460359" y="7173664"/>
              <a:ext cx="0" cy="1730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90"/>
            <p:cNvSpPr>
              <a:spLocks noChangeShapeType="1"/>
            </p:cNvSpPr>
            <p:nvPr/>
          </p:nvSpPr>
          <p:spPr bwMode="auto">
            <a:xfrm>
              <a:off x="6198171" y="700062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91"/>
            <p:cNvSpPr>
              <a:spLocks noChangeShapeType="1"/>
            </p:cNvSpPr>
            <p:nvPr/>
          </p:nvSpPr>
          <p:spPr bwMode="auto">
            <a:xfrm>
              <a:off x="5359971" y="4755902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92"/>
            <p:cNvSpPr>
              <a:spLocks noChangeShapeType="1"/>
            </p:cNvSpPr>
            <p:nvPr/>
          </p:nvSpPr>
          <p:spPr bwMode="auto">
            <a:xfrm>
              <a:off x="5359971" y="510197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3"/>
            <p:cNvSpPr>
              <a:spLocks noChangeShapeType="1"/>
            </p:cNvSpPr>
            <p:nvPr/>
          </p:nvSpPr>
          <p:spPr bwMode="auto">
            <a:xfrm>
              <a:off x="5359971" y="5965577"/>
              <a:ext cx="166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AutoShape 94"/>
            <p:cNvSpPr>
              <a:spLocks noChangeArrowheads="1"/>
            </p:cNvSpPr>
            <p:nvPr/>
          </p:nvSpPr>
          <p:spPr bwMode="auto">
            <a:xfrm>
              <a:off x="5779071" y="4409827"/>
              <a:ext cx="1927225" cy="1036637"/>
            </a:xfrm>
            <a:prstGeom prst="irregularSeal1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Text Box 95"/>
            <p:cNvSpPr txBox="1">
              <a:spLocks noChangeArrowheads="1"/>
            </p:cNvSpPr>
            <p:nvPr/>
          </p:nvSpPr>
          <p:spPr bwMode="auto">
            <a:xfrm>
              <a:off x="6374384" y="4757489"/>
              <a:ext cx="714375" cy="376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800" i="1">
                  <a:solidFill>
                    <a:srgbClr val="FF0000"/>
                  </a:solidFill>
                  <a:latin typeface="Trebuchet MS" pitchFamily="-16" charset="0"/>
                  <a:ea typeface="宋体" charset="-122"/>
                </a:rPr>
                <a:t>flush</a:t>
              </a:r>
            </a:p>
          </p:txBody>
        </p:sp>
        <p:sp>
          <p:nvSpPr>
            <p:cNvPr id="96" name="AutoShape 96"/>
            <p:cNvSpPr>
              <a:spLocks noChangeArrowheads="1"/>
            </p:cNvSpPr>
            <p:nvPr/>
          </p:nvSpPr>
          <p:spPr bwMode="auto">
            <a:xfrm>
              <a:off x="5779071" y="5446464"/>
              <a:ext cx="1927225" cy="1036638"/>
            </a:xfrm>
            <a:prstGeom prst="irregularSeal1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Text Box 97"/>
            <p:cNvSpPr txBox="1">
              <a:spLocks noChangeArrowheads="1"/>
            </p:cNvSpPr>
            <p:nvPr/>
          </p:nvSpPr>
          <p:spPr bwMode="auto">
            <a:xfrm>
              <a:off x="6374384" y="5794127"/>
              <a:ext cx="714375" cy="376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800" i="1">
                  <a:solidFill>
                    <a:srgbClr val="FF0000"/>
                  </a:solidFill>
                  <a:latin typeface="Trebuchet MS" pitchFamily="-16" charset="0"/>
                  <a:ea typeface="宋体" charset="-122"/>
                </a:rPr>
                <a:t>flush</a:t>
              </a:r>
            </a:p>
          </p:txBody>
        </p:sp>
        <p:sp>
          <p:nvSpPr>
            <p:cNvPr id="98" name="Line 98"/>
            <p:cNvSpPr>
              <a:spLocks noChangeShapeType="1"/>
            </p:cNvSpPr>
            <p:nvPr/>
          </p:nvSpPr>
          <p:spPr bwMode="auto">
            <a:xfrm>
              <a:off x="86286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Line 99"/>
            <p:cNvSpPr>
              <a:spLocks noChangeShapeType="1"/>
            </p:cNvSpPr>
            <p:nvPr/>
          </p:nvSpPr>
          <p:spPr bwMode="auto">
            <a:xfrm>
              <a:off x="69522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Line 100"/>
            <p:cNvSpPr>
              <a:spLocks noChangeShapeType="1"/>
            </p:cNvSpPr>
            <p:nvPr/>
          </p:nvSpPr>
          <p:spPr bwMode="auto">
            <a:xfrm>
              <a:off x="61140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1" name="Line 101"/>
            <p:cNvSpPr>
              <a:spLocks noChangeShapeType="1"/>
            </p:cNvSpPr>
            <p:nvPr/>
          </p:nvSpPr>
          <p:spPr bwMode="auto">
            <a:xfrm>
              <a:off x="52758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102"/>
            <p:cNvSpPr>
              <a:spLocks noChangeShapeType="1"/>
            </p:cNvSpPr>
            <p:nvPr/>
          </p:nvSpPr>
          <p:spPr bwMode="auto">
            <a:xfrm>
              <a:off x="44376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103"/>
            <p:cNvSpPr>
              <a:spLocks noChangeShapeType="1"/>
            </p:cNvSpPr>
            <p:nvPr/>
          </p:nvSpPr>
          <p:spPr bwMode="auto">
            <a:xfrm>
              <a:off x="3599434" y="3374777"/>
              <a:ext cx="0" cy="4230687"/>
            </a:xfrm>
            <a:prstGeom prst="line">
              <a:avLst/>
            </a:prstGeom>
            <a:noFill/>
            <a:ln w="12700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09" name="Ink 110"/>
                <p14:cNvContentPartPr>
                  <a14:cpLocks xmlns:a14="http://schemas.microsoft.com/office/drawing/2010/main" noRot="1" noChangeAspect="1" noEditPoints="1" noChangeArrowheads="1" noChangeShapeType="1"/>
                </p14:cNvContentPartPr>
                <p14:nvPr/>
              </p14:nvContentPartPr>
              <p14:xfrm>
                <a:off x="5078984" y="3852614"/>
                <a:ext cx="71437" cy="65088"/>
              </p14:xfrm>
            </p:contentPart>
          </mc:Choice>
          <mc:Fallback xmlns="">
            <p:pic>
              <p:nvPicPr>
                <p:cNvPr id="109" name="Ink 110"/>
                <p:cNvPicPr>
                  <a:picLocks noRot="1" noChangeAspect="1" noEditPoint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068185" y="3841971"/>
                  <a:ext cx="93034" cy="86375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04" name="Slide Number Placeholder 10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08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1663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Gains and Losses for Brach Prediction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080120"/>
            <a:ext cx="8424936" cy="5661248"/>
          </a:xfrm>
        </p:spPr>
        <p:txBody>
          <a:bodyPr>
            <a:no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Overall, branch prediction is worth it. 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</a:t>
            </a:r>
            <a:r>
              <a:rPr lang="en-US" altLang="zh-CN" sz="2400" dirty="0" err="1">
                <a:ea typeface="宋体" charset="-122"/>
              </a:rPr>
              <a:t>Mispredicting</a:t>
            </a:r>
            <a:r>
              <a:rPr lang="en-US" altLang="zh-CN" sz="2400" dirty="0">
                <a:ea typeface="宋体" charset="-122"/>
              </a:rPr>
              <a:t> means that two clock cycles are wasted.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But if our predictions are even just occasionally correct, then this is preferable to stalling and wasting two cycles for </a:t>
            </a:r>
            <a:r>
              <a:rPr lang="en-US" altLang="zh-CN" sz="2400" i="1" dirty="0">
                <a:ea typeface="宋体" charset="-122"/>
              </a:rPr>
              <a:t>every</a:t>
            </a:r>
            <a:r>
              <a:rPr lang="en-US" altLang="zh-CN" sz="2400" dirty="0">
                <a:ea typeface="宋体" charset="-122"/>
              </a:rPr>
              <a:t> branch.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All modern CPUs use branch prediction.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Accurate predictions are important for optimal performance.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Most CPUs predict branches dynamically—statistics are kept at run-time to determine likelihood of a branch being taken.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Pipeline structure also has big impact on branch prediction.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Longer pipeline may require more instructions to be flushed for a </a:t>
            </a:r>
            <a:r>
              <a:rPr lang="en-US" altLang="zh-CN" sz="2400" dirty="0" err="1">
                <a:ea typeface="宋体" charset="-122"/>
              </a:rPr>
              <a:t>misprediction</a:t>
            </a:r>
            <a:r>
              <a:rPr lang="en-US" altLang="zh-CN" sz="2400" dirty="0">
                <a:ea typeface="宋体" charset="-122"/>
              </a:rPr>
              <a:t>, resulting in lower performance.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Also be careful that instructions do not modify registers or memory before they get flushed. </a:t>
            </a:r>
            <a:endParaRPr lang="en-US" altLang="zh-C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562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1663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Dynamic Branch </a:t>
            </a:r>
            <a:r>
              <a:rPr lang="en-US" sz="3600" b="1" dirty="0">
                <a:solidFill>
                  <a:srgbClr val="0000FF"/>
                </a:solidFill>
              </a:rPr>
              <a:t>P</a:t>
            </a:r>
            <a:r>
              <a:rPr lang="en-US" sz="3600" b="1" dirty="0" smtClean="0">
                <a:solidFill>
                  <a:srgbClr val="0000FF"/>
                </a:solidFill>
              </a:rPr>
              <a:t>rediction</a:t>
            </a:r>
            <a:br>
              <a:rPr lang="en-US" sz="3600" b="1" dirty="0" smtClean="0">
                <a:solidFill>
                  <a:srgbClr val="0000FF"/>
                </a:solidFill>
              </a:rPr>
            </a:br>
            <a:r>
              <a:rPr lang="en-US" altLang="zh-CN" sz="3600" b="1" dirty="0" smtClean="0">
                <a:solidFill>
                  <a:srgbClr val="0000FF"/>
                </a:solidFill>
              </a:rPr>
              <a:t>1-bit </a:t>
            </a:r>
            <a:r>
              <a:rPr lang="en-US" altLang="zh-CN" sz="3600" b="1" dirty="0">
                <a:solidFill>
                  <a:srgbClr val="0000FF"/>
                </a:solidFill>
              </a:rPr>
              <a:t>Predictor</a:t>
            </a:r>
            <a:endParaRPr lang="zh-CN" altLang="en-US" sz="3600" b="1" dirty="0">
              <a:solidFill>
                <a:srgbClr val="0000FF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23431" y="4272880"/>
            <a:ext cx="3365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>
                <a:latin typeface="Arial" charset="0"/>
              </a:rPr>
              <a:t>T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034256" y="5034880"/>
            <a:ext cx="18462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>
                <a:latin typeface="Arial" charset="0"/>
              </a:rPr>
              <a:t>Predict Taken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7130256" y="4882480"/>
            <a:ext cx="1521251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 dirty="0">
                <a:latin typeface="Arial" charset="0"/>
              </a:rPr>
              <a:t>Predict not</a:t>
            </a:r>
          </a:p>
          <a:p>
            <a:pPr eaLnBrk="0" hangingPunct="0"/>
            <a:r>
              <a:rPr lang="en-US" altLang="en-US" sz="2000" b="1" dirty="0">
                <a:latin typeface="Arial" charset="0"/>
              </a:rPr>
              <a:t>taken</a:t>
            </a:r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247231" y="4806280"/>
            <a:ext cx="1270000" cy="5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2800">
                <a:ea typeface="宋体" charset="-122"/>
              </a:rPr>
              <a:t>1</a:t>
            </a:r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266531" y="4818980"/>
            <a:ext cx="1270000" cy="508000"/>
          </a:xfrm>
          <a:prstGeom prst="ellipse">
            <a:avLst/>
          </a:prstGeom>
          <a:solidFill>
            <a:schemeClr val="accent2">
              <a:alpha val="5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2800">
                <a:ea typeface="宋体" charset="-122"/>
              </a:rPr>
              <a:t>0</a:t>
            </a:r>
          </a:p>
        </p:txBody>
      </p:sp>
      <p:sp>
        <p:nvSpPr>
          <p:cNvPr id="11" name="Arc 14"/>
          <p:cNvSpPr>
            <a:spLocks/>
          </p:cNvSpPr>
          <p:nvPr/>
        </p:nvSpPr>
        <p:spPr bwMode="auto">
          <a:xfrm>
            <a:off x="3594894" y="4288755"/>
            <a:ext cx="762000" cy="55403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062 w 43200"/>
              <a:gd name="T1" fmla="*/ 30809 h 31458"/>
              <a:gd name="T2" fmla="*/ 40819 w 43200"/>
              <a:gd name="T3" fmla="*/ 31458 h 31458"/>
              <a:gd name="T4" fmla="*/ 21600 w 43200"/>
              <a:gd name="T5" fmla="*/ 21600 h 31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31458" fill="none" extrusionOk="0">
                <a:moveTo>
                  <a:pt x="2061" y="30809"/>
                </a:moveTo>
                <a:cubicBezTo>
                  <a:pt x="703" y="27928"/>
                  <a:pt x="0" y="2478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5028"/>
                  <a:pt x="42383" y="28407"/>
                  <a:pt x="40819" y="31458"/>
                </a:cubicBezTo>
              </a:path>
              <a:path w="43200" h="31458" stroke="0" extrusionOk="0">
                <a:moveTo>
                  <a:pt x="2061" y="30809"/>
                </a:moveTo>
                <a:cubicBezTo>
                  <a:pt x="703" y="27928"/>
                  <a:pt x="0" y="2478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5028"/>
                  <a:pt x="42383" y="28407"/>
                  <a:pt x="40819" y="31458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H="1">
            <a:off x="4493419" y="5134893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4687094" y="5098380"/>
            <a:ext cx="3365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>
                <a:latin typeface="Arial" charset="0"/>
              </a:rPr>
              <a:t>T</a:t>
            </a: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4595019" y="4626893"/>
            <a:ext cx="5207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>
                <a:latin typeface="Arial" charset="0"/>
              </a:rPr>
              <a:t>NT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4493419" y="4982493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5149056" y="4272880"/>
            <a:ext cx="5207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en-US" sz="2000" b="1">
                <a:latin typeface="Arial" charset="0"/>
              </a:rPr>
              <a:t>NT</a:t>
            </a:r>
          </a:p>
        </p:txBody>
      </p:sp>
      <p:sp>
        <p:nvSpPr>
          <p:cNvPr id="18" name="Arc 23"/>
          <p:cNvSpPr>
            <a:spLocks/>
          </p:cNvSpPr>
          <p:nvPr/>
        </p:nvSpPr>
        <p:spPr bwMode="auto">
          <a:xfrm>
            <a:off x="5606256" y="4328443"/>
            <a:ext cx="762000" cy="554037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062 w 43200"/>
              <a:gd name="T1" fmla="*/ 30809 h 31458"/>
              <a:gd name="T2" fmla="*/ 40819 w 43200"/>
              <a:gd name="T3" fmla="*/ 31458 h 31458"/>
              <a:gd name="T4" fmla="*/ 21600 w 43200"/>
              <a:gd name="T5" fmla="*/ 21600 h 31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31458" fill="none" extrusionOk="0">
                <a:moveTo>
                  <a:pt x="2061" y="30809"/>
                </a:moveTo>
                <a:cubicBezTo>
                  <a:pt x="703" y="27928"/>
                  <a:pt x="0" y="2478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5028"/>
                  <a:pt x="42383" y="28407"/>
                  <a:pt x="40819" y="31458"/>
                </a:cubicBezTo>
              </a:path>
              <a:path w="43200" h="31458" stroke="0" extrusionOk="0">
                <a:moveTo>
                  <a:pt x="2061" y="30809"/>
                </a:moveTo>
                <a:cubicBezTo>
                  <a:pt x="703" y="27928"/>
                  <a:pt x="0" y="2478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5028"/>
                  <a:pt x="42383" y="28407"/>
                  <a:pt x="40819" y="31458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Oval 25"/>
          <p:cNvSpPr>
            <a:spLocks noChangeArrowheads="1"/>
          </p:cNvSpPr>
          <p:nvPr/>
        </p:nvSpPr>
        <p:spPr bwMode="auto">
          <a:xfrm>
            <a:off x="2939256" y="3891880"/>
            <a:ext cx="3962400" cy="2057400"/>
          </a:xfrm>
          <a:prstGeom prst="ellipse">
            <a:avLst/>
          </a:prstGeom>
          <a:solidFill>
            <a:schemeClr val="accent1">
              <a:alpha val="14999"/>
            </a:schemeClr>
          </a:solidFill>
          <a:ln w="254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>
            <a:off x="6596856" y="503488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Line 29"/>
          <p:cNvSpPr>
            <a:spLocks noChangeShapeType="1"/>
          </p:cNvSpPr>
          <p:nvPr/>
        </p:nvSpPr>
        <p:spPr bwMode="auto">
          <a:xfrm flipH="1">
            <a:off x="2863056" y="5111080"/>
            <a:ext cx="304800" cy="76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  <p:sp>
        <p:nvSpPr>
          <p:cNvPr id="22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r>
              <a:rPr lang="en-US" sz="2800" b="1" dirty="0"/>
              <a:t>B</a:t>
            </a:r>
            <a:r>
              <a:rPr lang="en-US" sz="2800" b="1" dirty="0" smtClean="0"/>
              <a:t>ranch </a:t>
            </a:r>
            <a:r>
              <a:rPr lang="en-US" sz="2800" b="1" dirty="0"/>
              <a:t>prediction </a:t>
            </a:r>
            <a:r>
              <a:rPr lang="en-US" sz="2800" b="1" dirty="0" smtClean="0"/>
              <a:t>buffer: </a:t>
            </a:r>
            <a:r>
              <a:rPr lang="en-US" sz="2800" dirty="0" smtClean="0"/>
              <a:t>a </a:t>
            </a:r>
            <a:r>
              <a:rPr lang="en-US" sz="2800" dirty="0"/>
              <a:t>small memory indexed by the </a:t>
            </a:r>
            <a:r>
              <a:rPr lang="en-US" sz="2800" dirty="0" smtClean="0"/>
              <a:t>lower portion </a:t>
            </a:r>
            <a:r>
              <a:rPr lang="en-US" sz="2800" dirty="0"/>
              <a:t>of the address of the branch instruction.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memory contains a bit </a:t>
            </a:r>
            <a:r>
              <a:rPr lang="en-US" sz="2800" dirty="0" smtClean="0"/>
              <a:t>that says </a:t>
            </a:r>
            <a:r>
              <a:rPr lang="en-US" sz="2800" dirty="0"/>
              <a:t>whether the branch was recently taken or not</a:t>
            </a:r>
            <a:r>
              <a:rPr lang="en-US" sz="2800" dirty="0" smtClean="0"/>
              <a:t>.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43963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1663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Dynamic Branch Prediction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/>
            </a:r>
            <a:br>
              <a:rPr lang="en-US" altLang="zh-CN" sz="3600" b="1" dirty="0" smtClean="0">
                <a:solidFill>
                  <a:srgbClr val="0000FF"/>
                </a:solidFill>
              </a:rPr>
            </a:br>
            <a:r>
              <a:rPr lang="en-US" altLang="zh-CN" sz="3600" b="1" dirty="0" smtClean="0">
                <a:solidFill>
                  <a:srgbClr val="0000FF"/>
                </a:solidFill>
              </a:rPr>
              <a:t>2-bit </a:t>
            </a:r>
            <a:r>
              <a:rPr lang="en-US" altLang="zh-CN" sz="3600" b="1" dirty="0">
                <a:solidFill>
                  <a:srgbClr val="0000FF"/>
                </a:solidFill>
              </a:rPr>
              <a:t>Predictor</a:t>
            </a:r>
            <a:endParaRPr lang="zh-CN" altLang="en-US" sz="3600" b="1" dirty="0">
              <a:solidFill>
                <a:srgbClr val="0000FF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6840760" cy="4033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 </a:t>
            </a:r>
            <a:r>
              <a:rPr lang="en-US" sz="2800" dirty="0"/>
              <a:t>a 2-bit scheme, a prediction must be wrong twice before it </a:t>
            </a:r>
            <a:r>
              <a:rPr lang="en-US" sz="2800" dirty="0" smtClean="0"/>
              <a:t>is changed</a:t>
            </a:r>
            <a:r>
              <a:rPr lang="en-US" sz="2800" dirty="0"/>
              <a:t>.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031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9939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Summary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976664"/>
          </a:xfrm>
        </p:spPr>
        <p:txBody>
          <a:bodyPr>
            <a:noAutofit/>
          </a:bodyPr>
          <a:lstStyle/>
          <a:p>
            <a:pPr marL="0" indent="0" defTabSz="914400">
              <a:buNone/>
            </a:pPr>
            <a:r>
              <a:rPr lang="en-US" altLang="zh-CN" sz="2600" dirty="0">
                <a:ea typeface="宋体" charset="-122"/>
              </a:rPr>
              <a:t>Three kinds of hazards when pipelining.</a:t>
            </a:r>
          </a:p>
          <a:p>
            <a:pPr marL="457200" indent="-457200" defTabSz="914400">
              <a:buClr>
                <a:srgbClr val="1678B4"/>
              </a:buClr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Structural hazards</a:t>
            </a:r>
            <a:r>
              <a:rPr lang="en-US" altLang="zh-CN" sz="2600" dirty="0">
                <a:ea typeface="宋体" charset="-122"/>
              </a:rPr>
              <a:t> result from not having enough hardware available to execute multiple instructions simultaneously.</a:t>
            </a:r>
          </a:p>
          <a:p>
            <a:pPr marL="457200" lvl="1" indent="0" defTabSz="914400">
              <a:buClr>
                <a:srgbClr val="1678B4"/>
              </a:buClr>
              <a:buNone/>
            </a:pPr>
            <a:r>
              <a:rPr lang="en-US" altLang="zh-CN" sz="2600" dirty="0">
                <a:ea typeface="宋体" charset="-122"/>
              </a:rPr>
              <a:t>-- Solution: adding more functional units  or by redesigning the pipeline stages.</a:t>
            </a:r>
          </a:p>
          <a:p>
            <a:pPr marL="457200" indent="-457200" defTabSz="914400">
              <a:buClr>
                <a:srgbClr val="1678B4"/>
              </a:buClr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Data hazards</a:t>
            </a:r>
            <a:r>
              <a:rPr lang="en-US" altLang="zh-CN" sz="2600" dirty="0">
                <a:ea typeface="宋体" charset="-122"/>
              </a:rPr>
              <a:t> can occur when instructions need to access registers that haven’t been updated yet.</a:t>
            </a:r>
          </a:p>
          <a:p>
            <a:pPr marL="457200" lvl="1" indent="0" defTabSz="914400">
              <a:buClr>
                <a:srgbClr val="1678B4"/>
              </a:buClr>
              <a:buNone/>
            </a:pPr>
            <a:r>
              <a:rPr lang="en-US" altLang="zh-CN" sz="2600" dirty="0">
                <a:ea typeface="宋体" charset="-122"/>
              </a:rPr>
              <a:t>-- Solution: Forwarding for R-type instructions </a:t>
            </a:r>
          </a:p>
          <a:p>
            <a:pPr marL="457200" lvl="1" indent="0" defTabSz="914400">
              <a:buClr>
                <a:srgbClr val="1678B4"/>
              </a:buClr>
              <a:buNone/>
            </a:pPr>
            <a:r>
              <a:rPr lang="en-US" altLang="zh-CN" sz="2600" dirty="0">
                <a:ea typeface="宋体" charset="-122"/>
              </a:rPr>
              <a:t>-- Stalling for Loads instructions</a:t>
            </a:r>
          </a:p>
          <a:p>
            <a:pPr marL="457200" indent="-457200" defTabSz="914400">
              <a:buClr>
                <a:srgbClr val="1678B4"/>
              </a:buClr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Control hazards</a:t>
            </a:r>
            <a:r>
              <a:rPr lang="en-US" altLang="zh-CN" sz="2600" dirty="0">
                <a:ea typeface="宋体" charset="-122"/>
              </a:rPr>
              <a:t> arise when the CPU cannot determine which instruction to fetch next.</a:t>
            </a:r>
          </a:p>
          <a:p>
            <a:pPr marL="457200" lvl="1" indent="0" defTabSz="914400">
              <a:buClr>
                <a:srgbClr val="1678B4"/>
              </a:buClr>
              <a:buNone/>
            </a:pPr>
            <a:r>
              <a:rPr lang="en-US" altLang="zh-CN" sz="2600" dirty="0">
                <a:ea typeface="宋体" charset="-122"/>
              </a:rPr>
              <a:t>-- Solution: Minimize delays by doing branch tests earlier in the pipeline.</a:t>
            </a:r>
          </a:p>
          <a:p>
            <a:pPr marL="457200" lvl="1" indent="0" defTabSz="914400">
              <a:buClr>
                <a:srgbClr val="1678B4"/>
              </a:buClr>
              <a:buNone/>
            </a:pPr>
            <a:r>
              <a:rPr lang="en-US" altLang="zh-CN" sz="2600" dirty="0">
                <a:ea typeface="宋体" charset="-122"/>
              </a:rPr>
              <a:t>-- Predict branch direction to make the most of a bad situation.</a:t>
            </a:r>
            <a:endParaRPr lang="en-US" altLang="zh-CN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7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with dependencies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 marL="342900" indent="-342900" algn="ctr" defTabSz="914400">
              <a:spcBef>
                <a:spcPct val="7000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sub           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$1, $3</a:t>
            </a: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and	$12,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$5</a:t>
            </a: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or	$13, $6,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endParaRPr lang="en-US" altLang="zh-CN" sz="2800" dirty="0">
              <a:latin typeface="Lucida Console" pitchFamily="49" charset="0"/>
              <a:ea typeface="宋体" charset="-122"/>
            </a:endParaRPr>
          </a:p>
          <a:p>
            <a:pPr marL="342900" indent="-342900" algn="ctr" defTabSz="914400">
              <a:spcBef>
                <a:spcPct val="0"/>
              </a:spcBef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add	$14,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, 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endParaRPr lang="en-US" altLang="zh-CN" sz="2800" dirty="0">
              <a:latin typeface="Lucida Console" pitchFamily="49" charset="0"/>
              <a:ea typeface="宋体" charset="-122"/>
            </a:endParaRPr>
          </a:p>
          <a:p>
            <a:pPr marL="342900" indent="-342900" algn="ctr" defTabSz="914400">
              <a:spcBef>
                <a:spcPct val="0"/>
              </a:spcBef>
              <a:spcAft>
                <a:spcPct val="50000"/>
              </a:spcAft>
              <a:buFont typeface="Wingdings" pitchFamily="-16" charset="2"/>
              <a:buNone/>
              <a:tabLst>
                <a:tab pos="3373438" algn="l"/>
                <a:tab pos="4175125" algn="l"/>
              </a:tabLst>
            </a:pPr>
            <a:r>
              <a:rPr lang="en-US" altLang="zh-CN" sz="2800" dirty="0">
                <a:latin typeface="Lucida Console" pitchFamily="49" charset="0"/>
                <a:ea typeface="宋体" charset="-122"/>
              </a:rPr>
              <a:t>  </a:t>
            </a:r>
            <a:r>
              <a:rPr lang="en-US" altLang="zh-CN" sz="2800" dirty="0" err="1">
                <a:latin typeface="Lucida Console" pitchFamily="49" charset="0"/>
                <a:ea typeface="宋体" charset="-122"/>
              </a:rPr>
              <a:t>sw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             $15, 100(</a:t>
            </a:r>
            <a:r>
              <a:rPr lang="en-US" altLang="zh-CN" sz="2800" dirty="0">
                <a:solidFill>
                  <a:srgbClr val="3333FF"/>
                </a:solidFill>
                <a:latin typeface="Lucida Console" pitchFamily="49" charset="0"/>
                <a:ea typeface="宋体" charset="-122"/>
              </a:rPr>
              <a:t>$2</a:t>
            </a:r>
            <a:r>
              <a:rPr lang="en-US" altLang="zh-CN" sz="2800" dirty="0">
                <a:latin typeface="Lucida Console" pitchFamily="49" charset="0"/>
                <a:ea typeface="宋体" charset="-122"/>
              </a:rPr>
              <a:t>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Several dependencies in this code fragment.</a:t>
            </a:r>
          </a:p>
          <a:p>
            <a:pPr marL="82296" indent="0">
              <a:buNone/>
            </a:pPr>
            <a:r>
              <a:rPr lang="en-US" altLang="zh-CN" sz="2800" dirty="0"/>
              <a:t>    -- The first instruction, SUB, stores a value into $2.</a:t>
            </a:r>
          </a:p>
          <a:p>
            <a:pPr marL="82296" indent="0">
              <a:buNone/>
            </a:pPr>
            <a:r>
              <a:rPr lang="en-US" altLang="zh-CN" sz="2800" dirty="0"/>
              <a:t>    -- $2 is used as a source in the rest of the instructions.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Not a problem for the single/multi cycle </a:t>
            </a:r>
            <a:r>
              <a:rPr lang="en-US" altLang="zh-CN" sz="2800" dirty="0" err="1"/>
              <a:t>datapaths</a:t>
            </a:r>
            <a:r>
              <a:rPr lang="en-US" altLang="zh-CN" sz="2800" dirty="0"/>
              <a:t>.</a:t>
            </a:r>
          </a:p>
          <a:p>
            <a:pPr marL="82296" indent="0">
              <a:buNone/>
            </a:pPr>
            <a:r>
              <a:rPr lang="en-US" altLang="zh-CN" sz="2800" dirty="0"/>
              <a:t>    -- Each instruction is executed completely before the next one begins.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865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Dependency Arrows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32" name="Line 2"/>
          <p:cNvSpPr>
            <a:spLocks noChangeShapeType="1"/>
          </p:cNvSpPr>
          <p:nvPr/>
        </p:nvSpPr>
        <p:spPr bwMode="auto">
          <a:xfrm flipH="1">
            <a:off x="5618734" y="2225303"/>
            <a:ext cx="0" cy="285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" name="Line 3"/>
          <p:cNvSpPr>
            <a:spLocks noChangeShapeType="1"/>
          </p:cNvSpPr>
          <p:nvPr/>
        </p:nvSpPr>
        <p:spPr bwMode="auto">
          <a:xfrm>
            <a:off x="5618734" y="2225303"/>
            <a:ext cx="838200" cy="388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34" name="Group 5"/>
          <p:cNvGrpSpPr>
            <a:grpSpLocks/>
          </p:cNvGrpSpPr>
          <p:nvPr/>
        </p:nvGrpSpPr>
        <p:grpSpPr bwMode="auto">
          <a:xfrm>
            <a:off x="2099246" y="1707778"/>
            <a:ext cx="3765550" cy="863600"/>
            <a:chOff x="960" y="1728"/>
            <a:chExt cx="2157" cy="480"/>
          </a:xfrm>
        </p:grpSpPr>
        <p:sp>
          <p:nvSpPr>
            <p:cNvPr id="135" name="Rectangle 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37" name="Group 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163" name="Line 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Line 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5" name="Line 1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Line 1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7" name="Line 1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8" name="Line 1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9" name="Line 1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38" name="Text Box 1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39" name="Rectangle 1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Text Box 1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1" name="Text Box 1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2" name="Rectangle 1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Text Box 2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4" name="Rectangle 2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5" name="Rectangle 2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2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Line 2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Line 2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Line 2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Line 2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Line 2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" name="Line 3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Rectangle 3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Line 3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6" name="Rectangle 3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Line 3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8" name="Rectangle 3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9" name="Line 3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0" name="Line 3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3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Line 3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70" name="Group 40"/>
          <p:cNvGrpSpPr>
            <a:grpSpLocks/>
          </p:cNvGrpSpPr>
          <p:nvPr/>
        </p:nvGrpSpPr>
        <p:grpSpPr bwMode="auto">
          <a:xfrm>
            <a:off x="2937446" y="2744415"/>
            <a:ext cx="3765550" cy="863600"/>
            <a:chOff x="960" y="1728"/>
            <a:chExt cx="2157" cy="480"/>
          </a:xfrm>
        </p:grpSpPr>
        <p:sp>
          <p:nvSpPr>
            <p:cNvPr id="171" name="Rectangle 41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72" name="Group 42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198" name="Line 4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9" name="Line 44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0" name="Line 45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1" name="Line 46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2" name="Line 47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3" name="Line 4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4" name="Line 49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73" name="Text Box 50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4" name="Rectangle 51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5" name="Text Box 52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6" name="Text Box 53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7" name="Rectangle 54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8" name="Text Box 55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79" name="Rectangle 56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Rectangle 57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Line 59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Line 60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61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Line 62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6" name="Line 63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7" name="Line 64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" name="Line 65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9" name="Rectangle 66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0" name="Line 67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1" name="Rectangle 68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2" name="Line 69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3" name="Rectangle 70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" name="Line 71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5" name="Line 72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6" name="Line 73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7" name="Line 74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5" name="Group 75"/>
          <p:cNvGrpSpPr>
            <a:grpSpLocks/>
          </p:cNvGrpSpPr>
          <p:nvPr/>
        </p:nvGrpSpPr>
        <p:grpSpPr bwMode="auto">
          <a:xfrm>
            <a:off x="4613846" y="4816103"/>
            <a:ext cx="3765550" cy="863600"/>
            <a:chOff x="960" y="1728"/>
            <a:chExt cx="2157" cy="480"/>
          </a:xfrm>
        </p:grpSpPr>
        <p:sp>
          <p:nvSpPr>
            <p:cNvPr id="206" name="Rectangle 7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07" name="Group 7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233" name="Line 7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4" name="Line 7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5" name="Line 8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6" name="Line 8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7" name="Line 8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8" name="Line 8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9" name="Line 8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08" name="Text Box 8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09" name="Rectangle 8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Text Box 8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11" name="Text Box 8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12" name="Rectangle 8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" name="Text Box 9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14" name="Rectangle 9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" name="Rectangle 9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" name="Line 9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" name="Line 9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" name="Line 9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Line 9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Line 9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1" name="Line 9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Line 9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3" name="Line 10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4" name="Rectangle 10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" name="Line 10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6" name="Rectangle 10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7" name="Line 10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8" name="Rectangle 10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9" name="Line 10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0" name="Line 10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1" name="Line 10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2" name="Line 10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40" name="Group 110"/>
          <p:cNvGrpSpPr>
            <a:grpSpLocks/>
          </p:cNvGrpSpPr>
          <p:nvPr/>
        </p:nvGrpSpPr>
        <p:grpSpPr bwMode="auto">
          <a:xfrm>
            <a:off x="3775646" y="3781053"/>
            <a:ext cx="3765550" cy="863600"/>
            <a:chOff x="960" y="1728"/>
            <a:chExt cx="2157" cy="480"/>
          </a:xfrm>
        </p:grpSpPr>
        <p:sp>
          <p:nvSpPr>
            <p:cNvPr id="241" name="Rectangle 111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42" name="Group 112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268" name="Line 11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69" name="Line 114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0" name="Line 115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1" name="Line 116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2" name="Line 117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3" name="Line 11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74" name="Line 119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43" name="Text Box 120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4" name="Rectangle 121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" name="Text Box 122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6" name="Text Box 123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7" name="Rectangle 124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8" name="Text Box 125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49" name="Rectangle 126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0" name="Rectangle 127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1" name="Line 128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2" name="Line 129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3" name="Line 130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4" name="Line 131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5" name="Line 132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6" name="Line 133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7" name="Line 134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8" name="Line 135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9" name="Rectangle 136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0" name="Line 137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1" name="Rectangle 138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2" name="Line 139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3" name="Rectangle 140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4" name="Line 141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5" name="Line 142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" name="Line 143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7" name="Line 144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75" name="Group 145"/>
          <p:cNvGrpSpPr>
            <a:grpSpLocks/>
          </p:cNvGrpSpPr>
          <p:nvPr/>
        </p:nvGrpSpPr>
        <p:grpSpPr bwMode="auto">
          <a:xfrm>
            <a:off x="5452046" y="5852740"/>
            <a:ext cx="3765550" cy="863600"/>
            <a:chOff x="960" y="1728"/>
            <a:chExt cx="2157" cy="480"/>
          </a:xfrm>
        </p:grpSpPr>
        <p:sp>
          <p:nvSpPr>
            <p:cNvPr id="276" name="Rectangle 146"/>
            <p:cNvSpPr>
              <a:spLocks noChangeArrowheads="1"/>
            </p:cNvSpPr>
            <p:nvPr/>
          </p:nvSpPr>
          <p:spPr bwMode="auto">
            <a:xfrm>
              <a:off x="172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77" name="Group 147"/>
            <p:cNvGrpSpPr>
              <a:grpSpLocks/>
            </p:cNvGrpSpPr>
            <p:nvPr/>
          </p:nvGrpSpPr>
          <p:grpSpPr bwMode="auto">
            <a:xfrm>
              <a:off x="1920" y="1776"/>
              <a:ext cx="192" cy="384"/>
              <a:chOff x="1920" y="720"/>
              <a:chExt cx="192" cy="384"/>
            </a:xfrm>
          </p:grpSpPr>
          <p:sp>
            <p:nvSpPr>
              <p:cNvPr id="303" name="Line 148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4" name="Line 149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5" name="Line 150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6" name="Line 151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7" name="Line 152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8" name="Line 153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" name="Line 154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78" name="Text Box 155"/>
            <p:cNvSpPr txBox="1">
              <a:spLocks noChangeArrowheads="1"/>
            </p:cNvSpPr>
            <p:nvPr/>
          </p:nvSpPr>
          <p:spPr bwMode="auto">
            <a:xfrm>
              <a:off x="2319" y="1874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79" name="Rectangle 156"/>
            <p:cNvSpPr>
              <a:spLocks noChangeArrowheads="1"/>
            </p:cNvSpPr>
            <p:nvPr/>
          </p:nvSpPr>
          <p:spPr bwMode="auto">
            <a:xfrm>
              <a:off x="144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0" name="Text Box 157"/>
            <p:cNvSpPr txBox="1">
              <a:spLocks noChangeArrowheads="1"/>
            </p:cNvSpPr>
            <p:nvPr/>
          </p:nvSpPr>
          <p:spPr bwMode="auto">
            <a:xfrm>
              <a:off x="1369" y="1874"/>
              <a:ext cx="30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1" name="Text Box 158"/>
            <p:cNvSpPr txBox="1">
              <a:spLocks noChangeArrowheads="1"/>
            </p:cNvSpPr>
            <p:nvPr/>
          </p:nvSpPr>
          <p:spPr bwMode="auto">
            <a:xfrm>
              <a:off x="2810" y="1874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2" name="Rectangle 159"/>
            <p:cNvSpPr>
              <a:spLocks noChangeArrowheads="1"/>
            </p:cNvSpPr>
            <p:nvPr/>
          </p:nvSpPr>
          <p:spPr bwMode="auto">
            <a:xfrm>
              <a:off x="96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3" name="Text Box 160"/>
            <p:cNvSpPr txBox="1">
              <a:spLocks noChangeArrowheads="1"/>
            </p:cNvSpPr>
            <p:nvPr/>
          </p:nvSpPr>
          <p:spPr bwMode="auto">
            <a:xfrm>
              <a:off x="960" y="1874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284" name="Rectangle 161"/>
            <p:cNvSpPr>
              <a:spLocks noChangeArrowheads="1"/>
            </p:cNvSpPr>
            <p:nvPr/>
          </p:nvSpPr>
          <p:spPr bwMode="auto">
            <a:xfrm>
              <a:off x="220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5" name="Rectangle 162"/>
            <p:cNvSpPr>
              <a:spLocks noChangeArrowheads="1"/>
            </p:cNvSpPr>
            <p:nvPr/>
          </p:nvSpPr>
          <p:spPr bwMode="auto">
            <a:xfrm>
              <a:off x="124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" name="Line 163"/>
            <p:cNvSpPr>
              <a:spLocks noChangeShapeType="1"/>
            </p:cNvSpPr>
            <p:nvPr/>
          </p:nvSpPr>
          <p:spPr bwMode="auto">
            <a:xfrm>
              <a:off x="115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" name="Line 164"/>
            <p:cNvSpPr>
              <a:spLocks noChangeShapeType="1"/>
            </p:cNvSpPr>
            <p:nvPr/>
          </p:nvSpPr>
          <p:spPr bwMode="auto">
            <a:xfrm>
              <a:off x="134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8" name="Line 165"/>
            <p:cNvSpPr>
              <a:spLocks noChangeShapeType="1"/>
            </p:cNvSpPr>
            <p:nvPr/>
          </p:nvSpPr>
          <p:spPr bwMode="auto">
            <a:xfrm>
              <a:off x="1632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9" name="Line 166"/>
            <p:cNvSpPr>
              <a:spLocks noChangeShapeType="1"/>
            </p:cNvSpPr>
            <p:nvPr/>
          </p:nvSpPr>
          <p:spPr bwMode="auto">
            <a:xfrm>
              <a:off x="1632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0" name="Line 167"/>
            <p:cNvSpPr>
              <a:spLocks noChangeShapeType="1"/>
            </p:cNvSpPr>
            <p:nvPr/>
          </p:nvSpPr>
          <p:spPr bwMode="auto">
            <a:xfrm>
              <a:off x="1824" y="18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1" name="Line 168"/>
            <p:cNvSpPr>
              <a:spLocks noChangeShapeType="1"/>
            </p:cNvSpPr>
            <p:nvPr/>
          </p:nvSpPr>
          <p:spPr bwMode="auto">
            <a:xfrm>
              <a:off x="1824" y="206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2" name="Line 169"/>
            <p:cNvSpPr>
              <a:spLocks noChangeShapeType="1"/>
            </p:cNvSpPr>
            <p:nvPr/>
          </p:nvSpPr>
          <p:spPr bwMode="auto">
            <a:xfrm>
              <a:off x="211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3" name="Line 170"/>
            <p:cNvSpPr>
              <a:spLocks noChangeShapeType="1"/>
            </p:cNvSpPr>
            <p:nvPr/>
          </p:nvSpPr>
          <p:spPr bwMode="auto">
            <a:xfrm>
              <a:off x="230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4" name="Rectangle 171"/>
            <p:cNvSpPr>
              <a:spLocks noChangeArrowheads="1"/>
            </p:cNvSpPr>
            <p:nvPr/>
          </p:nvSpPr>
          <p:spPr bwMode="auto">
            <a:xfrm>
              <a:off x="240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5" name="Line 172"/>
            <p:cNvSpPr>
              <a:spLocks noChangeShapeType="1"/>
            </p:cNvSpPr>
            <p:nvPr/>
          </p:nvSpPr>
          <p:spPr bwMode="auto">
            <a:xfrm>
              <a:off x="2592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6" name="Rectangle 173"/>
            <p:cNvSpPr>
              <a:spLocks noChangeArrowheads="1"/>
            </p:cNvSpPr>
            <p:nvPr/>
          </p:nvSpPr>
          <p:spPr bwMode="auto">
            <a:xfrm>
              <a:off x="2688" y="1728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" name="Line 174"/>
            <p:cNvSpPr>
              <a:spLocks noChangeShapeType="1"/>
            </p:cNvSpPr>
            <p:nvPr/>
          </p:nvSpPr>
          <p:spPr bwMode="auto">
            <a:xfrm>
              <a:off x="2784" y="196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8" name="Rectangle 175"/>
            <p:cNvSpPr>
              <a:spLocks noChangeArrowheads="1"/>
            </p:cNvSpPr>
            <p:nvPr/>
          </p:nvSpPr>
          <p:spPr bwMode="auto">
            <a:xfrm>
              <a:off x="2880" y="1824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9" name="Line 176"/>
            <p:cNvSpPr>
              <a:spLocks noChangeShapeType="1"/>
            </p:cNvSpPr>
            <p:nvPr/>
          </p:nvSpPr>
          <p:spPr bwMode="auto">
            <a:xfrm>
              <a:off x="2352" y="196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0" name="Line 177"/>
            <p:cNvSpPr>
              <a:spLocks noChangeShapeType="1"/>
            </p:cNvSpPr>
            <p:nvPr/>
          </p:nvSpPr>
          <p:spPr bwMode="auto">
            <a:xfrm>
              <a:off x="2352" y="216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1" name="Line 178"/>
            <p:cNvSpPr>
              <a:spLocks noChangeShapeType="1"/>
            </p:cNvSpPr>
            <p:nvPr/>
          </p:nvSpPr>
          <p:spPr bwMode="auto">
            <a:xfrm>
              <a:off x="2640" y="2064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2" name="Line 179"/>
            <p:cNvSpPr>
              <a:spLocks noChangeShapeType="1"/>
            </p:cNvSpPr>
            <p:nvPr/>
          </p:nvSpPr>
          <p:spPr bwMode="auto">
            <a:xfrm>
              <a:off x="2640" y="206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0" name="Text Box 180"/>
          <p:cNvSpPr txBox="1">
            <a:spLocks noChangeArrowheads="1"/>
          </p:cNvSpPr>
          <p:nvPr/>
        </p:nvSpPr>
        <p:spPr bwMode="auto">
          <a:xfrm>
            <a:off x="35496" y="1995115"/>
            <a:ext cx="2062163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1800" dirty="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42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8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  <a:p>
            <a:pPr>
              <a:lnSpc>
                <a:spcPct val="370000"/>
              </a:lnSpc>
            </a:pPr>
            <a:r>
              <a:rPr lang="en-US" altLang="zh-CN" sz="1800" dirty="0">
                <a:latin typeface="Trebuchet MS" pitchFamily="-16" charset="0"/>
                <a:ea typeface="宋体" charset="-122"/>
              </a:rPr>
              <a:t>add	$14,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, 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1800" dirty="0">
              <a:latin typeface="Trebuchet MS" pitchFamily="-16" charset="0"/>
              <a:ea typeface="宋体" charset="-122"/>
            </a:endParaRPr>
          </a:p>
          <a:p>
            <a:pPr>
              <a:lnSpc>
                <a:spcPct val="370000"/>
              </a:lnSpc>
            </a:pPr>
            <a:r>
              <a:rPr lang="en-US" altLang="zh-CN" sz="1800" dirty="0" err="1">
                <a:latin typeface="Trebuchet MS" pitchFamily="-16" charset="0"/>
                <a:ea typeface="宋体" charset="-122"/>
              </a:rPr>
              <a:t>sw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	$15, 100(</a:t>
            </a:r>
            <a:r>
              <a:rPr lang="en-US" altLang="zh-CN" sz="1800" dirty="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1800" dirty="0">
                <a:latin typeface="Trebuchet MS" pitchFamily="-16" charset="0"/>
                <a:ea typeface="宋体" charset="-122"/>
              </a:rPr>
              <a:t>)</a:t>
            </a:r>
          </a:p>
        </p:txBody>
      </p:sp>
      <p:sp>
        <p:nvSpPr>
          <p:cNvPr id="311" name="Line 181"/>
          <p:cNvSpPr>
            <a:spLocks noChangeShapeType="1"/>
          </p:cNvSpPr>
          <p:nvPr/>
        </p:nvSpPr>
        <p:spPr bwMode="auto">
          <a:xfrm flipH="1">
            <a:off x="3942334" y="2225303"/>
            <a:ext cx="1676400" cy="7778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2" name="Line 182"/>
          <p:cNvSpPr>
            <a:spLocks noChangeShapeType="1"/>
          </p:cNvSpPr>
          <p:nvPr/>
        </p:nvSpPr>
        <p:spPr bwMode="auto">
          <a:xfrm flipH="1">
            <a:off x="4780534" y="2225303"/>
            <a:ext cx="838200" cy="181451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3" name="Text Box 183"/>
          <p:cNvSpPr txBox="1">
            <a:spLocks noChangeArrowheads="1"/>
          </p:cNvSpPr>
          <p:nvPr/>
        </p:nvSpPr>
        <p:spPr bwMode="auto">
          <a:xfrm>
            <a:off x="1565846" y="882278"/>
            <a:ext cx="75819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800" dirty="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1800" dirty="0">
                <a:latin typeface="Trebuchet MS" pitchFamily="-16" charset="0"/>
                <a:ea typeface="宋体" charset="-122"/>
              </a:rPr>
              <a:t>	1	2	3	4	5	6	7	8	9</a:t>
            </a:r>
          </a:p>
        </p:txBody>
      </p:sp>
      <p:sp>
        <p:nvSpPr>
          <p:cNvPr id="314" name="Line 184"/>
          <p:cNvSpPr>
            <a:spLocks noChangeShapeType="1"/>
          </p:cNvSpPr>
          <p:nvPr/>
        </p:nvSpPr>
        <p:spPr bwMode="auto">
          <a:xfrm>
            <a:off x="27024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5" name="Line 185"/>
          <p:cNvSpPr>
            <a:spLocks noChangeShapeType="1"/>
          </p:cNvSpPr>
          <p:nvPr/>
        </p:nvSpPr>
        <p:spPr bwMode="auto">
          <a:xfrm>
            <a:off x="35406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6" name="Line 186"/>
          <p:cNvSpPr>
            <a:spLocks noChangeShapeType="1"/>
          </p:cNvSpPr>
          <p:nvPr/>
        </p:nvSpPr>
        <p:spPr bwMode="auto">
          <a:xfrm>
            <a:off x="43788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" name="Line 187"/>
          <p:cNvSpPr>
            <a:spLocks noChangeShapeType="1"/>
          </p:cNvSpPr>
          <p:nvPr/>
        </p:nvSpPr>
        <p:spPr bwMode="auto">
          <a:xfrm>
            <a:off x="52170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8" name="Line 188"/>
          <p:cNvSpPr>
            <a:spLocks noChangeShapeType="1"/>
          </p:cNvSpPr>
          <p:nvPr/>
        </p:nvSpPr>
        <p:spPr bwMode="auto">
          <a:xfrm>
            <a:off x="60552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9" name="Line 189"/>
          <p:cNvSpPr>
            <a:spLocks noChangeShapeType="1"/>
          </p:cNvSpPr>
          <p:nvPr/>
        </p:nvSpPr>
        <p:spPr bwMode="auto">
          <a:xfrm>
            <a:off x="68934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0" name="Line 190"/>
          <p:cNvSpPr>
            <a:spLocks noChangeShapeType="1"/>
          </p:cNvSpPr>
          <p:nvPr/>
        </p:nvSpPr>
        <p:spPr bwMode="auto">
          <a:xfrm>
            <a:off x="77316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1" name="Line 191"/>
          <p:cNvSpPr>
            <a:spLocks noChangeShapeType="1"/>
          </p:cNvSpPr>
          <p:nvPr/>
        </p:nvSpPr>
        <p:spPr bwMode="auto">
          <a:xfrm>
            <a:off x="8569896" y="1537915"/>
            <a:ext cx="0" cy="5334000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25" name="Ink 19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19871" y="3169865"/>
              <a:ext cx="4763" cy="1588"/>
            </p14:xfrm>
          </p:contentPart>
        </mc:Choice>
        <mc:Fallback xmlns="">
          <p:pic>
            <p:nvPicPr>
              <p:cNvPr id="325" name="Ink 19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26" name="Ink 19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10359" y="4365253"/>
              <a:ext cx="15875" cy="1587"/>
            </p14:xfrm>
          </p:contentPart>
        </mc:Choice>
        <mc:Fallback xmlns="">
          <p:pic>
            <p:nvPicPr>
              <p:cNvPr id="326" name="Ink 19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00978" y="4354937"/>
                <a:ext cx="34636" cy="22218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73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Forwarding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Clr>
                <a:srgbClr val="1678B4"/>
              </a:buClr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Forwarding</a:t>
            </a:r>
            <a:r>
              <a:rPr lang="en-US" altLang="zh-CN" sz="2600" dirty="0">
                <a:ea typeface="宋体" charset="-122"/>
              </a:rPr>
              <a:t> allows other instructions to read ALU results directly from the pipeline registers, without going through the register file.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10100" y="334855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4945063" y="3435871"/>
            <a:ext cx="334962" cy="690563"/>
            <a:chOff x="1920" y="720"/>
            <a:chExt cx="192" cy="384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41975" y="3610496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106863" y="3521596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984625" y="3610496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499225" y="3610496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268663" y="3521596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268663" y="3610496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448300" y="3348559"/>
            <a:ext cx="168275" cy="863600"/>
          </a:xfrm>
          <a:prstGeom prst="rect">
            <a:avLst/>
          </a:prstGeom>
          <a:noFill/>
          <a:ln w="12700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771900" y="3348559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603625" y="378035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3940175" y="378035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4441825" y="3953396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4778375" y="3953396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5280025" y="378035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5616575" y="378035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5783263" y="3521596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6118225" y="378035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6286500" y="3348559"/>
            <a:ext cx="168275" cy="863600"/>
          </a:xfrm>
          <a:prstGeom prst="rect">
            <a:avLst/>
          </a:prstGeom>
          <a:noFill/>
          <a:ln w="127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6454775" y="3780359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6621463" y="3521596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5699125" y="3780359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5699125" y="4126434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>
            <a:off x="6202363" y="3953396"/>
            <a:ext cx="84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" name="Line 35"/>
          <p:cNvSpPr>
            <a:spLocks noChangeShapeType="1"/>
          </p:cNvSpPr>
          <p:nvPr/>
        </p:nvSpPr>
        <p:spPr bwMode="auto">
          <a:xfrm>
            <a:off x="6202363" y="3953396"/>
            <a:ext cx="0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5448300" y="4385196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7" name="Group 37"/>
          <p:cNvGrpSpPr>
            <a:grpSpLocks/>
          </p:cNvGrpSpPr>
          <p:nvPr/>
        </p:nvGrpSpPr>
        <p:grpSpPr bwMode="auto">
          <a:xfrm>
            <a:off x="5783263" y="4470921"/>
            <a:ext cx="334962" cy="692150"/>
            <a:chOff x="1920" y="720"/>
            <a:chExt cx="192" cy="384"/>
          </a:xfrm>
        </p:grpSpPr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5" name="Text Box 45"/>
          <p:cNvSpPr txBox="1">
            <a:spLocks noChangeArrowheads="1"/>
          </p:cNvSpPr>
          <p:nvPr/>
        </p:nvSpPr>
        <p:spPr bwMode="auto">
          <a:xfrm>
            <a:off x="6480175" y="4647134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4945063" y="4558234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4822825" y="4647134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8" name="Text Box 48"/>
          <p:cNvSpPr txBox="1">
            <a:spLocks noChangeArrowheads="1"/>
          </p:cNvSpPr>
          <p:nvPr/>
        </p:nvSpPr>
        <p:spPr bwMode="auto">
          <a:xfrm>
            <a:off x="7337425" y="4647134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106863" y="4558234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Text Box 50"/>
          <p:cNvSpPr txBox="1">
            <a:spLocks noChangeArrowheads="1"/>
          </p:cNvSpPr>
          <p:nvPr/>
        </p:nvSpPr>
        <p:spPr bwMode="auto">
          <a:xfrm>
            <a:off x="4106863" y="4647134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6286500" y="4385196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4610100" y="4385196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Line 53"/>
          <p:cNvSpPr>
            <a:spLocks noChangeShapeType="1"/>
          </p:cNvSpPr>
          <p:nvPr/>
        </p:nvSpPr>
        <p:spPr bwMode="auto">
          <a:xfrm>
            <a:off x="4441825" y="4816996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Line 54"/>
          <p:cNvSpPr>
            <a:spLocks noChangeShapeType="1"/>
          </p:cNvSpPr>
          <p:nvPr/>
        </p:nvSpPr>
        <p:spPr bwMode="auto">
          <a:xfrm>
            <a:off x="4778375" y="4816996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Line 55"/>
          <p:cNvSpPr>
            <a:spLocks noChangeShapeType="1"/>
          </p:cNvSpPr>
          <p:nvPr/>
        </p:nvSpPr>
        <p:spPr bwMode="auto">
          <a:xfrm>
            <a:off x="5280025" y="4643959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Line 56"/>
          <p:cNvSpPr>
            <a:spLocks noChangeShapeType="1"/>
          </p:cNvSpPr>
          <p:nvPr/>
        </p:nvSpPr>
        <p:spPr bwMode="auto">
          <a:xfrm>
            <a:off x="5280025" y="4990034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7" name="Line 57"/>
          <p:cNvSpPr>
            <a:spLocks noChangeShapeType="1"/>
          </p:cNvSpPr>
          <p:nvPr/>
        </p:nvSpPr>
        <p:spPr bwMode="auto">
          <a:xfrm>
            <a:off x="5616575" y="4643959"/>
            <a:ext cx="166688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Line 58"/>
          <p:cNvSpPr>
            <a:spLocks noChangeShapeType="1"/>
          </p:cNvSpPr>
          <p:nvPr/>
        </p:nvSpPr>
        <p:spPr bwMode="auto">
          <a:xfrm>
            <a:off x="5616575" y="4990034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59"/>
          <p:cNvSpPr>
            <a:spLocks noChangeShapeType="1"/>
          </p:cNvSpPr>
          <p:nvPr/>
        </p:nvSpPr>
        <p:spPr bwMode="auto">
          <a:xfrm>
            <a:off x="6118225" y="4816996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60"/>
          <p:cNvSpPr>
            <a:spLocks noChangeShapeType="1"/>
          </p:cNvSpPr>
          <p:nvPr/>
        </p:nvSpPr>
        <p:spPr bwMode="auto">
          <a:xfrm>
            <a:off x="6454775" y="4816996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6621463" y="4558234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Line 62"/>
          <p:cNvSpPr>
            <a:spLocks noChangeShapeType="1"/>
          </p:cNvSpPr>
          <p:nvPr/>
        </p:nvSpPr>
        <p:spPr bwMode="auto">
          <a:xfrm>
            <a:off x="6956425" y="4816996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7124700" y="4385196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Line 64"/>
          <p:cNvSpPr>
            <a:spLocks noChangeShapeType="1"/>
          </p:cNvSpPr>
          <p:nvPr/>
        </p:nvSpPr>
        <p:spPr bwMode="auto">
          <a:xfrm>
            <a:off x="7292975" y="4816996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7459663" y="4558234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Line 66"/>
          <p:cNvSpPr>
            <a:spLocks noChangeShapeType="1"/>
          </p:cNvSpPr>
          <p:nvPr/>
        </p:nvSpPr>
        <p:spPr bwMode="auto">
          <a:xfrm>
            <a:off x="6537325" y="4816996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7" name="Line 67"/>
          <p:cNvSpPr>
            <a:spLocks noChangeShapeType="1"/>
          </p:cNvSpPr>
          <p:nvPr/>
        </p:nvSpPr>
        <p:spPr bwMode="auto">
          <a:xfrm>
            <a:off x="6537325" y="5163071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Line 68"/>
          <p:cNvSpPr>
            <a:spLocks noChangeShapeType="1"/>
          </p:cNvSpPr>
          <p:nvPr/>
        </p:nvSpPr>
        <p:spPr bwMode="auto">
          <a:xfrm>
            <a:off x="7040563" y="4990034"/>
            <a:ext cx="84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69"/>
          <p:cNvSpPr>
            <a:spLocks noChangeShapeType="1"/>
          </p:cNvSpPr>
          <p:nvPr/>
        </p:nvSpPr>
        <p:spPr bwMode="auto">
          <a:xfrm>
            <a:off x="7040563" y="4990034"/>
            <a:ext cx="0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Rectangle 71"/>
          <p:cNvSpPr>
            <a:spLocks noChangeArrowheads="1"/>
          </p:cNvSpPr>
          <p:nvPr/>
        </p:nvSpPr>
        <p:spPr bwMode="auto">
          <a:xfrm>
            <a:off x="6286500" y="5421834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1" name="Group 72"/>
          <p:cNvGrpSpPr>
            <a:grpSpLocks/>
          </p:cNvGrpSpPr>
          <p:nvPr/>
        </p:nvGrpSpPr>
        <p:grpSpPr bwMode="auto">
          <a:xfrm>
            <a:off x="6621463" y="5507559"/>
            <a:ext cx="334962" cy="692150"/>
            <a:chOff x="1920" y="720"/>
            <a:chExt cx="192" cy="384"/>
          </a:xfrm>
        </p:grpSpPr>
        <p:sp>
          <p:nvSpPr>
            <p:cNvPr id="72" name="Line 73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Line 74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Line 75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6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77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78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9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9" name="Text Box 80"/>
          <p:cNvSpPr txBox="1">
            <a:spLocks noChangeArrowheads="1"/>
          </p:cNvSpPr>
          <p:nvPr/>
        </p:nvSpPr>
        <p:spPr bwMode="auto">
          <a:xfrm>
            <a:off x="7318375" y="5683771"/>
            <a:ext cx="534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80" name="Rectangle 81"/>
          <p:cNvSpPr>
            <a:spLocks noChangeArrowheads="1"/>
          </p:cNvSpPr>
          <p:nvPr/>
        </p:nvSpPr>
        <p:spPr bwMode="auto">
          <a:xfrm>
            <a:off x="5783263" y="5594871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Text Box 82"/>
          <p:cNvSpPr txBox="1">
            <a:spLocks noChangeArrowheads="1"/>
          </p:cNvSpPr>
          <p:nvPr/>
        </p:nvSpPr>
        <p:spPr bwMode="auto">
          <a:xfrm>
            <a:off x="5661025" y="5683771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82" name="Text Box 83"/>
          <p:cNvSpPr txBox="1">
            <a:spLocks noChangeArrowheads="1"/>
          </p:cNvSpPr>
          <p:nvPr/>
        </p:nvSpPr>
        <p:spPr bwMode="auto">
          <a:xfrm>
            <a:off x="8175625" y="5683771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83" name="Rectangle 84"/>
          <p:cNvSpPr>
            <a:spLocks noChangeArrowheads="1"/>
          </p:cNvSpPr>
          <p:nvPr/>
        </p:nvSpPr>
        <p:spPr bwMode="auto">
          <a:xfrm>
            <a:off x="4945063" y="5594871"/>
            <a:ext cx="334962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4" name="Text Box 85"/>
          <p:cNvSpPr txBox="1">
            <a:spLocks noChangeArrowheads="1"/>
          </p:cNvSpPr>
          <p:nvPr/>
        </p:nvSpPr>
        <p:spPr bwMode="auto">
          <a:xfrm>
            <a:off x="4945063" y="5683771"/>
            <a:ext cx="3571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85" name="Rectangle 86"/>
          <p:cNvSpPr>
            <a:spLocks noChangeArrowheads="1"/>
          </p:cNvSpPr>
          <p:nvPr/>
        </p:nvSpPr>
        <p:spPr bwMode="auto">
          <a:xfrm>
            <a:off x="7124700" y="5421834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6" name="Rectangle 87"/>
          <p:cNvSpPr>
            <a:spLocks noChangeArrowheads="1"/>
          </p:cNvSpPr>
          <p:nvPr/>
        </p:nvSpPr>
        <p:spPr bwMode="auto">
          <a:xfrm>
            <a:off x="5448300" y="5421834"/>
            <a:ext cx="166688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7" name="Line 88"/>
          <p:cNvSpPr>
            <a:spLocks noChangeShapeType="1"/>
          </p:cNvSpPr>
          <p:nvPr/>
        </p:nvSpPr>
        <p:spPr bwMode="auto">
          <a:xfrm>
            <a:off x="5280025" y="5853634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8" name="Line 89"/>
          <p:cNvSpPr>
            <a:spLocks noChangeShapeType="1"/>
          </p:cNvSpPr>
          <p:nvPr/>
        </p:nvSpPr>
        <p:spPr bwMode="auto">
          <a:xfrm>
            <a:off x="5614988" y="5853634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" name="Line 90"/>
          <p:cNvSpPr>
            <a:spLocks noChangeShapeType="1"/>
          </p:cNvSpPr>
          <p:nvPr/>
        </p:nvSpPr>
        <p:spPr bwMode="auto">
          <a:xfrm>
            <a:off x="6118225" y="5680596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" name="Line 91"/>
          <p:cNvSpPr>
            <a:spLocks noChangeShapeType="1"/>
          </p:cNvSpPr>
          <p:nvPr/>
        </p:nvSpPr>
        <p:spPr bwMode="auto">
          <a:xfrm>
            <a:off x="6118225" y="602667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1" name="Line 92"/>
          <p:cNvSpPr>
            <a:spLocks noChangeShapeType="1"/>
          </p:cNvSpPr>
          <p:nvPr/>
        </p:nvSpPr>
        <p:spPr bwMode="auto">
          <a:xfrm>
            <a:off x="6454775" y="5680596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" name="Line 93"/>
          <p:cNvSpPr>
            <a:spLocks noChangeShapeType="1"/>
          </p:cNvSpPr>
          <p:nvPr/>
        </p:nvSpPr>
        <p:spPr bwMode="auto">
          <a:xfrm>
            <a:off x="6454775" y="6026671"/>
            <a:ext cx="166688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" name="Line 94"/>
          <p:cNvSpPr>
            <a:spLocks noChangeShapeType="1"/>
          </p:cNvSpPr>
          <p:nvPr/>
        </p:nvSpPr>
        <p:spPr bwMode="auto">
          <a:xfrm>
            <a:off x="6956425" y="5853634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4" name="Line 95"/>
          <p:cNvSpPr>
            <a:spLocks noChangeShapeType="1"/>
          </p:cNvSpPr>
          <p:nvPr/>
        </p:nvSpPr>
        <p:spPr bwMode="auto">
          <a:xfrm>
            <a:off x="7292975" y="5853634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5" name="Rectangle 96"/>
          <p:cNvSpPr>
            <a:spLocks noChangeArrowheads="1"/>
          </p:cNvSpPr>
          <p:nvPr/>
        </p:nvSpPr>
        <p:spPr bwMode="auto">
          <a:xfrm>
            <a:off x="7459663" y="5594871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6" name="Line 97"/>
          <p:cNvSpPr>
            <a:spLocks noChangeShapeType="1"/>
          </p:cNvSpPr>
          <p:nvPr/>
        </p:nvSpPr>
        <p:spPr bwMode="auto">
          <a:xfrm>
            <a:off x="7796213" y="5853634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7" name="Rectangle 98"/>
          <p:cNvSpPr>
            <a:spLocks noChangeArrowheads="1"/>
          </p:cNvSpPr>
          <p:nvPr/>
        </p:nvSpPr>
        <p:spPr bwMode="auto">
          <a:xfrm>
            <a:off x="7962900" y="5421834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" name="Line 99"/>
          <p:cNvSpPr>
            <a:spLocks noChangeShapeType="1"/>
          </p:cNvSpPr>
          <p:nvPr/>
        </p:nvSpPr>
        <p:spPr bwMode="auto">
          <a:xfrm>
            <a:off x="8131175" y="5853634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9" name="Rectangle 100"/>
          <p:cNvSpPr>
            <a:spLocks noChangeArrowheads="1"/>
          </p:cNvSpPr>
          <p:nvPr/>
        </p:nvSpPr>
        <p:spPr bwMode="auto">
          <a:xfrm>
            <a:off x="8297863" y="5594871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0" name="Line 101"/>
          <p:cNvSpPr>
            <a:spLocks noChangeShapeType="1"/>
          </p:cNvSpPr>
          <p:nvPr/>
        </p:nvSpPr>
        <p:spPr bwMode="auto">
          <a:xfrm>
            <a:off x="7375525" y="5853634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1" name="Line 102"/>
          <p:cNvSpPr>
            <a:spLocks noChangeShapeType="1"/>
          </p:cNvSpPr>
          <p:nvPr/>
        </p:nvSpPr>
        <p:spPr bwMode="auto">
          <a:xfrm>
            <a:off x="7375525" y="6199709"/>
            <a:ext cx="503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" name="Line 103"/>
          <p:cNvSpPr>
            <a:spLocks noChangeShapeType="1"/>
          </p:cNvSpPr>
          <p:nvPr/>
        </p:nvSpPr>
        <p:spPr bwMode="auto">
          <a:xfrm>
            <a:off x="7878763" y="6026671"/>
            <a:ext cx="84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" name="Line 104"/>
          <p:cNvSpPr>
            <a:spLocks noChangeShapeType="1"/>
          </p:cNvSpPr>
          <p:nvPr/>
        </p:nvSpPr>
        <p:spPr bwMode="auto">
          <a:xfrm>
            <a:off x="7878763" y="6026671"/>
            <a:ext cx="0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4" name="Text Box 105"/>
          <p:cNvSpPr txBox="1">
            <a:spLocks noChangeArrowheads="1"/>
          </p:cNvSpPr>
          <p:nvPr/>
        </p:nvSpPr>
        <p:spPr bwMode="auto">
          <a:xfrm>
            <a:off x="1006475" y="3666059"/>
            <a:ext cx="2049463" cy="257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sub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$1, $3</a:t>
            </a:r>
          </a:p>
          <a:p>
            <a:pPr>
              <a:lnSpc>
                <a:spcPct val="37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  <a:p>
            <a:pPr>
              <a:lnSpc>
                <a:spcPct val="34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or	$13, $6,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endParaRPr lang="en-US" altLang="zh-CN" sz="2000">
              <a:latin typeface="Trebuchet MS" pitchFamily="-16" charset="0"/>
              <a:ea typeface="宋体" charset="-122"/>
            </a:endParaRPr>
          </a:p>
        </p:txBody>
      </p:sp>
      <p:sp>
        <p:nvSpPr>
          <p:cNvPr id="105" name="Line 106"/>
          <p:cNvSpPr>
            <a:spLocks noChangeShapeType="1"/>
          </p:cNvSpPr>
          <p:nvPr/>
        </p:nvSpPr>
        <p:spPr bwMode="auto">
          <a:xfrm>
            <a:off x="5532438" y="3780359"/>
            <a:ext cx="166687" cy="86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6" name="Line 107"/>
          <p:cNvSpPr>
            <a:spLocks noChangeShapeType="1"/>
          </p:cNvSpPr>
          <p:nvPr/>
        </p:nvSpPr>
        <p:spPr bwMode="auto">
          <a:xfrm>
            <a:off x="6370638" y="3953396"/>
            <a:ext cx="166687" cy="2073275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7" name="Line 108"/>
          <p:cNvSpPr>
            <a:spLocks noChangeShapeType="1"/>
          </p:cNvSpPr>
          <p:nvPr/>
        </p:nvSpPr>
        <p:spPr bwMode="auto">
          <a:xfrm>
            <a:off x="38560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8" name="Line 109"/>
          <p:cNvSpPr>
            <a:spLocks noChangeShapeType="1"/>
          </p:cNvSpPr>
          <p:nvPr/>
        </p:nvSpPr>
        <p:spPr bwMode="auto">
          <a:xfrm>
            <a:off x="46942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9" name="Line 110"/>
          <p:cNvSpPr>
            <a:spLocks noChangeShapeType="1"/>
          </p:cNvSpPr>
          <p:nvPr/>
        </p:nvSpPr>
        <p:spPr bwMode="auto">
          <a:xfrm>
            <a:off x="55324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0" name="Line 111"/>
          <p:cNvSpPr>
            <a:spLocks noChangeShapeType="1"/>
          </p:cNvSpPr>
          <p:nvPr/>
        </p:nvSpPr>
        <p:spPr bwMode="auto">
          <a:xfrm>
            <a:off x="63706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1" name="Line 112"/>
          <p:cNvSpPr>
            <a:spLocks noChangeShapeType="1"/>
          </p:cNvSpPr>
          <p:nvPr/>
        </p:nvSpPr>
        <p:spPr bwMode="auto">
          <a:xfrm>
            <a:off x="72088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" name="Line 113"/>
          <p:cNvSpPr>
            <a:spLocks noChangeShapeType="1"/>
          </p:cNvSpPr>
          <p:nvPr/>
        </p:nvSpPr>
        <p:spPr bwMode="auto">
          <a:xfrm>
            <a:off x="8047038" y="3175521"/>
            <a:ext cx="0" cy="336867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3" name="Text Box 114"/>
          <p:cNvSpPr txBox="1">
            <a:spLocks noChangeArrowheads="1"/>
          </p:cNvSpPr>
          <p:nvPr/>
        </p:nvSpPr>
        <p:spPr bwMode="auto">
          <a:xfrm>
            <a:off x="2657475" y="2492896"/>
            <a:ext cx="593725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	7</a:t>
            </a:r>
          </a:p>
        </p:txBody>
      </p:sp>
      <p:sp>
        <p:nvSpPr>
          <p:cNvPr id="114" name="Line 115"/>
          <p:cNvSpPr>
            <a:spLocks noChangeShapeType="1"/>
          </p:cNvSpPr>
          <p:nvPr/>
        </p:nvSpPr>
        <p:spPr bwMode="auto">
          <a:xfrm>
            <a:off x="4778375" y="3607321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5" name="Line 116"/>
          <p:cNvSpPr>
            <a:spLocks noChangeShapeType="1"/>
          </p:cNvSpPr>
          <p:nvPr/>
        </p:nvSpPr>
        <p:spPr bwMode="auto">
          <a:xfrm>
            <a:off x="4441825" y="3607321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5" name="Ink 1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1588" y="3935934"/>
              <a:ext cx="30162" cy="44450"/>
            </p14:xfrm>
          </p:contentPart>
        </mc:Choice>
        <mc:Fallback xmlns="">
          <p:pic>
            <p:nvPicPr>
              <p:cNvPr id="125" name="Ink 1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42252" y="3926614"/>
                <a:ext cx="48834" cy="630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6" name="Ink 1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91288" y="6018734"/>
              <a:ext cx="101600" cy="28575"/>
            </p14:xfrm>
          </p:contentPart>
        </mc:Choice>
        <mc:Fallback xmlns="">
          <p:pic>
            <p:nvPicPr>
              <p:cNvPr id="126" name="Ink 1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81921" y="6009330"/>
                <a:ext cx="120335" cy="47384"/>
              </a:xfrm>
              <a:prstGeom prst="rect">
                <a:avLst/>
              </a:prstGeom>
            </p:spPr>
          </p:pic>
        </mc:Fallback>
      </mc:AlternateContent>
      <p:sp>
        <p:nvSpPr>
          <p:cNvPr id="116" name="Slide Number Placeholder 1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95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Some real limitations of pipelining.</a:t>
            </a:r>
          </a:p>
          <a:p>
            <a:pPr marL="0" indent="0" defTabSz="914400">
              <a:buNone/>
            </a:pPr>
            <a:r>
              <a:rPr lang="en-US" altLang="zh-CN" dirty="0">
                <a:ea typeface="宋体" charset="-122"/>
              </a:rPr>
              <a:t>     -- Forwarding may not work for data hazards from load instructions.</a:t>
            </a:r>
          </a:p>
          <a:p>
            <a:pPr marL="0" indent="0" defTabSz="914400">
              <a:buNone/>
            </a:pPr>
            <a:r>
              <a:rPr lang="en-US" altLang="zh-CN" dirty="0">
                <a:ea typeface="宋体" charset="-122"/>
              </a:rPr>
              <a:t>     -- Branches affect the instruction fetch for the next clock cycle.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In both of these cases, we may need to slow down, or stall, the pipeline.</a:t>
            </a:r>
            <a:endParaRPr lang="en-US" altLang="zh-CN" sz="2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Limitation of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76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1112" y="188640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An Example for load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For the following example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The load data doesn’t come from memory until the </a:t>
            </a:r>
            <a:r>
              <a:rPr lang="en-US" altLang="zh-CN" sz="2600" i="1" dirty="0">
                <a:ea typeface="宋体" charset="-122"/>
              </a:rPr>
              <a:t>end</a:t>
            </a:r>
            <a:r>
              <a:rPr lang="en-US" altLang="zh-CN" sz="2600" dirty="0">
                <a:ea typeface="宋体" charset="-122"/>
              </a:rPr>
              <a:t> of cycle 4.</a:t>
            </a:r>
          </a:p>
          <a:p>
            <a:pPr marL="457200" lvl="1" indent="0" defTabSz="914400">
              <a:buNone/>
            </a:pPr>
            <a:r>
              <a:rPr lang="en-US" altLang="zh-CN" sz="2600" dirty="0">
                <a:ea typeface="宋体" charset="-122"/>
              </a:rPr>
              <a:t>-- But the AND needs that value at the </a:t>
            </a:r>
            <a:r>
              <a:rPr lang="en-US" altLang="zh-CN" sz="2600" i="1" dirty="0">
                <a:ea typeface="宋体" charset="-122"/>
              </a:rPr>
              <a:t>beginning</a:t>
            </a:r>
            <a:r>
              <a:rPr lang="en-US" altLang="zh-CN" sz="2600" dirty="0">
                <a:ea typeface="宋体" charset="-122"/>
              </a:rPr>
              <a:t> of the same cycle!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This is a “true” data hazard—the data is not available when we need it. 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603625" y="4884117"/>
            <a:ext cx="3767138" cy="863600"/>
            <a:chOff x="1872" y="2160"/>
            <a:chExt cx="2157" cy="48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64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832" y="2208"/>
              <a:ext cx="192" cy="384"/>
              <a:chOff x="1920" y="720"/>
              <a:chExt cx="192" cy="384"/>
            </a:xfrm>
          </p:grpSpPr>
          <p:sp>
            <p:nvSpPr>
              <p:cNvPr id="33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3231" y="2306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235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228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372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187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1872" y="2306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312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216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206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225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2544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2544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2736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302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>
              <a:off x="321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331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>
              <a:off x="350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Rectangle 32"/>
            <p:cNvSpPr>
              <a:spLocks noChangeArrowheads="1"/>
            </p:cNvSpPr>
            <p:nvPr/>
          </p:nvSpPr>
          <p:spPr bwMode="auto">
            <a:xfrm>
              <a:off x="360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34"/>
            <p:cNvSpPr>
              <a:spLocks noChangeArrowheads="1"/>
            </p:cNvSpPr>
            <p:nvPr/>
          </p:nvSpPr>
          <p:spPr bwMode="auto">
            <a:xfrm>
              <a:off x="379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3264" y="24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>
              <a:off x="3264" y="25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7"/>
            <p:cNvSpPr>
              <a:spLocks noChangeShapeType="1"/>
            </p:cNvSpPr>
            <p:nvPr/>
          </p:nvSpPr>
          <p:spPr bwMode="auto">
            <a:xfrm>
              <a:off x="3552" y="2496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8"/>
            <p:cNvSpPr>
              <a:spLocks noChangeShapeType="1"/>
            </p:cNvSpPr>
            <p:nvPr/>
          </p:nvSpPr>
          <p:spPr bwMode="auto">
            <a:xfrm>
              <a:off x="3552" y="24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441825" y="5920755"/>
            <a:ext cx="3767138" cy="863600"/>
            <a:chOff x="2352" y="2736"/>
            <a:chExt cx="2157" cy="480"/>
          </a:xfrm>
        </p:grpSpPr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312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42" name="Group 41"/>
            <p:cNvGrpSpPr>
              <a:grpSpLocks/>
            </p:cNvGrpSpPr>
            <p:nvPr/>
          </p:nvGrpSpPr>
          <p:grpSpPr bwMode="auto">
            <a:xfrm>
              <a:off x="3312" y="2784"/>
              <a:ext cx="192" cy="384"/>
              <a:chOff x="1920" y="720"/>
              <a:chExt cx="192" cy="384"/>
            </a:xfrm>
          </p:grpSpPr>
          <p:sp>
            <p:nvSpPr>
              <p:cNvPr id="68" name="Line 4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9" name="Line 43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0" name="Line 44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1" name="Line 45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2" name="Line 46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3" name="Line 4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4" name="Line 48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3" name="Text Box 49"/>
            <p:cNvSpPr txBox="1">
              <a:spLocks noChangeArrowheads="1"/>
            </p:cNvSpPr>
            <p:nvPr/>
          </p:nvSpPr>
          <p:spPr bwMode="auto">
            <a:xfrm>
              <a:off x="3711" y="2882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4" name="Rectangle 50"/>
            <p:cNvSpPr>
              <a:spLocks noChangeArrowheads="1"/>
            </p:cNvSpPr>
            <p:nvPr/>
          </p:nvSpPr>
          <p:spPr bwMode="auto">
            <a:xfrm>
              <a:off x="283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Text Box 51"/>
            <p:cNvSpPr txBox="1">
              <a:spLocks noChangeArrowheads="1"/>
            </p:cNvSpPr>
            <p:nvPr/>
          </p:nvSpPr>
          <p:spPr bwMode="auto">
            <a:xfrm>
              <a:off x="276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6" name="Text Box 52"/>
            <p:cNvSpPr txBox="1">
              <a:spLocks noChangeArrowheads="1"/>
            </p:cNvSpPr>
            <p:nvPr/>
          </p:nvSpPr>
          <p:spPr bwMode="auto">
            <a:xfrm>
              <a:off x="4202" y="2882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7" name="Rectangle 53"/>
            <p:cNvSpPr>
              <a:spLocks noChangeArrowheads="1"/>
            </p:cNvSpPr>
            <p:nvPr/>
          </p:nvSpPr>
          <p:spPr bwMode="auto">
            <a:xfrm>
              <a:off x="235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Text Box 54"/>
            <p:cNvSpPr txBox="1">
              <a:spLocks noChangeArrowheads="1"/>
            </p:cNvSpPr>
            <p:nvPr/>
          </p:nvSpPr>
          <p:spPr bwMode="auto">
            <a:xfrm>
              <a:off x="2352" y="2882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49" name="Rectangle 55"/>
            <p:cNvSpPr>
              <a:spLocks noChangeArrowheads="1"/>
            </p:cNvSpPr>
            <p:nvPr/>
          </p:nvSpPr>
          <p:spPr bwMode="auto">
            <a:xfrm>
              <a:off x="360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Rectangle 56"/>
            <p:cNvSpPr>
              <a:spLocks noChangeArrowheads="1"/>
            </p:cNvSpPr>
            <p:nvPr/>
          </p:nvSpPr>
          <p:spPr bwMode="auto">
            <a:xfrm>
              <a:off x="264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57"/>
            <p:cNvSpPr>
              <a:spLocks noChangeShapeType="1"/>
            </p:cNvSpPr>
            <p:nvPr/>
          </p:nvSpPr>
          <p:spPr bwMode="auto">
            <a:xfrm>
              <a:off x="254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58"/>
            <p:cNvSpPr>
              <a:spLocks noChangeShapeType="1"/>
            </p:cNvSpPr>
            <p:nvPr/>
          </p:nvSpPr>
          <p:spPr bwMode="auto">
            <a:xfrm>
              <a:off x="273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59"/>
            <p:cNvSpPr>
              <a:spLocks noChangeShapeType="1"/>
            </p:cNvSpPr>
            <p:nvPr/>
          </p:nvSpPr>
          <p:spPr bwMode="auto">
            <a:xfrm>
              <a:off x="3024" y="288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60"/>
            <p:cNvSpPr>
              <a:spLocks noChangeShapeType="1"/>
            </p:cNvSpPr>
            <p:nvPr/>
          </p:nvSpPr>
          <p:spPr bwMode="auto">
            <a:xfrm>
              <a:off x="3024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61"/>
            <p:cNvSpPr>
              <a:spLocks noChangeShapeType="1"/>
            </p:cNvSpPr>
            <p:nvPr/>
          </p:nvSpPr>
          <p:spPr bwMode="auto">
            <a:xfrm>
              <a:off x="3216" y="288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62"/>
            <p:cNvSpPr>
              <a:spLocks noChangeShapeType="1"/>
            </p:cNvSpPr>
            <p:nvPr/>
          </p:nvSpPr>
          <p:spPr bwMode="auto">
            <a:xfrm>
              <a:off x="3216" y="307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63"/>
            <p:cNvSpPr>
              <a:spLocks noChangeShapeType="1"/>
            </p:cNvSpPr>
            <p:nvPr/>
          </p:nvSpPr>
          <p:spPr bwMode="auto">
            <a:xfrm>
              <a:off x="350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64"/>
            <p:cNvSpPr>
              <a:spLocks noChangeShapeType="1"/>
            </p:cNvSpPr>
            <p:nvPr/>
          </p:nvSpPr>
          <p:spPr bwMode="auto">
            <a:xfrm>
              <a:off x="369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Rectangle 65"/>
            <p:cNvSpPr>
              <a:spLocks noChangeArrowheads="1"/>
            </p:cNvSpPr>
            <p:nvPr/>
          </p:nvSpPr>
          <p:spPr bwMode="auto">
            <a:xfrm>
              <a:off x="379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Line 66"/>
            <p:cNvSpPr>
              <a:spLocks noChangeShapeType="1"/>
            </p:cNvSpPr>
            <p:nvPr/>
          </p:nvSpPr>
          <p:spPr bwMode="auto">
            <a:xfrm>
              <a:off x="3984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Rectangle 67"/>
            <p:cNvSpPr>
              <a:spLocks noChangeArrowheads="1"/>
            </p:cNvSpPr>
            <p:nvPr/>
          </p:nvSpPr>
          <p:spPr bwMode="auto">
            <a:xfrm>
              <a:off x="4080" y="2736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Line 68"/>
            <p:cNvSpPr>
              <a:spLocks noChangeShapeType="1"/>
            </p:cNvSpPr>
            <p:nvPr/>
          </p:nvSpPr>
          <p:spPr bwMode="auto">
            <a:xfrm>
              <a:off x="4176" y="297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Rectangle 69"/>
            <p:cNvSpPr>
              <a:spLocks noChangeArrowheads="1"/>
            </p:cNvSpPr>
            <p:nvPr/>
          </p:nvSpPr>
          <p:spPr bwMode="auto">
            <a:xfrm>
              <a:off x="4272" y="2832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Line 70"/>
            <p:cNvSpPr>
              <a:spLocks noChangeShapeType="1"/>
            </p:cNvSpPr>
            <p:nvPr/>
          </p:nvSpPr>
          <p:spPr bwMode="auto">
            <a:xfrm>
              <a:off x="3744" y="297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Line 71"/>
            <p:cNvSpPr>
              <a:spLocks noChangeShapeType="1"/>
            </p:cNvSpPr>
            <p:nvPr/>
          </p:nvSpPr>
          <p:spPr bwMode="auto">
            <a:xfrm>
              <a:off x="3744" y="316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72"/>
            <p:cNvSpPr>
              <a:spLocks noChangeShapeType="1"/>
            </p:cNvSpPr>
            <p:nvPr/>
          </p:nvSpPr>
          <p:spPr bwMode="auto">
            <a:xfrm>
              <a:off x="4032" y="3072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73"/>
            <p:cNvSpPr>
              <a:spLocks noChangeShapeType="1"/>
            </p:cNvSpPr>
            <p:nvPr/>
          </p:nvSpPr>
          <p:spPr bwMode="auto">
            <a:xfrm>
              <a:off x="4032" y="307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5" name="Text Box 74"/>
          <p:cNvSpPr txBox="1">
            <a:spLocks noChangeArrowheads="1"/>
          </p:cNvSpPr>
          <p:nvPr/>
        </p:nvSpPr>
        <p:spPr bwMode="auto">
          <a:xfrm>
            <a:off x="1341438" y="5160342"/>
            <a:ext cx="2049462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20($3)</a:t>
            </a:r>
          </a:p>
          <a:p>
            <a:pPr>
              <a:lnSpc>
                <a:spcPct val="37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</p:txBody>
      </p:sp>
      <p:sp>
        <p:nvSpPr>
          <p:cNvPr id="76" name="Line 75"/>
          <p:cNvSpPr>
            <a:spLocks noChangeShapeType="1"/>
          </p:cNvSpPr>
          <p:nvPr/>
        </p:nvSpPr>
        <p:spPr bwMode="auto">
          <a:xfrm>
            <a:off x="4191000" y="4712667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Line 76"/>
          <p:cNvSpPr>
            <a:spLocks noChangeShapeType="1"/>
          </p:cNvSpPr>
          <p:nvPr/>
        </p:nvSpPr>
        <p:spPr bwMode="auto">
          <a:xfrm>
            <a:off x="5029200" y="4712667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77"/>
          <p:cNvSpPr>
            <a:spLocks noChangeShapeType="1"/>
          </p:cNvSpPr>
          <p:nvPr/>
        </p:nvSpPr>
        <p:spPr bwMode="auto">
          <a:xfrm>
            <a:off x="5867400" y="4712667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Line 78"/>
          <p:cNvSpPr>
            <a:spLocks noChangeShapeType="1"/>
          </p:cNvSpPr>
          <p:nvPr/>
        </p:nvSpPr>
        <p:spPr bwMode="auto">
          <a:xfrm>
            <a:off x="6705600" y="4712667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Line 79"/>
          <p:cNvSpPr>
            <a:spLocks noChangeShapeType="1"/>
          </p:cNvSpPr>
          <p:nvPr/>
        </p:nvSpPr>
        <p:spPr bwMode="auto">
          <a:xfrm>
            <a:off x="7543800" y="4712667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Line 80"/>
          <p:cNvSpPr>
            <a:spLocks noChangeShapeType="1"/>
          </p:cNvSpPr>
          <p:nvPr/>
        </p:nvSpPr>
        <p:spPr bwMode="auto">
          <a:xfrm flipH="1">
            <a:off x="6035675" y="5315917"/>
            <a:ext cx="669925" cy="863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" name="Text Box 81"/>
          <p:cNvSpPr txBox="1">
            <a:spLocks noChangeArrowheads="1"/>
          </p:cNvSpPr>
          <p:nvPr/>
        </p:nvSpPr>
        <p:spPr bwMode="auto">
          <a:xfrm>
            <a:off x="3081338" y="4115767"/>
            <a:ext cx="51181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478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171400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Stalling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692696"/>
            <a:ext cx="8136904" cy="6165304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The easiest solution is to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stall</a:t>
            </a:r>
            <a:r>
              <a:rPr lang="en-US" altLang="zh-CN" sz="2600" dirty="0">
                <a:ea typeface="宋体" charset="-122"/>
              </a:rPr>
              <a:t> the pipeline.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We could delay the AND instruction by introducing a one-cycle delay into the pipeline, sometimes called a </a:t>
            </a:r>
            <a:r>
              <a:rPr lang="en-US" altLang="zh-CN" sz="2600" dirty="0">
                <a:solidFill>
                  <a:srgbClr val="FF0000"/>
                </a:solidFill>
                <a:ea typeface="宋体" charset="-122"/>
              </a:rPr>
              <a:t>bubble</a:t>
            </a:r>
            <a:r>
              <a:rPr lang="en-US" altLang="zh-CN" sz="26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Notice that we’re still using forwarding in cycle 5, to get data from the MEM/WB pipeline register to the ALU.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343593" y="4310380"/>
            <a:ext cx="3767138" cy="863600"/>
            <a:chOff x="1872" y="2160"/>
            <a:chExt cx="2157" cy="48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64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832" y="2208"/>
              <a:ext cx="192" cy="384"/>
              <a:chOff x="1920" y="720"/>
              <a:chExt cx="192" cy="384"/>
            </a:xfrm>
          </p:grpSpPr>
          <p:sp>
            <p:nvSpPr>
              <p:cNvPr id="33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3231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235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228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372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187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1872" y="2306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312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216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206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225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2544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2544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2736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302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>
              <a:off x="321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331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>
              <a:off x="350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Rectangle 32"/>
            <p:cNvSpPr>
              <a:spLocks noChangeArrowheads="1"/>
            </p:cNvSpPr>
            <p:nvPr/>
          </p:nvSpPr>
          <p:spPr bwMode="auto">
            <a:xfrm>
              <a:off x="360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34"/>
            <p:cNvSpPr>
              <a:spLocks noChangeArrowheads="1"/>
            </p:cNvSpPr>
            <p:nvPr/>
          </p:nvSpPr>
          <p:spPr bwMode="auto">
            <a:xfrm>
              <a:off x="379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3264" y="24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>
              <a:off x="3264" y="25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7"/>
            <p:cNvSpPr>
              <a:spLocks noChangeShapeType="1"/>
            </p:cNvSpPr>
            <p:nvPr/>
          </p:nvSpPr>
          <p:spPr bwMode="auto">
            <a:xfrm>
              <a:off x="3552" y="2496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8"/>
            <p:cNvSpPr>
              <a:spLocks noChangeShapeType="1"/>
            </p:cNvSpPr>
            <p:nvPr/>
          </p:nvSpPr>
          <p:spPr bwMode="auto">
            <a:xfrm>
              <a:off x="3552" y="24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523231" y="534701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393306" y="5608955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019993" y="5520055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4897756" y="5608955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8250556" y="5608955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181793" y="5520055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181793" y="5608955"/>
            <a:ext cx="3587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7199631" y="534701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85031" y="534701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4518343" y="5778818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>
            <a:off x="4853306" y="577881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5356543" y="5605780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>
            <a:off x="5356543" y="5951855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>
            <a:off x="7367906" y="577881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7534593" y="5520055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7871143" y="5778818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037831" y="534701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8206106" y="5778818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8372793" y="5520055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7452043" y="5778818"/>
            <a:ext cx="0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7452043" y="6124893"/>
            <a:ext cx="501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>
            <a:off x="7953693" y="5951855"/>
            <a:ext cx="84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>
            <a:off x="7953693" y="5951855"/>
            <a:ext cx="0" cy="173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081406" y="4586605"/>
            <a:ext cx="20478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20($3)</a:t>
            </a:r>
          </a:p>
          <a:p>
            <a:pPr>
              <a:lnSpc>
                <a:spcPct val="37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>
            <a:off x="39309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47691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6073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64455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>
            <a:off x="72837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68"/>
          <p:cNvSpPr>
            <a:spLocks noChangeShapeType="1"/>
          </p:cNvSpPr>
          <p:nvPr/>
        </p:nvSpPr>
        <p:spPr bwMode="auto">
          <a:xfrm>
            <a:off x="8121968" y="4138930"/>
            <a:ext cx="0" cy="2244725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>
            <a:off x="6445568" y="4742180"/>
            <a:ext cx="168275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2816543" y="3542030"/>
            <a:ext cx="593725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89700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	7</a:t>
            </a: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361431" y="5347018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6696393" y="5434330"/>
            <a:ext cx="336550" cy="690563"/>
            <a:chOff x="1920" y="720"/>
            <a:chExt cx="192" cy="384"/>
          </a:xfrm>
        </p:grpSpPr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75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81" name="Line 80"/>
          <p:cNvSpPr>
            <a:spLocks noChangeShapeType="1"/>
          </p:cNvSpPr>
          <p:nvPr/>
        </p:nvSpPr>
        <p:spPr bwMode="auto">
          <a:xfrm>
            <a:off x="6529706" y="5605780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" name="Line 81"/>
          <p:cNvSpPr>
            <a:spLocks noChangeShapeType="1"/>
          </p:cNvSpPr>
          <p:nvPr/>
        </p:nvSpPr>
        <p:spPr bwMode="auto">
          <a:xfrm>
            <a:off x="6529706" y="5951855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3" name="Line 82"/>
          <p:cNvSpPr>
            <a:spLocks noChangeShapeType="1"/>
          </p:cNvSpPr>
          <p:nvPr/>
        </p:nvSpPr>
        <p:spPr bwMode="auto">
          <a:xfrm>
            <a:off x="7032943" y="5778818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5775643" y="5434330"/>
          <a:ext cx="4921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Bitmap Image" r:id="rId3" imgW="447856" imgH="523810" progId="Paint.Picture">
                  <p:embed/>
                </p:oleObj>
              </mc:Choice>
              <mc:Fallback>
                <p:oleObj name="Bitmap Image" r:id="rId3" imgW="447856" imgH="523810" progId="Paint.Picture">
                  <p:embed/>
                  <p:pic>
                    <p:nvPicPr>
                      <p:cNvPr id="84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43" y="5434330"/>
                        <a:ext cx="4921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2">
                                    <a:gamma/>
                                    <a:tint val="33725"/>
                                    <a:invGamma/>
                                  </a:schemeClr>
                                </a:gs>
                                <a:gs pos="100000">
                                  <a:schemeClr val="accent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02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Stalling and Forwarding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Without forwarding, we’d have to stall for </a:t>
            </a:r>
            <a:r>
              <a:rPr lang="en-US" altLang="zh-CN" sz="2600" i="1" dirty="0">
                <a:ea typeface="宋体" charset="-122"/>
              </a:rPr>
              <a:t>two</a:t>
            </a:r>
            <a:r>
              <a:rPr lang="en-US" altLang="zh-CN" sz="2600" dirty="0">
                <a:ea typeface="宋体" charset="-122"/>
              </a:rPr>
              <a:t> cycles to wait for the LW instruction’s </a:t>
            </a:r>
            <a:r>
              <a:rPr lang="en-US" altLang="zh-CN" sz="2600" dirty="0" err="1">
                <a:ea typeface="宋体" charset="-122"/>
              </a:rPr>
              <a:t>writeback</a:t>
            </a:r>
            <a:r>
              <a:rPr lang="en-US" altLang="zh-CN" sz="2600" dirty="0">
                <a:ea typeface="宋体" charset="-122"/>
              </a:rPr>
              <a:t> stage.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In general, you can always stall to avoid hazards—but dependencies are very common in real code, and stalling often can reduce performance by a significant amount.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01739" y="4164037"/>
            <a:ext cx="3767138" cy="863600"/>
            <a:chOff x="1872" y="2160"/>
            <a:chExt cx="2157" cy="48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64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832" y="2208"/>
              <a:ext cx="192" cy="384"/>
              <a:chOff x="1920" y="720"/>
              <a:chExt cx="192" cy="384"/>
            </a:xfrm>
          </p:grpSpPr>
          <p:sp>
            <p:nvSpPr>
              <p:cNvPr id="33" name="Line 7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Line 8"/>
              <p:cNvSpPr>
                <a:spLocks noChangeShapeType="1"/>
              </p:cNvSpPr>
              <p:nvPr/>
            </p:nvSpPr>
            <p:spPr bwMode="auto">
              <a:xfrm>
                <a:off x="1920" y="96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9"/>
              <p:cNvSpPr>
                <a:spLocks noChangeShapeType="1"/>
              </p:cNvSpPr>
              <p:nvPr/>
            </p:nvSpPr>
            <p:spPr bwMode="auto">
              <a:xfrm flipV="1">
                <a:off x="1920" y="912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 flipH="1" flipV="1">
                <a:off x="1920" y="8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V="1">
                <a:off x="1920" y="1008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1920" y="720"/>
                <a:ext cx="19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2112" y="81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3231" y="2306"/>
              <a:ext cx="306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 DM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235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228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1" name="Text Box 17"/>
            <p:cNvSpPr txBox="1">
              <a:spLocks noChangeArrowheads="1"/>
            </p:cNvSpPr>
            <p:nvPr/>
          </p:nvSpPr>
          <p:spPr bwMode="auto">
            <a:xfrm>
              <a:off x="3722" y="2306"/>
              <a:ext cx="30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  Reg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187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1872" y="2306"/>
              <a:ext cx="20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ctr"/>
              <a:r>
                <a:rPr lang="en-US" altLang="zh-CN" sz="1100">
                  <a:latin typeface="Arial" charset="0"/>
                  <a:ea typeface="宋体" charset="-122"/>
                </a:rPr>
                <a:t>IM</a:t>
              </a:r>
              <a:endParaRPr lang="en-US" altLang="zh-CN" sz="1300">
                <a:latin typeface="Arial" charset="0"/>
                <a:ea typeface="宋体" charset="-122"/>
              </a:endParaRP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312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216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206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225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2544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2544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2736" y="24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302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>
              <a:off x="321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331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>
              <a:off x="3504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Rectangle 32"/>
            <p:cNvSpPr>
              <a:spLocks noChangeArrowheads="1"/>
            </p:cNvSpPr>
            <p:nvPr/>
          </p:nvSpPr>
          <p:spPr bwMode="auto">
            <a:xfrm>
              <a:off x="3600" y="2160"/>
              <a:ext cx="96" cy="4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34"/>
            <p:cNvSpPr>
              <a:spLocks noChangeArrowheads="1"/>
            </p:cNvSpPr>
            <p:nvPr/>
          </p:nvSpPr>
          <p:spPr bwMode="auto">
            <a:xfrm>
              <a:off x="3792" y="2256"/>
              <a:ext cx="192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3264" y="24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>
              <a:off x="3264" y="259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7"/>
            <p:cNvSpPr>
              <a:spLocks noChangeShapeType="1"/>
            </p:cNvSpPr>
            <p:nvPr/>
          </p:nvSpPr>
          <p:spPr bwMode="auto">
            <a:xfrm>
              <a:off x="3552" y="2496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8"/>
            <p:cNvSpPr>
              <a:spLocks noChangeShapeType="1"/>
            </p:cNvSpPr>
            <p:nvPr/>
          </p:nvSpPr>
          <p:spPr bwMode="auto">
            <a:xfrm>
              <a:off x="3552" y="2496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657777" y="5200675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689652" y="5462612"/>
            <a:ext cx="5349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 DM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154539" y="5373712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032302" y="5462612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8546902" y="5462612"/>
            <a:ext cx="5365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  Reg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639939" y="5373712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3639939" y="5462612"/>
            <a:ext cx="3571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1100">
                <a:latin typeface="Arial" charset="0"/>
                <a:ea typeface="宋体" charset="-122"/>
              </a:rPr>
              <a:t>IM</a:t>
            </a:r>
            <a:endParaRPr lang="en-US" altLang="zh-CN" sz="1300">
              <a:latin typeface="Arial" charset="0"/>
              <a:ea typeface="宋体" charset="-122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7495977" y="5200675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143177" y="5200675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3976489" y="5632475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>
            <a:off x="5987852" y="5632475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6491089" y="5459437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>
            <a:off x="6491089" y="5805512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>
            <a:off x="7664252" y="5632475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7830939" y="5373712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8167489" y="5632475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334177" y="5200675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8502452" y="5632475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8669139" y="5373712"/>
            <a:ext cx="336550" cy="517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7748389" y="5632475"/>
            <a:ext cx="0" cy="344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7748389" y="5976962"/>
            <a:ext cx="501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>
            <a:off x="8250039" y="5805512"/>
            <a:ext cx="84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>
            <a:off x="8250039" y="5805512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539552" y="4438675"/>
            <a:ext cx="2049462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r>
              <a:rPr lang="en-US" altLang="zh-CN" sz="2000">
                <a:latin typeface="Trebuchet MS" pitchFamily="-16" charset="0"/>
                <a:ea typeface="宋体" charset="-122"/>
              </a:rPr>
              <a:t>lw	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20($3)</a:t>
            </a:r>
          </a:p>
          <a:p>
            <a:pPr>
              <a:lnSpc>
                <a:spcPct val="370000"/>
              </a:lnSpc>
            </a:pPr>
            <a:r>
              <a:rPr lang="en-US" altLang="zh-CN" sz="2000">
                <a:latin typeface="Trebuchet MS" pitchFamily="-16" charset="0"/>
                <a:ea typeface="宋体" charset="-122"/>
              </a:rPr>
              <a:t>and	$12, </a:t>
            </a:r>
            <a:r>
              <a:rPr lang="en-US" altLang="zh-CN" sz="2000">
                <a:solidFill>
                  <a:srgbClr val="3333FF"/>
                </a:solidFill>
                <a:latin typeface="Trebuchet MS" pitchFamily="-16" charset="0"/>
                <a:ea typeface="宋体" charset="-122"/>
              </a:rPr>
              <a:t>$2</a:t>
            </a:r>
            <a:r>
              <a:rPr lang="en-US" altLang="zh-CN" sz="2000">
                <a:latin typeface="Trebuchet MS" pitchFamily="-16" charset="0"/>
                <a:ea typeface="宋体" charset="-122"/>
              </a:rPr>
              <a:t>, $5</a:t>
            </a: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>
            <a:off x="33891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42273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0655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59037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>
            <a:off x="67419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68"/>
          <p:cNvSpPr>
            <a:spLocks noChangeShapeType="1"/>
          </p:cNvSpPr>
          <p:nvPr/>
        </p:nvSpPr>
        <p:spPr bwMode="auto">
          <a:xfrm>
            <a:off x="7580114" y="3991000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>
            <a:off x="6322814" y="4681562"/>
            <a:ext cx="0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2284214" y="3427437"/>
            <a:ext cx="6764338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1pPr>
            <a:lvl2pPr marL="509588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2pPr>
            <a:lvl3pPr marL="1019175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3pPr>
            <a:lvl4pPr marL="1528763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4pPr>
            <a:lvl5pPr marL="2038350" defTabSz="1019175"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tabLst>
                <a:tab pos="573088" algn="l"/>
                <a:tab pos="1403350" algn="l"/>
                <a:tab pos="2232025" algn="l"/>
                <a:tab pos="3062288" algn="l"/>
                <a:tab pos="3951288" algn="l"/>
                <a:tab pos="4781550" algn="l"/>
                <a:tab pos="5600700" algn="l"/>
                <a:tab pos="6427788" algn="l"/>
                <a:tab pos="7258050" algn="l"/>
              </a:tabLst>
              <a:defRPr sz="2400">
                <a:solidFill>
                  <a:schemeClr val="tx1"/>
                </a:solidFill>
                <a:latin typeface="Times New Roman" pitchFamily="-16" charset="0"/>
              </a:defRPr>
            </a:lvl9pPr>
          </a:lstStyle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Clock cycle</a:t>
            </a:r>
          </a:p>
          <a:p>
            <a:pPr algn="ctr"/>
            <a:r>
              <a:rPr lang="en-US" altLang="zh-CN" sz="2000">
                <a:latin typeface="Trebuchet MS" pitchFamily="-16" charset="0"/>
                <a:ea typeface="宋体" charset="-122"/>
              </a:rPr>
              <a:t>	1	2	3	4	5	6	7	8</a:t>
            </a: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5819577" y="5200675"/>
            <a:ext cx="168275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6992739" y="5286400"/>
            <a:ext cx="336550" cy="690562"/>
            <a:chOff x="1920" y="720"/>
            <a:chExt cx="192" cy="384"/>
          </a:xfrm>
        </p:grpSpPr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1920" y="72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>
              <a:off x="1920" y="96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75"/>
            <p:cNvSpPr>
              <a:spLocks noChangeShapeType="1"/>
            </p:cNvSpPr>
            <p:nvPr/>
          </p:nvSpPr>
          <p:spPr bwMode="auto">
            <a:xfrm flipV="1">
              <a:off x="1920" y="912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 flipH="1" flipV="1">
              <a:off x="1920" y="864"/>
              <a:ext cx="96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 flipV="1">
              <a:off x="1920" y="100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>
              <a:off x="1920" y="720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2112" y="8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81" name="Line 80"/>
          <p:cNvSpPr>
            <a:spLocks noChangeShapeType="1"/>
          </p:cNvSpPr>
          <p:nvPr/>
        </p:nvSpPr>
        <p:spPr bwMode="auto">
          <a:xfrm>
            <a:off x="6826052" y="5459437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" name="Line 81"/>
          <p:cNvSpPr>
            <a:spLocks noChangeShapeType="1"/>
          </p:cNvSpPr>
          <p:nvPr/>
        </p:nvSpPr>
        <p:spPr bwMode="auto">
          <a:xfrm>
            <a:off x="6826052" y="5805512"/>
            <a:ext cx="166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3" name="Line 82"/>
          <p:cNvSpPr>
            <a:spLocks noChangeShapeType="1"/>
          </p:cNvSpPr>
          <p:nvPr/>
        </p:nvSpPr>
        <p:spPr bwMode="auto">
          <a:xfrm>
            <a:off x="7329289" y="5632475"/>
            <a:ext cx="166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4478139" y="5373712"/>
          <a:ext cx="12271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Bitmap Image" r:id="rId3" imgW="1114581" imgH="514422" progId="Paint.Picture">
                  <p:embed/>
                </p:oleObj>
              </mc:Choice>
              <mc:Fallback>
                <p:oleObj name="Bitmap Image" r:id="rId3" imgW="1114581" imgH="514422" progId="Paint.Picture">
                  <p:embed/>
                  <p:pic>
                    <p:nvPicPr>
                      <p:cNvPr id="84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139" y="5373712"/>
                        <a:ext cx="122713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2">
                                    <a:gamma/>
                                    <a:tint val="33725"/>
                                    <a:invGamma/>
                                  </a:schemeClr>
                                </a:gs>
                                <a:gs pos="100000">
                                  <a:schemeClr val="accent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Line 84"/>
          <p:cNvSpPr>
            <a:spLocks noChangeShapeType="1"/>
          </p:cNvSpPr>
          <p:nvPr/>
        </p:nvSpPr>
        <p:spPr bwMode="auto">
          <a:xfrm>
            <a:off x="8423077" y="3981475"/>
            <a:ext cx="0" cy="2246312"/>
          </a:xfrm>
          <a:prstGeom prst="line">
            <a:avLst/>
          </a:prstGeom>
          <a:noFill/>
          <a:ln w="1270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6" name="Ink 8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52777" y="5756300"/>
              <a:ext cx="668337" cy="131762"/>
            </p14:xfrm>
          </p:contentPart>
        </mc:Choice>
        <mc:Fallback xmlns="">
          <p:pic>
            <p:nvPicPr>
              <p:cNvPr id="86" name="Ink 8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43420" y="5746940"/>
                <a:ext cx="687052" cy="150482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709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5410</TotalTime>
  <Words>1537</Words>
  <Application>Microsoft Office PowerPoint</Application>
  <PresentationFormat>On-screen Show (4:3)</PresentationFormat>
  <Paragraphs>402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夏至</vt:lpstr>
      <vt:lpstr>Bitmap Image</vt:lpstr>
      <vt:lpstr>CSE 341 Computer Organization  Lecture 20 Processor : Pipelining 4 </vt:lpstr>
      <vt:lpstr>Task III</vt:lpstr>
      <vt:lpstr>Example with dependencies</vt:lpstr>
      <vt:lpstr>Dependency Arrows</vt:lpstr>
      <vt:lpstr>Review of Forwarding</vt:lpstr>
      <vt:lpstr>Limitation of Pipelining</vt:lpstr>
      <vt:lpstr>An Example for load</vt:lpstr>
      <vt:lpstr>Stalling</vt:lpstr>
      <vt:lpstr>Stalling and Forwarding</vt:lpstr>
      <vt:lpstr>Stalling Delays the Entire Pipeline</vt:lpstr>
      <vt:lpstr>Implementing Stalls</vt:lpstr>
      <vt:lpstr>Implement Stalling for EXE, MEM, WB</vt:lpstr>
      <vt:lpstr>Stall = Nop conversion</vt:lpstr>
      <vt:lpstr>Stall Control</vt:lpstr>
      <vt:lpstr>Unified Hazard Detection Unit</vt:lpstr>
      <vt:lpstr>Datapath with Unified Hazard Unit</vt:lpstr>
      <vt:lpstr>Control Hazard in Branch</vt:lpstr>
      <vt:lpstr>Stalling for Control Hazard</vt:lpstr>
      <vt:lpstr>Branch Prediction</vt:lpstr>
      <vt:lpstr>Branch Misprediction</vt:lpstr>
      <vt:lpstr>Gains and Losses for Brach Prediction</vt:lpstr>
      <vt:lpstr>Dynamic Branch Prediction 1-bit Predictor</vt:lpstr>
      <vt:lpstr>Dynamic Branch Prediction 2-bit Predictor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329</cp:revision>
  <dcterms:created xsi:type="dcterms:W3CDTF">2015-08-13T19:09:57Z</dcterms:created>
  <dcterms:modified xsi:type="dcterms:W3CDTF">2020-04-25T02:34:07Z</dcterms:modified>
</cp:coreProperties>
</file>