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85" r:id="rId9"/>
    <p:sldId id="286" r:id="rId10"/>
    <p:sldId id="267" r:id="rId11"/>
    <p:sldId id="268" r:id="rId12"/>
    <p:sldId id="269" r:id="rId13"/>
    <p:sldId id="271" r:id="rId14"/>
    <p:sldId id="287" r:id="rId15"/>
    <p:sldId id="288" r:id="rId16"/>
    <p:sldId id="289" r:id="rId17"/>
    <p:sldId id="275" r:id="rId18"/>
    <p:sldId id="280" r:id="rId19"/>
    <p:sldId id="281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678B4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9019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124CA-7153-4448-9D72-0412EF7D846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FE568-B7D0-404E-93B1-BF4176C2C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2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2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>
                <a:latin typeface="Times New Roman" pitchFamily="18" charset="0"/>
              </a:rPr>
              <a:t>Morgan Kaufmann Publishers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16C8683-8BBD-4E68-9F41-3D1F8BC71732}" type="datetime4">
              <a:rPr lang="en-US" altLang="en-US">
                <a:latin typeface="Times New Roman" pitchFamily="18" charset="0"/>
              </a:rPr>
              <a:pPr/>
              <a:t>April 27, 2020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98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>
                <a:latin typeface="Times New Roman" pitchFamily="18" charset="0"/>
              </a:rPr>
              <a:t>Chapter 1 — Computer Abstractions and Technology</a:t>
            </a:r>
          </a:p>
        </p:txBody>
      </p:sp>
      <p:sp>
        <p:nvSpPr>
          <p:cNvPr id="798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5281494-338E-4A87-BC90-522EDB602357}" type="slidenum">
              <a:rPr lang="en-US" altLang="en-US">
                <a:latin typeface="Times New Roman" pitchFamily="18" charset="0"/>
              </a:rPr>
              <a:pPr/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98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>
                <a:latin typeface="Times New Roman" pitchFamily="18" charset="0"/>
              </a:rPr>
              <a:t>Morgan Kaufmann Publishers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0FF74F3-CDE3-4146-BEDD-99930FFAFA39}" type="datetime4">
              <a:rPr lang="en-US" altLang="en-US">
                <a:latin typeface="Times New Roman" pitchFamily="18" charset="0"/>
              </a:rPr>
              <a:pPr/>
              <a:t>April 27, 2020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849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>
                <a:latin typeface="Times New Roman" pitchFamily="18" charset="0"/>
              </a:rPr>
              <a:t>Chapter 1 — Computer Abstractions and Technology</a:t>
            </a:r>
          </a:p>
        </p:txBody>
      </p:sp>
      <p:sp>
        <p:nvSpPr>
          <p:cNvPr id="849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B006DCE-A181-4A4A-999E-E7132CE57361}" type="slidenum">
              <a:rPr lang="en-US" altLang="en-US">
                <a:latin typeface="Times New Roman" pitchFamily="18" charset="0"/>
              </a:rPr>
              <a:pPr/>
              <a:t>14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849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>
                <a:latin typeface="Times New Roman" pitchFamily="18" charset="0"/>
              </a:rPr>
              <a:t>Morgan Kaufmann Publishers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6298F1-518F-4D70-835E-F8EC9C3D1856}" type="datetime4">
              <a:rPr lang="en-US" altLang="en-US">
                <a:latin typeface="Times New Roman" pitchFamily="18" charset="0"/>
              </a:rPr>
              <a:pPr/>
              <a:t>April 27, 2020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860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>
                <a:latin typeface="Times New Roman" pitchFamily="18" charset="0"/>
              </a:rPr>
              <a:t>Chapter 1 — Computer Abstractions and Technology</a:t>
            </a:r>
          </a:p>
        </p:txBody>
      </p:sp>
      <p:sp>
        <p:nvSpPr>
          <p:cNvPr id="860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6266FDA-A224-4158-874A-B9186946C624}" type="slidenum">
              <a:rPr lang="en-US" altLang="en-US">
                <a:latin typeface="Times New Roman" pitchFamily="18" charset="0"/>
              </a:rPr>
              <a:pPr/>
              <a:t>15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860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>
                <a:latin typeface="Times New Roman" pitchFamily="18" charset="0"/>
              </a:rPr>
              <a:t>Morgan Kaufmann Publishers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2F66D5-E7EC-4A67-ADA2-B1A967D216BD}" type="datetime4">
              <a:rPr lang="en-US" altLang="en-US">
                <a:latin typeface="Times New Roman" pitchFamily="18" charset="0"/>
              </a:rPr>
              <a:pPr/>
              <a:t>April 27, 2020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870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>
                <a:latin typeface="Times New Roman" pitchFamily="18" charset="0"/>
              </a:rPr>
              <a:t>Chapter 1 — Computer Abstractions and Technology</a:t>
            </a:r>
          </a:p>
        </p:txBody>
      </p:sp>
      <p:sp>
        <p:nvSpPr>
          <p:cNvPr id="870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442">
              <a:defRPr>
                <a:solidFill>
                  <a:schemeClr val="tx1"/>
                </a:solidFill>
                <a:latin typeface="Arial" charset="0"/>
              </a:defRPr>
            </a:lvl1pPr>
            <a:lvl2pPr marL="685817" indent="-263776" defTabSz="892442">
              <a:defRPr>
                <a:solidFill>
                  <a:schemeClr val="tx1"/>
                </a:solidFill>
                <a:latin typeface="Arial" charset="0"/>
              </a:defRPr>
            </a:lvl2pPr>
            <a:lvl3pPr marL="1055103" indent="-211021" defTabSz="892442">
              <a:defRPr>
                <a:solidFill>
                  <a:schemeClr val="tx1"/>
                </a:solidFill>
                <a:latin typeface="Arial" charset="0"/>
              </a:defRPr>
            </a:lvl3pPr>
            <a:lvl4pPr marL="1477145" indent="-211021" defTabSz="892442">
              <a:defRPr>
                <a:solidFill>
                  <a:schemeClr val="tx1"/>
                </a:solidFill>
                <a:latin typeface="Arial" charset="0"/>
              </a:defRPr>
            </a:lvl4pPr>
            <a:lvl5pPr marL="1899186" indent="-211021" defTabSz="892442">
              <a:defRPr>
                <a:solidFill>
                  <a:schemeClr val="tx1"/>
                </a:solidFill>
                <a:latin typeface="Arial" charset="0"/>
              </a:defRPr>
            </a:lvl5pPr>
            <a:lvl6pPr marL="2321227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43269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65310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87351" indent="-211021" defTabSz="8924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8839174-9CC4-4647-88A9-BBD95708FC54}" type="slidenum">
              <a:rPr lang="en-US" altLang="en-US">
                <a:latin typeface="Times New Roman" pitchFamily="18" charset="0"/>
              </a:rPr>
              <a:pPr/>
              <a:t>16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870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71F6-61BB-4FFD-9764-8B127855F493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83DFB-0FED-4411-893A-77D5CFE632E2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7E6D-08FA-478F-99E9-D9B319859042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200"/>
            <a:ext cx="7292975" cy="736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98500" y="1193800"/>
            <a:ext cx="3765550" cy="49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93800"/>
            <a:ext cx="3765550" cy="49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26200"/>
            <a:ext cx="1905000" cy="2794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FD9F4539-9D2B-47C1-8BCC-2F190105C330}" type="datetime1">
              <a:rPr lang="en-US" altLang="en-US"/>
              <a:pPr>
                <a:defRPr/>
              </a:pPr>
              <a:t>4/27/2020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26200"/>
            <a:ext cx="2895600" cy="279400"/>
          </a:xfrm>
        </p:spPr>
        <p:txBody>
          <a:bodyPr/>
          <a:lstStyle>
            <a:lvl1pPr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/>
              <a:t>CS252-s06, Lec 01-intro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3500"/>
            <a:ext cx="1905000" cy="2921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1424BA-BE3E-4EA8-84CF-474BD20F6F5E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27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C1E5-8EC4-4783-994A-384D61FB9610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3BCDA-A42A-4BE7-905D-945EB05C075C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574F-65A2-4352-9BFF-00DBFCC3AC30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67F8-52F0-41B3-9BDB-ADDCFD99CB31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57C-6522-40AE-A228-D50E6EFABBD1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4A4D-65BA-4B4A-915E-F6A0E96109F4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64719-1E4D-4EDC-8AC7-B63F514D38BD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DB6C2-3510-4462-B865-F3D2273B59F9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84D64B-B0EA-49EE-BC67-CCC483CE993F}" type="datetime1">
              <a:rPr lang="zh-CN" altLang="en-US" smtClean="0"/>
              <a:t>2020/4/27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21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Performance</a:t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Engineering, UB</a:t>
            </a:r>
          </a:p>
          <a:p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CPU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For one program</a:t>
            </a:r>
          </a:p>
          <a:p>
            <a:pPr marL="82296" indent="0">
              <a:buNone/>
            </a:pPr>
            <a:r>
              <a:rPr lang="en-US" altLang="zh-CN" sz="2600" dirty="0"/>
              <a:t>     </a:t>
            </a:r>
          </a:p>
          <a:p>
            <a:pPr marL="82296" indent="0">
              <a:buNone/>
            </a:pPr>
            <a:endParaRPr lang="en-US" altLang="zh-CN" sz="26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600" dirty="0"/>
          </a:p>
          <a:p>
            <a:r>
              <a:rPr lang="en-US" altLang="zh-CN" sz="2600" b="1" dirty="0"/>
              <a:t>Clock Cycles per Instruction </a:t>
            </a:r>
            <a:r>
              <a:rPr lang="en-US" altLang="zh-CN" sz="2600" dirty="0"/>
              <a:t>(CPI)</a:t>
            </a:r>
          </a:p>
          <a:p>
            <a:pPr marL="82296" indent="0">
              <a:buNone/>
            </a:pPr>
            <a:r>
              <a:rPr lang="en-US" altLang="zh-CN" sz="2600" dirty="0"/>
              <a:t>   -- Recall some instructions costlier than some others</a:t>
            </a:r>
          </a:p>
          <a:p>
            <a:pPr marL="82296" indent="0">
              <a:buNone/>
            </a:pPr>
            <a:r>
              <a:rPr lang="en-US" altLang="zh-CN" sz="2600" dirty="0"/>
              <a:t>   -- Average for all instructions</a:t>
            </a:r>
          </a:p>
          <a:p>
            <a:pPr marL="82296" indent="0">
              <a:buNone/>
            </a:pPr>
            <a:r>
              <a:rPr lang="en-US" altLang="zh-CN" sz="2600" dirty="0"/>
              <a:t>   -- Good measure of implementations of same architecture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656218"/>
            <a:ext cx="6840760" cy="1236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373216"/>
            <a:ext cx="6408712" cy="116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42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Instructions Executed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Instructions executed:</a:t>
            </a:r>
          </a:p>
          <a:p>
            <a:pPr marL="82296" indent="0">
              <a:buNone/>
            </a:pPr>
            <a:r>
              <a:rPr lang="en-US" altLang="zh-CN" sz="2800" dirty="0"/>
              <a:t>   -- Not interested in the static instruction count, or how many lines of code are in a program.</a:t>
            </a:r>
          </a:p>
          <a:p>
            <a:pPr marL="82296" indent="0">
              <a:buNone/>
            </a:pPr>
            <a:r>
              <a:rPr lang="en-US" altLang="zh-CN" sz="2800" dirty="0"/>
              <a:t>   -- Care about the dynamic instruction count, or how many instructions are actually executed.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342900" indent="-342900" defTabSz="914400">
              <a:spcBef>
                <a:spcPct val="100000"/>
              </a:spcBef>
              <a:buFont typeface="Wingdings" pitchFamily="-16" charset="2"/>
              <a:buNone/>
              <a:tabLst>
                <a:tab pos="2170113" algn="l"/>
                <a:tab pos="3548063" algn="l"/>
                <a:tab pos="4291013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		</a:t>
            </a:r>
            <a:r>
              <a:rPr lang="en-US" altLang="zh-CN" sz="2800" dirty="0">
                <a:solidFill>
                  <a:srgbClr val="0070C0"/>
                </a:solidFill>
                <a:latin typeface="Lucida Console" pitchFamily="49" charset="0"/>
                <a:ea typeface="宋体" charset="-122"/>
              </a:rPr>
              <a:t>li	$a0, 1000</a:t>
            </a:r>
          </a:p>
          <a:p>
            <a:pPr marL="342900" indent="-342900" defTabSz="914400">
              <a:spcBef>
                <a:spcPct val="0"/>
              </a:spcBef>
              <a:buFont typeface="Wingdings" pitchFamily="-16" charset="2"/>
              <a:buNone/>
              <a:tabLst>
                <a:tab pos="2170113" algn="l"/>
                <a:tab pos="3548063" algn="l"/>
                <a:tab pos="4291013" algn="l"/>
              </a:tabLst>
            </a:pPr>
            <a:r>
              <a:rPr lang="en-US" altLang="zh-CN" sz="2800" dirty="0">
                <a:solidFill>
                  <a:srgbClr val="0070C0"/>
                </a:solidFill>
                <a:latin typeface="Lucida Console" pitchFamily="49" charset="0"/>
                <a:ea typeface="宋体" charset="-122"/>
              </a:rPr>
              <a:t>L1:	sub	$a0, $a0, 1</a:t>
            </a:r>
          </a:p>
          <a:p>
            <a:pPr marL="342900" indent="-342900" defTabSz="914400">
              <a:spcBef>
                <a:spcPct val="0"/>
              </a:spcBef>
              <a:spcAft>
                <a:spcPct val="80000"/>
              </a:spcAft>
              <a:buFont typeface="Wingdings" pitchFamily="-16" charset="2"/>
              <a:buNone/>
              <a:tabLst>
                <a:tab pos="2170113" algn="l"/>
                <a:tab pos="3548063" algn="l"/>
                <a:tab pos="4291013" algn="l"/>
              </a:tabLst>
            </a:pPr>
            <a:r>
              <a:rPr lang="en-US" altLang="zh-CN" sz="2800" dirty="0">
                <a:solidFill>
                  <a:srgbClr val="0070C0"/>
                </a:solidFill>
                <a:latin typeface="Lucida Console" pitchFamily="49" charset="0"/>
                <a:ea typeface="宋体" charset="-122"/>
              </a:rPr>
              <a:t>		</a:t>
            </a:r>
            <a:r>
              <a:rPr lang="en-US" altLang="zh-CN" sz="2800" dirty="0" err="1">
                <a:solidFill>
                  <a:srgbClr val="0070C0"/>
                </a:solidFill>
                <a:latin typeface="Lucida Console" pitchFamily="49" charset="0"/>
                <a:ea typeface="宋体" charset="-122"/>
              </a:rPr>
              <a:t>bne</a:t>
            </a:r>
            <a:r>
              <a:rPr lang="en-US" altLang="zh-CN" sz="2800" dirty="0">
                <a:solidFill>
                  <a:srgbClr val="0070C0"/>
                </a:solidFill>
                <a:latin typeface="Lucida Console" pitchFamily="49" charset="0"/>
                <a:ea typeface="宋体" charset="-122"/>
              </a:rPr>
              <a:t>	$a0, $0, L1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49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CPI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CPI: The average number of clock cycles per instruction</a:t>
            </a:r>
          </a:p>
          <a:p>
            <a:pPr marL="82296" indent="0">
              <a:buNone/>
            </a:pPr>
            <a:r>
              <a:rPr lang="en-US" altLang="zh-CN" sz="2800" dirty="0"/>
              <a:t>   -- Function of the machine and program.</a:t>
            </a:r>
          </a:p>
          <a:p>
            <a:pPr marL="82296" indent="0">
              <a:buNone/>
            </a:pPr>
            <a:r>
              <a:rPr lang="en-US" altLang="zh-CN" sz="2800" dirty="0"/>
              <a:t>   -- Depends on the actual instructions appearing in the program, e.g., a floating-point intensive application may have higher CPI than an integer-based program.</a:t>
            </a:r>
          </a:p>
          <a:p>
            <a:pPr marL="82296" indent="0">
              <a:buNone/>
            </a:pPr>
            <a:r>
              <a:rPr lang="en-US" altLang="zh-CN" sz="2800" dirty="0"/>
              <a:t>   -- Depends on the CPU implementation. Pentium can have lower CPI than old 80486, though both of them execute the same instructions.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02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Same ISA, Different Implementation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Two 8086-based processors.</a:t>
            </a:r>
          </a:p>
          <a:p>
            <a:pPr marL="82296" indent="0">
              <a:buNone/>
            </a:pPr>
            <a:r>
              <a:rPr lang="en-US" altLang="zh-CN" sz="2600" dirty="0"/>
              <a:t>  -- An 800MHz AMD Duron, with a CPI of 1.2 for an MP3 compressor.</a:t>
            </a:r>
          </a:p>
          <a:p>
            <a:pPr marL="82296" indent="0">
              <a:buNone/>
            </a:pPr>
            <a:r>
              <a:rPr lang="en-US" altLang="zh-CN" sz="2600" dirty="0"/>
              <a:t>  -- A 1GHz Pentium III with a CPI of 1.5 for the same program.</a:t>
            </a:r>
          </a:p>
        </p:txBody>
      </p:sp>
      <p:sp>
        <p:nvSpPr>
          <p:cNvPr id="4" name="矩形 3"/>
          <p:cNvSpPr/>
          <p:nvPr/>
        </p:nvSpPr>
        <p:spPr>
          <a:xfrm>
            <a:off x="1043608" y="3856980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  CPU </a:t>
            </a:r>
            <a:r>
              <a:rPr lang="en-US" altLang="zh-CN" sz="2400" dirty="0" err="1">
                <a:solidFill>
                  <a:srgbClr val="FF0000"/>
                </a:solidFill>
              </a:rPr>
              <a:t>time</a:t>
            </a:r>
            <a:r>
              <a:rPr lang="en-US" altLang="zh-CN" sz="2400" baseline="-25000" dirty="0" err="1">
                <a:solidFill>
                  <a:srgbClr val="FF0000"/>
                </a:solidFill>
              </a:rPr>
              <a:t>AMD,P</a:t>
            </a:r>
            <a:r>
              <a:rPr lang="en-US" altLang="zh-CN" sz="2400" dirty="0">
                <a:solidFill>
                  <a:srgbClr val="FF0000"/>
                </a:solidFill>
              </a:rPr>
              <a:t> = </a:t>
            </a:r>
            <a:r>
              <a:rPr lang="en-US" altLang="zh-CN" sz="2400" dirty="0" err="1">
                <a:solidFill>
                  <a:srgbClr val="FF0000"/>
                </a:solidFill>
              </a:rPr>
              <a:t>Instructions</a:t>
            </a:r>
            <a:r>
              <a:rPr lang="en-US" altLang="zh-CN" sz="2400" baseline="-25000" dirty="0" err="1">
                <a:solidFill>
                  <a:srgbClr val="FF0000"/>
                </a:solidFill>
              </a:rPr>
              <a:t>P</a:t>
            </a:r>
            <a:r>
              <a:rPr lang="en-US" altLang="zh-CN" sz="2400" dirty="0">
                <a:solidFill>
                  <a:srgbClr val="FF0000"/>
                </a:solidFill>
              </a:rPr>
              <a:t> * CPI</a:t>
            </a:r>
            <a:r>
              <a:rPr lang="en-US" altLang="zh-CN" sz="2400" baseline="-25000" dirty="0">
                <a:solidFill>
                  <a:srgbClr val="FF0000"/>
                </a:solidFill>
              </a:rPr>
              <a:t>AMD,P</a:t>
            </a:r>
            <a:r>
              <a:rPr lang="en-US" altLang="zh-CN" sz="2400" dirty="0">
                <a:solidFill>
                  <a:srgbClr val="FF0000"/>
                </a:solidFill>
              </a:rPr>
              <a:t> * Cycle </a:t>
            </a:r>
            <a:r>
              <a:rPr lang="en-US" altLang="zh-CN" sz="2400" dirty="0" err="1">
                <a:solidFill>
                  <a:srgbClr val="FF0000"/>
                </a:solidFill>
              </a:rPr>
              <a:t>time</a:t>
            </a:r>
            <a:r>
              <a:rPr lang="en-US" altLang="zh-CN" sz="2400" baseline="-25000" dirty="0" err="1">
                <a:solidFill>
                  <a:srgbClr val="FF0000"/>
                </a:solidFill>
              </a:rPr>
              <a:t>AMD</a:t>
            </a:r>
            <a:endParaRPr lang="en-US" altLang="zh-CN" sz="2400" baseline="-25000" dirty="0">
              <a:solidFill>
                <a:srgbClr val="FF0000"/>
              </a:solidFill>
            </a:endParaRPr>
          </a:p>
          <a:p>
            <a:r>
              <a:rPr lang="en-US" altLang="zh-CN" sz="2400" dirty="0">
                <a:solidFill>
                  <a:srgbClr val="FF0000"/>
                </a:solidFill>
              </a:rPr>
              <a:t>=</a:t>
            </a:r>
          </a:p>
          <a:p>
            <a:r>
              <a:rPr lang="en-US" altLang="zh-CN" sz="2400" dirty="0">
                <a:solidFill>
                  <a:srgbClr val="FF0000"/>
                </a:solidFill>
              </a:rPr>
              <a:t>=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  CPU time</a:t>
            </a:r>
            <a:r>
              <a:rPr lang="en-US" altLang="zh-CN" sz="2400" baseline="-25000" dirty="0">
                <a:solidFill>
                  <a:srgbClr val="00B050"/>
                </a:solidFill>
              </a:rPr>
              <a:t>P3,P</a:t>
            </a:r>
            <a:r>
              <a:rPr lang="en-US" altLang="zh-CN" sz="2400" dirty="0">
                <a:solidFill>
                  <a:srgbClr val="00B050"/>
                </a:solidFill>
              </a:rPr>
              <a:t> = </a:t>
            </a:r>
            <a:r>
              <a:rPr lang="en-US" altLang="zh-CN" sz="2400" dirty="0" err="1">
                <a:solidFill>
                  <a:srgbClr val="00B050"/>
                </a:solidFill>
              </a:rPr>
              <a:t>Instructions</a:t>
            </a:r>
            <a:r>
              <a:rPr lang="en-US" altLang="zh-CN" sz="2400" baseline="-25000" dirty="0" err="1">
                <a:solidFill>
                  <a:srgbClr val="00B050"/>
                </a:solidFill>
              </a:rPr>
              <a:t>P</a:t>
            </a:r>
            <a:r>
              <a:rPr lang="en-US" altLang="zh-CN" sz="2400" dirty="0">
                <a:solidFill>
                  <a:srgbClr val="00B050"/>
                </a:solidFill>
              </a:rPr>
              <a:t> * CPI</a:t>
            </a:r>
            <a:r>
              <a:rPr lang="en-US" altLang="zh-CN" sz="2400" baseline="-25000" dirty="0">
                <a:solidFill>
                  <a:srgbClr val="00B050"/>
                </a:solidFill>
              </a:rPr>
              <a:t>P3,P</a:t>
            </a:r>
            <a:r>
              <a:rPr lang="en-US" altLang="zh-CN" sz="2400" dirty="0">
                <a:solidFill>
                  <a:srgbClr val="00B050"/>
                </a:solidFill>
              </a:rPr>
              <a:t> * Cycle time</a:t>
            </a:r>
            <a:r>
              <a:rPr lang="en-US" altLang="zh-CN" sz="2400" baseline="-25000" dirty="0">
                <a:solidFill>
                  <a:srgbClr val="00B050"/>
                </a:solidFill>
              </a:rPr>
              <a:t>P3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=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=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59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400" b="1" dirty="0">
                <a:solidFill>
                  <a:srgbClr val="0000FF"/>
                </a:solidFill>
              </a:rPr>
              <a:t>CPI in More Detail</a:t>
            </a:r>
            <a:endParaRPr lang="en-AU" altLang="en-US" sz="4400" b="1" dirty="0">
              <a:solidFill>
                <a:srgbClr val="0000FF"/>
              </a:solidFill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3653" y="1125538"/>
            <a:ext cx="8270875" cy="12287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If different instruction classes take different numbers of cycles</a:t>
            </a:r>
            <a:endParaRPr lang="en-AU" altLang="en-US" dirty="0" smtClean="0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620478"/>
              </p:ext>
            </p:extLst>
          </p:nvPr>
        </p:nvGraphicFramePr>
        <p:xfrm>
          <a:off x="1436688" y="2420938"/>
          <a:ext cx="6427787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4" imgW="2921000" imgH="431800" progId="Equation.3">
                  <p:embed/>
                </p:oleObj>
              </mc:Choice>
              <mc:Fallback>
                <p:oleObj name="Equation" r:id="rId4" imgW="2921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2420938"/>
                        <a:ext cx="6427787" cy="949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1182688" y="357346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en-US" sz="3200" dirty="0">
                <a:latin typeface="+mn-lt"/>
              </a:rPr>
              <a:t>Weighted average CPI</a:t>
            </a:r>
            <a:endParaRPr lang="en-AU" altLang="en-US" sz="3200" dirty="0">
              <a:latin typeface="+mn-lt"/>
            </a:endParaRPr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375583"/>
              </p:ext>
            </p:extLst>
          </p:nvPr>
        </p:nvGraphicFramePr>
        <p:xfrm>
          <a:off x="588963" y="4292600"/>
          <a:ext cx="810577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6" imgW="3683000" imgH="431800" progId="Equation.3">
                  <p:embed/>
                </p:oleObj>
              </mc:Choice>
              <mc:Fallback>
                <p:oleObj name="Equation" r:id="rId6" imgW="3683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4292600"/>
                        <a:ext cx="8105775" cy="949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AutoShape 7"/>
          <p:cNvSpPr>
            <a:spLocks/>
          </p:cNvSpPr>
          <p:nvPr/>
        </p:nvSpPr>
        <p:spPr bwMode="auto">
          <a:xfrm rot="5400000">
            <a:off x="6947694" y="4293394"/>
            <a:ext cx="215900" cy="2376488"/>
          </a:xfrm>
          <a:prstGeom prst="rightBrace">
            <a:avLst>
              <a:gd name="adj1" fmla="val 917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5994400" y="5649913"/>
            <a:ext cx="20859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/>
              <a:t>Relative frequency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7423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400" b="1" dirty="0">
                <a:solidFill>
                  <a:srgbClr val="0000FF"/>
                </a:solidFill>
              </a:rPr>
              <a:t>CPI Example</a:t>
            </a:r>
            <a:endParaRPr lang="en-AU" altLang="en-US" sz="4400" b="1" dirty="0">
              <a:solidFill>
                <a:srgbClr val="0000FF"/>
              </a:solidFill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996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Alternative compiled code sequences using instructions in classes A, B, C</a:t>
            </a:r>
            <a:endParaRPr lang="en-AU" altLang="en-US" sz="2800" dirty="0" smtClean="0"/>
          </a:p>
        </p:txBody>
      </p:sp>
      <p:graphicFrame>
        <p:nvGraphicFramePr>
          <p:cNvPr id="321576" name="Group 40"/>
          <p:cNvGraphicFramePr>
            <a:graphicFrameLocks noGrp="1"/>
          </p:cNvGraphicFramePr>
          <p:nvPr/>
        </p:nvGraphicFramePr>
        <p:xfrm>
          <a:off x="1619250" y="2276475"/>
          <a:ext cx="6600825" cy="1593850"/>
        </p:xfrm>
        <a:graphic>
          <a:graphicData uri="http://schemas.openxmlformats.org/drawingml/2006/table">
            <a:tbl>
              <a:tblPr/>
              <a:tblGrid>
                <a:gridCol w="2520950"/>
                <a:gridCol w="1368425"/>
                <a:gridCol w="1368425"/>
                <a:gridCol w="1343025"/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CPI for class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 in sequence 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 in sequence 2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12" name="Rectangle 31"/>
          <p:cNvSpPr>
            <a:spLocks noChangeArrowheads="1"/>
          </p:cNvSpPr>
          <p:nvPr/>
        </p:nvSpPr>
        <p:spPr bwMode="auto">
          <a:xfrm>
            <a:off x="539750" y="4076700"/>
            <a:ext cx="3887788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sz="2800" dirty="0"/>
              <a:t>Sequence 1: IC = 5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 dirty="0"/>
              <a:t>Clock Cycles</a:t>
            </a:r>
            <a:br>
              <a:rPr lang="en-US" altLang="en-US" sz="2400" dirty="0"/>
            </a:br>
            <a:r>
              <a:rPr lang="en-US" altLang="en-US" sz="2400" dirty="0"/>
              <a:t>= 2×1 + 1×2 + 2×3</a:t>
            </a:r>
            <a:br>
              <a:rPr lang="en-US" altLang="en-US" sz="2400" dirty="0"/>
            </a:br>
            <a:r>
              <a:rPr lang="en-US" altLang="en-US" sz="2400" dirty="0"/>
              <a:t>= 10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 dirty="0"/>
              <a:t>Avg. CPI = 10/5 = 2.0</a:t>
            </a:r>
          </a:p>
        </p:txBody>
      </p:sp>
      <p:sp>
        <p:nvSpPr>
          <p:cNvPr id="46113" name="Rectangle 32"/>
          <p:cNvSpPr>
            <a:spLocks noChangeArrowheads="1"/>
          </p:cNvSpPr>
          <p:nvPr/>
        </p:nvSpPr>
        <p:spPr bwMode="auto">
          <a:xfrm>
            <a:off x="4787900" y="4076700"/>
            <a:ext cx="3887788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sz="2800"/>
              <a:t>Sequence 2: IC = 6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/>
              <a:t>Clock Cycles</a:t>
            </a:r>
            <a:br>
              <a:rPr lang="en-US" altLang="en-US" sz="2400"/>
            </a:br>
            <a:r>
              <a:rPr lang="en-US" altLang="en-US" sz="2400"/>
              <a:t>= 4×1 + 1×2 + 1×3</a:t>
            </a:r>
            <a:br>
              <a:rPr lang="en-US" altLang="en-US" sz="2400"/>
            </a:br>
            <a:r>
              <a:rPr lang="en-US" altLang="en-US" sz="2400"/>
              <a:t>= 9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/>
              <a:t>Avg. CPI = 9/6 = 1.5</a:t>
            </a:r>
          </a:p>
        </p:txBody>
      </p:sp>
    </p:spTree>
    <p:extLst>
      <p:ext uri="{BB962C8B-B14F-4D97-AF65-F5344CB8AC3E}">
        <p14:creationId xmlns:p14="http://schemas.microsoft.com/office/powerpoint/2010/main" val="10597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altLang="en-US" sz="4400" b="1" dirty="0">
                <a:solidFill>
                  <a:srgbClr val="0000FF"/>
                </a:solidFill>
              </a:rPr>
              <a:t>Performance Summary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7" y="3284538"/>
            <a:ext cx="8270875" cy="2952750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Performance depends on</a:t>
            </a:r>
          </a:p>
          <a:p>
            <a:pPr lvl="1" eaLnBrk="1" hangingPunct="1"/>
            <a:r>
              <a:rPr lang="en-AU" altLang="en-US" dirty="0" smtClean="0"/>
              <a:t>Algorithm: affects IC, possibly CPI</a:t>
            </a:r>
          </a:p>
          <a:p>
            <a:pPr lvl="1" eaLnBrk="1" hangingPunct="1"/>
            <a:r>
              <a:rPr lang="en-AU" altLang="en-US" dirty="0" smtClean="0"/>
              <a:t>Programming language: affects IC, CPI</a:t>
            </a:r>
          </a:p>
          <a:p>
            <a:pPr lvl="1" eaLnBrk="1" hangingPunct="1"/>
            <a:r>
              <a:rPr lang="en-AU" altLang="en-US" dirty="0" smtClean="0"/>
              <a:t>Compiler: affects IC, CPI</a:t>
            </a:r>
          </a:p>
          <a:p>
            <a:pPr lvl="1" eaLnBrk="1" hangingPunct="1"/>
            <a:r>
              <a:rPr lang="en-AU" altLang="en-US" dirty="0" smtClean="0"/>
              <a:t>Instruction set architecture: affects IC, CPI, T</a:t>
            </a:r>
            <a:r>
              <a:rPr lang="en-AU" altLang="en-US" baseline="-25000" dirty="0" smtClean="0"/>
              <a:t>c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1026170" y="1387624"/>
            <a:ext cx="2825750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>
                <a:solidFill>
                  <a:schemeClr val="folHlink"/>
                </a:solidFill>
                <a:latin typeface="Arial Black" pitchFamily="34" charset="0"/>
              </a:rPr>
              <a:t>The BIG Picture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746407"/>
              </p:ext>
            </p:extLst>
          </p:nvPr>
        </p:nvGraphicFramePr>
        <p:xfrm>
          <a:off x="1115888" y="2060575"/>
          <a:ext cx="78486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4" imgW="3568700" imgH="419100" progId="Equation.3">
                  <p:embed/>
                </p:oleObj>
              </mc:Choice>
              <mc:Fallback>
                <p:oleObj name="Equation" r:id="rId4" imgW="3568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888" y="2060575"/>
                        <a:ext cx="7848600" cy="920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84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b="1" dirty="0" smtClean="0">
                <a:solidFill>
                  <a:srgbClr val="0000FF"/>
                </a:solidFill>
              </a:rPr>
              <a:t>Performance Improvement</a:t>
            </a:r>
            <a:r>
              <a:rPr lang="en-US" altLang="zh-CN" sz="3600" b="1" dirty="0">
                <a:solidFill>
                  <a:srgbClr val="0000FF"/>
                </a:solidFill>
              </a:rPr>
              <a:t/>
            </a:r>
            <a:br>
              <a:rPr lang="en-US" altLang="zh-CN" sz="3600" b="1" dirty="0">
                <a:solidFill>
                  <a:srgbClr val="0000FF"/>
                </a:solidFill>
              </a:rPr>
            </a:br>
            <a:r>
              <a:rPr lang="en-US" altLang="zh-CN" sz="3600" b="1" dirty="0" smtClean="0">
                <a:solidFill>
                  <a:srgbClr val="0000FF"/>
                </a:solidFill>
              </a:rPr>
              <a:t>Amdahl’s </a:t>
            </a:r>
            <a:r>
              <a:rPr lang="en-US" altLang="zh-CN" sz="3600" b="1" dirty="0">
                <a:solidFill>
                  <a:srgbClr val="0000FF"/>
                </a:solidFill>
              </a:rPr>
              <a:t>Law</a:t>
            </a:r>
            <a:endParaRPr lang="zh-CN" alt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Amdahl’s Law </a:t>
            </a:r>
            <a:r>
              <a:rPr lang="en-US" altLang="zh-CN" sz="2800" dirty="0"/>
              <a:t>states </a:t>
            </a:r>
            <a:r>
              <a:rPr lang="en-US" altLang="zh-CN" sz="2800"/>
              <a:t>that </a:t>
            </a:r>
            <a:r>
              <a:rPr lang="en-US" altLang="zh-CN" sz="2800" dirty="0"/>
              <a:t>i</a:t>
            </a:r>
            <a:r>
              <a:rPr lang="en-US" altLang="en-US" sz="2800" smtClean="0"/>
              <a:t>mproving </a:t>
            </a:r>
            <a:r>
              <a:rPr lang="en-US" altLang="en-US" sz="2800" dirty="0"/>
              <a:t>an aspect of </a:t>
            </a:r>
            <a:r>
              <a:rPr lang="en-US" altLang="en-US" sz="2800" dirty="0" smtClean="0"/>
              <a:t>a computer </a:t>
            </a:r>
            <a:r>
              <a:rPr lang="en-US" altLang="en-US" sz="2800" dirty="0"/>
              <a:t>and expecting a </a:t>
            </a:r>
            <a:r>
              <a:rPr lang="en-US" altLang="en-US" sz="2800" dirty="0" smtClean="0"/>
              <a:t>proportional improvement </a:t>
            </a:r>
            <a:r>
              <a:rPr lang="en-US" altLang="en-US" sz="2800" dirty="0"/>
              <a:t>in overall </a:t>
            </a:r>
            <a:r>
              <a:rPr lang="en-US" altLang="en-US" sz="2800" dirty="0" smtClean="0"/>
              <a:t>performance</a:t>
            </a:r>
            <a:r>
              <a:rPr lang="en-US" altLang="en-US" sz="2800" dirty="0" smtClean="0">
                <a:sym typeface="Wingdings" pitchFamily="2" charset="2"/>
              </a:rPr>
              <a:t>.</a:t>
            </a: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 algn="just"/>
            <a:r>
              <a:rPr lang="en-US" altLang="zh-CN" sz="2800" dirty="0"/>
              <a:t>Example, 10% of the program execution time involves floating-point code, how faster if we double the speed of floating-point operations?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7848872" cy="859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119953"/>
            <a:ext cx="6137572" cy="109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050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DFD6420-4A29-4250-9559-16D45622EA9C}" type="slidenum">
              <a:rPr lang="en-US" altLang="en-US">
                <a:solidFill>
                  <a:srgbClr val="000000"/>
                </a:solidFill>
                <a:latin typeface="Garamond" panose="02020404030301010803" pitchFamily="18" charset="0"/>
              </a:rPr>
              <a:pPr/>
              <a:t>18</a:t>
            </a:fld>
            <a:endParaRPr lang="en-US" altLang="en-US">
              <a:solidFill>
                <a:srgbClr val="FBBA03"/>
              </a:solidFill>
              <a:latin typeface="Garamond" panose="02020404030301010803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65075" y="1149002"/>
            <a:ext cx="7999413" cy="1087438"/>
          </a:xfrm>
        </p:spPr>
        <p:txBody>
          <a:bodyPr>
            <a:normAutofit fontScale="92500"/>
          </a:bodyPr>
          <a:lstStyle/>
          <a:p>
            <a:r>
              <a:rPr lang="en-US" altLang="en-US"/>
              <a:t>New CPU (40%) 10X faster</a:t>
            </a:r>
          </a:p>
          <a:p>
            <a:r>
              <a:rPr lang="en-US" altLang="en-US"/>
              <a:t>I/O bound server, so 60% time waiting for I/O</a:t>
            </a:r>
          </a:p>
          <a:p>
            <a:endParaRPr lang="en-US" altLang="en-US"/>
          </a:p>
        </p:txBody>
      </p:sp>
      <p:graphicFrame>
        <p:nvGraphicFramePr>
          <p:cNvPr id="10244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14175336"/>
              </p:ext>
            </p:extLst>
          </p:nvPr>
        </p:nvGraphicFramePr>
        <p:xfrm>
          <a:off x="1338783" y="2132856"/>
          <a:ext cx="6905625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3" imgW="3238500" imgH="1219200" progId="Equation.3">
                  <p:embed/>
                </p:oleObj>
              </mc:Choice>
              <mc:Fallback>
                <p:oleObj name="Equation" r:id="rId3" imgW="3238500" imgH="1219200" progId="Equation.3">
                  <p:embed/>
                  <p:pic>
                    <p:nvPicPr>
                      <p:cNvPr id="10244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783" y="2132856"/>
                        <a:ext cx="6905625" cy="259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1115616" y="4789834"/>
            <a:ext cx="7999413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r>
              <a:rPr lang="en-US" altLang="en-US" sz="2400" b="1" dirty="0">
                <a:solidFill>
                  <a:srgbClr val="FF0000"/>
                </a:solidFill>
              </a:rPr>
              <a:t>Q1:</a:t>
            </a:r>
            <a:r>
              <a:rPr lang="en-US" altLang="en-US" sz="2400" b="1" dirty="0"/>
              <a:t> </a:t>
            </a:r>
            <a:r>
              <a:rPr lang="en-US" altLang="en-US" sz="2400" dirty="0"/>
              <a:t>what is the max speedup in this machine?</a:t>
            </a:r>
          </a:p>
          <a:p>
            <a:pPr marL="0" indent="0">
              <a:lnSpc>
                <a:spcPct val="90000"/>
              </a:lnSpc>
              <a:spcBef>
                <a:spcPct val="30000"/>
              </a:spcBef>
              <a:buSzPct val="100000"/>
            </a:pPr>
            <a:endParaRPr lang="en-US" altLang="en-US" sz="2400" dirty="0"/>
          </a:p>
          <a:p>
            <a:pPr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r>
              <a:rPr lang="en-US" altLang="en-US" sz="2400" b="1" dirty="0">
                <a:solidFill>
                  <a:srgbClr val="FF0000"/>
                </a:solidFill>
              </a:rPr>
              <a:t>Q2: </a:t>
            </a:r>
            <a:r>
              <a:rPr lang="en-US" altLang="en-US" sz="2400" dirty="0"/>
              <a:t>if we need to speedup by 2X, what can we do?</a:t>
            </a:r>
          </a:p>
        </p:txBody>
      </p:sp>
      <p:sp>
        <p:nvSpPr>
          <p:cNvPr id="7" name="标题 1">
            <a:extLst>
              <a:ext uri="{FF2B5EF4-FFF2-40B4-BE49-F238E27FC236}">
                <a16:creationId xmlns="" xmlns:a16="http://schemas.microsoft.com/office/drawing/2014/main" id="{1A935105-A920-E746-84F4-299DB74B9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Hans" sz="4400" b="1" dirty="0">
                <a:solidFill>
                  <a:srgbClr val="0000FF"/>
                </a:solidFill>
              </a:rPr>
              <a:t>Exercise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93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616" y="1331036"/>
            <a:ext cx="5486400" cy="5194300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Q1:</a:t>
            </a:r>
          </a:p>
          <a:p>
            <a:pPr>
              <a:defRPr/>
            </a:pPr>
            <a:r>
              <a:rPr lang="en-US" altLang="en-US" dirty="0"/>
              <a:t>CPU 50% </a:t>
            </a:r>
            <a:r>
              <a:rPr lang="en-US" altLang="en-US" dirty="0">
                <a:solidFill>
                  <a:srgbClr val="FF0000"/>
                </a:solidFill>
              </a:rPr>
              <a:t>-&gt; 3X</a:t>
            </a:r>
          </a:p>
          <a:p>
            <a:pPr>
              <a:defRPr/>
            </a:pPr>
            <a:r>
              <a:rPr lang="en-US" altLang="en-US" dirty="0"/>
              <a:t>I/O 10%</a:t>
            </a:r>
          </a:p>
          <a:p>
            <a:pPr>
              <a:defRPr/>
            </a:pPr>
            <a:r>
              <a:rPr lang="en-US" altLang="en-US" dirty="0"/>
              <a:t>Memory 40% </a:t>
            </a:r>
            <a:r>
              <a:rPr lang="en-US" altLang="en-US" dirty="0">
                <a:solidFill>
                  <a:srgbClr val="FF0000"/>
                </a:solidFill>
              </a:rPr>
              <a:t>-&gt; 4X</a:t>
            </a:r>
          </a:p>
          <a:p>
            <a:pPr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Q2:</a:t>
            </a:r>
          </a:p>
          <a:p>
            <a:pPr>
              <a:defRPr/>
            </a:pPr>
            <a:r>
              <a:rPr lang="en-US" altLang="en-US" dirty="0"/>
              <a:t>CPU 40% </a:t>
            </a:r>
            <a:r>
              <a:rPr lang="en-US" altLang="en-US" dirty="0">
                <a:solidFill>
                  <a:srgbClr val="FF0000"/>
                </a:solidFill>
              </a:rPr>
              <a:t>-&gt; 0.5X</a:t>
            </a:r>
          </a:p>
          <a:p>
            <a:pPr>
              <a:defRPr/>
            </a:pPr>
            <a:r>
              <a:rPr lang="en-US" altLang="en-US" dirty="0"/>
              <a:t>I/O 20%</a:t>
            </a:r>
          </a:p>
          <a:p>
            <a:pPr>
              <a:defRPr/>
            </a:pPr>
            <a:r>
              <a:rPr lang="en-US" altLang="en-US" dirty="0"/>
              <a:t>Memory 40% </a:t>
            </a:r>
            <a:r>
              <a:rPr lang="en-US" altLang="en-US" dirty="0">
                <a:solidFill>
                  <a:srgbClr val="FF0000"/>
                </a:solidFill>
              </a:rPr>
              <a:t>-&gt; 2X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C6EFE63-D175-499D-BC05-6981AAFA6E39}" type="slidenum">
              <a:rPr lang="en-US" altLang="en-US">
                <a:solidFill>
                  <a:srgbClr val="000000"/>
                </a:solidFill>
                <a:latin typeface="Garamond" panose="02020404030301010803" pitchFamily="18" charset="0"/>
              </a:rPr>
              <a:pPr/>
              <a:t>19</a:t>
            </a:fld>
            <a:endParaRPr lang="en-US" altLang="en-US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标题 1">
            <a:extLst>
              <a:ext uri="{FF2B5EF4-FFF2-40B4-BE49-F238E27FC236}">
                <a16:creationId xmlns="" xmlns:a16="http://schemas.microsoft.com/office/drawing/2014/main" id="{C2CA59B4-7C94-6B40-A742-09B762F7F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Hans" sz="4400" b="1" dirty="0">
                <a:solidFill>
                  <a:srgbClr val="0000FF"/>
                </a:solidFill>
              </a:rPr>
              <a:t>Exercise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60483570"/>
              </p:ext>
            </p:extLst>
          </p:nvPr>
        </p:nvGraphicFramePr>
        <p:xfrm>
          <a:off x="1264642" y="3413323"/>
          <a:ext cx="7555830" cy="1167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3" imgW="4190760" imgH="647640" progId="Equation.3">
                  <p:embed/>
                </p:oleObj>
              </mc:Choice>
              <mc:Fallback>
                <p:oleObj name="Equation" r:id="rId3" imgW="4190760" imgH="64764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4642" y="3413323"/>
                        <a:ext cx="7555830" cy="11678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36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Today’s Content in Big Picture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23" y="1052736"/>
            <a:ext cx="6552728" cy="529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7583671" y="3933056"/>
            <a:ext cx="16688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rgbClr val="FF0000"/>
                </a:solidFill>
              </a:rPr>
              <a:t>I/O device</a:t>
            </a:r>
          </a:p>
        </p:txBody>
      </p:sp>
      <p:sp>
        <p:nvSpPr>
          <p:cNvPr id="6" name="矩形 5"/>
          <p:cNvSpPr/>
          <p:nvPr/>
        </p:nvSpPr>
        <p:spPr>
          <a:xfrm>
            <a:off x="4055279" y="620688"/>
            <a:ext cx="1668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chemeClr val="accent5">
                    <a:lumMod val="75000"/>
                  </a:schemeClr>
                </a:solidFill>
              </a:rPr>
              <a:t>SW</a:t>
            </a:r>
          </a:p>
        </p:txBody>
      </p:sp>
      <p:sp>
        <p:nvSpPr>
          <p:cNvPr id="7" name="矩形 6"/>
          <p:cNvSpPr/>
          <p:nvPr/>
        </p:nvSpPr>
        <p:spPr>
          <a:xfrm>
            <a:off x="755576" y="3717032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ch1</a:t>
            </a:r>
          </a:p>
        </p:txBody>
      </p:sp>
      <p:sp>
        <p:nvSpPr>
          <p:cNvPr id="8" name="矩形 7"/>
          <p:cNvSpPr/>
          <p:nvPr/>
        </p:nvSpPr>
        <p:spPr>
          <a:xfrm>
            <a:off x="5436096" y="1484784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ch2</a:t>
            </a:r>
          </a:p>
        </p:txBody>
      </p:sp>
      <p:sp>
        <p:nvSpPr>
          <p:cNvPr id="9" name="矩形 8"/>
          <p:cNvSpPr/>
          <p:nvPr/>
        </p:nvSpPr>
        <p:spPr>
          <a:xfrm>
            <a:off x="322085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Ch3,4</a:t>
            </a:r>
          </a:p>
        </p:txBody>
      </p:sp>
      <p:sp>
        <p:nvSpPr>
          <p:cNvPr id="10" name="矩形 9"/>
          <p:cNvSpPr/>
          <p:nvPr/>
        </p:nvSpPr>
        <p:spPr>
          <a:xfrm>
            <a:off x="499138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Ch5</a:t>
            </a:r>
          </a:p>
        </p:txBody>
      </p:sp>
      <p:sp>
        <p:nvSpPr>
          <p:cNvPr id="11" name="矩形 10"/>
          <p:cNvSpPr/>
          <p:nvPr/>
        </p:nvSpPr>
        <p:spPr>
          <a:xfrm>
            <a:off x="6996455" y="4311386"/>
            <a:ext cx="957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Ch6</a:t>
            </a:r>
          </a:p>
        </p:txBody>
      </p:sp>
      <p:sp>
        <p:nvSpPr>
          <p:cNvPr id="12" name="矩形 11"/>
          <p:cNvSpPr/>
          <p:nvPr/>
        </p:nvSpPr>
        <p:spPr>
          <a:xfrm>
            <a:off x="6264696" y="924786"/>
            <a:ext cx="3059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000" b="1" dirty="0">
                <a:solidFill>
                  <a:schemeClr val="bg2"/>
                </a:solidFill>
              </a:rPr>
              <a:t>Part-I Ch2</a:t>
            </a:r>
          </a:p>
          <a:p>
            <a:r>
              <a:rPr lang="en-US" altLang="en-US" sz="3000" b="1" dirty="0">
                <a:solidFill>
                  <a:schemeClr val="bg2"/>
                </a:solidFill>
              </a:rPr>
              <a:t>Part-II Ch3,4</a:t>
            </a:r>
          </a:p>
          <a:p>
            <a:r>
              <a:rPr lang="en-US" altLang="en-US" sz="3000" b="1" dirty="0">
                <a:solidFill>
                  <a:srgbClr val="00B050"/>
                </a:solidFill>
              </a:rPr>
              <a:t>Part-III Ch1,5,6</a:t>
            </a:r>
          </a:p>
        </p:txBody>
      </p:sp>
      <p:sp>
        <p:nvSpPr>
          <p:cNvPr id="13" name="椭圆 12"/>
          <p:cNvSpPr/>
          <p:nvPr/>
        </p:nvSpPr>
        <p:spPr>
          <a:xfrm>
            <a:off x="611560" y="2996952"/>
            <a:ext cx="2117902" cy="31683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85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Motivation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Purchasing Perspective: In a collection of computers, which has the best performance?</a:t>
            </a:r>
          </a:p>
          <a:p>
            <a:pPr marL="82296" indent="0">
              <a:buNone/>
            </a:pPr>
            <a:r>
              <a:rPr lang="en-US" altLang="zh-CN" sz="2800" dirty="0"/>
              <a:t>   -- Lowest Price?</a:t>
            </a:r>
          </a:p>
          <a:p>
            <a:pPr marL="82296" indent="0">
              <a:buNone/>
            </a:pPr>
            <a:r>
              <a:rPr lang="en-US" altLang="zh-CN" sz="2800" dirty="0"/>
              <a:t>   -- Best Performance/Price?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Design Perspective: Faced with different design options, which has the best performance improvement?</a:t>
            </a:r>
          </a:p>
          <a:p>
            <a:pPr marL="82296" indent="0">
              <a:buNone/>
            </a:pPr>
            <a:r>
              <a:rPr lang="en-US" altLang="zh-CN" sz="2800" dirty="0"/>
              <a:t>   -- Lowest Cost?</a:t>
            </a:r>
          </a:p>
          <a:p>
            <a:pPr marL="82296" indent="0">
              <a:buNone/>
            </a:pPr>
            <a:r>
              <a:rPr lang="en-US" altLang="zh-CN" sz="2800" dirty="0"/>
              <a:t>   -- Best Performance/Cost ?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We need</a:t>
            </a:r>
          </a:p>
          <a:p>
            <a:pPr marL="82296" indent="0">
              <a:buNone/>
            </a:pPr>
            <a:r>
              <a:rPr lang="en-US" altLang="zh-CN" sz="2800" dirty="0"/>
              <a:t>   -- Basis for comparison</a:t>
            </a:r>
          </a:p>
          <a:p>
            <a:pPr marL="82296" indent="0">
              <a:buNone/>
            </a:pPr>
            <a:r>
              <a:rPr lang="en-US" altLang="zh-CN" sz="2800" dirty="0"/>
              <a:t>   -- Metric for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63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Venders’ “Tricks”…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Computer vendor selects the metrics that can make their products look good. Hence there are many possible “definitions” of performances.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043608" y="3703414"/>
            <a:ext cx="7962900" cy="2101850"/>
            <a:chOff x="576" y="2592"/>
            <a:chExt cx="4560" cy="1169"/>
          </a:xfrm>
        </p:grpSpPr>
        <p:graphicFrame>
          <p:nvGraphicFramePr>
            <p:cNvPr id="5" name="Object 7"/>
            <p:cNvGraphicFramePr>
              <a:graphicFrameLocks noChangeAspect="1"/>
            </p:cNvGraphicFramePr>
            <p:nvPr/>
          </p:nvGraphicFramePr>
          <p:xfrm>
            <a:off x="576" y="2592"/>
            <a:ext cx="4555" cy="3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0" name="Bitmap Image" r:id="rId3" imgW="7228571" imgH="552527" progId="Paint.Picture">
                    <p:embed/>
                  </p:oleObj>
                </mc:Choice>
                <mc:Fallback>
                  <p:oleObj name="Bitmap Image" r:id="rId3" imgW="7228571" imgH="552527" progId="Paint.Picture">
                    <p:embed/>
                    <p:pic>
                      <p:nvPicPr>
                        <p:cNvPr id="5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2592"/>
                          <a:ext cx="4555" cy="3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2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76" y="2976"/>
              <a:ext cx="4560" cy="7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>
                <a:spcBef>
                  <a:spcPts val="563"/>
                </a:spcBef>
                <a:spcAft>
                  <a:spcPts val="563"/>
                </a:spcAft>
              </a:pPr>
              <a:r>
                <a:rPr lang="en-US" altLang="zh-CN" sz="2000" b="1" dirty="0">
                  <a:latin typeface="Verdana" pitchFamily="-16" charset="0"/>
                  <a:ea typeface="宋体" charset="-122"/>
                </a:rPr>
                <a:t>Q:</a:t>
              </a:r>
              <a:r>
                <a:rPr lang="en-US" altLang="zh-CN" sz="2000" dirty="0">
                  <a:latin typeface="Verdana" pitchFamily="-16" charset="0"/>
                  <a:ea typeface="宋体" charset="-122"/>
                </a:rPr>
                <a:t> </a:t>
              </a:r>
              <a:r>
                <a:rPr lang="en-US" altLang="zh-CN" sz="2000" i="1" dirty="0">
                  <a:latin typeface="Verdana" pitchFamily="-16" charset="0"/>
                  <a:ea typeface="宋体" charset="-122"/>
                </a:rPr>
                <a:t>Why do end users need a new performance metric?</a:t>
              </a:r>
              <a:br>
                <a:rPr lang="en-US" altLang="zh-CN" sz="2000" i="1" dirty="0">
                  <a:latin typeface="Verdana" pitchFamily="-16" charset="0"/>
                  <a:ea typeface="宋体" charset="-122"/>
                </a:rPr>
              </a:br>
              <a:r>
                <a:rPr lang="en-US" altLang="zh-CN" sz="2000" b="1" dirty="0">
                  <a:latin typeface="Verdana" pitchFamily="-16" charset="0"/>
                  <a:ea typeface="宋体" charset="-122"/>
                </a:rPr>
                <a:t>A:</a:t>
              </a:r>
              <a:r>
                <a:rPr lang="en-US" altLang="zh-CN" sz="2000" dirty="0">
                  <a:latin typeface="Verdana" pitchFamily="-16" charset="0"/>
                  <a:ea typeface="宋体" charset="-122"/>
                </a:rPr>
                <a:t> End users who rely only on megahertz as an indicator for performance do not have a complete picture of PC processor performance and may pay the price of missed expectations. </a:t>
              </a: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583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An Example from Plane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sz="2800" dirty="0"/>
              <a:t>Which plane has better performance?</a:t>
            </a:r>
          </a:p>
          <a:p>
            <a:pPr marL="82296" indent="0">
              <a:buNone/>
            </a:pPr>
            <a:r>
              <a:rPr lang="en-US" altLang="zh-CN" sz="2800" dirty="0"/>
              <a:t>   -- Time to do the task (</a:t>
            </a:r>
            <a:r>
              <a:rPr lang="en-US" altLang="zh-CN" sz="2800" dirty="0">
                <a:solidFill>
                  <a:srgbClr val="FF0000"/>
                </a:solidFill>
              </a:rPr>
              <a:t>Execution Time</a:t>
            </a:r>
            <a:r>
              <a:rPr lang="en-US" altLang="zh-CN" sz="2800" dirty="0"/>
              <a:t>, Latency, Response Time): more for desktop PCs</a:t>
            </a:r>
          </a:p>
          <a:p>
            <a:pPr marL="82296" indent="0">
              <a:buNone/>
            </a:pPr>
            <a:r>
              <a:rPr lang="en-US" altLang="zh-CN" sz="2800" dirty="0"/>
              <a:t>   -- Tasks per unit time (</a:t>
            </a:r>
            <a:r>
              <a:rPr lang="en-US" altLang="zh-CN" sz="2800" dirty="0">
                <a:solidFill>
                  <a:srgbClr val="00B050"/>
                </a:solidFill>
              </a:rPr>
              <a:t>Throughput</a:t>
            </a:r>
            <a:r>
              <a:rPr lang="en-US" altLang="zh-CN" sz="2800" dirty="0"/>
              <a:t>, Bandwidth): more for servers</a:t>
            </a:r>
          </a:p>
        </p:txBody>
      </p:sp>
      <p:graphicFrame>
        <p:nvGraphicFramePr>
          <p:cNvPr id="4" name="Group 67"/>
          <p:cNvGraphicFramePr>
            <a:graphicFrameLocks noGrp="1"/>
          </p:cNvGraphicFramePr>
          <p:nvPr>
            <p:extLst/>
          </p:nvPr>
        </p:nvGraphicFramePr>
        <p:xfrm>
          <a:off x="251520" y="3861048"/>
          <a:ext cx="8610600" cy="199136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145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351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319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Plane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DC to Paris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Passengers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Throughput (</a:t>
                      </a:r>
                      <a:r>
                        <a:rPr kumimoji="0" lang="en-US" altLang="zh-CN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pmph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6.5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610 mph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286,700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Concorde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1350 mph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178,200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1835696" y="1916832"/>
            <a:ext cx="4680520" cy="2664296"/>
            <a:chOff x="2051720" y="2492896"/>
            <a:chExt cx="4680520" cy="2664296"/>
          </a:xfrm>
        </p:grpSpPr>
        <p:sp>
          <p:nvSpPr>
            <p:cNvPr id="6" name="Rounded Rectangular Callout 5"/>
            <p:cNvSpPr/>
            <p:nvPr/>
          </p:nvSpPr>
          <p:spPr>
            <a:xfrm>
              <a:off x="2051720" y="2492896"/>
              <a:ext cx="4680520" cy="2664296"/>
            </a:xfrm>
            <a:prstGeom prst="wedgeRoundRectCallout">
              <a:avLst>
                <a:gd name="adj1" fmla="val -67549"/>
                <a:gd name="adj2" fmla="val 83567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314" name="Picture 2" descr="https://vignette.wikia.nocookie.net/aircraft/images/5/51/A%C3%A9rospatiale-BAC_Concorde.jpeg/revision/latest?cb=2018053100482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1023" y="2636912"/>
              <a:ext cx="4205193" cy="23719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9871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Definition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Performance is in units of </a:t>
            </a:r>
            <a:r>
              <a:rPr lang="en-US" altLang="zh-CN" sz="2800" i="1" dirty="0"/>
              <a:t>things-per-second</a:t>
            </a:r>
          </a:p>
          <a:p>
            <a:pPr marL="82296" indent="0">
              <a:buNone/>
            </a:pPr>
            <a:r>
              <a:rPr lang="en-US" altLang="zh-CN" sz="2800" dirty="0"/>
              <a:t>   -- bigger is better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Response time of a system Y running </a:t>
            </a:r>
            <a:r>
              <a:rPr lang="en-US" altLang="zh-CN" sz="2800" dirty="0">
                <a:solidFill>
                  <a:srgbClr val="FF0000"/>
                </a:solidFill>
              </a:rPr>
              <a:t>program Z</a:t>
            </a:r>
          </a:p>
          <a:p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Throughput of system Y running </a:t>
            </a:r>
            <a:r>
              <a:rPr lang="en-US" altLang="zh-CN" sz="2800" dirty="0">
                <a:solidFill>
                  <a:srgbClr val="00B050"/>
                </a:solidFill>
              </a:rPr>
              <a:t>many programs</a:t>
            </a:r>
          </a:p>
          <a:p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 " System X is n times faster than Y" means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08920"/>
            <a:ext cx="49117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111" y="3717032"/>
            <a:ext cx="4928361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153" y="4909872"/>
            <a:ext cx="2952327" cy="69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013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Measuring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Time is the measure of computer performance</a:t>
            </a:r>
          </a:p>
          <a:p>
            <a:pPr marL="82296" indent="0">
              <a:buNone/>
            </a:pPr>
            <a:r>
              <a:rPr lang="en-US" altLang="zh-CN" sz="2800" dirty="0"/>
              <a:t>   -- The one performs the same amount of work in the </a:t>
            </a:r>
            <a:r>
              <a:rPr lang="en-US" altLang="zh-CN" sz="2800" b="1" dirty="0"/>
              <a:t>least</a:t>
            </a:r>
            <a:r>
              <a:rPr lang="en-US" altLang="zh-CN" sz="2800" dirty="0"/>
              <a:t> time is the fastest.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i="1" dirty="0"/>
              <a:t>Execution time </a:t>
            </a:r>
            <a:r>
              <a:rPr lang="en-US" altLang="zh-CN" sz="2800" dirty="0"/>
              <a:t>is measured in seconds per program. </a:t>
            </a:r>
          </a:p>
          <a:p>
            <a:pPr marL="82296" indent="0">
              <a:buNone/>
            </a:pPr>
            <a:r>
              <a:rPr lang="en-US" altLang="zh-CN" sz="2800" dirty="0"/>
              <a:t>   -- Different definitions</a:t>
            </a:r>
          </a:p>
          <a:p>
            <a:pPr marL="82296" indent="0">
              <a:buNone/>
            </a:pPr>
            <a:r>
              <a:rPr lang="en-US" altLang="zh-CN" sz="2800" dirty="0"/>
              <a:t>   </a:t>
            </a:r>
            <a:r>
              <a:rPr lang="en-US" altLang="zh-CN" sz="2800" dirty="0">
                <a:solidFill>
                  <a:srgbClr val="00B050"/>
                </a:solidFill>
              </a:rPr>
              <a:t>-- Wall Clock Time</a:t>
            </a:r>
            <a:r>
              <a:rPr lang="en-US" altLang="zh-CN" sz="2800" dirty="0"/>
              <a:t>, or </a:t>
            </a:r>
            <a:r>
              <a:rPr lang="en-US" altLang="zh-CN" sz="2800" i="1" dirty="0"/>
              <a:t>elapsed time</a:t>
            </a:r>
            <a:r>
              <a:rPr lang="en-US" altLang="zh-CN" sz="2800" dirty="0"/>
              <a:t>: the total time</a:t>
            </a:r>
          </a:p>
          <a:p>
            <a:pPr marL="82296" indent="0">
              <a:buNone/>
            </a:pPr>
            <a:r>
              <a:rPr lang="en-US" altLang="zh-CN" sz="2800" dirty="0"/>
              <a:t>to complete a task, including disk accesses, memory accesses, input/output (I/O) etc.</a:t>
            </a:r>
          </a:p>
          <a:p>
            <a:pPr marL="82296" indent="0">
              <a:buNone/>
            </a:pPr>
            <a:r>
              <a:rPr lang="en-US" altLang="zh-CN" sz="2800" dirty="0"/>
              <a:t>   -- </a:t>
            </a:r>
            <a:r>
              <a:rPr lang="en-US" altLang="zh-CN" sz="2800" b="1" dirty="0">
                <a:solidFill>
                  <a:srgbClr val="FF0000"/>
                </a:solidFill>
              </a:rPr>
              <a:t>CPU execution time </a:t>
            </a:r>
            <a:r>
              <a:rPr lang="en-US" altLang="zh-CN" sz="2800" dirty="0"/>
              <a:t>or simply CPU time: the time the CPU spends computing for this task. It contains </a:t>
            </a:r>
            <a:r>
              <a:rPr lang="en-US" altLang="zh-CN" sz="2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user CPU time</a:t>
            </a:r>
            <a:r>
              <a:rPr lang="en-US" altLang="zh-CN" sz="2800" i="1" dirty="0"/>
              <a:t> </a:t>
            </a:r>
            <a:r>
              <a:rPr lang="en-US" altLang="zh-CN" sz="2800" dirty="0"/>
              <a:t>and </a:t>
            </a:r>
            <a:r>
              <a:rPr lang="en-US" altLang="zh-CN" sz="2800" i="1" dirty="0"/>
              <a:t>system CPU time</a:t>
            </a:r>
            <a:r>
              <a:rPr lang="en-US" altLang="zh-CN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5" name="Rounded Rectangular Callout 4"/>
          <p:cNvSpPr/>
          <p:nvPr/>
        </p:nvSpPr>
        <p:spPr>
          <a:xfrm>
            <a:off x="1619672" y="4437112"/>
            <a:ext cx="2664296" cy="1296144"/>
          </a:xfrm>
          <a:prstGeom prst="wedgeRoundRectCallout">
            <a:avLst>
              <a:gd name="adj1" fmla="val 25711"/>
              <a:gd name="adj2" fmla="val 7722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User </a:t>
            </a:r>
            <a:r>
              <a:rPr lang="en-US" sz="2000" b="1" dirty="0"/>
              <a:t>CPU T</a:t>
            </a:r>
            <a:r>
              <a:rPr lang="en-US" sz="2000" b="1" dirty="0" smtClean="0"/>
              <a:t>ime</a:t>
            </a:r>
            <a:br>
              <a:rPr lang="en-US" sz="2000" b="1" dirty="0" smtClean="0"/>
            </a:br>
            <a:r>
              <a:rPr lang="en-US" sz="2000" dirty="0" smtClean="0"/>
              <a:t>The </a:t>
            </a:r>
            <a:r>
              <a:rPr lang="en-US" sz="2000" dirty="0"/>
              <a:t>CPU time spent in the </a:t>
            </a:r>
            <a:r>
              <a:rPr lang="en-US" sz="2000" dirty="0" smtClean="0"/>
              <a:t>program</a:t>
            </a:r>
            <a:endParaRPr lang="en-US" sz="20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084768" y="4329100"/>
            <a:ext cx="3672408" cy="1512168"/>
          </a:xfrm>
          <a:prstGeom prst="wedgeRoundRectCallout">
            <a:avLst>
              <a:gd name="adj1" fmla="val -12149"/>
              <a:gd name="adj2" fmla="val 7060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System </a:t>
            </a:r>
            <a:r>
              <a:rPr lang="en-US" sz="2000" b="1" dirty="0"/>
              <a:t>CPU T</a:t>
            </a:r>
            <a:r>
              <a:rPr lang="en-US" sz="2000" b="1" dirty="0" smtClean="0"/>
              <a:t>ime</a:t>
            </a:r>
            <a:br>
              <a:rPr lang="en-US" sz="2000" b="1" dirty="0" smtClean="0"/>
            </a:br>
            <a:r>
              <a:rPr lang="en-US" sz="2000" dirty="0" smtClean="0"/>
              <a:t>The CPU time spent </a:t>
            </a:r>
            <a:r>
              <a:rPr lang="en-US" sz="2000" dirty="0"/>
              <a:t>in the operating system performing tasks on behalf of the </a:t>
            </a:r>
            <a:r>
              <a:rPr lang="en-US" sz="2000" dirty="0" smtClean="0"/>
              <a:t>program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842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Line 2"/>
          <p:cNvSpPr>
            <a:spLocks noChangeShapeType="1"/>
          </p:cNvSpPr>
          <p:nvPr/>
        </p:nvSpPr>
        <p:spPr bwMode="auto">
          <a:xfrm>
            <a:off x="2627313" y="2493963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0" name="Line 3"/>
          <p:cNvSpPr>
            <a:spLocks noChangeShapeType="1"/>
          </p:cNvSpPr>
          <p:nvPr/>
        </p:nvSpPr>
        <p:spPr bwMode="auto">
          <a:xfrm>
            <a:off x="2627313" y="25654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Line 4"/>
          <p:cNvSpPr>
            <a:spLocks noChangeShapeType="1"/>
          </p:cNvSpPr>
          <p:nvPr/>
        </p:nvSpPr>
        <p:spPr bwMode="auto">
          <a:xfrm>
            <a:off x="4356100" y="25654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2" name="Line 5"/>
          <p:cNvSpPr>
            <a:spLocks noChangeShapeType="1"/>
          </p:cNvSpPr>
          <p:nvPr/>
        </p:nvSpPr>
        <p:spPr bwMode="auto">
          <a:xfrm>
            <a:off x="6083300" y="25654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>
            <a:off x="7812088" y="25654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4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400" b="1" dirty="0">
                <a:solidFill>
                  <a:srgbClr val="0000FF"/>
                </a:solidFill>
              </a:rPr>
              <a:t>CPU Clocking</a:t>
            </a:r>
            <a:endParaRPr lang="en-AU" altLang="en-US" sz="4400" b="1" dirty="0">
              <a:solidFill>
                <a:srgbClr val="0000FF"/>
              </a:solidFill>
            </a:endParaRPr>
          </a:p>
        </p:txBody>
      </p:sp>
      <p:sp>
        <p:nvSpPr>
          <p:cNvPr id="4506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2287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Operation of digital hardware governed by a constant-rate clock</a:t>
            </a:r>
            <a:endParaRPr lang="en-AU" altLang="en-US" sz="2800" dirty="0" smtClean="0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627313" y="2709863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2627313" y="2709863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3490913" y="2709863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3490913" y="29972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2339975" y="2997200"/>
            <a:ext cx="287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4356100" y="2709863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4356100" y="2709863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5219700" y="2709863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5219700" y="29972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083300" y="2709863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6083300" y="2709863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>
            <a:off x="6946900" y="2709863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6946900" y="29972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7812088" y="2709863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7812088" y="2709863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1" name="Freeform 25"/>
          <p:cNvSpPr>
            <a:spLocks/>
          </p:cNvSpPr>
          <p:nvPr/>
        </p:nvSpPr>
        <p:spPr bwMode="auto">
          <a:xfrm>
            <a:off x="4211638" y="3789363"/>
            <a:ext cx="288925" cy="287337"/>
          </a:xfrm>
          <a:custGeom>
            <a:avLst/>
            <a:gdLst>
              <a:gd name="T0" fmla="*/ 0 w 182"/>
              <a:gd name="T1" fmla="*/ 229333048 h 181"/>
              <a:gd name="T2" fmla="*/ 115927198 w 182"/>
              <a:gd name="T3" fmla="*/ 0 h 181"/>
              <a:gd name="T4" fmla="*/ 342741234 w 182"/>
              <a:gd name="T5" fmla="*/ 0 h 181"/>
              <a:gd name="T6" fmla="*/ 458668482 w 182"/>
              <a:gd name="T7" fmla="*/ 229333048 h 181"/>
              <a:gd name="T8" fmla="*/ 342741234 w 182"/>
              <a:gd name="T9" fmla="*/ 456146738 h 181"/>
              <a:gd name="T10" fmla="*/ 115927198 w 182"/>
              <a:gd name="T11" fmla="*/ 456146738 h 181"/>
              <a:gd name="T12" fmla="*/ 0 w 182"/>
              <a:gd name="T13" fmla="*/ 229333048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2"/>
              <a:gd name="T22" fmla="*/ 0 h 181"/>
              <a:gd name="T23" fmla="*/ 182 w 182"/>
              <a:gd name="T24" fmla="*/ 181 h 1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2" h="181">
                <a:moveTo>
                  <a:pt x="0" y="91"/>
                </a:moveTo>
                <a:lnTo>
                  <a:pt x="46" y="0"/>
                </a:lnTo>
                <a:lnTo>
                  <a:pt x="136" y="0"/>
                </a:lnTo>
                <a:lnTo>
                  <a:pt x="182" y="91"/>
                </a:lnTo>
                <a:lnTo>
                  <a:pt x="136" y="181"/>
                </a:lnTo>
                <a:lnTo>
                  <a:pt x="46" y="181"/>
                </a:lnTo>
                <a:lnTo>
                  <a:pt x="0" y="9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2" name="Freeform 26"/>
          <p:cNvSpPr>
            <a:spLocks/>
          </p:cNvSpPr>
          <p:nvPr/>
        </p:nvSpPr>
        <p:spPr bwMode="auto">
          <a:xfrm>
            <a:off x="5940425" y="3789363"/>
            <a:ext cx="288925" cy="287337"/>
          </a:xfrm>
          <a:custGeom>
            <a:avLst/>
            <a:gdLst>
              <a:gd name="T0" fmla="*/ 0 w 182"/>
              <a:gd name="T1" fmla="*/ 229333048 h 181"/>
              <a:gd name="T2" fmla="*/ 115927198 w 182"/>
              <a:gd name="T3" fmla="*/ 0 h 181"/>
              <a:gd name="T4" fmla="*/ 342741234 w 182"/>
              <a:gd name="T5" fmla="*/ 0 h 181"/>
              <a:gd name="T6" fmla="*/ 458668482 w 182"/>
              <a:gd name="T7" fmla="*/ 229333048 h 181"/>
              <a:gd name="T8" fmla="*/ 342741234 w 182"/>
              <a:gd name="T9" fmla="*/ 456146738 h 181"/>
              <a:gd name="T10" fmla="*/ 115927198 w 182"/>
              <a:gd name="T11" fmla="*/ 456146738 h 181"/>
              <a:gd name="T12" fmla="*/ 0 w 182"/>
              <a:gd name="T13" fmla="*/ 229333048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2"/>
              <a:gd name="T22" fmla="*/ 0 h 181"/>
              <a:gd name="T23" fmla="*/ 182 w 182"/>
              <a:gd name="T24" fmla="*/ 181 h 1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2" h="181">
                <a:moveTo>
                  <a:pt x="0" y="91"/>
                </a:moveTo>
                <a:lnTo>
                  <a:pt x="46" y="0"/>
                </a:lnTo>
                <a:lnTo>
                  <a:pt x="136" y="0"/>
                </a:lnTo>
                <a:lnTo>
                  <a:pt x="182" y="91"/>
                </a:lnTo>
                <a:lnTo>
                  <a:pt x="136" y="181"/>
                </a:lnTo>
                <a:lnTo>
                  <a:pt x="46" y="181"/>
                </a:lnTo>
                <a:lnTo>
                  <a:pt x="0" y="9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3" name="Freeform 27"/>
          <p:cNvSpPr>
            <a:spLocks/>
          </p:cNvSpPr>
          <p:nvPr/>
        </p:nvSpPr>
        <p:spPr bwMode="auto">
          <a:xfrm>
            <a:off x="7667625" y="3789363"/>
            <a:ext cx="288925" cy="287337"/>
          </a:xfrm>
          <a:custGeom>
            <a:avLst/>
            <a:gdLst>
              <a:gd name="T0" fmla="*/ 0 w 182"/>
              <a:gd name="T1" fmla="*/ 229333048 h 181"/>
              <a:gd name="T2" fmla="*/ 115927198 w 182"/>
              <a:gd name="T3" fmla="*/ 0 h 181"/>
              <a:gd name="T4" fmla="*/ 342741234 w 182"/>
              <a:gd name="T5" fmla="*/ 0 h 181"/>
              <a:gd name="T6" fmla="*/ 458668482 w 182"/>
              <a:gd name="T7" fmla="*/ 229333048 h 181"/>
              <a:gd name="T8" fmla="*/ 342741234 w 182"/>
              <a:gd name="T9" fmla="*/ 456146738 h 181"/>
              <a:gd name="T10" fmla="*/ 115927198 w 182"/>
              <a:gd name="T11" fmla="*/ 456146738 h 181"/>
              <a:gd name="T12" fmla="*/ 0 w 182"/>
              <a:gd name="T13" fmla="*/ 229333048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2"/>
              <a:gd name="T22" fmla="*/ 0 h 181"/>
              <a:gd name="T23" fmla="*/ 182 w 182"/>
              <a:gd name="T24" fmla="*/ 181 h 1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2" h="181">
                <a:moveTo>
                  <a:pt x="0" y="91"/>
                </a:moveTo>
                <a:lnTo>
                  <a:pt x="46" y="0"/>
                </a:lnTo>
                <a:lnTo>
                  <a:pt x="136" y="0"/>
                </a:lnTo>
                <a:lnTo>
                  <a:pt x="182" y="91"/>
                </a:lnTo>
                <a:lnTo>
                  <a:pt x="136" y="181"/>
                </a:lnTo>
                <a:lnTo>
                  <a:pt x="46" y="181"/>
                </a:lnTo>
                <a:lnTo>
                  <a:pt x="0" y="9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>
            <a:off x="2339975" y="4221163"/>
            <a:ext cx="5903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 flipV="1">
            <a:off x="2339975" y="25654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684213" y="2714625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/>
              <a:t>Clock (cycles)</a:t>
            </a:r>
            <a:endParaRPr lang="en-AU" altLang="en-US" sz="1600"/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684213" y="3146425"/>
            <a:ext cx="16859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/>
              <a:t>Data transfer</a:t>
            </a:r>
            <a:br>
              <a:rPr lang="en-US" altLang="en-US" sz="1600"/>
            </a:br>
            <a:r>
              <a:rPr lang="en-US" altLang="en-US" sz="1600"/>
              <a:t>and computation</a:t>
            </a:r>
            <a:endParaRPr lang="en-AU" altLang="en-US" sz="1600"/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684213" y="3794125"/>
            <a:ext cx="1336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/>
              <a:t>Update state</a:t>
            </a:r>
            <a:endParaRPr lang="en-AU" altLang="en-US" sz="1600"/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2916238" y="2420938"/>
            <a:ext cx="1150937" cy="144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2843213" y="2281238"/>
            <a:ext cx="1311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/>
              <a:t>Clock period</a:t>
            </a:r>
            <a:endParaRPr lang="en-AU" altLang="en-US" sz="1600"/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1182688" y="4437063"/>
            <a:ext cx="777240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sz="2800" dirty="0"/>
              <a:t>Clock period: duration of a clock cycle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 dirty="0"/>
              <a:t>e.g., 250ps = 0.25ns = 250×10</a:t>
            </a:r>
            <a:r>
              <a:rPr lang="en-US" altLang="en-US" sz="2400" baseline="30000" dirty="0"/>
              <a:t>–12</a:t>
            </a:r>
            <a:r>
              <a:rPr lang="en-US" altLang="en-US" sz="2400" dirty="0"/>
              <a:t>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sz="2800" dirty="0"/>
              <a:t>Clock frequency (rate): cycles per second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400" dirty="0"/>
              <a:t>e.g., 4.0GHz = 4000MHz = 4.0×10</a:t>
            </a:r>
            <a:r>
              <a:rPr lang="en-US" altLang="en-US" sz="2400" baseline="30000" dirty="0"/>
              <a:t>9</a:t>
            </a:r>
            <a:r>
              <a:rPr lang="en-US" altLang="en-US" sz="2400" dirty="0"/>
              <a:t>Hz</a:t>
            </a:r>
            <a:endParaRPr lang="en-AU" altLang="en-US" sz="2400" dirty="0"/>
          </a:p>
        </p:txBody>
      </p:sp>
      <p:sp>
        <p:nvSpPr>
          <p:cNvPr id="45092" name="Freeform 36"/>
          <p:cNvSpPr>
            <a:spLocks/>
          </p:cNvSpPr>
          <p:nvPr/>
        </p:nvSpPr>
        <p:spPr bwMode="auto">
          <a:xfrm>
            <a:off x="4356100" y="3284538"/>
            <a:ext cx="1727200" cy="287337"/>
          </a:xfrm>
          <a:custGeom>
            <a:avLst/>
            <a:gdLst>
              <a:gd name="T0" fmla="*/ 0 w 1088"/>
              <a:gd name="T1" fmla="*/ 226813691 h 181"/>
              <a:gd name="T2" fmla="*/ 113407824 w 1088"/>
              <a:gd name="T3" fmla="*/ 0 h 181"/>
              <a:gd name="T4" fmla="*/ 2147483647 w 1088"/>
              <a:gd name="T5" fmla="*/ 0 h 181"/>
              <a:gd name="T6" fmla="*/ 2147483647 w 1088"/>
              <a:gd name="T7" fmla="*/ 226813691 h 181"/>
              <a:gd name="T8" fmla="*/ 2147483647 w 1088"/>
              <a:gd name="T9" fmla="*/ 456146738 h 181"/>
              <a:gd name="T10" fmla="*/ 113407824 w 1088"/>
              <a:gd name="T11" fmla="*/ 456146738 h 181"/>
              <a:gd name="T12" fmla="*/ 0 w 1088"/>
              <a:gd name="T13" fmla="*/ 226813691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88"/>
              <a:gd name="T22" fmla="*/ 0 h 181"/>
              <a:gd name="T23" fmla="*/ 1088 w 1088"/>
              <a:gd name="T24" fmla="*/ 181 h 1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88" h="181">
                <a:moveTo>
                  <a:pt x="0" y="90"/>
                </a:moveTo>
                <a:lnTo>
                  <a:pt x="45" y="0"/>
                </a:lnTo>
                <a:lnTo>
                  <a:pt x="1043" y="0"/>
                </a:lnTo>
                <a:lnTo>
                  <a:pt x="1088" y="90"/>
                </a:lnTo>
                <a:lnTo>
                  <a:pt x="1043" y="181"/>
                </a:lnTo>
                <a:lnTo>
                  <a:pt x="45" y="181"/>
                </a:lnTo>
                <a:lnTo>
                  <a:pt x="0" y="9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3" name="Freeform 37"/>
          <p:cNvSpPr>
            <a:spLocks/>
          </p:cNvSpPr>
          <p:nvPr/>
        </p:nvSpPr>
        <p:spPr bwMode="auto">
          <a:xfrm>
            <a:off x="2627313" y="3284538"/>
            <a:ext cx="1727200" cy="287337"/>
          </a:xfrm>
          <a:custGeom>
            <a:avLst/>
            <a:gdLst>
              <a:gd name="T0" fmla="*/ 0 w 1088"/>
              <a:gd name="T1" fmla="*/ 226813691 h 181"/>
              <a:gd name="T2" fmla="*/ 113407824 w 1088"/>
              <a:gd name="T3" fmla="*/ 0 h 181"/>
              <a:gd name="T4" fmla="*/ 2147483647 w 1088"/>
              <a:gd name="T5" fmla="*/ 0 h 181"/>
              <a:gd name="T6" fmla="*/ 2147483647 w 1088"/>
              <a:gd name="T7" fmla="*/ 226813691 h 181"/>
              <a:gd name="T8" fmla="*/ 2147483647 w 1088"/>
              <a:gd name="T9" fmla="*/ 456146738 h 181"/>
              <a:gd name="T10" fmla="*/ 113407824 w 1088"/>
              <a:gd name="T11" fmla="*/ 456146738 h 181"/>
              <a:gd name="T12" fmla="*/ 0 w 1088"/>
              <a:gd name="T13" fmla="*/ 226813691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88"/>
              <a:gd name="T22" fmla="*/ 0 h 181"/>
              <a:gd name="T23" fmla="*/ 1088 w 1088"/>
              <a:gd name="T24" fmla="*/ 181 h 1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88" h="181">
                <a:moveTo>
                  <a:pt x="0" y="90"/>
                </a:moveTo>
                <a:lnTo>
                  <a:pt x="45" y="0"/>
                </a:lnTo>
                <a:lnTo>
                  <a:pt x="1043" y="0"/>
                </a:lnTo>
                <a:lnTo>
                  <a:pt x="1088" y="90"/>
                </a:lnTo>
                <a:lnTo>
                  <a:pt x="1043" y="181"/>
                </a:lnTo>
                <a:lnTo>
                  <a:pt x="45" y="181"/>
                </a:lnTo>
                <a:lnTo>
                  <a:pt x="0" y="9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4" name="Freeform 38"/>
          <p:cNvSpPr>
            <a:spLocks/>
          </p:cNvSpPr>
          <p:nvPr/>
        </p:nvSpPr>
        <p:spPr bwMode="auto">
          <a:xfrm>
            <a:off x="6083300" y="3284538"/>
            <a:ext cx="1727200" cy="287337"/>
          </a:xfrm>
          <a:custGeom>
            <a:avLst/>
            <a:gdLst>
              <a:gd name="T0" fmla="*/ 0 w 1088"/>
              <a:gd name="T1" fmla="*/ 226813691 h 181"/>
              <a:gd name="T2" fmla="*/ 113407824 w 1088"/>
              <a:gd name="T3" fmla="*/ 0 h 181"/>
              <a:gd name="T4" fmla="*/ 2147483647 w 1088"/>
              <a:gd name="T5" fmla="*/ 0 h 181"/>
              <a:gd name="T6" fmla="*/ 2147483647 w 1088"/>
              <a:gd name="T7" fmla="*/ 226813691 h 181"/>
              <a:gd name="T8" fmla="*/ 2147483647 w 1088"/>
              <a:gd name="T9" fmla="*/ 456146738 h 181"/>
              <a:gd name="T10" fmla="*/ 113407824 w 1088"/>
              <a:gd name="T11" fmla="*/ 456146738 h 181"/>
              <a:gd name="T12" fmla="*/ 0 w 1088"/>
              <a:gd name="T13" fmla="*/ 226813691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88"/>
              <a:gd name="T22" fmla="*/ 0 h 181"/>
              <a:gd name="T23" fmla="*/ 1088 w 1088"/>
              <a:gd name="T24" fmla="*/ 181 h 1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88" h="181">
                <a:moveTo>
                  <a:pt x="0" y="90"/>
                </a:moveTo>
                <a:lnTo>
                  <a:pt x="45" y="0"/>
                </a:lnTo>
                <a:lnTo>
                  <a:pt x="1043" y="0"/>
                </a:lnTo>
                <a:lnTo>
                  <a:pt x="1088" y="90"/>
                </a:lnTo>
                <a:lnTo>
                  <a:pt x="1043" y="181"/>
                </a:lnTo>
                <a:lnTo>
                  <a:pt x="45" y="181"/>
                </a:lnTo>
                <a:lnTo>
                  <a:pt x="0" y="9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6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Clock Time and Clock Rate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One “cycle”: the minimum time it takes the CPU to do any work.</a:t>
            </a:r>
          </a:p>
          <a:p>
            <a:pPr marL="82296" indent="0">
              <a:buNone/>
            </a:pPr>
            <a:r>
              <a:rPr lang="en-US" altLang="zh-CN" sz="2800" dirty="0"/>
              <a:t>   -- Clock cycle time or clock period is just the length of a cycle.</a:t>
            </a:r>
          </a:p>
          <a:p>
            <a:pPr marL="82296" indent="0">
              <a:buNone/>
            </a:pPr>
            <a:r>
              <a:rPr lang="en-US" altLang="zh-CN" sz="2800" dirty="0"/>
              <a:t>   -- Clock rate, or frequency, is the reciprocal of the cycle time.</a:t>
            </a:r>
          </a:p>
          <a:p>
            <a:pPr marL="82296" indent="0">
              <a:buNone/>
            </a:pPr>
            <a:r>
              <a:rPr lang="en-US" altLang="zh-CN" sz="2800" dirty="0"/>
              <a:t>   -- Generally, higher frequency is better.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Some examples:</a:t>
            </a:r>
          </a:p>
          <a:p>
            <a:pPr marL="82296" indent="0">
              <a:buNone/>
            </a:pPr>
            <a:r>
              <a:rPr lang="en-US" altLang="zh-CN" sz="2800" dirty="0"/>
              <a:t>   -- A 500MHz processor has a cycle time of 2ns.</a:t>
            </a:r>
          </a:p>
          <a:p>
            <a:pPr marL="82296" indent="0">
              <a:buNone/>
            </a:pPr>
            <a:r>
              <a:rPr lang="en-US" altLang="zh-CN" sz="2800" dirty="0"/>
              <a:t>   -- A 2GHz CPU has a cycle time of 0.5ns (500ps).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95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5698</TotalTime>
  <Words>1041</Words>
  <Application>Microsoft Office PowerPoint</Application>
  <PresentationFormat>On-screen Show (4:3)</PresentationFormat>
  <Paragraphs>207</Paragraphs>
  <Slides>19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夏至</vt:lpstr>
      <vt:lpstr>Bitmap Image</vt:lpstr>
      <vt:lpstr>Equation</vt:lpstr>
      <vt:lpstr>CSE 341 Computer Organization  Lecture 21 Performance </vt:lpstr>
      <vt:lpstr>Today’s Content in Big Picture</vt:lpstr>
      <vt:lpstr>Motivation</vt:lpstr>
      <vt:lpstr>Venders’ “Tricks”…</vt:lpstr>
      <vt:lpstr>An Example from Plane</vt:lpstr>
      <vt:lpstr>Definition</vt:lpstr>
      <vt:lpstr>Measuring Performance</vt:lpstr>
      <vt:lpstr>CPU Clocking</vt:lpstr>
      <vt:lpstr>Clock Time and Clock Rate</vt:lpstr>
      <vt:lpstr>CPU Performance</vt:lpstr>
      <vt:lpstr>Instructions Executed</vt:lpstr>
      <vt:lpstr>CPI</vt:lpstr>
      <vt:lpstr>Same ISA, Different Implementation</vt:lpstr>
      <vt:lpstr>CPI in More Detail</vt:lpstr>
      <vt:lpstr>CPI Example</vt:lpstr>
      <vt:lpstr>Performance Summary</vt:lpstr>
      <vt:lpstr>Performance Improvement Amdahl’s Law</vt:lpstr>
      <vt:lpstr>Exercise (1)</vt:lpstr>
      <vt:lpstr>Exercise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353</cp:revision>
  <dcterms:created xsi:type="dcterms:W3CDTF">2015-08-13T19:09:57Z</dcterms:created>
  <dcterms:modified xsi:type="dcterms:W3CDTF">2020-04-27T04:08:56Z</dcterms:modified>
</cp:coreProperties>
</file>