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7"/>
  </p:notesMasterIdLst>
  <p:sldIdLst>
    <p:sldId id="256" r:id="rId2"/>
    <p:sldId id="325" r:id="rId3"/>
    <p:sldId id="327" r:id="rId4"/>
    <p:sldId id="283" r:id="rId5"/>
    <p:sldId id="284" r:id="rId6"/>
    <p:sldId id="323" r:id="rId7"/>
    <p:sldId id="316" r:id="rId8"/>
    <p:sldId id="317" r:id="rId9"/>
    <p:sldId id="319" r:id="rId10"/>
    <p:sldId id="326" r:id="rId11"/>
    <p:sldId id="320" r:id="rId12"/>
    <p:sldId id="324" r:id="rId13"/>
    <p:sldId id="322" r:id="rId14"/>
    <p:sldId id="286" r:id="rId15"/>
    <p:sldId id="294" r:id="rId16"/>
    <p:sldId id="295" r:id="rId17"/>
    <p:sldId id="296" r:id="rId18"/>
    <p:sldId id="297" r:id="rId19"/>
    <p:sldId id="298" r:id="rId20"/>
    <p:sldId id="299" r:id="rId21"/>
    <p:sldId id="300" r:id="rId22"/>
    <p:sldId id="301" r:id="rId23"/>
    <p:sldId id="302" r:id="rId24"/>
    <p:sldId id="303" r:id="rId25"/>
    <p:sldId id="304" r:id="rId26"/>
    <p:sldId id="305" r:id="rId27"/>
    <p:sldId id="306" r:id="rId28"/>
    <p:sldId id="307" r:id="rId29"/>
    <p:sldId id="308" r:id="rId30"/>
    <p:sldId id="309" r:id="rId31"/>
    <p:sldId id="310" r:id="rId32"/>
    <p:sldId id="311" r:id="rId33"/>
    <p:sldId id="312" r:id="rId34"/>
    <p:sldId id="313" r:id="rId35"/>
    <p:sldId id="314" r:id="rId36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1678B4"/>
    <a:srgbClr val="16B49A"/>
    <a:srgbClr val="54D1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73694" autoAdjust="0"/>
  </p:normalViewPr>
  <p:slideViewPr>
    <p:cSldViewPr>
      <p:cViewPr varScale="1">
        <p:scale>
          <a:sx n="101" d="100"/>
          <a:sy n="101" d="100"/>
        </p:scale>
        <p:origin x="-191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8699" units="in"/>
          <inkml:channel name="Y" type="integer" max="6699" units="in"/>
        </inkml:traceFormat>
        <inkml:channelProperties>
          <inkml:channelProperty channel="X" name="resolution" value="1054.42419" units="1/in"/>
          <inkml:channelProperty channel="Y" name="resolution" value="1082.57922" units="1/in"/>
        </inkml:channelProperties>
      </inkml:inkSource>
      <inkml:timestamp xml:id="ts0" timeString="2016-02-19T17:51:42.397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678 26,'0'0,"0"0,0 0,0 0,-3 0,-1 0,1 0,-7 0,3 3,-2-3,2-3,-3-7,3 10,-3-6,4 3,-4-1,3 1,1 3,-8 3,1-6,0 3,-4 0,1 0,-1 0,-3 0,-3 0,3 0,-3 3,0 4,-3-4,6 3,3 1,4-1,-4 4,4-4,0 4,-4-4,1 11,-4-8,7 4,-4-6,1 9,2-3,-5-1,12 8,-10-4,4 0,0 0,3 7,0-7,0 3,0 3,4-2,-4-1,6 7,-2-4,-1-2,4 9,0-7,3 1,0-1,3-2,0-1,4-3,-1 7,4-7,4 3,-1-6,-3 0,6-4,-2 4,-1 0,3-3,1 6,-4-6,0 2,7-2,-3 0,-1 9,4-13,0 4,3 3,-3-10,3 7,-3-4,3-2,0-1,-3-3,3 0,1 0,2 0,-3 0,0-7,4 1,6-4,-7-6,7 0,-6-7,3-9,0 3,-4 0,-3-3,-3 0,0-3,-4-4,-2-3,-4 0,0 7,-4-7,-3 0,-6 7,3-1,-3 1,-4 0,-6 2,-7 8,-3-4,-4 9,1 4,-14 3,4 7,-1 9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7124CA-7153-4448-9D72-0412EF7D8467}" type="datetimeFigureOut">
              <a:rPr lang="en-US" smtClean="0"/>
              <a:t>4/29/2020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EFE568-B7D0-404E-93B1-BF4176C2CB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4296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EFE568-B7D0-404E-93B1-BF4176C2CBB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3549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EFE568-B7D0-404E-93B1-BF4176C2CBB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2056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EFE568-B7D0-404E-93B1-BF4176C2CBB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9332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EFE568-B7D0-404E-93B1-BF4176C2CBB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3821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>
                <a:latin typeface="Calibri" panose="020F0502020204030204" pitchFamily="34" charset="0"/>
              </a:rPr>
              <a:t>CS252 S05</a:t>
            </a:r>
          </a:p>
        </p:txBody>
      </p:sp>
      <p:sp>
        <p:nvSpPr>
          <p:cNvPr id="8195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AA1CAFA8-B972-4183-903F-94052888FF77}" type="slidenum">
              <a:rPr lang="en-US" altLang="en-US">
                <a:latin typeface="Calibri" panose="020F0502020204030204" pitchFamily="34" charset="0"/>
              </a:rPr>
              <a:pPr/>
              <a:t>7</a:t>
            </a:fld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819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19138"/>
            <a:ext cx="4800600" cy="360045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7900" y="4560888"/>
            <a:ext cx="5359400" cy="43211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lIns="95079" tIns="47540" rIns="95079" bIns="47540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45619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>
                <a:latin typeface="Calibri" panose="020F0502020204030204" pitchFamily="34" charset="0"/>
              </a:rPr>
              <a:t>CS252 S05</a:t>
            </a:r>
          </a:p>
        </p:txBody>
      </p:sp>
      <p:sp>
        <p:nvSpPr>
          <p:cNvPr id="1024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1633FBBF-321D-4D7A-AD14-C7DD715C1347}" type="slidenum">
              <a:rPr lang="en-US" altLang="en-US">
                <a:latin typeface="Calibri" panose="020F0502020204030204" pitchFamily="34" charset="0"/>
              </a:rPr>
              <a:pPr/>
              <a:t>8</a:t>
            </a:fld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102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19138"/>
            <a:ext cx="4800600" cy="360045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7900" y="4560888"/>
            <a:ext cx="5359400" cy="43211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lIns="95079" tIns="47540" rIns="95079" bIns="47540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2895304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>
                <a:latin typeface="Calibri" panose="020F0502020204030204" pitchFamily="34" charset="0"/>
              </a:rPr>
              <a:t>CS252 S05</a:t>
            </a:r>
          </a:p>
        </p:txBody>
      </p:sp>
      <p:sp>
        <p:nvSpPr>
          <p:cNvPr id="13315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6C9C7D95-F7E9-47CF-B9FF-907AA035F3F1}" type="slidenum">
              <a:rPr lang="en-US" altLang="en-US">
                <a:latin typeface="Calibri" panose="020F0502020204030204" pitchFamily="34" charset="0"/>
              </a:rPr>
              <a:pPr/>
              <a:t>9</a:t>
            </a:fld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1331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66825" y="727075"/>
            <a:ext cx="4779963" cy="35845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57713"/>
            <a:ext cx="5364163" cy="43227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lIns="95118" tIns="47558" rIns="95118" bIns="47558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8395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>
                <a:latin typeface="Calibri" panose="020F0502020204030204" pitchFamily="34" charset="0"/>
              </a:rPr>
              <a:t>CS252 S05</a:t>
            </a:r>
          </a:p>
        </p:txBody>
      </p:sp>
      <p:sp>
        <p:nvSpPr>
          <p:cNvPr id="1536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20DDAD0C-0598-4D58-A2FB-8D3B61A0FB81}" type="slidenum">
              <a:rPr lang="en-US" altLang="en-US">
                <a:latin typeface="Calibri" panose="020F0502020204030204" pitchFamily="34" charset="0"/>
              </a:rPr>
              <a:pPr/>
              <a:t>11</a:t>
            </a:fld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38263" y="4560888"/>
            <a:ext cx="4562475" cy="43211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5652" tIns="46986" rIns="95652" bIns="46986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15365" name="Rectangle 3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19138"/>
            <a:ext cx="4802188" cy="3602037"/>
          </a:xfrm>
          <a:noFill/>
          <a:ln cap="flat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</p:spTree>
    <p:extLst>
      <p:ext uri="{BB962C8B-B14F-4D97-AF65-F5344CB8AC3E}">
        <p14:creationId xmlns:p14="http://schemas.microsoft.com/office/powerpoint/2010/main" val="32249807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>
                <a:latin typeface="Calibri" panose="020F0502020204030204" pitchFamily="34" charset="0"/>
              </a:rPr>
              <a:t>CS252 S05</a:t>
            </a:r>
          </a:p>
        </p:txBody>
      </p:sp>
      <p:sp>
        <p:nvSpPr>
          <p:cNvPr id="18435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2082607F-EAD9-4FD9-BDC7-3E98F87AFFEC}" type="slidenum">
              <a:rPr lang="en-US" altLang="en-US">
                <a:latin typeface="Calibri" panose="020F0502020204030204" pitchFamily="34" charset="0"/>
              </a:rPr>
              <a:pPr/>
              <a:t>13</a:t>
            </a:fld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1843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19138"/>
            <a:ext cx="4800600" cy="360045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7900" y="4560888"/>
            <a:ext cx="5359400" cy="43211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lIns="95079" tIns="47540" rIns="95079" bIns="47540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861159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标题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22" name="副标题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CN" altLang="en-US"/>
              <a:t>单击此处编辑母版副标题样式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B71F9-ECCE-4144-9A55-06F7FFFA37FF}" type="datetime1">
              <a:rPr lang="zh-CN" altLang="en-US" smtClean="0"/>
              <a:t>2020/4/29</a:t>
            </a:fld>
            <a:endParaRPr lang="zh-CN" altLang="en-US"/>
          </a:p>
        </p:txBody>
      </p:sp>
      <p:sp>
        <p:nvSpPr>
          <p:cNvPr id="20" name="页脚占位符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" name="灯片编号占位符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8" name="椭圆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椭圆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35640-C53A-410C-A03E-C0CC5CA3398E}" type="datetime1">
              <a:rPr lang="zh-CN" altLang="en-US" smtClean="0"/>
              <a:t>2020/4/29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3593F-F9B7-40F2-BACD-AA77D20E0A46}" type="datetime1">
              <a:rPr lang="zh-CN" altLang="en-US" smtClean="0"/>
              <a:t>2020/4/29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D7AA-D96E-4AAD-A819-C3700A124751}" type="datetime1">
              <a:rPr lang="zh-CN" altLang="en-US" smtClean="0"/>
              <a:t>2020/4/29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CD828-C19F-4D15-AEEE-5E3B178663B9}" type="datetime1">
              <a:rPr lang="zh-CN" altLang="en-US" smtClean="0"/>
              <a:t>2020/4/29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0" name="矩形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椭圆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椭圆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A2D3E-8601-4AC1-8F06-3CFCE81E0929}" type="datetime1">
              <a:rPr lang="zh-CN" altLang="en-US" smtClean="0"/>
              <a:t>2020/4/29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9425D-ABA1-42A4-BAEF-A6B069C1F54E}" type="datetime1">
              <a:rPr lang="zh-CN" altLang="en-US" smtClean="0"/>
              <a:t>2020/4/29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DB0F6-43D8-4135-8F77-466D51DE885C}" type="datetime1">
              <a:rPr lang="zh-CN" altLang="en-US" smtClean="0"/>
              <a:t>2020/4/29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0D961-22FE-48CC-8219-706293AC10FC}" type="datetime1">
              <a:rPr lang="zh-CN" altLang="en-US" smtClean="0"/>
              <a:t>2020/4/29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6" name="矩形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32397-AA2F-48EB-9799-FAD63EC1A151}" type="datetime1">
              <a:rPr lang="zh-CN" altLang="en-US" smtClean="0"/>
              <a:t>2020/4/29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19835-91B6-46B7-98D8-42681CB99A28}" type="datetime1">
              <a:rPr lang="zh-CN" altLang="en-US" smtClean="0"/>
              <a:t>2020/4/29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zh-CN" altLang="en-US"/>
              <a:t>单击图标添加图片</a:t>
            </a:r>
            <a:endParaRPr kumimoji="0" lang="en-US" dirty="0"/>
          </a:p>
        </p:txBody>
      </p:sp>
      <p:sp>
        <p:nvSpPr>
          <p:cNvPr id="9" name="流程图: 过程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流程图: 过程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饼形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椭圆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同心圆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标题占位符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9" name="文本占位符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  <a:p>
            <a:pPr lvl="1" eaLnBrk="1" latinLnBrk="0" hangingPunct="1"/>
            <a:r>
              <a:rPr kumimoji="0" lang="zh-CN" altLang="en-US"/>
              <a:t>第二级</a:t>
            </a:r>
          </a:p>
          <a:p>
            <a:pPr lvl="2" eaLnBrk="1" latinLnBrk="0" hangingPunct="1"/>
            <a:r>
              <a:rPr kumimoji="0" lang="zh-CN" altLang="en-US"/>
              <a:t>第三级</a:t>
            </a:r>
          </a:p>
          <a:p>
            <a:pPr lvl="3" eaLnBrk="1" latinLnBrk="0" hangingPunct="1"/>
            <a:r>
              <a:rPr kumimoji="0" lang="zh-CN" altLang="en-US"/>
              <a:t>第四级</a:t>
            </a:r>
          </a:p>
          <a:p>
            <a:pPr lvl="4" eaLnBrk="1" latinLnBrk="0" hangingPunct="1"/>
            <a:r>
              <a:rPr kumimoji="0" lang="zh-CN" altLang="en-US"/>
              <a:t>第五级</a:t>
            </a:r>
            <a:endParaRPr kumimoji="0" lang="en-US"/>
          </a:p>
        </p:txBody>
      </p:sp>
      <p:sp>
        <p:nvSpPr>
          <p:cNvPr id="24" name="日期占位符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61F32F41-003D-4287-AABB-43593E426D4D}" type="datetime1">
              <a:rPr lang="zh-CN" altLang="en-US" smtClean="0"/>
              <a:t>2020/4/29</a:t>
            </a:fld>
            <a:endParaRPr lang="zh-CN" altLang="en-US"/>
          </a:p>
        </p:txBody>
      </p:sp>
      <p:sp>
        <p:nvSpPr>
          <p:cNvPr id="10" name="页脚占位符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zh-CN" altLang="en-US"/>
          </a:p>
        </p:txBody>
      </p:sp>
      <p:sp>
        <p:nvSpPr>
          <p:cNvPr id="22" name="灯片编号占位符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5" name="矩形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0" y="1844824"/>
            <a:ext cx="8964488" cy="2232248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zh-CN" sz="4800" b="1" dirty="0">
                <a:latin typeface="Gadugi" panose="020B0502040204020203" pitchFamily="34" charset="0"/>
                <a:ea typeface="Malgun Gothic" panose="020B0503020000020004" pitchFamily="34" charset="-127"/>
              </a:rPr>
              <a:t>CSE 341</a:t>
            </a:r>
            <a:br>
              <a:rPr lang="en-US" altLang="zh-CN" sz="4800" b="1" dirty="0">
                <a:latin typeface="Gadugi" panose="020B0502040204020203" pitchFamily="34" charset="0"/>
                <a:ea typeface="Malgun Gothic" panose="020B0503020000020004" pitchFamily="34" charset="-127"/>
              </a:rPr>
            </a:br>
            <a:r>
              <a:rPr lang="en-US" altLang="zh-CN" sz="4800" b="1" dirty="0">
                <a:solidFill>
                  <a:srgbClr val="0000FF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Computer Organization</a:t>
            </a:r>
            <a:br>
              <a:rPr lang="en-US" altLang="zh-CN" sz="4800" b="1" dirty="0">
                <a:solidFill>
                  <a:srgbClr val="0000FF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</a:br>
            <a:r>
              <a:rPr lang="en-US" altLang="zh-CN" sz="3100" b="1" i="1" dirty="0">
                <a:solidFill>
                  <a:schemeClr val="tx1"/>
                </a:solidFill>
              </a:rPr>
              <a:t/>
            </a:r>
            <a:br>
              <a:rPr lang="en-US" altLang="zh-CN" sz="3100" b="1" i="1" dirty="0">
                <a:solidFill>
                  <a:schemeClr val="tx1"/>
                </a:solidFill>
              </a:rPr>
            </a:br>
            <a: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Lecture </a:t>
            </a:r>
            <a:r>
              <a:rPr lang="en-US" altLang="zh-CN" sz="3600" b="1" dirty="0" smtClean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22</a:t>
            </a:r>
            <a: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/>
            </a:r>
            <a:b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</a:br>
            <a: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Memory (1)</a:t>
            </a:r>
            <a:b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</a:br>
            <a:endParaRPr lang="zh-CN" altLang="en-US" sz="3600" b="1" dirty="0">
              <a:solidFill>
                <a:srgbClr val="FF0000"/>
              </a:solidFill>
              <a:latin typeface="Gadugi" panose="020B0502040204020203" pitchFamily="34" charset="0"/>
              <a:ea typeface="Malgun Gothic" panose="020B0503020000020004" pitchFamily="34" charset="-127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403648" y="3933056"/>
            <a:ext cx="6400800" cy="2448272"/>
          </a:xfrm>
        </p:spPr>
        <p:txBody>
          <a:bodyPr>
            <a:normAutofit fontScale="70000" lnSpcReduction="20000"/>
          </a:bodyPr>
          <a:lstStyle/>
          <a:p>
            <a:endParaRPr lang="en-US" altLang="zh-CN" dirty="0"/>
          </a:p>
          <a:p>
            <a:pPr algn="ctr"/>
            <a:r>
              <a:rPr lang="en-US" altLang="zh-CN" sz="5100" b="1" i="1" dirty="0">
                <a:solidFill>
                  <a:schemeClr val="accent1"/>
                </a:solidFill>
              </a:rPr>
              <a:t>Prof. </a:t>
            </a:r>
            <a:r>
              <a:rPr lang="en-US" altLang="zh-CN" sz="5100" b="1" i="1" dirty="0" smtClean="0">
                <a:solidFill>
                  <a:schemeClr val="accent1"/>
                </a:solidFill>
              </a:rPr>
              <a:t>Lu Su</a:t>
            </a:r>
            <a:endParaRPr lang="en-US" altLang="zh-CN" sz="5100" b="1" i="1" dirty="0">
              <a:solidFill>
                <a:schemeClr val="accent1"/>
              </a:solidFill>
            </a:endParaRPr>
          </a:p>
          <a:p>
            <a:pPr algn="ctr"/>
            <a:r>
              <a:rPr lang="en-US" altLang="zh-CN" sz="4400" b="1" i="1" dirty="0">
                <a:solidFill>
                  <a:schemeClr val="tx1"/>
                </a:solidFill>
              </a:rPr>
              <a:t>Computer Science Engineering, UB</a:t>
            </a:r>
          </a:p>
          <a:p>
            <a:endParaRPr lang="en-US" altLang="zh-CN" sz="4400" b="1" i="1" dirty="0">
              <a:solidFill>
                <a:schemeClr val="tx1"/>
              </a:solidFill>
            </a:endParaRPr>
          </a:p>
          <a:p>
            <a:pPr algn="ctr"/>
            <a:r>
              <a:rPr lang="en-US" altLang="zh-CN" sz="2100" b="1" i="1" dirty="0">
                <a:solidFill>
                  <a:schemeClr val="tx1"/>
                </a:solidFill>
              </a:rPr>
              <a:t>Slides adapted from </a:t>
            </a:r>
            <a:r>
              <a:rPr lang="en-US" altLang="zh-CN" sz="2100" b="1" i="1" dirty="0" err="1"/>
              <a:t>Raheel</a:t>
            </a:r>
            <a:r>
              <a:rPr lang="en-US" altLang="zh-CN" sz="2100" b="1" i="1" dirty="0"/>
              <a:t> Ahmad, </a:t>
            </a:r>
            <a:r>
              <a:rPr lang="en-US" altLang="zh-CN" sz="2100" b="1" i="1" dirty="0">
                <a:solidFill>
                  <a:schemeClr val="tx1"/>
                </a:solidFill>
              </a:rPr>
              <a:t>Luis </a:t>
            </a:r>
            <a:r>
              <a:rPr lang="en-US" altLang="zh-CN" sz="2100" b="1" i="1" dirty="0" err="1">
                <a:solidFill>
                  <a:schemeClr val="tx1"/>
                </a:solidFill>
              </a:rPr>
              <a:t>Ceze</a:t>
            </a:r>
            <a:r>
              <a:rPr lang="en-US" altLang="zh-CN" sz="2100" b="1" i="1" dirty="0">
                <a:solidFill>
                  <a:schemeClr val="tx1"/>
                </a:solidFill>
              </a:rPr>
              <a:t> , </a:t>
            </a:r>
            <a:r>
              <a:rPr lang="en-US" altLang="zh-CN" sz="2100" b="1" i="1" dirty="0" err="1"/>
              <a:t>Sangyeun</a:t>
            </a:r>
            <a:r>
              <a:rPr lang="en-US" altLang="zh-CN" sz="2100" b="1" i="1" dirty="0"/>
              <a:t> Cho,</a:t>
            </a:r>
          </a:p>
          <a:p>
            <a:pPr algn="ctr"/>
            <a:r>
              <a:rPr lang="en-US" altLang="zh-CN" sz="2100" b="1" i="1" dirty="0">
                <a:solidFill>
                  <a:schemeClr val="tx1"/>
                </a:solidFill>
              </a:rPr>
              <a:t> Howard Huang, Bruce Kim, </a:t>
            </a:r>
            <a:r>
              <a:rPr lang="en-US" altLang="zh-CN" sz="2100" b="1" i="1" dirty="0" err="1">
                <a:solidFill>
                  <a:schemeClr val="tx1"/>
                </a:solidFill>
              </a:rPr>
              <a:t>Josep</a:t>
            </a:r>
            <a:r>
              <a:rPr lang="en-US" altLang="zh-CN" sz="2100" b="1" i="1" dirty="0">
                <a:solidFill>
                  <a:schemeClr val="tx1"/>
                </a:solidFill>
              </a:rPr>
              <a:t> </a:t>
            </a:r>
            <a:r>
              <a:rPr lang="en-US" altLang="zh-CN" sz="2100" b="1" i="1" dirty="0" err="1">
                <a:solidFill>
                  <a:schemeClr val="tx1"/>
                </a:solidFill>
              </a:rPr>
              <a:t>Torrellas</a:t>
            </a:r>
            <a:r>
              <a:rPr lang="en-US" altLang="zh-CN" sz="2100" b="1" i="1" dirty="0">
                <a:solidFill>
                  <a:schemeClr val="tx1"/>
                </a:solidFill>
              </a:rPr>
              <a:t>, Bo Yuan, and Craig </a:t>
            </a:r>
            <a:r>
              <a:rPr lang="en-US" altLang="zh-CN" sz="2100" b="1" i="1" dirty="0" err="1">
                <a:solidFill>
                  <a:schemeClr val="tx1"/>
                </a:solidFill>
              </a:rPr>
              <a:t>Zilles</a:t>
            </a:r>
            <a:endParaRPr lang="zh-CN" altLang="en-US" sz="2100" b="1" i="1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942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 smtClean="0">
                <a:solidFill>
                  <a:srgbClr val="0000FF"/>
                </a:solidFill>
              </a:rPr>
              <a:t>Cache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pic>
        <p:nvPicPr>
          <p:cNvPr id="4" name="Picture 2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8844" y="1412776"/>
            <a:ext cx="6449540" cy="4270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04255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3"/>
          <p:cNvSpPr>
            <a:spLocks noChangeArrowheads="1"/>
          </p:cNvSpPr>
          <p:nvPr/>
        </p:nvSpPr>
        <p:spPr bwMode="auto">
          <a:xfrm>
            <a:off x="540196" y="1837010"/>
            <a:ext cx="1360488" cy="627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1400" i="1">
                <a:latin typeface="Comic Sans MS" panose="030F0702030302020204" pitchFamily="66" charset="0"/>
              </a:rPr>
              <a:t>CPU Registers</a:t>
            </a:r>
          </a:p>
          <a:p>
            <a:pPr>
              <a:lnSpc>
                <a:spcPct val="90000"/>
              </a:lnSpc>
            </a:pPr>
            <a:r>
              <a:rPr lang="en-US" altLang="en-US" sz="1400">
                <a:latin typeface="Comic Sans MS" panose="030F0702030302020204" pitchFamily="66" charset="0"/>
              </a:rPr>
              <a:t>100s Bytes</a:t>
            </a:r>
          </a:p>
          <a:p>
            <a:pPr>
              <a:lnSpc>
                <a:spcPct val="90000"/>
              </a:lnSpc>
            </a:pPr>
            <a:r>
              <a:rPr lang="en-US" altLang="en-US" sz="1400">
                <a:latin typeface="Comic Sans MS" panose="030F0702030302020204" pitchFamily="66" charset="0"/>
              </a:rPr>
              <a:t>&lt;10s ns</a:t>
            </a:r>
          </a:p>
        </p:txBody>
      </p:sp>
      <p:sp>
        <p:nvSpPr>
          <p:cNvPr id="14341" name="Rectangle 4"/>
          <p:cNvSpPr>
            <a:spLocks noChangeArrowheads="1"/>
          </p:cNvSpPr>
          <p:nvPr/>
        </p:nvSpPr>
        <p:spPr bwMode="auto">
          <a:xfrm>
            <a:off x="540196" y="2662510"/>
            <a:ext cx="13065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1400" i="1">
                <a:latin typeface="Comic Sans MS" panose="030F0702030302020204" pitchFamily="66" charset="0"/>
              </a:rPr>
              <a:t>Cache</a:t>
            </a:r>
          </a:p>
          <a:p>
            <a:pPr>
              <a:lnSpc>
                <a:spcPct val="90000"/>
              </a:lnSpc>
            </a:pPr>
            <a:r>
              <a:rPr lang="en-US" altLang="en-US" sz="1400">
                <a:latin typeface="Comic Sans MS" panose="030F0702030302020204" pitchFamily="66" charset="0"/>
              </a:rPr>
              <a:t>K Bytes</a:t>
            </a:r>
          </a:p>
          <a:p>
            <a:pPr>
              <a:lnSpc>
                <a:spcPct val="90000"/>
              </a:lnSpc>
            </a:pPr>
            <a:r>
              <a:rPr lang="en-US" altLang="en-US" sz="1400">
                <a:latin typeface="Comic Sans MS" panose="030F0702030302020204" pitchFamily="66" charset="0"/>
              </a:rPr>
              <a:t>10-100 ns</a:t>
            </a:r>
          </a:p>
          <a:p>
            <a:pPr>
              <a:lnSpc>
                <a:spcPct val="90000"/>
              </a:lnSpc>
            </a:pPr>
            <a:r>
              <a:rPr lang="en-US" altLang="en-US" sz="1400">
                <a:latin typeface="Comic Sans MS" panose="030F0702030302020204" pitchFamily="66" charset="0"/>
              </a:rPr>
              <a:t>1-0.1 cents/bit</a:t>
            </a:r>
          </a:p>
        </p:txBody>
      </p:sp>
      <p:sp>
        <p:nvSpPr>
          <p:cNvPr id="14342" name="Rectangle 5"/>
          <p:cNvSpPr>
            <a:spLocks noChangeArrowheads="1"/>
          </p:cNvSpPr>
          <p:nvPr/>
        </p:nvSpPr>
        <p:spPr bwMode="auto">
          <a:xfrm>
            <a:off x="540196" y="3805510"/>
            <a:ext cx="20939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1400" i="1">
                <a:latin typeface="Comic Sans MS" panose="030F0702030302020204" pitchFamily="66" charset="0"/>
              </a:rPr>
              <a:t>Main Memory</a:t>
            </a:r>
          </a:p>
          <a:p>
            <a:pPr>
              <a:lnSpc>
                <a:spcPct val="90000"/>
              </a:lnSpc>
            </a:pPr>
            <a:r>
              <a:rPr lang="en-US" altLang="en-US" sz="1400">
                <a:latin typeface="Comic Sans MS" panose="030F0702030302020204" pitchFamily="66" charset="0"/>
              </a:rPr>
              <a:t>M Bytes</a:t>
            </a:r>
          </a:p>
          <a:p>
            <a:pPr>
              <a:lnSpc>
                <a:spcPct val="90000"/>
              </a:lnSpc>
            </a:pPr>
            <a:r>
              <a:rPr lang="en-US" altLang="en-US" sz="1400">
                <a:latin typeface="Comic Sans MS" panose="030F0702030302020204" pitchFamily="66" charset="0"/>
              </a:rPr>
              <a:t>200ns- 500ns</a:t>
            </a:r>
          </a:p>
          <a:p>
            <a:pPr>
              <a:lnSpc>
                <a:spcPct val="90000"/>
              </a:lnSpc>
            </a:pPr>
            <a:r>
              <a:rPr lang="en-US" altLang="en-US" sz="1400">
                <a:latin typeface="Comic Sans MS" panose="030F0702030302020204" pitchFamily="66" charset="0"/>
              </a:rPr>
              <a:t>$.0001-.00001 cents /bit</a:t>
            </a:r>
          </a:p>
        </p:txBody>
      </p:sp>
      <p:sp>
        <p:nvSpPr>
          <p:cNvPr id="14343" name="Rectangle 6"/>
          <p:cNvSpPr>
            <a:spLocks noChangeArrowheads="1"/>
          </p:cNvSpPr>
          <p:nvPr/>
        </p:nvSpPr>
        <p:spPr bwMode="auto">
          <a:xfrm>
            <a:off x="540196" y="4643710"/>
            <a:ext cx="1601788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1400" i="1">
                <a:latin typeface="Comic Sans MS" panose="030F0702030302020204" pitchFamily="66" charset="0"/>
              </a:rPr>
              <a:t>Disk</a:t>
            </a:r>
          </a:p>
          <a:p>
            <a:pPr>
              <a:lnSpc>
                <a:spcPct val="90000"/>
              </a:lnSpc>
            </a:pPr>
            <a:r>
              <a:rPr lang="en-US" altLang="en-US" sz="1400">
                <a:latin typeface="Comic Sans MS" panose="030F0702030302020204" pitchFamily="66" charset="0"/>
              </a:rPr>
              <a:t>G Bytes, 10 ms </a:t>
            </a:r>
            <a:br>
              <a:rPr lang="en-US" altLang="en-US" sz="1400">
                <a:latin typeface="Comic Sans MS" panose="030F0702030302020204" pitchFamily="66" charset="0"/>
              </a:rPr>
            </a:br>
            <a:r>
              <a:rPr lang="en-US" altLang="en-US" sz="1400">
                <a:latin typeface="Comic Sans MS" panose="030F0702030302020204" pitchFamily="66" charset="0"/>
              </a:rPr>
              <a:t>(10,000,000 ns)</a:t>
            </a:r>
          </a:p>
          <a:p>
            <a:pPr>
              <a:lnSpc>
                <a:spcPct val="90000"/>
              </a:lnSpc>
            </a:pPr>
            <a:endParaRPr lang="en-US" altLang="en-US" sz="1400">
              <a:latin typeface="Comic Sans MS" panose="030F0702030302020204" pitchFamily="66" charset="0"/>
            </a:endParaRPr>
          </a:p>
          <a:p>
            <a:pPr>
              <a:lnSpc>
                <a:spcPct val="90000"/>
              </a:lnSpc>
            </a:pPr>
            <a:r>
              <a:rPr lang="en-US" altLang="en-US" sz="1400">
                <a:latin typeface="Comic Sans MS" panose="030F0702030302020204" pitchFamily="66" charset="0"/>
              </a:rPr>
              <a:t>10   - 10  cents/bit</a:t>
            </a:r>
          </a:p>
        </p:txBody>
      </p:sp>
      <p:sp>
        <p:nvSpPr>
          <p:cNvPr id="14344" name="Rectangle 7"/>
          <p:cNvSpPr>
            <a:spLocks noChangeArrowheads="1"/>
          </p:cNvSpPr>
          <p:nvPr/>
        </p:nvSpPr>
        <p:spPr bwMode="auto">
          <a:xfrm>
            <a:off x="730696" y="5316810"/>
            <a:ext cx="284163" cy="24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1400">
                <a:latin typeface="Comic Sans MS" panose="030F0702030302020204" pitchFamily="66" charset="0"/>
              </a:rPr>
              <a:t>-5</a:t>
            </a:r>
          </a:p>
        </p:txBody>
      </p:sp>
      <p:sp>
        <p:nvSpPr>
          <p:cNvPr id="14345" name="Rectangle 8"/>
          <p:cNvSpPr>
            <a:spLocks noChangeArrowheads="1"/>
          </p:cNvSpPr>
          <p:nvPr/>
        </p:nvSpPr>
        <p:spPr bwMode="auto">
          <a:xfrm>
            <a:off x="1137096" y="5291410"/>
            <a:ext cx="284163" cy="24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1400">
                <a:latin typeface="Comic Sans MS" panose="030F0702030302020204" pitchFamily="66" charset="0"/>
              </a:rPr>
              <a:t>-6</a:t>
            </a:r>
          </a:p>
        </p:txBody>
      </p:sp>
      <p:sp>
        <p:nvSpPr>
          <p:cNvPr id="14346" name="Rectangle 9"/>
          <p:cNvSpPr>
            <a:spLocks noChangeArrowheads="1"/>
          </p:cNvSpPr>
          <p:nvPr/>
        </p:nvSpPr>
        <p:spPr bwMode="auto">
          <a:xfrm>
            <a:off x="540196" y="1087710"/>
            <a:ext cx="1211263" cy="627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1400" i="1">
                <a:latin typeface="Comic Sans MS" panose="030F0702030302020204" pitchFamily="66" charset="0"/>
              </a:rPr>
              <a:t>Capacity</a:t>
            </a:r>
          </a:p>
          <a:p>
            <a:pPr>
              <a:lnSpc>
                <a:spcPct val="90000"/>
              </a:lnSpc>
            </a:pPr>
            <a:r>
              <a:rPr lang="en-US" altLang="en-US" sz="1400" i="1">
                <a:latin typeface="Comic Sans MS" panose="030F0702030302020204" pitchFamily="66" charset="0"/>
              </a:rPr>
              <a:t>Access Time</a:t>
            </a:r>
          </a:p>
          <a:p>
            <a:pPr>
              <a:lnSpc>
                <a:spcPct val="90000"/>
              </a:lnSpc>
            </a:pPr>
            <a:r>
              <a:rPr lang="en-US" altLang="en-US" sz="1400" i="1">
                <a:latin typeface="Comic Sans MS" panose="030F0702030302020204" pitchFamily="66" charset="0"/>
              </a:rPr>
              <a:t>Cost</a:t>
            </a:r>
          </a:p>
        </p:txBody>
      </p:sp>
      <p:sp>
        <p:nvSpPr>
          <p:cNvPr id="14347" name="Rectangle 10"/>
          <p:cNvSpPr>
            <a:spLocks noChangeArrowheads="1"/>
          </p:cNvSpPr>
          <p:nvPr/>
        </p:nvSpPr>
        <p:spPr bwMode="auto">
          <a:xfrm>
            <a:off x="540196" y="5850210"/>
            <a:ext cx="796925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1400" i="1">
                <a:latin typeface="Comic Sans MS" panose="030F0702030302020204" pitchFamily="66" charset="0"/>
              </a:rPr>
              <a:t>Tape</a:t>
            </a:r>
          </a:p>
          <a:p>
            <a:pPr>
              <a:lnSpc>
                <a:spcPct val="90000"/>
              </a:lnSpc>
            </a:pPr>
            <a:r>
              <a:rPr lang="en-US" altLang="en-US" sz="1400">
                <a:latin typeface="Comic Sans MS" panose="030F0702030302020204" pitchFamily="66" charset="0"/>
              </a:rPr>
              <a:t>infinite</a:t>
            </a:r>
          </a:p>
          <a:p>
            <a:pPr>
              <a:lnSpc>
                <a:spcPct val="90000"/>
              </a:lnSpc>
            </a:pPr>
            <a:r>
              <a:rPr lang="en-US" altLang="en-US" sz="1400">
                <a:latin typeface="Comic Sans MS" panose="030F0702030302020204" pitchFamily="66" charset="0"/>
              </a:rPr>
              <a:t>sec-min</a:t>
            </a:r>
          </a:p>
          <a:p>
            <a:pPr>
              <a:lnSpc>
                <a:spcPct val="90000"/>
              </a:lnSpc>
            </a:pPr>
            <a:r>
              <a:rPr lang="en-US" altLang="en-US" sz="1400">
                <a:latin typeface="Comic Sans MS" panose="030F0702030302020204" pitchFamily="66" charset="0"/>
              </a:rPr>
              <a:t>10</a:t>
            </a:r>
          </a:p>
        </p:txBody>
      </p:sp>
      <p:sp>
        <p:nvSpPr>
          <p:cNvPr id="14348" name="Rectangle 11"/>
          <p:cNvSpPr>
            <a:spLocks noChangeArrowheads="1"/>
          </p:cNvSpPr>
          <p:nvPr/>
        </p:nvSpPr>
        <p:spPr bwMode="auto">
          <a:xfrm>
            <a:off x="800546" y="6364560"/>
            <a:ext cx="284163" cy="24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1400">
                <a:latin typeface="Comic Sans MS" panose="030F0702030302020204" pitchFamily="66" charset="0"/>
              </a:rPr>
              <a:t>-8</a:t>
            </a:r>
          </a:p>
        </p:txBody>
      </p:sp>
      <p:sp>
        <p:nvSpPr>
          <p:cNvPr id="14349" name="Rectangle 12"/>
          <p:cNvSpPr>
            <a:spLocks noChangeArrowheads="1"/>
          </p:cNvSpPr>
          <p:nvPr/>
        </p:nvSpPr>
        <p:spPr bwMode="auto">
          <a:xfrm>
            <a:off x="3410396" y="1837010"/>
            <a:ext cx="1193800" cy="4318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4350" name="Rectangle 13"/>
          <p:cNvSpPr>
            <a:spLocks noChangeArrowheads="1"/>
          </p:cNvSpPr>
          <p:nvPr/>
        </p:nvSpPr>
        <p:spPr bwMode="auto">
          <a:xfrm>
            <a:off x="3486596" y="1925910"/>
            <a:ext cx="11684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>
                <a:latin typeface="Comic Sans MS" panose="030F0702030302020204" pitchFamily="66" charset="0"/>
              </a:rPr>
              <a:t>Registers</a:t>
            </a:r>
          </a:p>
        </p:txBody>
      </p:sp>
      <p:sp>
        <p:nvSpPr>
          <p:cNvPr id="14351" name="Rectangle 14"/>
          <p:cNvSpPr>
            <a:spLocks noChangeArrowheads="1"/>
          </p:cNvSpPr>
          <p:nvPr/>
        </p:nvSpPr>
        <p:spPr bwMode="auto">
          <a:xfrm>
            <a:off x="3486596" y="2916510"/>
            <a:ext cx="8128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>
                <a:latin typeface="Comic Sans MS" panose="030F0702030302020204" pitchFamily="66" charset="0"/>
              </a:rPr>
              <a:t>Cache</a:t>
            </a:r>
          </a:p>
        </p:txBody>
      </p:sp>
      <p:sp>
        <p:nvSpPr>
          <p:cNvPr id="14352" name="Rectangle 15"/>
          <p:cNvSpPr>
            <a:spLocks noChangeArrowheads="1"/>
          </p:cNvSpPr>
          <p:nvPr/>
        </p:nvSpPr>
        <p:spPr bwMode="auto">
          <a:xfrm>
            <a:off x="3562796" y="3983310"/>
            <a:ext cx="10033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>
                <a:latin typeface="Comic Sans MS" panose="030F0702030302020204" pitchFamily="66" charset="0"/>
              </a:rPr>
              <a:t>Memory</a:t>
            </a:r>
          </a:p>
        </p:txBody>
      </p:sp>
      <p:sp>
        <p:nvSpPr>
          <p:cNvPr id="14353" name="Rectangle 16"/>
          <p:cNvSpPr>
            <a:spLocks noChangeArrowheads="1"/>
          </p:cNvSpPr>
          <p:nvPr/>
        </p:nvSpPr>
        <p:spPr bwMode="auto">
          <a:xfrm>
            <a:off x="3562796" y="5050110"/>
            <a:ext cx="6096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>
                <a:latin typeface="Comic Sans MS" panose="030F0702030302020204" pitchFamily="66" charset="0"/>
              </a:rPr>
              <a:t>Disk</a:t>
            </a:r>
          </a:p>
        </p:txBody>
      </p:sp>
      <p:sp>
        <p:nvSpPr>
          <p:cNvPr id="14354" name="Rectangle 17"/>
          <p:cNvSpPr>
            <a:spLocks noChangeArrowheads="1"/>
          </p:cNvSpPr>
          <p:nvPr/>
        </p:nvSpPr>
        <p:spPr bwMode="auto">
          <a:xfrm>
            <a:off x="3638996" y="6193110"/>
            <a:ext cx="6604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>
                <a:latin typeface="Comic Sans MS" panose="030F0702030302020204" pitchFamily="66" charset="0"/>
              </a:rPr>
              <a:t>Tape</a:t>
            </a:r>
          </a:p>
        </p:txBody>
      </p:sp>
      <p:sp>
        <p:nvSpPr>
          <p:cNvPr id="14355" name="Rectangle 18"/>
          <p:cNvSpPr>
            <a:spLocks noChangeArrowheads="1"/>
          </p:cNvSpPr>
          <p:nvPr/>
        </p:nvSpPr>
        <p:spPr bwMode="auto">
          <a:xfrm>
            <a:off x="3029396" y="2827610"/>
            <a:ext cx="1955800" cy="508000"/>
          </a:xfrm>
          <a:prstGeom prst="rect">
            <a:avLst/>
          </a:prstGeom>
          <a:noFill/>
          <a:ln w="25400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4356" name="Rectangle 19"/>
          <p:cNvSpPr>
            <a:spLocks noChangeArrowheads="1"/>
          </p:cNvSpPr>
          <p:nvPr/>
        </p:nvSpPr>
        <p:spPr bwMode="auto">
          <a:xfrm>
            <a:off x="2724596" y="3894410"/>
            <a:ext cx="2870200" cy="508000"/>
          </a:xfrm>
          <a:prstGeom prst="rect">
            <a:avLst/>
          </a:prstGeom>
          <a:noFill/>
          <a:ln w="25400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4357" name="Rectangle 20"/>
          <p:cNvSpPr>
            <a:spLocks noChangeArrowheads="1"/>
          </p:cNvSpPr>
          <p:nvPr/>
        </p:nvSpPr>
        <p:spPr bwMode="auto">
          <a:xfrm>
            <a:off x="2191196" y="4961210"/>
            <a:ext cx="3937000" cy="508000"/>
          </a:xfrm>
          <a:prstGeom prst="rect">
            <a:avLst/>
          </a:prstGeom>
          <a:noFill/>
          <a:ln w="25400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4358" name="Rectangle 21"/>
          <p:cNvSpPr>
            <a:spLocks noChangeArrowheads="1"/>
          </p:cNvSpPr>
          <p:nvPr/>
        </p:nvSpPr>
        <p:spPr bwMode="auto">
          <a:xfrm>
            <a:off x="1886396" y="6028010"/>
            <a:ext cx="4699000" cy="5080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4359" name="Line 22"/>
          <p:cNvSpPr>
            <a:spLocks noChangeShapeType="1"/>
          </p:cNvSpPr>
          <p:nvPr/>
        </p:nvSpPr>
        <p:spPr bwMode="auto">
          <a:xfrm>
            <a:off x="4007296" y="2287860"/>
            <a:ext cx="0" cy="520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60" name="Line 23"/>
          <p:cNvSpPr>
            <a:spLocks noChangeShapeType="1"/>
          </p:cNvSpPr>
          <p:nvPr/>
        </p:nvSpPr>
        <p:spPr bwMode="auto">
          <a:xfrm>
            <a:off x="4007296" y="3354660"/>
            <a:ext cx="0" cy="52070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61" name="Line 24"/>
          <p:cNvSpPr>
            <a:spLocks noChangeShapeType="1"/>
          </p:cNvSpPr>
          <p:nvPr/>
        </p:nvSpPr>
        <p:spPr bwMode="auto">
          <a:xfrm>
            <a:off x="4007296" y="4421460"/>
            <a:ext cx="0" cy="52070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62" name="Line 25"/>
          <p:cNvSpPr>
            <a:spLocks noChangeShapeType="1"/>
          </p:cNvSpPr>
          <p:nvPr/>
        </p:nvSpPr>
        <p:spPr bwMode="auto">
          <a:xfrm>
            <a:off x="4007296" y="5488260"/>
            <a:ext cx="0" cy="520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63" name="Rectangle 26"/>
          <p:cNvSpPr>
            <a:spLocks noChangeArrowheads="1"/>
          </p:cNvSpPr>
          <p:nvPr/>
        </p:nvSpPr>
        <p:spPr bwMode="auto">
          <a:xfrm>
            <a:off x="4096196" y="2383110"/>
            <a:ext cx="17018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>
                <a:latin typeface="Comic Sans MS" panose="030F0702030302020204" pitchFamily="66" charset="0"/>
              </a:rPr>
              <a:t>Instr. Operands</a:t>
            </a:r>
          </a:p>
        </p:txBody>
      </p:sp>
      <p:sp>
        <p:nvSpPr>
          <p:cNvPr id="14364" name="Rectangle 27"/>
          <p:cNvSpPr>
            <a:spLocks noChangeArrowheads="1"/>
          </p:cNvSpPr>
          <p:nvPr/>
        </p:nvSpPr>
        <p:spPr bwMode="auto">
          <a:xfrm>
            <a:off x="4096196" y="3449910"/>
            <a:ext cx="8001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>
                <a:latin typeface="Comic Sans MS" panose="030F0702030302020204" pitchFamily="66" charset="0"/>
              </a:rPr>
              <a:t>Blocks</a:t>
            </a:r>
          </a:p>
        </p:txBody>
      </p:sp>
      <p:sp>
        <p:nvSpPr>
          <p:cNvPr id="14365" name="Rectangle 28"/>
          <p:cNvSpPr>
            <a:spLocks noChangeArrowheads="1"/>
          </p:cNvSpPr>
          <p:nvPr/>
        </p:nvSpPr>
        <p:spPr bwMode="auto">
          <a:xfrm>
            <a:off x="4096196" y="4516710"/>
            <a:ext cx="7747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>
                <a:latin typeface="Comic Sans MS" panose="030F0702030302020204" pitchFamily="66" charset="0"/>
              </a:rPr>
              <a:t>Pages</a:t>
            </a:r>
          </a:p>
        </p:txBody>
      </p:sp>
      <p:sp>
        <p:nvSpPr>
          <p:cNvPr id="14366" name="Rectangle 29"/>
          <p:cNvSpPr>
            <a:spLocks noChangeArrowheads="1"/>
          </p:cNvSpPr>
          <p:nvPr/>
        </p:nvSpPr>
        <p:spPr bwMode="auto">
          <a:xfrm>
            <a:off x="4096196" y="5583510"/>
            <a:ext cx="6096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>
                <a:latin typeface="Comic Sans MS" panose="030F0702030302020204" pitchFamily="66" charset="0"/>
              </a:rPr>
              <a:t>Files</a:t>
            </a:r>
          </a:p>
        </p:txBody>
      </p:sp>
      <p:sp>
        <p:nvSpPr>
          <p:cNvPr id="14367" name="Rectangle 30"/>
          <p:cNvSpPr>
            <a:spLocks noChangeArrowheads="1"/>
          </p:cNvSpPr>
          <p:nvPr/>
        </p:nvSpPr>
        <p:spPr bwMode="auto">
          <a:xfrm>
            <a:off x="6483796" y="1354410"/>
            <a:ext cx="866775" cy="43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1400" i="1">
                <a:latin typeface="Comic Sans MS" panose="030F0702030302020204" pitchFamily="66" charset="0"/>
              </a:rPr>
              <a:t>Staging</a:t>
            </a:r>
          </a:p>
          <a:p>
            <a:pPr>
              <a:lnSpc>
                <a:spcPct val="90000"/>
              </a:lnSpc>
            </a:pPr>
            <a:r>
              <a:rPr lang="en-US" altLang="en-US" sz="1400" i="1">
                <a:latin typeface="Comic Sans MS" panose="030F0702030302020204" pitchFamily="66" charset="0"/>
              </a:rPr>
              <a:t>Xfer Unit</a:t>
            </a:r>
          </a:p>
        </p:txBody>
      </p:sp>
      <p:sp>
        <p:nvSpPr>
          <p:cNvPr id="14368" name="Rectangle 31"/>
          <p:cNvSpPr>
            <a:spLocks noChangeArrowheads="1"/>
          </p:cNvSpPr>
          <p:nvPr/>
        </p:nvSpPr>
        <p:spPr bwMode="auto">
          <a:xfrm>
            <a:off x="6280596" y="2332310"/>
            <a:ext cx="1358900" cy="43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1400">
                <a:latin typeface="Comic Sans MS" panose="030F0702030302020204" pitchFamily="66" charset="0"/>
              </a:rPr>
              <a:t>prog./compiler</a:t>
            </a:r>
          </a:p>
          <a:p>
            <a:pPr>
              <a:lnSpc>
                <a:spcPct val="90000"/>
              </a:lnSpc>
            </a:pPr>
            <a:r>
              <a:rPr lang="en-US" altLang="en-US" sz="1400">
                <a:latin typeface="Comic Sans MS" panose="030F0702030302020204" pitchFamily="66" charset="0"/>
              </a:rPr>
              <a:t>1-8 bytes</a:t>
            </a:r>
          </a:p>
        </p:txBody>
      </p:sp>
      <p:sp>
        <p:nvSpPr>
          <p:cNvPr id="14369" name="Rectangle 32"/>
          <p:cNvSpPr>
            <a:spLocks noChangeArrowheads="1"/>
          </p:cNvSpPr>
          <p:nvPr/>
        </p:nvSpPr>
        <p:spPr bwMode="auto">
          <a:xfrm>
            <a:off x="6356796" y="3322910"/>
            <a:ext cx="1090613" cy="43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1400">
                <a:latin typeface="Comic Sans MS" panose="030F0702030302020204" pitchFamily="66" charset="0"/>
              </a:rPr>
              <a:t>cache cntl</a:t>
            </a:r>
          </a:p>
          <a:p>
            <a:pPr>
              <a:lnSpc>
                <a:spcPct val="90000"/>
              </a:lnSpc>
            </a:pPr>
            <a:r>
              <a:rPr lang="en-US" altLang="en-US" sz="1400">
                <a:latin typeface="Comic Sans MS" panose="030F0702030302020204" pitchFamily="66" charset="0"/>
              </a:rPr>
              <a:t>8-128 bytes</a:t>
            </a:r>
          </a:p>
        </p:txBody>
      </p:sp>
      <p:sp>
        <p:nvSpPr>
          <p:cNvPr id="14370" name="Rectangle 33"/>
          <p:cNvSpPr>
            <a:spLocks noChangeArrowheads="1"/>
          </p:cNvSpPr>
          <p:nvPr/>
        </p:nvSpPr>
        <p:spPr bwMode="auto">
          <a:xfrm>
            <a:off x="6445696" y="4389710"/>
            <a:ext cx="1219200" cy="43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1400">
                <a:latin typeface="Comic Sans MS" panose="030F0702030302020204" pitchFamily="66" charset="0"/>
              </a:rPr>
              <a:t>OS</a:t>
            </a:r>
          </a:p>
          <a:p>
            <a:pPr>
              <a:lnSpc>
                <a:spcPct val="90000"/>
              </a:lnSpc>
            </a:pPr>
            <a:r>
              <a:rPr lang="en-US" altLang="en-US" sz="1400">
                <a:latin typeface="Comic Sans MS" panose="030F0702030302020204" pitchFamily="66" charset="0"/>
              </a:rPr>
              <a:t>512-4K bytes</a:t>
            </a:r>
          </a:p>
        </p:txBody>
      </p:sp>
      <p:sp>
        <p:nvSpPr>
          <p:cNvPr id="14371" name="Rectangle 34"/>
          <p:cNvSpPr>
            <a:spLocks noChangeArrowheads="1"/>
          </p:cNvSpPr>
          <p:nvPr/>
        </p:nvSpPr>
        <p:spPr bwMode="auto">
          <a:xfrm>
            <a:off x="6407596" y="5456510"/>
            <a:ext cx="1270000" cy="43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1400">
                <a:latin typeface="Comic Sans MS" panose="030F0702030302020204" pitchFamily="66" charset="0"/>
              </a:rPr>
              <a:t>user/operator</a:t>
            </a:r>
          </a:p>
          <a:p>
            <a:pPr>
              <a:lnSpc>
                <a:spcPct val="90000"/>
              </a:lnSpc>
            </a:pPr>
            <a:r>
              <a:rPr lang="en-US" altLang="en-US" sz="1400">
                <a:latin typeface="Comic Sans MS" panose="030F0702030302020204" pitchFamily="66" charset="0"/>
              </a:rPr>
              <a:t>Mbytes</a:t>
            </a:r>
          </a:p>
        </p:txBody>
      </p:sp>
      <p:sp>
        <p:nvSpPr>
          <p:cNvPr id="14372" name="Rectangle 35"/>
          <p:cNvSpPr>
            <a:spLocks noChangeArrowheads="1"/>
          </p:cNvSpPr>
          <p:nvPr/>
        </p:nvSpPr>
        <p:spPr bwMode="auto">
          <a:xfrm>
            <a:off x="7601396" y="1011510"/>
            <a:ext cx="14351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>
                <a:latin typeface="Comic Sans MS" panose="030F0702030302020204" pitchFamily="66" charset="0"/>
              </a:rPr>
              <a:t>Upper Level</a:t>
            </a:r>
          </a:p>
        </p:txBody>
      </p:sp>
      <p:sp>
        <p:nvSpPr>
          <p:cNvPr id="14373" name="Rectangle 36"/>
          <p:cNvSpPr>
            <a:spLocks noChangeArrowheads="1"/>
          </p:cNvSpPr>
          <p:nvPr/>
        </p:nvSpPr>
        <p:spPr bwMode="auto">
          <a:xfrm>
            <a:off x="7448996" y="6193110"/>
            <a:ext cx="14478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>
                <a:latin typeface="Comic Sans MS" panose="030F0702030302020204" pitchFamily="66" charset="0"/>
              </a:rPr>
              <a:t>Lower Level</a:t>
            </a:r>
          </a:p>
        </p:txBody>
      </p:sp>
      <p:sp>
        <p:nvSpPr>
          <p:cNvPr id="14374" name="Line 37"/>
          <p:cNvSpPr>
            <a:spLocks noChangeShapeType="1"/>
          </p:cNvSpPr>
          <p:nvPr/>
        </p:nvSpPr>
        <p:spPr bwMode="auto">
          <a:xfrm flipV="1">
            <a:off x="7969696" y="1589360"/>
            <a:ext cx="0" cy="4432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75" name="Rectangle 38"/>
          <p:cNvSpPr>
            <a:spLocks noChangeArrowheads="1"/>
          </p:cNvSpPr>
          <p:nvPr/>
        </p:nvSpPr>
        <p:spPr bwMode="auto">
          <a:xfrm>
            <a:off x="8058596" y="1544910"/>
            <a:ext cx="6985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>
                <a:latin typeface="Comic Sans MS" panose="030F0702030302020204" pitchFamily="66" charset="0"/>
              </a:rPr>
              <a:t>faster</a:t>
            </a:r>
          </a:p>
        </p:txBody>
      </p:sp>
      <p:sp>
        <p:nvSpPr>
          <p:cNvPr id="14376" name="Line 39"/>
          <p:cNvSpPr>
            <a:spLocks noChangeShapeType="1"/>
          </p:cNvSpPr>
          <p:nvPr/>
        </p:nvSpPr>
        <p:spPr bwMode="auto">
          <a:xfrm>
            <a:off x="8579296" y="1983060"/>
            <a:ext cx="0" cy="3721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77" name="Rectangle 40"/>
          <p:cNvSpPr>
            <a:spLocks noChangeArrowheads="1"/>
          </p:cNvSpPr>
          <p:nvPr/>
        </p:nvSpPr>
        <p:spPr bwMode="auto">
          <a:xfrm>
            <a:off x="8210996" y="5812110"/>
            <a:ext cx="7874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>
                <a:latin typeface="Comic Sans MS" panose="030F0702030302020204" pitchFamily="66" charset="0"/>
              </a:rPr>
              <a:t>Larger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11</a:t>
            </a:fld>
            <a:endParaRPr lang="zh-CN" altLang="en-US"/>
          </a:p>
        </p:txBody>
      </p:sp>
      <p:sp>
        <p:nvSpPr>
          <p:cNvPr id="42" name="标题 1">
            <a:extLst>
              <a:ext uri="{FF2B5EF4-FFF2-40B4-BE49-F238E27FC236}">
                <a16:creationId xmlns="" xmlns:a16="http://schemas.microsoft.com/office/drawing/2014/main" id="{766B1276-4855-9B4C-A331-66E03295CF61}"/>
              </a:ext>
            </a:extLst>
          </p:cNvPr>
          <p:cNvSpPr txBox="1">
            <a:spLocks/>
          </p:cNvSpPr>
          <p:nvPr/>
        </p:nvSpPr>
        <p:spPr>
          <a:xfrm>
            <a:off x="1032046" y="260648"/>
            <a:ext cx="7992888" cy="922114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Levels of Memory Hierarchy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9020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008063" y="161570"/>
            <a:ext cx="8135937" cy="812800"/>
          </a:xfrm>
        </p:spPr>
        <p:txBody>
          <a:bodyPr>
            <a:normAutofit fontScale="90000"/>
          </a:bodyPr>
          <a:lstStyle/>
          <a:p>
            <a:pPr algn="ctr">
              <a:tabLst>
                <a:tab pos="317500" algn="l"/>
                <a:tab pos="1231900" algn="l"/>
                <a:tab pos="2146300" algn="l"/>
                <a:tab pos="3060700" algn="l"/>
                <a:tab pos="3975100" algn="l"/>
                <a:tab pos="4889500" algn="l"/>
                <a:tab pos="5803900" algn="l"/>
              </a:tabLst>
            </a:pPr>
            <a:r>
              <a:rPr lang="en-US" altLang="en-US" sz="4400" b="1" dirty="0">
                <a:solidFill>
                  <a:srgbClr val="0000FF"/>
                </a:solidFill>
              </a:rPr>
              <a:t>Memory Hierarchy: Intel Haswell Mobile Processor (2013)</a:t>
            </a:r>
          </a:p>
        </p:txBody>
      </p:sp>
      <p:sp>
        <p:nvSpPr>
          <p:cNvPr id="16422" name="Text Box 41"/>
          <p:cNvSpPr txBox="1">
            <a:spLocks noChangeArrowheads="1"/>
          </p:cNvSpPr>
          <p:nvPr/>
        </p:nvSpPr>
        <p:spPr bwMode="auto">
          <a:xfrm>
            <a:off x="314325" y="5653117"/>
            <a:ext cx="8756523" cy="800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2600" dirty="0">
                <a:solidFill>
                  <a:srgbClr val="053DE8"/>
                </a:solidFill>
                <a:latin typeface="Marker Felt"/>
              </a:rPr>
              <a:t>Let programs address a memory space that scales to the disk size, at a speed that is usually as fast as register access</a:t>
            </a:r>
          </a:p>
        </p:txBody>
      </p:sp>
      <p:sp>
        <p:nvSpPr>
          <p:cNvPr id="16426" name="Text Box 54"/>
          <p:cNvSpPr txBox="1">
            <a:spLocks noChangeArrowheads="1"/>
          </p:cNvSpPr>
          <p:nvPr/>
        </p:nvSpPr>
        <p:spPr bwMode="auto">
          <a:xfrm>
            <a:off x="1008063" y="5254848"/>
            <a:ext cx="7277100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2700" dirty="0">
                <a:solidFill>
                  <a:srgbClr val="053DE8"/>
                </a:solidFill>
                <a:latin typeface="Helvetica" panose="020B0604020202020204" pitchFamily="34" charset="0"/>
              </a:rPr>
              <a:t> Goal: Illusion of large, fast, cheap memory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12</a:t>
            </a:fld>
            <a:endParaRPr lang="zh-CN" altLang="en-US"/>
          </a:p>
        </p:txBody>
      </p:sp>
      <p:graphicFrame>
        <p:nvGraphicFramePr>
          <p:cNvPr id="7" name="Table 6">
            <a:extLst>
              <a:ext uri="{FF2B5EF4-FFF2-40B4-BE49-F238E27FC236}">
                <a16:creationId xmlns="" xmlns:a16="http://schemas.microsoft.com/office/drawing/2014/main" id="{87A4BF1D-80D8-5A4A-B4C1-83B2344033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9663274"/>
              </p:ext>
            </p:extLst>
          </p:nvPr>
        </p:nvGraphicFramePr>
        <p:xfrm>
          <a:off x="1210190" y="1190768"/>
          <a:ext cx="7610685" cy="3962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43857">
                  <a:extLst>
                    <a:ext uri="{9D8B030D-6E8A-4147-A177-3AD203B41FA5}">
                      <a16:colId xmlns="" xmlns:a16="http://schemas.microsoft.com/office/drawing/2014/main" val="3881054891"/>
                    </a:ext>
                  </a:extLst>
                </a:gridCol>
                <a:gridCol w="2229933">
                  <a:extLst>
                    <a:ext uri="{9D8B030D-6E8A-4147-A177-3AD203B41FA5}">
                      <a16:colId xmlns="" xmlns:a16="http://schemas.microsoft.com/office/drawing/2014/main" val="2061683978"/>
                    </a:ext>
                  </a:extLst>
                </a:gridCol>
                <a:gridCol w="2536895">
                  <a:extLst>
                    <a:ext uri="{9D8B030D-6E8A-4147-A177-3AD203B41FA5}">
                      <a16:colId xmlns="" xmlns:a16="http://schemas.microsoft.com/office/drawing/2014/main" val="387627104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Storage Components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Size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Latency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4800361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Registers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 KB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 cycle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568876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L0 cache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6 KB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7077925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L1 </a:t>
                      </a:r>
                      <a:r>
                        <a:rPr lang="en-US" sz="2000" dirty="0" err="1"/>
                        <a:t>Instr</a:t>
                      </a:r>
                      <a:r>
                        <a:rPr lang="en-US" sz="2000" dirty="0"/>
                        <a:t>/Data cache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128 KB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700 GB/sec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3609226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L2 cache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 MB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200 GB/sec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1201521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L3 cache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6 MB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100 GB/sec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398128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L4 cache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128 MB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40 GB/sec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8099042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Main memory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1~16 GB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10 GB/sec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49295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Disk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1~4 TB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2000 MB/sec (SSD)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9679644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Nearline storage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Up to exabytes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160 MB/sec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5907618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6944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55104" y="1340768"/>
            <a:ext cx="8153400" cy="5181600"/>
          </a:xfrm>
        </p:spPr>
        <p:txBody>
          <a:bodyPr anchor="ctr">
            <a:normAutofit lnSpcReduction="10000"/>
          </a:bodyPr>
          <a:lstStyle/>
          <a:p>
            <a:r>
              <a:rPr lang="en-US" altLang="en-US" sz="2800" dirty="0"/>
              <a:t>Small/fast storage, e.g., registers</a:t>
            </a:r>
            <a:endParaRPr lang="en-US" altLang="en-US" sz="3200" dirty="0"/>
          </a:p>
          <a:p>
            <a:pPr lvl="1"/>
            <a:r>
              <a:rPr lang="en-US" altLang="en-US" sz="2400" dirty="0"/>
              <a:t>Address usually specified in instruction</a:t>
            </a:r>
          </a:p>
          <a:p>
            <a:pPr lvl="1"/>
            <a:r>
              <a:rPr lang="en-US" altLang="en-US" sz="2400" dirty="0"/>
              <a:t>Generally implemented directly as a register file</a:t>
            </a:r>
          </a:p>
          <a:p>
            <a:pPr lvl="2"/>
            <a:r>
              <a:rPr lang="en-US" altLang="en-US" dirty="0"/>
              <a:t>but hardware might do things behind software’s back, e.g., stack management, register renaming</a:t>
            </a:r>
          </a:p>
          <a:p>
            <a:pPr lvl="1"/>
            <a:endParaRPr lang="en-US" altLang="en-US" sz="1600" dirty="0"/>
          </a:p>
          <a:p>
            <a:r>
              <a:rPr lang="en-US" altLang="en-US" sz="2800" dirty="0"/>
              <a:t>Larger/slower storage,</a:t>
            </a:r>
            <a:r>
              <a:rPr lang="en-US" altLang="en-US" sz="2800" dirty="0">
                <a:sym typeface="Symbol" panose="05050102010706020507" pitchFamily="18" charset="2"/>
              </a:rPr>
              <a:t> e.g., main memory</a:t>
            </a:r>
            <a:endParaRPr lang="en-US" altLang="en-US" sz="3200" dirty="0"/>
          </a:p>
          <a:p>
            <a:pPr lvl="1"/>
            <a:r>
              <a:rPr lang="en-US" altLang="en-US" sz="2400" dirty="0"/>
              <a:t>Address usually computed from values in register</a:t>
            </a:r>
          </a:p>
          <a:p>
            <a:pPr lvl="1"/>
            <a:r>
              <a:rPr lang="en-US" altLang="en-US" sz="2400" dirty="0"/>
              <a:t>Generally implemented as a hardware-managed cache hierarchy</a:t>
            </a:r>
          </a:p>
          <a:p>
            <a:pPr lvl="2"/>
            <a:r>
              <a:rPr lang="en-US" altLang="en-US" sz="2400" dirty="0"/>
              <a:t>hardware decides what is kept in fast memory</a:t>
            </a:r>
          </a:p>
          <a:p>
            <a:pPr lvl="2"/>
            <a:r>
              <a:rPr lang="en-US" altLang="en-US" dirty="0"/>
              <a:t>but software may provide “hints”, e.g., don’t cache or prefetch</a:t>
            </a:r>
          </a:p>
          <a:p>
            <a:endParaRPr lang="en-US" altLang="en-US" sz="20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13</a:t>
            </a:fld>
            <a:endParaRPr lang="zh-CN" altLang="en-US"/>
          </a:p>
        </p:txBody>
      </p:sp>
      <p:sp>
        <p:nvSpPr>
          <p:cNvPr id="5" name="标题 1">
            <a:extLst>
              <a:ext uri="{FF2B5EF4-FFF2-40B4-BE49-F238E27FC236}">
                <a16:creationId xmlns="" xmlns:a16="http://schemas.microsoft.com/office/drawing/2014/main" id="{DAB4045F-8B15-3140-938F-F155F34DE04F}"/>
              </a:ext>
            </a:extLst>
          </p:cNvPr>
          <p:cNvSpPr txBox="1">
            <a:spLocks/>
          </p:cNvSpPr>
          <p:nvPr/>
        </p:nvSpPr>
        <p:spPr>
          <a:xfrm>
            <a:off x="1032046" y="260648"/>
            <a:ext cx="7992888" cy="922114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Management of Memory Hierarchy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5102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Cache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244408" cy="5544616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en-US" altLang="zh-CN" sz="2800" dirty="0"/>
              <a:t>How to find a </a:t>
            </a:r>
            <a:r>
              <a:rPr lang="en-US" altLang="zh-CN" sz="2800" b="1" dirty="0"/>
              <a:t>balance</a:t>
            </a:r>
            <a:r>
              <a:rPr lang="en-US" altLang="zh-CN" sz="2800" dirty="0"/>
              <a:t> between fast and cheap memory?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/>
              <a:t>Cache, a small amount of fast, expensive memory.</a:t>
            </a:r>
          </a:p>
          <a:p>
            <a:pPr marL="82296" indent="0">
              <a:buNone/>
            </a:pPr>
            <a:r>
              <a:rPr lang="en-US" altLang="zh-CN" sz="2800" dirty="0"/>
              <a:t>    --  Between the processor and main memory</a:t>
            </a:r>
          </a:p>
          <a:p>
            <a:pPr marL="82296" indent="0">
              <a:buNone/>
            </a:pPr>
            <a:r>
              <a:rPr lang="en-US" altLang="zh-CN" sz="2800" dirty="0"/>
              <a:t>    --  Keeps a copy of the </a:t>
            </a:r>
            <a:r>
              <a:rPr lang="en-US" altLang="zh-CN" sz="2800" b="1" dirty="0"/>
              <a:t>most frequently </a:t>
            </a:r>
            <a:r>
              <a:rPr lang="en-US" altLang="zh-CN" sz="2800" dirty="0"/>
              <a:t>used data</a:t>
            </a:r>
          </a:p>
          <a:p>
            <a:pPr marL="82296" indent="0">
              <a:buNone/>
            </a:pPr>
            <a:r>
              <a:rPr lang="en-US" altLang="zh-CN" sz="2800" dirty="0"/>
              <a:t>from the main memory.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/>
              <a:t>In overall, cache increases memory access speed </a:t>
            </a:r>
          </a:p>
          <a:p>
            <a:pPr marL="82296" indent="0">
              <a:buNone/>
            </a:pPr>
            <a:r>
              <a:rPr lang="en-US" altLang="zh-CN" sz="2800" dirty="0"/>
              <a:t>     -- Cache for the access to the most frequently used</a:t>
            </a:r>
          </a:p>
          <a:p>
            <a:pPr marL="82296" indent="0">
              <a:buNone/>
            </a:pPr>
            <a:r>
              <a:rPr lang="en-US" altLang="zh-CN" sz="2800" dirty="0"/>
              <a:t>data</a:t>
            </a:r>
          </a:p>
          <a:p>
            <a:pPr marL="82296" indent="0">
              <a:buNone/>
            </a:pPr>
            <a:r>
              <a:rPr lang="en-US" altLang="zh-CN" sz="2800" dirty="0"/>
              <a:t>     -- Main memory for the access to the less frequently used data.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85654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Role of Cache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3203848" y="1315265"/>
            <a:ext cx="3240360" cy="5260734"/>
            <a:chOff x="3024" y="1632"/>
            <a:chExt cx="1008" cy="2208"/>
          </a:xfrm>
        </p:grpSpPr>
        <p:grpSp>
          <p:nvGrpSpPr>
            <p:cNvPr id="5" name="Group 5"/>
            <p:cNvGrpSpPr>
              <a:grpSpLocks/>
            </p:cNvGrpSpPr>
            <p:nvPr/>
          </p:nvGrpSpPr>
          <p:grpSpPr bwMode="auto">
            <a:xfrm>
              <a:off x="3024" y="3453"/>
              <a:ext cx="1008" cy="387"/>
              <a:chOff x="3552" y="2829"/>
              <a:chExt cx="1008" cy="387"/>
            </a:xfrm>
          </p:grpSpPr>
          <p:sp>
            <p:nvSpPr>
              <p:cNvPr id="14" name="Text Box 6"/>
              <p:cNvSpPr txBox="1">
                <a:spLocks noChangeArrowheads="1"/>
              </p:cNvSpPr>
              <p:nvPr/>
            </p:nvSpPr>
            <p:spPr bwMode="auto">
              <a:xfrm>
                <a:off x="3610" y="2829"/>
                <a:ext cx="891" cy="36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accent2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9pPr>
              </a:lstStyle>
              <a:p>
                <a:pPr algn="ctr"/>
                <a:r>
                  <a:rPr lang="en-US" altLang="zh-CN" sz="1800">
                    <a:latin typeface="Trebuchet MS" pitchFamily="96" charset="0"/>
                    <a:ea typeface="宋体" charset="-122"/>
                  </a:rPr>
                  <a:t>Lots of</a:t>
                </a:r>
              </a:p>
              <a:p>
                <a:pPr algn="ctr"/>
                <a:r>
                  <a:rPr lang="en-US" altLang="zh-CN" sz="1800">
                    <a:latin typeface="Trebuchet MS" pitchFamily="96" charset="0"/>
                    <a:ea typeface="宋体" charset="-122"/>
                  </a:rPr>
                  <a:t>dynamic RAM</a:t>
                </a:r>
              </a:p>
            </p:txBody>
          </p:sp>
          <p:sp>
            <p:nvSpPr>
              <p:cNvPr id="15" name="Rectangle 7"/>
              <p:cNvSpPr>
                <a:spLocks noChangeArrowheads="1"/>
              </p:cNvSpPr>
              <p:nvPr/>
            </p:nvSpPr>
            <p:spPr bwMode="auto">
              <a:xfrm>
                <a:off x="3552" y="2832"/>
                <a:ext cx="1008" cy="38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grpSp>
          <p:nvGrpSpPr>
            <p:cNvPr id="6" name="Group 8"/>
            <p:cNvGrpSpPr>
              <a:grpSpLocks/>
            </p:cNvGrpSpPr>
            <p:nvPr/>
          </p:nvGrpSpPr>
          <p:grpSpPr bwMode="auto">
            <a:xfrm>
              <a:off x="3024" y="2541"/>
              <a:ext cx="1008" cy="387"/>
              <a:chOff x="2400" y="2781"/>
              <a:chExt cx="1008" cy="387"/>
            </a:xfrm>
          </p:grpSpPr>
          <p:sp>
            <p:nvSpPr>
              <p:cNvPr id="12" name="Text Box 9"/>
              <p:cNvSpPr txBox="1">
                <a:spLocks noChangeArrowheads="1"/>
              </p:cNvSpPr>
              <p:nvPr/>
            </p:nvSpPr>
            <p:spPr bwMode="auto">
              <a:xfrm>
                <a:off x="2461" y="2781"/>
                <a:ext cx="888" cy="36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accent2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9pPr>
              </a:lstStyle>
              <a:p>
                <a:pPr algn="ctr"/>
                <a:r>
                  <a:rPr lang="en-US" altLang="zh-CN" sz="1800">
                    <a:latin typeface="Trebuchet MS" pitchFamily="96" charset="0"/>
                    <a:ea typeface="宋体" charset="-122"/>
                  </a:rPr>
                  <a:t>A little static</a:t>
                </a:r>
              </a:p>
              <a:p>
                <a:pPr algn="ctr"/>
                <a:r>
                  <a:rPr lang="en-US" altLang="zh-CN" sz="1800">
                    <a:latin typeface="Trebuchet MS" pitchFamily="96" charset="0"/>
                    <a:ea typeface="宋体" charset="-122"/>
                  </a:rPr>
                  <a:t>RAM (</a:t>
                </a:r>
                <a:r>
                  <a:rPr lang="en-US" altLang="zh-CN" sz="1800">
                    <a:solidFill>
                      <a:srgbClr val="FF0033"/>
                    </a:solidFill>
                    <a:latin typeface="Trebuchet MS" pitchFamily="96" charset="0"/>
                    <a:ea typeface="宋体" charset="-122"/>
                  </a:rPr>
                  <a:t>cache</a:t>
                </a:r>
                <a:r>
                  <a:rPr lang="en-US" altLang="zh-CN" sz="1800">
                    <a:latin typeface="Trebuchet MS" pitchFamily="96" charset="0"/>
                    <a:ea typeface="宋体" charset="-122"/>
                  </a:rPr>
                  <a:t>)</a:t>
                </a:r>
              </a:p>
            </p:txBody>
          </p:sp>
          <p:sp>
            <p:nvSpPr>
              <p:cNvPr id="13" name="Rectangle 10"/>
              <p:cNvSpPr>
                <a:spLocks noChangeArrowheads="1"/>
              </p:cNvSpPr>
              <p:nvPr/>
            </p:nvSpPr>
            <p:spPr bwMode="auto">
              <a:xfrm>
                <a:off x="2400" y="2784"/>
                <a:ext cx="1008" cy="38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grpSp>
          <p:nvGrpSpPr>
            <p:cNvPr id="7" name="Group 11"/>
            <p:cNvGrpSpPr>
              <a:grpSpLocks/>
            </p:cNvGrpSpPr>
            <p:nvPr/>
          </p:nvGrpSpPr>
          <p:grpSpPr bwMode="auto">
            <a:xfrm>
              <a:off x="3024" y="1632"/>
              <a:ext cx="1008" cy="384"/>
              <a:chOff x="1344" y="2640"/>
              <a:chExt cx="1008" cy="384"/>
            </a:xfrm>
          </p:grpSpPr>
          <p:sp>
            <p:nvSpPr>
              <p:cNvPr id="10" name="Text Box 12"/>
              <p:cNvSpPr txBox="1">
                <a:spLocks noChangeArrowheads="1"/>
              </p:cNvSpPr>
              <p:nvPr/>
            </p:nvSpPr>
            <p:spPr bwMode="auto">
              <a:xfrm>
                <a:off x="1670" y="2727"/>
                <a:ext cx="352" cy="21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accent2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9pPr>
              </a:lstStyle>
              <a:p>
                <a:r>
                  <a:rPr lang="en-US" altLang="zh-CN" sz="1800">
                    <a:latin typeface="Trebuchet MS" pitchFamily="96" charset="0"/>
                    <a:ea typeface="宋体" charset="-122"/>
                  </a:rPr>
                  <a:t>CPU</a:t>
                </a:r>
              </a:p>
            </p:txBody>
          </p:sp>
          <p:sp>
            <p:nvSpPr>
              <p:cNvPr id="11" name="Rectangle 13"/>
              <p:cNvSpPr>
                <a:spLocks noChangeArrowheads="1"/>
              </p:cNvSpPr>
              <p:nvPr/>
            </p:nvSpPr>
            <p:spPr bwMode="auto">
              <a:xfrm>
                <a:off x="1344" y="2640"/>
                <a:ext cx="1008" cy="38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8" name="Line 14"/>
            <p:cNvSpPr>
              <a:spLocks noChangeShapeType="1"/>
            </p:cNvSpPr>
            <p:nvPr/>
          </p:nvSpPr>
          <p:spPr bwMode="auto">
            <a:xfrm>
              <a:off x="3552" y="2928"/>
              <a:ext cx="0" cy="52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" name="Line 15"/>
            <p:cNvSpPr>
              <a:spLocks noChangeShapeType="1"/>
            </p:cNvSpPr>
            <p:nvPr/>
          </p:nvSpPr>
          <p:spPr bwMode="auto">
            <a:xfrm>
              <a:off x="3552" y="2016"/>
              <a:ext cx="0" cy="52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96072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Locality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/>
              <a:t>In practice, it is hard to figure out what data will be “most frequently accessed” before a program actually runs,</a:t>
            </a:r>
          </a:p>
          <a:p>
            <a:pPr marL="82296" indent="0">
              <a:buNone/>
            </a:pPr>
            <a:r>
              <a:rPr lang="en-US" altLang="zh-CN" sz="2800" dirty="0"/>
              <a:t>    -- It is hard to know what to store into the cache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/>
              <a:t>Fortunately , most programs exhibit </a:t>
            </a:r>
            <a:r>
              <a:rPr lang="en-US" altLang="zh-CN" sz="2800" i="1" dirty="0">
                <a:solidFill>
                  <a:srgbClr val="FF0000"/>
                </a:solidFill>
              </a:rPr>
              <a:t>locality</a:t>
            </a:r>
            <a:r>
              <a:rPr lang="en-US" altLang="zh-CN" sz="2800" dirty="0"/>
              <a:t>,</a:t>
            </a:r>
          </a:p>
          <a:p>
            <a:pPr marL="82296" indent="0">
              <a:buNone/>
            </a:pPr>
            <a:r>
              <a:rPr lang="en-US" altLang="zh-CN" sz="2800" dirty="0"/>
              <a:t>    -- </a:t>
            </a:r>
            <a:r>
              <a:rPr lang="en-US" altLang="zh-CN" sz="2800" dirty="0">
                <a:solidFill>
                  <a:srgbClr val="00B050"/>
                </a:solidFill>
              </a:rPr>
              <a:t>Temporal locality</a:t>
            </a:r>
            <a:r>
              <a:rPr lang="en-US" altLang="zh-CN" sz="2800" dirty="0"/>
              <a:t>:  If a program accesses one memory address, it is likely that it will access the same address again.</a:t>
            </a:r>
          </a:p>
          <a:p>
            <a:pPr marL="82296" indent="0">
              <a:buNone/>
            </a:pPr>
            <a:r>
              <a:rPr lang="en-US" altLang="zh-CN" sz="2800" dirty="0"/>
              <a:t>    -- </a:t>
            </a:r>
            <a:r>
              <a:rPr lang="en-US" altLang="zh-CN" sz="28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Spatial locality</a:t>
            </a:r>
            <a:r>
              <a:rPr lang="en-US" altLang="zh-CN" sz="2800" dirty="0"/>
              <a:t>:  If a program accesses one memory address, it is likely that it will also access other nearby addresses.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84730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Temporal Locality for Instruction Access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/>
              <a:t>An example of temporal locality is loop.</a:t>
            </a:r>
          </a:p>
          <a:p>
            <a:pPr marL="82296" indent="0">
              <a:buNone/>
            </a:pPr>
            <a:r>
              <a:rPr lang="en-US" altLang="zh-CN" sz="2800" dirty="0"/>
              <a:t>    -- The loop body will be executed many times.</a:t>
            </a:r>
          </a:p>
          <a:p>
            <a:pPr marL="82296" indent="0">
              <a:buNone/>
            </a:pPr>
            <a:r>
              <a:rPr lang="en-US" altLang="zh-CN" sz="2800" dirty="0"/>
              <a:t>    -- Computer will need to access those same few locations of the instruction memory repeatedly.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667000" y="3717032"/>
            <a:ext cx="4527550" cy="1757363"/>
          </a:xfrm>
          <a:prstGeom prst="rect">
            <a:avLst/>
          </a:prstGeom>
          <a:solidFill>
            <a:srgbClr val="EAEAEA"/>
          </a:solidFill>
          <a:ln>
            <a:noFill/>
          </a:ln>
          <a:effectLst>
            <a:outerShdw dist="107763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25400">
                <a:solidFill>
                  <a:schemeClr val="accent2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3086100" y="3874195"/>
            <a:ext cx="3251200" cy="1474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accent2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>
            <a:spAutoFit/>
          </a:bodyPr>
          <a:lstStyle>
            <a:lvl1pPr defTabSz="1019175">
              <a:tabLst>
                <a:tab pos="885825" algn="l"/>
                <a:tab pos="1662113" algn="l"/>
              </a:tabLst>
              <a:defRPr sz="2400">
                <a:solidFill>
                  <a:schemeClr val="tx1"/>
                </a:solidFill>
                <a:latin typeface="Times New Roman" pitchFamily="96" charset="0"/>
              </a:defRPr>
            </a:lvl1pPr>
            <a:lvl2pPr marL="509588" defTabSz="1019175">
              <a:tabLst>
                <a:tab pos="885825" algn="l"/>
                <a:tab pos="1662113" algn="l"/>
              </a:tabLst>
              <a:defRPr sz="2400">
                <a:solidFill>
                  <a:schemeClr val="tx1"/>
                </a:solidFill>
                <a:latin typeface="Times New Roman" pitchFamily="96" charset="0"/>
              </a:defRPr>
            </a:lvl2pPr>
            <a:lvl3pPr marL="1019175" defTabSz="1019175">
              <a:tabLst>
                <a:tab pos="885825" algn="l"/>
                <a:tab pos="1662113" algn="l"/>
              </a:tabLst>
              <a:defRPr sz="2400">
                <a:solidFill>
                  <a:schemeClr val="tx1"/>
                </a:solidFill>
                <a:latin typeface="Times New Roman" pitchFamily="96" charset="0"/>
              </a:defRPr>
            </a:lvl3pPr>
            <a:lvl4pPr marL="1528763" defTabSz="1019175">
              <a:tabLst>
                <a:tab pos="885825" algn="l"/>
                <a:tab pos="1662113" algn="l"/>
              </a:tabLst>
              <a:defRPr sz="2400">
                <a:solidFill>
                  <a:schemeClr val="tx1"/>
                </a:solidFill>
                <a:latin typeface="Times New Roman" pitchFamily="96" charset="0"/>
              </a:defRPr>
            </a:lvl4pPr>
            <a:lvl5pPr marL="2038350" defTabSz="1019175">
              <a:tabLst>
                <a:tab pos="885825" algn="l"/>
                <a:tab pos="1662113" algn="l"/>
              </a:tabLst>
              <a:defRPr sz="2400">
                <a:solidFill>
                  <a:schemeClr val="tx1"/>
                </a:solidFill>
                <a:latin typeface="Times New Roman" pitchFamily="9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885825" algn="l"/>
                <a:tab pos="1662113" algn="l"/>
              </a:tabLst>
              <a:defRPr sz="2400">
                <a:solidFill>
                  <a:schemeClr val="tx1"/>
                </a:solidFill>
                <a:latin typeface="Times New Roman" pitchFamily="9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885825" algn="l"/>
                <a:tab pos="1662113" algn="l"/>
              </a:tabLst>
              <a:defRPr sz="2400">
                <a:solidFill>
                  <a:schemeClr val="tx1"/>
                </a:solidFill>
                <a:latin typeface="Times New Roman" pitchFamily="9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885825" algn="l"/>
                <a:tab pos="1662113" algn="l"/>
              </a:tabLst>
              <a:defRPr sz="2400">
                <a:solidFill>
                  <a:schemeClr val="tx1"/>
                </a:solidFill>
                <a:latin typeface="Times New Roman" pitchFamily="9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885825" algn="l"/>
                <a:tab pos="1662113" algn="l"/>
              </a:tabLst>
              <a:defRPr sz="2400">
                <a:solidFill>
                  <a:schemeClr val="tx1"/>
                </a:solidFill>
                <a:latin typeface="Times New Roman" pitchFamily="96" charset="0"/>
              </a:defRPr>
            </a:lvl9pPr>
          </a:lstStyle>
          <a:p>
            <a:r>
              <a:rPr lang="en-US" altLang="zh-CN" sz="1800" dirty="0">
                <a:latin typeface="Lucida Console" pitchFamily="49" charset="0"/>
                <a:ea typeface="宋体" charset="-122"/>
              </a:rPr>
              <a:t>Loop:	</a:t>
            </a:r>
            <a:r>
              <a:rPr lang="en-US" altLang="zh-CN" sz="1800" dirty="0" err="1">
                <a:latin typeface="Lucida Console" pitchFamily="49" charset="0"/>
                <a:ea typeface="宋体" charset="-122"/>
              </a:rPr>
              <a:t>lw</a:t>
            </a:r>
            <a:r>
              <a:rPr lang="en-US" altLang="zh-CN" sz="1800" dirty="0">
                <a:latin typeface="Lucida Console" pitchFamily="49" charset="0"/>
                <a:ea typeface="宋体" charset="-122"/>
              </a:rPr>
              <a:t>	$t0, 0($s1)</a:t>
            </a:r>
          </a:p>
          <a:p>
            <a:r>
              <a:rPr lang="en-US" altLang="zh-CN" sz="1800" dirty="0">
                <a:latin typeface="Lucida Console" pitchFamily="49" charset="0"/>
                <a:ea typeface="宋体" charset="-122"/>
              </a:rPr>
              <a:t>	add	$t0, $t0, $s2</a:t>
            </a:r>
          </a:p>
          <a:p>
            <a:r>
              <a:rPr lang="en-US" altLang="zh-CN" sz="1800" dirty="0">
                <a:latin typeface="Lucida Console" pitchFamily="49" charset="0"/>
                <a:ea typeface="宋体" charset="-122"/>
              </a:rPr>
              <a:t>	</a:t>
            </a:r>
            <a:r>
              <a:rPr lang="en-US" altLang="zh-CN" sz="1800" dirty="0" err="1">
                <a:latin typeface="Lucida Console" pitchFamily="49" charset="0"/>
                <a:ea typeface="宋体" charset="-122"/>
              </a:rPr>
              <a:t>sw</a:t>
            </a:r>
            <a:r>
              <a:rPr lang="en-US" altLang="zh-CN" sz="1800" dirty="0">
                <a:latin typeface="Lucida Console" pitchFamily="49" charset="0"/>
                <a:ea typeface="宋体" charset="-122"/>
              </a:rPr>
              <a:t>	$t0, 0($s1)</a:t>
            </a:r>
          </a:p>
          <a:p>
            <a:r>
              <a:rPr lang="en-US" altLang="zh-CN" sz="1800" dirty="0">
                <a:latin typeface="Lucida Console" pitchFamily="49" charset="0"/>
                <a:ea typeface="宋体" charset="-122"/>
              </a:rPr>
              <a:t>	</a:t>
            </a:r>
            <a:r>
              <a:rPr lang="en-US" altLang="zh-CN" sz="1800" dirty="0" err="1">
                <a:latin typeface="Lucida Console" pitchFamily="49" charset="0"/>
                <a:ea typeface="宋体" charset="-122"/>
              </a:rPr>
              <a:t>addi</a:t>
            </a:r>
            <a:r>
              <a:rPr lang="en-US" altLang="zh-CN" sz="1800" dirty="0">
                <a:latin typeface="Lucida Console" pitchFamily="49" charset="0"/>
                <a:ea typeface="宋体" charset="-122"/>
              </a:rPr>
              <a:t>	$s1, $s1, -4</a:t>
            </a:r>
          </a:p>
          <a:p>
            <a:r>
              <a:rPr lang="en-US" altLang="zh-CN" sz="1800" dirty="0">
                <a:latin typeface="Lucida Console" pitchFamily="49" charset="0"/>
                <a:ea typeface="宋体" charset="-122"/>
              </a:rPr>
              <a:t>	</a:t>
            </a:r>
            <a:r>
              <a:rPr lang="en-US" altLang="zh-CN" sz="1800" dirty="0" err="1">
                <a:latin typeface="Lucida Console" pitchFamily="49" charset="0"/>
                <a:ea typeface="宋体" charset="-122"/>
              </a:rPr>
              <a:t>bne</a:t>
            </a:r>
            <a:r>
              <a:rPr lang="en-US" altLang="zh-CN" sz="1800" dirty="0">
                <a:latin typeface="Lucida Console" pitchFamily="49" charset="0"/>
                <a:ea typeface="宋体" charset="-122"/>
              </a:rPr>
              <a:t>	$s1, $0, Loop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79992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Temporal Locality for Data Access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/>
              <a:t>Programs often access the same variables over and over, especially within loops. </a:t>
            </a:r>
          </a:p>
          <a:p>
            <a:endParaRPr lang="en-US" altLang="zh-CN" sz="2800" dirty="0"/>
          </a:p>
          <a:p>
            <a:endParaRPr lang="en-US" altLang="zh-CN" sz="2800" dirty="0"/>
          </a:p>
          <a:p>
            <a:endParaRPr lang="en-US" altLang="zh-CN" sz="2800" dirty="0"/>
          </a:p>
          <a:p>
            <a:endParaRPr lang="en-US" altLang="zh-CN" sz="2800" dirty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/>
              <a:t>We can keep those commonly-accessed variable in the registers, but in many cases it is not possible.</a:t>
            </a:r>
          </a:p>
          <a:p>
            <a:pPr marL="82296" indent="0">
              <a:buNone/>
            </a:pPr>
            <a:r>
              <a:rPr lang="en-US" altLang="zh-CN" sz="2800" dirty="0"/>
              <a:t>    -- Limited number of registers.</a:t>
            </a:r>
          </a:p>
          <a:p>
            <a:pPr marL="82296" indent="0">
              <a:buNone/>
            </a:pPr>
            <a:r>
              <a:rPr lang="en-US" altLang="zh-CN" sz="2800" dirty="0"/>
              <a:t>    -- Sometimes data must be kept in memory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689226" y="2489721"/>
            <a:ext cx="4106862" cy="1122363"/>
          </a:xfrm>
          <a:prstGeom prst="rect">
            <a:avLst/>
          </a:prstGeom>
          <a:solidFill>
            <a:srgbClr val="EAEAEA"/>
          </a:solidFill>
          <a:ln>
            <a:noFill/>
          </a:ln>
          <a:effectLst>
            <a:outerShdw dist="107763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25400">
                <a:solidFill>
                  <a:schemeClr val="accent2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3024188" y="2559571"/>
            <a:ext cx="2501900" cy="925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accent2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>
            <a:spAutoFit/>
          </a:bodyPr>
          <a:lstStyle>
            <a:lvl1pPr defTabSz="1019175">
              <a:tabLst>
                <a:tab pos="509588" algn="l"/>
              </a:tabLst>
              <a:defRPr sz="2400">
                <a:solidFill>
                  <a:schemeClr val="tx1"/>
                </a:solidFill>
                <a:latin typeface="Times New Roman" pitchFamily="96" charset="0"/>
              </a:defRPr>
            </a:lvl1pPr>
            <a:lvl2pPr marL="509588" defTabSz="1019175">
              <a:tabLst>
                <a:tab pos="509588" algn="l"/>
              </a:tabLst>
              <a:defRPr sz="2400">
                <a:solidFill>
                  <a:schemeClr val="tx1"/>
                </a:solidFill>
                <a:latin typeface="Times New Roman" pitchFamily="96" charset="0"/>
              </a:defRPr>
            </a:lvl2pPr>
            <a:lvl3pPr marL="1019175" defTabSz="1019175">
              <a:tabLst>
                <a:tab pos="509588" algn="l"/>
              </a:tabLst>
              <a:defRPr sz="2400">
                <a:solidFill>
                  <a:schemeClr val="tx1"/>
                </a:solidFill>
                <a:latin typeface="Times New Roman" pitchFamily="96" charset="0"/>
              </a:defRPr>
            </a:lvl3pPr>
            <a:lvl4pPr marL="1528763" defTabSz="1019175">
              <a:tabLst>
                <a:tab pos="509588" algn="l"/>
              </a:tabLst>
              <a:defRPr sz="2400">
                <a:solidFill>
                  <a:schemeClr val="tx1"/>
                </a:solidFill>
                <a:latin typeface="Times New Roman" pitchFamily="96" charset="0"/>
              </a:defRPr>
            </a:lvl4pPr>
            <a:lvl5pPr marL="2038350" defTabSz="1019175">
              <a:tabLst>
                <a:tab pos="509588" algn="l"/>
              </a:tabLst>
              <a:defRPr sz="2400">
                <a:solidFill>
                  <a:schemeClr val="tx1"/>
                </a:solidFill>
                <a:latin typeface="Times New Roman" pitchFamily="9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09588" algn="l"/>
              </a:tabLst>
              <a:defRPr sz="2400">
                <a:solidFill>
                  <a:schemeClr val="tx1"/>
                </a:solidFill>
                <a:latin typeface="Times New Roman" pitchFamily="9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09588" algn="l"/>
              </a:tabLst>
              <a:defRPr sz="2400">
                <a:solidFill>
                  <a:schemeClr val="tx1"/>
                </a:solidFill>
                <a:latin typeface="Times New Roman" pitchFamily="9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09588" algn="l"/>
              </a:tabLst>
              <a:defRPr sz="2400">
                <a:solidFill>
                  <a:schemeClr val="tx1"/>
                </a:solidFill>
                <a:latin typeface="Times New Roman" pitchFamily="9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09588" algn="l"/>
              </a:tabLst>
              <a:defRPr sz="2400">
                <a:solidFill>
                  <a:schemeClr val="tx1"/>
                </a:solidFill>
                <a:latin typeface="Times New Roman" pitchFamily="96" charset="0"/>
              </a:defRPr>
            </a:lvl9pPr>
          </a:lstStyle>
          <a:p>
            <a:r>
              <a:rPr lang="en-US" altLang="zh-CN" sz="1800" dirty="0">
                <a:solidFill>
                  <a:srgbClr val="3333FF"/>
                </a:solidFill>
                <a:latin typeface="Lucida Console" pitchFamily="49" charset="0"/>
                <a:ea typeface="宋体" charset="-122"/>
              </a:rPr>
              <a:t>sum</a:t>
            </a:r>
            <a:r>
              <a:rPr lang="en-US" altLang="zh-CN" sz="1800" dirty="0">
                <a:latin typeface="Lucida Console" pitchFamily="49" charset="0"/>
                <a:ea typeface="宋体" charset="-122"/>
              </a:rPr>
              <a:t> = 0;</a:t>
            </a:r>
          </a:p>
          <a:p>
            <a:r>
              <a:rPr lang="en-US" altLang="zh-CN" sz="1800" dirty="0">
                <a:latin typeface="Lucida Console" pitchFamily="49" charset="0"/>
                <a:ea typeface="宋体" charset="-122"/>
              </a:rPr>
              <a:t>for (</a:t>
            </a:r>
            <a:r>
              <a:rPr lang="en-US" altLang="zh-CN" sz="1800" dirty="0" err="1">
                <a:solidFill>
                  <a:srgbClr val="FF33CC"/>
                </a:solidFill>
                <a:latin typeface="Lucida Console" pitchFamily="49" charset="0"/>
                <a:ea typeface="宋体" charset="-122"/>
              </a:rPr>
              <a:t>i</a:t>
            </a:r>
            <a:r>
              <a:rPr lang="en-US" altLang="zh-CN" sz="1800" dirty="0">
                <a:latin typeface="Lucida Console" pitchFamily="49" charset="0"/>
                <a:ea typeface="宋体" charset="-122"/>
              </a:rPr>
              <a:t> = 0; </a:t>
            </a:r>
            <a:r>
              <a:rPr lang="en-US" altLang="zh-CN" sz="1800" dirty="0" err="1">
                <a:solidFill>
                  <a:srgbClr val="FF33CC"/>
                </a:solidFill>
                <a:latin typeface="Lucida Console" pitchFamily="49" charset="0"/>
                <a:ea typeface="宋体" charset="-122"/>
              </a:rPr>
              <a:t>i</a:t>
            </a:r>
            <a:r>
              <a:rPr lang="en-US" altLang="zh-CN" sz="1800" dirty="0">
                <a:latin typeface="Lucida Console" pitchFamily="49" charset="0"/>
                <a:ea typeface="宋体" charset="-122"/>
              </a:rPr>
              <a:t> &lt; MAX; </a:t>
            </a:r>
            <a:r>
              <a:rPr lang="en-US" altLang="zh-CN" sz="1800" dirty="0" err="1">
                <a:solidFill>
                  <a:srgbClr val="FF33CC"/>
                </a:solidFill>
                <a:latin typeface="Lucida Console" pitchFamily="49" charset="0"/>
                <a:ea typeface="宋体" charset="-122"/>
              </a:rPr>
              <a:t>i</a:t>
            </a:r>
            <a:r>
              <a:rPr lang="en-US" altLang="zh-CN" sz="1800" dirty="0">
                <a:latin typeface="Lucida Console" pitchFamily="49" charset="0"/>
                <a:ea typeface="宋体" charset="-122"/>
              </a:rPr>
              <a:t>++)</a:t>
            </a:r>
          </a:p>
          <a:p>
            <a:r>
              <a:rPr lang="en-US" altLang="zh-CN" sz="1800" dirty="0">
                <a:latin typeface="Lucida Console" pitchFamily="49" charset="0"/>
                <a:ea typeface="宋体" charset="-122"/>
              </a:rPr>
              <a:t>	</a:t>
            </a:r>
            <a:r>
              <a:rPr lang="en-US" altLang="zh-CN" sz="1800" dirty="0">
                <a:solidFill>
                  <a:srgbClr val="3333FF"/>
                </a:solidFill>
                <a:latin typeface="Lucida Console" pitchFamily="49" charset="0"/>
                <a:ea typeface="宋体" charset="-122"/>
              </a:rPr>
              <a:t>sum</a:t>
            </a:r>
            <a:r>
              <a:rPr lang="en-US" altLang="zh-CN" sz="1800" dirty="0">
                <a:latin typeface="Lucida Console" pitchFamily="49" charset="0"/>
                <a:ea typeface="宋体" charset="-122"/>
              </a:rPr>
              <a:t> = </a:t>
            </a:r>
            <a:r>
              <a:rPr lang="en-US" altLang="zh-CN" sz="1800" dirty="0">
                <a:solidFill>
                  <a:srgbClr val="3333FF"/>
                </a:solidFill>
                <a:latin typeface="Lucida Console" pitchFamily="49" charset="0"/>
                <a:ea typeface="宋体" charset="-122"/>
              </a:rPr>
              <a:t>sum</a:t>
            </a:r>
            <a:r>
              <a:rPr lang="en-US" altLang="zh-CN" sz="1800" dirty="0">
                <a:latin typeface="Lucida Console" pitchFamily="49" charset="0"/>
                <a:ea typeface="宋体" charset="-122"/>
              </a:rPr>
              <a:t> + f(</a:t>
            </a:r>
            <a:r>
              <a:rPr lang="en-US" altLang="zh-CN" sz="1800" dirty="0" err="1">
                <a:solidFill>
                  <a:srgbClr val="FF33CC"/>
                </a:solidFill>
                <a:latin typeface="Lucida Console" pitchFamily="49" charset="0"/>
                <a:ea typeface="宋体" charset="-122"/>
              </a:rPr>
              <a:t>i</a:t>
            </a:r>
            <a:r>
              <a:rPr lang="en-US" altLang="zh-CN" sz="1800" dirty="0">
                <a:latin typeface="Lucida Console" pitchFamily="49" charset="0"/>
                <a:ea typeface="宋体" charset="-122"/>
              </a:rPr>
              <a:t>);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1128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Spatial Locality for Instruction Access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/>
              <a:t>Nearly every program exhibits spatial locality</a:t>
            </a:r>
          </a:p>
          <a:p>
            <a:pPr marL="82296" indent="0">
              <a:buNone/>
            </a:pPr>
            <a:r>
              <a:rPr lang="en-US" altLang="zh-CN" sz="2800" dirty="0"/>
              <a:t>     -- Instructions are usually executed in sequence</a:t>
            </a:r>
          </a:p>
          <a:p>
            <a:pPr marL="82296" indent="0">
              <a:buNone/>
            </a:pPr>
            <a:endParaRPr lang="en-US" altLang="zh-CN" sz="2800" dirty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/>
              <a:t>If an instruction at memory location </a:t>
            </a:r>
            <a:r>
              <a:rPr lang="en-US" altLang="zh-CN" sz="2800" i="1" dirty="0" err="1"/>
              <a:t>i</a:t>
            </a:r>
            <a:r>
              <a:rPr lang="en-US" altLang="zh-CN" sz="2800" dirty="0"/>
              <a:t> is executed then the instruction, at memory location </a:t>
            </a:r>
            <a:r>
              <a:rPr lang="en-US" altLang="zh-CN" sz="2800" i="1" dirty="0"/>
              <a:t>i+4</a:t>
            </a:r>
            <a:r>
              <a:rPr lang="en-US" altLang="zh-CN" sz="2800" dirty="0"/>
              <a:t> may also be executed in a high chance.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699792" y="4438104"/>
            <a:ext cx="3771900" cy="1727200"/>
          </a:xfrm>
          <a:prstGeom prst="rect">
            <a:avLst/>
          </a:prstGeom>
          <a:solidFill>
            <a:srgbClr val="EAEAEA"/>
          </a:solidFill>
          <a:ln>
            <a:noFill/>
          </a:ln>
          <a:effectLst>
            <a:outerShdw dist="107763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25400">
                <a:solidFill>
                  <a:schemeClr val="accent2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3331617" y="4565104"/>
            <a:ext cx="2119313" cy="1474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accent2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>
            <a:spAutoFit/>
          </a:bodyPr>
          <a:lstStyle>
            <a:lvl1pPr defTabSz="1019175">
              <a:tabLst>
                <a:tab pos="633413" algn="l"/>
                <a:tab pos="4200525" algn="l"/>
              </a:tabLst>
              <a:defRPr sz="2400">
                <a:solidFill>
                  <a:schemeClr val="tx1"/>
                </a:solidFill>
                <a:latin typeface="Times New Roman" pitchFamily="96" charset="0"/>
              </a:defRPr>
            </a:lvl1pPr>
            <a:lvl2pPr marL="509588" defTabSz="1019175">
              <a:tabLst>
                <a:tab pos="633413" algn="l"/>
                <a:tab pos="4200525" algn="l"/>
              </a:tabLst>
              <a:defRPr sz="2400">
                <a:solidFill>
                  <a:schemeClr val="tx1"/>
                </a:solidFill>
                <a:latin typeface="Times New Roman" pitchFamily="96" charset="0"/>
              </a:defRPr>
            </a:lvl2pPr>
            <a:lvl3pPr marL="1019175" defTabSz="1019175">
              <a:tabLst>
                <a:tab pos="633413" algn="l"/>
                <a:tab pos="4200525" algn="l"/>
              </a:tabLst>
              <a:defRPr sz="2400">
                <a:solidFill>
                  <a:schemeClr val="tx1"/>
                </a:solidFill>
                <a:latin typeface="Times New Roman" pitchFamily="96" charset="0"/>
              </a:defRPr>
            </a:lvl3pPr>
            <a:lvl4pPr marL="1528763" defTabSz="1019175">
              <a:tabLst>
                <a:tab pos="633413" algn="l"/>
                <a:tab pos="4200525" algn="l"/>
              </a:tabLst>
              <a:defRPr sz="2400">
                <a:solidFill>
                  <a:schemeClr val="tx1"/>
                </a:solidFill>
                <a:latin typeface="Times New Roman" pitchFamily="96" charset="0"/>
              </a:defRPr>
            </a:lvl4pPr>
            <a:lvl5pPr marL="2038350" defTabSz="1019175">
              <a:tabLst>
                <a:tab pos="633413" algn="l"/>
                <a:tab pos="4200525" algn="l"/>
              </a:tabLst>
              <a:defRPr sz="2400">
                <a:solidFill>
                  <a:schemeClr val="tx1"/>
                </a:solidFill>
                <a:latin typeface="Times New Roman" pitchFamily="9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633413" algn="l"/>
                <a:tab pos="4200525" algn="l"/>
              </a:tabLst>
              <a:defRPr sz="2400">
                <a:solidFill>
                  <a:schemeClr val="tx1"/>
                </a:solidFill>
                <a:latin typeface="Times New Roman" pitchFamily="9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633413" algn="l"/>
                <a:tab pos="4200525" algn="l"/>
              </a:tabLst>
              <a:defRPr sz="2400">
                <a:solidFill>
                  <a:schemeClr val="tx1"/>
                </a:solidFill>
                <a:latin typeface="Times New Roman" pitchFamily="9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633413" algn="l"/>
                <a:tab pos="4200525" algn="l"/>
              </a:tabLst>
              <a:defRPr sz="2400">
                <a:solidFill>
                  <a:schemeClr val="tx1"/>
                </a:solidFill>
                <a:latin typeface="Times New Roman" pitchFamily="9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633413" algn="l"/>
                <a:tab pos="4200525" algn="l"/>
              </a:tabLst>
              <a:defRPr sz="2400">
                <a:solidFill>
                  <a:schemeClr val="tx1"/>
                </a:solidFill>
                <a:latin typeface="Times New Roman" pitchFamily="96" charset="0"/>
              </a:defRPr>
            </a:lvl9pPr>
          </a:lstStyle>
          <a:p>
            <a:r>
              <a:rPr lang="en-US" altLang="zh-CN" sz="1800" dirty="0">
                <a:latin typeface="Lucida Console" pitchFamily="49" charset="0"/>
                <a:ea typeface="宋体" charset="-122"/>
              </a:rPr>
              <a:t>sub	$</a:t>
            </a:r>
            <a:r>
              <a:rPr lang="en-US" altLang="zh-CN" sz="1800" dirty="0" err="1">
                <a:latin typeface="Lucida Console" pitchFamily="49" charset="0"/>
                <a:ea typeface="宋体" charset="-122"/>
              </a:rPr>
              <a:t>sp</a:t>
            </a:r>
            <a:r>
              <a:rPr lang="en-US" altLang="zh-CN" sz="1800" dirty="0">
                <a:latin typeface="Lucida Console" pitchFamily="49" charset="0"/>
                <a:ea typeface="宋体" charset="-122"/>
              </a:rPr>
              <a:t>, $</a:t>
            </a:r>
            <a:r>
              <a:rPr lang="en-US" altLang="zh-CN" sz="1800" dirty="0" err="1">
                <a:latin typeface="Lucida Console" pitchFamily="49" charset="0"/>
                <a:ea typeface="宋体" charset="-122"/>
              </a:rPr>
              <a:t>sp</a:t>
            </a:r>
            <a:r>
              <a:rPr lang="en-US" altLang="zh-CN" sz="1800" dirty="0">
                <a:latin typeface="Lucida Console" pitchFamily="49" charset="0"/>
                <a:ea typeface="宋体" charset="-122"/>
              </a:rPr>
              <a:t>, 16</a:t>
            </a:r>
          </a:p>
          <a:p>
            <a:r>
              <a:rPr lang="en-US" altLang="zh-CN" sz="1800" dirty="0" err="1">
                <a:latin typeface="Lucida Console" pitchFamily="49" charset="0"/>
                <a:ea typeface="宋体" charset="-122"/>
              </a:rPr>
              <a:t>sw</a:t>
            </a:r>
            <a:r>
              <a:rPr lang="en-US" altLang="zh-CN" sz="1800" dirty="0">
                <a:latin typeface="Lucida Console" pitchFamily="49" charset="0"/>
                <a:ea typeface="宋体" charset="-122"/>
              </a:rPr>
              <a:t>	$</a:t>
            </a:r>
            <a:r>
              <a:rPr lang="en-US" altLang="zh-CN" sz="1800" dirty="0" err="1">
                <a:latin typeface="Lucida Console" pitchFamily="49" charset="0"/>
                <a:ea typeface="宋体" charset="-122"/>
              </a:rPr>
              <a:t>ra</a:t>
            </a:r>
            <a:r>
              <a:rPr lang="en-US" altLang="zh-CN" sz="1800" dirty="0">
                <a:latin typeface="Lucida Console" pitchFamily="49" charset="0"/>
                <a:ea typeface="宋体" charset="-122"/>
              </a:rPr>
              <a:t>, 0($</a:t>
            </a:r>
            <a:r>
              <a:rPr lang="en-US" altLang="zh-CN" sz="1800" dirty="0" err="1">
                <a:latin typeface="Lucida Console" pitchFamily="49" charset="0"/>
                <a:ea typeface="宋体" charset="-122"/>
              </a:rPr>
              <a:t>sp</a:t>
            </a:r>
            <a:r>
              <a:rPr lang="en-US" altLang="zh-CN" sz="1800" dirty="0">
                <a:latin typeface="Lucida Console" pitchFamily="49" charset="0"/>
                <a:ea typeface="宋体" charset="-122"/>
              </a:rPr>
              <a:t>)</a:t>
            </a:r>
          </a:p>
          <a:p>
            <a:r>
              <a:rPr lang="en-US" altLang="zh-CN" sz="1800" dirty="0" err="1">
                <a:latin typeface="Lucida Console" pitchFamily="49" charset="0"/>
                <a:ea typeface="宋体" charset="-122"/>
              </a:rPr>
              <a:t>sw</a:t>
            </a:r>
            <a:r>
              <a:rPr lang="en-US" altLang="zh-CN" sz="1800" dirty="0">
                <a:latin typeface="Lucida Console" pitchFamily="49" charset="0"/>
                <a:ea typeface="宋体" charset="-122"/>
              </a:rPr>
              <a:t>	$s0, 4($</a:t>
            </a:r>
            <a:r>
              <a:rPr lang="en-US" altLang="zh-CN" sz="1800" dirty="0" err="1">
                <a:latin typeface="Lucida Console" pitchFamily="49" charset="0"/>
                <a:ea typeface="宋体" charset="-122"/>
              </a:rPr>
              <a:t>sp</a:t>
            </a:r>
            <a:r>
              <a:rPr lang="en-US" altLang="zh-CN" sz="1800" dirty="0">
                <a:latin typeface="Lucida Console" pitchFamily="49" charset="0"/>
                <a:ea typeface="宋体" charset="-122"/>
              </a:rPr>
              <a:t>)</a:t>
            </a:r>
          </a:p>
          <a:p>
            <a:r>
              <a:rPr lang="en-US" altLang="zh-CN" sz="1800" dirty="0" err="1">
                <a:latin typeface="Lucida Console" pitchFamily="49" charset="0"/>
                <a:ea typeface="宋体" charset="-122"/>
              </a:rPr>
              <a:t>sw</a:t>
            </a:r>
            <a:r>
              <a:rPr lang="en-US" altLang="zh-CN" sz="1800" dirty="0">
                <a:latin typeface="Lucida Console" pitchFamily="49" charset="0"/>
                <a:ea typeface="宋体" charset="-122"/>
              </a:rPr>
              <a:t>	$a0, 8($</a:t>
            </a:r>
            <a:r>
              <a:rPr lang="en-US" altLang="zh-CN" sz="1800" dirty="0" err="1">
                <a:latin typeface="Lucida Console" pitchFamily="49" charset="0"/>
                <a:ea typeface="宋体" charset="-122"/>
              </a:rPr>
              <a:t>sp</a:t>
            </a:r>
            <a:r>
              <a:rPr lang="en-US" altLang="zh-CN" sz="1800" dirty="0">
                <a:latin typeface="Lucida Console" pitchFamily="49" charset="0"/>
                <a:ea typeface="宋体" charset="-122"/>
              </a:rPr>
              <a:t>)</a:t>
            </a:r>
          </a:p>
          <a:p>
            <a:r>
              <a:rPr lang="en-US" altLang="zh-CN" sz="1800" dirty="0" err="1">
                <a:latin typeface="Lucida Console" pitchFamily="49" charset="0"/>
                <a:ea typeface="宋体" charset="-122"/>
              </a:rPr>
              <a:t>sw</a:t>
            </a:r>
            <a:r>
              <a:rPr lang="en-US" altLang="zh-CN" sz="1800" dirty="0">
                <a:latin typeface="Lucida Console" pitchFamily="49" charset="0"/>
                <a:ea typeface="宋体" charset="-122"/>
              </a:rPr>
              <a:t>	$a1, 12($</a:t>
            </a:r>
            <a:r>
              <a:rPr lang="en-US" altLang="zh-CN" sz="1800" dirty="0" err="1">
                <a:latin typeface="Lucida Console" pitchFamily="49" charset="0"/>
                <a:ea typeface="宋体" charset="-122"/>
              </a:rPr>
              <a:t>sp</a:t>
            </a:r>
            <a:r>
              <a:rPr lang="en-US" altLang="zh-CN" sz="1800" dirty="0">
                <a:latin typeface="Lucida Console" pitchFamily="49" charset="0"/>
                <a:ea typeface="宋体" charset="-122"/>
              </a:rPr>
              <a:t>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81887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9552" y="-99392"/>
            <a:ext cx="8229600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Today’s Content in Big Picture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423" y="1052736"/>
            <a:ext cx="6552728" cy="52970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矩形 4"/>
          <p:cNvSpPr/>
          <p:nvPr/>
        </p:nvSpPr>
        <p:spPr>
          <a:xfrm>
            <a:off x="7583671" y="3933056"/>
            <a:ext cx="166884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3600" b="1" dirty="0">
                <a:solidFill>
                  <a:srgbClr val="FF0000"/>
                </a:solidFill>
              </a:rPr>
              <a:t>I/O device</a:t>
            </a:r>
          </a:p>
        </p:txBody>
      </p:sp>
      <p:sp>
        <p:nvSpPr>
          <p:cNvPr id="6" name="矩形 5"/>
          <p:cNvSpPr/>
          <p:nvPr/>
        </p:nvSpPr>
        <p:spPr>
          <a:xfrm>
            <a:off x="4055279" y="620688"/>
            <a:ext cx="166884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3600" b="1" dirty="0">
                <a:solidFill>
                  <a:schemeClr val="accent5">
                    <a:lumMod val="75000"/>
                  </a:schemeClr>
                </a:solidFill>
              </a:rPr>
              <a:t>SW</a:t>
            </a:r>
          </a:p>
        </p:txBody>
      </p:sp>
      <p:sp>
        <p:nvSpPr>
          <p:cNvPr id="7" name="矩形 6"/>
          <p:cNvSpPr/>
          <p:nvPr/>
        </p:nvSpPr>
        <p:spPr>
          <a:xfrm>
            <a:off x="755576" y="3717032"/>
            <a:ext cx="166884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24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ch1</a:t>
            </a:r>
          </a:p>
        </p:txBody>
      </p:sp>
      <p:sp>
        <p:nvSpPr>
          <p:cNvPr id="8" name="矩形 7"/>
          <p:cNvSpPr/>
          <p:nvPr/>
        </p:nvSpPr>
        <p:spPr>
          <a:xfrm>
            <a:off x="5436096" y="1484784"/>
            <a:ext cx="166884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2400" b="1" dirty="0"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ch2</a:t>
            </a:r>
          </a:p>
        </p:txBody>
      </p:sp>
      <p:sp>
        <p:nvSpPr>
          <p:cNvPr id="9" name="矩形 8"/>
          <p:cNvSpPr/>
          <p:nvPr/>
        </p:nvSpPr>
        <p:spPr>
          <a:xfrm>
            <a:off x="3220853" y="5373216"/>
            <a:ext cx="166884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2400" b="1" dirty="0">
                <a:solidFill>
                  <a:srgbClr val="0070C0"/>
                </a:solidFill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Ch3,4</a:t>
            </a:r>
          </a:p>
        </p:txBody>
      </p:sp>
      <p:sp>
        <p:nvSpPr>
          <p:cNvPr id="10" name="矩形 9"/>
          <p:cNvSpPr/>
          <p:nvPr/>
        </p:nvSpPr>
        <p:spPr>
          <a:xfrm>
            <a:off x="4991383" y="5373216"/>
            <a:ext cx="166884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24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Ch5</a:t>
            </a:r>
          </a:p>
        </p:txBody>
      </p:sp>
      <p:sp>
        <p:nvSpPr>
          <p:cNvPr id="11" name="矩形 10"/>
          <p:cNvSpPr/>
          <p:nvPr/>
        </p:nvSpPr>
        <p:spPr>
          <a:xfrm>
            <a:off x="6996455" y="4311386"/>
            <a:ext cx="9573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24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Ch6</a:t>
            </a:r>
          </a:p>
        </p:txBody>
      </p:sp>
      <p:sp>
        <p:nvSpPr>
          <p:cNvPr id="12" name="矩形 11"/>
          <p:cNvSpPr/>
          <p:nvPr/>
        </p:nvSpPr>
        <p:spPr>
          <a:xfrm>
            <a:off x="6264696" y="924786"/>
            <a:ext cx="305983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3000" b="1" dirty="0">
                <a:solidFill>
                  <a:schemeClr val="bg2"/>
                </a:solidFill>
              </a:rPr>
              <a:t>Part-I Ch2</a:t>
            </a:r>
          </a:p>
          <a:p>
            <a:r>
              <a:rPr lang="en-US" altLang="en-US" sz="3000" b="1" dirty="0">
                <a:solidFill>
                  <a:schemeClr val="bg2"/>
                </a:solidFill>
              </a:rPr>
              <a:t>Part-II Ch3,4</a:t>
            </a:r>
          </a:p>
          <a:p>
            <a:r>
              <a:rPr lang="en-US" altLang="en-US" sz="3000" b="1" dirty="0">
                <a:solidFill>
                  <a:srgbClr val="00B050"/>
                </a:solidFill>
              </a:rPr>
              <a:t>Part-III Ch1,5,6</a:t>
            </a:r>
          </a:p>
        </p:txBody>
      </p:sp>
      <p:sp>
        <p:nvSpPr>
          <p:cNvPr id="13" name="椭圆 12"/>
          <p:cNvSpPr/>
          <p:nvPr/>
        </p:nvSpPr>
        <p:spPr>
          <a:xfrm>
            <a:off x="4499992" y="2996952"/>
            <a:ext cx="2117902" cy="3168352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3167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Spatial Locality for Data Access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/>
              <a:t>Programs often access data that is stored contiguously.</a:t>
            </a:r>
          </a:p>
          <a:p>
            <a:pPr marL="82296" indent="0">
              <a:buNone/>
            </a:pPr>
            <a:r>
              <a:rPr lang="en-US" altLang="zh-CN" sz="2800" dirty="0"/>
              <a:t>    -- A good example is arrays </a:t>
            </a:r>
          </a:p>
          <a:p>
            <a:pPr marL="82296" indent="0">
              <a:buNone/>
            </a:pPr>
            <a:endParaRPr lang="en-US" altLang="zh-CN" sz="2800" dirty="0"/>
          </a:p>
          <a:p>
            <a:pPr marL="82296" indent="0">
              <a:buNone/>
            </a:pPr>
            <a:endParaRPr lang="en-US" altLang="zh-CN" sz="2800" dirty="0"/>
          </a:p>
          <a:p>
            <a:pPr marL="82296" indent="0">
              <a:buNone/>
            </a:pPr>
            <a:endParaRPr lang="en-US" altLang="zh-CN" sz="2800" dirty="0"/>
          </a:p>
          <a:p>
            <a:pPr marL="82296" indent="0">
              <a:buNone/>
            </a:pPr>
            <a:r>
              <a:rPr lang="en-US" altLang="zh-CN" sz="2800" dirty="0"/>
              <a:t>    -- Another example is the individual fields of a record or object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464130" y="2780928"/>
            <a:ext cx="4724400" cy="1066800"/>
          </a:xfrm>
          <a:prstGeom prst="rect">
            <a:avLst/>
          </a:prstGeom>
          <a:solidFill>
            <a:srgbClr val="EAEAEA"/>
          </a:solidFill>
          <a:ln>
            <a:noFill/>
          </a:ln>
          <a:effectLst>
            <a:outerShdw dist="107763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25400">
                <a:solidFill>
                  <a:schemeClr val="accent2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445074" y="5301208"/>
            <a:ext cx="4732337" cy="1208088"/>
          </a:xfrm>
          <a:prstGeom prst="rect">
            <a:avLst/>
          </a:prstGeom>
          <a:solidFill>
            <a:srgbClr val="EAEAEA"/>
          </a:solidFill>
          <a:ln>
            <a:noFill/>
          </a:ln>
          <a:effectLst>
            <a:outerShdw dist="107763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25400">
                <a:solidFill>
                  <a:schemeClr val="accent2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529211" y="5453608"/>
            <a:ext cx="3943350" cy="925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accent2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>
            <a:spAutoFit/>
          </a:bodyPr>
          <a:lstStyle>
            <a:lvl1pPr defTabSz="1019175">
              <a:tabLst>
                <a:tab pos="509588" algn="l"/>
                <a:tab pos="4121150" algn="l"/>
              </a:tabLst>
              <a:defRPr sz="2400">
                <a:solidFill>
                  <a:schemeClr val="tx1"/>
                </a:solidFill>
                <a:latin typeface="Times New Roman" pitchFamily="96" charset="0"/>
              </a:defRPr>
            </a:lvl1pPr>
            <a:lvl2pPr marL="509588" defTabSz="1019175">
              <a:tabLst>
                <a:tab pos="509588" algn="l"/>
                <a:tab pos="4121150" algn="l"/>
              </a:tabLst>
              <a:defRPr sz="2400">
                <a:solidFill>
                  <a:schemeClr val="tx1"/>
                </a:solidFill>
                <a:latin typeface="Times New Roman" pitchFamily="96" charset="0"/>
              </a:defRPr>
            </a:lvl2pPr>
            <a:lvl3pPr marL="1019175" defTabSz="1019175">
              <a:tabLst>
                <a:tab pos="509588" algn="l"/>
                <a:tab pos="4121150" algn="l"/>
              </a:tabLst>
              <a:defRPr sz="2400">
                <a:solidFill>
                  <a:schemeClr val="tx1"/>
                </a:solidFill>
                <a:latin typeface="Times New Roman" pitchFamily="96" charset="0"/>
              </a:defRPr>
            </a:lvl3pPr>
            <a:lvl4pPr marL="1528763" defTabSz="1019175">
              <a:tabLst>
                <a:tab pos="509588" algn="l"/>
                <a:tab pos="4121150" algn="l"/>
              </a:tabLst>
              <a:defRPr sz="2400">
                <a:solidFill>
                  <a:schemeClr val="tx1"/>
                </a:solidFill>
                <a:latin typeface="Times New Roman" pitchFamily="96" charset="0"/>
              </a:defRPr>
            </a:lvl4pPr>
            <a:lvl5pPr marL="2038350" defTabSz="1019175">
              <a:tabLst>
                <a:tab pos="509588" algn="l"/>
                <a:tab pos="4121150" algn="l"/>
              </a:tabLst>
              <a:defRPr sz="2400">
                <a:solidFill>
                  <a:schemeClr val="tx1"/>
                </a:solidFill>
                <a:latin typeface="Times New Roman" pitchFamily="9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09588" algn="l"/>
                <a:tab pos="4121150" algn="l"/>
              </a:tabLst>
              <a:defRPr sz="2400">
                <a:solidFill>
                  <a:schemeClr val="tx1"/>
                </a:solidFill>
                <a:latin typeface="Times New Roman" pitchFamily="9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09588" algn="l"/>
                <a:tab pos="4121150" algn="l"/>
              </a:tabLst>
              <a:defRPr sz="2400">
                <a:solidFill>
                  <a:schemeClr val="tx1"/>
                </a:solidFill>
                <a:latin typeface="Times New Roman" pitchFamily="9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09588" algn="l"/>
                <a:tab pos="4121150" algn="l"/>
              </a:tabLst>
              <a:defRPr sz="2400">
                <a:solidFill>
                  <a:schemeClr val="tx1"/>
                </a:solidFill>
                <a:latin typeface="Times New Roman" pitchFamily="9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09588" algn="l"/>
                <a:tab pos="4121150" algn="l"/>
              </a:tabLst>
              <a:defRPr sz="2400">
                <a:solidFill>
                  <a:schemeClr val="tx1"/>
                </a:solidFill>
                <a:latin typeface="Times New Roman" pitchFamily="96" charset="0"/>
              </a:defRPr>
            </a:lvl9pPr>
          </a:lstStyle>
          <a:p>
            <a:r>
              <a:rPr lang="en-US" altLang="zh-CN" sz="1800">
                <a:solidFill>
                  <a:srgbClr val="FF33CC"/>
                </a:solidFill>
                <a:latin typeface="Lucida Console" pitchFamily="49" charset="0"/>
                <a:ea typeface="宋体" charset="-122"/>
              </a:rPr>
              <a:t>employee</a:t>
            </a:r>
            <a:r>
              <a:rPr lang="en-US" altLang="zh-CN" sz="1800">
                <a:latin typeface="Lucida Console" pitchFamily="49" charset="0"/>
                <a:ea typeface="宋体" charset="-122"/>
              </a:rPr>
              <a:t>.name = “Homer Simpson”;</a:t>
            </a:r>
          </a:p>
          <a:p>
            <a:r>
              <a:rPr lang="en-US" altLang="zh-CN" sz="1800">
                <a:solidFill>
                  <a:srgbClr val="FF33CC"/>
                </a:solidFill>
                <a:latin typeface="Lucida Console" pitchFamily="49" charset="0"/>
                <a:ea typeface="宋体" charset="-122"/>
              </a:rPr>
              <a:t>employee</a:t>
            </a:r>
            <a:r>
              <a:rPr lang="en-US" altLang="zh-CN" sz="1800">
                <a:latin typeface="Lucida Console" pitchFamily="49" charset="0"/>
                <a:ea typeface="宋体" charset="-122"/>
              </a:rPr>
              <a:t>.boss = “Mr. Burns”;</a:t>
            </a:r>
          </a:p>
          <a:p>
            <a:r>
              <a:rPr lang="en-US" altLang="zh-CN" sz="1800">
                <a:solidFill>
                  <a:srgbClr val="FF33CC"/>
                </a:solidFill>
                <a:latin typeface="Lucida Console" pitchFamily="49" charset="0"/>
                <a:ea typeface="宋体" charset="-122"/>
              </a:rPr>
              <a:t>employee</a:t>
            </a:r>
            <a:r>
              <a:rPr lang="en-US" altLang="zh-CN" sz="1800">
                <a:latin typeface="Lucida Console" pitchFamily="49" charset="0"/>
                <a:ea typeface="宋体" charset="-122"/>
              </a:rPr>
              <a:t>.age = 45;</a:t>
            </a: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2997530" y="2857128"/>
            <a:ext cx="2501900" cy="925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accent2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>
            <a:spAutoFit/>
          </a:bodyPr>
          <a:lstStyle>
            <a:lvl1pPr defTabSz="1019175">
              <a:tabLst>
                <a:tab pos="509588" algn="l"/>
                <a:tab pos="4121150" algn="l"/>
              </a:tabLst>
              <a:defRPr sz="2400">
                <a:solidFill>
                  <a:schemeClr val="tx1"/>
                </a:solidFill>
                <a:latin typeface="Times New Roman" pitchFamily="96" charset="0"/>
              </a:defRPr>
            </a:lvl1pPr>
            <a:lvl2pPr marL="509588" defTabSz="1019175">
              <a:tabLst>
                <a:tab pos="509588" algn="l"/>
                <a:tab pos="4121150" algn="l"/>
              </a:tabLst>
              <a:defRPr sz="2400">
                <a:solidFill>
                  <a:schemeClr val="tx1"/>
                </a:solidFill>
                <a:latin typeface="Times New Roman" pitchFamily="96" charset="0"/>
              </a:defRPr>
            </a:lvl2pPr>
            <a:lvl3pPr marL="1019175" defTabSz="1019175">
              <a:tabLst>
                <a:tab pos="509588" algn="l"/>
                <a:tab pos="4121150" algn="l"/>
              </a:tabLst>
              <a:defRPr sz="2400">
                <a:solidFill>
                  <a:schemeClr val="tx1"/>
                </a:solidFill>
                <a:latin typeface="Times New Roman" pitchFamily="96" charset="0"/>
              </a:defRPr>
            </a:lvl3pPr>
            <a:lvl4pPr marL="1528763" defTabSz="1019175">
              <a:tabLst>
                <a:tab pos="509588" algn="l"/>
                <a:tab pos="4121150" algn="l"/>
              </a:tabLst>
              <a:defRPr sz="2400">
                <a:solidFill>
                  <a:schemeClr val="tx1"/>
                </a:solidFill>
                <a:latin typeface="Times New Roman" pitchFamily="96" charset="0"/>
              </a:defRPr>
            </a:lvl4pPr>
            <a:lvl5pPr marL="2038350" defTabSz="1019175">
              <a:tabLst>
                <a:tab pos="509588" algn="l"/>
                <a:tab pos="4121150" algn="l"/>
              </a:tabLst>
              <a:defRPr sz="2400">
                <a:solidFill>
                  <a:schemeClr val="tx1"/>
                </a:solidFill>
                <a:latin typeface="Times New Roman" pitchFamily="9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09588" algn="l"/>
                <a:tab pos="4121150" algn="l"/>
              </a:tabLst>
              <a:defRPr sz="2400">
                <a:solidFill>
                  <a:schemeClr val="tx1"/>
                </a:solidFill>
                <a:latin typeface="Times New Roman" pitchFamily="9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09588" algn="l"/>
                <a:tab pos="4121150" algn="l"/>
              </a:tabLst>
              <a:defRPr sz="2400">
                <a:solidFill>
                  <a:schemeClr val="tx1"/>
                </a:solidFill>
                <a:latin typeface="Times New Roman" pitchFamily="9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09588" algn="l"/>
                <a:tab pos="4121150" algn="l"/>
              </a:tabLst>
              <a:defRPr sz="2400">
                <a:solidFill>
                  <a:schemeClr val="tx1"/>
                </a:solidFill>
                <a:latin typeface="Times New Roman" pitchFamily="9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09588" algn="l"/>
                <a:tab pos="4121150" algn="l"/>
              </a:tabLst>
              <a:defRPr sz="2400">
                <a:solidFill>
                  <a:schemeClr val="tx1"/>
                </a:solidFill>
                <a:latin typeface="Times New Roman" pitchFamily="96" charset="0"/>
              </a:defRPr>
            </a:lvl9pPr>
          </a:lstStyle>
          <a:p>
            <a:r>
              <a:rPr lang="en-US" altLang="zh-CN" sz="1800">
                <a:latin typeface="Lucida Console" pitchFamily="49" charset="0"/>
                <a:ea typeface="宋体" charset="-122"/>
              </a:rPr>
              <a:t>sum = 0;</a:t>
            </a:r>
          </a:p>
          <a:p>
            <a:r>
              <a:rPr lang="en-US" altLang="zh-CN" sz="1800">
                <a:latin typeface="Lucida Console" pitchFamily="49" charset="0"/>
                <a:ea typeface="宋体" charset="-122"/>
              </a:rPr>
              <a:t>for (i = 0; i &lt; MAX; i++)</a:t>
            </a:r>
          </a:p>
          <a:p>
            <a:r>
              <a:rPr lang="en-US" altLang="zh-CN" sz="1800">
                <a:latin typeface="Lucida Console" pitchFamily="49" charset="0"/>
                <a:ea typeface="宋体" charset="-122"/>
              </a:rPr>
              <a:t>	sum = sum + </a:t>
            </a:r>
            <a:r>
              <a:rPr lang="en-US" altLang="zh-CN" sz="1800">
                <a:solidFill>
                  <a:srgbClr val="3333FF"/>
                </a:solidFill>
                <a:latin typeface="Lucida Console" pitchFamily="49" charset="0"/>
                <a:ea typeface="宋体" charset="-122"/>
              </a:rPr>
              <a:t>a</a:t>
            </a:r>
            <a:r>
              <a:rPr lang="en-US" altLang="zh-CN" sz="1800">
                <a:latin typeface="Lucida Console" pitchFamily="49" charset="0"/>
                <a:ea typeface="宋体" charset="-122"/>
              </a:rPr>
              <a:t>[i];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3636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How </a:t>
            </a:r>
            <a:r>
              <a:rPr lang="en-US" altLang="zh-CN" sz="4400" b="1" dirty="0" smtClean="0">
                <a:solidFill>
                  <a:srgbClr val="0000FF"/>
                </a:solidFill>
              </a:rPr>
              <a:t>Cache </a:t>
            </a:r>
            <a:r>
              <a:rPr lang="en-US" altLang="zh-CN" sz="4400" b="1" dirty="0">
                <a:solidFill>
                  <a:srgbClr val="0000FF"/>
                </a:solidFill>
              </a:rPr>
              <a:t>Utilizes Temporal Locality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5688632" cy="554461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/>
              <a:t>The first time the processor reads from an address in main memory, as well as storing that data to the cache.</a:t>
            </a:r>
          </a:p>
          <a:p>
            <a:pPr marL="82296" indent="0">
              <a:buNone/>
            </a:pPr>
            <a:r>
              <a:rPr lang="en-US" altLang="zh-CN" sz="2800" dirty="0"/>
              <a:t>    -- The next time that same address is read, </a:t>
            </a:r>
            <a:r>
              <a:rPr lang="en-US" altLang="zh-CN" sz="2800" b="1" dirty="0"/>
              <a:t>the copy of the data </a:t>
            </a:r>
            <a:r>
              <a:rPr lang="en-US" altLang="zh-CN" sz="2800" dirty="0"/>
              <a:t>in the cache is used </a:t>
            </a:r>
          </a:p>
          <a:p>
            <a:pPr marL="82296" indent="0">
              <a:buNone/>
            </a:pPr>
            <a:r>
              <a:rPr lang="en-US" altLang="zh-CN" sz="2800" dirty="0"/>
              <a:t>    -- First read is a little slower than before (why?), but subsequent reads are much faster.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7092280" y="1596937"/>
            <a:ext cx="1760538" cy="3973513"/>
            <a:chOff x="3024" y="1632"/>
            <a:chExt cx="1008" cy="2208"/>
          </a:xfrm>
        </p:grpSpPr>
        <p:grpSp>
          <p:nvGrpSpPr>
            <p:cNvPr id="5" name="Group 5"/>
            <p:cNvGrpSpPr>
              <a:grpSpLocks/>
            </p:cNvGrpSpPr>
            <p:nvPr/>
          </p:nvGrpSpPr>
          <p:grpSpPr bwMode="auto">
            <a:xfrm>
              <a:off x="3024" y="3453"/>
              <a:ext cx="1008" cy="387"/>
              <a:chOff x="3552" y="2829"/>
              <a:chExt cx="1008" cy="387"/>
            </a:xfrm>
          </p:grpSpPr>
          <p:sp>
            <p:nvSpPr>
              <p:cNvPr id="14" name="Text Box 6"/>
              <p:cNvSpPr txBox="1">
                <a:spLocks noChangeArrowheads="1"/>
              </p:cNvSpPr>
              <p:nvPr/>
            </p:nvSpPr>
            <p:spPr bwMode="auto">
              <a:xfrm>
                <a:off x="3610" y="2829"/>
                <a:ext cx="891" cy="36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accent2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9pPr>
              </a:lstStyle>
              <a:p>
                <a:pPr algn="ctr"/>
                <a:r>
                  <a:rPr lang="en-US" altLang="zh-CN" sz="1800">
                    <a:latin typeface="Trebuchet MS" pitchFamily="96" charset="0"/>
                    <a:ea typeface="宋体" charset="-122"/>
                  </a:rPr>
                  <a:t>Lots of</a:t>
                </a:r>
              </a:p>
              <a:p>
                <a:pPr algn="ctr"/>
                <a:r>
                  <a:rPr lang="en-US" altLang="zh-CN" sz="1800">
                    <a:latin typeface="Trebuchet MS" pitchFamily="96" charset="0"/>
                    <a:ea typeface="宋体" charset="-122"/>
                  </a:rPr>
                  <a:t>dynamic RAM</a:t>
                </a:r>
              </a:p>
            </p:txBody>
          </p:sp>
          <p:sp>
            <p:nvSpPr>
              <p:cNvPr id="15" name="Rectangle 7"/>
              <p:cNvSpPr>
                <a:spLocks noChangeArrowheads="1"/>
              </p:cNvSpPr>
              <p:nvPr/>
            </p:nvSpPr>
            <p:spPr bwMode="auto">
              <a:xfrm>
                <a:off x="3552" y="2832"/>
                <a:ext cx="1008" cy="38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grpSp>
          <p:nvGrpSpPr>
            <p:cNvPr id="6" name="Group 8"/>
            <p:cNvGrpSpPr>
              <a:grpSpLocks/>
            </p:cNvGrpSpPr>
            <p:nvPr/>
          </p:nvGrpSpPr>
          <p:grpSpPr bwMode="auto">
            <a:xfrm>
              <a:off x="3024" y="2541"/>
              <a:ext cx="1008" cy="387"/>
              <a:chOff x="2400" y="2781"/>
              <a:chExt cx="1008" cy="387"/>
            </a:xfrm>
          </p:grpSpPr>
          <p:sp>
            <p:nvSpPr>
              <p:cNvPr id="12" name="Text Box 9"/>
              <p:cNvSpPr txBox="1">
                <a:spLocks noChangeArrowheads="1"/>
              </p:cNvSpPr>
              <p:nvPr/>
            </p:nvSpPr>
            <p:spPr bwMode="auto">
              <a:xfrm>
                <a:off x="2461" y="2781"/>
                <a:ext cx="888" cy="36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accent2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9pPr>
              </a:lstStyle>
              <a:p>
                <a:pPr algn="ctr"/>
                <a:r>
                  <a:rPr lang="en-US" altLang="zh-CN" sz="1800">
                    <a:latin typeface="Trebuchet MS" pitchFamily="96" charset="0"/>
                    <a:ea typeface="宋体" charset="-122"/>
                  </a:rPr>
                  <a:t>A little static</a:t>
                </a:r>
              </a:p>
              <a:p>
                <a:pPr algn="ctr"/>
                <a:r>
                  <a:rPr lang="en-US" altLang="zh-CN" sz="1800">
                    <a:latin typeface="Trebuchet MS" pitchFamily="96" charset="0"/>
                    <a:ea typeface="宋体" charset="-122"/>
                  </a:rPr>
                  <a:t>RAM (</a:t>
                </a:r>
                <a:r>
                  <a:rPr lang="en-US" altLang="zh-CN" sz="1800">
                    <a:solidFill>
                      <a:srgbClr val="FF0033"/>
                    </a:solidFill>
                    <a:latin typeface="Trebuchet MS" pitchFamily="96" charset="0"/>
                    <a:ea typeface="宋体" charset="-122"/>
                  </a:rPr>
                  <a:t>cache</a:t>
                </a:r>
                <a:r>
                  <a:rPr lang="en-US" altLang="zh-CN" sz="1800">
                    <a:latin typeface="Trebuchet MS" pitchFamily="96" charset="0"/>
                    <a:ea typeface="宋体" charset="-122"/>
                  </a:rPr>
                  <a:t>)</a:t>
                </a:r>
              </a:p>
            </p:txBody>
          </p:sp>
          <p:sp>
            <p:nvSpPr>
              <p:cNvPr id="13" name="Rectangle 10"/>
              <p:cNvSpPr>
                <a:spLocks noChangeArrowheads="1"/>
              </p:cNvSpPr>
              <p:nvPr/>
            </p:nvSpPr>
            <p:spPr bwMode="auto">
              <a:xfrm>
                <a:off x="2400" y="2784"/>
                <a:ext cx="1008" cy="38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grpSp>
          <p:nvGrpSpPr>
            <p:cNvPr id="7" name="Group 11"/>
            <p:cNvGrpSpPr>
              <a:grpSpLocks/>
            </p:cNvGrpSpPr>
            <p:nvPr/>
          </p:nvGrpSpPr>
          <p:grpSpPr bwMode="auto">
            <a:xfrm>
              <a:off x="3024" y="1632"/>
              <a:ext cx="1008" cy="384"/>
              <a:chOff x="1344" y="2640"/>
              <a:chExt cx="1008" cy="384"/>
            </a:xfrm>
          </p:grpSpPr>
          <p:sp>
            <p:nvSpPr>
              <p:cNvPr id="10" name="Text Box 12"/>
              <p:cNvSpPr txBox="1">
                <a:spLocks noChangeArrowheads="1"/>
              </p:cNvSpPr>
              <p:nvPr/>
            </p:nvSpPr>
            <p:spPr bwMode="auto">
              <a:xfrm>
                <a:off x="1670" y="2727"/>
                <a:ext cx="352" cy="20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accent2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9pPr>
              </a:lstStyle>
              <a:p>
                <a:r>
                  <a:rPr lang="en-US" altLang="zh-CN" sz="1800" dirty="0">
                    <a:latin typeface="Trebuchet MS" pitchFamily="96" charset="0"/>
                    <a:ea typeface="宋体" charset="-122"/>
                  </a:rPr>
                  <a:t>CPU</a:t>
                </a:r>
              </a:p>
            </p:txBody>
          </p:sp>
          <p:sp>
            <p:nvSpPr>
              <p:cNvPr id="11" name="Rectangle 13"/>
              <p:cNvSpPr>
                <a:spLocks noChangeArrowheads="1"/>
              </p:cNvSpPr>
              <p:nvPr/>
            </p:nvSpPr>
            <p:spPr bwMode="auto">
              <a:xfrm>
                <a:off x="1344" y="2640"/>
                <a:ext cx="1008" cy="38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8" name="Line 14"/>
            <p:cNvSpPr>
              <a:spLocks noChangeShapeType="1"/>
            </p:cNvSpPr>
            <p:nvPr/>
          </p:nvSpPr>
          <p:spPr bwMode="auto">
            <a:xfrm>
              <a:off x="3552" y="2928"/>
              <a:ext cx="0" cy="52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" name="Line 15"/>
            <p:cNvSpPr>
              <a:spLocks noChangeShapeType="1"/>
            </p:cNvSpPr>
            <p:nvPr/>
          </p:nvSpPr>
          <p:spPr bwMode="auto">
            <a:xfrm>
              <a:off x="3552" y="2016"/>
              <a:ext cx="0" cy="52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9570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How </a:t>
            </a:r>
            <a:r>
              <a:rPr lang="en-US" altLang="zh-CN" sz="4400" b="1" dirty="0" smtClean="0">
                <a:solidFill>
                  <a:srgbClr val="0000FF"/>
                </a:solidFill>
              </a:rPr>
              <a:t>Cache </a:t>
            </a:r>
            <a:r>
              <a:rPr lang="en-US" altLang="zh-CN" sz="4400" b="1" dirty="0">
                <a:solidFill>
                  <a:srgbClr val="0000FF"/>
                </a:solidFill>
              </a:rPr>
              <a:t>Utilizes Spatial Locality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/>
              <a:t>When the CPU reads location </a:t>
            </a:r>
            <a:r>
              <a:rPr lang="en-US" altLang="zh-CN" sz="2800" i="1" dirty="0" err="1"/>
              <a:t>i</a:t>
            </a:r>
            <a:r>
              <a:rPr lang="en-US" altLang="zh-CN" sz="2800" i="1" dirty="0"/>
              <a:t> </a:t>
            </a:r>
            <a:r>
              <a:rPr lang="en-US" altLang="zh-CN" sz="2800" dirty="0"/>
              <a:t>from main memory, </a:t>
            </a:r>
            <a:r>
              <a:rPr lang="en-US" altLang="zh-CN" sz="2800" dirty="0" smtClean="0"/>
              <a:t>a copy </a:t>
            </a:r>
            <a:r>
              <a:rPr lang="en-US" altLang="zh-CN" sz="2800" dirty="0"/>
              <a:t>of that data is placed in the cache.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/>
              <a:t>Instead of just copying the contents of location </a:t>
            </a:r>
            <a:r>
              <a:rPr lang="en-US" altLang="zh-CN" sz="2800" i="1" dirty="0" err="1"/>
              <a:t>i</a:t>
            </a:r>
            <a:r>
              <a:rPr lang="en-US" altLang="zh-CN" sz="2800" dirty="0"/>
              <a:t>, </a:t>
            </a:r>
            <a:r>
              <a:rPr lang="en-US" altLang="zh-CN" sz="2800" i="1" dirty="0"/>
              <a:t>several </a:t>
            </a:r>
            <a:r>
              <a:rPr lang="en-US" altLang="zh-CN" sz="2800" dirty="0"/>
              <a:t>values are copied into the cache at once, such as from locations </a:t>
            </a:r>
            <a:r>
              <a:rPr lang="en-US" altLang="zh-CN" sz="2800" i="1" dirty="0" err="1"/>
              <a:t>i</a:t>
            </a:r>
            <a:r>
              <a:rPr lang="en-US" altLang="zh-CN" sz="2800" i="1" dirty="0"/>
              <a:t> </a:t>
            </a:r>
            <a:r>
              <a:rPr lang="en-US" altLang="zh-CN" sz="2800" dirty="0"/>
              <a:t>through </a:t>
            </a:r>
            <a:r>
              <a:rPr lang="en-US" altLang="zh-CN" sz="2800" i="1" dirty="0" err="1"/>
              <a:t>i</a:t>
            </a:r>
            <a:r>
              <a:rPr lang="en-US" altLang="zh-CN" sz="2800" i="1" dirty="0"/>
              <a:t> </a:t>
            </a:r>
            <a:r>
              <a:rPr lang="en-US" altLang="zh-CN" sz="2800" dirty="0"/>
              <a:t>+ 3.</a:t>
            </a:r>
          </a:p>
          <a:p>
            <a:pPr marL="82296" indent="0">
              <a:buNone/>
            </a:pPr>
            <a:r>
              <a:rPr lang="en-US" altLang="zh-CN" sz="2800" dirty="0"/>
              <a:t>   -- If the CPU later does need to read from locations </a:t>
            </a:r>
            <a:r>
              <a:rPr lang="en-US" altLang="zh-CN" sz="2800" i="1" dirty="0" err="1"/>
              <a:t>i</a:t>
            </a:r>
            <a:r>
              <a:rPr lang="en-US" altLang="zh-CN" sz="2800" i="1" dirty="0"/>
              <a:t> </a:t>
            </a:r>
            <a:r>
              <a:rPr lang="en-US" altLang="zh-CN" sz="2800" dirty="0"/>
              <a:t>+ 1, </a:t>
            </a:r>
            <a:r>
              <a:rPr lang="en-US" altLang="zh-CN" sz="2800" i="1" dirty="0" err="1"/>
              <a:t>i</a:t>
            </a:r>
            <a:r>
              <a:rPr lang="en-US" altLang="zh-CN" sz="2800" i="1" dirty="0"/>
              <a:t> </a:t>
            </a:r>
            <a:r>
              <a:rPr lang="en-US" altLang="zh-CN" sz="2800" dirty="0"/>
              <a:t>+ 2 or </a:t>
            </a:r>
            <a:r>
              <a:rPr lang="en-US" altLang="zh-CN" sz="2800" i="1" dirty="0" err="1"/>
              <a:t>i</a:t>
            </a:r>
            <a:r>
              <a:rPr lang="en-US" altLang="zh-CN" sz="2800" i="1" dirty="0"/>
              <a:t> </a:t>
            </a:r>
            <a:r>
              <a:rPr lang="en-US" altLang="zh-CN" sz="2800" dirty="0"/>
              <a:t>+ 3, it can access that data from the cache and not the main memory.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/>
              <a:t>The initial load is slow, but we’re </a:t>
            </a:r>
            <a:r>
              <a:rPr lang="en-US" altLang="zh-CN" sz="2800" b="1" dirty="0"/>
              <a:t>gambling</a:t>
            </a:r>
            <a:r>
              <a:rPr lang="en-US" altLang="zh-CN" sz="2800" dirty="0"/>
              <a:t> on spatial locality and the chance that CPU will need the extra data.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0606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Cache Hit and Miss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/>
              <a:t>Cache </a:t>
            </a:r>
            <a:r>
              <a:rPr lang="en-US" altLang="zh-CN" sz="28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Hit</a:t>
            </a:r>
            <a:r>
              <a:rPr lang="en-US" altLang="zh-CN" sz="2800" dirty="0"/>
              <a:t>: The cache contains the data that we’re looking for.</a:t>
            </a:r>
          </a:p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/>
              <a:t>Cache </a:t>
            </a:r>
            <a:r>
              <a:rPr lang="en-US" altLang="zh-CN" sz="2800" dirty="0">
                <a:solidFill>
                  <a:srgbClr val="00B050"/>
                </a:solidFill>
              </a:rPr>
              <a:t>Miss</a:t>
            </a:r>
            <a:r>
              <a:rPr lang="en-US" altLang="zh-CN" sz="2800" dirty="0"/>
              <a:t>: The cache does not contain the requested data.</a:t>
            </a:r>
          </a:p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/>
              <a:t>Two basic measurements of cache performance.</a:t>
            </a:r>
          </a:p>
          <a:p>
            <a:pPr marL="82296" indent="0">
              <a:buNone/>
            </a:pPr>
            <a:r>
              <a:rPr lang="en-US" altLang="zh-CN" sz="2800" dirty="0"/>
              <a:t>    -- Hit rate is the percentage of memory accesses that are handled by the cache.</a:t>
            </a:r>
          </a:p>
          <a:p>
            <a:pPr marL="82296" indent="0">
              <a:buNone/>
            </a:pPr>
            <a:r>
              <a:rPr lang="en-US" altLang="zh-CN" sz="2800" dirty="0"/>
              <a:t>    -- Miss rate (1 - hit rate)</a:t>
            </a:r>
          </a:p>
          <a:p>
            <a:pPr marL="82296" indent="0">
              <a:buNone/>
            </a:pPr>
            <a:endParaRPr lang="en-US" altLang="zh-CN" sz="2800" dirty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/>
              <a:t>Typical caches have a hit rate of 95% or higher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77343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A Simple Cache Design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r>
              <a:rPr lang="en-US" altLang="zh-CN" sz="2800" dirty="0"/>
              <a:t>Caches are divided into blocks.</a:t>
            </a:r>
          </a:p>
          <a:p>
            <a:pPr marL="82296" indent="0">
              <a:buNone/>
            </a:pPr>
            <a:r>
              <a:rPr lang="en-US" altLang="zh-CN" sz="2800" dirty="0"/>
              <a:t>     -- Number of blocks is usually a power of 2.</a:t>
            </a:r>
          </a:p>
          <a:p>
            <a:pPr marL="82296" indent="0">
              <a:buNone/>
            </a:pPr>
            <a:r>
              <a:rPr lang="en-US" altLang="zh-CN" sz="2800" dirty="0"/>
              <a:t>     -- Assume each block contains one byte.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3084089" y="2834556"/>
            <a:ext cx="2306638" cy="3448050"/>
            <a:chOff x="2279" y="1461"/>
            <a:chExt cx="1321" cy="1916"/>
          </a:xfrm>
        </p:grpSpPr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2880" y="1824"/>
              <a:ext cx="720" cy="19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2365" y="1834"/>
              <a:ext cx="324" cy="154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800">
                  <a:latin typeface="Trebuchet MS" pitchFamily="96" charset="0"/>
                  <a:ea typeface="宋体" charset="-122"/>
                </a:rPr>
                <a:t>000</a:t>
              </a:r>
            </a:p>
            <a:p>
              <a:pPr algn="ctr">
                <a:spcBef>
                  <a:spcPct val="25000"/>
                </a:spcBef>
              </a:pPr>
              <a:r>
                <a:rPr lang="en-US" altLang="zh-CN" sz="1800">
                  <a:latin typeface="Trebuchet MS" pitchFamily="96" charset="0"/>
                  <a:ea typeface="宋体" charset="-122"/>
                </a:rPr>
                <a:t>001</a:t>
              </a:r>
            </a:p>
            <a:p>
              <a:pPr algn="ctr">
                <a:spcBef>
                  <a:spcPct val="25000"/>
                </a:spcBef>
              </a:pPr>
              <a:r>
                <a:rPr lang="en-US" altLang="zh-CN" sz="1800">
                  <a:latin typeface="Trebuchet MS" pitchFamily="96" charset="0"/>
                  <a:ea typeface="宋体" charset="-122"/>
                </a:rPr>
                <a:t>010</a:t>
              </a:r>
            </a:p>
            <a:p>
              <a:pPr algn="ctr">
                <a:spcBef>
                  <a:spcPct val="25000"/>
                </a:spcBef>
              </a:pPr>
              <a:r>
                <a:rPr lang="en-US" altLang="zh-CN" sz="1800">
                  <a:latin typeface="Trebuchet MS" pitchFamily="96" charset="0"/>
                  <a:ea typeface="宋体" charset="-122"/>
                </a:rPr>
                <a:t>011</a:t>
              </a:r>
            </a:p>
            <a:p>
              <a:pPr algn="ctr">
                <a:spcBef>
                  <a:spcPct val="25000"/>
                </a:spcBef>
              </a:pPr>
              <a:r>
                <a:rPr lang="en-US" altLang="zh-CN" sz="1800">
                  <a:latin typeface="Trebuchet MS" pitchFamily="96" charset="0"/>
                  <a:ea typeface="宋体" charset="-122"/>
                </a:rPr>
                <a:t>100</a:t>
              </a:r>
            </a:p>
            <a:p>
              <a:pPr algn="ctr">
                <a:spcBef>
                  <a:spcPct val="25000"/>
                </a:spcBef>
              </a:pPr>
              <a:r>
                <a:rPr lang="en-US" altLang="zh-CN" sz="1800">
                  <a:latin typeface="Trebuchet MS" pitchFamily="96" charset="0"/>
                  <a:ea typeface="宋体" charset="-122"/>
                </a:rPr>
                <a:t>101</a:t>
              </a:r>
            </a:p>
            <a:p>
              <a:pPr algn="ctr">
                <a:spcBef>
                  <a:spcPct val="25000"/>
                </a:spcBef>
              </a:pPr>
              <a:r>
                <a:rPr lang="en-US" altLang="zh-CN" sz="1800">
                  <a:latin typeface="Trebuchet MS" pitchFamily="96" charset="0"/>
                  <a:ea typeface="宋体" charset="-122"/>
                </a:rPr>
                <a:t>110</a:t>
              </a:r>
            </a:p>
            <a:p>
              <a:pPr algn="ctr">
                <a:spcBef>
                  <a:spcPct val="25000"/>
                </a:spcBef>
              </a:pPr>
              <a:r>
                <a:rPr lang="en-US" altLang="zh-CN" sz="1800">
                  <a:latin typeface="Trebuchet MS" pitchFamily="96" charset="0"/>
                  <a:ea typeface="宋体" charset="-122"/>
                </a:rPr>
                <a:t>111</a:t>
              </a:r>
            </a:p>
          </p:txBody>
        </p:sp>
        <p:sp>
          <p:nvSpPr>
            <p:cNvPr id="7" name="Rectangle 7"/>
            <p:cNvSpPr>
              <a:spLocks noChangeArrowheads="1"/>
            </p:cNvSpPr>
            <p:nvPr/>
          </p:nvSpPr>
          <p:spPr bwMode="auto">
            <a:xfrm>
              <a:off x="2880" y="2016"/>
              <a:ext cx="720" cy="19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" name="Rectangle 8"/>
            <p:cNvSpPr>
              <a:spLocks noChangeArrowheads="1"/>
            </p:cNvSpPr>
            <p:nvPr/>
          </p:nvSpPr>
          <p:spPr bwMode="auto">
            <a:xfrm>
              <a:off x="2880" y="2208"/>
              <a:ext cx="720" cy="19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" name="Rectangle 9"/>
            <p:cNvSpPr>
              <a:spLocks noChangeArrowheads="1"/>
            </p:cNvSpPr>
            <p:nvPr/>
          </p:nvSpPr>
          <p:spPr bwMode="auto">
            <a:xfrm>
              <a:off x="2880" y="2400"/>
              <a:ext cx="720" cy="19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" name="Rectangle 10"/>
            <p:cNvSpPr>
              <a:spLocks noChangeArrowheads="1"/>
            </p:cNvSpPr>
            <p:nvPr/>
          </p:nvSpPr>
          <p:spPr bwMode="auto">
            <a:xfrm>
              <a:off x="2880" y="2592"/>
              <a:ext cx="720" cy="19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1" name="Rectangle 11"/>
            <p:cNvSpPr>
              <a:spLocks noChangeArrowheads="1"/>
            </p:cNvSpPr>
            <p:nvPr/>
          </p:nvSpPr>
          <p:spPr bwMode="auto">
            <a:xfrm>
              <a:off x="2880" y="2784"/>
              <a:ext cx="720" cy="19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" name="Rectangle 12"/>
            <p:cNvSpPr>
              <a:spLocks noChangeArrowheads="1"/>
            </p:cNvSpPr>
            <p:nvPr/>
          </p:nvSpPr>
          <p:spPr bwMode="auto">
            <a:xfrm>
              <a:off x="2880" y="2976"/>
              <a:ext cx="720" cy="19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2880" y="3168"/>
              <a:ext cx="720" cy="19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" name="Text Box 14"/>
            <p:cNvSpPr txBox="1">
              <a:spLocks noChangeArrowheads="1"/>
            </p:cNvSpPr>
            <p:nvPr/>
          </p:nvSpPr>
          <p:spPr bwMode="auto">
            <a:xfrm>
              <a:off x="2279" y="1461"/>
              <a:ext cx="435" cy="3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800" dirty="0">
                  <a:solidFill>
                    <a:srgbClr val="FF0000"/>
                  </a:solidFill>
                  <a:latin typeface="Trebuchet MS" pitchFamily="96" charset="0"/>
                  <a:ea typeface="宋体" charset="-122"/>
                </a:rPr>
                <a:t>Block</a:t>
              </a:r>
            </a:p>
            <a:p>
              <a:pPr algn="ctr"/>
              <a:r>
                <a:rPr lang="en-US" altLang="zh-CN" sz="1800" dirty="0">
                  <a:solidFill>
                    <a:srgbClr val="FF0000"/>
                  </a:solidFill>
                  <a:latin typeface="Trebuchet MS" pitchFamily="96" charset="0"/>
                  <a:ea typeface="宋体" charset="-122"/>
                </a:rPr>
                <a:t>index</a:t>
              </a:r>
              <a:endParaRPr lang="en-US" altLang="zh-CN" sz="1800" dirty="0">
                <a:latin typeface="Trebuchet MS" pitchFamily="96" charset="0"/>
                <a:ea typeface="宋体" charset="-122"/>
              </a:endParaRPr>
            </a:p>
          </p:txBody>
        </p:sp>
        <p:sp>
          <p:nvSpPr>
            <p:cNvPr id="15" name="Text Box 15"/>
            <p:cNvSpPr txBox="1">
              <a:spLocks noChangeArrowheads="1"/>
            </p:cNvSpPr>
            <p:nvPr/>
          </p:nvSpPr>
          <p:spPr bwMode="auto">
            <a:xfrm>
              <a:off x="2876" y="1585"/>
              <a:ext cx="698" cy="20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800">
                  <a:latin typeface="Trebuchet MS" pitchFamily="96" charset="0"/>
                  <a:ea typeface="宋体" charset="-122"/>
                </a:rPr>
                <a:t>8-bit data</a:t>
              </a:r>
            </a:p>
          </p:txBody>
        </p:sp>
      </p:grp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06326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Four Questions on Cache Design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340768"/>
            <a:ext cx="8136904" cy="5544616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/>
              <a:t>1. When copying a block of data from main memory to</a:t>
            </a:r>
          </a:p>
          <a:p>
            <a:pPr marL="82296" indent="0">
              <a:buNone/>
            </a:pPr>
            <a:r>
              <a:rPr lang="en-US" altLang="zh-CN" sz="2800" dirty="0"/>
              <a:t>the cache, where exactly should we put it?</a:t>
            </a:r>
          </a:p>
          <a:p>
            <a:pPr marL="82296" indent="0">
              <a:buNone/>
            </a:pPr>
            <a:endParaRPr lang="en-US" altLang="zh-CN" sz="2800" dirty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/>
              <a:t>2. How can we tell if a word is already in the cache, or if</a:t>
            </a:r>
          </a:p>
          <a:p>
            <a:pPr marL="82296" indent="0">
              <a:buNone/>
            </a:pPr>
            <a:r>
              <a:rPr lang="en-US" altLang="zh-CN" sz="2800" dirty="0"/>
              <a:t>it has to be fetched from main memory first?</a:t>
            </a:r>
          </a:p>
          <a:p>
            <a:pPr marL="82296" indent="0">
              <a:buNone/>
            </a:pPr>
            <a:endParaRPr lang="en-US" altLang="zh-CN" sz="2800" dirty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/>
              <a:t>3. When the small cache memory fill up. How to replace</a:t>
            </a:r>
          </a:p>
          <a:p>
            <a:pPr marL="82296" indent="0">
              <a:buNone/>
            </a:pPr>
            <a:r>
              <a:rPr lang="en-US" altLang="zh-CN" sz="2800" dirty="0"/>
              <a:t>one of the existing blocks in the cache by a new block from main RAM?</a:t>
            </a:r>
          </a:p>
          <a:p>
            <a:pPr marL="82296" indent="0">
              <a:buNone/>
            </a:pPr>
            <a:endParaRPr lang="en-US" altLang="zh-CN" sz="2800" dirty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/>
              <a:t>4. How can </a:t>
            </a:r>
            <a:r>
              <a:rPr lang="en-US" altLang="zh-CN" sz="2800" i="1" dirty="0"/>
              <a:t>write </a:t>
            </a:r>
            <a:r>
              <a:rPr lang="en-US" altLang="zh-CN" sz="2800" dirty="0"/>
              <a:t>operations be handled by the memory</a:t>
            </a:r>
          </a:p>
          <a:p>
            <a:pPr marL="82296" indent="0">
              <a:buNone/>
            </a:pPr>
            <a:r>
              <a:rPr lang="en-US" altLang="zh-CN" sz="2800" dirty="0"/>
              <a:t>system?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72409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340768"/>
            <a:ext cx="8136904" cy="5544616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>
                <a:solidFill>
                  <a:srgbClr val="FF0000"/>
                </a:solidFill>
              </a:rPr>
              <a:t>1. When copying a block of data from main memory to</a:t>
            </a:r>
          </a:p>
          <a:p>
            <a:pPr marL="82296" indent="0">
              <a:buNone/>
            </a:pPr>
            <a:r>
              <a:rPr lang="en-US" altLang="zh-CN" sz="2800" dirty="0">
                <a:solidFill>
                  <a:srgbClr val="FF0000"/>
                </a:solidFill>
              </a:rPr>
              <a:t>the cache, where exactly should we put it?</a:t>
            </a:r>
          </a:p>
          <a:p>
            <a:pPr marL="82296" indent="0">
              <a:buNone/>
            </a:pPr>
            <a:endParaRPr lang="en-US" altLang="zh-CN" sz="2800" dirty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/>
              <a:t>2. How can we tell if a word is already in the cache, or if</a:t>
            </a:r>
          </a:p>
          <a:p>
            <a:pPr marL="82296" indent="0">
              <a:buNone/>
            </a:pPr>
            <a:r>
              <a:rPr lang="en-US" altLang="zh-CN" sz="2800" dirty="0"/>
              <a:t>it has to be fetched from main memory first?</a:t>
            </a:r>
          </a:p>
          <a:p>
            <a:pPr marL="82296" indent="0">
              <a:buNone/>
            </a:pPr>
            <a:endParaRPr lang="en-US" altLang="zh-CN" sz="2800" dirty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/>
              <a:t>3. When the small cache memory fill up. How to replace</a:t>
            </a:r>
          </a:p>
          <a:p>
            <a:pPr marL="82296" indent="0">
              <a:buNone/>
            </a:pPr>
            <a:r>
              <a:rPr lang="en-US" altLang="zh-CN" sz="2800" dirty="0"/>
              <a:t>one of the existing blocks in the cache by a new block from main RAM?</a:t>
            </a:r>
          </a:p>
          <a:p>
            <a:pPr marL="82296" indent="0">
              <a:buNone/>
            </a:pPr>
            <a:endParaRPr lang="en-US" altLang="zh-CN" sz="2800" dirty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/>
              <a:t>4. How can </a:t>
            </a:r>
            <a:r>
              <a:rPr lang="en-US" altLang="zh-CN" sz="2800" i="1" dirty="0"/>
              <a:t>write </a:t>
            </a:r>
            <a:r>
              <a:rPr lang="en-US" altLang="zh-CN" sz="2800" dirty="0"/>
              <a:t>operations be handled by the memory</a:t>
            </a:r>
          </a:p>
          <a:p>
            <a:pPr marL="82296" indent="0">
              <a:buNone/>
            </a:pPr>
            <a:r>
              <a:rPr lang="en-US" altLang="zh-CN" sz="2800" dirty="0"/>
              <a:t>system?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95025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Where Should We Put Data in the Cache? (1)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340768"/>
            <a:ext cx="3312368" cy="554461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sz="2600" dirty="0"/>
              <a:t>Direct-mapped: each main memory address maps to exactly one cache block.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600" dirty="0"/>
              <a:t>If the cache contains 2</a:t>
            </a:r>
            <a:r>
              <a:rPr lang="en-US" altLang="zh-CN" sz="2600" i="1" baseline="30000" dirty="0"/>
              <a:t>k</a:t>
            </a:r>
            <a:r>
              <a:rPr lang="en-US" altLang="zh-CN" sz="2600" i="1" dirty="0"/>
              <a:t> </a:t>
            </a:r>
            <a:r>
              <a:rPr lang="en-US" altLang="zh-CN" sz="2600" dirty="0"/>
              <a:t>blocks, then the data at memory address </a:t>
            </a:r>
            <a:r>
              <a:rPr lang="en-US" altLang="zh-CN" sz="2600" i="1" dirty="0" err="1"/>
              <a:t>i</a:t>
            </a:r>
            <a:r>
              <a:rPr lang="en-US" altLang="zh-CN" sz="2600" i="1" dirty="0"/>
              <a:t> </a:t>
            </a:r>
            <a:r>
              <a:rPr lang="en-US" altLang="zh-CN" sz="2600" dirty="0"/>
              <a:t>go to cache block index</a:t>
            </a:r>
          </a:p>
          <a:p>
            <a:pPr marL="82296" indent="0">
              <a:buNone/>
            </a:pPr>
            <a:r>
              <a:rPr lang="en-US" altLang="zh-CN" sz="2600" dirty="0"/>
              <a:t>    </a:t>
            </a:r>
            <a:r>
              <a:rPr lang="en-US" altLang="zh-CN" sz="2600" i="1" dirty="0" err="1"/>
              <a:t>i</a:t>
            </a:r>
            <a:r>
              <a:rPr lang="en-US" altLang="zh-CN" sz="2600" dirty="0"/>
              <a:t> mod 2</a:t>
            </a:r>
            <a:r>
              <a:rPr lang="en-US" altLang="zh-CN" sz="2600" i="1" baseline="30000" dirty="0"/>
              <a:t>k</a:t>
            </a: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8687949" y="3548657"/>
            <a:ext cx="309563" cy="1136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9pPr>
          </a:lstStyle>
          <a:p>
            <a:pPr algn="ctr"/>
            <a:r>
              <a:rPr lang="en-US" altLang="zh-CN" sz="1600">
                <a:solidFill>
                  <a:srgbClr val="FF0000"/>
                </a:solidFill>
                <a:latin typeface="Trebuchet MS" pitchFamily="96" charset="0"/>
                <a:ea typeface="宋体" charset="-122"/>
              </a:rPr>
              <a:t>0</a:t>
            </a:r>
            <a:endParaRPr lang="en-US" altLang="zh-CN" sz="1600">
              <a:latin typeface="Trebuchet MS" pitchFamily="96" charset="0"/>
              <a:ea typeface="宋体" charset="-122"/>
            </a:endParaRPr>
          </a:p>
          <a:p>
            <a:pPr algn="ctr">
              <a:spcBef>
                <a:spcPct val="8000"/>
              </a:spcBef>
            </a:pPr>
            <a:r>
              <a:rPr lang="en-US" altLang="zh-CN" sz="1600">
                <a:solidFill>
                  <a:srgbClr val="3333FF"/>
                </a:solidFill>
                <a:latin typeface="Trebuchet MS" pitchFamily="96" charset="0"/>
                <a:ea typeface="宋体" charset="-122"/>
              </a:rPr>
              <a:t>1</a:t>
            </a:r>
            <a:endParaRPr lang="en-US" altLang="zh-CN" sz="1600">
              <a:latin typeface="Trebuchet MS" pitchFamily="96" charset="0"/>
              <a:ea typeface="宋体" charset="-122"/>
            </a:endParaRPr>
          </a:p>
          <a:p>
            <a:pPr algn="ctr">
              <a:spcBef>
                <a:spcPct val="8000"/>
              </a:spcBef>
            </a:pPr>
            <a:r>
              <a:rPr lang="en-US" altLang="zh-CN" sz="1600">
                <a:solidFill>
                  <a:srgbClr val="00CC00"/>
                </a:solidFill>
                <a:latin typeface="Trebuchet MS" pitchFamily="96" charset="0"/>
                <a:ea typeface="宋体" charset="-122"/>
              </a:rPr>
              <a:t>2</a:t>
            </a:r>
          </a:p>
          <a:p>
            <a:pPr algn="ctr">
              <a:spcBef>
                <a:spcPct val="8000"/>
              </a:spcBef>
            </a:pPr>
            <a:r>
              <a:rPr lang="en-US" altLang="zh-CN" sz="1600">
                <a:solidFill>
                  <a:srgbClr val="FF00FF"/>
                </a:solidFill>
                <a:latin typeface="Trebuchet MS" pitchFamily="96" charset="0"/>
                <a:ea typeface="宋体" charset="-122"/>
              </a:rPr>
              <a:t>3</a:t>
            </a:r>
            <a:endParaRPr lang="en-US" altLang="zh-CN" sz="1600">
              <a:latin typeface="Trebuchet MS" pitchFamily="96" charset="0"/>
              <a:ea typeface="宋体" charset="-122"/>
            </a:endParaRP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8484749" y="3172420"/>
            <a:ext cx="696913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9pPr>
          </a:lstStyle>
          <a:p>
            <a:pPr algn="ctr"/>
            <a:r>
              <a:rPr lang="en-US" altLang="zh-CN" sz="1600">
                <a:latin typeface="Trebuchet MS" pitchFamily="96" charset="0"/>
                <a:ea typeface="宋体" charset="-122"/>
              </a:rPr>
              <a:t>Index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7370324" y="3862982"/>
            <a:ext cx="1257300" cy="258763"/>
          </a:xfrm>
          <a:prstGeom prst="rect">
            <a:avLst/>
          </a:prstGeom>
          <a:solidFill>
            <a:srgbClr val="3333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7370324" y="4121745"/>
            <a:ext cx="1257300" cy="258762"/>
          </a:xfrm>
          <a:prstGeom prst="rect">
            <a:avLst/>
          </a:prstGeom>
          <a:solidFill>
            <a:srgbClr val="00CC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7370324" y="4380507"/>
            <a:ext cx="1257300" cy="260350"/>
          </a:xfrm>
          <a:prstGeom prst="rect">
            <a:avLst/>
          </a:prstGeom>
          <a:solidFill>
            <a:srgbClr val="FF00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4938274" y="2308820"/>
            <a:ext cx="1257300" cy="258762"/>
          </a:xfrm>
          <a:prstGeom prst="rect">
            <a:avLst/>
          </a:prstGeom>
          <a:solidFill>
            <a:srgbClr val="3333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4938274" y="2567582"/>
            <a:ext cx="1257300" cy="258763"/>
          </a:xfrm>
          <a:prstGeom prst="rect">
            <a:avLst/>
          </a:prstGeom>
          <a:solidFill>
            <a:srgbClr val="00CC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4938274" y="2826345"/>
            <a:ext cx="1257300" cy="258762"/>
          </a:xfrm>
          <a:prstGeom prst="rect">
            <a:avLst/>
          </a:prstGeom>
          <a:solidFill>
            <a:srgbClr val="FF00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4938274" y="3345457"/>
            <a:ext cx="1257300" cy="258763"/>
          </a:xfrm>
          <a:prstGeom prst="rect">
            <a:avLst/>
          </a:prstGeom>
          <a:solidFill>
            <a:srgbClr val="3333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3" name="Rectangle 13"/>
          <p:cNvSpPr>
            <a:spLocks noChangeArrowheads="1"/>
          </p:cNvSpPr>
          <p:nvPr/>
        </p:nvSpPr>
        <p:spPr bwMode="auto">
          <a:xfrm>
            <a:off x="4938274" y="3604220"/>
            <a:ext cx="1257300" cy="258762"/>
          </a:xfrm>
          <a:prstGeom prst="rect">
            <a:avLst/>
          </a:prstGeom>
          <a:solidFill>
            <a:srgbClr val="00CC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4938274" y="3862982"/>
            <a:ext cx="1257300" cy="258763"/>
          </a:xfrm>
          <a:prstGeom prst="rect">
            <a:avLst/>
          </a:prstGeom>
          <a:solidFill>
            <a:srgbClr val="FF00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4938274" y="4380507"/>
            <a:ext cx="1257300" cy="260350"/>
          </a:xfrm>
          <a:prstGeom prst="rect">
            <a:avLst/>
          </a:prstGeom>
          <a:solidFill>
            <a:srgbClr val="3333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4938274" y="4640857"/>
            <a:ext cx="1257300" cy="258763"/>
          </a:xfrm>
          <a:prstGeom prst="rect">
            <a:avLst/>
          </a:prstGeom>
          <a:solidFill>
            <a:srgbClr val="00CC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7" name="Rectangle 17"/>
          <p:cNvSpPr>
            <a:spLocks noChangeArrowheads="1"/>
          </p:cNvSpPr>
          <p:nvPr/>
        </p:nvSpPr>
        <p:spPr bwMode="auto">
          <a:xfrm>
            <a:off x="4938274" y="4899620"/>
            <a:ext cx="1257300" cy="258762"/>
          </a:xfrm>
          <a:prstGeom prst="rect">
            <a:avLst/>
          </a:prstGeom>
          <a:solidFill>
            <a:srgbClr val="FF00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" name="Rectangle 18"/>
          <p:cNvSpPr>
            <a:spLocks noChangeArrowheads="1"/>
          </p:cNvSpPr>
          <p:nvPr/>
        </p:nvSpPr>
        <p:spPr bwMode="auto">
          <a:xfrm>
            <a:off x="4938274" y="5417145"/>
            <a:ext cx="1257300" cy="258762"/>
          </a:xfrm>
          <a:prstGeom prst="rect">
            <a:avLst/>
          </a:prstGeom>
          <a:solidFill>
            <a:srgbClr val="3333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4938274" y="5675907"/>
            <a:ext cx="1257300" cy="260350"/>
          </a:xfrm>
          <a:prstGeom prst="rect">
            <a:avLst/>
          </a:prstGeom>
          <a:solidFill>
            <a:srgbClr val="00CC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" name="Rectangle 20"/>
          <p:cNvSpPr>
            <a:spLocks noChangeArrowheads="1"/>
          </p:cNvSpPr>
          <p:nvPr/>
        </p:nvSpPr>
        <p:spPr bwMode="auto">
          <a:xfrm>
            <a:off x="4938274" y="5936257"/>
            <a:ext cx="1257300" cy="258763"/>
          </a:xfrm>
          <a:prstGeom prst="rect">
            <a:avLst/>
          </a:prstGeom>
          <a:solidFill>
            <a:srgbClr val="FF00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1" name="Text Box 21"/>
          <p:cNvSpPr txBox="1">
            <a:spLocks noChangeArrowheads="1"/>
          </p:cNvSpPr>
          <p:nvPr/>
        </p:nvSpPr>
        <p:spPr bwMode="auto">
          <a:xfrm>
            <a:off x="4315974" y="2029420"/>
            <a:ext cx="415925" cy="427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9pPr>
          </a:lstStyle>
          <a:p>
            <a:pPr algn="ctr"/>
            <a:r>
              <a:rPr lang="en-US" altLang="zh-CN" sz="1600">
                <a:solidFill>
                  <a:srgbClr val="FF0000"/>
                </a:solidFill>
                <a:latin typeface="Trebuchet MS" pitchFamily="96" charset="0"/>
                <a:ea typeface="宋体" charset="-122"/>
              </a:rPr>
              <a:t>0</a:t>
            </a:r>
            <a:endParaRPr lang="en-US" altLang="zh-CN" sz="1600">
              <a:latin typeface="Trebuchet MS" pitchFamily="96" charset="0"/>
              <a:ea typeface="宋体" charset="-122"/>
            </a:endParaRPr>
          </a:p>
          <a:p>
            <a:pPr algn="ctr">
              <a:spcBef>
                <a:spcPct val="8000"/>
              </a:spcBef>
            </a:pPr>
            <a:r>
              <a:rPr lang="en-US" altLang="zh-CN" sz="1600">
                <a:solidFill>
                  <a:srgbClr val="3333FF"/>
                </a:solidFill>
                <a:latin typeface="Trebuchet MS" pitchFamily="96" charset="0"/>
                <a:ea typeface="宋体" charset="-122"/>
              </a:rPr>
              <a:t>1</a:t>
            </a:r>
            <a:endParaRPr lang="en-US" altLang="zh-CN" sz="1600">
              <a:latin typeface="Trebuchet MS" pitchFamily="96" charset="0"/>
              <a:ea typeface="宋体" charset="-122"/>
            </a:endParaRPr>
          </a:p>
          <a:p>
            <a:pPr algn="ctr">
              <a:spcBef>
                <a:spcPct val="8000"/>
              </a:spcBef>
            </a:pPr>
            <a:r>
              <a:rPr lang="en-US" altLang="zh-CN" sz="1600">
                <a:solidFill>
                  <a:srgbClr val="00CC00"/>
                </a:solidFill>
                <a:latin typeface="Trebuchet MS" pitchFamily="96" charset="0"/>
                <a:ea typeface="宋体" charset="-122"/>
              </a:rPr>
              <a:t>2</a:t>
            </a:r>
          </a:p>
          <a:p>
            <a:pPr algn="ctr">
              <a:spcBef>
                <a:spcPct val="8000"/>
              </a:spcBef>
            </a:pPr>
            <a:r>
              <a:rPr lang="en-US" altLang="zh-CN" sz="1600">
                <a:solidFill>
                  <a:srgbClr val="FF00FF"/>
                </a:solidFill>
                <a:latin typeface="Trebuchet MS" pitchFamily="96" charset="0"/>
                <a:ea typeface="宋体" charset="-122"/>
              </a:rPr>
              <a:t>3</a:t>
            </a:r>
            <a:endParaRPr lang="en-US" altLang="zh-CN" sz="1600">
              <a:latin typeface="Trebuchet MS" pitchFamily="96" charset="0"/>
              <a:ea typeface="宋体" charset="-122"/>
            </a:endParaRPr>
          </a:p>
          <a:p>
            <a:pPr algn="ctr">
              <a:spcBef>
                <a:spcPct val="8000"/>
              </a:spcBef>
            </a:pPr>
            <a:r>
              <a:rPr lang="en-US" altLang="zh-CN" sz="1600">
                <a:solidFill>
                  <a:srgbClr val="FF0000"/>
                </a:solidFill>
                <a:latin typeface="Trebuchet MS" pitchFamily="96" charset="0"/>
                <a:ea typeface="宋体" charset="-122"/>
              </a:rPr>
              <a:t>4</a:t>
            </a:r>
            <a:endParaRPr lang="en-US" altLang="zh-CN" sz="1600">
              <a:latin typeface="Trebuchet MS" pitchFamily="96" charset="0"/>
              <a:ea typeface="宋体" charset="-122"/>
            </a:endParaRPr>
          </a:p>
          <a:p>
            <a:pPr algn="ctr">
              <a:spcBef>
                <a:spcPct val="8000"/>
              </a:spcBef>
            </a:pPr>
            <a:r>
              <a:rPr lang="en-US" altLang="zh-CN" sz="1600">
                <a:solidFill>
                  <a:srgbClr val="3333FF"/>
                </a:solidFill>
                <a:latin typeface="Trebuchet MS" pitchFamily="96" charset="0"/>
                <a:ea typeface="宋体" charset="-122"/>
              </a:rPr>
              <a:t>5</a:t>
            </a:r>
            <a:endParaRPr lang="en-US" altLang="zh-CN" sz="1600">
              <a:latin typeface="Trebuchet MS" pitchFamily="96" charset="0"/>
              <a:ea typeface="宋体" charset="-122"/>
            </a:endParaRPr>
          </a:p>
          <a:p>
            <a:pPr algn="ctr">
              <a:spcBef>
                <a:spcPct val="8000"/>
              </a:spcBef>
            </a:pPr>
            <a:r>
              <a:rPr lang="en-US" altLang="zh-CN" sz="1600">
                <a:solidFill>
                  <a:srgbClr val="00CC00"/>
                </a:solidFill>
                <a:latin typeface="Trebuchet MS" pitchFamily="96" charset="0"/>
                <a:ea typeface="宋体" charset="-122"/>
              </a:rPr>
              <a:t>6</a:t>
            </a:r>
          </a:p>
          <a:p>
            <a:pPr algn="ctr">
              <a:spcBef>
                <a:spcPct val="8000"/>
              </a:spcBef>
            </a:pPr>
            <a:r>
              <a:rPr lang="en-US" altLang="zh-CN" sz="1600">
                <a:solidFill>
                  <a:srgbClr val="FF00FF"/>
                </a:solidFill>
                <a:latin typeface="Trebuchet MS" pitchFamily="96" charset="0"/>
                <a:ea typeface="宋体" charset="-122"/>
              </a:rPr>
              <a:t>7</a:t>
            </a:r>
            <a:endParaRPr lang="en-US" altLang="zh-CN" sz="1600">
              <a:latin typeface="Trebuchet MS" pitchFamily="96" charset="0"/>
              <a:ea typeface="宋体" charset="-122"/>
            </a:endParaRPr>
          </a:p>
          <a:p>
            <a:pPr algn="ctr"/>
            <a:r>
              <a:rPr lang="en-US" altLang="zh-CN" sz="1600">
                <a:solidFill>
                  <a:srgbClr val="FF0000"/>
                </a:solidFill>
                <a:latin typeface="Trebuchet MS" pitchFamily="96" charset="0"/>
                <a:ea typeface="宋体" charset="-122"/>
              </a:rPr>
              <a:t>8</a:t>
            </a:r>
            <a:endParaRPr lang="en-US" altLang="zh-CN" sz="1600">
              <a:latin typeface="Trebuchet MS" pitchFamily="96" charset="0"/>
              <a:ea typeface="宋体" charset="-122"/>
            </a:endParaRPr>
          </a:p>
          <a:p>
            <a:pPr algn="ctr">
              <a:spcBef>
                <a:spcPct val="8000"/>
              </a:spcBef>
            </a:pPr>
            <a:r>
              <a:rPr lang="en-US" altLang="zh-CN" sz="1600">
                <a:solidFill>
                  <a:srgbClr val="3333FF"/>
                </a:solidFill>
                <a:latin typeface="Trebuchet MS" pitchFamily="96" charset="0"/>
                <a:ea typeface="宋体" charset="-122"/>
              </a:rPr>
              <a:t>9</a:t>
            </a:r>
            <a:endParaRPr lang="en-US" altLang="zh-CN" sz="1600">
              <a:latin typeface="Trebuchet MS" pitchFamily="96" charset="0"/>
              <a:ea typeface="宋体" charset="-122"/>
            </a:endParaRPr>
          </a:p>
          <a:p>
            <a:pPr algn="ctr">
              <a:spcBef>
                <a:spcPct val="8000"/>
              </a:spcBef>
            </a:pPr>
            <a:r>
              <a:rPr lang="en-US" altLang="zh-CN" sz="1600">
                <a:solidFill>
                  <a:srgbClr val="00CC00"/>
                </a:solidFill>
                <a:latin typeface="Trebuchet MS" pitchFamily="96" charset="0"/>
                <a:ea typeface="宋体" charset="-122"/>
              </a:rPr>
              <a:t>10</a:t>
            </a:r>
          </a:p>
          <a:p>
            <a:pPr algn="ctr">
              <a:spcBef>
                <a:spcPct val="8000"/>
              </a:spcBef>
            </a:pPr>
            <a:r>
              <a:rPr lang="en-US" altLang="zh-CN" sz="1600">
                <a:solidFill>
                  <a:srgbClr val="FF00FF"/>
                </a:solidFill>
                <a:latin typeface="Trebuchet MS" pitchFamily="96" charset="0"/>
                <a:ea typeface="宋体" charset="-122"/>
              </a:rPr>
              <a:t>11</a:t>
            </a:r>
          </a:p>
          <a:p>
            <a:pPr algn="ctr">
              <a:spcBef>
                <a:spcPct val="8000"/>
              </a:spcBef>
            </a:pPr>
            <a:r>
              <a:rPr lang="en-US" altLang="zh-CN" sz="1600">
                <a:solidFill>
                  <a:srgbClr val="FF0000"/>
                </a:solidFill>
                <a:latin typeface="Trebuchet MS" pitchFamily="96" charset="0"/>
                <a:ea typeface="宋体" charset="-122"/>
              </a:rPr>
              <a:t>12</a:t>
            </a:r>
            <a:endParaRPr lang="en-US" altLang="zh-CN" sz="1600">
              <a:latin typeface="Trebuchet MS" pitchFamily="96" charset="0"/>
              <a:ea typeface="宋体" charset="-122"/>
            </a:endParaRPr>
          </a:p>
          <a:p>
            <a:pPr algn="ctr">
              <a:spcBef>
                <a:spcPct val="8000"/>
              </a:spcBef>
            </a:pPr>
            <a:r>
              <a:rPr lang="en-US" altLang="zh-CN" sz="1600">
                <a:solidFill>
                  <a:srgbClr val="3333FF"/>
                </a:solidFill>
                <a:latin typeface="Trebuchet MS" pitchFamily="96" charset="0"/>
                <a:ea typeface="宋体" charset="-122"/>
              </a:rPr>
              <a:t>13</a:t>
            </a:r>
            <a:endParaRPr lang="en-US" altLang="zh-CN" sz="1600">
              <a:latin typeface="Trebuchet MS" pitchFamily="96" charset="0"/>
              <a:ea typeface="宋体" charset="-122"/>
            </a:endParaRPr>
          </a:p>
          <a:p>
            <a:pPr algn="ctr">
              <a:spcBef>
                <a:spcPct val="8000"/>
              </a:spcBef>
            </a:pPr>
            <a:r>
              <a:rPr lang="en-US" altLang="zh-CN" sz="1600">
                <a:solidFill>
                  <a:srgbClr val="00CC00"/>
                </a:solidFill>
                <a:latin typeface="Trebuchet MS" pitchFamily="96" charset="0"/>
                <a:ea typeface="宋体" charset="-122"/>
              </a:rPr>
              <a:t>14</a:t>
            </a:r>
          </a:p>
          <a:p>
            <a:pPr algn="ctr">
              <a:spcBef>
                <a:spcPct val="8000"/>
              </a:spcBef>
            </a:pPr>
            <a:r>
              <a:rPr lang="en-US" altLang="zh-CN" sz="1600">
                <a:solidFill>
                  <a:srgbClr val="FF00FF"/>
                </a:solidFill>
                <a:latin typeface="Trebuchet MS" pitchFamily="96" charset="0"/>
                <a:ea typeface="宋体" charset="-122"/>
              </a:rPr>
              <a:t>15</a:t>
            </a:r>
            <a:endParaRPr lang="en-US" altLang="zh-CN" sz="1600">
              <a:latin typeface="Trebuchet MS" pitchFamily="96" charset="0"/>
              <a:ea typeface="宋体" charset="-122"/>
            </a:endParaRPr>
          </a:p>
        </p:txBody>
      </p:sp>
      <p:sp>
        <p:nvSpPr>
          <p:cNvPr id="22" name="Text Box 22"/>
          <p:cNvSpPr txBox="1">
            <a:spLocks noChangeArrowheads="1"/>
          </p:cNvSpPr>
          <p:nvPr/>
        </p:nvSpPr>
        <p:spPr bwMode="auto">
          <a:xfrm>
            <a:off x="4042924" y="1443632"/>
            <a:ext cx="915988" cy="590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9pPr>
          </a:lstStyle>
          <a:p>
            <a:pPr algn="ctr"/>
            <a:r>
              <a:rPr lang="en-US" altLang="zh-CN" sz="1600">
                <a:latin typeface="Trebuchet MS" pitchFamily="96" charset="0"/>
                <a:ea typeface="宋体" charset="-122"/>
              </a:rPr>
              <a:t>Memory</a:t>
            </a:r>
          </a:p>
          <a:p>
            <a:pPr algn="ctr"/>
            <a:r>
              <a:rPr lang="en-US" altLang="zh-CN" sz="1600">
                <a:latin typeface="Trebuchet MS" pitchFamily="96" charset="0"/>
                <a:ea typeface="宋体" charset="-122"/>
              </a:rPr>
              <a:t>Address</a:t>
            </a:r>
          </a:p>
        </p:txBody>
      </p:sp>
      <p:sp>
        <p:nvSpPr>
          <p:cNvPr id="23" name="Line 23"/>
          <p:cNvSpPr>
            <a:spLocks noChangeShapeType="1"/>
          </p:cNvSpPr>
          <p:nvPr/>
        </p:nvSpPr>
        <p:spPr bwMode="auto">
          <a:xfrm flipH="1" flipV="1">
            <a:off x="6195574" y="2135782"/>
            <a:ext cx="1174750" cy="1554163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4" name="Line 24"/>
          <p:cNvSpPr>
            <a:spLocks noChangeShapeType="1"/>
          </p:cNvSpPr>
          <p:nvPr/>
        </p:nvSpPr>
        <p:spPr bwMode="auto">
          <a:xfrm flipH="1" flipV="1">
            <a:off x="6195574" y="3258145"/>
            <a:ext cx="1174750" cy="431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5" name="Line 25"/>
          <p:cNvSpPr>
            <a:spLocks noChangeShapeType="1"/>
          </p:cNvSpPr>
          <p:nvPr/>
        </p:nvSpPr>
        <p:spPr bwMode="auto">
          <a:xfrm flipH="1">
            <a:off x="6195574" y="3689945"/>
            <a:ext cx="1174750" cy="604837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6" name="Line 26"/>
          <p:cNvSpPr>
            <a:spLocks noChangeShapeType="1"/>
          </p:cNvSpPr>
          <p:nvPr/>
        </p:nvSpPr>
        <p:spPr bwMode="auto">
          <a:xfrm flipH="1">
            <a:off x="6195574" y="3689945"/>
            <a:ext cx="1174750" cy="1554162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7" name="Rectangle 27"/>
          <p:cNvSpPr>
            <a:spLocks noChangeArrowheads="1"/>
          </p:cNvSpPr>
          <p:nvPr/>
        </p:nvSpPr>
        <p:spPr bwMode="auto">
          <a:xfrm>
            <a:off x="7370324" y="3604220"/>
            <a:ext cx="1257300" cy="258762"/>
          </a:xfrm>
          <a:prstGeom prst="rect">
            <a:avLst/>
          </a:prstGeom>
          <a:solidFill>
            <a:srgbClr val="FF00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8" name="Rectangle 28"/>
          <p:cNvSpPr>
            <a:spLocks noChangeArrowheads="1"/>
          </p:cNvSpPr>
          <p:nvPr/>
        </p:nvSpPr>
        <p:spPr bwMode="auto">
          <a:xfrm>
            <a:off x="4938274" y="2050057"/>
            <a:ext cx="1257300" cy="258763"/>
          </a:xfrm>
          <a:prstGeom prst="rect">
            <a:avLst/>
          </a:prstGeom>
          <a:solidFill>
            <a:srgbClr val="FF00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9" name="Rectangle 29"/>
          <p:cNvSpPr>
            <a:spLocks noChangeArrowheads="1"/>
          </p:cNvSpPr>
          <p:nvPr/>
        </p:nvSpPr>
        <p:spPr bwMode="auto">
          <a:xfrm>
            <a:off x="4938274" y="3085107"/>
            <a:ext cx="1257300" cy="260350"/>
          </a:xfrm>
          <a:prstGeom prst="rect">
            <a:avLst/>
          </a:prstGeom>
          <a:solidFill>
            <a:srgbClr val="FF00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0" name="Rectangle 30"/>
          <p:cNvSpPr>
            <a:spLocks noChangeArrowheads="1"/>
          </p:cNvSpPr>
          <p:nvPr/>
        </p:nvSpPr>
        <p:spPr bwMode="auto">
          <a:xfrm>
            <a:off x="4938274" y="4121745"/>
            <a:ext cx="1257300" cy="258762"/>
          </a:xfrm>
          <a:prstGeom prst="rect">
            <a:avLst/>
          </a:prstGeom>
          <a:solidFill>
            <a:srgbClr val="FF00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1" name="Rectangle 31"/>
          <p:cNvSpPr>
            <a:spLocks noChangeArrowheads="1"/>
          </p:cNvSpPr>
          <p:nvPr/>
        </p:nvSpPr>
        <p:spPr bwMode="auto">
          <a:xfrm>
            <a:off x="4938274" y="5158382"/>
            <a:ext cx="1257300" cy="258763"/>
          </a:xfrm>
          <a:prstGeom prst="rect">
            <a:avLst/>
          </a:prstGeom>
          <a:solidFill>
            <a:srgbClr val="FF00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2" name="Slide Number Placeholder 3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94697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Where Should We Put Data in the Cache? (2)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3407048" cy="554461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/>
              <a:t>An equivalent way is to look at the least significant </a:t>
            </a:r>
            <a:r>
              <a:rPr lang="en-US" altLang="zh-CN" sz="2800" i="1" dirty="0"/>
              <a:t>k </a:t>
            </a:r>
            <a:r>
              <a:rPr lang="en-US" altLang="zh-CN" sz="2800" dirty="0"/>
              <a:t>bits of the address.</a:t>
            </a:r>
          </a:p>
          <a:p>
            <a:endParaRPr lang="en-US" altLang="zh-CN" sz="2800" dirty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/>
              <a:t>Taking the least </a:t>
            </a:r>
            <a:r>
              <a:rPr lang="en-US" altLang="zh-CN" sz="2800" i="1" dirty="0"/>
              <a:t>k </a:t>
            </a:r>
            <a:r>
              <a:rPr lang="en-US" altLang="zh-CN" sz="2800" dirty="0"/>
              <a:t>bits of a binary value is the same as computing that value mod 2</a:t>
            </a:r>
            <a:r>
              <a:rPr lang="en-US" altLang="zh-CN" sz="2800" i="1" baseline="30000" dirty="0"/>
              <a:t>k</a:t>
            </a:r>
            <a:r>
              <a:rPr lang="en-US" altLang="zh-CN" sz="2800" dirty="0"/>
              <a:t>.</a:t>
            </a:r>
          </a:p>
        </p:txBody>
      </p:sp>
      <p:sp>
        <p:nvSpPr>
          <p:cNvPr id="4" name="Line 2"/>
          <p:cNvSpPr>
            <a:spLocks noChangeShapeType="1"/>
          </p:cNvSpPr>
          <p:nvPr/>
        </p:nvSpPr>
        <p:spPr bwMode="auto">
          <a:xfrm flipH="1">
            <a:off x="6292602" y="4218366"/>
            <a:ext cx="1174750" cy="1554163"/>
          </a:xfrm>
          <a:prstGeom prst="line">
            <a:avLst/>
          </a:prstGeom>
          <a:noFill/>
          <a:ln w="25400">
            <a:solidFill>
              <a:srgbClr val="00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8732590" y="3557966"/>
            <a:ext cx="415925" cy="1136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9pPr>
          </a:lstStyle>
          <a:p>
            <a:pPr algn="ctr"/>
            <a:r>
              <a:rPr lang="en-US" altLang="zh-CN" sz="1600">
                <a:solidFill>
                  <a:srgbClr val="FF0000"/>
                </a:solidFill>
                <a:latin typeface="Trebuchet MS" pitchFamily="96" charset="0"/>
                <a:ea typeface="宋体" charset="-122"/>
              </a:rPr>
              <a:t>00</a:t>
            </a:r>
            <a:endParaRPr lang="en-US" altLang="zh-CN" sz="1600">
              <a:latin typeface="Trebuchet MS" pitchFamily="96" charset="0"/>
              <a:ea typeface="宋体" charset="-122"/>
            </a:endParaRPr>
          </a:p>
          <a:p>
            <a:pPr algn="ctr">
              <a:spcBef>
                <a:spcPct val="8000"/>
              </a:spcBef>
            </a:pPr>
            <a:r>
              <a:rPr lang="en-US" altLang="zh-CN" sz="1600">
                <a:solidFill>
                  <a:srgbClr val="3333FF"/>
                </a:solidFill>
                <a:latin typeface="Trebuchet MS" pitchFamily="96" charset="0"/>
                <a:ea typeface="宋体" charset="-122"/>
              </a:rPr>
              <a:t>01</a:t>
            </a:r>
            <a:endParaRPr lang="en-US" altLang="zh-CN" sz="1600">
              <a:latin typeface="Trebuchet MS" pitchFamily="96" charset="0"/>
              <a:ea typeface="宋体" charset="-122"/>
            </a:endParaRPr>
          </a:p>
          <a:p>
            <a:pPr algn="ctr">
              <a:spcBef>
                <a:spcPct val="8000"/>
              </a:spcBef>
            </a:pPr>
            <a:r>
              <a:rPr lang="en-US" altLang="zh-CN" sz="1600">
                <a:solidFill>
                  <a:srgbClr val="00CC00"/>
                </a:solidFill>
                <a:latin typeface="Trebuchet MS" pitchFamily="96" charset="0"/>
                <a:ea typeface="宋体" charset="-122"/>
              </a:rPr>
              <a:t>10</a:t>
            </a:r>
          </a:p>
          <a:p>
            <a:pPr algn="ctr">
              <a:spcBef>
                <a:spcPct val="8000"/>
              </a:spcBef>
            </a:pPr>
            <a:r>
              <a:rPr lang="en-US" altLang="zh-CN" sz="1600">
                <a:solidFill>
                  <a:srgbClr val="FF00FF"/>
                </a:solidFill>
                <a:latin typeface="Trebuchet MS" pitchFamily="96" charset="0"/>
                <a:ea typeface="宋体" charset="-122"/>
              </a:rPr>
              <a:t>11</a:t>
            </a:r>
            <a:endParaRPr lang="en-US" altLang="zh-CN" sz="1600">
              <a:latin typeface="Trebuchet MS" pitchFamily="96" charset="0"/>
              <a:ea typeface="宋体" charset="-122"/>
            </a:endParaRP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8581777" y="3181729"/>
            <a:ext cx="696913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9pPr>
          </a:lstStyle>
          <a:p>
            <a:pPr algn="ctr"/>
            <a:r>
              <a:rPr lang="en-US" altLang="zh-CN" sz="1600">
                <a:latin typeface="Trebuchet MS" pitchFamily="96" charset="0"/>
                <a:ea typeface="宋体" charset="-122"/>
              </a:rPr>
              <a:t>Index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7467352" y="3872291"/>
            <a:ext cx="1257300" cy="258763"/>
          </a:xfrm>
          <a:prstGeom prst="rect">
            <a:avLst/>
          </a:prstGeom>
          <a:solidFill>
            <a:srgbClr val="3333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7467352" y="4131054"/>
            <a:ext cx="1257300" cy="258762"/>
          </a:xfrm>
          <a:prstGeom prst="rect">
            <a:avLst/>
          </a:prstGeom>
          <a:solidFill>
            <a:srgbClr val="00CC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7467352" y="4389816"/>
            <a:ext cx="1257300" cy="260350"/>
          </a:xfrm>
          <a:prstGeom prst="rect">
            <a:avLst/>
          </a:prstGeom>
          <a:solidFill>
            <a:srgbClr val="FF00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5035302" y="2318129"/>
            <a:ext cx="1257300" cy="258762"/>
          </a:xfrm>
          <a:prstGeom prst="rect">
            <a:avLst/>
          </a:prstGeom>
          <a:solidFill>
            <a:srgbClr val="3333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5035302" y="2576891"/>
            <a:ext cx="1257300" cy="258763"/>
          </a:xfrm>
          <a:prstGeom prst="rect">
            <a:avLst/>
          </a:prstGeom>
          <a:solidFill>
            <a:srgbClr val="00CC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5035302" y="2835654"/>
            <a:ext cx="1257300" cy="258762"/>
          </a:xfrm>
          <a:prstGeom prst="rect">
            <a:avLst/>
          </a:prstGeom>
          <a:solidFill>
            <a:srgbClr val="FF00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3" name="Rectangle 13"/>
          <p:cNvSpPr>
            <a:spLocks noChangeArrowheads="1"/>
          </p:cNvSpPr>
          <p:nvPr/>
        </p:nvSpPr>
        <p:spPr bwMode="auto">
          <a:xfrm>
            <a:off x="5035302" y="3354766"/>
            <a:ext cx="1257300" cy="258763"/>
          </a:xfrm>
          <a:prstGeom prst="rect">
            <a:avLst/>
          </a:prstGeom>
          <a:solidFill>
            <a:srgbClr val="3333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5035302" y="3613529"/>
            <a:ext cx="1257300" cy="258762"/>
          </a:xfrm>
          <a:prstGeom prst="rect">
            <a:avLst/>
          </a:prstGeom>
          <a:solidFill>
            <a:srgbClr val="00CC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5035302" y="3872291"/>
            <a:ext cx="1257300" cy="258763"/>
          </a:xfrm>
          <a:prstGeom prst="rect">
            <a:avLst/>
          </a:prstGeom>
          <a:solidFill>
            <a:srgbClr val="FF00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5035302" y="4389816"/>
            <a:ext cx="1257300" cy="260350"/>
          </a:xfrm>
          <a:prstGeom prst="rect">
            <a:avLst/>
          </a:prstGeom>
          <a:solidFill>
            <a:srgbClr val="3333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7" name="Rectangle 17"/>
          <p:cNvSpPr>
            <a:spLocks noChangeArrowheads="1"/>
          </p:cNvSpPr>
          <p:nvPr/>
        </p:nvSpPr>
        <p:spPr bwMode="auto">
          <a:xfrm>
            <a:off x="5035302" y="4650166"/>
            <a:ext cx="1257300" cy="258763"/>
          </a:xfrm>
          <a:prstGeom prst="rect">
            <a:avLst/>
          </a:prstGeom>
          <a:solidFill>
            <a:srgbClr val="00CC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" name="Rectangle 18"/>
          <p:cNvSpPr>
            <a:spLocks noChangeArrowheads="1"/>
          </p:cNvSpPr>
          <p:nvPr/>
        </p:nvSpPr>
        <p:spPr bwMode="auto">
          <a:xfrm>
            <a:off x="5035302" y="4908929"/>
            <a:ext cx="1257300" cy="258762"/>
          </a:xfrm>
          <a:prstGeom prst="rect">
            <a:avLst/>
          </a:prstGeom>
          <a:solidFill>
            <a:srgbClr val="FF00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5035302" y="5426454"/>
            <a:ext cx="1257300" cy="258762"/>
          </a:xfrm>
          <a:prstGeom prst="rect">
            <a:avLst/>
          </a:prstGeom>
          <a:solidFill>
            <a:srgbClr val="3333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" name="Rectangle 20"/>
          <p:cNvSpPr>
            <a:spLocks noChangeArrowheads="1"/>
          </p:cNvSpPr>
          <p:nvPr/>
        </p:nvSpPr>
        <p:spPr bwMode="auto">
          <a:xfrm>
            <a:off x="5035302" y="5685216"/>
            <a:ext cx="1257300" cy="260350"/>
          </a:xfrm>
          <a:prstGeom prst="rect">
            <a:avLst/>
          </a:prstGeom>
          <a:solidFill>
            <a:srgbClr val="00CC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1" name="Rectangle 21"/>
          <p:cNvSpPr>
            <a:spLocks noChangeArrowheads="1"/>
          </p:cNvSpPr>
          <p:nvPr/>
        </p:nvSpPr>
        <p:spPr bwMode="auto">
          <a:xfrm>
            <a:off x="5035302" y="5945566"/>
            <a:ext cx="1257300" cy="258763"/>
          </a:xfrm>
          <a:prstGeom prst="rect">
            <a:avLst/>
          </a:prstGeom>
          <a:solidFill>
            <a:srgbClr val="FF00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2" name="Text Box 22"/>
          <p:cNvSpPr txBox="1">
            <a:spLocks noChangeArrowheads="1"/>
          </p:cNvSpPr>
          <p:nvPr/>
        </p:nvSpPr>
        <p:spPr bwMode="auto">
          <a:xfrm>
            <a:off x="4306640" y="2038729"/>
            <a:ext cx="628650" cy="427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9pPr>
          </a:lstStyle>
          <a:p>
            <a:pPr algn="ctr"/>
            <a:r>
              <a:rPr lang="en-US" altLang="zh-CN" sz="1600">
                <a:latin typeface="Trebuchet MS" pitchFamily="96" charset="0"/>
                <a:ea typeface="宋体" charset="-122"/>
              </a:rPr>
              <a:t>00</a:t>
            </a:r>
            <a:r>
              <a:rPr lang="en-US" altLang="zh-CN" sz="1600">
                <a:solidFill>
                  <a:srgbClr val="FF0000"/>
                </a:solidFill>
                <a:latin typeface="Trebuchet MS" pitchFamily="96" charset="0"/>
                <a:ea typeface="宋体" charset="-122"/>
              </a:rPr>
              <a:t>00</a:t>
            </a:r>
            <a:endParaRPr lang="en-US" altLang="zh-CN" sz="1600">
              <a:latin typeface="Trebuchet MS" pitchFamily="96" charset="0"/>
              <a:ea typeface="宋体" charset="-122"/>
            </a:endParaRPr>
          </a:p>
          <a:p>
            <a:pPr algn="ctr">
              <a:spcBef>
                <a:spcPct val="8000"/>
              </a:spcBef>
            </a:pPr>
            <a:r>
              <a:rPr lang="en-US" altLang="zh-CN" sz="1600">
                <a:latin typeface="Trebuchet MS" pitchFamily="96" charset="0"/>
                <a:ea typeface="宋体" charset="-122"/>
              </a:rPr>
              <a:t>00</a:t>
            </a:r>
            <a:r>
              <a:rPr lang="en-US" altLang="zh-CN" sz="1600">
                <a:solidFill>
                  <a:srgbClr val="3333FF"/>
                </a:solidFill>
                <a:latin typeface="Trebuchet MS" pitchFamily="96" charset="0"/>
                <a:ea typeface="宋体" charset="-122"/>
              </a:rPr>
              <a:t>01</a:t>
            </a:r>
            <a:endParaRPr lang="en-US" altLang="zh-CN" sz="1600">
              <a:latin typeface="Trebuchet MS" pitchFamily="96" charset="0"/>
              <a:ea typeface="宋体" charset="-122"/>
            </a:endParaRPr>
          </a:p>
          <a:p>
            <a:pPr algn="ctr">
              <a:spcBef>
                <a:spcPct val="8000"/>
              </a:spcBef>
            </a:pPr>
            <a:r>
              <a:rPr lang="en-US" altLang="zh-CN" sz="1600">
                <a:latin typeface="Trebuchet MS" pitchFamily="96" charset="0"/>
                <a:ea typeface="宋体" charset="-122"/>
              </a:rPr>
              <a:t>00</a:t>
            </a:r>
            <a:r>
              <a:rPr lang="en-US" altLang="zh-CN" sz="1600">
                <a:solidFill>
                  <a:srgbClr val="00CC00"/>
                </a:solidFill>
                <a:latin typeface="Trebuchet MS" pitchFamily="96" charset="0"/>
                <a:ea typeface="宋体" charset="-122"/>
              </a:rPr>
              <a:t>10</a:t>
            </a:r>
          </a:p>
          <a:p>
            <a:pPr algn="ctr">
              <a:spcBef>
                <a:spcPct val="8000"/>
              </a:spcBef>
            </a:pPr>
            <a:r>
              <a:rPr lang="en-US" altLang="zh-CN" sz="1600">
                <a:latin typeface="Trebuchet MS" pitchFamily="96" charset="0"/>
                <a:ea typeface="宋体" charset="-122"/>
              </a:rPr>
              <a:t>00</a:t>
            </a:r>
            <a:r>
              <a:rPr lang="en-US" altLang="zh-CN" sz="1600">
                <a:solidFill>
                  <a:srgbClr val="FF00FF"/>
                </a:solidFill>
                <a:latin typeface="Trebuchet MS" pitchFamily="96" charset="0"/>
                <a:ea typeface="宋体" charset="-122"/>
              </a:rPr>
              <a:t>11</a:t>
            </a:r>
            <a:endParaRPr lang="en-US" altLang="zh-CN" sz="1600">
              <a:latin typeface="Trebuchet MS" pitchFamily="96" charset="0"/>
              <a:ea typeface="宋体" charset="-122"/>
            </a:endParaRPr>
          </a:p>
          <a:p>
            <a:pPr algn="ctr">
              <a:spcBef>
                <a:spcPct val="8000"/>
              </a:spcBef>
            </a:pPr>
            <a:r>
              <a:rPr lang="en-US" altLang="zh-CN" sz="1600">
                <a:latin typeface="Trebuchet MS" pitchFamily="96" charset="0"/>
                <a:ea typeface="宋体" charset="-122"/>
              </a:rPr>
              <a:t>01</a:t>
            </a:r>
            <a:r>
              <a:rPr lang="en-US" altLang="zh-CN" sz="1600">
                <a:solidFill>
                  <a:srgbClr val="FF0000"/>
                </a:solidFill>
                <a:latin typeface="Trebuchet MS" pitchFamily="96" charset="0"/>
                <a:ea typeface="宋体" charset="-122"/>
              </a:rPr>
              <a:t>00</a:t>
            </a:r>
            <a:endParaRPr lang="en-US" altLang="zh-CN" sz="1600">
              <a:latin typeface="Trebuchet MS" pitchFamily="96" charset="0"/>
              <a:ea typeface="宋体" charset="-122"/>
            </a:endParaRPr>
          </a:p>
          <a:p>
            <a:pPr algn="ctr">
              <a:spcBef>
                <a:spcPct val="8000"/>
              </a:spcBef>
            </a:pPr>
            <a:r>
              <a:rPr lang="en-US" altLang="zh-CN" sz="1600">
                <a:latin typeface="Trebuchet MS" pitchFamily="96" charset="0"/>
                <a:ea typeface="宋体" charset="-122"/>
              </a:rPr>
              <a:t>01</a:t>
            </a:r>
            <a:r>
              <a:rPr lang="en-US" altLang="zh-CN" sz="1600">
                <a:solidFill>
                  <a:srgbClr val="3333FF"/>
                </a:solidFill>
                <a:latin typeface="Trebuchet MS" pitchFamily="96" charset="0"/>
                <a:ea typeface="宋体" charset="-122"/>
              </a:rPr>
              <a:t>01</a:t>
            </a:r>
            <a:endParaRPr lang="en-US" altLang="zh-CN" sz="1600">
              <a:latin typeface="Trebuchet MS" pitchFamily="96" charset="0"/>
              <a:ea typeface="宋体" charset="-122"/>
            </a:endParaRPr>
          </a:p>
          <a:p>
            <a:pPr algn="ctr">
              <a:spcBef>
                <a:spcPct val="8000"/>
              </a:spcBef>
            </a:pPr>
            <a:r>
              <a:rPr lang="en-US" altLang="zh-CN" sz="1600">
                <a:latin typeface="Trebuchet MS" pitchFamily="96" charset="0"/>
                <a:ea typeface="宋体" charset="-122"/>
              </a:rPr>
              <a:t>01</a:t>
            </a:r>
            <a:r>
              <a:rPr lang="en-US" altLang="zh-CN" sz="1600">
                <a:solidFill>
                  <a:srgbClr val="00CC00"/>
                </a:solidFill>
                <a:latin typeface="Trebuchet MS" pitchFamily="96" charset="0"/>
                <a:ea typeface="宋体" charset="-122"/>
              </a:rPr>
              <a:t>10</a:t>
            </a:r>
          </a:p>
          <a:p>
            <a:pPr algn="ctr">
              <a:spcBef>
                <a:spcPct val="8000"/>
              </a:spcBef>
            </a:pPr>
            <a:r>
              <a:rPr lang="en-US" altLang="zh-CN" sz="1600">
                <a:latin typeface="Trebuchet MS" pitchFamily="96" charset="0"/>
                <a:ea typeface="宋体" charset="-122"/>
              </a:rPr>
              <a:t>01</a:t>
            </a:r>
            <a:r>
              <a:rPr lang="en-US" altLang="zh-CN" sz="1600">
                <a:solidFill>
                  <a:srgbClr val="FF00FF"/>
                </a:solidFill>
                <a:latin typeface="Trebuchet MS" pitchFamily="96" charset="0"/>
                <a:ea typeface="宋体" charset="-122"/>
              </a:rPr>
              <a:t>11</a:t>
            </a:r>
            <a:endParaRPr lang="en-US" altLang="zh-CN" sz="1600">
              <a:latin typeface="Trebuchet MS" pitchFamily="96" charset="0"/>
              <a:ea typeface="宋体" charset="-122"/>
            </a:endParaRPr>
          </a:p>
          <a:p>
            <a:pPr algn="ctr"/>
            <a:r>
              <a:rPr lang="en-US" altLang="zh-CN" sz="1600">
                <a:latin typeface="Trebuchet MS" pitchFamily="96" charset="0"/>
                <a:ea typeface="宋体" charset="-122"/>
              </a:rPr>
              <a:t>10</a:t>
            </a:r>
            <a:r>
              <a:rPr lang="en-US" altLang="zh-CN" sz="1600">
                <a:solidFill>
                  <a:srgbClr val="FF0000"/>
                </a:solidFill>
                <a:latin typeface="Trebuchet MS" pitchFamily="96" charset="0"/>
                <a:ea typeface="宋体" charset="-122"/>
              </a:rPr>
              <a:t>00</a:t>
            </a:r>
            <a:endParaRPr lang="en-US" altLang="zh-CN" sz="1600">
              <a:latin typeface="Trebuchet MS" pitchFamily="96" charset="0"/>
              <a:ea typeface="宋体" charset="-122"/>
            </a:endParaRPr>
          </a:p>
          <a:p>
            <a:pPr algn="ctr">
              <a:spcBef>
                <a:spcPct val="8000"/>
              </a:spcBef>
            </a:pPr>
            <a:r>
              <a:rPr lang="en-US" altLang="zh-CN" sz="1600">
                <a:latin typeface="Trebuchet MS" pitchFamily="96" charset="0"/>
                <a:ea typeface="宋体" charset="-122"/>
              </a:rPr>
              <a:t>10</a:t>
            </a:r>
            <a:r>
              <a:rPr lang="en-US" altLang="zh-CN" sz="1600">
                <a:solidFill>
                  <a:srgbClr val="3333FF"/>
                </a:solidFill>
                <a:latin typeface="Trebuchet MS" pitchFamily="96" charset="0"/>
                <a:ea typeface="宋体" charset="-122"/>
              </a:rPr>
              <a:t>01</a:t>
            </a:r>
            <a:endParaRPr lang="en-US" altLang="zh-CN" sz="1600">
              <a:latin typeface="Trebuchet MS" pitchFamily="96" charset="0"/>
              <a:ea typeface="宋体" charset="-122"/>
            </a:endParaRPr>
          </a:p>
          <a:p>
            <a:pPr algn="ctr">
              <a:spcBef>
                <a:spcPct val="8000"/>
              </a:spcBef>
            </a:pPr>
            <a:r>
              <a:rPr lang="en-US" altLang="zh-CN" sz="1600">
                <a:latin typeface="Trebuchet MS" pitchFamily="96" charset="0"/>
                <a:ea typeface="宋体" charset="-122"/>
              </a:rPr>
              <a:t>10</a:t>
            </a:r>
            <a:r>
              <a:rPr lang="en-US" altLang="zh-CN" sz="1600">
                <a:solidFill>
                  <a:srgbClr val="00CC00"/>
                </a:solidFill>
                <a:latin typeface="Trebuchet MS" pitchFamily="96" charset="0"/>
                <a:ea typeface="宋体" charset="-122"/>
              </a:rPr>
              <a:t>10</a:t>
            </a:r>
          </a:p>
          <a:p>
            <a:pPr algn="ctr">
              <a:spcBef>
                <a:spcPct val="8000"/>
              </a:spcBef>
            </a:pPr>
            <a:r>
              <a:rPr lang="en-US" altLang="zh-CN" sz="1600">
                <a:latin typeface="Trebuchet MS" pitchFamily="96" charset="0"/>
                <a:ea typeface="宋体" charset="-122"/>
              </a:rPr>
              <a:t>10</a:t>
            </a:r>
            <a:r>
              <a:rPr lang="en-US" altLang="zh-CN" sz="1600">
                <a:solidFill>
                  <a:srgbClr val="FF00FF"/>
                </a:solidFill>
                <a:latin typeface="Trebuchet MS" pitchFamily="96" charset="0"/>
                <a:ea typeface="宋体" charset="-122"/>
              </a:rPr>
              <a:t>11</a:t>
            </a:r>
          </a:p>
          <a:p>
            <a:pPr algn="ctr">
              <a:spcBef>
                <a:spcPct val="8000"/>
              </a:spcBef>
            </a:pPr>
            <a:r>
              <a:rPr lang="en-US" altLang="zh-CN" sz="1600">
                <a:latin typeface="Trebuchet MS" pitchFamily="96" charset="0"/>
                <a:ea typeface="宋体" charset="-122"/>
              </a:rPr>
              <a:t>11</a:t>
            </a:r>
            <a:r>
              <a:rPr lang="en-US" altLang="zh-CN" sz="1600">
                <a:solidFill>
                  <a:srgbClr val="FF0000"/>
                </a:solidFill>
                <a:latin typeface="Trebuchet MS" pitchFamily="96" charset="0"/>
                <a:ea typeface="宋体" charset="-122"/>
              </a:rPr>
              <a:t>00</a:t>
            </a:r>
            <a:endParaRPr lang="en-US" altLang="zh-CN" sz="1600">
              <a:latin typeface="Trebuchet MS" pitchFamily="96" charset="0"/>
              <a:ea typeface="宋体" charset="-122"/>
            </a:endParaRPr>
          </a:p>
          <a:p>
            <a:pPr algn="ctr">
              <a:spcBef>
                <a:spcPct val="8000"/>
              </a:spcBef>
            </a:pPr>
            <a:r>
              <a:rPr lang="en-US" altLang="zh-CN" sz="1600">
                <a:latin typeface="Trebuchet MS" pitchFamily="96" charset="0"/>
                <a:ea typeface="宋体" charset="-122"/>
              </a:rPr>
              <a:t>11</a:t>
            </a:r>
            <a:r>
              <a:rPr lang="en-US" altLang="zh-CN" sz="1600">
                <a:solidFill>
                  <a:srgbClr val="3333FF"/>
                </a:solidFill>
                <a:latin typeface="Trebuchet MS" pitchFamily="96" charset="0"/>
                <a:ea typeface="宋体" charset="-122"/>
              </a:rPr>
              <a:t>01</a:t>
            </a:r>
            <a:endParaRPr lang="en-US" altLang="zh-CN" sz="1600">
              <a:latin typeface="Trebuchet MS" pitchFamily="96" charset="0"/>
              <a:ea typeface="宋体" charset="-122"/>
            </a:endParaRPr>
          </a:p>
          <a:p>
            <a:pPr algn="ctr">
              <a:spcBef>
                <a:spcPct val="8000"/>
              </a:spcBef>
            </a:pPr>
            <a:r>
              <a:rPr lang="en-US" altLang="zh-CN" sz="1600">
                <a:latin typeface="Trebuchet MS" pitchFamily="96" charset="0"/>
                <a:ea typeface="宋体" charset="-122"/>
              </a:rPr>
              <a:t>11</a:t>
            </a:r>
            <a:r>
              <a:rPr lang="en-US" altLang="zh-CN" sz="1600">
                <a:solidFill>
                  <a:srgbClr val="00CC00"/>
                </a:solidFill>
                <a:latin typeface="Trebuchet MS" pitchFamily="96" charset="0"/>
                <a:ea typeface="宋体" charset="-122"/>
              </a:rPr>
              <a:t>10</a:t>
            </a:r>
          </a:p>
          <a:p>
            <a:pPr algn="ctr">
              <a:spcBef>
                <a:spcPct val="8000"/>
              </a:spcBef>
            </a:pPr>
            <a:r>
              <a:rPr lang="en-US" altLang="zh-CN" sz="1600">
                <a:latin typeface="Trebuchet MS" pitchFamily="96" charset="0"/>
                <a:ea typeface="宋体" charset="-122"/>
              </a:rPr>
              <a:t>11</a:t>
            </a:r>
            <a:r>
              <a:rPr lang="en-US" altLang="zh-CN" sz="1600">
                <a:solidFill>
                  <a:srgbClr val="FF00FF"/>
                </a:solidFill>
                <a:latin typeface="Trebuchet MS" pitchFamily="96" charset="0"/>
                <a:ea typeface="宋体" charset="-122"/>
              </a:rPr>
              <a:t>11</a:t>
            </a:r>
            <a:endParaRPr lang="en-US" altLang="zh-CN" sz="1600">
              <a:latin typeface="Trebuchet MS" pitchFamily="96" charset="0"/>
              <a:ea typeface="宋体" charset="-122"/>
            </a:endParaRPr>
          </a:p>
        </p:txBody>
      </p:sp>
      <p:sp>
        <p:nvSpPr>
          <p:cNvPr id="23" name="Text Box 23"/>
          <p:cNvSpPr txBox="1">
            <a:spLocks noChangeArrowheads="1"/>
          </p:cNvSpPr>
          <p:nvPr/>
        </p:nvSpPr>
        <p:spPr bwMode="auto">
          <a:xfrm>
            <a:off x="4139952" y="1452941"/>
            <a:ext cx="915988" cy="590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9pPr>
          </a:lstStyle>
          <a:p>
            <a:pPr algn="ctr"/>
            <a:r>
              <a:rPr lang="en-US" altLang="zh-CN" sz="1600">
                <a:latin typeface="Trebuchet MS" pitchFamily="96" charset="0"/>
                <a:ea typeface="宋体" charset="-122"/>
              </a:rPr>
              <a:t>Memory</a:t>
            </a:r>
          </a:p>
          <a:p>
            <a:pPr algn="ctr"/>
            <a:r>
              <a:rPr lang="en-US" altLang="zh-CN" sz="1600">
                <a:latin typeface="Trebuchet MS" pitchFamily="96" charset="0"/>
                <a:ea typeface="宋体" charset="-122"/>
              </a:rPr>
              <a:t>Address</a:t>
            </a:r>
          </a:p>
        </p:txBody>
      </p:sp>
      <p:sp>
        <p:nvSpPr>
          <p:cNvPr id="24" name="Rectangle 24"/>
          <p:cNvSpPr>
            <a:spLocks noChangeArrowheads="1"/>
          </p:cNvSpPr>
          <p:nvPr/>
        </p:nvSpPr>
        <p:spPr bwMode="auto">
          <a:xfrm>
            <a:off x="7467352" y="3613529"/>
            <a:ext cx="1257300" cy="258762"/>
          </a:xfrm>
          <a:prstGeom prst="rect">
            <a:avLst/>
          </a:prstGeom>
          <a:solidFill>
            <a:srgbClr val="FF00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5" name="Rectangle 25"/>
          <p:cNvSpPr>
            <a:spLocks noChangeArrowheads="1"/>
          </p:cNvSpPr>
          <p:nvPr/>
        </p:nvSpPr>
        <p:spPr bwMode="auto">
          <a:xfrm>
            <a:off x="5035302" y="2059366"/>
            <a:ext cx="1257300" cy="258763"/>
          </a:xfrm>
          <a:prstGeom prst="rect">
            <a:avLst/>
          </a:prstGeom>
          <a:solidFill>
            <a:srgbClr val="FF00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6" name="Rectangle 26"/>
          <p:cNvSpPr>
            <a:spLocks noChangeArrowheads="1"/>
          </p:cNvSpPr>
          <p:nvPr/>
        </p:nvSpPr>
        <p:spPr bwMode="auto">
          <a:xfrm>
            <a:off x="5035302" y="3094416"/>
            <a:ext cx="1257300" cy="260350"/>
          </a:xfrm>
          <a:prstGeom prst="rect">
            <a:avLst/>
          </a:prstGeom>
          <a:solidFill>
            <a:srgbClr val="FF00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7" name="Rectangle 27"/>
          <p:cNvSpPr>
            <a:spLocks noChangeArrowheads="1"/>
          </p:cNvSpPr>
          <p:nvPr/>
        </p:nvSpPr>
        <p:spPr bwMode="auto">
          <a:xfrm>
            <a:off x="5035302" y="4131054"/>
            <a:ext cx="1257300" cy="258762"/>
          </a:xfrm>
          <a:prstGeom prst="rect">
            <a:avLst/>
          </a:prstGeom>
          <a:solidFill>
            <a:srgbClr val="FF00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8" name="Rectangle 28"/>
          <p:cNvSpPr>
            <a:spLocks noChangeArrowheads="1"/>
          </p:cNvSpPr>
          <p:nvPr/>
        </p:nvSpPr>
        <p:spPr bwMode="auto">
          <a:xfrm>
            <a:off x="5035302" y="5167691"/>
            <a:ext cx="1257300" cy="258763"/>
          </a:xfrm>
          <a:prstGeom prst="rect">
            <a:avLst/>
          </a:prstGeom>
          <a:solidFill>
            <a:srgbClr val="FF00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9" name="Ink 29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552702" y="2075241"/>
              <a:ext cx="319088" cy="295275"/>
            </p14:xfrm>
          </p:contentPart>
        </mc:Choice>
        <mc:Fallback xmlns="">
          <p:pic>
            <p:nvPicPr>
              <p:cNvPr id="29" name="Ink 29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543338" y="2065879"/>
                <a:ext cx="337816" cy="314000"/>
              </a:xfrm>
              <a:prstGeom prst="rect">
                <a:avLst/>
              </a:prstGeom>
            </p:spPr>
          </p:pic>
        </mc:Fallback>
      </mc:AlternateContent>
      <p:sp>
        <p:nvSpPr>
          <p:cNvPr id="30" name="Slide Number Placeholder 2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57265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340768"/>
            <a:ext cx="8136904" cy="5544616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/>
              <a:t>1. When copying a block of data from main memory to</a:t>
            </a:r>
          </a:p>
          <a:p>
            <a:pPr marL="82296" indent="0">
              <a:buNone/>
            </a:pPr>
            <a:r>
              <a:rPr lang="en-US" altLang="zh-CN" sz="2800" dirty="0"/>
              <a:t>the cache, where exactly should we put it?</a:t>
            </a:r>
          </a:p>
          <a:p>
            <a:pPr marL="82296" indent="0">
              <a:buNone/>
            </a:pPr>
            <a:endParaRPr lang="en-US" altLang="zh-CN" sz="2800" dirty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>
                <a:solidFill>
                  <a:srgbClr val="FF0000"/>
                </a:solidFill>
              </a:rPr>
              <a:t>2. How can we tell if a word is already in the cache, or if</a:t>
            </a:r>
          </a:p>
          <a:p>
            <a:pPr marL="82296" indent="0">
              <a:buNone/>
            </a:pPr>
            <a:r>
              <a:rPr lang="en-US" altLang="zh-CN" sz="2800" dirty="0">
                <a:solidFill>
                  <a:srgbClr val="FF0000"/>
                </a:solidFill>
              </a:rPr>
              <a:t>it has to be fetched from main memory first?</a:t>
            </a:r>
          </a:p>
          <a:p>
            <a:pPr marL="82296" indent="0">
              <a:buNone/>
            </a:pPr>
            <a:endParaRPr lang="en-US" altLang="zh-CN" sz="2800" dirty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/>
              <a:t>3. When the small cache memory fill up. How to replace</a:t>
            </a:r>
          </a:p>
          <a:p>
            <a:pPr marL="82296" indent="0">
              <a:buNone/>
            </a:pPr>
            <a:r>
              <a:rPr lang="en-US" altLang="zh-CN" sz="2800" dirty="0"/>
              <a:t>one of the existing blocks in the cache by a new block from main RAM?</a:t>
            </a:r>
          </a:p>
          <a:p>
            <a:pPr marL="82296" indent="0">
              <a:buNone/>
            </a:pPr>
            <a:endParaRPr lang="en-US" altLang="zh-CN" sz="2800" dirty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/>
              <a:t>4. How can </a:t>
            </a:r>
            <a:r>
              <a:rPr lang="en-US" altLang="zh-CN" sz="2800" i="1" dirty="0"/>
              <a:t>write </a:t>
            </a:r>
            <a:r>
              <a:rPr lang="en-US" altLang="zh-CN" sz="2800" dirty="0"/>
              <a:t>operations be handled by the memory</a:t>
            </a:r>
          </a:p>
          <a:p>
            <a:pPr marL="82296" indent="0">
              <a:buNone/>
            </a:pPr>
            <a:r>
              <a:rPr lang="en-US" altLang="zh-CN" sz="2800" dirty="0"/>
              <a:t>system?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9475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600" b="1" dirty="0">
                <a:solidFill>
                  <a:srgbClr val="0000FF"/>
                </a:solidFill>
              </a:rPr>
              <a:t>Course Evaluation Incentive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447800"/>
            <a:ext cx="8568952" cy="4800600"/>
          </a:xfrm>
        </p:spPr>
        <p:txBody>
          <a:bodyPr>
            <a:normAutofit lnSpcReduction="10000"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Course evaluation </a:t>
            </a:r>
            <a:r>
              <a:rPr lang="en-US" sz="2800" b="1" dirty="0"/>
              <a:t>ends on </a:t>
            </a:r>
            <a:r>
              <a:rPr lang="en-US" sz="2800" b="1" dirty="0">
                <a:solidFill>
                  <a:srgbClr val="FF0000"/>
                </a:solidFill>
              </a:rPr>
              <a:t>May 11</a:t>
            </a:r>
            <a:r>
              <a:rPr lang="en-US" sz="2800" b="1" dirty="0" smtClean="0"/>
              <a:t>.</a:t>
            </a:r>
          </a:p>
          <a:p>
            <a:endParaRPr lang="en-US" sz="2800" dirty="0" smtClean="0"/>
          </a:p>
          <a:p>
            <a:r>
              <a:rPr lang="en-US" sz="2800" b="1" dirty="0" smtClean="0">
                <a:solidFill>
                  <a:srgbClr val="FF0000"/>
                </a:solidFill>
              </a:rPr>
              <a:t>Your suggestions and comments </a:t>
            </a:r>
            <a:r>
              <a:rPr lang="en-US" sz="2800" b="1" dirty="0" smtClean="0"/>
              <a:t>are important!</a:t>
            </a:r>
          </a:p>
          <a:p>
            <a:endParaRPr lang="en-US" sz="2800" dirty="0" smtClean="0"/>
          </a:p>
          <a:p>
            <a:r>
              <a:rPr lang="en-US" sz="2800" b="1" dirty="0" smtClean="0"/>
              <a:t>Everyone is </a:t>
            </a:r>
            <a:r>
              <a:rPr lang="en-US" sz="2800" b="1" dirty="0" smtClean="0">
                <a:solidFill>
                  <a:srgbClr val="FF0000"/>
                </a:solidFill>
              </a:rPr>
              <a:t>busy</a:t>
            </a:r>
            <a:r>
              <a:rPr lang="en-US" sz="2800" b="1" dirty="0" smtClean="0"/>
              <a:t> in the final weeks, so…</a:t>
            </a:r>
          </a:p>
          <a:p>
            <a:endParaRPr lang="en-US" sz="2800" dirty="0" smtClean="0"/>
          </a:p>
          <a:p>
            <a:r>
              <a:rPr lang="en-US" sz="2800" b="1" dirty="0" smtClean="0"/>
              <a:t>I will reveal </a:t>
            </a:r>
            <a:r>
              <a:rPr lang="en-US" sz="2800" b="1" dirty="0" smtClean="0">
                <a:solidFill>
                  <a:srgbClr val="FF0000"/>
                </a:solidFill>
              </a:rPr>
              <a:t>one question</a:t>
            </a:r>
            <a:r>
              <a:rPr lang="en-US" sz="2800" b="1" dirty="0" smtClean="0"/>
              <a:t> of the </a:t>
            </a:r>
            <a:r>
              <a:rPr lang="en-US" sz="2800" b="1" dirty="0" smtClean="0">
                <a:solidFill>
                  <a:srgbClr val="FF0000"/>
                </a:solidFill>
              </a:rPr>
              <a:t>final exam </a:t>
            </a:r>
            <a:r>
              <a:rPr lang="en-US" sz="2800" b="1" dirty="0" smtClean="0"/>
              <a:t>(</a:t>
            </a:r>
            <a:r>
              <a:rPr lang="en-US" sz="2800" b="1" dirty="0" smtClean="0">
                <a:solidFill>
                  <a:srgbClr val="FF0000"/>
                </a:solidFill>
              </a:rPr>
              <a:t>5-10 points</a:t>
            </a:r>
            <a:r>
              <a:rPr lang="en-US" sz="2800" b="1" dirty="0" smtClean="0"/>
              <a:t>) as </a:t>
            </a:r>
            <a:r>
              <a:rPr lang="en-US" sz="2800" b="1" dirty="0" smtClean="0">
                <a:solidFill>
                  <a:srgbClr val="FF0000"/>
                </a:solidFill>
              </a:rPr>
              <a:t>an incentive</a:t>
            </a:r>
            <a:r>
              <a:rPr lang="en-US" sz="2800" b="1" dirty="0" smtClean="0"/>
              <a:t>, if (and when) the </a:t>
            </a:r>
            <a:r>
              <a:rPr lang="en-US" sz="2800" b="1" dirty="0" smtClean="0">
                <a:solidFill>
                  <a:srgbClr val="FF0000"/>
                </a:solidFill>
              </a:rPr>
              <a:t>response rate </a:t>
            </a:r>
            <a:r>
              <a:rPr lang="en-US" sz="2800" b="1" dirty="0" smtClean="0"/>
              <a:t>of the course evaluation reaches </a:t>
            </a:r>
            <a:r>
              <a:rPr lang="en-US" sz="2800" b="1" dirty="0" smtClean="0">
                <a:solidFill>
                  <a:srgbClr val="FF0000"/>
                </a:solidFill>
              </a:rPr>
              <a:t>80% !!!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95510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Adding Tags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052736"/>
            <a:ext cx="7920880" cy="5544616"/>
          </a:xfrm>
        </p:spPr>
        <p:txBody>
          <a:bodyPr>
            <a:normAutofit/>
          </a:bodyPr>
          <a:lstStyle/>
          <a:p>
            <a:r>
              <a:rPr lang="en-US" altLang="zh-CN" sz="2400" dirty="0"/>
              <a:t>Sometimes multiple addresses of main memory  map to the same cache block. </a:t>
            </a:r>
          </a:p>
          <a:p>
            <a:r>
              <a:rPr lang="en-US" altLang="zh-CN" sz="2400" dirty="0"/>
              <a:t>We need to add </a:t>
            </a:r>
            <a:r>
              <a:rPr lang="en-US" altLang="zh-CN" sz="2400" b="1" dirty="0"/>
              <a:t>tags</a:t>
            </a:r>
            <a:r>
              <a:rPr lang="en-US" altLang="zh-CN" sz="2400" dirty="0"/>
              <a:t> to the cache, which supply the rest of the address bits to distinguish.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1259632" y="2677492"/>
            <a:ext cx="7016750" cy="4279900"/>
            <a:chOff x="831" y="1572"/>
            <a:chExt cx="4017" cy="2380"/>
          </a:xfrm>
        </p:grpSpPr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4128" y="2448"/>
              <a:ext cx="720" cy="144"/>
            </a:xfrm>
            <a:prstGeom prst="rect">
              <a:avLst/>
            </a:prstGeom>
            <a:solidFill>
              <a:srgbClr val="FF000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2983" y="2422"/>
              <a:ext cx="238" cy="6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solidFill>
                    <a:srgbClr val="FF0000"/>
                  </a:solidFill>
                  <a:latin typeface="Trebuchet MS" pitchFamily="96" charset="0"/>
                  <a:ea typeface="宋体" charset="-122"/>
                </a:rPr>
                <a:t>00</a:t>
              </a:r>
              <a:endParaRPr lang="en-US" altLang="zh-CN" sz="1600">
                <a:latin typeface="Trebuchet MS" pitchFamily="96" charset="0"/>
                <a:ea typeface="宋体" charset="-122"/>
              </a:endParaRPr>
            </a:p>
            <a:p>
              <a:pPr algn="ctr">
                <a:spcBef>
                  <a:spcPct val="8000"/>
                </a:spcBef>
              </a:pPr>
              <a:r>
                <a:rPr lang="en-US" altLang="zh-CN" sz="1600">
                  <a:solidFill>
                    <a:srgbClr val="3333FF"/>
                  </a:solidFill>
                  <a:latin typeface="Trebuchet MS" pitchFamily="96" charset="0"/>
                  <a:ea typeface="宋体" charset="-122"/>
                </a:rPr>
                <a:t>01</a:t>
              </a:r>
              <a:endParaRPr lang="en-US" altLang="zh-CN" sz="1600">
                <a:latin typeface="Trebuchet MS" pitchFamily="96" charset="0"/>
                <a:ea typeface="宋体" charset="-122"/>
              </a:endParaRPr>
            </a:p>
            <a:p>
              <a:pPr algn="ctr">
                <a:spcBef>
                  <a:spcPct val="8000"/>
                </a:spcBef>
              </a:pPr>
              <a:r>
                <a:rPr lang="en-US" altLang="zh-CN" sz="1600">
                  <a:solidFill>
                    <a:srgbClr val="00CC00"/>
                  </a:solidFill>
                  <a:latin typeface="Trebuchet MS" pitchFamily="96" charset="0"/>
                  <a:ea typeface="宋体" charset="-122"/>
                </a:rPr>
                <a:t>10</a:t>
              </a:r>
            </a:p>
            <a:p>
              <a:pPr algn="ctr">
                <a:spcBef>
                  <a:spcPct val="8000"/>
                </a:spcBef>
              </a:pPr>
              <a:r>
                <a:rPr lang="en-US" altLang="zh-CN" sz="1600">
                  <a:solidFill>
                    <a:srgbClr val="FF00FF"/>
                  </a:solidFill>
                  <a:latin typeface="Trebuchet MS" pitchFamily="96" charset="0"/>
                  <a:ea typeface="宋体" charset="-122"/>
                </a:rPr>
                <a:t>11</a:t>
              </a:r>
              <a:endParaRPr lang="en-US" altLang="zh-CN" sz="1600">
                <a:latin typeface="Trebuchet MS" pitchFamily="96" charset="0"/>
                <a:ea typeface="宋体" charset="-122"/>
              </a:endParaRPr>
            </a:p>
          </p:txBody>
        </p:sp>
        <p:sp>
          <p:nvSpPr>
            <p:cNvPr id="7" name="Text Box 7"/>
            <p:cNvSpPr txBox="1">
              <a:spLocks noChangeArrowheads="1"/>
            </p:cNvSpPr>
            <p:nvPr/>
          </p:nvSpPr>
          <p:spPr bwMode="auto">
            <a:xfrm>
              <a:off x="2895" y="2256"/>
              <a:ext cx="399" cy="1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Index</a:t>
              </a:r>
            </a:p>
          </p:txBody>
        </p:sp>
        <p:sp>
          <p:nvSpPr>
            <p:cNvPr id="8" name="Rectangle 8"/>
            <p:cNvSpPr>
              <a:spLocks noChangeArrowheads="1"/>
            </p:cNvSpPr>
            <p:nvPr/>
          </p:nvSpPr>
          <p:spPr bwMode="auto">
            <a:xfrm>
              <a:off x="4128" y="2592"/>
              <a:ext cx="720" cy="144"/>
            </a:xfrm>
            <a:prstGeom prst="rect">
              <a:avLst/>
            </a:prstGeom>
            <a:solidFill>
              <a:srgbClr val="3333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" name="Rectangle 9"/>
            <p:cNvSpPr>
              <a:spLocks noChangeArrowheads="1"/>
            </p:cNvSpPr>
            <p:nvPr/>
          </p:nvSpPr>
          <p:spPr bwMode="auto">
            <a:xfrm>
              <a:off x="4128" y="2736"/>
              <a:ext cx="720" cy="144"/>
            </a:xfrm>
            <a:prstGeom prst="rect">
              <a:avLst/>
            </a:prstGeom>
            <a:solidFill>
              <a:srgbClr val="00CC0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" name="Rectangle 10"/>
            <p:cNvSpPr>
              <a:spLocks noChangeArrowheads="1"/>
            </p:cNvSpPr>
            <p:nvPr/>
          </p:nvSpPr>
          <p:spPr bwMode="auto">
            <a:xfrm>
              <a:off x="4128" y="2880"/>
              <a:ext cx="720" cy="144"/>
            </a:xfrm>
            <a:prstGeom prst="rect">
              <a:avLst/>
            </a:prstGeom>
            <a:solidFill>
              <a:srgbClr val="FF00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1" name="Rectangle 11"/>
            <p:cNvSpPr>
              <a:spLocks noChangeArrowheads="1"/>
            </p:cNvSpPr>
            <p:nvPr/>
          </p:nvSpPr>
          <p:spPr bwMode="auto">
            <a:xfrm>
              <a:off x="1248" y="1728"/>
              <a:ext cx="720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3333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" name="Rectangle 12"/>
            <p:cNvSpPr>
              <a:spLocks noChangeArrowheads="1"/>
            </p:cNvSpPr>
            <p:nvPr/>
          </p:nvSpPr>
          <p:spPr bwMode="auto">
            <a:xfrm>
              <a:off x="1248" y="1872"/>
              <a:ext cx="720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6699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1248" y="2016"/>
              <a:ext cx="720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" name="Rectangle 14"/>
            <p:cNvSpPr>
              <a:spLocks noChangeArrowheads="1"/>
            </p:cNvSpPr>
            <p:nvPr/>
          </p:nvSpPr>
          <p:spPr bwMode="auto">
            <a:xfrm>
              <a:off x="1248" y="2160"/>
              <a:ext cx="720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" name="Rectangle 15"/>
            <p:cNvSpPr>
              <a:spLocks noChangeArrowheads="1"/>
            </p:cNvSpPr>
            <p:nvPr/>
          </p:nvSpPr>
          <p:spPr bwMode="auto">
            <a:xfrm>
              <a:off x="1248" y="2304"/>
              <a:ext cx="720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3333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" name="Rectangle 16"/>
            <p:cNvSpPr>
              <a:spLocks noChangeArrowheads="1"/>
            </p:cNvSpPr>
            <p:nvPr/>
          </p:nvSpPr>
          <p:spPr bwMode="auto">
            <a:xfrm>
              <a:off x="1248" y="2736"/>
              <a:ext cx="720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" name="Rectangle 17"/>
            <p:cNvSpPr>
              <a:spLocks noChangeArrowheads="1"/>
            </p:cNvSpPr>
            <p:nvPr/>
          </p:nvSpPr>
          <p:spPr bwMode="auto">
            <a:xfrm>
              <a:off x="1248" y="2880"/>
              <a:ext cx="720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3333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" name="Rectangle 18"/>
            <p:cNvSpPr>
              <a:spLocks noChangeArrowheads="1"/>
            </p:cNvSpPr>
            <p:nvPr/>
          </p:nvSpPr>
          <p:spPr bwMode="auto">
            <a:xfrm>
              <a:off x="1248" y="3024"/>
              <a:ext cx="720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6699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9" name="Rectangle 19"/>
            <p:cNvSpPr>
              <a:spLocks noChangeArrowheads="1"/>
            </p:cNvSpPr>
            <p:nvPr/>
          </p:nvSpPr>
          <p:spPr bwMode="auto">
            <a:xfrm>
              <a:off x="1248" y="3168"/>
              <a:ext cx="720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0" name="Rectangle 20"/>
            <p:cNvSpPr>
              <a:spLocks noChangeArrowheads="1"/>
            </p:cNvSpPr>
            <p:nvPr/>
          </p:nvSpPr>
          <p:spPr bwMode="auto">
            <a:xfrm>
              <a:off x="1248" y="3312"/>
              <a:ext cx="720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" name="Rectangle 21"/>
            <p:cNvSpPr>
              <a:spLocks noChangeArrowheads="1"/>
            </p:cNvSpPr>
            <p:nvPr/>
          </p:nvSpPr>
          <p:spPr bwMode="auto">
            <a:xfrm>
              <a:off x="1248" y="3600"/>
              <a:ext cx="720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6699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" name="Rectangle 22"/>
            <p:cNvSpPr>
              <a:spLocks noChangeArrowheads="1"/>
            </p:cNvSpPr>
            <p:nvPr/>
          </p:nvSpPr>
          <p:spPr bwMode="auto">
            <a:xfrm>
              <a:off x="1248" y="3744"/>
              <a:ext cx="720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3" name="Text Box 23"/>
            <p:cNvSpPr txBox="1">
              <a:spLocks noChangeArrowheads="1"/>
            </p:cNvSpPr>
            <p:nvPr/>
          </p:nvSpPr>
          <p:spPr bwMode="auto">
            <a:xfrm>
              <a:off x="831" y="1572"/>
              <a:ext cx="360" cy="23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solidFill>
                    <a:srgbClr val="FF0000"/>
                  </a:solidFill>
                  <a:latin typeface="Trebuchet MS" pitchFamily="96" charset="0"/>
                  <a:ea typeface="宋体" charset="-122"/>
                </a:rPr>
                <a:t>0000</a:t>
              </a:r>
              <a:endParaRPr lang="en-US" altLang="zh-CN" sz="1600">
                <a:latin typeface="Trebuchet MS" pitchFamily="96" charset="0"/>
                <a:ea typeface="宋体" charset="-122"/>
              </a:endParaRPr>
            </a:p>
            <a:p>
              <a:pPr algn="ctr">
                <a:spcBef>
                  <a:spcPct val="8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0001</a:t>
              </a:r>
            </a:p>
            <a:p>
              <a:pPr algn="ctr">
                <a:spcBef>
                  <a:spcPct val="8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0010</a:t>
              </a:r>
            </a:p>
            <a:p>
              <a:pPr algn="ctr">
                <a:spcBef>
                  <a:spcPct val="8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0011</a:t>
              </a:r>
            </a:p>
            <a:p>
              <a:pPr algn="ctr">
                <a:spcBef>
                  <a:spcPct val="8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0100</a:t>
              </a:r>
            </a:p>
            <a:p>
              <a:pPr algn="ctr">
                <a:spcBef>
                  <a:spcPct val="8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0101</a:t>
              </a:r>
            </a:p>
            <a:p>
              <a:pPr algn="ctr">
                <a:spcBef>
                  <a:spcPct val="8000"/>
                </a:spcBef>
              </a:pPr>
              <a:r>
                <a:rPr lang="en-US" altLang="zh-CN" sz="1600">
                  <a:solidFill>
                    <a:srgbClr val="00CC00"/>
                  </a:solidFill>
                  <a:latin typeface="Trebuchet MS" pitchFamily="96" charset="0"/>
                  <a:ea typeface="宋体" charset="-122"/>
                </a:rPr>
                <a:t>0110</a:t>
              </a:r>
            </a:p>
            <a:p>
              <a:pPr algn="ctr">
                <a:spcBef>
                  <a:spcPct val="8000"/>
                </a:spcBef>
              </a:pPr>
              <a:r>
                <a:rPr lang="en-US" altLang="zh-CN" sz="1600">
                  <a:solidFill>
                    <a:srgbClr val="FF00FF"/>
                  </a:solidFill>
                  <a:latin typeface="Trebuchet MS" pitchFamily="96" charset="0"/>
                  <a:ea typeface="宋体" charset="-122"/>
                </a:rPr>
                <a:t>0111</a:t>
              </a:r>
              <a:endParaRPr lang="en-US" altLang="zh-CN" sz="1600">
                <a:latin typeface="Trebuchet MS" pitchFamily="96" charset="0"/>
                <a:ea typeface="宋体" charset="-122"/>
              </a:endParaRPr>
            </a:p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1000</a:t>
              </a:r>
            </a:p>
            <a:p>
              <a:pPr algn="ctr">
                <a:spcBef>
                  <a:spcPct val="8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1001</a:t>
              </a:r>
            </a:p>
            <a:p>
              <a:pPr algn="ctr">
                <a:spcBef>
                  <a:spcPct val="8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1010</a:t>
              </a:r>
            </a:p>
            <a:p>
              <a:pPr algn="ctr">
                <a:spcBef>
                  <a:spcPct val="8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1011</a:t>
              </a:r>
            </a:p>
            <a:p>
              <a:pPr algn="ctr">
                <a:spcBef>
                  <a:spcPct val="8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1100</a:t>
              </a:r>
            </a:p>
            <a:p>
              <a:pPr algn="ctr">
                <a:spcBef>
                  <a:spcPct val="8000"/>
                </a:spcBef>
              </a:pPr>
              <a:r>
                <a:rPr lang="en-US" altLang="zh-CN" sz="1600">
                  <a:solidFill>
                    <a:srgbClr val="3333FF"/>
                  </a:solidFill>
                  <a:latin typeface="Trebuchet MS" pitchFamily="96" charset="0"/>
                  <a:ea typeface="宋体" charset="-122"/>
                </a:rPr>
                <a:t>1101</a:t>
              </a:r>
              <a:endParaRPr lang="en-US" altLang="zh-CN" sz="1600">
                <a:latin typeface="Trebuchet MS" pitchFamily="96" charset="0"/>
                <a:ea typeface="宋体" charset="-122"/>
              </a:endParaRPr>
            </a:p>
            <a:p>
              <a:pPr algn="ctr">
                <a:spcBef>
                  <a:spcPct val="8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1110</a:t>
              </a:r>
            </a:p>
            <a:p>
              <a:pPr algn="ctr">
                <a:spcBef>
                  <a:spcPct val="8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1111</a:t>
              </a:r>
            </a:p>
          </p:txBody>
        </p:sp>
        <p:sp>
          <p:nvSpPr>
            <p:cNvPr id="24" name="Line 24"/>
            <p:cNvSpPr>
              <a:spLocks noChangeShapeType="1"/>
            </p:cNvSpPr>
            <p:nvPr/>
          </p:nvSpPr>
          <p:spPr bwMode="auto">
            <a:xfrm flipH="1" flipV="1">
              <a:off x="1968" y="1632"/>
              <a:ext cx="1056" cy="912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5" name="Line 25"/>
            <p:cNvSpPr>
              <a:spLocks noChangeShapeType="1"/>
            </p:cNvSpPr>
            <p:nvPr/>
          </p:nvSpPr>
          <p:spPr bwMode="auto">
            <a:xfrm flipH="1" flipV="1">
              <a:off x="1968" y="2496"/>
              <a:ext cx="1056" cy="288"/>
            </a:xfrm>
            <a:prstGeom prst="line">
              <a:avLst/>
            </a:prstGeom>
            <a:noFill/>
            <a:ln w="25400">
              <a:solidFill>
                <a:srgbClr val="00CC00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6" name="Line 26"/>
            <p:cNvSpPr>
              <a:spLocks noChangeShapeType="1"/>
            </p:cNvSpPr>
            <p:nvPr/>
          </p:nvSpPr>
          <p:spPr bwMode="auto">
            <a:xfrm flipH="1">
              <a:off x="1968" y="2640"/>
              <a:ext cx="1056" cy="864"/>
            </a:xfrm>
            <a:prstGeom prst="line">
              <a:avLst/>
            </a:prstGeom>
            <a:noFill/>
            <a:ln w="25400">
              <a:solidFill>
                <a:srgbClr val="3333FF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7" name="Line 27"/>
            <p:cNvSpPr>
              <a:spLocks noChangeShapeType="1"/>
            </p:cNvSpPr>
            <p:nvPr/>
          </p:nvSpPr>
          <p:spPr bwMode="auto">
            <a:xfrm flipH="1" flipV="1">
              <a:off x="1968" y="2688"/>
              <a:ext cx="1056" cy="240"/>
            </a:xfrm>
            <a:prstGeom prst="line">
              <a:avLst/>
            </a:prstGeom>
            <a:noFill/>
            <a:ln w="25400">
              <a:solidFill>
                <a:srgbClr val="FF00FF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" name="Rectangle 28"/>
            <p:cNvSpPr>
              <a:spLocks noChangeArrowheads="1"/>
            </p:cNvSpPr>
            <p:nvPr/>
          </p:nvSpPr>
          <p:spPr bwMode="auto">
            <a:xfrm>
              <a:off x="3360" y="2448"/>
              <a:ext cx="720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9" name="Rectangle 29"/>
            <p:cNvSpPr>
              <a:spLocks noChangeArrowheads="1"/>
            </p:cNvSpPr>
            <p:nvPr/>
          </p:nvSpPr>
          <p:spPr bwMode="auto">
            <a:xfrm>
              <a:off x="3360" y="2592"/>
              <a:ext cx="720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3333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0" name="Rectangle 30"/>
            <p:cNvSpPr>
              <a:spLocks noChangeArrowheads="1"/>
            </p:cNvSpPr>
            <p:nvPr/>
          </p:nvSpPr>
          <p:spPr bwMode="auto">
            <a:xfrm>
              <a:off x="3360" y="2736"/>
              <a:ext cx="720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6699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1" name="Rectangle 31"/>
            <p:cNvSpPr>
              <a:spLocks noChangeArrowheads="1"/>
            </p:cNvSpPr>
            <p:nvPr/>
          </p:nvSpPr>
          <p:spPr bwMode="auto">
            <a:xfrm>
              <a:off x="3360" y="2880"/>
              <a:ext cx="720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2" name="Text Box 32"/>
            <p:cNvSpPr txBox="1">
              <a:spLocks noChangeArrowheads="1"/>
            </p:cNvSpPr>
            <p:nvPr/>
          </p:nvSpPr>
          <p:spPr bwMode="auto">
            <a:xfrm>
              <a:off x="3555" y="2256"/>
              <a:ext cx="302" cy="1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Tag</a:t>
              </a:r>
            </a:p>
          </p:txBody>
        </p:sp>
        <p:sp>
          <p:nvSpPr>
            <p:cNvPr id="33" name="Text Box 33"/>
            <p:cNvSpPr txBox="1">
              <a:spLocks noChangeArrowheads="1"/>
            </p:cNvSpPr>
            <p:nvPr/>
          </p:nvSpPr>
          <p:spPr bwMode="auto">
            <a:xfrm>
              <a:off x="4276" y="2256"/>
              <a:ext cx="357" cy="1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Data</a:t>
              </a:r>
            </a:p>
          </p:txBody>
        </p:sp>
        <p:sp>
          <p:nvSpPr>
            <p:cNvPr id="34" name="Text Box 34"/>
            <p:cNvSpPr txBox="1">
              <a:spLocks noChangeArrowheads="1"/>
            </p:cNvSpPr>
            <p:nvPr/>
          </p:nvSpPr>
          <p:spPr bwMode="auto">
            <a:xfrm>
              <a:off x="3607" y="2422"/>
              <a:ext cx="238" cy="6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solidFill>
                    <a:srgbClr val="FF0000"/>
                  </a:solidFill>
                  <a:latin typeface="Trebuchet MS" pitchFamily="96" charset="0"/>
                  <a:ea typeface="宋体" charset="-122"/>
                </a:rPr>
                <a:t>00</a:t>
              </a:r>
              <a:endParaRPr lang="en-US" altLang="zh-CN" sz="1600">
                <a:latin typeface="Trebuchet MS" pitchFamily="96" charset="0"/>
                <a:ea typeface="宋体" charset="-122"/>
              </a:endParaRPr>
            </a:p>
            <a:p>
              <a:pPr algn="ctr">
                <a:spcBef>
                  <a:spcPct val="8000"/>
                </a:spcBef>
              </a:pPr>
              <a:r>
                <a:rPr lang="en-US" altLang="zh-CN" sz="1600">
                  <a:solidFill>
                    <a:srgbClr val="3333FF"/>
                  </a:solidFill>
                  <a:latin typeface="Trebuchet MS" pitchFamily="96" charset="0"/>
                  <a:ea typeface="宋体" charset="-122"/>
                </a:rPr>
                <a:t>11</a:t>
              </a:r>
              <a:endParaRPr lang="en-US" altLang="zh-CN" sz="1600">
                <a:latin typeface="Trebuchet MS" pitchFamily="96" charset="0"/>
                <a:ea typeface="宋体" charset="-122"/>
              </a:endParaRPr>
            </a:p>
            <a:p>
              <a:pPr algn="ctr">
                <a:spcBef>
                  <a:spcPct val="8000"/>
                </a:spcBef>
              </a:pPr>
              <a:r>
                <a:rPr lang="en-US" altLang="zh-CN" sz="1600">
                  <a:solidFill>
                    <a:srgbClr val="00CC00"/>
                  </a:solidFill>
                  <a:latin typeface="Trebuchet MS" pitchFamily="96" charset="0"/>
                  <a:ea typeface="宋体" charset="-122"/>
                </a:rPr>
                <a:t>01</a:t>
              </a:r>
            </a:p>
            <a:p>
              <a:pPr algn="ctr">
                <a:spcBef>
                  <a:spcPct val="8000"/>
                </a:spcBef>
              </a:pPr>
              <a:r>
                <a:rPr lang="en-US" altLang="zh-CN" sz="1600">
                  <a:solidFill>
                    <a:srgbClr val="FF00FF"/>
                  </a:solidFill>
                  <a:latin typeface="Trebuchet MS" pitchFamily="96" charset="0"/>
                  <a:ea typeface="宋体" charset="-122"/>
                </a:rPr>
                <a:t>01</a:t>
              </a:r>
              <a:endParaRPr lang="en-US" altLang="zh-CN" sz="1600">
                <a:latin typeface="Trebuchet MS" pitchFamily="96" charset="0"/>
                <a:ea typeface="宋体" charset="-122"/>
              </a:endParaRPr>
            </a:p>
          </p:txBody>
        </p:sp>
        <p:sp>
          <p:nvSpPr>
            <p:cNvPr id="35" name="Rectangle 35"/>
            <p:cNvSpPr>
              <a:spLocks noChangeArrowheads="1"/>
            </p:cNvSpPr>
            <p:nvPr/>
          </p:nvSpPr>
          <p:spPr bwMode="auto">
            <a:xfrm>
              <a:off x="1248" y="1584"/>
              <a:ext cx="720" cy="144"/>
            </a:xfrm>
            <a:prstGeom prst="rect">
              <a:avLst/>
            </a:prstGeom>
            <a:solidFill>
              <a:srgbClr val="FF000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6" name="Rectangle 36"/>
            <p:cNvSpPr>
              <a:spLocks noChangeArrowheads="1"/>
            </p:cNvSpPr>
            <p:nvPr/>
          </p:nvSpPr>
          <p:spPr bwMode="auto">
            <a:xfrm>
              <a:off x="1248" y="2448"/>
              <a:ext cx="720" cy="144"/>
            </a:xfrm>
            <a:prstGeom prst="rect">
              <a:avLst/>
            </a:prstGeom>
            <a:solidFill>
              <a:srgbClr val="00CC0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7" name="Rectangle 37"/>
            <p:cNvSpPr>
              <a:spLocks noChangeArrowheads="1"/>
            </p:cNvSpPr>
            <p:nvPr/>
          </p:nvSpPr>
          <p:spPr bwMode="auto">
            <a:xfrm>
              <a:off x="1248" y="2592"/>
              <a:ext cx="720" cy="144"/>
            </a:xfrm>
            <a:prstGeom prst="rect">
              <a:avLst/>
            </a:prstGeom>
            <a:solidFill>
              <a:srgbClr val="FF00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8" name="Rectangle 38"/>
            <p:cNvSpPr>
              <a:spLocks noChangeArrowheads="1"/>
            </p:cNvSpPr>
            <p:nvPr/>
          </p:nvSpPr>
          <p:spPr bwMode="auto">
            <a:xfrm>
              <a:off x="1248" y="3456"/>
              <a:ext cx="720" cy="144"/>
            </a:xfrm>
            <a:prstGeom prst="rect">
              <a:avLst/>
            </a:prstGeom>
            <a:solidFill>
              <a:srgbClr val="3333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39" name="Slide Number Placeholder 3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30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76297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Valid Bit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r>
              <a:rPr lang="en-US" altLang="zh-CN" sz="2800" dirty="0"/>
              <a:t>When started, the cache is empty, so adding a valid bit is required for each cache block.</a:t>
            </a:r>
          </a:p>
          <a:p>
            <a:pPr marL="82296" indent="0">
              <a:buNone/>
            </a:pPr>
            <a:r>
              <a:rPr lang="en-US" altLang="zh-CN" sz="2800" dirty="0"/>
              <a:t>    -- When the system is initialized, all the valid bits are set to 0.</a:t>
            </a:r>
          </a:p>
          <a:p>
            <a:pPr marL="82296" indent="0">
              <a:buNone/>
            </a:pPr>
            <a:r>
              <a:rPr lang="en-US" altLang="zh-CN" sz="2800" dirty="0"/>
              <a:t>    -- When data is loaded into a particular cache block, the corresponding valid bit is set to 1.</a:t>
            </a:r>
          </a:p>
        </p:txBody>
      </p:sp>
      <p:grpSp>
        <p:nvGrpSpPr>
          <p:cNvPr id="30" name="Group 4"/>
          <p:cNvGrpSpPr>
            <a:grpSpLocks/>
          </p:cNvGrpSpPr>
          <p:nvPr/>
        </p:nvGrpSpPr>
        <p:grpSpPr bwMode="auto">
          <a:xfrm>
            <a:off x="1331640" y="4325838"/>
            <a:ext cx="6937375" cy="1695450"/>
            <a:chOff x="1119" y="1295"/>
            <a:chExt cx="3972" cy="943"/>
          </a:xfrm>
        </p:grpSpPr>
        <p:sp>
          <p:nvSpPr>
            <p:cNvPr id="31" name="Rectangle 5"/>
            <p:cNvSpPr>
              <a:spLocks noChangeArrowheads="1"/>
            </p:cNvSpPr>
            <p:nvPr/>
          </p:nvSpPr>
          <p:spPr bwMode="auto">
            <a:xfrm>
              <a:off x="2736" y="1632"/>
              <a:ext cx="720" cy="144"/>
            </a:xfrm>
            <a:prstGeom prst="rect">
              <a:avLst/>
            </a:prstGeom>
            <a:solidFill>
              <a:srgbClr val="FF000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2" name="Text Box 6"/>
            <p:cNvSpPr txBox="1">
              <a:spLocks noChangeArrowheads="1"/>
            </p:cNvSpPr>
            <p:nvPr/>
          </p:nvSpPr>
          <p:spPr bwMode="auto">
            <a:xfrm>
              <a:off x="1208" y="1604"/>
              <a:ext cx="238" cy="6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solidFill>
                    <a:srgbClr val="FF0000"/>
                  </a:solidFill>
                  <a:latin typeface="Trebuchet MS" pitchFamily="96" charset="0"/>
                  <a:ea typeface="宋体" charset="-122"/>
                </a:rPr>
                <a:t>00</a:t>
              </a:r>
              <a:endParaRPr lang="en-US" altLang="zh-CN" sz="1600">
                <a:latin typeface="Trebuchet MS" pitchFamily="96" charset="0"/>
                <a:ea typeface="宋体" charset="-122"/>
              </a:endParaRPr>
            </a:p>
            <a:p>
              <a:pPr algn="ctr">
                <a:spcBef>
                  <a:spcPct val="8000"/>
                </a:spcBef>
              </a:pPr>
              <a:r>
                <a:rPr lang="en-US" altLang="zh-CN" sz="1600">
                  <a:solidFill>
                    <a:srgbClr val="3333FF"/>
                  </a:solidFill>
                  <a:latin typeface="Trebuchet MS" pitchFamily="96" charset="0"/>
                  <a:ea typeface="宋体" charset="-122"/>
                </a:rPr>
                <a:t>01</a:t>
              </a:r>
              <a:endParaRPr lang="en-US" altLang="zh-CN" sz="1600">
                <a:latin typeface="Trebuchet MS" pitchFamily="96" charset="0"/>
                <a:ea typeface="宋体" charset="-122"/>
              </a:endParaRPr>
            </a:p>
            <a:p>
              <a:pPr algn="ctr">
                <a:spcBef>
                  <a:spcPct val="8000"/>
                </a:spcBef>
              </a:pPr>
              <a:r>
                <a:rPr lang="en-US" altLang="zh-CN" sz="1600">
                  <a:solidFill>
                    <a:srgbClr val="00CC00"/>
                  </a:solidFill>
                  <a:latin typeface="Trebuchet MS" pitchFamily="96" charset="0"/>
                  <a:ea typeface="宋体" charset="-122"/>
                </a:rPr>
                <a:t>10</a:t>
              </a:r>
            </a:p>
            <a:p>
              <a:pPr algn="ctr">
                <a:spcBef>
                  <a:spcPct val="8000"/>
                </a:spcBef>
              </a:pPr>
              <a:r>
                <a:rPr lang="en-US" altLang="zh-CN" sz="1600">
                  <a:solidFill>
                    <a:srgbClr val="FF00FF"/>
                  </a:solidFill>
                  <a:latin typeface="Trebuchet MS" pitchFamily="96" charset="0"/>
                  <a:ea typeface="宋体" charset="-122"/>
                </a:rPr>
                <a:t>11</a:t>
              </a:r>
              <a:endParaRPr lang="en-US" altLang="zh-CN" sz="1600">
                <a:latin typeface="Trebuchet MS" pitchFamily="96" charset="0"/>
                <a:ea typeface="宋体" charset="-122"/>
              </a:endParaRPr>
            </a:p>
          </p:txBody>
        </p:sp>
        <p:sp>
          <p:nvSpPr>
            <p:cNvPr id="33" name="Text Box 7"/>
            <p:cNvSpPr txBox="1">
              <a:spLocks noChangeArrowheads="1"/>
            </p:cNvSpPr>
            <p:nvPr/>
          </p:nvSpPr>
          <p:spPr bwMode="auto">
            <a:xfrm>
              <a:off x="1119" y="1440"/>
              <a:ext cx="399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Index</a:t>
              </a:r>
            </a:p>
          </p:txBody>
        </p:sp>
        <p:sp>
          <p:nvSpPr>
            <p:cNvPr id="34" name="Rectangle 8"/>
            <p:cNvSpPr>
              <a:spLocks noChangeArrowheads="1"/>
            </p:cNvSpPr>
            <p:nvPr/>
          </p:nvSpPr>
          <p:spPr bwMode="auto">
            <a:xfrm>
              <a:off x="2736" y="1776"/>
              <a:ext cx="720" cy="144"/>
            </a:xfrm>
            <a:prstGeom prst="rect">
              <a:avLst/>
            </a:prstGeom>
            <a:solidFill>
              <a:srgbClr val="3333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5" name="Rectangle 9"/>
            <p:cNvSpPr>
              <a:spLocks noChangeArrowheads="1"/>
            </p:cNvSpPr>
            <p:nvPr/>
          </p:nvSpPr>
          <p:spPr bwMode="auto">
            <a:xfrm>
              <a:off x="2736" y="1920"/>
              <a:ext cx="720" cy="144"/>
            </a:xfrm>
            <a:prstGeom prst="rect">
              <a:avLst/>
            </a:prstGeom>
            <a:solidFill>
              <a:srgbClr val="00CC0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6" name="Rectangle 10"/>
            <p:cNvSpPr>
              <a:spLocks noChangeArrowheads="1"/>
            </p:cNvSpPr>
            <p:nvPr/>
          </p:nvSpPr>
          <p:spPr bwMode="auto">
            <a:xfrm>
              <a:off x="2736" y="2064"/>
              <a:ext cx="720" cy="144"/>
            </a:xfrm>
            <a:prstGeom prst="rect">
              <a:avLst/>
            </a:prstGeom>
            <a:solidFill>
              <a:srgbClr val="FF00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7" name="Rectangle 11"/>
            <p:cNvSpPr>
              <a:spLocks noChangeArrowheads="1"/>
            </p:cNvSpPr>
            <p:nvPr/>
          </p:nvSpPr>
          <p:spPr bwMode="auto">
            <a:xfrm>
              <a:off x="1968" y="1632"/>
              <a:ext cx="720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8" name="Rectangle 12"/>
            <p:cNvSpPr>
              <a:spLocks noChangeArrowheads="1"/>
            </p:cNvSpPr>
            <p:nvPr/>
          </p:nvSpPr>
          <p:spPr bwMode="auto">
            <a:xfrm>
              <a:off x="1968" y="1776"/>
              <a:ext cx="720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3333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9" name="Rectangle 13"/>
            <p:cNvSpPr>
              <a:spLocks noChangeArrowheads="1"/>
            </p:cNvSpPr>
            <p:nvPr/>
          </p:nvSpPr>
          <p:spPr bwMode="auto">
            <a:xfrm>
              <a:off x="1968" y="1920"/>
              <a:ext cx="720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6699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0" name="Rectangle 14"/>
            <p:cNvSpPr>
              <a:spLocks noChangeArrowheads="1"/>
            </p:cNvSpPr>
            <p:nvPr/>
          </p:nvSpPr>
          <p:spPr bwMode="auto">
            <a:xfrm>
              <a:off x="1968" y="2064"/>
              <a:ext cx="720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1" name="Text Box 15"/>
            <p:cNvSpPr txBox="1">
              <a:spLocks noChangeArrowheads="1"/>
            </p:cNvSpPr>
            <p:nvPr/>
          </p:nvSpPr>
          <p:spPr bwMode="auto">
            <a:xfrm>
              <a:off x="2163" y="1440"/>
              <a:ext cx="30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Tag</a:t>
              </a:r>
            </a:p>
          </p:txBody>
        </p:sp>
        <p:sp>
          <p:nvSpPr>
            <p:cNvPr id="42" name="Text Box 16"/>
            <p:cNvSpPr txBox="1">
              <a:spLocks noChangeArrowheads="1"/>
            </p:cNvSpPr>
            <p:nvPr/>
          </p:nvSpPr>
          <p:spPr bwMode="auto">
            <a:xfrm>
              <a:off x="2884" y="1440"/>
              <a:ext cx="35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Data</a:t>
              </a:r>
            </a:p>
          </p:txBody>
        </p:sp>
        <p:sp>
          <p:nvSpPr>
            <p:cNvPr id="43" name="Text Box 17"/>
            <p:cNvSpPr txBox="1">
              <a:spLocks noChangeArrowheads="1"/>
            </p:cNvSpPr>
            <p:nvPr/>
          </p:nvSpPr>
          <p:spPr bwMode="auto">
            <a:xfrm>
              <a:off x="2216" y="1606"/>
              <a:ext cx="238" cy="6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 dirty="0">
                  <a:solidFill>
                    <a:srgbClr val="FF0000"/>
                  </a:solidFill>
                  <a:latin typeface="Trebuchet MS" pitchFamily="96" charset="0"/>
                  <a:ea typeface="宋体" charset="-122"/>
                </a:rPr>
                <a:t>00</a:t>
              </a:r>
              <a:endParaRPr lang="en-US" altLang="zh-CN" sz="1600" dirty="0">
                <a:latin typeface="Trebuchet MS" pitchFamily="96" charset="0"/>
                <a:ea typeface="宋体" charset="-122"/>
              </a:endParaRPr>
            </a:p>
            <a:p>
              <a:pPr algn="ctr">
                <a:spcBef>
                  <a:spcPct val="8000"/>
                </a:spcBef>
              </a:pPr>
              <a:r>
                <a:rPr lang="en-US" altLang="zh-CN" sz="1600" dirty="0">
                  <a:solidFill>
                    <a:srgbClr val="3333FF"/>
                  </a:solidFill>
                  <a:latin typeface="Trebuchet MS" pitchFamily="96" charset="0"/>
                  <a:ea typeface="宋体" charset="-122"/>
                </a:rPr>
                <a:t>11</a:t>
              </a:r>
              <a:endParaRPr lang="en-US" altLang="zh-CN" sz="1600" dirty="0">
                <a:latin typeface="Trebuchet MS" pitchFamily="96" charset="0"/>
                <a:ea typeface="宋体" charset="-122"/>
              </a:endParaRPr>
            </a:p>
            <a:p>
              <a:pPr algn="ctr">
                <a:spcBef>
                  <a:spcPct val="8000"/>
                </a:spcBef>
              </a:pPr>
              <a:r>
                <a:rPr lang="en-US" altLang="zh-CN" sz="1600" dirty="0">
                  <a:solidFill>
                    <a:srgbClr val="00CC00"/>
                  </a:solidFill>
                  <a:latin typeface="Trebuchet MS" pitchFamily="96" charset="0"/>
                  <a:ea typeface="宋体" charset="-122"/>
                </a:rPr>
                <a:t>01</a:t>
              </a:r>
            </a:p>
            <a:p>
              <a:pPr algn="ctr">
                <a:spcBef>
                  <a:spcPct val="8000"/>
                </a:spcBef>
              </a:pPr>
              <a:r>
                <a:rPr lang="en-US" altLang="zh-CN" sz="1600" dirty="0">
                  <a:solidFill>
                    <a:srgbClr val="FF00FF"/>
                  </a:solidFill>
                  <a:latin typeface="Trebuchet MS" pitchFamily="96" charset="0"/>
                  <a:ea typeface="宋体" charset="-122"/>
                </a:rPr>
                <a:t>01</a:t>
              </a:r>
              <a:endParaRPr lang="en-US" altLang="zh-CN" sz="1600" dirty="0">
                <a:latin typeface="Trebuchet MS" pitchFamily="96" charset="0"/>
                <a:ea typeface="宋体" charset="-122"/>
              </a:endParaRPr>
            </a:p>
          </p:txBody>
        </p:sp>
        <p:sp>
          <p:nvSpPr>
            <p:cNvPr id="44" name="Line 18"/>
            <p:cNvSpPr>
              <a:spLocks noChangeShapeType="1"/>
            </p:cNvSpPr>
            <p:nvPr/>
          </p:nvSpPr>
          <p:spPr bwMode="auto">
            <a:xfrm>
              <a:off x="3504" y="1680"/>
              <a:ext cx="432" cy="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5" name="Line 19"/>
            <p:cNvSpPr>
              <a:spLocks noChangeShapeType="1"/>
            </p:cNvSpPr>
            <p:nvPr/>
          </p:nvSpPr>
          <p:spPr bwMode="auto">
            <a:xfrm>
              <a:off x="3504" y="1824"/>
              <a:ext cx="432" cy="0"/>
            </a:xfrm>
            <a:prstGeom prst="line">
              <a:avLst/>
            </a:prstGeom>
            <a:noFill/>
            <a:ln w="25400">
              <a:solidFill>
                <a:srgbClr val="3333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6" name="Line 20"/>
            <p:cNvSpPr>
              <a:spLocks noChangeShapeType="1"/>
            </p:cNvSpPr>
            <p:nvPr/>
          </p:nvSpPr>
          <p:spPr bwMode="auto">
            <a:xfrm>
              <a:off x="3504" y="1968"/>
              <a:ext cx="432" cy="0"/>
            </a:xfrm>
            <a:prstGeom prst="line">
              <a:avLst/>
            </a:prstGeom>
            <a:noFill/>
            <a:ln w="25400">
              <a:solidFill>
                <a:srgbClr val="00CC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7" name="Line 21"/>
            <p:cNvSpPr>
              <a:spLocks noChangeShapeType="1"/>
            </p:cNvSpPr>
            <p:nvPr/>
          </p:nvSpPr>
          <p:spPr bwMode="auto">
            <a:xfrm>
              <a:off x="3504" y="2112"/>
              <a:ext cx="432" cy="0"/>
            </a:xfrm>
            <a:prstGeom prst="line">
              <a:avLst/>
            </a:prstGeom>
            <a:noFill/>
            <a:ln w="25400">
              <a:solidFill>
                <a:srgbClr val="FF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8" name="Text Box 22"/>
            <p:cNvSpPr txBox="1">
              <a:spLocks noChangeArrowheads="1"/>
            </p:cNvSpPr>
            <p:nvPr/>
          </p:nvSpPr>
          <p:spPr bwMode="auto">
            <a:xfrm>
              <a:off x="4050" y="1582"/>
              <a:ext cx="867" cy="6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solidFill>
                    <a:srgbClr val="FF0000"/>
                  </a:solidFill>
                  <a:latin typeface="Trebuchet MS" pitchFamily="96" charset="0"/>
                  <a:ea typeface="宋体" charset="-122"/>
                </a:rPr>
                <a:t>00 + 00 = 0000</a:t>
              </a:r>
              <a:endParaRPr lang="en-US" altLang="zh-CN" sz="1600">
                <a:latin typeface="Trebuchet MS" pitchFamily="96" charset="0"/>
                <a:ea typeface="宋体" charset="-122"/>
              </a:endParaRPr>
            </a:p>
            <a:p>
              <a:pPr algn="ctr">
                <a:spcBef>
                  <a:spcPct val="8000"/>
                </a:spcBef>
              </a:pPr>
              <a:r>
                <a:rPr lang="en-US" altLang="zh-CN" sz="1600">
                  <a:solidFill>
                    <a:srgbClr val="3333FF"/>
                  </a:solidFill>
                  <a:latin typeface="Trebuchet MS" pitchFamily="96" charset="0"/>
                  <a:ea typeface="宋体" charset="-122"/>
                </a:rPr>
                <a:t>Invalid</a:t>
              </a:r>
              <a:endParaRPr lang="en-US" altLang="zh-CN" sz="1600">
                <a:latin typeface="Trebuchet MS" pitchFamily="96" charset="0"/>
                <a:ea typeface="宋体" charset="-122"/>
              </a:endParaRPr>
            </a:p>
            <a:p>
              <a:pPr algn="ctr">
                <a:spcBef>
                  <a:spcPct val="8000"/>
                </a:spcBef>
              </a:pPr>
              <a:r>
                <a:rPr lang="en-US" altLang="zh-CN" sz="1600">
                  <a:solidFill>
                    <a:srgbClr val="00CC00"/>
                  </a:solidFill>
                  <a:latin typeface="Trebuchet MS" pitchFamily="96" charset="0"/>
                  <a:ea typeface="宋体" charset="-122"/>
                </a:rPr>
                <a:t>Invalid</a:t>
              </a:r>
            </a:p>
            <a:p>
              <a:pPr algn="ctr">
                <a:spcBef>
                  <a:spcPct val="8000"/>
                </a:spcBef>
              </a:pPr>
              <a:r>
                <a:rPr lang="en-US" altLang="zh-CN" sz="1600">
                  <a:solidFill>
                    <a:srgbClr val="FF00FF"/>
                  </a:solidFill>
                  <a:latin typeface="Trebuchet MS" pitchFamily="96" charset="0"/>
                  <a:ea typeface="宋体" charset="-122"/>
                </a:rPr>
                <a:t>01 + 11 = 0111</a:t>
              </a:r>
              <a:endParaRPr lang="en-US" altLang="zh-CN" sz="1600">
                <a:latin typeface="Trebuchet MS" pitchFamily="96" charset="0"/>
                <a:ea typeface="宋体" charset="-122"/>
              </a:endParaRPr>
            </a:p>
          </p:txBody>
        </p:sp>
        <p:sp>
          <p:nvSpPr>
            <p:cNvPr id="49" name="Text Box 23"/>
            <p:cNvSpPr txBox="1">
              <a:spLocks noChangeArrowheads="1"/>
            </p:cNvSpPr>
            <p:nvPr/>
          </p:nvSpPr>
          <p:spPr bwMode="auto">
            <a:xfrm>
              <a:off x="3797" y="1295"/>
              <a:ext cx="1294" cy="3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Main memory</a:t>
              </a:r>
            </a:p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address in cache block</a:t>
              </a:r>
            </a:p>
          </p:txBody>
        </p:sp>
        <p:sp>
          <p:nvSpPr>
            <p:cNvPr id="50" name="Rectangle 24"/>
            <p:cNvSpPr>
              <a:spLocks noChangeArrowheads="1"/>
            </p:cNvSpPr>
            <p:nvPr/>
          </p:nvSpPr>
          <p:spPr bwMode="auto">
            <a:xfrm>
              <a:off x="1646" y="1632"/>
              <a:ext cx="240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1" name="Rectangle 25"/>
            <p:cNvSpPr>
              <a:spLocks noChangeArrowheads="1"/>
            </p:cNvSpPr>
            <p:nvPr/>
          </p:nvSpPr>
          <p:spPr bwMode="auto">
            <a:xfrm>
              <a:off x="1646" y="1776"/>
              <a:ext cx="240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3333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2" name="Rectangle 26"/>
            <p:cNvSpPr>
              <a:spLocks noChangeArrowheads="1"/>
            </p:cNvSpPr>
            <p:nvPr/>
          </p:nvSpPr>
          <p:spPr bwMode="auto">
            <a:xfrm>
              <a:off x="1646" y="1920"/>
              <a:ext cx="240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6699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3" name="Rectangle 27"/>
            <p:cNvSpPr>
              <a:spLocks noChangeArrowheads="1"/>
            </p:cNvSpPr>
            <p:nvPr/>
          </p:nvSpPr>
          <p:spPr bwMode="auto">
            <a:xfrm>
              <a:off x="1646" y="2064"/>
              <a:ext cx="240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" name="Text Box 28"/>
            <p:cNvSpPr txBox="1">
              <a:spLocks noChangeArrowheads="1"/>
            </p:cNvSpPr>
            <p:nvPr/>
          </p:nvSpPr>
          <p:spPr bwMode="auto">
            <a:xfrm>
              <a:off x="1683" y="1604"/>
              <a:ext cx="178" cy="6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solidFill>
                    <a:srgbClr val="FF0000"/>
                  </a:solidFill>
                  <a:latin typeface="Trebuchet MS" pitchFamily="96" charset="0"/>
                  <a:ea typeface="宋体" charset="-122"/>
                </a:rPr>
                <a:t>1</a:t>
              </a:r>
              <a:endParaRPr lang="en-US" altLang="zh-CN" sz="1600">
                <a:latin typeface="Trebuchet MS" pitchFamily="96" charset="0"/>
                <a:ea typeface="宋体" charset="-122"/>
              </a:endParaRPr>
            </a:p>
            <a:p>
              <a:pPr algn="ctr">
                <a:spcBef>
                  <a:spcPct val="8000"/>
                </a:spcBef>
              </a:pPr>
              <a:r>
                <a:rPr lang="en-US" altLang="zh-CN" sz="1600">
                  <a:solidFill>
                    <a:srgbClr val="3333FF"/>
                  </a:solidFill>
                  <a:latin typeface="Trebuchet MS" pitchFamily="96" charset="0"/>
                  <a:ea typeface="宋体" charset="-122"/>
                </a:rPr>
                <a:t>0</a:t>
              </a:r>
              <a:endParaRPr lang="en-US" altLang="zh-CN" sz="1600">
                <a:latin typeface="Trebuchet MS" pitchFamily="96" charset="0"/>
                <a:ea typeface="宋体" charset="-122"/>
              </a:endParaRPr>
            </a:p>
            <a:p>
              <a:pPr algn="ctr">
                <a:spcBef>
                  <a:spcPct val="8000"/>
                </a:spcBef>
              </a:pPr>
              <a:r>
                <a:rPr lang="en-US" altLang="zh-CN" sz="1600">
                  <a:solidFill>
                    <a:srgbClr val="00CC00"/>
                  </a:solidFill>
                  <a:latin typeface="Trebuchet MS" pitchFamily="96" charset="0"/>
                  <a:ea typeface="宋体" charset="-122"/>
                </a:rPr>
                <a:t>0</a:t>
              </a:r>
            </a:p>
            <a:p>
              <a:pPr algn="ctr">
                <a:spcBef>
                  <a:spcPct val="8000"/>
                </a:spcBef>
              </a:pPr>
              <a:r>
                <a:rPr lang="en-US" altLang="zh-CN" sz="1600">
                  <a:solidFill>
                    <a:srgbClr val="FF00FF"/>
                  </a:solidFill>
                  <a:latin typeface="Trebuchet MS" pitchFamily="96" charset="0"/>
                  <a:ea typeface="宋体" charset="-122"/>
                </a:rPr>
                <a:t>1</a:t>
              </a:r>
              <a:endParaRPr lang="en-US" altLang="zh-CN" sz="1600">
                <a:latin typeface="Trebuchet MS" pitchFamily="96" charset="0"/>
                <a:ea typeface="宋体" charset="-122"/>
              </a:endParaRPr>
            </a:p>
          </p:txBody>
        </p:sp>
        <p:sp>
          <p:nvSpPr>
            <p:cNvPr id="55" name="Text Box 29"/>
            <p:cNvSpPr txBox="1">
              <a:spLocks noChangeArrowheads="1"/>
            </p:cNvSpPr>
            <p:nvPr/>
          </p:nvSpPr>
          <p:spPr bwMode="auto">
            <a:xfrm>
              <a:off x="1596" y="1295"/>
              <a:ext cx="378" cy="3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 dirty="0">
                  <a:latin typeface="Trebuchet MS" pitchFamily="96" charset="0"/>
                  <a:ea typeface="宋体" charset="-122"/>
                </a:rPr>
                <a:t>Valid</a:t>
              </a:r>
            </a:p>
            <a:p>
              <a:pPr algn="ctr"/>
              <a:r>
                <a:rPr lang="en-US" altLang="zh-CN" sz="1600" dirty="0">
                  <a:latin typeface="Trebuchet MS" pitchFamily="96" charset="0"/>
                  <a:ea typeface="宋体" charset="-122"/>
                </a:rPr>
                <a:t>Bit</a:t>
              </a:r>
            </a:p>
          </p:txBody>
        </p:sp>
      </p:grp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31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72143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A Cache Hit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sz="2600" dirty="0"/>
              <a:t>When the CPU tries to read from memory, the address will be sent to a cache controller.</a:t>
            </a:r>
          </a:p>
          <a:p>
            <a:pPr marL="82296" indent="0">
              <a:buNone/>
            </a:pPr>
            <a:r>
              <a:rPr lang="en-US" altLang="zh-CN" sz="2600" dirty="0"/>
              <a:t>    -- The lowest </a:t>
            </a:r>
            <a:r>
              <a:rPr lang="en-US" altLang="zh-CN" sz="2600" i="1" dirty="0"/>
              <a:t>k </a:t>
            </a:r>
            <a:r>
              <a:rPr lang="en-US" altLang="zh-CN" sz="2600" dirty="0"/>
              <a:t>bits of the address will index a block in the cache.</a:t>
            </a:r>
          </a:p>
          <a:p>
            <a:pPr marL="82296" indent="0">
              <a:buNone/>
            </a:pPr>
            <a:r>
              <a:rPr lang="en-US" altLang="zh-CN" sz="2600" dirty="0"/>
              <a:t>    -- If the block is valid and the tag matches the upper (</a:t>
            </a:r>
            <a:r>
              <a:rPr lang="en-US" altLang="zh-CN" sz="2600" i="1" dirty="0"/>
              <a:t>m </a:t>
            </a:r>
            <a:r>
              <a:rPr lang="en-US" altLang="zh-CN" sz="2600" dirty="0"/>
              <a:t>- </a:t>
            </a:r>
            <a:r>
              <a:rPr lang="en-US" altLang="zh-CN" sz="2600" i="1" dirty="0"/>
              <a:t>k</a:t>
            </a:r>
            <a:r>
              <a:rPr lang="en-US" altLang="zh-CN" sz="2600" dirty="0"/>
              <a:t>) bits of the </a:t>
            </a:r>
            <a:r>
              <a:rPr lang="en-US" altLang="zh-CN" sz="2600" i="1" dirty="0"/>
              <a:t>m</a:t>
            </a:r>
            <a:r>
              <a:rPr lang="en-US" altLang="zh-CN" sz="2600" dirty="0"/>
              <a:t>-bit address, then that data will be sent to the CPU.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4149080"/>
            <a:ext cx="6465708" cy="2636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32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14210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A Cache Miss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sz="2400" dirty="0"/>
              <a:t>Slower main memory access is needed for cache miss. </a:t>
            </a:r>
          </a:p>
          <a:p>
            <a:pPr marL="82296" indent="0">
              <a:buNone/>
            </a:pPr>
            <a:r>
              <a:rPr lang="en-US" altLang="zh-CN" sz="2400" dirty="0"/>
              <a:t>    -- Stalling pipeline until data from main memory is fetched.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400" dirty="0"/>
              <a:t>After reading data from main memory, copy it to cache </a:t>
            </a:r>
          </a:p>
          <a:p>
            <a:pPr marL="82296" indent="0">
              <a:buNone/>
            </a:pPr>
            <a:r>
              <a:rPr lang="en-US" altLang="zh-CN" sz="2400" dirty="0"/>
              <a:t>   -- Lowest </a:t>
            </a:r>
            <a:r>
              <a:rPr lang="en-US" altLang="zh-CN" sz="2400" i="1" dirty="0"/>
              <a:t>k </a:t>
            </a:r>
            <a:r>
              <a:rPr lang="en-US" altLang="zh-CN" sz="2400" dirty="0"/>
              <a:t>bits of the address specify a cache block</a:t>
            </a:r>
          </a:p>
          <a:p>
            <a:pPr marL="82296" indent="0">
              <a:buNone/>
            </a:pPr>
            <a:r>
              <a:rPr lang="en-US" altLang="zh-CN" sz="2400" dirty="0"/>
              <a:t>   -- Upper (</a:t>
            </a:r>
            <a:r>
              <a:rPr lang="en-US" altLang="zh-CN" sz="2400" i="1" dirty="0"/>
              <a:t>m </a:t>
            </a:r>
            <a:r>
              <a:rPr lang="en-US" altLang="zh-CN" sz="2400" dirty="0"/>
              <a:t>- </a:t>
            </a:r>
            <a:r>
              <a:rPr lang="en-US" altLang="zh-CN" sz="2400" i="1" dirty="0"/>
              <a:t>k</a:t>
            </a:r>
            <a:r>
              <a:rPr lang="en-US" altLang="zh-CN" sz="2400" dirty="0"/>
              <a:t>) address bits are stored as tag</a:t>
            </a:r>
          </a:p>
          <a:p>
            <a:pPr marL="82296" indent="0">
              <a:buNone/>
            </a:pPr>
            <a:r>
              <a:rPr lang="en-US" altLang="zh-CN" sz="2400" dirty="0"/>
              <a:t>   -- Data from main memory is stored in the block’s data field.</a:t>
            </a:r>
          </a:p>
          <a:p>
            <a:pPr marL="82296" indent="0">
              <a:buNone/>
            </a:pPr>
            <a:r>
              <a:rPr lang="en-US" altLang="zh-CN" sz="2400" dirty="0"/>
              <a:t>   --  Valid bit is set to 1.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4248473"/>
            <a:ext cx="5904656" cy="26072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33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80078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340768"/>
            <a:ext cx="8136904" cy="5544616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/>
              <a:t>1. When copying a block of data from main memory to</a:t>
            </a:r>
          </a:p>
          <a:p>
            <a:pPr marL="82296" indent="0">
              <a:buNone/>
            </a:pPr>
            <a:r>
              <a:rPr lang="en-US" altLang="zh-CN" sz="2800" dirty="0"/>
              <a:t>the cache, where exactly should we put it?</a:t>
            </a:r>
          </a:p>
          <a:p>
            <a:pPr marL="82296" indent="0">
              <a:buNone/>
            </a:pPr>
            <a:endParaRPr lang="en-US" altLang="zh-CN" sz="2800" dirty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/>
              <a:t>2. How can we tell if a word is already in the cache, or if</a:t>
            </a:r>
          </a:p>
          <a:p>
            <a:pPr marL="82296" indent="0">
              <a:buNone/>
            </a:pPr>
            <a:r>
              <a:rPr lang="en-US" altLang="zh-CN" sz="2800" dirty="0"/>
              <a:t>it has to be fetched from main memory first?</a:t>
            </a:r>
          </a:p>
          <a:p>
            <a:pPr marL="82296" indent="0">
              <a:buNone/>
            </a:pPr>
            <a:endParaRPr lang="en-US" altLang="zh-CN" sz="2800" dirty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>
                <a:solidFill>
                  <a:srgbClr val="FF0000"/>
                </a:solidFill>
              </a:rPr>
              <a:t>3. When the small cache memory fill up. How to replace</a:t>
            </a:r>
          </a:p>
          <a:p>
            <a:pPr marL="82296" indent="0">
              <a:buNone/>
            </a:pPr>
            <a:r>
              <a:rPr lang="en-US" altLang="zh-CN" sz="2800" dirty="0">
                <a:solidFill>
                  <a:srgbClr val="FF0000"/>
                </a:solidFill>
              </a:rPr>
              <a:t>one of the existing blocks in the cache by a new block from main RAM?</a:t>
            </a:r>
          </a:p>
          <a:p>
            <a:pPr marL="82296" indent="0">
              <a:buNone/>
            </a:pPr>
            <a:endParaRPr lang="en-US" altLang="zh-CN" sz="2800" dirty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/>
              <a:t>4. How can </a:t>
            </a:r>
            <a:r>
              <a:rPr lang="en-US" altLang="zh-CN" sz="2800" i="1" dirty="0"/>
              <a:t>write </a:t>
            </a:r>
            <a:r>
              <a:rPr lang="en-US" altLang="zh-CN" sz="2800" dirty="0"/>
              <a:t>operations be handled by the memory</a:t>
            </a:r>
          </a:p>
          <a:p>
            <a:pPr marL="82296" indent="0">
              <a:buNone/>
            </a:pPr>
            <a:r>
              <a:rPr lang="en-US" altLang="zh-CN" sz="2800" dirty="0"/>
              <a:t>system?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34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97088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What if the caches fills up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/>
              <a:t>Least recently used replacement policy</a:t>
            </a:r>
          </a:p>
          <a:p>
            <a:pPr marL="82296" indent="0">
              <a:buNone/>
            </a:pPr>
            <a:r>
              <a:rPr lang="en-US" altLang="zh-CN" sz="2800" dirty="0"/>
              <a:t>   -- Assumes that older data is less likely to be requested than newer data.</a:t>
            </a:r>
          </a:p>
          <a:p>
            <a:pPr marL="82296" indent="0">
              <a:buNone/>
            </a:pPr>
            <a:endParaRPr lang="en-US" altLang="zh-CN" sz="2800" dirty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/>
              <a:t> Already </a:t>
            </a:r>
            <a:r>
              <a:rPr lang="en-US" altLang="zh-CN" sz="2800" i="1" dirty="0"/>
              <a:t>implicitly</a:t>
            </a:r>
            <a:r>
              <a:rPr lang="en-US" altLang="zh-CN" sz="2800" dirty="0"/>
              <a:t> solved in previous slides</a:t>
            </a:r>
          </a:p>
          <a:p>
            <a:pPr marL="82296" indent="0">
              <a:buNone/>
            </a:pPr>
            <a:r>
              <a:rPr lang="en-US" altLang="zh-CN" sz="2800" dirty="0"/>
              <a:t>    -- A miss causes a new block to be loaded into the cache, automatically overwriting any previously stored data.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35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31444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Memory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 smtClean="0"/>
              <a:t>We have shown </a:t>
            </a:r>
            <a:r>
              <a:rPr lang="en-US" altLang="zh-CN" sz="2800" dirty="0"/>
              <a:t>how to make a fast processor. 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/>
              <a:t>Now we will learn how to supply the processor with </a:t>
            </a:r>
            <a:r>
              <a:rPr lang="en-US" altLang="zh-CN" sz="2800" b="1" dirty="0"/>
              <a:t>enough</a:t>
            </a:r>
            <a:r>
              <a:rPr lang="en-US" altLang="zh-CN" sz="2800" dirty="0"/>
              <a:t> data to keep it busy</a:t>
            </a:r>
          </a:p>
          <a:p>
            <a:pPr marL="82296" indent="0">
              <a:buNone/>
            </a:pPr>
            <a:r>
              <a:rPr lang="en-US" altLang="zh-CN" sz="2800" dirty="0"/>
              <a:t>    --  </a:t>
            </a:r>
            <a:r>
              <a:rPr lang="en-US" altLang="zh-CN" sz="2800" b="1" dirty="0" smtClean="0"/>
              <a:t>Memory</a:t>
            </a:r>
            <a:endParaRPr lang="en-US" altLang="zh-CN" sz="2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4</a:t>
            </a:fld>
            <a:endParaRPr lang="zh-CN" altLang="en-US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5259040" y="3758605"/>
            <a:ext cx="1473200" cy="1398587"/>
          </a:xfrm>
          <a:prstGeom prst="rect">
            <a:avLst/>
          </a:prstGeom>
          <a:solidFill>
            <a:schemeClr val="bg1"/>
          </a:solidFill>
          <a:ln w="254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 sz="2400" dirty="0">
                <a:solidFill>
                  <a:srgbClr val="56127A"/>
                </a:solidFill>
                <a:latin typeface="Verdana" panose="020B0604030504040204" pitchFamily="34" charset="0"/>
              </a:rPr>
              <a:t>Memory</a:t>
            </a: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2744440" y="3911005"/>
            <a:ext cx="1168400" cy="1079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 sz="2400">
                <a:solidFill>
                  <a:srgbClr val="56127A"/>
                </a:solidFill>
                <a:latin typeface="Verdana" panose="020B0604030504040204" pitchFamily="34" charset="0"/>
              </a:rPr>
              <a:t>CPU</a:t>
            </a:r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 flipV="1">
            <a:off x="3887440" y="4444405"/>
            <a:ext cx="13716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975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Fast and Large Memory?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/>
              <a:t>Modern computers depend upon large and fast storage systems.</a:t>
            </a:r>
          </a:p>
          <a:p>
            <a:pPr marL="82296" indent="0">
              <a:buNone/>
            </a:pPr>
            <a:r>
              <a:rPr lang="en-US" altLang="zh-CN" sz="2800" dirty="0"/>
              <a:t>   -- Large capacities for many applications: datacenter, mobile devices</a:t>
            </a:r>
          </a:p>
          <a:p>
            <a:pPr marL="82296" indent="0">
              <a:buNone/>
            </a:pPr>
            <a:r>
              <a:rPr lang="en-US" altLang="zh-CN" sz="2800" dirty="0"/>
              <a:t>   -- Fast speed to keep up with pipelined CPUs</a:t>
            </a:r>
          </a:p>
          <a:p>
            <a:pPr marL="82296" indent="0">
              <a:buNone/>
            </a:pPr>
            <a:endParaRPr lang="en-US" altLang="zh-CN" sz="2800" dirty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/>
              <a:t>From the perspective of technology, system designer can get both fast and large storage systems; however, you also need to consider the budget.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4086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In Real World…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graphicFrame>
        <p:nvGraphicFramePr>
          <p:cNvPr id="4" name="Group 107"/>
          <p:cNvGraphicFramePr>
            <a:graphicFrameLocks noGrp="1"/>
          </p:cNvGraphicFramePr>
          <p:nvPr>
            <p:extLst/>
          </p:nvPr>
        </p:nvGraphicFramePr>
        <p:xfrm>
          <a:off x="1907704" y="1772816"/>
          <a:ext cx="5832647" cy="1944216"/>
        </p:xfrm>
        <a:graphic>
          <a:graphicData uri="http://schemas.openxmlformats.org/drawingml/2006/table">
            <a:tbl>
              <a:tblPr/>
              <a:tblGrid>
                <a:gridCol w="183311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24985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4165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33317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486054"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9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96" charset="0"/>
                          <a:ea typeface="宋体" charset="-122"/>
                        </a:rPr>
                        <a:t>Storage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9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96" charset="0"/>
                          <a:ea typeface="宋体" charset="-122"/>
                        </a:rPr>
                        <a:t>Speed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9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96" charset="0"/>
                          <a:ea typeface="宋体" charset="-122"/>
                        </a:rPr>
                        <a:t>Cost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9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96" charset="0"/>
                          <a:ea typeface="宋体" charset="-122"/>
                        </a:rPr>
                        <a:t>Capacity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86054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9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96" charset="0"/>
                          <a:ea typeface="宋体" charset="-122"/>
                        </a:rPr>
                        <a:t>Static RAM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9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96" charset="0"/>
                          <a:ea typeface="宋体" charset="-122"/>
                        </a:rPr>
                        <a:t>Fastest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9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96" charset="0"/>
                          <a:ea typeface="宋体" charset="-122"/>
                        </a:rPr>
                        <a:t>Expensive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9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96" charset="0"/>
                          <a:ea typeface="宋体" charset="-122"/>
                        </a:rPr>
                        <a:t>Smallest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86054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9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96" charset="0"/>
                          <a:ea typeface="宋体" charset="-122"/>
                        </a:rPr>
                        <a:t>Dynamic RAM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9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96" charset="0"/>
                          <a:ea typeface="宋体" charset="-122"/>
                        </a:rPr>
                        <a:t>Slow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9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96" charset="0"/>
                          <a:ea typeface="宋体" charset="-122"/>
                        </a:rPr>
                        <a:t>Cheap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9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96" charset="0"/>
                          <a:ea typeface="宋体" charset="-122"/>
                        </a:rPr>
                        <a:t>Large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86054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9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96" charset="0"/>
                          <a:ea typeface="宋体" charset="-122"/>
                        </a:rPr>
                        <a:t>Hard disks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9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96" charset="0"/>
                          <a:ea typeface="宋体" charset="-122"/>
                        </a:rPr>
                        <a:t>Slowest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9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96" charset="0"/>
                          <a:ea typeface="宋体" charset="-122"/>
                        </a:rPr>
                        <a:t>Cheapest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9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96" charset="0"/>
                          <a:ea typeface="宋体" charset="-122"/>
                        </a:rPr>
                        <a:t>Largest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" name="Group 147"/>
          <p:cNvGraphicFramePr>
            <a:graphicFrameLocks noGrp="1"/>
          </p:cNvGraphicFramePr>
          <p:nvPr>
            <p:extLst/>
          </p:nvPr>
        </p:nvGraphicFramePr>
        <p:xfrm>
          <a:off x="1403648" y="4365104"/>
          <a:ext cx="7086600" cy="1463040"/>
        </p:xfrm>
        <a:graphic>
          <a:graphicData uri="http://schemas.openxmlformats.org/drawingml/2006/table">
            <a:tbl>
              <a:tblPr/>
              <a:tblGrid>
                <a:gridCol w="16002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7526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6764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180975"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9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96" charset="0"/>
                          <a:ea typeface="宋体" charset="-122"/>
                        </a:rPr>
                        <a:t>Storage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9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96" charset="0"/>
                          <a:ea typeface="宋体" charset="-122"/>
                        </a:rPr>
                        <a:t>Delay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9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96" charset="0"/>
                          <a:ea typeface="宋体" charset="-122"/>
                        </a:rPr>
                        <a:t>Cost/MB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9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96" charset="0"/>
                          <a:ea typeface="宋体" charset="-122"/>
                        </a:rPr>
                        <a:t>Capacity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9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96" charset="0"/>
                          <a:ea typeface="宋体" charset="-122"/>
                        </a:rPr>
                        <a:t>Static RAM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9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96" charset="0"/>
                          <a:ea typeface="宋体" charset="-122"/>
                        </a:rPr>
                        <a:t>1-10 cycles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9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96" charset="0"/>
                          <a:ea typeface="宋体" charset="-122"/>
                        </a:rPr>
                        <a:t>~$5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9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96" charset="0"/>
                          <a:ea typeface="宋体" charset="-122"/>
                        </a:rPr>
                        <a:t>128KB-2MB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9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96" charset="0"/>
                          <a:ea typeface="宋体" charset="-122"/>
                        </a:rPr>
                        <a:t>Dynamic RAM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9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96" charset="0"/>
                          <a:ea typeface="宋体" charset="-122"/>
                        </a:rPr>
                        <a:t>100-200 cycles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9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96" charset="0"/>
                          <a:ea typeface="宋体" charset="-122"/>
                        </a:rPr>
                        <a:t>~$0.10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9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96" charset="0"/>
                          <a:ea typeface="宋体" charset="-122"/>
                        </a:rPr>
                        <a:t>128MB-4GB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9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96" charset="0"/>
                          <a:ea typeface="宋体" charset="-122"/>
                        </a:rPr>
                        <a:t>Hard disks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9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96" charset="0"/>
                          <a:ea typeface="宋体" charset="-122"/>
                        </a:rPr>
                        <a:t>10,000,000 cycles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9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96" charset="0"/>
                          <a:ea typeface="宋体" charset="-122"/>
                        </a:rPr>
                        <a:t>~$0.0005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9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96" charset="0"/>
                          <a:ea typeface="宋体" charset="-122"/>
                        </a:rPr>
                        <a:t>20GB-400GB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6</a:t>
            </a:fld>
            <a:endParaRPr lang="zh-CN" altLang="en-US"/>
          </a:p>
        </p:txBody>
      </p:sp>
      <p:sp>
        <p:nvSpPr>
          <p:cNvPr id="3" name="Rounded Rectangular Callout 2"/>
          <p:cNvSpPr/>
          <p:nvPr/>
        </p:nvSpPr>
        <p:spPr>
          <a:xfrm>
            <a:off x="2685610" y="188640"/>
            <a:ext cx="3974622" cy="1440160"/>
          </a:xfrm>
          <a:prstGeom prst="wedgeRoundRectCallout">
            <a:avLst>
              <a:gd name="adj1" fmla="val -37574"/>
              <a:gd name="adj2" fmla="val 114512"/>
              <a:gd name="adj3" fmla="val 16667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Random Access Memory (RAM)</a:t>
            </a:r>
          </a:p>
          <a:p>
            <a:pPr algn="ctr"/>
            <a:r>
              <a:rPr lang="en-US" dirty="0"/>
              <a:t>allows data items to be read or written in almost the same amount of time irrespective of the physical location of data inside the memory.</a:t>
            </a:r>
          </a:p>
        </p:txBody>
      </p:sp>
    </p:spTree>
    <p:extLst>
      <p:ext uri="{BB962C8B-B14F-4D97-AF65-F5344CB8AC3E}">
        <p14:creationId xmlns:p14="http://schemas.microsoft.com/office/powerpoint/2010/main" val="250050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5105400" y="1214586"/>
            <a:ext cx="1473200" cy="1398587"/>
          </a:xfrm>
          <a:prstGeom prst="rect">
            <a:avLst/>
          </a:prstGeom>
          <a:solidFill>
            <a:schemeClr val="bg1"/>
          </a:solidFill>
          <a:ln w="254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 sz="2400" dirty="0">
                <a:solidFill>
                  <a:srgbClr val="56127A"/>
                </a:solidFill>
                <a:latin typeface="Verdana" panose="020B0604030504040204" pitchFamily="34" charset="0"/>
              </a:rPr>
              <a:t>Memory</a:t>
            </a: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2590800" y="1366986"/>
            <a:ext cx="1168400" cy="1079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 sz="2400">
                <a:solidFill>
                  <a:srgbClr val="56127A"/>
                </a:solidFill>
                <a:latin typeface="Verdana" panose="020B0604030504040204" pitchFamily="34" charset="0"/>
              </a:rPr>
              <a:t>CPU</a:t>
            </a:r>
          </a:p>
        </p:txBody>
      </p:sp>
      <p:sp>
        <p:nvSpPr>
          <p:cNvPr id="7173" name="Line 5"/>
          <p:cNvSpPr>
            <a:spLocks noChangeShapeType="1"/>
          </p:cNvSpPr>
          <p:nvPr/>
        </p:nvSpPr>
        <p:spPr bwMode="auto">
          <a:xfrm flipV="1">
            <a:off x="3733800" y="1900386"/>
            <a:ext cx="13716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685800" y="2911623"/>
            <a:ext cx="8131175" cy="3541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altLang="en-US" sz="2400" dirty="0">
                <a:latin typeface="Verdana" panose="020B0604030504040204" pitchFamily="34" charset="0"/>
              </a:rPr>
              <a:t>Performance of high-speed computers is usually</a:t>
            </a:r>
          </a:p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altLang="en-US" sz="2400" dirty="0">
                <a:latin typeface="Verdana" panose="020B0604030504040204" pitchFamily="34" charset="0"/>
              </a:rPr>
              <a:t>limited by memory </a:t>
            </a:r>
            <a:r>
              <a:rPr lang="en-US" altLang="en-US" sz="2400" i="1" dirty="0">
                <a:latin typeface="Verdana" panose="020B0604030504040204" pitchFamily="34" charset="0"/>
              </a:rPr>
              <a:t>bandwidth </a:t>
            </a:r>
            <a:r>
              <a:rPr lang="en-US" altLang="en-US" sz="2400" dirty="0">
                <a:latin typeface="Verdana" panose="020B0604030504040204" pitchFamily="34" charset="0"/>
              </a:rPr>
              <a:t>&amp;</a:t>
            </a:r>
            <a:r>
              <a:rPr lang="en-US" altLang="en-US" sz="2400" i="1" dirty="0">
                <a:latin typeface="Verdana" panose="020B0604030504040204" pitchFamily="34" charset="0"/>
              </a:rPr>
              <a:t> latency</a:t>
            </a:r>
          </a:p>
          <a:p>
            <a:pPr>
              <a:lnSpc>
                <a:spcPct val="90000"/>
              </a:lnSpc>
              <a:spcBef>
                <a:spcPct val="20000"/>
              </a:spcBef>
            </a:pPr>
            <a:endParaRPr lang="en-US" altLang="en-US" sz="1200" dirty="0">
              <a:latin typeface="Verdana" panose="020B0604030504040204" pitchFamily="34" charset="0"/>
            </a:endParaRPr>
          </a:p>
          <a:p>
            <a:pPr lvl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altLang="en-US" sz="2400" dirty="0">
                <a:solidFill>
                  <a:srgbClr val="56127A"/>
                </a:solidFill>
                <a:latin typeface="Verdana" panose="020B0604030504040204" pitchFamily="34" charset="0"/>
              </a:rPr>
              <a:t> Latency (time for a single access)</a:t>
            </a:r>
          </a:p>
          <a:p>
            <a:pPr lvl="2">
              <a:lnSpc>
                <a:spcPct val="90000"/>
              </a:lnSpc>
              <a:spcBef>
                <a:spcPct val="20000"/>
              </a:spcBef>
            </a:pPr>
            <a:r>
              <a:rPr lang="en-US" altLang="en-US" sz="2000" dirty="0">
                <a:solidFill>
                  <a:srgbClr val="56127A"/>
                </a:solidFill>
                <a:latin typeface="Verdana" panose="020B0604030504040204" pitchFamily="34" charset="0"/>
              </a:rPr>
              <a:t>Memory access time &gt;&gt; Processor cycle time</a:t>
            </a:r>
          </a:p>
          <a:p>
            <a:pPr lvl="2">
              <a:lnSpc>
                <a:spcPct val="90000"/>
              </a:lnSpc>
              <a:spcBef>
                <a:spcPct val="20000"/>
              </a:spcBef>
            </a:pPr>
            <a:r>
              <a:rPr lang="en-US" altLang="en-US" sz="2000" dirty="0">
                <a:solidFill>
                  <a:srgbClr val="56127A"/>
                </a:solidFill>
                <a:latin typeface="Verdana" panose="020B0604030504040204" pitchFamily="34" charset="0"/>
              </a:rPr>
              <a:t>Problematic</a:t>
            </a:r>
          </a:p>
          <a:p>
            <a:pPr lvl="2">
              <a:lnSpc>
                <a:spcPct val="90000"/>
              </a:lnSpc>
              <a:spcBef>
                <a:spcPct val="20000"/>
              </a:spcBef>
            </a:pPr>
            <a:endParaRPr lang="en-US" altLang="en-US" sz="2000" i="1" dirty="0">
              <a:solidFill>
                <a:srgbClr val="56127A"/>
              </a:solidFill>
              <a:latin typeface="Verdana" panose="020B0604030504040204" pitchFamily="34" charset="0"/>
            </a:endParaRPr>
          </a:p>
          <a:p>
            <a:pPr lvl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altLang="en-US" sz="2400" dirty="0">
                <a:solidFill>
                  <a:srgbClr val="56127A"/>
                </a:solidFill>
                <a:latin typeface="Verdana" panose="020B0604030504040204" pitchFamily="34" charset="0"/>
              </a:rPr>
              <a:t> Bandwidth (number of accesses per unit time)</a:t>
            </a:r>
          </a:p>
          <a:p>
            <a:pPr lvl="2">
              <a:lnSpc>
                <a:spcPct val="90000"/>
              </a:lnSpc>
              <a:spcBef>
                <a:spcPct val="20000"/>
              </a:spcBef>
            </a:pPr>
            <a:r>
              <a:rPr lang="en-US" altLang="en-US" sz="2000" dirty="0">
                <a:solidFill>
                  <a:srgbClr val="56127A"/>
                </a:solidFill>
                <a:latin typeface="Verdana" panose="020B0604030504040204" pitchFamily="34" charset="0"/>
              </a:rPr>
              <a:t>Increase the bus size, etc.</a:t>
            </a:r>
          </a:p>
          <a:p>
            <a:pPr lvl="2">
              <a:lnSpc>
                <a:spcPct val="90000"/>
              </a:lnSpc>
              <a:spcBef>
                <a:spcPct val="20000"/>
              </a:spcBef>
            </a:pPr>
            <a:r>
              <a:rPr lang="en-US" altLang="en-US" sz="2000" dirty="0">
                <a:solidFill>
                  <a:srgbClr val="56127A"/>
                </a:solidFill>
                <a:latin typeface="Verdana" panose="020B0604030504040204" pitchFamily="34" charset="0"/>
              </a:rPr>
              <a:t>Usually OK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7</a:t>
            </a:fld>
            <a:endParaRPr lang="zh-CN" altLang="en-US"/>
          </a:p>
        </p:txBody>
      </p:sp>
      <p:sp>
        <p:nvSpPr>
          <p:cNvPr id="10" name="标题 1">
            <a:extLst>
              <a:ext uri="{FF2B5EF4-FFF2-40B4-BE49-F238E27FC236}">
                <a16:creationId xmlns="" xmlns:a16="http://schemas.microsoft.com/office/drawing/2014/main" id="{7C8DF794-E602-6544-9D98-C0734E2378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CPU-Memory Bottleneck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5833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3"/>
          <p:cNvSpPr>
            <a:spLocks noChangeArrowheads="1"/>
          </p:cNvSpPr>
          <p:nvPr/>
        </p:nvSpPr>
        <p:spPr bwMode="auto">
          <a:xfrm>
            <a:off x="4038600" y="5410200"/>
            <a:ext cx="1055688" cy="51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800">
                <a:latin typeface="Verdana" panose="020B0604030504040204" pitchFamily="34" charset="0"/>
              </a:rPr>
              <a:t>Time</a:t>
            </a:r>
          </a:p>
        </p:txBody>
      </p:sp>
      <p:sp>
        <p:nvSpPr>
          <p:cNvPr id="9221" name="Rectangle 4"/>
          <p:cNvSpPr>
            <a:spLocks noChangeArrowheads="1"/>
          </p:cNvSpPr>
          <p:nvPr/>
        </p:nvSpPr>
        <p:spPr bwMode="auto">
          <a:xfrm>
            <a:off x="3886200" y="1447800"/>
            <a:ext cx="2801938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400">
                <a:latin typeface="Verdana" panose="020B0604030504040204" pitchFamily="34" charset="0"/>
              </a:rPr>
              <a:t>µProc 60%/year</a:t>
            </a:r>
          </a:p>
        </p:txBody>
      </p:sp>
      <p:sp>
        <p:nvSpPr>
          <p:cNvPr id="9222" name="Rectangle 5"/>
          <p:cNvSpPr>
            <a:spLocks noChangeArrowheads="1"/>
          </p:cNvSpPr>
          <p:nvPr/>
        </p:nvSpPr>
        <p:spPr bwMode="auto">
          <a:xfrm>
            <a:off x="7696200" y="3657600"/>
            <a:ext cx="1447800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400">
                <a:latin typeface="Verdana" panose="020B0604030504040204" pitchFamily="34" charset="0"/>
              </a:rPr>
              <a:t>DRAM</a:t>
            </a:r>
          </a:p>
          <a:p>
            <a:r>
              <a:rPr lang="en-US" altLang="en-US" sz="2000">
                <a:latin typeface="Verdana" panose="020B0604030504040204" pitchFamily="34" charset="0"/>
              </a:rPr>
              <a:t>7%/year</a:t>
            </a:r>
          </a:p>
        </p:txBody>
      </p:sp>
      <p:sp>
        <p:nvSpPr>
          <p:cNvPr id="9223" name="Arc 6"/>
          <p:cNvSpPr>
            <a:spLocks/>
          </p:cNvSpPr>
          <p:nvPr/>
        </p:nvSpPr>
        <p:spPr bwMode="auto">
          <a:xfrm>
            <a:off x="7572375" y="3962400"/>
            <a:ext cx="200025" cy="317500"/>
          </a:xfrm>
          <a:custGeom>
            <a:avLst/>
            <a:gdLst>
              <a:gd name="T0" fmla="*/ 0 w 21599"/>
              <a:gd name="T1" fmla="*/ 2147483646 h 20439"/>
              <a:gd name="T2" fmla="*/ 2147483646 w 21599"/>
              <a:gd name="T3" fmla="*/ 0 h 20439"/>
              <a:gd name="T4" fmla="*/ 2147483646 w 21599"/>
              <a:gd name="T5" fmla="*/ 2147483646 h 2043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599" h="20439" fill="none" extrusionOk="0">
                <a:moveTo>
                  <a:pt x="-1" y="20267"/>
                </a:moveTo>
                <a:cubicBezTo>
                  <a:pt x="72" y="11093"/>
                  <a:pt x="5932" y="2966"/>
                  <a:pt x="14613" y="-1"/>
                </a:cubicBezTo>
              </a:path>
              <a:path w="21599" h="20439" stroke="0" extrusionOk="0">
                <a:moveTo>
                  <a:pt x="-1" y="20267"/>
                </a:moveTo>
                <a:cubicBezTo>
                  <a:pt x="72" y="11093"/>
                  <a:pt x="5932" y="2966"/>
                  <a:pt x="14613" y="-1"/>
                </a:cubicBezTo>
                <a:lnTo>
                  <a:pt x="21599" y="20439"/>
                </a:lnTo>
                <a:lnTo>
                  <a:pt x="-1" y="20267"/>
                </a:lnTo>
                <a:close/>
              </a:path>
            </a:pathLst>
          </a:custGeom>
          <a:noFill/>
          <a:ln w="25400" cap="rnd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4" name="Line 7"/>
          <p:cNvSpPr>
            <a:spLocks noChangeShapeType="1"/>
          </p:cNvSpPr>
          <p:nvPr/>
        </p:nvSpPr>
        <p:spPr bwMode="auto">
          <a:xfrm>
            <a:off x="1631950" y="38877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5" name="Line 8"/>
          <p:cNvSpPr>
            <a:spLocks noChangeShapeType="1"/>
          </p:cNvSpPr>
          <p:nvPr/>
        </p:nvSpPr>
        <p:spPr bwMode="auto">
          <a:xfrm>
            <a:off x="1717675" y="38877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6" name="Line 9"/>
          <p:cNvSpPr>
            <a:spLocks noChangeShapeType="1"/>
          </p:cNvSpPr>
          <p:nvPr/>
        </p:nvSpPr>
        <p:spPr bwMode="auto">
          <a:xfrm>
            <a:off x="1803400" y="38877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7" name="Line 10"/>
          <p:cNvSpPr>
            <a:spLocks noChangeShapeType="1"/>
          </p:cNvSpPr>
          <p:nvPr/>
        </p:nvSpPr>
        <p:spPr bwMode="auto">
          <a:xfrm>
            <a:off x="1889125" y="38877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8" name="Line 11"/>
          <p:cNvSpPr>
            <a:spLocks noChangeShapeType="1"/>
          </p:cNvSpPr>
          <p:nvPr/>
        </p:nvSpPr>
        <p:spPr bwMode="auto">
          <a:xfrm>
            <a:off x="1974850" y="38877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9" name="Line 12"/>
          <p:cNvSpPr>
            <a:spLocks noChangeShapeType="1"/>
          </p:cNvSpPr>
          <p:nvPr/>
        </p:nvSpPr>
        <p:spPr bwMode="auto">
          <a:xfrm>
            <a:off x="2060575" y="38877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0" name="Line 13"/>
          <p:cNvSpPr>
            <a:spLocks noChangeShapeType="1"/>
          </p:cNvSpPr>
          <p:nvPr/>
        </p:nvSpPr>
        <p:spPr bwMode="auto">
          <a:xfrm>
            <a:off x="2146300" y="38877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1" name="Line 14"/>
          <p:cNvSpPr>
            <a:spLocks noChangeShapeType="1"/>
          </p:cNvSpPr>
          <p:nvPr/>
        </p:nvSpPr>
        <p:spPr bwMode="auto">
          <a:xfrm>
            <a:off x="2232025" y="38877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2" name="Line 15"/>
          <p:cNvSpPr>
            <a:spLocks noChangeShapeType="1"/>
          </p:cNvSpPr>
          <p:nvPr/>
        </p:nvSpPr>
        <p:spPr bwMode="auto">
          <a:xfrm>
            <a:off x="2317750" y="38877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3" name="Line 16"/>
          <p:cNvSpPr>
            <a:spLocks noChangeShapeType="1"/>
          </p:cNvSpPr>
          <p:nvPr/>
        </p:nvSpPr>
        <p:spPr bwMode="auto">
          <a:xfrm>
            <a:off x="2403475" y="38877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4" name="Line 17"/>
          <p:cNvSpPr>
            <a:spLocks noChangeShapeType="1"/>
          </p:cNvSpPr>
          <p:nvPr/>
        </p:nvSpPr>
        <p:spPr bwMode="auto">
          <a:xfrm>
            <a:off x="2489200" y="38877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5" name="Line 18"/>
          <p:cNvSpPr>
            <a:spLocks noChangeShapeType="1"/>
          </p:cNvSpPr>
          <p:nvPr/>
        </p:nvSpPr>
        <p:spPr bwMode="auto">
          <a:xfrm>
            <a:off x="2574925" y="38877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6" name="Line 19"/>
          <p:cNvSpPr>
            <a:spLocks noChangeShapeType="1"/>
          </p:cNvSpPr>
          <p:nvPr/>
        </p:nvSpPr>
        <p:spPr bwMode="auto">
          <a:xfrm>
            <a:off x="2660650" y="38877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7" name="Line 20"/>
          <p:cNvSpPr>
            <a:spLocks noChangeShapeType="1"/>
          </p:cNvSpPr>
          <p:nvPr/>
        </p:nvSpPr>
        <p:spPr bwMode="auto">
          <a:xfrm>
            <a:off x="2746375" y="38877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8" name="Line 21"/>
          <p:cNvSpPr>
            <a:spLocks noChangeShapeType="1"/>
          </p:cNvSpPr>
          <p:nvPr/>
        </p:nvSpPr>
        <p:spPr bwMode="auto">
          <a:xfrm>
            <a:off x="2832100" y="38877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9" name="Line 22"/>
          <p:cNvSpPr>
            <a:spLocks noChangeShapeType="1"/>
          </p:cNvSpPr>
          <p:nvPr/>
        </p:nvSpPr>
        <p:spPr bwMode="auto">
          <a:xfrm>
            <a:off x="2917825" y="38877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40" name="Line 23"/>
          <p:cNvSpPr>
            <a:spLocks noChangeShapeType="1"/>
          </p:cNvSpPr>
          <p:nvPr/>
        </p:nvSpPr>
        <p:spPr bwMode="auto">
          <a:xfrm>
            <a:off x="3003550" y="38877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41" name="Line 24"/>
          <p:cNvSpPr>
            <a:spLocks noChangeShapeType="1"/>
          </p:cNvSpPr>
          <p:nvPr/>
        </p:nvSpPr>
        <p:spPr bwMode="auto">
          <a:xfrm>
            <a:off x="3089275" y="38877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42" name="Line 25"/>
          <p:cNvSpPr>
            <a:spLocks noChangeShapeType="1"/>
          </p:cNvSpPr>
          <p:nvPr/>
        </p:nvSpPr>
        <p:spPr bwMode="auto">
          <a:xfrm>
            <a:off x="3175000" y="38877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43" name="Line 26"/>
          <p:cNvSpPr>
            <a:spLocks noChangeShapeType="1"/>
          </p:cNvSpPr>
          <p:nvPr/>
        </p:nvSpPr>
        <p:spPr bwMode="auto">
          <a:xfrm>
            <a:off x="3260725" y="38877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44" name="Line 27"/>
          <p:cNvSpPr>
            <a:spLocks noChangeShapeType="1"/>
          </p:cNvSpPr>
          <p:nvPr/>
        </p:nvSpPr>
        <p:spPr bwMode="auto">
          <a:xfrm>
            <a:off x="3346450" y="38877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45" name="Line 28"/>
          <p:cNvSpPr>
            <a:spLocks noChangeShapeType="1"/>
          </p:cNvSpPr>
          <p:nvPr/>
        </p:nvSpPr>
        <p:spPr bwMode="auto">
          <a:xfrm>
            <a:off x="3432175" y="38877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46" name="Line 29"/>
          <p:cNvSpPr>
            <a:spLocks noChangeShapeType="1"/>
          </p:cNvSpPr>
          <p:nvPr/>
        </p:nvSpPr>
        <p:spPr bwMode="auto">
          <a:xfrm>
            <a:off x="3517900" y="38877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47" name="Line 30"/>
          <p:cNvSpPr>
            <a:spLocks noChangeShapeType="1"/>
          </p:cNvSpPr>
          <p:nvPr/>
        </p:nvSpPr>
        <p:spPr bwMode="auto">
          <a:xfrm>
            <a:off x="3603625" y="38877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48" name="Line 31"/>
          <p:cNvSpPr>
            <a:spLocks noChangeShapeType="1"/>
          </p:cNvSpPr>
          <p:nvPr/>
        </p:nvSpPr>
        <p:spPr bwMode="auto">
          <a:xfrm>
            <a:off x="3689350" y="38877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49" name="Line 32"/>
          <p:cNvSpPr>
            <a:spLocks noChangeShapeType="1"/>
          </p:cNvSpPr>
          <p:nvPr/>
        </p:nvSpPr>
        <p:spPr bwMode="auto">
          <a:xfrm>
            <a:off x="3775075" y="38877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50" name="Line 33"/>
          <p:cNvSpPr>
            <a:spLocks noChangeShapeType="1"/>
          </p:cNvSpPr>
          <p:nvPr/>
        </p:nvSpPr>
        <p:spPr bwMode="auto">
          <a:xfrm>
            <a:off x="3860800" y="38877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51" name="Line 34"/>
          <p:cNvSpPr>
            <a:spLocks noChangeShapeType="1"/>
          </p:cNvSpPr>
          <p:nvPr/>
        </p:nvSpPr>
        <p:spPr bwMode="auto">
          <a:xfrm>
            <a:off x="3946525" y="38877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52" name="Line 35"/>
          <p:cNvSpPr>
            <a:spLocks noChangeShapeType="1"/>
          </p:cNvSpPr>
          <p:nvPr/>
        </p:nvSpPr>
        <p:spPr bwMode="auto">
          <a:xfrm>
            <a:off x="4032250" y="38877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53" name="Line 36"/>
          <p:cNvSpPr>
            <a:spLocks noChangeShapeType="1"/>
          </p:cNvSpPr>
          <p:nvPr/>
        </p:nvSpPr>
        <p:spPr bwMode="auto">
          <a:xfrm>
            <a:off x="4117975" y="38877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54" name="Line 37"/>
          <p:cNvSpPr>
            <a:spLocks noChangeShapeType="1"/>
          </p:cNvSpPr>
          <p:nvPr/>
        </p:nvSpPr>
        <p:spPr bwMode="auto">
          <a:xfrm>
            <a:off x="4203700" y="38877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55" name="Line 38"/>
          <p:cNvSpPr>
            <a:spLocks noChangeShapeType="1"/>
          </p:cNvSpPr>
          <p:nvPr/>
        </p:nvSpPr>
        <p:spPr bwMode="auto">
          <a:xfrm>
            <a:off x="4289425" y="38877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56" name="Line 39"/>
          <p:cNvSpPr>
            <a:spLocks noChangeShapeType="1"/>
          </p:cNvSpPr>
          <p:nvPr/>
        </p:nvSpPr>
        <p:spPr bwMode="auto">
          <a:xfrm>
            <a:off x="4375150" y="38877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57" name="Line 40"/>
          <p:cNvSpPr>
            <a:spLocks noChangeShapeType="1"/>
          </p:cNvSpPr>
          <p:nvPr/>
        </p:nvSpPr>
        <p:spPr bwMode="auto">
          <a:xfrm>
            <a:off x="4460875" y="38877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58" name="Line 41"/>
          <p:cNvSpPr>
            <a:spLocks noChangeShapeType="1"/>
          </p:cNvSpPr>
          <p:nvPr/>
        </p:nvSpPr>
        <p:spPr bwMode="auto">
          <a:xfrm>
            <a:off x="4546600" y="38877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59" name="Line 42"/>
          <p:cNvSpPr>
            <a:spLocks noChangeShapeType="1"/>
          </p:cNvSpPr>
          <p:nvPr/>
        </p:nvSpPr>
        <p:spPr bwMode="auto">
          <a:xfrm>
            <a:off x="4632325" y="38877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60" name="Line 43"/>
          <p:cNvSpPr>
            <a:spLocks noChangeShapeType="1"/>
          </p:cNvSpPr>
          <p:nvPr/>
        </p:nvSpPr>
        <p:spPr bwMode="auto">
          <a:xfrm>
            <a:off x="4718050" y="38877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61" name="Line 44"/>
          <p:cNvSpPr>
            <a:spLocks noChangeShapeType="1"/>
          </p:cNvSpPr>
          <p:nvPr/>
        </p:nvSpPr>
        <p:spPr bwMode="auto">
          <a:xfrm>
            <a:off x="4803775" y="38877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62" name="Line 45"/>
          <p:cNvSpPr>
            <a:spLocks noChangeShapeType="1"/>
          </p:cNvSpPr>
          <p:nvPr/>
        </p:nvSpPr>
        <p:spPr bwMode="auto">
          <a:xfrm>
            <a:off x="4889500" y="38877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63" name="Line 46"/>
          <p:cNvSpPr>
            <a:spLocks noChangeShapeType="1"/>
          </p:cNvSpPr>
          <p:nvPr/>
        </p:nvSpPr>
        <p:spPr bwMode="auto">
          <a:xfrm>
            <a:off x="4975225" y="38877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64" name="Line 47"/>
          <p:cNvSpPr>
            <a:spLocks noChangeShapeType="1"/>
          </p:cNvSpPr>
          <p:nvPr/>
        </p:nvSpPr>
        <p:spPr bwMode="auto">
          <a:xfrm>
            <a:off x="5060950" y="38877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65" name="Line 48"/>
          <p:cNvSpPr>
            <a:spLocks noChangeShapeType="1"/>
          </p:cNvSpPr>
          <p:nvPr/>
        </p:nvSpPr>
        <p:spPr bwMode="auto">
          <a:xfrm>
            <a:off x="5146675" y="38877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66" name="Line 49"/>
          <p:cNvSpPr>
            <a:spLocks noChangeShapeType="1"/>
          </p:cNvSpPr>
          <p:nvPr/>
        </p:nvSpPr>
        <p:spPr bwMode="auto">
          <a:xfrm>
            <a:off x="5232400" y="38877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67" name="Line 50"/>
          <p:cNvSpPr>
            <a:spLocks noChangeShapeType="1"/>
          </p:cNvSpPr>
          <p:nvPr/>
        </p:nvSpPr>
        <p:spPr bwMode="auto">
          <a:xfrm>
            <a:off x="5318125" y="38877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68" name="Line 51"/>
          <p:cNvSpPr>
            <a:spLocks noChangeShapeType="1"/>
          </p:cNvSpPr>
          <p:nvPr/>
        </p:nvSpPr>
        <p:spPr bwMode="auto">
          <a:xfrm>
            <a:off x="5403850" y="38877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69" name="Line 52"/>
          <p:cNvSpPr>
            <a:spLocks noChangeShapeType="1"/>
          </p:cNvSpPr>
          <p:nvPr/>
        </p:nvSpPr>
        <p:spPr bwMode="auto">
          <a:xfrm>
            <a:off x="5489575" y="38877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70" name="Line 53"/>
          <p:cNvSpPr>
            <a:spLocks noChangeShapeType="1"/>
          </p:cNvSpPr>
          <p:nvPr/>
        </p:nvSpPr>
        <p:spPr bwMode="auto">
          <a:xfrm>
            <a:off x="5575300" y="38877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71" name="Line 54"/>
          <p:cNvSpPr>
            <a:spLocks noChangeShapeType="1"/>
          </p:cNvSpPr>
          <p:nvPr/>
        </p:nvSpPr>
        <p:spPr bwMode="auto">
          <a:xfrm>
            <a:off x="5661025" y="38877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72" name="Line 55"/>
          <p:cNvSpPr>
            <a:spLocks noChangeShapeType="1"/>
          </p:cNvSpPr>
          <p:nvPr/>
        </p:nvSpPr>
        <p:spPr bwMode="auto">
          <a:xfrm>
            <a:off x="5746750" y="38877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73" name="Line 56"/>
          <p:cNvSpPr>
            <a:spLocks noChangeShapeType="1"/>
          </p:cNvSpPr>
          <p:nvPr/>
        </p:nvSpPr>
        <p:spPr bwMode="auto">
          <a:xfrm>
            <a:off x="5832475" y="38877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74" name="Line 57"/>
          <p:cNvSpPr>
            <a:spLocks noChangeShapeType="1"/>
          </p:cNvSpPr>
          <p:nvPr/>
        </p:nvSpPr>
        <p:spPr bwMode="auto">
          <a:xfrm>
            <a:off x="5918200" y="38877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75" name="Line 58"/>
          <p:cNvSpPr>
            <a:spLocks noChangeShapeType="1"/>
          </p:cNvSpPr>
          <p:nvPr/>
        </p:nvSpPr>
        <p:spPr bwMode="auto">
          <a:xfrm>
            <a:off x="6003925" y="38877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76" name="Line 59"/>
          <p:cNvSpPr>
            <a:spLocks noChangeShapeType="1"/>
          </p:cNvSpPr>
          <p:nvPr/>
        </p:nvSpPr>
        <p:spPr bwMode="auto">
          <a:xfrm>
            <a:off x="6089650" y="38877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77" name="Line 60"/>
          <p:cNvSpPr>
            <a:spLocks noChangeShapeType="1"/>
          </p:cNvSpPr>
          <p:nvPr/>
        </p:nvSpPr>
        <p:spPr bwMode="auto">
          <a:xfrm>
            <a:off x="6175375" y="38877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78" name="Line 61"/>
          <p:cNvSpPr>
            <a:spLocks noChangeShapeType="1"/>
          </p:cNvSpPr>
          <p:nvPr/>
        </p:nvSpPr>
        <p:spPr bwMode="auto">
          <a:xfrm>
            <a:off x="6261100" y="38877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79" name="Line 62"/>
          <p:cNvSpPr>
            <a:spLocks noChangeShapeType="1"/>
          </p:cNvSpPr>
          <p:nvPr/>
        </p:nvSpPr>
        <p:spPr bwMode="auto">
          <a:xfrm>
            <a:off x="6346825" y="38877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80" name="Line 63"/>
          <p:cNvSpPr>
            <a:spLocks noChangeShapeType="1"/>
          </p:cNvSpPr>
          <p:nvPr/>
        </p:nvSpPr>
        <p:spPr bwMode="auto">
          <a:xfrm>
            <a:off x="6432550" y="38877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81" name="Line 64"/>
          <p:cNvSpPr>
            <a:spLocks noChangeShapeType="1"/>
          </p:cNvSpPr>
          <p:nvPr/>
        </p:nvSpPr>
        <p:spPr bwMode="auto">
          <a:xfrm>
            <a:off x="6518275" y="38877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82" name="Line 65"/>
          <p:cNvSpPr>
            <a:spLocks noChangeShapeType="1"/>
          </p:cNvSpPr>
          <p:nvPr/>
        </p:nvSpPr>
        <p:spPr bwMode="auto">
          <a:xfrm>
            <a:off x="6604000" y="38877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83" name="Line 66"/>
          <p:cNvSpPr>
            <a:spLocks noChangeShapeType="1"/>
          </p:cNvSpPr>
          <p:nvPr/>
        </p:nvSpPr>
        <p:spPr bwMode="auto">
          <a:xfrm>
            <a:off x="6689725" y="38877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84" name="Line 67"/>
          <p:cNvSpPr>
            <a:spLocks noChangeShapeType="1"/>
          </p:cNvSpPr>
          <p:nvPr/>
        </p:nvSpPr>
        <p:spPr bwMode="auto">
          <a:xfrm>
            <a:off x="6775450" y="38877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85" name="Line 68"/>
          <p:cNvSpPr>
            <a:spLocks noChangeShapeType="1"/>
          </p:cNvSpPr>
          <p:nvPr/>
        </p:nvSpPr>
        <p:spPr bwMode="auto">
          <a:xfrm>
            <a:off x="6861175" y="38877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86" name="Line 69"/>
          <p:cNvSpPr>
            <a:spLocks noChangeShapeType="1"/>
          </p:cNvSpPr>
          <p:nvPr/>
        </p:nvSpPr>
        <p:spPr bwMode="auto">
          <a:xfrm>
            <a:off x="6946900" y="38877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87" name="Line 70"/>
          <p:cNvSpPr>
            <a:spLocks noChangeShapeType="1"/>
          </p:cNvSpPr>
          <p:nvPr/>
        </p:nvSpPr>
        <p:spPr bwMode="auto">
          <a:xfrm>
            <a:off x="7032625" y="38877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88" name="Line 71"/>
          <p:cNvSpPr>
            <a:spLocks noChangeShapeType="1"/>
          </p:cNvSpPr>
          <p:nvPr/>
        </p:nvSpPr>
        <p:spPr bwMode="auto">
          <a:xfrm>
            <a:off x="7118350" y="38877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89" name="Line 72"/>
          <p:cNvSpPr>
            <a:spLocks noChangeShapeType="1"/>
          </p:cNvSpPr>
          <p:nvPr/>
        </p:nvSpPr>
        <p:spPr bwMode="auto">
          <a:xfrm>
            <a:off x="7204075" y="38877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90" name="Line 73"/>
          <p:cNvSpPr>
            <a:spLocks noChangeShapeType="1"/>
          </p:cNvSpPr>
          <p:nvPr/>
        </p:nvSpPr>
        <p:spPr bwMode="auto">
          <a:xfrm>
            <a:off x="7289800" y="38877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91" name="Line 74"/>
          <p:cNvSpPr>
            <a:spLocks noChangeShapeType="1"/>
          </p:cNvSpPr>
          <p:nvPr/>
        </p:nvSpPr>
        <p:spPr bwMode="auto">
          <a:xfrm>
            <a:off x="7375525" y="38877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92" name="Line 75"/>
          <p:cNvSpPr>
            <a:spLocks noChangeShapeType="1"/>
          </p:cNvSpPr>
          <p:nvPr/>
        </p:nvSpPr>
        <p:spPr bwMode="auto">
          <a:xfrm>
            <a:off x="7461250" y="38877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93" name="Line 76"/>
          <p:cNvSpPr>
            <a:spLocks noChangeShapeType="1"/>
          </p:cNvSpPr>
          <p:nvPr/>
        </p:nvSpPr>
        <p:spPr bwMode="auto">
          <a:xfrm>
            <a:off x="1631950" y="29225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94" name="Line 77"/>
          <p:cNvSpPr>
            <a:spLocks noChangeShapeType="1"/>
          </p:cNvSpPr>
          <p:nvPr/>
        </p:nvSpPr>
        <p:spPr bwMode="auto">
          <a:xfrm>
            <a:off x="1717675" y="29225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95" name="Line 78"/>
          <p:cNvSpPr>
            <a:spLocks noChangeShapeType="1"/>
          </p:cNvSpPr>
          <p:nvPr/>
        </p:nvSpPr>
        <p:spPr bwMode="auto">
          <a:xfrm>
            <a:off x="1803400" y="29225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96" name="Line 79"/>
          <p:cNvSpPr>
            <a:spLocks noChangeShapeType="1"/>
          </p:cNvSpPr>
          <p:nvPr/>
        </p:nvSpPr>
        <p:spPr bwMode="auto">
          <a:xfrm>
            <a:off x="1889125" y="29225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97" name="Line 80"/>
          <p:cNvSpPr>
            <a:spLocks noChangeShapeType="1"/>
          </p:cNvSpPr>
          <p:nvPr/>
        </p:nvSpPr>
        <p:spPr bwMode="auto">
          <a:xfrm>
            <a:off x="1974850" y="29225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98" name="Line 81"/>
          <p:cNvSpPr>
            <a:spLocks noChangeShapeType="1"/>
          </p:cNvSpPr>
          <p:nvPr/>
        </p:nvSpPr>
        <p:spPr bwMode="auto">
          <a:xfrm>
            <a:off x="2060575" y="29225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99" name="Line 82"/>
          <p:cNvSpPr>
            <a:spLocks noChangeShapeType="1"/>
          </p:cNvSpPr>
          <p:nvPr/>
        </p:nvSpPr>
        <p:spPr bwMode="auto">
          <a:xfrm>
            <a:off x="2146300" y="29225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00" name="Line 83"/>
          <p:cNvSpPr>
            <a:spLocks noChangeShapeType="1"/>
          </p:cNvSpPr>
          <p:nvPr/>
        </p:nvSpPr>
        <p:spPr bwMode="auto">
          <a:xfrm>
            <a:off x="2232025" y="29225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01" name="Line 84"/>
          <p:cNvSpPr>
            <a:spLocks noChangeShapeType="1"/>
          </p:cNvSpPr>
          <p:nvPr/>
        </p:nvSpPr>
        <p:spPr bwMode="auto">
          <a:xfrm>
            <a:off x="2317750" y="29225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02" name="Line 85"/>
          <p:cNvSpPr>
            <a:spLocks noChangeShapeType="1"/>
          </p:cNvSpPr>
          <p:nvPr/>
        </p:nvSpPr>
        <p:spPr bwMode="auto">
          <a:xfrm>
            <a:off x="2403475" y="29225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03" name="Line 86"/>
          <p:cNvSpPr>
            <a:spLocks noChangeShapeType="1"/>
          </p:cNvSpPr>
          <p:nvPr/>
        </p:nvSpPr>
        <p:spPr bwMode="auto">
          <a:xfrm>
            <a:off x="2489200" y="29225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04" name="Line 87"/>
          <p:cNvSpPr>
            <a:spLocks noChangeShapeType="1"/>
          </p:cNvSpPr>
          <p:nvPr/>
        </p:nvSpPr>
        <p:spPr bwMode="auto">
          <a:xfrm>
            <a:off x="2574925" y="29225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05" name="Line 88"/>
          <p:cNvSpPr>
            <a:spLocks noChangeShapeType="1"/>
          </p:cNvSpPr>
          <p:nvPr/>
        </p:nvSpPr>
        <p:spPr bwMode="auto">
          <a:xfrm>
            <a:off x="2660650" y="29225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06" name="Line 89"/>
          <p:cNvSpPr>
            <a:spLocks noChangeShapeType="1"/>
          </p:cNvSpPr>
          <p:nvPr/>
        </p:nvSpPr>
        <p:spPr bwMode="auto">
          <a:xfrm>
            <a:off x="2746375" y="29225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07" name="Line 90"/>
          <p:cNvSpPr>
            <a:spLocks noChangeShapeType="1"/>
          </p:cNvSpPr>
          <p:nvPr/>
        </p:nvSpPr>
        <p:spPr bwMode="auto">
          <a:xfrm>
            <a:off x="2832100" y="29225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08" name="Line 91"/>
          <p:cNvSpPr>
            <a:spLocks noChangeShapeType="1"/>
          </p:cNvSpPr>
          <p:nvPr/>
        </p:nvSpPr>
        <p:spPr bwMode="auto">
          <a:xfrm>
            <a:off x="2917825" y="29225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09" name="Line 92"/>
          <p:cNvSpPr>
            <a:spLocks noChangeShapeType="1"/>
          </p:cNvSpPr>
          <p:nvPr/>
        </p:nvSpPr>
        <p:spPr bwMode="auto">
          <a:xfrm>
            <a:off x="3003550" y="29225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10" name="Line 93"/>
          <p:cNvSpPr>
            <a:spLocks noChangeShapeType="1"/>
          </p:cNvSpPr>
          <p:nvPr/>
        </p:nvSpPr>
        <p:spPr bwMode="auto">
          <a:xfrm>
            <a:off x="3089275" y="29225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11" name="Line 94"/>
          <p:cNvSpPr>
            <a:spLocks noChangeShapeType="1"/>
          </p:cNvSpPr>
          <p:nvPr/>
        </p:nvSpPr>
        <p:spPr bwMode="auto">
          <a:xfrm>
            <a:off x="3175000" y="29225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12" name="Line 95"/>
          <p:cNvSpPr>
            <a:spLocks noChangeShapeType="1"/>
          </p:cNvSpPr>
          <p:nvPr/>
        </p:nvSpPr>
        <p:spPr bwMode="auto">
          <a:xfrm>
            <a:off x="3260725" y="29225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13" name="Line 96"/>
          <p:cNvSpPr>
            <a:spLocks noChangeShapeType="1"/>
          </p:cNvSpPr>
          <p:nvPr/>
        </p:nvSpPr>
        <p:spPr bwMode="auto">
          <a:xfrm>
            <a:off x="3346450" y="29225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14" name="Line 97"/>
          <p:cNvSpPr>
            <a:spLocks noChangeShapeType="1"/>
          </p:cNvSpPr>
          <p:nvPr/>
        </p:nvSpPr>
        <p:spPr bwMode="auto">
          <a:xfrm>
            <a:off x="3432175" y="29225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15" name="Line 98"/>
          <p:cNvSpPr>
            <a:spLocks noChangeShapeType="1"/>
          </p:cNvSpPr>
          <p:nvPr/>
        </p:nvSpPr>
        <p:spPr bwMode="auto">
          <a:xfrm>
            <a:off x="3517900" y="29225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16" name="Line 99"/>
          <p:cNvSpPr>
            <a:spLocks noChangeShapeType="1"/>
          </p:cNvSpPr>
          <p:nvPr/>
        </p:nvSpPr>
        <p:spPr bwMode="auto">
          <a:xfrm>
            <a:off x="3603625" y="29225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17" name="Line 100"/>
          <p:cNvSpPr>
            <a:spLocks noChangeShapeType="1"/>
          </p:cNvSpPr>
          <p:nvPr/>
        </p:nvSpPr>
        <p:spPr bwMode="auto">
          <a:xfrm>
            <a:off x="3689350" y="29225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18" name="Line 101"/>
          <p:cNvSpPr>
            <a:spLocks noChangeShapeType="1"/>
          </p:cNvSpPr>
          <p:nvPr/>
        </p:nvSpPr>
        <p:spPr bwMode="auto">
          <a:xfrm>
            <a:off x="3775075" y="29225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19" name="Line 102"/>
          <p:cNvSpPr>
            <a:spLocks noChangeShapeType="1"/>
          </p:cNvSpPr>
          <p:nvPr/>
        </p:nvSpPr>
        <p:spPr bwMode="auto">
          <a:xfrm>
            <a:off x="3860800" y="29225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20" name="Line 103"/>
          <p:cNvSpPr>
            <a:spLocks noChangeShapeType="1"/>
          </p:cNvSpPr>
          <p:nvPr/>
        </p:nvSpPr>
        <p:spPr bwMode="auto">
          <a:xfrm>
            <a:off x="3946525" y="29225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21" name="Line 104"/>
          <p:cNvSpPr>
            <a:spLocks noChangeShapeType="1"/>
          </p:cNvSpPr>
          <p:nvPr/>
        </p:nvSpPr>
        <p:spPr bwMode="auto">
          <a:xfrm>
            <a:off x="4032250" y="29225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22" name="Line 105"/>
          <p:cNvSpPr>
            <a:spLocks noChangeShapeType="1"/>
          </p:cNvSpPr>
          <p:nvPr/>
        </p:nvSpPr>
        <p:spPr bwMode="auto">
          <a:xfrm>
            <a:off x="4117975" y="29225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23" name="Line 106"/>
          <p:cNvSpPr>
            <a:spLocks noChangeShapeType="1"/>
          </p:cNvSpPr>
          <p:nvPr/>
        </p:nvSpPr>
        <p:spPr bwMode="auto">
          <a:xfrm>
            <a:off x="4203700" y="29225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24" name="Line 107"/>
          <p:cNvSpPr>
            <a:spLocks noChangeShapeType="1"/>
          </p:cNvSpPr>
          <p:nvPr/>
        </p:nvSpPr>
        <p:spPr bwMode="auto">
          <a:xfrm>
            <a:off x="4289425" y="29225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25" name="Line 108"/>
          <p:cNvSpPr>
            <a:spLocks noChangeShapeType="1"/>
          </p:cNvSpPr>
          <p:nvPr/>
        </p:nvSpPr>
        <p:spPr bwMode="auto">
          <a:xfrm>
            <a:off x="4375150" y="29225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26" name="Line 109"/>
          <p:cNvSpPr>
            <a:spLocks noChangeShapeType="1"/>
          </p:cNvSpPr>
          <p:nvPr/>
        </p:nvSpPr>
        <p:spPr bwMode="auto">
          <a:xfrm>
            <a:off x="4460875" y="29225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27" name="Line 110"/>
          <p:cNvSpPr>
            <a:spLocks noChangeShapeType="1"/>
          </p:cNvSpPr>
          <p:nvPr/>
        </p:nvSpPr>
        <p:spPr bwMode="auto">
          <a:xfrm>
            <a:off x="4546600" y="29225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28" name="Line 111"/>
          <p:cNvSpPr>
            <a:spLocks noChangeShapeType="1"/>
          </p:cNvSpPr>
          <p:nvPr/>
        </p:nvSpPr>
        <p:spPr bwMode="auto">
          <a:xfrm>
            <a:off x="4632325" y="29225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29" name="Line 112"/>
          <p:cNvSpPr>
            <a:spLocks noChangeShapeType="1"/>
          </p:cNvSpPr>
          <p:nvPr/>
        </p:nvSpPr>
        <p:spPr bwMode="auto">
          <a:xfrm>
            <a:off x="4718050" y="29225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30" name="Line 113"/>
          <p:cNvSpPr>
            <a:spLocks noChangeShapeType="1"/>
          </p:cNvSpPr>
          <p:nvPr/>
        </p:nvSpPr>
        <p:spPr bwMode="auto">
          <a:xfrm>
            <a:off x="4803775" y="29225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31" name="Line 114"/>
          <p:cNvSpPr>
            <a:spLocks noChangeShapeType="1"/>
          </p:cNvSpPr>
          <p:nvPr/>
        </p:nvSpPr>
        <p:spPr bwMode="auto">
          <a:xfrm>
            <a:off x="4889500" y="29225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32" name="Line 115"/>
          <p:cNvSpPr>
            <a:spLocks noChangeShapeType="1"/>
          </p:cNvSpPr>
          <p:nvPr/>
        </p:nvSpPr>
        <p:spPr bwMode="auto">
          <a:xfrm>
            <a:off x="4975225" y="29225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33" name="Line 116"/>
          <p:cNvSpPr>
            <a:spLocks noChangeShapeType="1"/>
          </p:cNvSpPr>
          <p:nvPr/>
        </p:nvSpPr>
        <p:spPr bwMode="auto">
          <a:xfrm>
            <a:off x="5060950" y="29225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34" name="Line 117"/>
          <p:cNvSpPr>
            <a:spLocks noChangeShapeType="1"/>
          </p:cNvSpPr>
          <p:nvPr/>
        </p:nvSpPr>
        <p:spPr bwMode="auto">
          <a:xfrm>
            <a:off x="5146675" y="29225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35" name="Line 118"/>
          <p:cNvSpPr>
            <a:spLocks noChangeShapeType="1"/>
          </p:cNvSpPr>
          <p:nvPr/>
        </p:nvSpPr>
        <p:spPr bwMode="auto">
          <a:xfrm>
            <a:off x="5232400" y="29225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36" name="Line 119"/>
          <p:cNvSpPr>
            <a:spLocks noChangeShapeType="1"/>
          </p:cNvSpPr>
          <p:nvPr/>
        </p:nvSpPr>
        <p:spPr bwMode="auto">
          <a:xfrm>
            <a:off x="5318125" y="29225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37" name="Line 120"/>
          <p:cNvSpPr>
            <a:spLocks noChangeShapeType="1"/>
          </p:cNvSpPr>
          <p:nvPr/>
        </p:nvSpPr>
        <p:spPr bwMode="auto">
          <a:xfrm>
            <a:off x="5403850" y="29225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38" name="Line 121"/>
          <p:cNvSpPr>
            <a:spLocks noChangeShapeType="1"/>
          </p:cNvSpPr>
          <p:nvPr/>
        </p:nvSpPr>
        <p:spPr bwMode="auto">
          <a:xfrm>
            <a:off x="5489575" y="29225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39" name="Line 122"/>
          <p:cNvSpPr>
            <a:spLocks noChangeShapeType="1"/>
          </p:cNvSpPr>
          <p:nvPr/>
        </p:nvSpPr>
        <p:spPr bwMode="auto">
          <a:xfrm>
            <a:off x="5575300" y="29225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40" name="Line 123"/>
          <p:cNvSpPr>
            <a:spLocks noChangeShapeType="1"/>
          </p:cNvSpPr>
          <p:nvPr/>
        </p:nvSpPr>
        <p:spPr bwMode="auto">
          <a:xfrm>
            <a:off x="5661025" y="29225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41" name="Line 124"/>
          <p:cNvSpPr>
            <a:spLocks noChangeShapeType="1"/>
          </p:cNvSpPr>
          <p:nvPr/>
        </p:nvSpPr>
        <p:spPr bwMode="auto">
          <a:xfrm>
            <a:off x="5746750" y="29225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42" name="Line 125"/>
          <p:cNvSpPr>
            <a:spLocks noChangeShapeType="1"/>
          </p:cNvSpPr>
          <p:nvPr/>
        </p:nvSpPr>
        <p:spPr bwMode="auto">
          <a:xfrm>
            <a:off x="5832475" y="29225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43" name="Line 126"/>
          <p:cNvSpPr>
            <a:spLocks noChangeShapeType="1"/>
          </p:cNvSpPr>
          <p:nvPr/>
        </p:nvSpPr>
        <p:spPr bwMode="auto">
          <a:xfrm>
            <a:off x="5918200" y="29225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44" name="Line 127"/>
          <p:cNvSpPr>
            <a:spLocks noChangeShapeType="1"/>
          </p:cNvSpPr>
          <p:nvPr/>
        </p:nvSpPr>
        <p:spPr bwMode="auto">
          <a:xfrm>
            <a:off x="6003925" y="29225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45" name="Line 128"/>
          <p:cNvSpPr>
            <a:spLocks noChangeShapeType="1"/>
          </p:cNvSpPr>
          <p:nvPr/>
        </p:nvSpPr>
        <p:spPr bwMode="auto">
          <a:xfrm>
            <a:off x="6089650" y="29225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46" name="Line 129"/>
          <p:cNvSpPr>
            <a:spLocks noChangeShapeType="1"/>
          </p:cNvSpPr>
          <p:nvPr/>
        </p:nvSpPr>
        <p:spPr bwMode="auto">
          <a:xfrm>
            <a:off x="6175375" y="29225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47" name="Line 130"/>
          <p:cNvSpPr>
            <a:spLocks noChangeShapeType="1"/>
          </p:cNvSpPr>
          <p:nvPr/>
        </p:nvSpPr>
        <p:spPr bwMode="auto">
          <a:xfrm>
            <a:off x="6261100" y="29225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48" name="Line 131"/>
          <p:cNvSpPr>
            <a:spLocks noChangeShapeType="1"/>
          </p:cNvSpPr>
          <p:nvPr/>
        </p:nvSpPr>
        <p:spPr bwMode="auto">
          <a:xfrm>
            <a:off x="6346825" y="29225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49" name="Line 132"/>
          <p:cNvSpPr>
            <a:spLocks noChangeShapeType="1"/>
          </p:cNvSpPr>
          <p:nvPr/>
        </p:nvSpPr>
        <p:spPr bwMode="auto">
          <a:xfrm>
            <a:off x="6432550" y="29225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50" name="Line 133"/>
          <p:cNvSpPr>
            <a:spLocks noChangeShapeType="1"/>
          </p:cNvSpPr>
          <p:nvPr/>
        </p:nvSpPr>
        <p:spPr bwMode="auto">
          <a:xfrm>
            <a:off x="6518275" y="29225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51" name="Line 134"/>
          <p:cNvSpPr>
            <a:spLocks noChangeShapeType="1"/>
          </p:cNvSpPr>
          <p:nvPr/>
        </p:nvSpPr>
        <p:spPr bwMode="auto">
          <a:xfrm>
            <a:off x="6604000" y="29225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52" name="Line 135"/>
          <p:cNvSpPr>
            <a:spLocks noChangeShapeType="1"/>
          </p:cNvSpPr>
          <p:nvPr/>
        </p:nvSpPr>
        <p:spPr bwMode="auto">
          <a:xfrm>
            <a:off x="6689725" y="29225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53" name="Line 136"/>
          <p:cNvSpPr>
            <a:spLocks noChangeShapeType="1"/>
          </p:cNvSpPr>
          <p:nvPr/>
        </p:nvSpPr>
        <p:spPr bwMode="auto">
          <a:xfrm>
            <a:off x="6775450" y="29225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54" name="Line 137"/>
          <p:cNvSpPr>
            <a:spLocks noChangeShapeType="1"/>
          </p:cNvSpPr>
          <p:nvPr/>
        </p:nvSpPr>
        <p:spPr bwMode="auto">
          <a:xfrm>
            <a:off x="6861175" y="29225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55" name="Line 138"/>
          <p:cNvSpPr>
            <a:spLocks noChangeShapeType="1"/>
          </p:cNvSpPr>
          <p:nvPr/>
        </p:nvSpPr>
        <p:spPr bwMode="auto">
          <a:xfrm>
            <a:off x="6946900" y="29225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56" name="Line 139"/>
          <p:cNvSpPr>
            <a:spLocks noChangeShapeType="1"/>
          </p:cNvSpPr>
          <p:nvPr/>
        </p:nvSpPr>
        <p:spPr bwMode="auto">
          <a:xfrm>
            <a:off x="7032625" y="29225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57" name="Line 140"/>
          <p:cNvSpPr>
            <a:spLocks noChangeShapeType="1"/>
          </p:cNvSpPr>
          <p:nvPr/>
        </p:nvSpPr>
        <p:spPr bwMode="auto">
          <a:xfrm>
            <a:off x="7118350" y="29225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58" name="Line 141"/>
          <p:cNvSpPr>
            <a:spLocks noChangeShapeType="1"/>
          </p:cNvSpPr>
          <p:nvPr/>
        </p:nvSpPr>
        <p:spPr bwMode="auto">
          <a:xfrm>
            <a:off x="7204075" y="29225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59" name="Line 142"/>
          <p:cNvSpPr>
            <a:spLocks noChangeShapeType="1"/>
          </p:cNvSpPr>
          <p:nvPr/>
        </p:nvSpPr>
        <p:spPr bwMode="auto">
          <a:xfrm>
            <a:off x="7289800" y="29225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60" name="Line 143"/>
          <p:cNvSpPr>
            <a:spLocks noChangeShapeType="1"/>
          </p:cNvSpPr>
          <p:nvPr/>
        </p:nvSpPr>
        <p:spPr bwMode="auto">
          <a:xfrm>
            <a:off x="7375525" y="29225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61" name="Line 144"/>
          <p:cNvSpPr>
            <a:spLocks noChangeShapeType="1"/>
          </p:cNvSpPr>
          <p:nvPr/>
        </p:nvSpPr>
        <p:spPr bwMode="auto">
          <a:xfrm>
            <a:off x="7461250" y="29225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62" name="Line 145"/>
          <p:cNvSpPr>
            <a:spLocks noChangeShapeType="1"/>
          </p:cNvSpPr>
          <p:nvPr/>
        </p:nvSpPr>
        <p:spPr bwMode="auto">
          <a:xfrm>
            <a:off x="1631950" y="19573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63" name="Line 146"/>
          <p:cNvSpPr>
            <a:spLocks noChangeShapeType="1"/>
          </p:cNvSpPr>
          <p:nvPr/>
        </p:nvSpPr>
        <p:spPr bwMode="auto">
          <a:xfrm>
            <a:off x="1717675" y="19573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64" name="Line 147"/>
          <p:cNvSpPr>
            <a:spLocks noChangeShapeType="1"/>
          </p:cNvSpPr>
          <p:nvPr/>
        </p:nvSpPr>
        <p:spPr bwMode="auto">
          <a:xfrm>
            <a:off x="1803400" y="19573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65" name="Line 148"/>
          <p:cNvSpPr>
            <a:spLocks noChangeShapeType="1"/>
          </p:cNvSpPr>
          <p:nvPr/>
        </p:nvSpPr>
        <p:spPr bwMode="auto">
          <a:xfrm>
            <a:off x="1889125" y="19573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66" name="Line 149"/>
          <p:cNvSpPr>
            <a:spLocks noChangeShapeType="1"/>
          </p:cNvSpPr>
          <p:nvPr/>
        </p:nvSpPr>
        <p:spPr bwMode="auto">
          <a:xfrm>
            <a:off x="1974850" y="19573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67" name="Line 150"/>
          <p:cNvSpPr>
            <a:spLocks noChangeShapeType="1"/>
          </p:cNvSpPr>
          <p:nvPr/>
        </p:nvSpPr>
        <p:spPr bwMode="auto">
          <a:xfrm>
            <a:off x="2060575" y="19573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68" name="Line 151"/>
          <p:cNvSpPr>
            <a:spLocks noChangeShapeType="1"/>
          </p:cNvSpPr>
          <p:nvPr/>
        </p:nvSpPr>
        <p:spPr bwMode="auto">
          <a:xfrm>
            <a:off x="2146300" y="19573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69" name="Line 152"/>
          <p:cNvSpPr>
            <a:spLocks noChangeShapeType="1"/>
          </p:cNvSpPr>
          <p:nvPr/>
        </p:nvSpPr>
        <p:spPr bwMode="auto">
          <a:xfrm>
            <a:off x="2232025" y="19573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70" name="Line 153"/>
          <p:cNvSpPr>
            <a:spLocks noChangeShapeType="1"/>
          </p:cNvSpPr>
          <p:nvPr/>
        </p:nvSpPr>
        <p:spPr bwMode="auto">
          <a:xfrm>
            <a:off x="2317750" y="19573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71" name="Line 154"/>
          <p:cNvSpPr>
            <a:spLocks noChangeShapeType="1"/>
          </p:cNvSpPr>
          <p:nvPr/>
        </p:nvSpPr>
        <p:spPr bwMode="auto">
          <a:xfrm>
            <a:off x="2403475" y="19573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72" name="Line 155"/>
          <p:cNvSpPr>
            <a:spLocks noChangeShapeType="1"/>
          </p:cNvSpPr>
          <p:nvPr/>
        </p:nvSpPr>
        <p:spPr bwMode="auto">
          <a:xfrm>
            <a:off x="2489200" y="19573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73" name="Line 156"/>
          <p:cNvSpPr>
            <a:spLocks noChangeShapeType="1"/>
          </p:cNvSpPr>
          <p:nvPr/>
        </p:nvSpPr>
        <p:spPr bwMode="auto">
          <a:xfrm>
            <a:off x="2574925" y="19573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74" name="Line 157"/>
          <p:cNvSpPr>
            <a:spLocks noChangeShapeType="1"/>
          </p:cNvSpPr>
          <p:nvPr/>
        </p:nvSpPr>
        <p:spPr bwMode="auto">
          <a:xfrm>
            <a:off x="2660650" y="19573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75" name="Line 158"/>
          <p:cNvSpPr>
            <a:spLocks noChangeShapeType="1"/>
          </p:cNvSpPr>
          <p:nvPr/>
        </p:nvSpPr>
        <p:spPr bwMode="auto">
          <a:xfrm>
            <a:off x="2746375" y="19573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76" name="Line 159"/>
          <p:cNvSpPr>
            <a:spLocks noChangeShapeType="1"/>
          </p:cNvSpPr>
          <p:nvPr/>
        </p:nvSpPr>
        <p:spPr bwMode="auto">
          <a:xfrm>
            <a:off x="2832100" y="19573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77" name="Line 160"/>
          <p:cNvSpPr>
            <a:spLocks noChangeShapeType="1"/>
          </p:cNvSpPr>
          <p:nvPr/>
        </p:nvSpPr>
        <p:spPr bwMode="auto">
          <a:xfrm>
            <a:off x="2917825" y="19573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78" name="Line 161"/>
          <p:cNvSpPr>
            <a:spLocks noChangeShapeType="1"/>
          </p:cNvSpPr>
          <p:nvPr/>
        </p:nvSpPr>
        <p:spPr bwMode="auto">
          <a:xfrm>
            <a:off x="3003550" y="19573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79" name="Line 162"/>
          <p:cNvSpPr>
            <a:spLocks noChangeShapeType="1"/>
          </p:cNvSpPr>
          <p:nvPr/>
        </p:nvSpPr>
        <p:spPr bwMode="auto">
          <a:xfrm>
            <a:off x="3089275" y="19573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80" name="Line 163"/>
          <p:cNvSpPr>
            <a:spLocks noChangeShapeType="1"/>
          </p:cNvSpPr>
          <p:nvPr/>
        </p:nvSpPr>
        <p:spPr bwMode="auto">
          <a:xfrm>
            <a:off x="3175000" y="19573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81" name="Line 164"/>
          <p:cNvSpPr>
            <a:spLocks noChangeShapeType="1"/>
          </p:cNvSpPr>
          <p:nvPr/>
        </p:nvSpPr>
        <p:spPr bwMode="auto">
          <a:xfrm>
            <a:off x="3260725" y="19573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82" name="Line 165"/>
          <p:cNvSpPr>
            <a:spLocks noChangeShapeType="1"/>
          </p:cNvSpPr>
          <p:nvPr/>
        </p:nvSpPr>
        <p:spPr bwMode="auto">
          <a:xfrm>
            <a:off x="3346450" y="19573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83" name="Line 166"/>
          <p:cNvSpPr>
            <a:spLocks noChangeShapeType="1"/>
          </p:cNvSpPr>
          <p:nvPr/>
        </p:nvSpPr>
        <p:spPr bwMode="auto">
          <a:xfrm>
            <a:off x="3432175" y="19573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84" name="Line 167"/>
          <p:cNvSpPr>
            <a:spLocks noChangeShapeType="1"/>
          </p:cNvSpPr>
          <p:nvPr/>
        </p:nvSpPr>
        <p:spPr bwMode="auto">
          <a:xfrm>
            <a:off x="3517900" y="19573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85" name="Line 168"/>
          <p:cNvSpPr>
            <a:spLocks noChangeShapeType="1"/>
          </p:cNvSpPr>
          <p:nvPr/>
        </p:nvSpPr>
        <p:spPr bwMode="auto">
          <a:xfrm>
            <a:off x="3603625" y="19573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86" name="Line 169"/>
          <p:cNvSpPr>
            <a:spLocks noChangeShapeType="1"/>
          </p:cNvSpPr>
          <p:nvPr/>
        </p:nvSpPr>
        <p:spPr bwMode="auto">
          <a:xfrm>
            <a:off x="3689350" y="19573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87" name="Line 170"/>
          <p:cNvSpPr>
            <a:spLocks noChangeShapeType="1"/>
          </p:cNvSpPr>
          <p:nvPr/>
        </p:nvSpPr>
        <p:spPr bwMode="auto">
          <a:xfrm>
            <a:off x="3775075" y="19573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88" name="Line 171"/>
          <p:cNvSpPr>
            <a:spLocks noChangeShapeType="1"/>
          </p:cNvSpPr>
          <p:nvPr/>
        </p:nvSpPr>
        <p:spPr bwMode="auto">
          <a:xfrm>
            <a:off x="3860800" y="19573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89" name="Line 172"/>
          <p:cNvSpPr>
            <a:spLocks noChangeShapeType="1"/>
          </p:cNvSpPr>
          <p:nvPr/>
        </p:nvSpPr>
        <p:spPr bwMode="auto">
          <a:xfrm>
            <a:off x="3946525" y="19573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90" name="Line 173"/>
          <p:cNvSpPr>
            <a:spLocks noChangeShapeType="1"/>
          </p:cNvSpPr>
          <p:nvPr/>
        </p:nvSpPr>
        <p:spPr bwMode="auto">
          <a:xfrm>
            <a:off x="4032250" y="19573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91" name="Line 174"/>
          <p:cNvSpPr>
            <a:spLocks noChangeShapeType="1"/>
          </p:cNvSpPr>
          <p:nvPr/>
        </p:nvSpPr>
        <p:spPr bwMode="auto">
          <a:xfrm>
            <a:off x="4117975" y="19573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92" name="Line 175"/>
          <p:cNvSpPr>
            <a:spLocks noChangeShapeType="1"/>
          </p:cNvSpPr>
          <p:nvPr/>
        </p:nvSpPr>
        <p:spPr bwMode="auto">
          <a:xfrm>
            <a:off x="4203700" y="19573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93" name="Line 176"/>
          <p:cNvSpPr>
            <a:spLocks noChangeShapeType="1"/>
          </p:cNvSpPr>
          <p:nvPr/>
        </p:nvSpPr>
        <p:spPr bwMode="auto">
          <a:xfrm>
            <a:off x="4289425" y="19573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94" name="Line 177"/>
          <p:cNvSpPr>
            <a:spLocks noChangeShapeType="1"/>
          </p:cNvSpPr>
          <p:nvPr/>
        </p:nvSpPr>
        <p:spPr bwMode="auto">
          <a:xfrm>
            <a:off x="4375150" y="19573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95" name="Line 178"/>
          <p:cNvSpPr>
            <a:spLocks noChangeShapeType="1"/>
          </p:cNvSpPr>
          <p:nvPr/>
        </p:nvSpPr>
        <p:spPr bwMode="auto">
          <a:xfrm>
            <a:off x="4460875" y="19573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96" name="Line 179"/>
          <p:cNvSpPr>
            <a:spLocks noChangeShapeType="1"/>
          </p:cNvSpPr>
          <p:nvPr/>
        </p:nvSpPr>
        <p:spPr bwMode="auto">
          <a:xfrm>
            <a:off x="4546600" y="19573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97" name="Line 180"/>
          <p:cNvSpPr>
            <a:spLocks noChangeShapeType="1"/>
          </p:cNvSpPr>
          <p:nvPr/>
        </p:nvSpPr>
        <p:spPr bwMode="auto">
          <a:xfrm>
            <a:off x="4632325" y="19573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98" name="Line 181"/>
          <p:cNvSpPr>
            <a:spLocks noChangeShapeType="1"/>
          </p:cNvSpPr>
          <p:nvPr/>
        </p:nvSpPr>
        <p:spPr bwMode="auto">
          <a:xfrm>
            <a:off x="4718050" y="19573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99" name="Line 182"/>
          <p:cNvSpPr>
            <a:spLocks noChangeShapeType="1"/>
          </p:cNvSpPr>
          <p:nvPr/>
        </p:nvSpPr>
        <p:spPr bwMode="auto">
          <a:xfrm>
            <a:off x="4803775" y="19573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00" name="Line 183"/>
          <p:cNvSpPr>
            <a:spLocks noChangeShapeType="1"/>
          </p:cNvSpPr>
          <p:nvPr/>
        </p:nvSpPr>
        <p:spPr bwMode="auto">
          <a:xfrm>
            <a:off x="4889500" y="19573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01" name="Line 184"/>
          <p:cNvSpPr>
            <a:spLocks noChangeShapeType="1"/>
          </p:cNvSpPr>
          <p:nvPr/>
        </p:nvSpPr>
        <p:spPr bwMode="auto">
          <a:xfrm>
            <a:off x="4975225" y="19573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02" name="Line 185"/>
          <p:cNvSpPr>
            <a:spLocks noChangeShapeType="1"/>
          </p:cNvSpPr>
          <p:nvPr/>
        </p:nvSpPr>
        <p:spPr bwMode="auto">
          <a:xfrm>
            <a:off x="5060950" y="19573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03" name="Line 186"/>
          <p:cNvSpPr>
            <a:spLocks noChangeShapeType="1"/>
          </p:cNvSpPr>
          <p:nvPr/>
        </p:nvSpPr>
        <p:spPr bwMode="auto">
          <a:xfrm>
            <a:off x="5146675" y="19573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04" name="Line 187"/>
          <p:cNvSpPr>
            <a:spLocks noChangeShapeType="1"/>
          </p:cNvSpPr>
          <p:nvPr/>
        </p:nvSpPr>
        <p:spPr bwMode="auto">
          <a:xfrm>
            <a:off x="5232400" y="19573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05" name="Line 188"/>
          <p:cNvSpPr>
            <a:spLocks noChangeShapeType="1"/>
          </p:cNvSpPr>
          <p:nvPr/>
        </p:nvSpPr>
        <p:spPr bwMode="auto">
          <a:xfrm>
            <a:off x="5318125" y="19573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06" name="Line 189"/>
          <p:cNvSpPr>
            <a:spLocks noChangeShapeType="1"/>
          </p:cNvSpPr>
          <p:nvPr/>
        </p:nvSpPr>
        <p:spPr bwMode="auto">
          <a:xfrm>
            <a:off x="5403850" y="19573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07" name="Line 190"/>
          <p:cNvSpPr>
            <a:spLocks noChangeShapeType="1"/>
          </p:cNvSpPr>
          <p:nvPr/>
        </p:nvSpPr>
        <p:spPr bwMode="auto">
          <a:xfrm>
            <a:off x="5489575" y="19573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08" name="Line 191"/>
          <p:cNvSpPr>
            <a:spLocks noChangeShapeType="1"/>
          </p:cNvSpPr>
          <p:nvPr/>
        </p:nvSpPr>
        <p:spPr bwMode="auto">
          <a:xfrm>
            <a:off x="5575300" y="19573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09" name="Line 192"/>
          <p:cNvSpPr>
            <a:spLocks noChangeShapeType="1"/>
          </p:cNvSpPr>
          <p:nvPr/>
        </p:nvSpPr>
        <p:spPr bwMode="auto">
          <a:xfrm>
            <a:off x="5661025" y="19573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10" name="Line 193"/>
          <p:cNvSpPr>
            <a:spLocks noChangeShapeType="1"/>
          </p:cNvSpPr>
          <p:nvPr/>
        </p:nvSpPr>
        <p:spPr bwMode="auto">
          <a:xfrm>
            <a:off x="5746750" y="19573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11" name="Line 194"/>
          <p:cNvSpPr>
            <a:spLocks noChangeShapeType="1"/>
          </p:cNvSpPr>
          <p:nvPr/>
        </p:nvSpPr>
        <p:spPr bwMode="auto">
          <a:xfrm>
            <a:off x="5832475" y="19573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12" name="Line 195"/>
          <p:cNvSpPr>
            <a:spLocks noChangeShapeType="1"/>
          </p:cNvSpPr>
          <p:nvPr/>
        </p:nvSpPr>
        <p:spPr bwMode="auto">
          <a:xfrm>
            <a:off x="5918200" y="19573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13" name="Line 196"/>
          <p:cNvSpPr>
            <a:spLocks noChangeShapeType="1"/>
          </p:cNvSpPr>
          <p:nvPr/>
        </p:nvSpPr>
        <p:spPr bwMode="auto">
          <a:xfrm>
            <a:off x="6003925" y="19573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14" name="Line 197"/>
          <p:cNvSpPr>
            <a:spLocks noChangeShapeType="1"/>
          </p:cNvSpPr>
          <p:nvPr/>
        </p:nvSpPr>
        <p:spPr bwMode="auto">
          <a:xfrm>
            <a:off x="6089650" y="19573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15" name="Line 198"/>
          <p:cNvSpPr>
            <a:spLocks noChangeShapeType="1"/>
          </p:cNvSpPr>
          <p:nvPr/>
        </p:nvSpPr>
        <p:spPr bwMode="auto">
          <a:xfrm>
            <a:off x="6175375" y="19573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16" name="Line 199"/>
          <p:cNvSpPr>
            <a:spLocks noChangeShapeType="1"/>
          </p:cNvSpPr>
          <p:nvPr/>
        </p:nvSpPr>
        <p:spPr bwMode="auto">
          <a:xfrm>
            <a:off x="6261100" y="19573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17" name="Line 200"/>
          <p:cNvSpPr>
            <a:spLocks noChangeShapeType="1"/>
          </p:cNvSpPr>
          <p:nvPr/>
        </p:nvSpPr>
        <p:spPr bwMode="auto">
          <a:xfrm>
            <a:off x="6346825" y="19573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18" name="Line 201"/>
          <p:cNvSpPr>
            <a:spLocks noChangeShapeType="1"/>
          </p:cNvSpPr>
          <p:nvPr/>
        </p:nvSpPr>
        <p:spPr bwMode="auto">
          <a:xfrm>
            <a:off x="6432550" y="19573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19" name="Line 202"/>
          <p:cNvSpPr>
            <a:spLocks noChangeShapeType="1"/>
          </p:cNvSpPr>
          <p:nvPr/>
        </p:nvSpPr>
        <p:spPr bwMode="auto">
          <a:xfrm>
            <a:off x="6518275" y="19573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20" name="Line 203"/>
          <p:cNvSpPr>
            <a:spLocks noChangeShapeType="1"/>
          </p:cNvSpPr>
          <p:nvPr/>
        </p:nvSpPr>
        <p:spPr bwMode="auto">
          <a:xfrm>
            <a:off x="6604000" y="19573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21" name="Line 204"/>
          <p:cNvSpPr>
            <a:spLocks noChangeShapeType="1"/>
          </p:cNvSpPr>
          <p:nvPr/>
        </p:nvSpPr>
        <p:spPr bwMode="auto">
          <a:xfrm>
            <a:off x="6689725" y="19573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22" name="Line 205"/>
          <p:cNvSpPr>
            <a:spLocks noChangeShapeType="1"/>
          </p:cNvSpPr>
          <p:nvPr/>
        </p:nvSpPr>
        <p:spPr bwMode="auto">
          <a:xfrm>
            <a:off x="6775450" y="19573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23" name="Line 206"/>
          <p:cNvSpPr>
            <a:spLocks noChangeShapeType="1"/>
          </p:cNvSpPr>
          <p:nvPr/>
        </p:nvSpPr>
        <p:spPr bwMode="auto">
          <a:xfrm>
            <a:off x="6861175" y="19573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24" name="Line 207"/>
          <p:cNvSpPr>
            <a:spLocks noChangeShapeType="1"/>
          </p:cNvSpPr>
          <p:nvPr/>
        </p:nvSpPr>
        <p:spPr bwMode="auto">
          <a:xfrm>
            <a:off x="6946900" y="19573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25" name="Line 208"/>
          <p:cNvSpPr>
            <a:spLocks noChangeShapeType="1"/>
          </p:cNvSpPr>
          <p:nvPr/>
        </p:nvSpPr>
        <p:spPr bwMode="auto">
          <a:xfrm>
            <a:off x="7032625" y="19573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26" name="Line 209"/>
          <p:cNvSpPr>
            <a:spLocks noChangeShapeType="1"/>
          </p:cNvSpPr>
          <p:nvPr/>
        </p:nvSpPr>
        <p:spPr bwMode="auto">
          <a:xfrm>
            <a:off x="7118350" y="19573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27" name="Line 210"/>
          <p:cNvSpPr>
            <a:spLocks noChangeShapeType="1"/>
          </p:cNvSpPr>
          <p:nvPr/>
        </p:nvSpPr>
        <p:spPr bwMode="auto">
          <a:xfrm>
            <a:off x="7204075" y="19573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28" name="Line 211"/>
          <p:cNvSpPr>
            <a:spLocks noChangeShapeType="1"/>
          </p:cNvSpPr>
          <p:nvPr/>
        </p:nvSpPr>
        <p:spPr bwMode="auto">
          <a:xfrm>
            <a:off x="7289800" y="19573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29" name="Line 212"/>
          <p:cNvSpPr>
            <a:spLocks noChangeShapeType="1"/>
          </p:cNvSpPr>
          <p:nvPr/>
        </p:nvSpPr>
        <p:spPr bwMode="auto">
          <a:xfrm>
            <a:off x="7375525" y="19573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30" name="Line 213"/>
          <p:cNvSpPr>
            <a:spLocks noChangeShapeType="1"/>
          </p:cNvSpPr>
          <p:nvPr/>
        </p:nvSpPr>
        <p:spPr bwMode="auto">
          <a:xfrm>
            <a:off x="7461250" y="1957388"/>
            <a:ext cx="285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31" name="Line 214"/>
          <p:cNvSpPr>
            <a:spLocks noChangeShapeType="1"/>
          </p:cNvSpPr>
          <p:nvPr/>
        </p:nvSpPr>
        <p:spPr bwMode="auto">
          <a:xfrm flipV="1">
            <a:off x="1466850" y="1951038"/>
            <a:ext cx="0" cy="2908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32" name="Line 215"/>
          <p:cNvSpPr>
            <a:spLocks noChangeShapeType="1"/>
          </p:cNvSpPr>
          <p:nvPr/>
        </p:nvSpPr>
        <p:spPr bwMode="auto">
          <a:xfrm>
            <a:off x="1417638" y="4865688"/>
            <a:ext cx="857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33" name="Line 216"/>
          <p:cNvSpPr>
            <a:spLocks noChangeShapeType="1"/>
          </p:cNvSpPr>
          <p:nvPr/>
        </p:nvSpPr>
        <p:spPr bwMode="auto">
          <a:xfrm>
            <a:off x="1460500" y="4865688"/>
            <a:ext cx="60436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34" name="Line 217"/>
          <p:cNvSpPr>
            <a:spLocks noChangeShapeType="1"/>
          </p:cNvSpPr>
          <p:nvPr/>
        </p:nvSpPr>
        <p:spPr bwMode="auto">
          <a:xfrm flipV="1">
            <a:off x="1466850" y="4811713"/>
            <a:ext cx="0" cy="952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35" name="Line 218"/>
          <p:cNvSpPr>
            <a:spLocks noChangeShapeType="1"/>
          </p:cNvSpPr>
          <p:nvPr/>
        </p:nvSpPr>
        <p:spPr bwMode="auto">
          <a:xfrm flipV="1">
            <a:off x="1766888" y="4811713"/>
            <a:ext cx="0" cy="952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36" name="Line 219"/>
          <p:cNvSpPr>
            <a:spLocks noChangeShapeType="1"/>
          </p:cNvSpPr>
          <p:nvPr/>
        </p:nvSpPr>
        <p:spPr bwMode="auto">
          <a:xfrm flipV="1">
            <a:off x="2081213" y="4811713"/>
            <a:ext cx="0" cy="952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37" name="Line 220"/>
          <p:cNvSpPr>
            <a:spLocks noChangeShapeType="1"/>
          </p:cNvSpPr>
          <p:nvPr/>
        </p:nvSpPr>
        <p:spPr bwMode="auto">
          <a:xfrm flipV="1">
            <a:off x="2381250" y="4811713"/>
            <a:ext cx="0" cy="952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38" name="Line 221"/>
          <p:cNvSpPr>
            <a:spLocks noChangeShapeType="1"/>
          </p:cNvSpPr>
          <p:nvPr/>
        </p:nvSpPr>
        <p:spPr bwMode="auto">
          <a:xfrm flipV="1">
            <a:off x="2681288" y="4811713"/>
            <a:ext cx="0" cy="952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39" name="Line 222"/>
          <p:cNvSpPr>
            <a:spLocks noChangeShapeType="1"/>
          </p:cNvSpPr>
          <p:nvPr/>
        </p:nvSpPr>
        <p:spPr bwMode="auto">
          <a:xfrm flipV="1">
            <a:off x="2981325" y="4811713"/>
            <a:ext cx="0" cy="952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40" name="Line 223"/>
          <p:cNvSpPr>
            <a:spLocks noChangeShapeType="1"/>
          </p:cNvSpPr>
          <p:nvPr/>
        </p:nvSpPr>
        <p:spPr bwMode="auto">
          <a:xfrm flipV="1">
            <a:off x="3281363" y="4811713"/>
            <a:ext cx="0" cy="952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41" name="Line 224"/>
          <p:cNvSpPr>
            <a:spLocks noChangeShapeType="1"/>
          </p:cNvSpPr>
          <p:nvPr/>
        </p:nvSpPr>
        <p:spPr bwMode="auto">
          <a:xfrm flipV="1">
            <a:off x="3581400" y="4811713"/>
            <a:ext cx="0" cy="952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42" name="Line 225"/>
          <p:cNvSpPr>
            <a:spLocks noChangeShapeType="1"/>
          </p:cNvSpPr>
          <p:nvPr/>
        </p:nvSpPr>
        <p:spPr bwMode="auto">
          <a:xfrm flipV="1">
            <a:off x="3881438" y="4811713"/>
            <a:ext cx="0" cy="952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43" name="Line 226"/>
          <p:cNvSpPr>
            <a:spLocks noChangeShapeType="1"/>
          </p:cNvSpPr>
          <p:nvPr/>
        </p:nvSpPr>
        <p:spPr bwMode="auto">
          <a:xfrm flipV="1">
            <a:off x="4195763" y="4811713"/>
            <a:ext cx="0" cy="952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44" name="Line 227"/>
          <p:cNvSpPr>
            <a:spLocks noChangeShapeType="1"/>
          </p:cNvSpPr>
          <p:nvPr/>
        </p:nvSpPr>
        <p:spPr bwMode="auto">
          <a:xfrm flipV="1">
            <a:off x="4495800" y="4811713"/>
            <a:ext cx="0" cy="952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45" name="Line 228"/>
          <p:cNvSpPr>
            <a:spLocks noChangeShapeType="1"/>
          </p:cNvSpPr>
          <p:nvPr/>
        </p:nvSpPr>
        <p:spPr bwMode="auto">
          <a:xfrm flipV="1">
            <a:off x="4795838" y="4811713"/>
            <a:ext cx="0" cy="952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46" name="Line 229"/>
          <p:cNvSpPr>
            <a:spLocks noChangeShapeType="1"/>
          </p:cNvSpPr>
          <p:nvPr/>
        </p:nvSpPr>
        <p:spPr bwMode="auto">
          <a:xfrm flipV="1">
            <a:off x="5095875" y="4811713"/>
            <a:ext cx="0" cy="952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47" name="Line 230"/>
          <p:cNvSpPr>
            <a:spLocks noChangeShapeType="1"/>
          </p:cNvSpPr>
          <p:nvPr/>
        </p:nvSpPr>
        <p:spPr bwMode="auto">
          <a:xfrm flipV="1">
            <a:off x="5395913" y="4811713"/>
            <a:ext cx="0" cy="952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48" name="Line 231"/>
          <p:cNvSpPr>
            <a:spLocks noChangeShapeType="1"/>
          </p:cNvSpPr>
          <p:nvPr/>
        </p:nvSpPr>
        <p:spPr bwMode="auto">
          <a:xfrm flipV="1">
            <a:off x="5695950" y="4811713"/>
            <a:ext cx="0" cy="952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49" name="Line 232"/>
          <p:cNvSpPr>
            <a:spLocks noChangeShapeType="1"/>
          </p:cNvSpPr>
          <p:nvPr/>
        </p:nvSpPr>
        <p:spPr bwMode="auto">
          <a:xfrm flipV="1">
            <a:off x="5995988" y="4811713"/>
            <a:ext cx="0" cy="952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50" name="Line 233"/>
          <p:cNvSpPr>
            <a:spLocks noChangeShapeType="1"/>
          </p:cNvSpPr>
          <p:nvPr/>
        </p:nvSpPr>
        <p:spPr bwMode="auto">
          <a:xfrm flipV="1">
            <a:off x="6310313" y="4811713"/>
            <a:ext cx="0" cy="952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51" name="Line 234"/>
          <p:cNvSpPr>
            <a:spLocks noChangeShapeType="1"/>
          </p:cNvSpPr>
          <p:nvPr/>
        </p:nvSpPr>
        <p:spPr bwMode="auto">
          <a:xfrm flipV="1">
            <a:off x="6610350" y="4811713"/>
            <a:ext cx="0" cy="952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52" name="Line 235"/>
          <p:cNvSpPr>
            <a:spLocks noChangeShapeType="1"/>
          </p:cNvSpPr>
          <p:nvPr/>
        </p:nvSpPr>
        <p:spPr bwMode="auto">
          <a:xfrm flipV="1">
            <a:off x="6910388" y="4811713"/>
            <a:ext cx="0" cy="952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53" name="Line 236"/>
          <p:cNvSpPr>
            <a:spLocks noChangeShapeType="1"/>
          </p:cNvSpPr>
          <p:nvPr/>
        </p:nvSpPr>
        <p:spPr bwMode="auto">
          <a:xfrm flipV="1">
            <a:off x="7210425" y="4811713"/>
            <a:ext cx="0" cy="952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54" name="Line 237"/>
          <p:cNvSpPr>
            <a:spLocks noChangeShapeType="1"/>
          </p:cNvSpPr>
          <p:nvPr/>
        </p:nvSpPr>
        <p:spPr bwMode="auto">
          <a:xfrm flipV="1">
            <a:off x="7510463" y="4811713"/>
            <a:ext cx="0" cy="952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55" name="Freeform 238"/>
          <p:cNvSpPr>
            <a:spLocks/>
          </p:cNvSpPr>
          <p:nvPr/>
        </p:nvSpPr>
        <p:spPr bwMode="auto">
          <a:xfrm>
            <a:off x="1460500" y="1976438"/>
            <a:ext cx="6045200" cy="2884487"/>
          </a:xfrm>
          <a:custGeom>
            <a:avLst/>
            <a:gdLst>
              <a:gd name="T0" fmla="*/ 0 w 3808"/>
              <a:gd name="T1" fmla="*/ 2147483646 h 1817"/>
              <a:gd name="T2" fmla="*/ 2147483646 w 3808"/>
              <a:gd name="T3" fmla="*/ 2147483646 h 1817"/>
              <a:gd name="T4" fmla="*/ 2147483646 w 3808"/>
              <a:gd name="T5" fmla="*/ 2147483646 h 1817"/>
              <a:gd name="T6" fmla="*/ 2147483646 w 3808"/>
              <a:gd name="T7" fmla="*/ 2147483646 h 1817"/>
              <a:gd name="T8" fmla="*/ 2147483646 w 3808"/>
              <a:gd name="T9" fmla="*/ 2147483646 h 1817"/>
              <a:gd name="T10" fmla="*/ 2147483646 w 3808"/>
              <a:gd name="T11" fmla="*/ 2147483646 h 1817"/>
              <a:gd name="T12" fmla="*/ 2147483646 w 3808"/>
              <a:gd name="T13" fmla="*/ 2147483646 h 1817"/>
              <a:gd name="T14" fmla="*/ 2147483646 w 3808"/>
              <a:gd name="T15" fmla="*/ 2147483646 h 1817"/>
              <a:gd name="T16" fmla="*/ 2147483646 w 3808"/>
              <a:gd name="T17" fmla="*/ 2147483646 h 1817"/>
              <a:gd name="T18" fmla="*/ 2147483646 w 3808"/>
              <a:gd name="T19" fmla="*/ 2147483646 h 1817"/>
              <a:gd name="T20" fmla="*/ 2147483646 w 3808"/>
              <a:gd name="T21" fmla="*/ 2147483646 h 1817"/>
              <a:gd name="T22" fmla="*/ 2147483646 w 3808"/>
              <a:gd name="T23" fmla="*/ 2147483646 h 1817"/>
              <a:gd name="T24" fmla="*/ 2147483646 w 3808"/>
              <a:gd name="T25" fmla="*/ 2147483646 h 1817"/>
              <a:gd name="T26" fmla="*/ 2147483646 w 3808"/>
              <a:gd name="T27" fmla="*/ 2147483646 h 1817"/>
              <a:gd name="T28" fmla="*/ 2147483646 w 3808"/>
              <a:gd name="T29" fmla="*/ 2147483646 h 1817"/>
              <a:gd name="T30" fmla="*/ 2147483646 w 3808"/>
              <a:gd name="T31" fmla="*/ 2147483646 h 1817"/>
              <a:gd name="T32" fmla="*/ 2147483646 w 3808"/>
              <a:gd name="T33" fmla="*/ 2147483646 h 1817"/>
              <a:gd name="T34" fmla="*/ 2147483646 w 3808"/>
              <a:gd name="T35" fmla="*/ 2147483646 h 1817"/>
              <a:gd name="T36" fmla="*/ 2147483646 w 3808"/>
              <a:gd name="T37" fmla="*/ 2147483646 h 1817"/>
              <a:gd name="T38" fmla="*/ 2147483646 w 3808"/>
              <a:gd name="T39" fmla="*/ 2147483646 h 1817"/>
              <a:gd name="T40" fmla="*/ 2147483646 w 3808"/>
              <a:gd name="T41" fmla="*/ 0 h 1817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3808" h="1817">
                <a:moveTo>
                  <a:pt x="0" y="1816"/>
                </a:moveTo>
                <a:lnTo>
                  <a:pt x="189" y="1752"/>
                </a:lnTo>
                <a:lnTo>
                  <a:pt x="387" y="1696"/>
                </a:lnTo>
                <a:lnTo>
                  <a:pt x="576" y="1640"/>
                </a:lnTo>
                <a:lnTo>
                  <a:pt x="765" y="1576"/>
                </a:lnTo>
                <a:lnTo>
                  <a:pt x="954" y="1520"/>
                </a:lnTo>
                <a:lnTo>
                  <a:pt x="1143" y="1456"/>
                </a:lnTo>
                <a:lnTo>
                  <a:pt x="1332" y="1400"/>
                </a:lnTo>
                <a:lnTo>
                  <a:pt x="1521" y="1296"/>
                </a:lnTo>
                <a:lnTo>
                  <a:pt x="1719" y="1184"/>
                </a:lnTo>
                <a:lnTo>
                  <a:pt x="1908" y="1080"/>
                </a:lnTo>
                <a:lnTo>
                  <a:pt x="2097" y="968"/>
                </a:lnTo>
                <a:lnTo>
                  <a:pt x="2286" y="864"/>
                </a:lnTo>
                <a:lnTo>
                  <a:pt x="2475" y="752"/>
                </a:lnTo>
                <a:lnTo>
                  <a:pt x="2664" y="648"/>
                </a:lnTo>
                <a:lnTo>
                  <a:pt x="2853" y="536"/>
                </a:lnTo>
                <a:lnTo>
                  <a:pt x="3051" y="432"/>
                </a:lnTo>
                <a:lnTo>
                  <a:pt x="3240" y="328"/>
                </a:lnTo>
                <a:lnTo>
                  <a:pt x="3429" y="216"/>
                </a:lnTo>
                <a:lnTo>
                  <a:pt x="3618" y="112"/>
                </a:lnTo>
                <a:lnTo>
                  <a:pt x="3807" y="0"/>
                </a:lnTo>
              </a:path>
            </a:pathLst>
          </a:custGeom>
          <a:noFill/>
          <a:ln w="12700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56" name="Freeform 239"/>
          <p:cNvSpPr>
            <a:spLocks/>
          </p:cNvSpPr>
          <p:nvPr/>
        </p:nvSpPr>
        <p:spPr bwMode="auto">
          <a:xfrm>
            <a:off x="1460500" y="4287838"/>
            <a:ext cx="6045200" cy="573087"/>
          </a:xfrm>
          <a:custGeom>
            <a:avLst/>
            <a:gdLst>
              <a:gd name="T0" fmla="*/ 0 w 3808"/>
              <a:gd name="T1" fmla="*/ 2147483646 h 361"/>
              <a:gd name="T2" fmla="*/ 2147483646 w 3808"/>
              <a:gd name="T3" fmla="*/ 2147483646 h 361"/>
              <a:gd name="T4" fmla="*/ 2147483646 w 3808"/>
              <a:gd name="T5" fmla="*/ 2147483646 h 361"/>
              <a:gd name="T6" fmla="*/ 2147483646 w 3808"/>
              <a:gd name="T7" fmla="*/ 2147483646 h 361"/>
              <a:gd name="T8" fmla="*/ 2147483646 w 3808"/>
              <a:gd name="T9" fmla="*/ 2147483646 h 361"/>
              <a:gd name="T10" fmla="*/ 2147483646 w 3808"/>
              <a:gd name="T11" fmla="*/ 2147483646 h 361"/>
              <a:gd name="T12" fmla="*/ 2147483646 w 3808"/>
              <a:gd name="T13" fmla="*/ 2147483646 h 361"/>
              <a:gd name="T14" fmla="*/ 2147483646 w 3808"/>
              <a:gd name="T15" fmla="*/ 2147483646 h 361"/>
              <a:gd name="T16" fmla="*/ 2147483646 w 3808"/>
              <a:gd name="T17" fmla="*/ 2147483646 h 361"/>
              <a:gd name="T18" fmla="*/ 2147483646 w 3808"/>
              <a:gd name="T19" fmla="*/ 2147483646 h 361"/>
              <a:gd name="T20" fmla="*/ 2147483646 w 3808"/>
              <a:gd name="T21" fmla="*/ 2147483646 h 361"/>
              <a:gd name="T22" fmla="*/ 2147483646 w 3808"/>
              <a:gd name="T23" fmla="*/ 2147483646 h 361"/>
              <a:gd name="T24" fmla="*/ 2147483646 w 3808"/>
              <a:gd name="T25" fmla="*/ 2147483646 h 361"/>
              <a:gd name="T26" fmla="*/ 2147483646 w 3808"/>
              <a:gd name="T27" fmla="*/ 2147483646 h 361"/>
              <a:gd name="T28" fmla="*/ 2147483646 w 3808"/>
              <a:gd name="T29" fmla="*/ 2147483646 h 361"/>
              <a:gd name="T30" fmla="*/ 2147483646 w 3808"/>
              <a:gd name="T31" fmla="*/ 2147483646 h 361"/>
              <a:gd name="T32" fmla="*/ 2147483646 w 3808"/>
              <a:gd name="T33" fmla="*/ 2147483646 h 361"/>
              <a:gd name="T34" fmla="*/ 2147483646 w 3808"/>
              <a:gd name="T35" fmla="*/ 2147483646 h 361"/>
              <a:gd name="T36" fmla="*/ 2147483646 w 3808"/>
              <a:gd name="T37" fmla="*/ 2147483646 h 361"/>
              <a:gd name="T38" fmla="*/ 2147483646 w 3808"/>
              <a:gd name="T39" fmla="*/ 2147483646 h 361"/>
              <a:gd name="T40" fmla="*/ 2147483646 w 3808"/>
              <a:gd name="T41" fmla="*/ 0 h 361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3808" h="361">
                <a:moveTo>
                  <a:pt x="0" y="360"/>
                </a:moveTo>
                <a:lnTo>
                  <a:pt x="189" y="344"/>
                </a:lnTo>
                <a:lnTo>
                  <a:pt x="387" y="320"/>
                </a:lnTo>
                <a:lnTo>
                  <a:pt x="576" y="304"/>
                </a:lnTo>
                <a:lnTo>
                  <a:pt x="765" y="288"/>
                </a:lnTo>
                <a:lnTo>
                  <a:pt x="954" y="272"/>
                </a:lnTo>
                <a:lnTo>
                  <a:pt x="1143" y="248"/>
                </a:lnTo>
                <a:lnTo>
                  <a:pt x="1332" y="232"/>
                </a:lnTo>
                <a:lnTo>
                  <a:pt x="1521" y="216"/>
                </a:lnTo>
                <a:lnTo>
                  <a:pt x="1719" y="200"/>
                </a:lnTo>
                <a:lnTo>
                  <a:pt x="1908" y="176"/>
                </a:lnTo>
                <a:lnTo>
                  <a:pt x="2097" y="160"/>
                </a:lnTo>
                <a:lnTo>
                  <a:pt x="2286" y="144"/>
                </a:lnTo>
                <a:lnTo>
                  <a:pt x="2475" y="128"/>
                </a:lnTo>
                <a:lnTo>
                  <a:pt x="2664" y="104"/>
                </a:lnTo>
                <a:lnTo>
                  <a:pt x="2853" y="88"/>
                </a:lnTo>
                <a:lnTo>
                  <a:pt x="3051" y="72"/>
                </a:lnTo>
                <a:lnTo>
                  <a:pt x="3240" y="56"/>
                </a:lnTo>
                <a:lnTo>
                  <a:pt x="3429" y="32"/>
                </a:lnTo>
                <a:lnTo>
                  <a:pt x="3618" y="16"/>
                </a:lnTo>
                <a:lnTo>
                  <a:pt x="3807" y="0"/>
                </a:lnTo>
              </a:path>
            </a:pathLst>
          </a:custGeom>
          <a:noFill/>
          <a:ln w="12700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57" name="Rectangle 240"/>
          <p:cNvSpPr>
            <a:spLocks noChangeArrowheads="1"/>
          </p:cNvSpPr>
          <p:nvPr/>
        </p:nvSpPr>
        <p:spPr bwMode="auto">
          <a:xfrm>
            <a:off x="1423988" y="4819650"/>
            <a:ext cx="58737" cy="66675"/>
          </a:xfrm>
          <a:prstGeom prst="rect">
            <a:avLst/>
          </a:prstGeom>
          <a:solidFill>
            <a:srgbClr val="DD0806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9458" name="Rectangle 241"/>
          <p:cNvSpPr>
            <a:spLocks noChangeArrowheads="1"/>
          </p:cNvSpPr>
          <p:nvPr/>
        </p:nvSpPr>
        <p:spPr bwMode="auto">
          <a:xfrm>
            <a:off x="1724025" y="4718050"/>
            <a:ext cx="58738" cy="66675"/>
          </a:xfrm>
          <a:prstGeom prst="rect">
            <a:avLst/>
          </a:prstGeom>
          <a:solidFill>
            <a:srgbClr val="DD0806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9459" name="Rectangle 242"/>
          <p:cNvSpPr>
            <a:spLocks noChangeArrowheads="1"/>
          </p:cNvSpPr>
          <p:nvPr/>
        </p:nvSpPr>
        <p:spPr bwMode="auto">
          <a:xfrm>
            <a:off x="2038350" y="4637088"/>
            <a:ext cx="58738" cy="50800"/>
          </a:xfrm>
          <a:prstGeom prst="rect">
            <a:avLst/>
          </a:prstGeom>
          <a:solidFill>
            <a:srgbClr val="DD0806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9460" name="Rectangle 243"/>
          <p:cNvSpPr>
            <a:spLocks noChangeArrowheads="1"/>
          </p:cNvSpPr>
          <p:nvPr/>
        </p:nvSpPr>
        <p:spPr bwMode="auto">
          <a:xfrm>
            <a:off x="2338388" y="4548188"/>
            <a:ext cx="58737" cy="50800"/>
          </a:xfrm>
          <a:prstGeom prst="rect">
            <a:avLst/>
          </a:prstGeom>
          <a:solidFill>
            <a:srgbClr val="DD0806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9461" name="Rectangle 244"/>
          <p:cNvSpPr>
            <a:spLocks noChangeArrowheads="1"/>
          </p:cNvSpPr>
          <p:nvPr/>
        </p:nvSpPr>
        <p:spPr bwMode="auto">
          <a:xfrm>
            <a:off x="2638425" y="4446588"/>
            <a:ext cx="58738" cy="50800"/>
          </a:xfrm>
          <a:prstGeom prst="rect">
            <a:avLst/>
          </a:prstGeom>
          <a:solidFill>
            <a:srgbClr val="DD0806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9462" name="Rectangle 245"/>
          <p:cNvSpPr>
            <a:spLocks noChangeArrowheads="1"/>
          </p:cNvSpPr>
          <p:nvPr/>
        </p:nvSpPr>
        <p:spPr bwMode="auto">
          <a:xfrm>
            <a:off x="2938463" y="4357688"/>
            <a:ext cx="58737" cy="50800"/>
          </a:xfrm>
          <a:prstGeom prst="rect">
            <a:avLst/>
          </a:prstGeom>
          <a:solidFill>
            <a:srgbClr val="DD0806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9463" name="Rectangle 246"/>
          <p:cNvSpPr>
            <a:spLocks noChangeArrowheads="1"/>
          </p:cNvSpPr>
          <p:nvPr/>
        </p:nvSpPr>
        <p:spPr bwMode="auto">
          <a:xfrm>
            <a:off x="3238500" y="4256088"/>
            <a:ext cx="58738" cy="50800"/>
          </a:xfrm>
          <a:prstGeom prst="rect">
            <a:avLst/>
          </a:prstGeom>
          <a:solidFill>
            <a:srgbClr val="DD0806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9464" name="Rectangle 247"/>
          <p:cNvSpPr>
            <a:spLocks noChangeArrowheads="1"/>
          </p:cNvSpPr>
          <p:nvPr/>
        </p:nvSpPr>
        <p:spPr bwMode="auto">
          <a:xfrm>
            <a:off x="3538538" y="4167188"/>
            <a:ext cx="58737" cy="50800"/>
          </a:xfrm>
          <a:prstGeom prst="rect">
            <a:avLst/>
          </a:prstGeom>
          <a:solidFill>
            <a:srgbClr val="DD0806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9465" name="Rectangle 248"/>
          <p:cNvSpPr>
            <a:spLocks noChangeArrowheads="1"/>
          </p:cNvSpPr>
          <p:nvPr/>
        </p:nvSpPr>
        <p:spPr bwMode="auto">
          <a:xfrm>
            <a:off x="3838575" y="4002088"/>
            <a:ext cx="58738" cy="50800"/>
          </a:xfrm>
          <a:prstGeom prst="rect">
            <a:avLst/>
          </a:prstGeom>
          <a:solidFill>
            <a:srgbClr val="DD0806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9466" name="Rectangle 249"/>
          <p:cNvSpPr>
            <a:spLocks noChangeArrowheads="1"/>
          </p:cNvSpPr>
          <p:nvPr/>
        </p:nvSpPr>
        <p:spPr bwMode="auto">
          <a:xfrm>
            <a:off x="4152900" y="3824288"/>
            <a:ext cx="58738" cy="50800"/>
          </a:xfrm>
          <a:prstGeom prst="rect">
            <a:avLst/>
          </a:prstGeom>
          <a:solidFill>
            <a:srgbClr val="DD0806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9467" name="Rectangle 250"/>
          <p:cNvSpPr>
            <a:spLocks noChangeArrowheads="1"/>
          </p:cNvSpPr>
          <p:nvPr/>
        </p:nvSpPr>
        <p:spPr bwMode="auto">
          <a:xfrm>
            <a:off x="4452938" y="3659188"/>
            <a:ext cx="58737" cy="50800"/>
          </a:xfrm>
          <a:prstGeom prst="rect">
            <a:avLst/>
          </a:prstGeom>
          <a:solidFill>
            <a:srgbClr val="DD0806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9468" name="Rectangle 251"/>
          <p:cNvSpPr>
            <a:spLocks noChangeArrowheads="1"/>
          </p:cNvSpPr>
          <p:nvPr/>
        </p:nvSpPr>
        <p:spPr bwMode="auto">
          <a:xfrm>
            <a:off x="4752975" y="3481388"/>
            <a:ext cx="58738" cy="50800"/>
          </a:xfrm>
          <a:prstGeom prst="rect">
            <a:avLst/>
          </a:prstGeom>
          <a:solidFill>
            <a:srgbClr val="DD0806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9469" name="Rectangle 252"/>
          <p:cNvSpPr>
            <a:spLocks noChangeArrowheads="1"/>
          </p:cNvSpPr>
          <p:nvPr/>
        </p:nvSpPr>
        <p:spPr bwMode="auto">
          <a:xfrm>
            <a:off x="5053013" y="3316288"/>
            <a:ext cx="58737" cy="50800"/>
          </a:xfrm>
          <a:prstGeom prst="rect">
            <a:avLst/>
          </a:prstGeom>
          <a:solidFill>
            <a:srgbClr val="DD0806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9470" name="Rectangle 253"/>
          <p:cNvSpPr>
            <a:spLocks noChangeArrowheads="1"/>
          </p:cNvSpPr>
          <p:nvPr/>
        </p:nvSpPr>
        <p:spPr bwMode="auto">
          <a:xfrm>
            <a:off x="5353050" y="3138488"/>
            <a:ext cx="58738" cy="50800"/>
          </a:xfrm>
          <a:prstGeom prst="rect">
            <a:avLst/>
          </a:prstGeom>
          <a:solidFill>
            <a:srgbClr val="DD0806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9471" name="Rectangle 254"/>
          <p:cNvSpPr>
            <a:spLocks noChangeArrowheads="1"/>
          </p:cNvSpPr>
          <p:nvPr/>
        </p:nvSpPr>
        <p:spPr bwMode="auto">
          <a:xfrm>
            <a:off x="5653088" y="2973388"/>
            <a:ext cx="58737" cy="50800"/>
          </a:xfrm>
          <a:prstGeom prst="rect">
            <a:avLst/>
          </a:prstGeom>
          <a:solidFill>
            <a:srgbClr val="DD0806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9472" name="Rectangle 255"/>
          <p:cNvSpPr>
            <a:spLocks noChangeArrowheads="1"/>
          </p:cNvSpPr>
          <p:nvPr/>
        </p:nvSpPr>
        <p:spPr bwMode="auto">
          <a:xfrm>
            <a:off x="5953125" y="2795588"/>
            <a:ext cx="58738" cy="50800"/>
          </a:xfrm>
          <a:prstGeom prst="rect">
            <a:avLst/>
          </a:prstGeom>
          <a:solidFill>
            <a:srgbClr val="DD0806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9473" name="Rectangle 256"/>
          <p:cNvSpPr>
            <a:spLocks noChangeArrowheads="1"/>
          </p:cNvSpPr>
          <p:nvPr/>
        </p:nvSpPr>
        <p:spPr bwMode="auto">
          <a:xfrm>
            <a:off x="6267450" y="2630488"/>
            <a:ext cx="58738" cy="50800"/>
          </a:xfrm>
          <a:prstGeom prst="rect">
            <a:avLst/>
          </a:prstGeom>
          <a:solidFill>
            <a:srgbClr val="DD0806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9474" name="Rectangle 257"/>
          <p:cNvSpPr>
            <a:spLocks noChangeArrowheads="1"/>
          </p:cNvSpPr>
          <p:nvPr/>
        </p:nvSpPr>
        <p:spPr bwMode="auto">
          <a:xfrm>
            <a:off x="6567488" y="2465388"/>
            <a:ext cx="58737" cy="50800"/>
          </a:xfrm>
          <a:prstGeom prst="rect">
            <a:avLst/>
          </a:prstGeom>
          <a:solidFill>
            <a:srgbClr val="DD0806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9475" name="Rectangle 258"/>
          <p:cNvSpPr>
            <a:spLocks noChangeArrowheads="1"/>
          </p:cNvSpPr>
          <p:nvPr/>
        </p:nvSpPr>
        <p:spPr bwMode="auto">
          <a:xfrm>
            <a:off x="6867525" y="2287588"/>
            <a:ext cx="58738" cy="50800"/>
          </a:xfrm>
          <a:prstGeom prst="rect">
            <a:avLst/>
          </a:prstGeom>
          <a:solidFill>
            <a:srgbClr val="DD0806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9476" name="Rectangle 259"/>
          <p:cNvSpPr>
            <a:spLocks noChangeArrowheads="1"/>
          </p:cNvSpPr>
          <p:nvPr/>
        </p:nvSpPr>
        <p:spPr bwMode="auto">
          <a:xfrm>
            <a:off x="7167563" y="2122488"/>
            <a:ext cx="58737" cy="50800"/>
          </a:xfrm>
          <a:prstGeom prst="rect">
            <a:avLst/>
          </a:prstGeom>
          <a:solidFill>
            <a:srgbClr val="DD0806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9477" name="Rectangle 260"/>
          <p:cNvSpPr>
            <a:spLocks noChangeArrowheads="1"/>
          </p:cNvSpPr>
          <p:nvPr/>
        </p:nvSpPr>
        <p:spPr bwMode="auto">
          <a:xfrm>
            <a:off x="7467600" y="1944688"/>
            <a:ext cx="58738" cy="50800"/>
          </a:xfrm>
          <a:prstGeom prst="rect">
            <a:avLst/>
          </a:prstGeom>
          <a:solidFill>
            <a:srgbClr val="DD0806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9478" name="Rectangle 261"/>
          <p:cNvSpPr>
            <a:spLocks noChangeArrowheads="1"/>
          </p:cNvSpPr>
          <p:nvPr/>
        </p:nvSpPr>
        <p:spPr bwMode="auto">
          <a:xfrm>
            <a:off x="1423988" y="4819650"/>
            <a:ext cx="58737" cy="66675"/>
          </a:xfrm>
          <a:prstGeom prst="rect">
            <a:avLst/>
          </a:prstGeom>
          <a:solidFill>
            <a:srgbClr val="008011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9479" name="Rectangle 262"/>
          <p:cNvSpPr>
            <a:spLocks noChangeArrowheads="1"/>
          </p:cNvSpPr>
          <p:nvPr/>
        </p:nvSpPr>
        <p:spPr bwMode="auto">
          <a:xfrm>
            <a:off x="1724025" y="4794250"/>
            <a:ext cx="58738" cy="66675"/>
          </a:xfrm>
          <a:prstGeom prst="rect">
            <a:avLst/>
          </a:prstGeom>
          <a:solidFill>
            <a:srgbClr val="008011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9480" name="Rectangle 263"/>
          <p:cNvSpPr>
            <a:spLocks noChangeArrowheads="1"/>
          </p:cNvSpPr>
          <p:nvPr/>
        </p:nvSpPr>
        <p:spPr bwMode="auto">
          <a:xfrm>
            <a:off x="2038350" y="4756150"/>
            <a:ext cx="58738" cy="66675"/>
          </a:xfrm>
          <a:prstGeom prst="rect">
            <a:avLst/>
          </a:prstGeom>
          <a:solidFill>
            <a:srgbClr val="008011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9481" name="Rectangle 264"/>
          <p:cNvSpPr>
            <a:spLocks noChangeArrowheads="1"/>
          </p:cNvSpPr>
          <p:nvPr/>
        </p:nvSpPr>
        <p:spPr bwMode="auto">
          <a:xfrm>
            <a:off x="2338388" y="4730750"/>
            <a:ext cx="58737" cy="66675"/>
          </a:xfrm>
          <a:prstGeom prst="rect">
            <a:avLst/>
          </a:prstGeom>
          <a:solidFill>
            <a:srgbClr val="008011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9482" name="Rectangle 265"/>
          <p:cNvSpPr>
            <a:spLocks noChangeArrowheads="1"/>
          </p:cNvSpPr>
          <p:nvPr/>
        </p:nvSpPr>
        <p:spPr bwMode="auto">
          <a:xfrm>
            <a:off x="2638425" y="4705350"/>
            <a:ext cx="58738" cy="66675"/>
          </a:xfrm>
          <a:prstGeom prst="rect">
            <a:avLst/>
          </a:prstGeom>
          <a:solidFill>
            <a:srgbClr val="008011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9483" name="Rectangle 266"/>
          <p:cNvSpPr>
            <a:spLocks noChangeArrowheads="1"/>
          </p:cNvSpPr>
          <p:nvPr/>
        </p:nvSpPr>
        <p:spPr bwMode="auto">
          <a:xfrm>
            <a:off x="2938463" y="4679950"/>
            <a:ext cx="58737" cy="66675"/>
          </a:xfrm>
          <a:prstGeom prst="rect">
            <a:avLst/>
          </a:prstGeom>
          <a:solidFill>
            <a:srgbClr val="008011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9484" name="Rectangle 267"/>
          <p:cNvSpPr>
            <a:spLocks noChangeArrowheads="1"/>
          </p:cNvSpPr>
          <p:nvPr/>
        </p:nvSpPr>
        <p:spPr bwMode="auto">
          <a:xfrm>
            <a:off x="3238500" y="4641850"/>
            <a:ext cx="58738" cy="66675"/>
          </a:xfrm>
          <a:prstGeom prst="rect">
            <a:avLst/>
          </a:prstGeom>
          <a:solidFill>
            <a:srgbClr val="008011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9485" name="Rectangle 268"/>
          <p:cNvSpPr>
            <a:spLocks noChangeArrowheads="1"/>
          </p:cNvSpPr>
          <p:nvPr/>
        </p:nvSpPr>
        <p:spPr bwMode="auto">
          <a:xfrm>
            <a:off x="3538538" y="4624388"/>
            <a:ext cx="58737" cy="50800"/>
          </a:xfrm>
          <a:prstGeom prst="rect">
            <a:avLst/>
          </a:prstGeom>
          <a:solidFill>
            <a:srgbClr val="008011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9486" name="Rectangle 269"/>
          <p:cNvSpPr>
            <a:spLocks noChangeArrowheads="1"/>
          </p:cNvSpPr>
          <p:nvPr/>
        </p:nvSpPr>
        <p:spPr bwMode="auto">
          <a:xfrm>
            <a:off x="3838575" y="4598988"/>
            <a:ext cx="58738" cy="50800"/>
          </a:xfrm>
          <a:prstGeom prst="rect">
            <a:avLst/>
          </a:prstGeom>
          <a:solidFill>
            <a:srgbClr val="008011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9487" name="Rectangle 270"/>
          <p:cNvSpPr>
            <a:spLocks noChangeArrowheads="1"/>
          </p:cNvSpPr>
          <p:nvPr/>
        </p:nvSpPr>
        <p:spPr bwMode="auto">
          <a:xfrm>
            <a:off x="4152900" y="4573588"/>
            <a:ext cx="58738" cy="50800"/>
          </a:xfrm>
          <a:prstGeom prst="rect">
            <a:avLst/>
          </a:prstGeom>
          <a:solidFill>
            <a:srgbClr val="008011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9488" name="Rectangle 271"/>
          <p:cNvSpPr>
            <a:spLocks noChangeArrowheads="1"/>
          </p:cNvSpPr>
          <p:nvPr/>
        </p:nvSpPr>
        <p:spPr bwMode="auto">
          <a:xfrm>
            <a:off x="4452938" y="4535488"/>
            <a:ext cx="58737" cy="50800"/>
          </a:xfrm>
          <a:prstGeom prst="rect">
            <a:avLst/>
          </a:prstGeom>
          <a:solidFill>
            <a:srgbClr val="008011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9489" name="Rectangle 272"/>
          <p:cNvSpPr>
            <a:spLocks noChangeArrowheads="1"/>
          </p:cNvSpPr>
          <p:nvPr/>
        </p:nvSpPr>
        <p:spPr bwMode="auto">
          <a:xfrm>
            <a:off x="4752975" y="4510088"/>
            <a:ext cx="58738" cy="50800"/>
          </a:xfrm>
          <a:prstGeom prst="rect">
            <a:avLst/>
          </a:prstGeom>
          <a:solidFill>
            <a:srgbClr val="008011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9490" name="Rectangle 273"/>
          <p:cNvSpPr>
            <a:spLocks noChangeArrowheads="1"/>
          </p:cNvSpPr>
          <p:nvPr/>
        </p:nvSpPr>
        <p:spPr bwMode="auto">
          <a:xfrm>
            <a:off x="5053013" y="4484688"/>
            <a:ext cx="58737" cy="50800"/>
          </a:xfrm>
          <a:prstGeom prst="rect">
            <a:avLst/>
          </a:prstGeom>
          <a:solidFill>
            <a:srgbClr val="008011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9491" name="Rectangle 274"/>
          <p:cNvSpPr>
            <a:spLocks noChangeArrowheads="1"/>
          </p:cNvSpPr>
          <p:nvPr/>
        </p:nvSpPr>
        <p:spPr bwMode="auto">
          <a:xfrm>
            <a:off x="5353050" y="4459288"/>
            <a:ext cx="58738" cy="50800"/>
          </a:xfrm>
          <a:prstGeom prst="rect">
            <a:avLst/>
          </a:prstGeom>
          <a:solidFill>
            <a:srgbClr val="008011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9492" name="Rectangle 275"/>
          <p:cNvSpPr>
            <a:spLocks noChangeArrowheads="1"/>
          </p:cNvSpPr>
          <p:nvPr/>
        </p:nvSpPr>
        <p:spPr bwMode="auto">
          <a:xfrm>
            <a:off x="5653088" y="4421188"/>
            <a:ext cx="58737" cy="50800"/>
          </a:xfrm>
          <a:prstGeom prst="rect">
            <a:avLst/>
          </a:prstGeom>
          <a:solidFill>
            <a:srgbClr val="008011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9493" name="Rectangle 276"/>
          <p:cNvSpPr>
            <a:spLocks noChangeArrowheads="1"/>
          </p:cNvSpPr>
          <p:nvPr/>
        </p:nvSpPr>
        <p:spPr bwMode="auto">
          <a:xfrm>
            <a:off x="5953125" y="4395788"/>
            <a:ext cx="58738" cy="50800"/>
          </a:xfrm>
          <a:prstGeom prst="rect">
            <a:avLst/>
          </a:prstGeom>
          <a:solidFill>
            <a:srgbClr val="008011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9494" name="Rectangle 277"/>
          <p:cNvSpPr>
            <a:spLocks noChangeArrowheads="1"/>
          </p:cNvSpPr>
          <p:nvPr/>
        </p:nvSpPr>
        <p:spPr bwMode="auto">
          <a:xfrm>
            <a:off x="6267450" y="4370388"/>
            <a:ext cx="58738" cy="50800"/>
          </a:xfrm>
          <a:prstGeom prst="rect">
            <a:avLst/>
          </a:prstGeom>
          <a:solidFill>
            <a:srgbClr val="008011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9495" name="Rectangle 278"/>
          <p:cNvSpPr>
            <a:spLocks noChangeArrowheads="1"/>
          </p:cNvSpPr>
          <p:nvPr/>
        </p:nvSpPr>
        <p:spPr bwMode="auto">
          <a:xfrm>
            <a:off x="6567488" y="4344988"/>
            <a:ext cx="58737" cy="50800"/>
          </a:xfrm>
          <a:prstGeom prst="rect">
            <a:avLst/>
          </a:prstGeom>
          <a:solidFill>
            <a:srgbClr val="008011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9496" name="Rectangle 279"/>
          <p:cNvSpPr>
            <a:spLocks noChangeArrowheads="1"/>
          </p:cNvSpPr>
          <p:nvPr/>
        </p:nvSpPr>
        <p:spPr bwMode="auto">
          <a:xfrm>
            <a:off x="6867525" y="4306888"/>
            <a:ext cx="58738" cy="50800"/>
          </a:xfrm>
          <a:prstGeom prst="rect">
            <a:avLst/>
          </a:prstGeom>
          <a:solidFill>
            <a:srgbClr val="008011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9497" name="Rectangle 280"/>
          <p:cNvSpPr>
            <a:spLocks noChangeArrowheads="1"/>
          </p:cNvSpPr>
          <p:nvPr/>
        </p:nvSpPr>
        <p:spPr bwMode="auto">
          <a:xfrm>
            <a:off x="7167563" y="4281488"/>
            <a:ext cx="58737" cy="50800"/>
          </a:xfrm>
          <a:prstGeom prst="rect">
            <a:avLst/>
          </a:prstGeom>
          <a:solidFill>
            <a:srgbClr val="008011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9498" name="Rectangle 281"/>
          <p:cNvSpPr>
            <a:spLocks noChangeArrowheads="1"/>
          </p:cNvSpPr>
          <p:nvPr/>
        </p:nvSpPr>
        <p:spPr bwMode="auto">
          <a:xfrm>
            <a:off x="7467600" y="4256088"/>
            <a:ext cx="58738" cy="50800"/>
          </a:xfrm>
          <a:prstGeom prst="rect">
            <a:avLst/>
          </a:prstGeom>
          <a:solidFill>
            <a:srgbClr val="008011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9499" name="Rectangle 282"/>
          <p:cNvSpPr>
            <a:spLocks noChangeArrowheads="1"/>
          </p:cNvSpPr>
          <p:nvPr/>
        </p:nvSpPr>
        <p:spPr bwMode="auto">
          <a:xfrm>
            <a:off x="1022350" y="4608513"/>
            <a:ext cx="406400" cy="515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800">
                <a:latin typeface="Verdana" panose="020B0604030504040204" pitchFamily="34" charset="0"/>
              </a:rPr>
              <a:t>1</a:t>
            </a:r>
          </a:p>
        </p:txBody>
      </p:sp>
      <p:sp>
        <p:nvSpPr>
          <p:cNvPr id="9500" name="Rectangle 283"/>
          <p:cNvSpPr>
            <a:spLocks noChangeArrowheads="1"/>
          </p:cNvSpPr>
          <p:nvPr/>
        </p:nvSpPr>
        <p:spPr bwMode="auto">
          <a:xfrm>
            <a:off x="750888" y="3643313"/>
            <a:ext cx="633412" cy="515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800">
                <a:latin typeface="Verdana" panose="020B0604030504040204" pitchFamily="34" charset="0"/>
              </a:rPr>
              <a:t>10</a:t>
            </a:r>
          </a:p>
        </p:txBody>
      </p:sp>
      <p:sp>
        <p:nvSpPr>
          <p:cNvPr id="9501" name="Rectangle 284"/>
          <p:cNvSpPr>
            <a:spLocks noChangeArrowheads="1"/>
          </p:cNvSpPr>
          <p:nvPr/>
        </p:nvSpPr>
        <p:spPr bwMode="auto">
          <a:xfrm>
            <a:off x="565150" y="2754313"/>
            <a:ext cx="858838" cy="515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800">
                <a:latin typeface="Verdana" panose="020B0604030504040204" pitchFamily="34" charset="0"/>
              </a:rPr>
              <a:t>100</a:t>
            </a:r>
          </a:p>
        </p:txBody>
      </p:sp>
      <p:sp>
        <p:nvSpPr>
          <p:cNvPr id="9502" name="Rectangle 285"/>
          <p:cNvSpPr>
            <a:spLocks noChangeArrowheads="1"/>
          </p:cNvSpPr>
          <p:nvPr/>
        </p:nvSpPr>
        <p:spPr bwMode="auto">
          <a:xfrm>
            <a:off x="293688" y="1700213"/>
            <a:ext cx="1085850" cy="515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800">
                <a:latin typeface="Verdana" panose="020B0604030504040204" pitchFamily="34" charset="0"/>
              </a:rPr>
              <a:t>1000</a:t>
            </a:r>
          </a:p>
        </p:txBody>
      </p:sp>
      <p:sp>
        <p:nvSpPr>
          <p:cNvPr id="9503" name="Rectangle 286"/>
          <p:cNvSpPr>
            <a:spLocks noChangeArrowheads="1"/>
          </p:cNvSpPr>
          <p:nvPr/>
        </p:nvSpPr>
        <p:spPr bwMode="auto">
          <a:xfrm rot="-5400000">
            <a:off x="1150937" y="4903788"/>
            <a:ext cx="900113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>
                <a:latin typeface="Verdana" panose="020B0604030504040204" pitchFamily="34" charset="0"/>
              </a:rPr>
              <a:t>1980</a:t>
            </a:r>
          </a:p>
        </p:txBody>
      </p:sp>
      <p:sp>
        <p:nvSpPr>
          <p:cNvPr id="9504" name="Rectangle 287"/>
          <p:cNvSpPr>
            <a:spLocks noChangeArrowheads="1"/>
          </p:cNvSpPr>
          <p:nvPr/>
        </p:nvSpPr>
        <p:spPr bwMode="auto">
          <a:xfrm rot="-5400000">
            <a:off x="1450975" y="4903788"/>
            <a:ext cx="900113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>
                <a:latin typeface="Verdana" panose="020B0604030504040204" pitchFamily="34" charset="0"/>
              </a:rPr>
              <a:t>1981</a:t>
            </a:r>
          </a:p>
        </p:txBody>
      </p:sp>
      <p:sp>
        <p:nvSpPr>
          <p:cNvPr id="9505" name="Rectangle 288"/>
          <p:cNvSpPr>
            <a:spLocks noChangeArrowheads="1"/>
          </p:cNvSpPr>
          <p:nvPr/>
        </p:nvSpPr>
        <p:spPr bwMode="auto">
          <a:xfrm rot="-5400000">
            <a:off x="2052637" y="4903788"/>
            <a:ext cx="900113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>
                <a:latin typeface="Verdana" panose="020B0604030504040204" pitchFamily="34" charset="0"/>
              </a:rPr>
              <a:t>1983</a:t>
            </a:r>
          </a:p>
        </p:txBody>
      </p:sp>
      <p:sp>
        <p:nvSpPr>
          <p:cNvPr id="9506" name="Rectangle 289"/>
          <p:cNvSpPr>
            <a:spLocks noChangeArrowheads="1"/>
          </p:cNvSpPr>
          <p:nvPr/>
        </p:nvSpPr>
        <p:spPr bwMode="auto">
          <a:xfrm rot="-5400000">
            <a:off x="2352675" y="4903788"/>
            <a:ext cx="900113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>
                <a:latin typeface="Verdana" panose="020B0604030504040204" pitchFamily="34" charset="0"/>
              </a:rPr>
              <a:t>1984</a:t>
            </a:r>
          </a:p>
        </p:txBody>
      </p:sp>
      <p:sp>
        <p:nvSpPr>
          <p:cNvPr id="9507" name="Rectangle 290"/>
          <p:cNvSpPr>
            <a:spLocks noChangeArrowheads="1"/>
          </p:cNvSpPr>
          <p:nvPr/>
        </p:nvSpPr>
        <p:spPr bwMode="auto">
          <a:xfrm rot="-5400000">
            <a:off x="2652712" y="4903788"/>
            <a:ext cx="900113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>
                <a:latin typeface="Verdana" panose="020B0604030504040204" pitchFamily="34" charset="0"/>
              </a:rPr>
              <a:t>1985</a:t>
            </a:r>
          </a:p>
        </p:txBody>
      </p:sp>
      <p:sp>
        <p:nvSpPr>
          <p:cNvPr id="9508" name="Rectangle 291"/>
          <p:cNvSpPr>
            <a:spLocks noChangeArrowheads="1"/>
          </p:cNvSpPr>
          <p:nvPr/>
        </p:nvSpPr>
        <p:spPr bwMode="auto">
          <a:xfrm rot="-5400000">
            <a:off x="2967038" y="4902200"/>
            <a:ext cx="900112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>
                <a:latin typeface="Verdana" panose="020B0604030504040204" pitchFamily="34" charset="0"/>
              </a:rPr>
              <a:t>1986</a:t>
            </a:r>
          </a:p>
        </p:txBody>
      </p:sp>
      <p:sp>
        <p:nvSpPr>
          <p:cNvPr id="9509" name="Rectangle 292"/>
          <p:cNvSpPr>
            <a:spLocks noChangeArrowheads="1"/>
          </p:cNvSpPr>
          <p:nvPr/>
        </p:nvSpPr>
        <p:spPr bwMode="auto">
          <a:xfrm rot="-5400000">
            <a:off x="3267076" y="4902200"/>
            <a:ext cx="900112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>
                <a:latin typeface="Verdana" panose="020B0604030504040204" pitchFamily="34" charset="0"/>
              </a:rPr>
              <a:t>1987</a:t>
            </a:r>
          </a:p>
        </p:txBody>
      </p:sp>
      <p:sp>
        <p:nvSpPr>
          <p:cNvPr id="9510" name="Rectangle 293"/>
          <p:cNvSpPr>
            <a:spLocks noChangeArrowheads="1"/>
          </p:cNvSpPr>
          <p:nvPr/>
        </p:nvSpPr>
        <p:spPr bwMode="auto">
          <a:xfrm rot="-5400000">
            <a:off x="3659188" y="4803775"/>
            <a:ext cx="900112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>
                <a:latin typeface="Verdana" panose="020B0604030504040204" pitchFamily="34" charset="0"/>
              </a:rPr>
              <a:t>1988</a:t>
            </a:r>
          </a:p>
        </p:txBody>
      </p:sp>
      <p:sp>
        <p:nvSpPr>
          <p:cNvPr id="9511" name="Rectangle 294"/>
          <p:cNvSpPr>
            <a:spLocks noChangeArrowheads="1"/>
          </p:cNvSpPr>
          <p:nvPr/>
        </p:nvSpPr>
        <p:spPr bwMode="auto">
          <a:xfrm rot="-5400000">
            <a:off x="3867151" y="4902200"/>
            <a:ext cx="900112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>
                <a:latin typeface="Verdana" panose="020B0604030504040204" pitchFamily="34" charset="0"/>
              </a:rPr>
              <a:t>1989</a:t>
            </a:r>
          </a:p>
        </p:txBody>
      </p:sp>
      <p:sp>
        <p:nvSpPr>
          <p:cNvPr id="9512" name="Rectangle 295"/>
          <p:cNvSpPr>
            <a:spLocks noChangeArrowheads="1"/>
          </p:cNvSpPr>
          <p:nvPr/>
        </p:nvSpPr>
        <p:spPr bwMode="auto">
          <a:xfrm rot="-5400000">
            <a:off x="4167188" y="4902200"/>
            <a:ext cx="900112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>
                <a:latin typeface="Verdana" panose="020B0604030504040204" pitchFamily="34" charset="0"/>
              </a:rPr>
              <a:t>1990</a:t>
            </a:r>
          </a:p>
        </p:txBody>
      </p:sp>
      <p:sp>
        <p:nvSpPr>
          <p:cNvPr id="9513" name="Rectangle 296"/>
          <p:cNvSpPr>
            <a:spLocks noChangeArrowheads="1"/>
          </p:cNvSpPr>
          <p:nvPr/>
        </p:nvSpPr>
        <p:spPr bwMode="auto">
          <a:xfrm rot="-5400000">
            <a:off x="4467226" y="4902200"/>
            <a:ext cx="900112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>
                <a:latin typeface="Verdana" panose="020B0604030504040204" pitchFamily="34" charset="0"/>
              </a:rPr>
              <a:t>1991</a:t>
            </a:r>
          </a:p>
        </p:txBody>
      </p:sp>
      <p:sp>
        <p:nvSpPr>
          <p:cNvPr id="9514" name="Rectangle 297"/>
          <p:cNvSpPr>
            <a:spLocks noChangeArrowheads="1"/>
          </p:cNvSpPr>
          <p:nvPr/>
        </p:nvSpPr>
        <p:spPr bwMode="auto">
          <a:xfrm rot="-5400000">
            <a:off x="4781551" y="4902200"/>
            <a:ext cx="900112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>
                <a:latin typeface="Verdana" panose="020B0604030504040204" pitchFamily="34" charset="0"/>
              </a:rPr>
              <a:t>1992</a:t>
            </a:r>
          </a:p>
        </p:txBody>
      </p:sp>
      <p:sp>
        <p:nvSpPr>
          <p:cNvPr id="9515" name="Rectangle 298"/>
          <p:cNvSpPr>
            <a:spLocks noChangeArrowheads="1"/>
          </p:cNvSpPr>
          <p:nvPr/>
        </p:nvSpPr>
        <p:spPr bwMode="auto">
          <a:xfrm rot="-5400000">
            <a:off x="5081588" y="4902200"/>
            <a:ext cx="900112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>
                <a:latin typeface="Verdana" panose="020B0604030504040204" pitchFamily="34" charset="0"/>
              </a:rPr>
              <a:t>1993</a:t>
            </a:r>
          </a:p>
        </p:txBody>
      </p:sp>
      <p:sp>
        <p:nvSpPr>
          <p:cNvPr id="9516" name="Rectangle 299"/>
          <p:cNvSpPr>
            <a:spLocks noChangeArrowheads="1"/>
          </p:cNvSpPr>
          <p:nvPr/>
        </p:nvSpPr>
        <p:spPr bwMode="auto">
          <a:xfrm rot="-5400000">
            <a:off x="5381626" y="4902200"/>
            <a:ext cx="900112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>
                <a:latin typeface="Verdana" panose="020B0604030504040204" pitchFamily="34" charset="0"/>
              </a:rPr>
              <a:t>1994</a:t>
            </a:r>
          </a:p>
        </p:txBody>
      </p:sp>
      <p:sp>
        <p:nvSpPr>
          <p:cNvPr id="9517" name="Rectangle 300"/>
          <p:cNvSpPr>
            <a:spLocks noChangeArrowheads="1"/>
          </p:cNvSpPr>
          <p:nvPr/>
        </p:nvSpPr>
        <p:spPr bwMode="auto">
          <a:xfrm rot="-5400000">
            <a:off x="5681663" y="4902200"/>
            <a:ext cx="900112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>
                <a:latin typeface="Verdana" panose="020B0604030504040204" pitchFamily="34" charset="0"/>
              </a:rPr>
              <a:t>1995</a:t>
            </a:r>
          </a:p>
        </p:txBody>
      </p:sp>
      <p:sp>
        <p:nvSpPr>
          <p:cNvPr id="9518" name="Rectangle 301"/>
          <p:cNvSpPr>
            <a:spLocks noChangeArrowheads="1"/>
          </p:cNvSpPr>
          <p:nvPr/>
        </p:nvSpPr>
        <p:spPr bwMode="auto">
          <a:xfrm rot="-5400000">
            <a:off x="5981701" y="4902200"/>
            <a:ext cx="900112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>
                <a:latin typeface="Verdana" panose="020B0604030504040204" pitchFamily="34" charset="0"/>
              </a:rPr>
              <a:t>1996</a:t>
            </a:r>
          </a:p>
        </p:txBody>
      </p:sp>
      <p:sp>
        <p:nvSpPr>
          <p:cNvPr id="9519" name="Rectangle 302"/>
          <p:cNvSpPr>
            <a:spLocks noChangeArrowheads="1"/>
          </p:cNvSpPr>
          <p:nvPr/>
        </p:nvSpPr>
        <p:spPr bwMode="auto">
          <a:xfrm rot="-5400000">
            <a:off x="6281737" y="4903788"/>
            <a:ext cx="900113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>
                <a:latin typeface="Verdana" panose="020B0604030504040204" pitchFamily="34" charset="0"/>
              </a:rPr>
              <a:t>1997</a:t>
            </a:r>
          </a:p>
        </p:txBody>
      </p:sp>
      <p:sp>
        <p:nvSpPr>
          <p:cNvPr id="9520" name="Rectangle 303"/>
          <p:cNvSpPr>
            <a:spLocks noChangeArrowheads="1"/>
          </p:cNvSpPr>
          <p:nvPr/>
        </p:nvSpPr>
        <p:spPr bwMode="auto">
          <a:xfrm rot="-5400000">
            <a:off x="6581775" y="4903788"/>
            <a:ext cx="900113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>
                <a:latin typeface="Verdana" panose="020B0604030504040204" pitchFamily="34" charset="0"/>
              </a:rPr>
              <a:t>1998</a:t>
            </a:r>
          </a:p>
        </p:txBody>
      </p:sp>
      <p:sp>
        <p:nvSpPr>
          <p:cNvPr id="9521" name="Rectangle 304"/>
          <p:cNvSpPr>
            <a:spLocks noChangeArrowheads="1"/>
          </p:cNvSpPr>
          <p:nvPr/>
        </p:nvSpPr>
        <p:spPr bwMode="auto">
          <a:xfrm rot="-5400000">
            <a:off x="6896100" y="4903788"/>
            <a:ext cx="900113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>
                <a:latin typeface="Verdana" panose="020B0604030504040204" pitchFamily="34" charset="0"/>
              </a:rPr>
              <a:t>1999</a:t>
            </a:r>
          </a:p>
        </p:txBody>
      </p:sp>
      <p:sp>
        <p:nvSpPr>
          <p:cNvPr id="9522" name="Rectangle 305"/>
          <p:cNvSpPr>
            <a:spLocks noChangeArrowheads="1"/>
          </p:cNvSpPr>
          <p:nvPr/>
        </p:nvSpPr>
        <p:spPr bwMode="auto">
          <a:xfrm rot="-5400000">
            <a:off x="7196137" y="4903788"/>
            <a:ext cx="900113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>
                <a:latin typeface="Verdana" panose="020B0604030504040204" pitchFamily="34" charset="0"/>
              </a:rPr>
              <a:t>2000</a:t>
            </a:r>
          </a:p>
        </p:txBody>
      </p:sp>
      <p:sp>
        <p:nvSpPr>
          <p:cNvPr id="9523" name="Rectangle 306"/>
          <p:cNvSpPr>
            <a:spLocks noChangeArrowheads="1"/>
          </p:cNvSpPr>
          <p:nvPr/>
        </p:nvSpPr>
        <p:spPr bwMode="auto">
          <a:xfrm>
            <a:off x="6781800" y="4343400"/>
            <a:ext cx="788988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>
                <a:solidFill>
                  <a:srgbClr val="000000"/>
                </a:solidFill>
                <a:latin typeface="Verdana" panose="020B0604030504040204" pitchFamily="34" charset="0"/>
              </a:rPr>
              <a:t>DRAM</a:t>
            </a:r>
          </a:p>
        </p:txBody>
      </p:sp>
      <p:sp>
        <p:nvSpPr>
          <p:cNvPr id="9524" name="Rectangle 307"/>
          <p:cNvSpPr>
            <a:spLocks noChangeArrowheads="1"/>
          </p:cNvSpPr>
          <p:nvPr/>
        </p:nvSpPr>
        <p:spPr bwMode="auto">
          <a:xfrm>
            <a:off x="7513638" y="1906588"/>
            <a:ext cx="5937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>
                <a:solidFill>
                  <a:srgbClr val="000000"/>
                </a:solidFill>
                <a:latin typeface="Verdana" panose="020B0604030504040204" pitchFamily="34" charset="0"/>
              </a:rPr>
              <a:t>CPU</a:t>
            </a:r>
          </a:p>
        </p:txBody>
      </p:sp>
      <p:sp>
        <p:nvSpPr>
          <p:cNvPr id="9525" name="Arc 308"/>
          <p:cNvSpPr>
            <a:spLocks/>
          </p:cNvSpPr>
          <p:nvPr/>
        </p:nvSpPr>
        <p:spPr bwMode="auto">
          <a:xfrm flipH="1">
            <a:off x="5118100" y="1689100"/>
            <a:ext cx="2133600" cy="368300"/>
          </a:xfrm>
          <a:custGeom>
            <a:avLst/>
            <a:gdLst>
              <a:gd name="T0" fmla="*/ 0 w 21599"/>
              <a:gd name="T1" fmla="*/ 2147483646 h 14827"/>
              <a:gd name="T2" fmla="*/ 2147483646 w 21599"/>
              <a:gd name="T3" fmla="*/ 0 h 14827"/>
              <a:gd name="T4" fmla="*/ 2147483646 w 21599"/>
              <a:gd name="T5" fmla="*/ 2147483646 h 1482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599" h="14827" fill="none" extrusionOk="0">
                <a:moveTo>
                  <a:pt x="-1" y="14655"/>
                </a:moveTo>
                <a:cubicBezTo>
                  <a:pt x="42" y="9201"/>
                  <a:pt x="2147" y="3966"/>
                  <a:pt x="5891" y="-1"/>
                </a:cubicBezTo>
              </a:path>
              <a:path w="21599" h="14827" stroke="0" extrusionOk="0">
                <a:moveTo>
                  <a:pt x="-1" y="14655"/>
                </a:moveTo>
                <a:cubicBezTo>
                  <a:pt x="42" y="9201"/>
                  <a:pt x="2147" y="3966"/>
                  <a:pt x="5891" y="-1"/>
                </a:cubicBezTo>
                <a:lnTo>
                  <a:pt x="21599" y="14827"/>
                </a:lnTo>
                <a:lnTo>
                  <a:pt x="-1" y="14655"/>
                </a:lnTo>
                <a:close/>
              </a:path>
            </a:pathLst>
          </a:custGeom>
          <a:noFill/>
          <a:ln w="25400" cap="rnd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526" name="Rectangle 309"/>
          <p:cNvSpPr>
            <a:spLocks noChangeArrowheads="1"/>
          </p:cNvSpPr>
          <p:nvPr/>
        </p:nvSpPr>
        <p:spPr bwMode="auto">
          <a:xfrm rot="-5400000">
            <a:off x="1795462" y="4903788"/>
            <a:ext cx="900113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>
                <a:latin typeface="Verdana" panose="020B0604030504040204" pitchFamily="34" charset="0"/>
              </a:rPr>
              <a:t>1982</a:t>
            </a:r>
          </a:p>
        </p:txBody>
      </p:sp>
      <p:sp>
        <p:nvSpPr>
          <p:cNvPr id="9527" name="Line 310"/>
          <p:cNvSpPr>
            <a:spLocks noChangeShapeType="1"/>
          </p:cNvSpPr>
          <p:nvPr/>
        </p:nvSpPr>
        <p:spPr bwMode="auto">
          <a:xfrm>
            <a:off x="6591300" y="2547938"/>
            <a:ext cx="0" cy="1828800"/>
          </a:xfrm>
          <a:prstGeom prst="line">
            <a:avLst/>
          </a:prstGeom>
          <a:noFill/>
          <a:ln w="25400">
            <a:solidFill>
              <a:srgbClr val="FC0128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528" name="Rectangle 311"/>
          <p:cNvSpPr>
            <a:spLocks noChangeArrowheads="1"/>
          </p:cNvSpPr>
          <p:nvPr/>
        </p:nvSpPr>
        <p:spPr bwMode="auto">
          <a:xfrm>
            <a:off x="6523038" y="2547938"/>
            <a:ext cx="2714625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latin typeface="Verdana" panose="020B0604030504040204" pitchFamily="34" charset="0"/>
              </a:rPr>
              <a:t>Processor-Memory</a:t>
            </a:r>
          </a:p>
          <a:p>
            <a:r>
              <a:rPr lang="en-US" altLang="en-US" sz="2000">
                <a:latin typeface="Verdana" panose="020B0604030504040204" pitchFamily="34" charset="0"/>
              </a:rPr>
              <a:t>Performance Gap:</a:t>
            </a:r>
            <a:br>
              <a:rPr lang="en-US" altLang="en-US" sz="2000">
                <a:latin typeface="Verdana" panose="020B0604030504040204" pitchFamily="34" charset="0"/>
              </a:rPr>
            </a:br>
            <a:r>
              <a:rPr lang="en-US" altLang="en-US" sz="2000">
                <a:latin typeface="Verdana" panose="020B0604030504040204" pitchFamily="34" charset="0"/>
              </a:rPr>
              <a:t>(grows 50% / year)</a:t>
            </a:r>
          </a:p>
        </p:txBody>
      </p:sp>
      <p:sp>
        <p:nvSpPr>
          <p:cNvPr id="9529" name="Rectangle 312"/>
          <p:cNvSpPr>
            <a:spLocks noChangeArrowheads="1"/>
          </p:cNvSpPr>
          <p:nvPr/>
        </p:nvSpPr>
        <p:spPr bwMode="auto">
          <a:xfrm rot="-5400000">
            <a:off x="-917575" y="3074988"/>
            <a:ext cx="2433637" cy="51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800">
                <a:latin typeface="Verdana" panose="020B0604030504040204" pitchFamily="34" charset="0"/>
              </a:rPr>
              <a:t>Performance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8</a:t>
            </a:fld>
            <a:endParaRPr lang="zh-CN" altLang="en-US"/>
          </a:p>
        </p:txBody>
      </p:sp>
      <p:sp>
        <p:nvSpPr>
          <p:cNvPr id="315" name="标题 1">
            <a:extLst>
              <a:ext uri="{FF2B5EF4-FFF2-40B4-BE49-F238E27FC236}">
                <a16:creationId xmlns="" xmlns:a16="http://schemas.microsoft.com/office/drawing/2014/main" id="{33C0A9AF-CF3B-024E-9724-D9F1C42E6D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Processor-DRAM Gap (latency)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8352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3"/>
          <p:cNvSpPr>
            <a:spLocks noChangeArrowheads="1"/>
          </p:cNvSpPr>
          <p:nvPr/>
        </p:nvSpPr>
        <p:spPr bwMode="auto">
          <a:xfrm>
            <a:off x="3012380" y="1628799"/>
            <a:ext cx="1981200" cy="1524000"/>
          </a:xfrm>
          <a:prstGeom prst="rect">
            <a:avLst/>
          </a:prstGeom>
          <a:solidFill>
            <a:srgbClr val="CFBDC8"/>
          </a:solidFill>
          <a:ln w="25400">
            <a:solidFill>
              <a:schemeClr val="tx2"/>
            </a:solidFill>
            <a:miter lim="800000"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 sz="2400">
                <a:latin typeface="Verdana" panose="020B0604030504040204" pitchFamily="34" charset="0"/>
              </a:rPr>
              <a:t>Small,</a:t>
            </a:r>
          </a:p>
          <a:p>
            <a:pPr algn="ctr"/>
            <a:r>
              <a:rPr lang="en-US" altLang="en-US" sz="2400">
                <a:latin typeface="Verdana" panose="020B0604030504040204" pitchFamily="34" charset="0"/>
              </a:rPr>
              <a:t>Fast Memory</a:t>
            </a:r>
          </a:p>
          <a:p>
            <a:pPr algn="ctr"/>
            <a:r>
              <a:rPr lang="en-US" altLang="en-US" sz="2400">
                <a:latin typeface="Verdana" panose="020B0604030504040204" pitchFamily="34" charset="0"/>
              </a:rPr>
              <a:t>(RF, SRAM)</a:t>
            </a:r>
          </a:p>
        </p:txBody>
      </p:sp>
      <p:sp>
        <p:nvSpPr>
          <p:cNvPr id="12293" name="Rectangle 4"/>
          <p:cNvSpPr>
            <a:spLocks noChangeArrowheads="1"/>
          </p:cNvSpPr>
          <p:nvPr/>
        </p:nvSpPr>
        <p:spPr bwMode="auto">
          <a:xfrm>
            <a:off x="486668" y="3838599"/>
            <a:ext cx="8405812" cy="2398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Char char="•"/>
            </a:pPr>
            <a:r>
              <a:rPr lang="en-US" altLang="en-US" sz="2400" dirty="0">
                <a:latin typeface="Verdana" panose="020B0604030504040204" pitchFamily="34" charset="0"/>
              </a:rPr>
              <a:t> </a:t>
            </a:r>
            <a:r>
              <a:rPr lang="en-US" altLang="en-US" sz="2400" i="1" dirty="0">
                <a:latin typeface="Verdana" panose="020B0604030504040204" pitchFamily="34" charset="0"/>
              </a:rPr>
              <a:t>capacity</a:t>
            </a:r>
            <a:r>
              <a:rPr lang="en-US" altLang="en-US" sz="2400" dirty="0">
                <a:latin typeface="Verdana" panose="020B0604030504040204" pitchFamily="34" charset="0"/>
              </a:rPr>
              <a:t>:	 Register &lt;&lt; SRAM &lt;&lt; </a:t>
            </a:r>
            <a:r>
              <a:rPr lang="en-US" altLang="en-US" sz="2400" dirty="0" smtClean="0">
                <a:latin typeface="Verdana" panose="020B0604030504040204" pitchFamily="34" charset="0"/>
              </a:rPr>
              <a:t>DRAM</a:t>
            </a:r>
            <a:endParaRPr lang="en-US" altLang="en-US" sz="2400" i="1" dirty="0">
              <a:latin typeface="Verdana" panose="020B0604030504040204" pitchFamily="34" charset="0"/>
            </a:endParaRPr>
          </a:p>
          <a:p>
            <a:pPr>
              <a:buFontTx/>
              <a:buChar char="•"/>
            </a:pPr>
            <a:r>
              <a:rPr lang="en-US" altLang="en-US" sz="2400" i="1" dirty="0">
                <a:latin typeface="Verdana" panose="020B0604030504040204" pitchFamily="34" charset="0"/>
              </a:rPr>
              <a:t> latency:	 </a:t>
            </a:r>
            <a:r>
              <a:rPr lang="en-US" altLang="en-US" sz="2400" dirty="0">
                <a:latin typeface="Verdana" panose="020B0604030504040204" pitchFamily="34" charset="0"/>
              </a:rPr>
              <a:t>Register &lt;&lt; SRAM &lt;&lt; </a:t>
            </a:r>
            <a:r>
              <a:rPr lang="en-US" altLang="en-US" sz="2400" dirty="0" smtClean="0">
                <a:latin typeface="Verdana" panose="020B0604030504040204" pitchFamily="34" charset="0"/>
              </a:rPr>
              <a:t>DRAM</a:t>
            </a:r>
            <a:endParaRPr lang="en-US" altLang="en-US" sz="2400" i="1" dirty="0">
              <a:latin typeface="Verdana" panose="020B0604030504040204" pitchFamily="34" charset="0"/>
            </a:endParaRPr>
          </a:p>
          <a:p>
            <a:pPr>
              <a:buFontTx/>
              <a:buChar char="•"/>
            </a:pPr>
            <a:r>
              <a:rPr lang="en-US" altLang="en-US" sz="2400" dirty="0">
                <a:latin typeface="Verdana" panose="020B0604030504040204" pitchFamily="34" charset="0"/>
              </a:rPr>
              <a:t> </a:t>
            </a:r>
            <a:r>
              <a:rPr lang="en-US" altLang="en-US" sz="2400" i="1" dirty="0">
                <a:latin typeface="Verdana" panose="020B0604030504040204" pitchFamily="34" charset="0"/>
              </a:rPr>
              <a:t>bandwidth:</a:t>
            </a:r>
            <a:r>
              <a:rPr lang="en-US" altLang="en-US" sz="2400" dirty="0">
                <a:latin typeface="Verdana" panose="020B0604030504040204" pitchFamily="34" charset="0"/>
              </a:rPr>
              <a:t>	 on-chip &gt;&gt; </a:t>
            </a:r>
            <a:r>
              <a:rPr lang="en-US" altLang="en-US" sz="2400" dirty="0" smtClean="0">
                <a:latin typeface="Verdana" panose="020B0604030504040204" pitchFamily="34" charset="0"/>
              </a:rPr>
              <a:t>off-chip</a:t>
            </a:r>
            <a:endParaRPr lang="en-US" altLang="en-US" sz="2400" i="1" dirty="0">
              <a:latin typeface="Verdana" panose="020B0604030504040204" pitchFamily="34" charset="0"/>
            </a:endParaRPr>
          </a:p>
          <a:p>
            <a:pPr lvl="1"/>
            <a:endParaRPr lang="en-US" altLang="en-US" sz="1400" i="1" dirty="0">
              <a:latin typeface="Verdana" panose="020B0604030504040204" pitchFamily="34" charset="0"/>
            </a:endParaRPr>
          </a:p>
          <a:p>
            <a:r>
              <a:rPr lang="en-US" altLang="en-US" sz="2400" dirty="0">
                <a:latin typeface="Verdana" panose="020B0604030504040204" pitchFamily="34" charset="0"/>
              </a:rPr>
              <a:t>On a data access:</a:t>
            </a:r>
          </a:p>
          <a:p>
            <a:pPr lvl="1"/>
            <a:r>
              <a:rPr lang="en-US" altLang="en-US" sz="2000" i="1" dirty="0">
                <a:solidFill>
                  <a:srgbClr val="56127A"/>
                </a:solidFill>
                <a:latin typeface="Verdana" panose="020B0604030504040204" pitchFamily="34" charset="0"/>
              </a:rPr>
              <a:t>if </a:t>
            </a:r>
            <a:r>
              <a:rPr lang="en-US" altLang="en-US" sz="2000" dirty="0">
                <a:solidFill>
                  <a:srgbClr val="56127A"/>
                </a:solidFill>
                <a:latin typeface="Verdana" panose="020B0604030504040204" pitchFamily="34" charset="0"/>
              </a:rPr>
              <a:t>data </a:t>
            </a:r>
            <a:r>
              <a:rPr lang="en-US" altLang="en-US" sz="2000" dirty="0">
                <a:solidFill>
                  <a:srgbClr val="56127A"/>
                </a:solidFill>
                <a:latin typeface="Symbol" panose="05050102010706020507" pitchFamily="18" charset="2"/>
              </a:rPr>
              <a:t>Î</a:t>
            </a:r>
            <a:r>
              <a:rPr lang="en-US" altLang="en-US" sz="2000" dirty="0">
                <a:solidFill>
                  <a:srgbClr val="56127A"/>
                </a:solidFill>
                <a:latin typeface="Verdana" panose="020B0604030504040204" pitchFamily="34" charset="0"/>
              </a:rPr>
              <a:t> fast memory </a:t>
            </a:r>
            <a:r>
              <a:rPr lang="en-US" altLang="en-US" sz="2000" dirty="0">
                <a:solidFill>
                  <a:srgbClr val="56127A"/>
                </a:solidFill>
                <a:latin typeface="Symbol" panose="05050102010706020507" pitchFamily="18" charset="2"/>
              </a:rPr>
              <a:t></a:t>
            </a:r>
            <a:r>
              <a:rPr lang="en-US" altLang="en-US" sz="2000" dirty="0">
                <a:solidFill>
                  <a:srgbClr val="56127A"/>
                </a:solidFill>
                <a:latin typeface="Verdana" panose="020B0604030504040204" pitchFamily="34" charset="0"/>
              </a:rPr>
              <a:t> low latency access </a:t>
            </a:r>
            <a:r>
              <a:rPr lang="en-US" altLang="en-US" sz="2000" i="1" dirty="0">
                <a:solidFill>
                  <a:srgbClr val="56127A"/>
                </a:solidFill>
                <a:latin typeface="Verdana" panose="020B0604030504040204" pitchFamily="34" charset="0"/>
              </a:rPr>
              <a:t>(SRAM)</a:t>
            </a:r>
          </a:p>
          <a:p>
            <a:pPr lvl="1"/>
            <a:r>
              <a:rPr lang="en-US" altLang="en-US" sz="2000" i="1" dirty="0">
                <a:solidFill>
                  <a:srgbClr val="56127A"/>
                </a:solidFill>
                <a:latin typeface="Verdana" panose="020B0604030504040204" pitchFamily="34" charset="0"/>
              </a:rPr>
              <a:t>If </a:t>
            </a:r>
            <a:r>
              <a:rPr lang="en-US" altLang="en-US" sz="2000" dirty="0">
                <a:solidFill>
                  <a:srgbClr val="56127A"/>
                </a:solidFill>
                <a:latin typeface="Verdana" panose="020B0604030504040204" pitchFamily="34" charset="0"/>
              </a:rPr>
              <a:t>data </a:t>
            </a:r>
            <a:r>
              <a:rPr lang="en-US" altLang="en-US" sz="2000" dirty="0">
                <a:solidFill>
                  <a:srgbClr val="56127A"/>
                </a:solidFill>
                <a:latin typeface="Symbol" panose="05050102010706020507" pitchFamily="18" charset="2"/>
              </a:rPr>
              <a:t>Ï</a:t>
            </a:r>
            <a:r>
              <a:rPr lang="en-US" altLang="en-US" sz="2000" dirty="0">
                <a:solidFill>
                  <a:srgbClr val="56127A"/>
                </a:solidFill>
                <a:latin typeface="Verdana" panose="020B0604030504040204" pitchFamily="34" charset="0"/>
              </a:rPr>
              <a:t> fast memory </a:t>
            </a:r>
            <a:r>
              <a:rPr lang="en-US" altLang="en-US" sz="2000" dirty="0">
                <a:solidFill>
                  <a:srgbClr val="56127A"/>
                </a:solidFill>
                <a:latin typeface="Symbol" panose="05050102010706020507" pitchFamily="18" charset="2"/>
              </a:rPr>
              <a:t></a:t>
            </a:r>
            <a:r>
              <a:rPr lang="en-US" altLang="en-US" sz="2000" dirty="0">
                <a:solidFill>
                  <a:srgbClr val="56127A"/>
                </a:solidFill>
                <a:latin typeface="Verdana" panose="020B0604030504040204" pitchFamily="34" charset="0"/>
              </a:rPr>
              <a:t> long latency access </a:t>
            </a:r>
            <a:r>
              <a:rPr lang="en-US" altLang="en-US" sz="2000" i="1" dirty="0">
                <a:solidFill>
                  <a:srgbClr val="56127A"/>
                </a:solidFill>
                <a:latin typeface="Verdana" panose="020B0604030504040204" pitchFamily="34" charset="0"/>
              </a:rPr>
              <a:t>(DRAM)</a:t>
            </a:r>
            <a:endParaRPr lang="en-US" altLang="en-US" sz="2000" i="1" dirty="0">
              <a:latin typeface="Verdana" panose="020B0604030504040204" pitchFamily="34" charset="0"/>
            </a:endParaRPr>
          </a:p>
        </p:txBody>
      </p:sp>
      <p:sp>
        <p:nvSpPr>
          <p:cNvPr id="12294" name="Rectangle 5"/>
          <p:cNvSpPr>
            <a:spLocks noChangeArrowheads="1"/>
          </p:cNvSpPr>
          <p:nvPr/>
        </p:nvSpPr>
        <p:spPr bwMode="auto">
          <a:xfrm>
            <a:off x="878780" y="2009799"/>
            <a:ext cx="1016000" cy="835025"/>
          </a:xfrm>
          <a:prstGeom prst="rect">
            <a:avLst/>
          </a:prstGeom>
          <a:solidFill>
            <a:schemeClr val="bg1"/>
          </a:solidFill>
          <a:ln w="254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 sz="2400">
                <a:latin typeface="Verdana" panose="020B0604030504040204" pitchFamily="34" charset="0"/>
              </a:rPr>
              <a:t>CPU</a:t>
            </a:r>
          </a:p>
        </p:txBody>
      </p:sp>
      <p:sp>
        <p:nvSpPr>
          <p:cNvPr id="12295" name="Rectangle 6"/>
          <p:cNvSpPr>
            <a:spLocks noChangeArrowheads="1"/>
          </p:cNvSpPr>
          <p:nvPr/>
        </p:nvSpPr>
        <p:spPr bwMode="auto">
          <a:xfrm>
            <a:off x="5984180" y="1171599"/>
            <a:ext cx="2819400" cy="2514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2"/>
            </a:solidFill>
            <a:miter lim="800000"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 sz="2400">
                <a:latin typeface="Verdana" panose="020B0604030504040204" pitchFamily="34" charset="0"/>
              </a:rPr>
              <a:t>Big, Slow Memory</a:t>
            </a:r>
          </a:p>
          <a:p>
            <a:pPr algn="ctr"/>
            <a:r>
              <a:rPr lang="en-US" altLang="en-US" sz="2400">
                <a:latin typeface="Verdana" panose="020B0604030504040204" pitchFamily="34" charset="0"/>
              </a:rPr>
              <a:t>(DRAM)</a:t>
            </a:r>
          </a:p>
        </p:txBody>
      </p:sp>
      <p:sp>
        <p:nvSpPr>
          <p:cNvPr id="12296" name="Oval 7"/>
          <p:cNvSpPr>
            <a:spLocks noChangeArrowheads="1"/>
          </p:cNvSpPr>
          <p:nvPr/>
        </p:nvSpPr>
        <p:spPr bwMode="auto">
          <a:xfrm>
            <a:off x="2250380" y="1704999"/>
            <a:ext cx="355600" cy="31115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1"/>
            </a:solidFill>
            <a:round/>
            <a:headEnd/>
            <a:tailEnd/>
          </a:ln>
        </p:spPr>
        <p:txBody>
          <a:bodyPr wrap="none" lIns="90488" tIns="44450" rIns="90488" bIns="4445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 sz="2400">
                <a:latin typeface="Verdana" panose="020B0604030504040204" pitchFamily="34" charset="0"/>
              </a:rPr>
              <a:t>A</a:t>
            </a:r>
          </a:p>
        </p:txBody>
      </p:sp>
      <p:sp>
        <p:nvSpPr>
          <p:cNvPr id="12297" name="Oval 8"/>
          <p:cNvSpPr>
            <a:spLocks noChangeArrowheads="1"/>
          </p:cNvSpPr>
          <p:nvPr/>
        </p:nvSpPr>
        <p:spPr bwMode="auto">
          <a:xfrm>
            <a:off x="5298380" y="1704999"/>
            <a:ext cx="355600" cy="31115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1"/>
            </a:solidFill>
            <a:round/>
            <a:headEnd/>
            <a:tailEnd/>
          </a:ln>
        </p:spPr>
        <p:txBody>
          <a:bodyPr wrap="none" lIns="90488" tIns="44450" rIns="90488" bIns="4445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 sz="2400">
                <a:latin typeface="Verdana" panose="020B0604030504040204" pitchFamily="34" charset="0"/>
              </a:rPr>
              <a:t>B</a:t>
            </a:r>
          </a:p>
        </p:txBody>
      </p:sp>
      <p:sp>
        <p:nvSpPr>
          <p:cNvPr id="12298" name="Rectangle 9"/>
          <p:cNvSpPr>
            <a:spLocks noChangeArrowheads="1"/>
          </p:cNvSpPr>
          <p:nvPr/>
        </p:nvSpPr>
        <p:spPr bwMode="auto">
          <a:xfrm>
            <a:off x="1793180" y="3152799"/>
            <a:ext cx="419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 sz="2000" i="1" dirty="0">
                <a:latin typeface="Verdana" panose="020B0604030504040204" pitchFamily="34" charset="0"/>
              </a:rPr>
              <a:t>holds frequently used data</a:t>
            </a:r>
          </a:p>
        </p:txBody>
      </p:sp>
      <p:sp>
        <p:nvSpPr>
          <p:cNvPr id="12299" name="AutoShape 10"/>
          <p:cNvSpPr>
            <a:spLocks noChangeArrowheads="1"/>
          </p:cNvSpPr>
          <p:nvPr/>
        </p:nvSpPr>
        <p:spPr bwMode="auto">
          <a:xfrm>
            <a:off x="4993580" y="2390799"/>
            <a:ext cx="990600" cy="152400"/>
          </a:xfrm>
          <a:prstGeom prst="leftRightArrow">
            <a:avLst>
              <a:gd name="adj1" fmla="val 50000"/>
              <a:gd name="adj2" fmla="val 130000"/>
            </a:avLst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2300" name="AutoShape 11"/>
          <p:cNvSpPr>
            <a:spLocks noChangeArrowheads="1"/>
          </p:cNvSpPr>
          <p:nvPr/>
        </p:nvSpPr>
        <p:spPr bwMode="auto">
          <a:xfrm>
            <a:off x="1869380" y="2009799"/>
            <a:ext cx="1143000" cy="838200"/>
          </a:xfrm>
          <a:prstGeom prst="leftRightArrow">
            <a:avLst>
              <a:gd name="adj1" fmla="val 50000"/>
              <a:gd name="adj2" fmla="val 27273"/>
            </a:avLst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9</a:t>
            </a:fld>
            <a:endParaRPr lang="zh-CN" altLang="en-US"/>
          </a:p>
        </p:txBody>
      </p:sp>
      <p:sp>
        <p:nvSpPr>
          <p:cNvPr id="13" name="标题 1">
            <a:extLst>
              <a:ext uri="{FF2B5EF4-FFF2-40B4-BE49-F238E27FC236}">
                <a16:creationId xmlns="" xmlns:a16="http://schemas.microsoft.com/office/drawing/2014/main" id="{F77CF43B-DA05-1548-B829-319FF4E24903}"/>
              </a:ext>
            </a:extLst>
          </p:cNvPr>
          <p:cNvSpPr txBox="1">
            <a:spLocks/>
          </p:cNvSpPr>
          <p:nvPr/>
        </p:nvSpPr>
        <p:spPr>
          <a:xfrm>
            <a:off x="1032046" y="260648"/>
            <a:ext cx="7992888" cy="922114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Memory Hierarchy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3883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夏至">
  <a:themeElements>
    <a:clrScheme name="夏至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夏至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夏至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5722</TotalTime>
  <Words>2332</Words>
  <Application>Microsoft Office PowerPoint</Application>
  <PresentationFormat>On-screen Show (4:3)</PresentationFormat>
  <Paragraphs>559</Paragraphs>
  <Slides>35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夏至</vt:lpstr>
      <vt:lpstr>CSE 341 Computer Organization  Lecture 22 Memory (1) </vt:lpstr>
      <vt:lpstr>Today’s Content in Big Picture</vt:lpstr>
      <vt:lpstr>Course Evaluation Incentive</vt:lpstr>
      <vt:lpstr>Memory</vt:lpstr>
      <vt:lpstr>Fast and Large Memory?</vt:lpstr>
      <vt:lpstr>In Real World…</vt:lpstr>
      <vt:lpstr>CPU-Memory Bottleneck</vt:lpstr>
      <vt:lpstr>Processor-DRAM Gap (latency)</vt:lpstr>
      <vt:lpstr>PowerPoint Presentation</vt:lpstr>
      <vt:lpstr>Cache</vt:lpstr>
      <vt:lpstr>PowerPoint Presentation</vt:lpstr>
      <vt:lpstr>Memory Hierarchy: Intel Haswell Mobile Processor (2013)</vt:lpstr>
      <vt:lpstr>PowerPoint Presentation</vt:lpstr>
      <vt:lpstr>Cache</vt:lpstr>
      <vt:lpstr>Role of Cache</vt:lpstr>
      <vt:lpstr>Locality</vt:lpstr>
      <vt:lpstr>Temporal Locality for Instruction Access</vt:lpstr>
      <vt:lpstr>Temporal Locality for Data Access</vt:lpstr>
      <vt:lpstr>Spatial Locality for Instruction Access</vt:lpstr>
      <vt:lpstr>Spatial Locality for Data Access</vt:lpstr>
      <vt:lpstr>How Cache Utilizes Temporal Locality</vt:lpstr>
      <vt:lpstr>How Cache Utilizes Spatial Locality</vt:lpstr>
      <vt:lpstr>Cache Hit and Miss</vt:lpstr>
      <vt:lpstr>A Simple Cache Design</vt:lpstr>
      <vt:lpstr>Four Questions on Cache Design</vt:lpstr>
      <vt:lpstr>PowerPoint Presentation</vt:lpstr>
      <vt:lpstr>Where Should We Put Data in the Cache? (1)</vt:lpstr>
      <vt:lpstr>Where Should We Put Data in the Cache? (2)</vt:lpstr>
      <vt:lpstr>PowerPoint Presentation</vt:lpstr>
      <vt:lpstr>Adding Tags</vt:lpstr>
      <vt:lpstr>Valid Bit</vt:lpstr>
      <vt:lpstr>A Cache Hit</vt:lpstr>
      <vt:lpstr>A Cache Miss</vt:lpstr>
      <vt:lpstr>PowerPoint Presentation</vt:lpstr>
      <vt:lpstr>What if the caches fills up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 344  Digital Computer Systems</dc:title>
  <dc:creator>manmenghou</dc:creator>
  <cp:lastModifiedBy>Lu Su</cp:lastModifiedBy>
  <cp:revision>364</cp:revision>
  <dcterms:created xsi:type="dcterms:W3CDTF">2015-08-13T19:09:57Z</dcterms:created>
  <dcterms:modified xsi:type="dcterms:W3CDTF">2020-04-29T04:18:45Z</dcterms:modified>
</cp:coreProperties>
</file>