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536" r:id="rId2"/>
    <p:sldId id="529" r:id="rId3"/>
    <p:sldId id="509" r:id="rId4"/>
    <p:sldId id="510" r:id="rId5"/>
    <p:sldId id="511" r:id="rId6"/>
    <p:sldId id="512" r:id="rId7"/>
    <p:sldId id="513" r:id="rId8"/>
    <p:sldId id="537" r:id="rId9"/>
    <p:sldId id="514" r:id="rId10"/>
    <p:sldId id="515" r:id="rId11"/>
    <p:sldId id="516" r:id="rId12"/>
    <p:sldId id="517" r:id="rId13"/>
    <p:sldId id="518" r:id="rId14"/>
    <p:sldId id="519" r:id="rId15"/>
    <p:sldId id="520" r:id="rId16"/>
    <p:sldId id="521" r:id="rId17"/>
    <p:sldId id="522" r:id="rId18"/>
    <p:sldId id="523" r:id="rId19"/>
    <p:sldId id="530" r:id="rId20"/>
    <p:sldId id="531" r:id="rId21"/>
    <p:sldId id="532" r:id="rId22"/>
    <p:sldId id="533" r:id="rId23"/>
    <p:sldId id="534" r:id="rId24"/>
    <p:sldId id="535" r:id="rId2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678B4"/>
    <a:srgbClr val="16B49A"/>
    <a:srgbClr val="54D1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93542" autoAdjust="0"/>
  </p:normalViewPr>
  <p:slideViewPr>
    <p:cSldViewPr>
      <p:cViewPr>
        <p:scale>
          <a:sx n="120" d="100"/>
          <a:sy n="120" d="100"/>
        </p:scale>
        <p:origin x="-1374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3620D5-0302-4B5A-9B6C-55CBC4D46773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06FEC7-6F5D-4A92-B263-054F691128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3725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t>2020/4/29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844824"/>
            <a:ext cx="8964488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  <a:t>CSE 341</a:t>
            </a:r>
            <a:b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Computer Organization</a:t>
            </a:r>
            <a:b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100" b="1" i="1" dirty="0">
                <a:solidFill>
                  <a:schemeClr val="tx1"/>
                </a:solidFill>
              </a:rPr>
              <a:t/>
            </a:r>
            <a:br>
              <a:rPr lang="en-US" altLang="zh-CN" sz="3100" b="1" i="1" dirty="0">
                <a:solidFill>
                  <a:schemeClr val="tx1"/>
                </a:solidFill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Lecture 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23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Memory 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(2)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endParaRPr lang="zh-CN" altLang="en-US" sz="3600" b="1" dirty="0">
              <a:solidFill>
                <a:srgbClr val="FF0000"/>
              </a:solidFill>
              <a:latin typeface="Gadugi" panose="020B0502040204020203" pitchFamily="34" charset="0"/>
              <a:ea typeface="Malgun Gothic" panose="020B0503020000020004" pitchFamily="34" charset="-127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2448272"/>
          </a:xfrm>
        </p:spPr>
        <p:txBody>
          <a:bodyPr>
            <a:normAutofit fontScale="70000" lnSpcReduction="20000"/>
          </a:bodyPr>
          <a:lstStyle/>
          <a:p>
            <a:endParaRPr lang="en-US" altLang="zh-CN" dirty="0"/>
          </a:p>
          <a:p>
            <a:pPr algn="ctr"/>
            <a:r>
              <a:rPr lang="en-US" altLang="zh-CN" sz="5100" b="1" i="1" dirty="0">
                <a:solidFill>
                  <a:schemeClr val="accent1"/>
                </a:solidFill>
              </a:rPr>
              <a:t>Prof. </a:t>
            </a:r>
            <a:r>
              <a:rPr lang="en-US" altLang="zh-CN" sz="5100" b="1" i="1" dirty="0" smtClean="0">
                <a:solidFill>
                  <a:schemeClr val="accent1"/>
                </a:solidFill>
              </a:rPr>
              <a:t>Lu Su</a:t>
            </a:r>
            <a:endParaRPr lang="en-US" altLang="zh-CN" sz="5100" b="1" i="1" dirty="0">
              <a:solidFill>
                <a:schemeClr val="accent1"/>
              </a:solidFill>
            </a:endParaRPr>
          </a:p>
          <a:p>
            <a:pPr algn="ctr"/>
            <a:r>
              <a:rPr lang="en-US" altLang="zh-CN" sz="4400" b="1" i="1" dirty="0">
                <a:solidFill>
                  <a:schemeClr val="tx1"/>
                </a:solidFill>
              </a:rPr>
              <a:t>Computer Science Engineering, UB</a:t>
            </a:r>
          </a:p>
          <a:p>
            <a:endParaRPr lang="en-US" altLang="zh-CN" sz="4400" b="1" i="1" dirty="0">
              <a:solidFill>
                <a:schemeClr val="tx1"/>
              </a:solidFill>
            </a:endParaRP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Slides adapted from </a:t>
            </a:r>
            <a:r>
              <a:rPr lang="en-US" altLang="zh-CN" sz="2100" b="1" i="1" dirty="0" err="1"/>
              <a:t>Raheel</a:t>
            </a:r>
            <a:r>
              <a:rPr lang="en-US" altLang="zh-CN" sz="2100" b="1" i="1" dirty="0"/>
              <a:t> Ahmad, </a:t>
            </a:r>
            <a:r>
              <a:rPr lang="en-US" altLang="zh-CN" sz="2100" b="1" i="1" dirty="0">
                <a:solidFill>
                  <a:schemeClr val="tx1"/>
                </a:solidFill>
              </a:rPr>
              <a:t>Luis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Ceze</a:t>
            </a:r>
            <a:r>
              <a:rPr lang="en-US" altLang="zh-CN" sz="2100" b="1" i="1" dirty="0">
                <a:solidFill>
                  <a:schemeClr val="tx1"/>
                </a:solidFill>
              </a:rPr>
              <a:t> , </a:t>
            </a:r>
            <a:r>
              <a:rPr lang="en-US" altLang="zh-CN" sz="2100" b="1" i="1" dirty="0" err="1"/>
              <a:t>Sangyeun</a:t>
            </a:r>
            <a:r>
              <a:rPr lang="en-US" altLang="zh-CN" sz="2100" b="1" i="1" dirty="0"/>
              <a:t> Cho,</a:t>
            </a: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 Howard Huang, Bruce Kim,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Josep</a:t>
            </a:r>
            <a:r>
              <a:rPr lang="en-US" altLang="zh-CN" sz="2100" b="1" i="1" dirty="0">
                <a:solidFill>
                  <a:schemeClr val="tx1"/>
                </a:solidFill>
              </a:rPr>
              <a:t>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Torrellas</a:t>
            </a:r>
            <a:r>
              <a:rPr lang="en-US" altLang="zh-CN" sz="2100" b="1" i="1" dirty="0">
                <a:solidFill>
                  <a:schemeClr val="tx1"/>
                </a:solidFill>
              </a:rPr>
              <a:t>, Bo Yuan, and Craig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Zilles</a:t>
            </a:r>
            <a:endParaRPr lang="zh-CN" altLang="en-US" sz="2100" b="1" i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003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341366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smtClean="0">
                <a:solidFill>
                  <a:srgbClr val="0000FF"/>
                </a:solidFill>
              </a:rPr>
              <a:t>Block address of main memory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5688632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2403475" algn="l"/>
              </a:tabLst>
            </a:pPr>
            <a:r>
              <a:rPr lang="en-US" altLang="zh-CN" sz="2800" dirty="0" smtClean="0">
                <a:ea typeface="宋体" charset="-122"/>
              </a:rPr>
              <a:t>So </a:t>
            </a:r>
            <a:r>
              <a:rPr lang="en-US" altLang="zh-CN" sz="2800" dirty="0">
                <a:ea typeface="宋体" charset="-122"/>
              </a:rPr>
              <a:t>how </a:t>
            </a:r>
            <a:r>
              <a:rPr lang="en-US" altLang="zh-CN" sz="2800" dirty="0" smtClean="0">
                <a:ea typeface="宋体" charset="-122"/>
              </a:rPr>
              <a:t>to figure </a:t>
            </a:r>
            <a:r>
              <a:rPr lang="en-US" altLang="zh-CN" sz="2800" dirty="0">
                <a:ea typeface="宋体" charset="-122"/>
              </a:rPr>
              <a:t>out where data should be placed in the cache</a:t>
            </a:r>
            <a:r>
              <a:rPr lang="en-US" altLang="zh-CN" sz="2800" dirty="0" smtClean="0">
                <a:ea typeface="宋体" charset="-122"/>
              </a:rPr>
              <a:t>? We use </a:t>
            </a:r>
            <a:r>
              <a:rPr lang="en-US" altLang="zh-CN" sz="2800" dirty="0" smtClean="0">
                <a:solidFill>
                  <a:srgbClr val="FF0000"/>
                </a:solidFill>
                <a:ea typeface="宋体" charset="-122"/>
              </a:rPr>
              <a:t>block addresses</a:t>
            </a:r>
            <a:r>
              <a:rPr lang="en-US" altLang="zh-CN" sz="2800" dirty="0">
                <a:ea typeface="宋体" charset="-122"/>
              </a:rPr>
              <a:t>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2403475" algn="l"/>
              </a:tabLst>
            </a:pPr>
            <a:r>
              <a:rPr lang="en-US" altLang="zh-CN" sz="2800" dirty="0" smtClean="0">
                <a:ea typeface="宋体" charset="-122"/>
              </a:rPr>
              <a:t>The prior example </a:t>
            </a:r>
            <a:r>
              <a:rPr lang="en-US" altLang="zh-CN" sz="2800" dirty="0">
                <a:ea typeface="宋体" charset="-122"/>
              </a:rPr>
              <a:t>has two-byte cache blocks, </a:t>
            </a:r>
            <a:r>
              <a:rPr lang="en-US" altLang="zh-CN" sz="2800" dirty="0" smtClean="0">
                <a:ea typeface="宋体" charset="-122"/>
              </a:rPr>
              <a:t>so we </a:t>
            </a:r>
            <a:r>
              <a:rPr lang="en-US" altLang="zh-CN" sz="2800" dirty="0">
                <a:ea typeface="宋体" charset="-122"/>
              </a:rPr>
              <a:t>can think of a 16-byte </a:t>
            </a:r>
            <a:r>
              <a:rPr lang="en-US" altLang="zh-CN" sz="2800" i="1" dirty="0">
                <a:ea typeface="宋体" charset="-122"/>
              </a:rPr>
              <a:t>main memory </a:t>
            </a:r>
            <a:r>
              <a:rPr lang="en-US" altLang="zh-CN" sz="2800" dirty="0">
                <a:ea typeface="宋体" charset="-122"/>
              </a:rPr>
              <a:t>as</a:t>
            </a:r>
          </a:p>
          <a:p>
            <a:pPr marL="342900" indent="-342900" defTabSz="914400">
              <a:spcBef>
                <a:spcPct val="0"/>
              </a:spcBef>
              <a:buFont typeface="Wingdings" pitchFamily="96" charset="2"/>
              <a:buNone/>
              <a:tabLst>
                <a:tab pos="2403475" algn="l"/>
              </a:tabLst>
            </a:pPr>
            <a:r>
              <a:rPr lang="en-US" altLang="zh-CN" sz="2800" dirty="0">
                <a:ea typeface="宋体" charset="-122"/>
              </a:rPr>
              <a:t>	an “8-block” main memory instead.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2403475" algn="l"/>
              </a:tabLst>
            </a:pPr>
            <a:r>
              <a:rPr lang="en-US" altLang="zh-CN" sz="2800" dirty="0">
                <a:ea typeface="宋体" charset="-122"/>
              </a:rPr>
              <a:t>For instance, memory addresses </a:t>
            </a:r>
            <a:r>
              <a:rPr lang="en-US" altLang="zh-CN" sz="2800" dirty="0">
                <a:solidFill>
                  <a:srgbClr val="00CC00"/>
                </a:solidFill>
                <a:ea typeface="宋体" charset="-122"/>
              </a:rPr>
              <a:t>12</a:t>
            </a:r>
            <a:r>
              <a:rPr lang="en-US" altLang="zh-CN" sz="2800" dirty="0">
                <a:ea typeface="宋体" charset="-122"/>
              </a:rPr>
              <a:t> and </a:t>
            </a:r>
            <a:r>
              <a:rPr lang="en-US" altLang="zh-CN" sz="2800" dirty="0" smtClean="0">
                <a:solidFill>
                  <a:srgbClr val="00CC00"/>
                </a:solidFill>
                <a:ea typeface="宋体" charset="-122"/>
              </a:rPr>
              <a:t>13 </a:t>
            </a:r>
            <a:r>
              <a:rPr lang="en-US" altLang="zh-CN" sz="2800" dirty="0" smtClean="0">
                <a:ea typeface="宋体" charset="-122"/>
              </a:rPr>
              <a:t>both </a:t>
            </a:r>
            <a:r>
              <a:rPr lang="en-US" altLang="zh-CN" sz="2800" dirty="0">
                <a:ea typeface="宋体" charset="-122"/>
              </a:rPr>
              <a:t>correspond to block address </a:t>
            </a:r>
            <a:r>
              <a:rPr lang="en-US" altLang="zh-CN" sz="2800" dirty="0" smtClean="0">
                <a:solidFill>
                  <a:srgbClr val="00CC00"/>
                </a:solidFill>
                <a:ea typeface="宋体" charset="-122"/>
              </a:rPr>
              <a:t>6</a:t>
            </a:r>
            <a:r>
              <a:rPr lang="en-US" altLang="zh-CN" sz="2800" dirty="0">
                <a:ea typeface="宋体" charset="-122"/>
              </a:rPr>
              <a:t>.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6477000" y="1452371"/>
            <a:ext cx="2832100" cy="4951413"/>
            <a:chOff x="1891" y="1199"/>
            <a:chExt cx="1622" cy="2753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2400" y="1968"/>
              <a:ext cx="624" cy="144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400" y="2112"/>
              <a:ext cx="624" cy="144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400" y="2400"/>
              <a:ext cx="62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400" y="1824"/>
              <a:ext cx="624" cy="144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2400" y="2256"/>
              <a:ext cx="624" cy="144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2400" y="2544"/>
              <a:ext cx="62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2400" y="2976"/>
              <a:ext cx="624" cy="144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2400" y="3264"/>
              <a:ext cx="624" cy="144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2400" y="3552"/>
              <a:ext cx="62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2400" y="3120"/>
              <a:ext cx="624" cy="144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2400" y="3408"/>
              <a:ext cx="624" cy="144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2400" y="3696"/>
              <a:ext cx="624" cy="144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Text Box 17"/>
            <p:cNvSpPr txBox="1">
              <a:spLocks noChangeArrowheads="1"/>
            </p:cNvSpPr>
            <p:nvPr/>
          </p:nvSpPr>
          <p:spPr bwMode="auto">
            <a:xfrm>
              <a:off x="2014" y="1525"/>
              <a:ext cx="238" cy="23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1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2</a:t>
              </a: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3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4</a:t>
              </a: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5</a:t>
              </a: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6</a:t>
              </a: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7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 eaLnBrk="1" hangingPunct="1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8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9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10</a:t>
              </a: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11</a:t>
              </a:r>
              <a:endParaRPr lang="en-US" altLang="zh-CN" sz="1600">
                <a:solidFill>
                  <a:srgbClr val="FF00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12</a:t>
              </a: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13</a:t>
              </a: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14</a:t>
              </a: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15</a:t>
              </a:r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891" y="1199"/>
              <a:ext cx="518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600">
                  <a:latin typeface="Trebuchet MS" pitchFamily="96" charset="0"/>
                  <a:ea typeface="宋体" charset="-122"/>
                </a:rPr>
                <a:t>Byte</a:t>
              </a:r>
            </a:p>
            <a:p>
              <a:pPr algn="ctr" eaLnBrk="1" hangingPunct="1"/>
              <a:r>
                <a:rPr lang="en-US" altLang="zh-CN" sz="1600">
                  <a:latin typeface="Trebuchet MS" pitchFamily="96" charset="0"/>
                  <a:ea typeface="宋体" charset="-122"/>
                </a:rPr>
                <a:t>Address</a:t>
              </a: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2400" y="1536"/>
              <a:ext cx="624" cy="144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2400" y="1680"/>
              <a:ext cx="624" cy="144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2400" y="2688"/>
              <a:ext cx="624" cy="144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2400" y="2832"/>
              <a:ext cx="624" cy="144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AutoShape 23"/>
            <p:cNvSpPr>
              <a:spLocks/>
            </p:cNvSpPr>
            <p:nvPr/>
          </p:nvSpPr>
          <p:spPr bwMode="auto">
            <a:xfrm>
              <a:off x="3072" y="1536"/>
              <a:ext cx="96" cy="288"/>
            </a:xfrm>
            <a:prstGeom prst="rightBrace">
              <a:avLst>
                <a:gd name="adj1" fmla="val 25000"/>
                <a:gd name="adj2" fmla="val 50000"/>
              </a:avLst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AutoShape 24"/>
            <p:cNvSpPr>
              <a:spLocks/>
            </p:cNvSpPr>
            <p:nvPr/>
          </p:nvSpPr>
          <p:spPr bwMode="auto">
            <a:xfrm>
              <a:off x="3072" y="1824"/>
              <a:ext cx="96" cy="288"/>
            </a:xfrm>
            <a:prstGeom prst="rightBrace">
              <a:avLst>
                <a:gd name="adj1" fmla="val 25000"/>
                <a:gd name="adj2" fmla="val 50000"/>
              </a:avLst>
            </a:prstGeom>
            <a:noFill/>
            <a:ln w="1905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AutoShape 25"/>
            <p:cNvSpPr>
              <a:spLocks/>
            </p:cNvSpPr>
            <p:nvPr/>
          </p:nvSpPr>
          <p:spPr bwMode="auto">
            <a:xfrm>
              <a:off x="3072" y="2112"/>
              <a:ext cx="96" cy="288"/>
            </a:xfrm>
            <a:prstGeom prst="rightBrace">
              <a:avLst>
                <a:gd name="adj1" fmla="val 25000"/>
                <a:gd name="adj2" fmla="val 50000"/>
              </a:avLst>
            </a:prstGeom>
            <a:noFill/>
            <a:ln w="1905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AutoShape 26"/>
            <p:cNvSpPr>
              <a:spLocks/>
            </p:cNvSpPr>
            <p:nvPr/>
          </p:nvSpPr>
          <p:spPr bwMode="auto">
            <a:xfrm>
              <a:off x="3072" y="2400"/>
              <a:ext cx="96" cy="288"/>
            </a:xfrm>
            <a:prstGeom prst="rightBrace">
              <a:avLst>
                <a:gd name="adj1" fmla="val 25000"/>
                <a:gd name="adj2" fmla="val 50000"/>
              </a:avLst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AutoShape 27"/>
            <p:cNvSpPr>
              <a:spLocks/>
            </p:cNvSpPr>
            <p:nvPr/>
          </p:nvSpPr>
          <p:spPr bwMode="auto">
            <a:xfrm>
              <a:off x="3072" y="2688"/>
              <a:ext cx="96" cy="288"/>
            </a:xfrm>
            <a:prstGeom prst="rightBrace">
              <a:avLst>
                <a:gd name="adj1" fmla="val 25000"/>
                <a:gd name="adj2" fmla="val 50000"/>
              </a:avLst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AutoShape 28"/>
            <p:cNvSpPr>
              <a:spLocks/>
            </p:cNvSpPr>
            <p:nvPr/>
          </p:nvSpPr>
          <p:spPr bwMode="auto">
            <a:xfrm>
              <a:off x="3072" y="2976"/>
              <a:ext cx="96" cy="288"/>
            </a:xfrm>
            <a:prstGeom prst="rightBrace">
              <a:avLst>
                <a:gd name="adj1" fmla="val 25000"/>
                <a:gd name="adj2" fmla="val 50000"/>
              </a:avLst>
            </a:prstGeom>
            <a:noFill/>
            <a:ln w="1905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AutoShape 29"/>
            <p:cNvSpPr>
              <a:spLocks/>
            </p:cNvSpPr>
            <p:nvPr/>
          </p:nvSpPr>
          <p:spPr bwMode="auto">
            <a:xfrm>
              <a:off x="3072" y="3264"/>
              <a:ext cx="96" cy="288"/>
            </a:xfrm>
            <a:prstGeom prst="rightBrace">
              <a:avLst>
                <a:gd name="adj1" fmla="val 25000"/>
                <a:gd name="adj2" fmla="val 50000"/>
              </a:avLst>
            </a:prstGeom>
            <a:noFill/>
            <a:ln w="1905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AutoShape 30"/>
            <p:cNvSpPr>
              <a:spLocks/>
            </p:cNvSpPr>
            <p:nvPr/>
          </p:nvSpPr>
          <p:spPr bwMode="auto">
            <a:xfrm>
              <a:off x="3072" y="3552"/>
              <a:ext cx="96" cy="288"/>
            </a:xfrm>
            <a:prstGeom prst="rightBrace">
              <a:avLst>
                <a:gd name="adj1" fmla="val 25000"/>
                <a:gd name="adj2" fmla="val 50000"/>
              </a:avLst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Text Box 31"/>
            <p:cNvSpPr txBox="1">
              <a:spLocks noChangeArrowheads="1"/>
            </p:cNvSpPr>
            <p:nvPr/>
          </p:nvSpPr>
          <p:spPr bwMode="auto">
            <a:xfrm>
              <a:off x="3148" y="1572"/>
              <a:ext cx="178" cy="2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600">
                <a:solidFill>
                  <a:srgbClr val="FF00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</a:t>
              </a: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600">
                <a:solidFill>
                  <a:srgbClr val="3333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2</a:t>
              </a: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600">
                <a:solidFill>
                  <a:srgbClr val="0099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3</a:t>
              </a: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 eaLnBrk="1" hangingPunct="1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4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5</a:t>
              </a: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600">
                <a:solidFill>
                  <a:srgbClr val="FF00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6</a:t>
              </a: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7</a:t>
              </a: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600">
                <a:solidFill>
                  <a:srgbClr val="FF00FF"/>
                </a:solidFill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32" name="Text Box 32"/>
            <p:cNvSpPr txBox="1">
              <a:spLocks noChangeArrowheads="1"/>
            </p:cNvSpPr>
            <p:nvPr/>
          </p:nvSpPr>
          <p:spPr bwMode="auto">
            <a:xfrm>
              <a:off x="2995" y="1199"/>
              <a:ext cx="518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Block</a:t>
              </a:r>
            </a:p>
            <a:p>
              <a:pPr algn="ctr" eaLnBrk="1" hangingPunct="1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Address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4715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Cache mapping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3444201" cy="5544616"/>
          </a:xfrm>
        </p:spPr>
        <p:txBody>
          <a:bodyPr>
            <a:normAutofit fontScale="85000" lnSpcReduction="10000"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Once </a:t>
            </a:r>
            <a:r>
              <a:rPr lang="en-US" altLang="zh-CN" sz="2800" dirty="0" smtClean="0">
                <a:ea typeface="宋体" charset="-122"/>
              </a:rPr>
              <a:t>we </a:t>
            </a:r>
            <a:r>
              <a:rPr lang="en-US" altLang="zh-CN" sz="2800" dirty="0">
                <a:ea typeface="宋体" charset="-122"/>
              </a:rPr>
              <a:t>know the block address, </a:t>
            </a:r>
            <a:r>
              <a:rPr lang="en-US" altLang="zh-CN" sz="2800" dirty="0" smtClean="0">
                <a:ea typeface="宋体" charset="-122"/>
              </a:rPr>
              <a:t>we </a:t>
            </a:r>
            <a:r>
              <a:rPr lang="en-US" altLang="zh-CN" sz="2800" dirty="0">
                <a:ea typeface="宋体" charset="-122"/>
              </a:rPr>
              <a:t>can map it to the </a:t>
            </a:r>
            <a:r>
              <a:rPr lang="en-US" altLang="zh-CN" sz="2800" dirty="0" smtClean="0">
                <a:ea typeface="宋体" charset="-122"/>
              </a:rPr>
              <a:t>cache: find </a:t>
            </a:r>
            <a:r>
              <a:rPr lang="en-US" altLang="zh-CN" sz="2800" dirty="0">
                <a:ea typeface="宋体" charset="-122"/>
              </a:rPr>
              <a:t>the remainder </a:t>
            </a:r>
            <a:r>
              <a:rPr lang="en-US" altLang="zh-CN" sz="2800" dirty="0" smtClean="0">
                <a:ea typeface="宋体" charset="-122"/>
              </a:rPr>
              <a:t>when the </a:t>
            </a:r>
            <a:r>
              <a:rPr lang="en-US" altLang="zh-CN" sz="2800" i="1" dirty="0">
                <a:ea typeface="宋体" charset="-122"/>
              </a:rPr>
              <a:t>block address </a:t>
            </a:r>
            <a:r>
              <a:rPr lang="en-US" altLang="zh-CN" sz="2800" dirty="0">
                <a:ea typeface="宋体" charset="-122"/>
              </a:rPr>
              <a:t>is divided </a:t>
            </a:r>
            <a:r>
              <a:rPr lang="en-US" altLang="zh-CN" sz="2800" dirty="0" smtClean="0">
                <a:ea typeface="宋体" charset="-122"/>
              </a:rPr>
              <a:t>by the </a:t>
            </a:r>
            <a:r>
              <a:rPr lang="en-US" altLang="zh-CN" sz="2800" i="1" dirty="0">
                <a:ea typeface="宋体" charset="-122"/>
              </a:rPr>
              <a:t>number of cache blocks</a:t>
            </a:r>
            <a:r>
              <a:rPr lang="en-US" altLang="zh-CN" sz="2800" dirty="0">
                <a:ea typeface="宋体" charset="-122"/>
              </a:rPr>
              <a:t>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In </a:t>
            </a:r>
            <a:r>
              <a:rPr lang="en-US" altLang="zh-CN" sz="2800" dirty="0" smtClean="0">
                <a:ea typeface="宋体" charset="-122"/>
              </a:rPr>
              <a:t>prior example, memory </a:t>
            </a:r>
            <a:r>
              <a:rPr lang="en-US" altLang="zh-CN" sz="2800" dirty="0">
                <a:ea typeface="宋体" charset="-122"/>
              </a:rPr>
              <a:t>block </a:t>
            </a:r>
            <a:r>
              <a:rPr lang="en-US" altLang="zh-CN" sz="2800" dirty="0" smtClean="0">
                <a:solidFill>
                  <a:srgbClr val="00CC00"/>
                </a:solidFill>
                <a:ea typeface="宋体" charset="-122"/>
              </a:rPr>
              <a:t>6 </a:t>
            </a:r>
            <a:r>
              <a:rPr lang="en-US" altLang="zh-CN" sz="2800" dirty="0" smtClean="0">
                <a:ea typeface="宋体" charset="-122"/>
              </a:rPr>
              <a:t>belongs </a:t>
            </a:r>
            <a:r>
              <a:rPr lang="en-US" altLang="zh-CN" sz="2800" dirty="0">
                <a:ea typeface="宋体" charset="-122"/>
              </a:rPr>
              <a:t>in </a:t>
            </a:r>
            <a:r>
              <a:rPr lang="en-US" altLang="zh-CN" sz="2800" dirty="0" smtClean="0">
                <a:ea typeface="宋体" charset="-122"/>
              </a:rPr>
              <a:t>cache block </a:t>
            </a:r>
            <a:r>
              <a:rPr lang="en-US" altLang="zh-CN" sz="2800" dirty="0">
                <a:solidFill>
                  <a:srgbClr val="00CC00"/>
                </a:solidFill>
                <a:ea typeface="宋体" charset="-122"/>
              </a:rPr>
              <a:t>2</a:t>
            </a:r>
            <a:r>
              <a:rPr lang="en-US" altLang="zh-CN" sz="2800" dirty="0">
                <a:ea typeface="宋体" charset="-122"/>
              </a:rPr>
              <a:t>, </a:t>
            </a:r>
            <a:r>
              <a:rPr lang="en-US" altLang="zh-CN" sz="2800" dirty="0" smtClean="0">
                <a:ea typeface="宋体" charset="-122"/>
              </a:rPr>
              <a:t>since </a:t>
            </a:r>
            <a:r>
              <a:rPr lang="en-US" altLang="zh-CN" sz="2800" dirty="0" smtClean="0">
                <a:solidFill>
                  <a:srgbClr val="00CC00"/>
                </a:solidFill>
                <a:ea typeface="宋体" charset="-122"/>
              </a:rPr>
              <a:t>6 </a:t>
            </a:r>
            <a:r>
              <a:rPr lang="en-US" altLang="zh-CN" sz="2800" dirty="0">
                <a:solidFill>
                  <a:srgbClr val="00CC00"/>
                </a:solidFill>
                <a:ea typeface="宋体" charset="-122"/>
              </a:rPr>
              <a:t>mod 4 = 2</a:t>
            </a:r>
            <a:r>
              <a:rPr lang="en-US" altLang="zh-CN" sz="2800" dirty="0">
                <a:ea typeface="宋体" charset="-122"/>
              </a:rPr>
              <a:t>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This </a:t>
            </a:r>
            <a:r>
              <a:rPr lang="en-US" altLang="zh-CN" sz="2800" dirty="0" smtClean="0">
                <a:ea typeface="宋体" charset="-122"/>
              </a:rPr>
              <a:t>corresponds to </a:t>
            </a:r>
            <a:r>
              <a:rPr lang="en-US" altLang="zh-CN" sz="2800" dirty="0">
                <a:ea typeface="宋体" charset="-122"/>
              </a:rPr>
              <a:t>placing </a:t>
            </a:r>
            <a:r>
              <a:rPr lang="en-US" altLang="zh-CN" sz="2800" dirty="0" smtClean="0">
                <a:ea typeface="宋体" charset="-122"/>
              </a:rPr>
              <a:t>data from memory </a:t>
            </a:r>
            <a:r>
              <a:rPr lang="en-US" altLang="zh-CN" sz="2800" i="1" dirty="0" smtClean="0">
                <a:ea typeface="宋体" charset="-122"/>
              </a:rPr>
              <a:t>byte</a:t>
            </a:r>
            <a:r>
              <a:rPr lang="en-US" altLang="zh-CN" sz="2800" dirty="0" smtClean="0">
                <a:ea typeface="宋体" charset="-122"/>
              </a:rPr>
              <a:t> addresses </a:t>
            </a:r>
            <a:r>
              <a:rPr lang="en-US" altLang="zh-CN" sz="2800" dirty="0" smtClean="0">
                <a:solidFill>
                  <a:srgbClr val="00CC00"/>
                </a:solidFill>
                <a:ea typeface="宋体" charset="-122"/>
              </a:rPr>
              <a:t>12 </a:t>
            </a:r>
            <a:r>
              <a:rPr lang="en-US" altLang="zh-CN" sz="2800" dirty="0">
                <a:ea typeface="宋体" charset="-122"/>
              </a:rPr>
              <a:t>and</a:t>
            </a:r>
            <a:r>
              <a:rPr lang="en-US" altLang="zh-CN" sz="2800" dirty="0">
                <a:solidFill>
                  <a:srgbClr val="00CC00"/>
                </a:solidFill>
                <a:ea typeface="宋体" charset="-122"/>
              </a:rPr>
              <a:t> 13</a:t>
            </a:r>
            <a:r>
              <a:rPr lang="en-US" altLang="zh-CN" sz="2800" dirty="0">
                <a:ea typeface="宋体" charset="-122"/>
              </a:rPr>
              <a:t> </a:t>
            </a:r>
            <a:r>
              <a:rPr lang="en-US" altLang="zh-CN" sz="2800" dirty="0" smtClean="0">
                <a:ea typeface="宋体" charset="-122"/>
              </a:rPr>
              <a:t>into cache </a:t>
            </a:r>
            <a:r>
              <a:rPr lang="en-US" altLang="zh-CN" sz="2800" dirty="0">
                <a:ea typeface="宋体" charset="-122"/>
              </a:rPr>
              <a:t>block </a:t>
            </a:r>
            <a:r>
              <a:rPr lang="en-US" altLang="zh-CN" sz="2800" dirty="0">
                <a:solidFill>
                  <a:srgbClr val="00CC00"/>
                </a:solidFill>
                <a:ea typeface="宋体" charset="-122"/>
              </a:rPr>
              <a:t>2</a:t>
            </a:r>
            <a:r>
              <a:rPr lang="en-US" altLang="zh-CN" sz="2800" dirty="0">
                <a:ea typeface="宋体" charset="-122"/>
              </a:rPr>
              <a:t>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 smtClean="0"/>
          </a:p>
        </p:txBody>
      </p:sp>
      <p:grpSp>
        <p:nvGrpSpPr>
          <p:cNvPr id="4" name="Group 50"/>
          <p:cNvGrpSpPr>
            <a:grpSpLocks/>
          </p:cNvGrpSpPr>
          <p:nvPr/>
        </p:nvGrpSpPr>
        <p:grpSpPr bwMode="auto">
          <a:xfrm>
            <a:off x="4174037" y="1513163"/>
            <a:ext cx="5030671" cy="4821954"/>
            <a:chOff x="2214" y="1229"/>
            <a:chExt cx="3785" cy="3279"/>
          </a:xfrm>
        </p:grpSpPr>
        <p:sp>
          <p:nvSpPr>
            <p:cNvPr id="5" name="Line 4"/>
            <p:cNvSpPr>
              <a:spLocks noChangeShapeType="1"/>
            </p:cNvSpPr>
            <p:nvPr/>
          </p:nvSpPr>
          <p:spPr bwMode="auto">
            <a:xfrm flipH="1">
              <a:off x="3643" y="3318"/>
              <a:ext cx="634" cy="871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H="1" flipV="1">
              <a:off x="3643" y="2883"/>
              <a:ext cx="634" cy="435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 flipH="1" flipV="1">
              <a:off x="3643" y="1904"/>
              <a:ext cx="634" cy="87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 flipH="1">
              <a:off x="3643" y="2774"/>
              <a:ext cx="634" cy="43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 flipH="1" flipV="1">
              <a:off x="3643" y="2230"/>
              <a:ext cx="634" cy="762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H="1">
              <a:off x="3643" y="2992"/>
              <a:ext cx="634" cy="544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 flipH="1" flipV="1">
              <a:off x="3643" y="2557"/>
              <a:ext cx="634" cy="598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flipH="1">
              <a:off x="3643" y="3155"/>
              <a:ext cx="634" cy="707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2640" y="2230"/>
              <a:ext cx="686" cy="164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2640" y="2394"/>
              <a:ext cx="686" cy="163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2640" y="2720"/>
              <a:ext cx="686" cy="163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2640" y="2067"/>
              <a:ext cx="686" cy="163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2640" y="2557"/>
              <a:ext cx="686" cy="163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2640" y="2883"/>
              <a:ext cx="686" cy="163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2640" y="3373"/>
              <a:ext cx="686" cy="163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2640" y="3699"/>
              <a:ext cx="686" cy="163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2640" y="4026"/>
              <a:ext cx="686" cy="163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2640" y="3536"/>
              <a:ext cx="686" cy="163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2640" y="3862"/>
              <a:ext cx="686" cy="164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2640" y="4189"/>
              <a:ext cx="686" cy="163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2297" y="1650"/>
              <a:ext cx="307" cy="27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500" dirty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0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1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2</a:t>
              </a: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3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4</a:t>
              </a: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5</a:t>
              </a: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6</a:t>
              </a: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7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/>
              <a:r>
                <a:rPr lang="en-US" altLang="zh-CN" sz="1500" dirty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8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9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10</a:t>
              </a: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11</a:t>
              </a:r>
              <a:endParaRPr lang="en-US" altLang="zh-CN" sz="1500" dirty="0">
                <a:solidFill>
                  <a:srgbClr val="FF00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12</a:t>
              </a: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13</a:t>
              </a: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14</a:t>
              </a: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15</a:t>
              </a:r>
            </a:p>
          </p:txBody>
        </p:sp>
        <p:sp>
          <p:nvSpPr>
            <p:cNvPr id="26" name="Text Box 25"/>
            <p:cNvSpPr txBox="1">
              <a:spLocks noChangeArrowheads="1"/>
            </p:cNvSpPr>
            <p:nvPr/>
          </p:nvSpPr>
          <p:spPr bwMode="auto">
            <a:xfrm>
              <a:off x="2214" y="1229"/>
              <a:ext cx="570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Byte</a:t>
              </a:r>
            </a:p>
            <a:p>
              <a:pPr algn="ctr" eaLnBrk="1" hangingPunct="1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Address</a:t>
              </a:r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2640" y="1741"/>
              <a:ext cx="686" cy="163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2640" y="1904"/>
              <a:ext cx="686" cy="163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2640" y="3046"/>
              <a:ext cx="686" cy="164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2640" y="3210"/>
              <a:ext cx="686" cy="163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Text Box 30"/>
            <p:cNvSpPr txBox="1">
              <a:spLocks noChangeArrowheads="1"/>
            </p:cNvSpPr>
            <p:nvPr/>
          </p:nvSpPr>
          <p:spPr bwMode="auto">
            <a:xfrm>
              <a:off x="5688" y="2685"/>
              <a:ext cx="195" cy="7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2</a:t>
              </a: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3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32" name="Text Box 31"/>
            <p:cNvSpPr txBox="1">
              <a:spLocks noChangeArrowheads="1"/>
            </p:cNvSpPr>
            <p:nvPr/>
          </p:nvSpPr>
          <p:spPr bwMode="auto">
            <a:xfrm>
              <a:off x="5560" y="2448"/>
              <a:ext cx="439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600">
                  <a:latin typeface="Trebuchet MS" pitchFamily="96" charset="0"/>
                  <a:ea typeface="宋体" charset="-122"/>
                </a:rPr>
                <a:t>Index</a:t>
              </a:r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4963" y="2883"/>
              <a:ext cx="687" cy="163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4963" y="3046"/>
              <a:ext cx="687" cy="164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4963" y="3210"/>
              <a:ext cx="687" cy="163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4963" y="2720"/>
              <a:ext cx="687" cy="163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4277" y="2883"/>
              <a:ext cx="686" cy="163"/>
            </a:xfrm>
            <a:prstGeom prst="rect">
              <a:avLst/>
            </a:prstGeom>
            <a:solidFill>
              <a:srgbClr val="3333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4277" y="3046"/>
              <a:ext cx="686" cy="164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4277" y="3210"/>
              <a:ext cx="686" cy="163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4277" y="2720"/>
              <a:ext cx="686" cy="163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" name="AutoShape 40"/>
            <p:cNvSpPr>
              <a:spLocks/>
            </p:cNvSpPr>
            <p:nvPr/>
          </p:nvSpPr>
          <p:spPr bwMode="auto">
            <a:xfrm>
              <a:off x="3379" y="1741"/>
              <a:ext cx="106" cy="326"/>
            </a:xfrm>
            <a:prstGeom prst="rightBrace">
              <a:avLst>
                <a:gd name="adj1" fmla="val 25629"/>
                <a:gd name="adj2" fmla="val 50000"/>
              </a:avLst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AutoShape 41"/>
            <p:cNvSpPr>
              <a:spLocks/>
            </p:cNvSpPr>
            <p:nvPr/>
          </p:nvSpPr>
          <p:spPr bwMode="auto">
            <a:xfrm>
              <a:off x="3379" y="2067"/>
              <a:ext cx="106" cy="327"/>
            </a:xfrm>
            <a:prstGeom prst="rightBrace">
              <a:avLst>
                <a:gd name="adj1" fmla="val 25708"/>
                <a:gd name="adj2" fmla="val 50000"/>
              </a:avLst>
            </a:prstGeom>
            <a:noFill/>
            <a:ln w="1905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AutoShape 42"/>
            <p:cNvSpPr>
              <a:spLocks/>
            </p:cNvSpPr>
            <p:nvPr/>
          </p:nvSpPr>
          <p:spPr bwMode="auto">
            <a:xfrm>
              <a:off x="3379" y="2394"/>
              <a:ext cx="106" cy="326"/>
            </a:xfrm>
            <a:prstGeom prst="rightBrace">
              <a:avLst>
                <a:gd name="adj1" fmla="val 25629"/>
                <a:gd name="adj2" fmla="val 50000"/>
              </a:avLst>
            </a:prstGeom>
            <a:noFill/>
            <a:ln w="1905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" name="AutoShape 43"/>
            <p:cNvSpPr>
              <a:spLocks/>
            </p:cNvSpPr>
            <p:nvPr/>
          </p:nvSpPr>
          <p:spPr bwMode="auto">
            <a:xfrm>
              <a:off x="3379" y="2720"/>
              <a:ext cx="106" cy="326"/>
            </a:xfrm>
            <a:prstGeom prst="rightBrace">
              <a:avLst>
                <a:gd name="adj1" fmla="val 25629"/>
                <a:gd name="adj2" fmla="val 50000"/>
              </a:avLst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" name="AutoShape 44"/>
            <p:cNvSpPr>
              <a:spLocks/>
            </p:cNvSpPr>
            <p:nvPr/>
          </p:nvSpPr>
          <p:spPr bwMode="auto">
            <a:xfrm>
              <a:off x="3379" y="3046"/>
              <a:ext cx="106" cy="327"/>
            </a:xfrm>
            <a:prstGeom prst="rightBrace">
              <a:avLst>
                <a:gd name="adj1" fmla="val 25708"/>
                <a:gd name="adj2" fmla="val 50000"/>
              </a:avLst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AutoShape 45"/>
            <p:cNvSpPr>
              <a:spLocks/>
            </p:cNvSpPr>
            <p:nvPr/>
          </p:nvSpPr>
          <p:spPr bwMode="auto">
            <a:xfrm>
              <a:off x="3379" y="3373"/>
              <a:ext cx="106" cy="326"/>
            </a:xfrm>
            <a:prstGeom prst="rightBrace">
              <a:avLst>
                <a:gd name="adj1" fmla="val 25629"/>
                <a:gd name="adj2" fmla="val 50000"/>
              </a:avLst>
            </a:prstGeom>
            <a:noFill/>
            <a:ln w="1905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" name="AutoShape 46"/>
            <p:cNvSpPr>
              <a:spLocks/>
            </p:cNvSpPr>
            <p:nvPr/>
          </p:nvSpPr>
          <p:spPr bwMode="auto">
            <a:xfrm>
              <a:off x="3379" y="3699"/>
              <a:ext cx="106" cy="327"/>
            </a:xfrm>
            <a:prstGeom prst="rightBrace">
              <a:avLst>
                <a:gd name="adj1" fmla="val 25708"/>
                <a:gd name="adj2" fmla="val 50000"/>
              </a:avLst>
            </a:prstGeom>
            <a:noFill/>
            <a:ln w="1905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8" name="AutoShape 47"/>
            <p:cNvSpPr>
              <a:spLocks/>
            </p:cNvSpPr>
            <p:nvPr/>
          </p:nvSpPr>
          <p:spPr bwMode="auto">
            <a:xfrm>
              <a:off x="3379" y="4026"/>
              <a:ext cx="106" cy="326"/>
            </a:xfrm>
            <a:prstGeom prst="rightBrace">
              <a:avLst>
                <a:gd name="adj1" fmla="val 25629"/>
                <a:gd name="adj2" fmla="val 50000"/>
              </a:avLst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9" name="Text Box 48"/>
            <p:cNvSpPr txBox="1">
              <a:spLocks noChangeArrowheads="1"/>
            </p:cNvSpPr>
            <p:nvPr/>
          </p:nvSpPr>
          <p:spPr bwMode="auto">
            <a:xfrm>
              <a:off x="3445" y="1751"/>
              <a:ext cx="231" cy="27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500" dirty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0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</a:t>
              </a: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solidFill>
                  <a:srgbClr val="3333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2</a:t>
              </a: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solidFill>
                  <a:srgbClr val="0099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3</a:t>
              </a: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/>
              <a:r>
                <a:rPr lang="en-US" altLang="zh-CN" sz="1500" dirty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4</a:t>
              </a: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5</a:t>
              </a: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solidFill>
                  <a:srgbClr val="FF00FF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6</a:t>
              </a: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solidFill>
                  <a:srgbClr val="00CC00"/>
                </a:solidFill>
                <a:latin typeface="Trebuchet MS" pitchFamily="96" charset="0"/>
                <a:ea typeface="宋体" charset="-122"/>
              </a:endParaRP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500" dirty="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7</a:t>
              </a:r>
            </a:p>
            <a:p>
              <a:pPr algn="ctr" eaLnBrk="1" hangingPunct="1">
                <a:spcBef>
                  <a:spcPct val="8000"/>
                </a:spcBef>
              </a:pPr>
              <a:endParaRPr lang="en-US" altLang="zh-CN" sz="1500" dirty="0">
                <a:solidFill>
                  <a:srgbClr val="FF00FF"/>
                </a:solidFill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50" name="Text Box 49"/>
            <p:cNvSpPr txBox="1">
              <a:spLocks noChangeArrowheads="1"/>
            </p:cNvSpPr>
            <p:nvPr/>
          </p:nvSpPr>
          <p:spPr bwMode="auto">
            <a:xfrm>
              <a:off x="3294" y="1359"/>
              <a:ext cx="570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600">
                  <a:latin typeface="Trebuchet MS" pitchFamily="96" charset="0"/>
                  <a:ea typeface="宋体" charset="-122"/>
                </a:rPr>
                <a:t>Block</a:t>
              </a:r>
            </a:p>
            <a:p>
              <a:pPr algn="ctr" eaLnBrk="1" hangingPunct="1"/>
              <a:r>
                <a:rPr lang="en-US" altLang="zh-CN" sz="1600">
                  <a:latin typeface="Trebuchet MS" pitchFamily="96" charset="0"/>
                  <a:ea typeface="宋体" charset="-122"/>
                </a:rPr>
                <a:t>Address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4715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341366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Data placement within a block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064896" cy="3888432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When we access one byte of data in memory, </a:t>
            </a:r>
            <a:r>
              <a:rPr lang="en-US" altLang="zh-CN" sz="2800" dirty="0" smtClean="0">
                <a:ea typeface="宋体" charset="-122"/>
              </a:rPr>
              <a:t>we </a:t>
            </a:r>
            <a:r>
              <a:rPr lang="en-US" altLang="zh-CN" sz="2800" dirty="0">
                <a:ea typeface="宋体" charset="-122"/>
              </a:rPr>
              <a:t>copy its entire </a:t>
            </a:r>
            <a:r>
              <a:rPr lang="en-US" altLang="zh-CN" sz="2800" i="1" dirty="0">
                <a:ea typeface="宋体" charset="-122"/>
              </a:rPr>
              <a:t>block </a:t>
            </a:r>
            <a:r>
              <a:rPr lang="en-US" altLang="zh-CN" sz="2800" dirty="0">
                <a:ea typeface="宋体" charset="-122"/>
              </a:rPr>
              <a:t>into the cache, to hopefully take advantage of spatial locality.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In our example, if a program reads from byte address 12 we’ll load all of memory block 6 (both addresses 12 and 13) into cache block 2</a:t>
            </a:r>
            <a:r>
              <a:rPr lang="en-US" altLang="zh-CN" sz="2800" dirty="0" smtClean="0">
                <a:ea typeface="宋体" charset="-122"/>
              </a:rPr>
              <a:t>.</a:t>
            </a:r>
            <a:endParaRPr lang="en-US" altLang="zh-CN" sz="2800" dirty="0">
              <a:ea typeface="宋体" charset="-122"/>
            </a:endParaRP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882947" y="4653136"/>
            <a:ext cx="5745163" cy="1214438"/>
            <a:chOff x="1266" y="2495"/>
            <a:chExt cx="3290" cy="675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680" y="2832"/>
              <a:ext cx="624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1680" y="2976"/>
              <a:ext cx="624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1438" y="2831"/>
              <a:ext cx="238" cy="3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12</a:t>
              </a:r>
            </a:p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13</a:t>
              </a:r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1266" y="2495"/>
              <a:ext cx="518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Byte</a:t>
              </a:r>
            </a:p>
            <a:p>
              <a:pPr algn="ctr" eaLnBrk="1" hangingPunct="1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Address</a:t>
              </a:r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4274" y="2784"/>
              <a:ext cx="177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>
                <a:spcBef>
                  <a:spcPct val="8000"/>
                </a:spcBef>
              </a:pPr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2</a:t>
              </a:r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4124" y="2495"/>
              <a:ext cx="432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600">
                  <a:latin typeface="Trebuchet MS" pitchFamily="96" charset="0"/>
                  <a:ea typeface="宋体" charset="-122"/>
                </a:rPr>
                <a:t>Cache</a:t>
              </a:r>
            </a:p>
            <a:p>
              <a:pPr algn="ctr" eaLnBrk="1" hangingPunct="1"/>
              <a:r>
                <a:rPr lang="en-US" altLang="zh-CN" sz="1600">
                  <a:latin typeface="Trebuchet MS" pitchFamily="96" charset="0"/>
                  <a:ea typeface="宋体" charset="-122"/>
                </a:rPr>
                <a:t>Block</a:t>
              </a: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600" y="2832"/>
              <a:ext cx="624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2976" y="2832"/>
              <a:ext cx="624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 flipV="1">
              <a:off x="2304" y="2896"/>
              <a:ext cx="67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2315" y="3039"/>
              <a:ext cx="159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 flipV="1">
              <a:off x="3894" y="2869"/>
              <a:ext cx="0" cy="1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3699" y="2640"/>
              <a:ext cx="44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600">
                  <a:latin typeface="Trebuchet MS" pitchFamily="96" charset="0"/>
                  <a:ea typeface="宋体" charset="-122"/>
                </a:rPr>
                <a:t>Byte 1</a:t>
              </a:r>
            </a:p>
          </p:txBody>
        </p:sp>
        <p:sp>
          <p:nvSpPr>
            <p:cNvPr id="17" name="Text Box 17"/>
            <p:cNvSpPr txBox="1">
              <a:spLocks noChangeArrowheads="1"/>
            </p:cNvSpPr>
            <p:nvPr/>
          </p:nvSpPr>
          <p:spPr bwMode="auto">
            <a:xfrm>
              <a:off x="3079" y="2640"/>
              <a:ext cx="44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 eaLnBrk="1" hangingPunct="1"/>
              <a:r>
                <a:rPr lang="en-US" altLang="zh-CN" sz="1600">
                  <a:latin typeface="Trebuchet MS" pitchFamily="96" charset="0"/>
                  <a:ea typeface="宋体" charset="-122"/>
                </a:rPr>
                <a:t>Byte 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4715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Locating data in the cache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400" dirty="0" smtClean="0">
                <a:ea typeface="宋体" charset="-122"/>
              </a:rPr>
              <a:t>Assume a </a:t>
            </a:r>
            <a:r>
              <a:rPr lang="en-US" altLang="zh-CN" sz="2400" dirty="0">
                <a:ea typeface="宋体" charset="-122"/>
              </a:rPr>
              <a:t>cache with 2</a:t>
            </a:r>
            <a:r>
              <a:rPr lang="en-US" altLang="zh-CN" sz="2400" i="1" baseline="40000" dirty="0">
                <a:ea typeface="宋体" charset="-122"/>
              </a:rPr>
              <a:t>k</a:t>
            </a:r>
            <a:r>
              <a:rPr lang="en-US" altLang="zh-CN" sz="2400" dirty="0">
                <a:ea typeface="宋体" charset="-122"/>
              </a:rPr>
              <a:t> blocks, each containing 2</a:t>
            </a:r>
            <a:r>
              <a:rPr lang="en-US" altLang="zh-CN" sz="2400" i="1" baseline="40000" dirty="0">
                <a:ea typeface="宋体" charset="-122"/>
              </a:rPr>
              <a:t>n</a:t>
            </a:r>
            <a:r>
              <a:rPr lang="en-US" altLang="zh-CN" sz="2400" dirty="0">
                <a:ea typeface="宋体" charset="-122"/>
              </a:rPr>
              <a:t> bytes.</a:t>
            </a:r>
          </a:p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400" dirty="0" smtClean="0">
                <a:ea typeface="宋体" charset="-122"/>
              </a:rPr>
              <a:t> For a byte of data, we utilize its </a:t>
            </a:r>
            <a:r>
              <a:rPr lang="en-US" altLang="zh-CN" sz="2400" dirty="0">
                <a:ea typeface="宋体" charset="-122"/>
              </a:rPr>
              <a:t>address in main </a:t>
            </a:r>
            <a:r>
              <a:rPr lang="en-US" altLang="zh-CN" sz="2400" dirty="0" smtClean="0">
                <a:ea typeface="宋体" charset="-122"/>
              </a:rPr>
              <a:t>memory to locate its position in cache</a:t>
            </a:r>
            <a:endParaRPr lang="en-US" altLang="zh-CN" sz="2400" dirty="0">
              <a:ea typeface="宋体" charset="-122"/>
            </a:endParaRPr>
          </a:p>
          <a:p>
            <a:pPr marL="457200" lvl="1" indent="0" defTabSz="914400">
              <a:buNone/>
            </a:pPr>
            <a:r>
              <a:rPr lang="en-US" altLang="zh-CN" sz="2400" i="1" dirty="0" smtClean="0">
                <a:ea typeface="宋体" charset="-122"/>
              </a:rPr>
              <a:t>-- k</a:t>
            </a:r>
            <a:r>
              <a:rPr lang="en-US" altLang="zh-CN" sz="2400" dirty="0" smtClean="0">
                <a:ea typeface="宋体" charset="-122"/>
              </a:rPr>
              <a:t> </a:t>
            </a:r>
            <a:r>
              <a:rPr lang="en-US" altLang="zh-CN" sz="2400" dirty="0">
                <a:ea typeface="宋体" charset="-122"/>
              </a:rPr>
              <a:t>bits of </a:t>
            </a:r>
            <a:r>
              <a:rPr lang="en-US" altLang="zh-CN" sz="2400" dirty="0" smtClean="0">
                <a:ea typeface="宋体" charset="-122"/>
              </a:rPr>
              <a:t>the address </a:t>
            </a:r>
            <a:r>
              <a:rPr lang="en-US" altLang="zh-CN" sz="2400" dirty="0">
                <a:ea typeface="宋体" charset="-122"/>
              </a:rPr>
              <a:t>will select one of the 2</a:t>
            </a:r>
            <a:r>
              <a:rPr lang="en-US" altLang="zh-CN" sz="2400" i="1" baseline="40000" dirty="0">
                <a:ea typeface="宋体" charset="-122"/>
              </a:rPr>
              <a:t>k</a:t>
            </a:r>
            <a:r>
              <a:rPr lang="en-US" altLang="zh-CN" sz="2400" dirty="0">
                <a:ea typeface="宋体" charset="-122"/>
              </a:rPr>
              <a:t> cache blocks.</a:t>
            </a:r>
          </a:p>
          <a:p>
            <a:pPr marL="457200" lvl="1" indent="0" defTabSz="914400">
              <a:buNone/>
            </a:pPr>
            <a:r>
              <a:rPr lang="en-US" altLang="zh-CN" sz="2400" dirty="0" smtClean="0">
                <a:ea typeface="宋体" charset="-122"/>
              </a:rPr>
              <a:t>-- The </a:t>
            </a:r>
            <a:r>
              <a:rPr lang="en-US" altLang="zh-CN" sz="2400" dirty="0">
                <a:ea typeface="宋体" charset="-122"/>
              </a:rPr>
              <a:t>lowest </a:t>
            </a:r>
            <a:r>
              <a:rPr lang="en-US" altLang="zh-CN" sz="2400" i="1" dirty="0">
                <a:ea typeface="宋体" charset="-122"/>
              </a:rPr>
              <a:t>n</a:t>
            </a:r>
            <a:r>
              <a:rPr lang="en-US" altLang="zh-CN" sz="2400" dirty="0">
                <a:ea typeface="宋体" charset="-122"/>
              </a:rPr>
              <a:t> bits are now a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block offset</a:t>
            </a:r>
            <a:r>
              <a:rPr lang="en-US" altLang="zh-CN" sz="2400" dirty="0">
                <a:ea typeface="宋体" charset="-122"/>
              </a:rPr>
              <a:t> that decides which of the 2</a:t>
            </a:r>
            <a:r>
              <a:rPr lang="en-US" altLang="zh-CN" sz="2400" i="1" baseline="40000" dirty="0">
                <a:ea typeface="宋体" charset="-122"/>
              </a:rPr>
              <a:t>n</a:t>
            </a:r>
            <a:r>
              <a:rPr lang="en-US" altLang="zh-CN" sz="2400" dirty="0">
                <a:ea typeface="宋体" charset="-122"/>
              </a:rPr>
              <a:t> bytes in the cache block will store the data.</a:t>
            </a:r>
          </a:p>
          <a:p>
            <a:pPr marL="342900" indent="-342900" defTabSz="914400"/>
            <a:endParaRPr lang="en-US" altLang="zh-CN" sz="2400" dirty="0">
              <a:ea typeface="宋体" charset="-122"/>
            </a:endParaRPr>
          </a:p>
          <a:p>
            <a:pPr marL="342900" indent="-342900" defTabSz="914400"/>
            <a:endParaRPr lang="en-US" altLang="zh-CN" sz="2400" dirty="0">
              <a:ea typeface="宋体" charset="-122"/>
            </a:endParaRPr>
          </a:p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400" dirty="0" smtClean="0">
                <a:ea typeface="宋体" charset="-122"/>
              </a:rPr>
              <a:t>Prior example </a:t>
            </a:r>
            <a:r>
              <a:rPr lang="en-US" altLang="zh-CN" sz="2400" dirty="0">
                <a:ea typeface="宋体" charset="-122"/>
              </a:rPr>
              <a:t>used a 2</a:t>
            </a:r>
            <a:r>
              <a:rPr lang="en-US" altLang="zh-CN" sz="2400" baseline="40000" dirty="0">
                <a:ea typeface="宋体" charset="-122"/>
              </a:rPr>
              <a:t>2</a:t>
            </a:r>
            <a:r>
              <a:rPr lang="en-US" altLang="zh-CN" sz="2400" dirty="0">
                <a:ea typeface="宋体" charset="-122"/>
              </a:rPr>
              <a:t>-block cache with 2</a:t>
            </a:r>
            <a:r>
              <a:rPr lang="en-US" altLang="zh-CN" sz="2400" baseline="40000" dirty="0">
                <a:ea typeface="宋体" charset="-122"/>
              </a:rPr>
              <a:t>1</a:t>
            </a:r>
            <a:r>
              <a:rPr lang="en-US" altLang="zh-CN" sz="2400" dirty="0">
                <a:ea typeface="宋体" charset="-122"/>
              </a:rPr>
              <a:t> bytes per block. Thus, memory address 13 (1101) would be stored in byte </a:t>
            </a: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1</a:t>
            </a:r>
            <a:r>
              <a:rPr lang="en-US" altLang="zh-CN" sz="2400" dirty="0">
                <a:ea typeface="宋体" charset="-122"/>
              </a:rPr>
              <a:t> of cache block </a:t>
            </a:r>
            <a:r>
              <a:rPr lang="en-US" altLang="zh-CN" sz="2400" dirty="0">
                <a:solidFill>
                  <a:srgbClr val="00CC00"/>
                </a:solidFill>
                <a:ea typeface="宋体" charset="-122"/>
              </a:rPr>
              <a:t>2</a:t>
            </a:r>
            <a:r>
              <a:rPr lang="en-US" altLang="zh-CN" sz="2400" dirty="0">
                <a:ea typeface="宋体" charset="-122"/>
              </a:rPr>
              <a:t>.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710147" y="3717032"/>
            <a:ext cx="6116638" cy="762000"/>
            <a:chOff x="1210" y="1200"/>
            <a:chExt cx="3503" cy="424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2304" y="1392"/>
              <a:ext cx="1056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3360" y="1392"/>
              <a:ext cx="48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1210" y="1392"/>
              <a:ext cx="83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m-bit Address</a:t>
              </a:r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3422" y="1200"/>
              <a:ext cx="403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k bits</a:t>
              </a:r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2499" y="1200"/>
              <a:ext cx="734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(m-k-n) bits</a:t>
              </a:r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4031" y="1295"/>
              <a:ext cx="682" cy="3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n-bit Block</a:t>
              </a: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Offset</a:t>
              </a: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840" y="1392"/>
              <a:ext cx="96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2673" y="1392"/>
              <a:ext cx="33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 Tag</a:t>
              </a:r>
            </a:p>
          </p:txBody>
        </p: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3422" y="1392"/>
              <a:ext cx="39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Index</a:t>
              </a:r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3936" y="1488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5" name="Group 15"/>
          <p:cNvGrpSpPr>
            <a:grpSpLocks/>
          </p:cNvGrpSpPr>
          <p:nvPr/>
        </p:nvGrpSpPr>
        <p:grpSpPr bwMode="auto">
          <a:xfrm>
            <a:off x="1981200" y="5815763"/>
            <a:ext cx="6083300" cy="762000"/>
            <a:chOff x="898" y="2976"/>
            <a:chExt cx="3485" cy="424"/>
          </a:xfrm>
        </p:grpSpPr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1975" y="3168"/>
              <a:ext cx="1056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3031" y="3168"/>
              <a:ext cx="48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898" y="3168"/>
              <a:ext cx="80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4-bit Address</a:t>
              </a:r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3092" y="2976"/>
              <a:ext cx="404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2 bits</a:t>
              </a:r>
            </a:p>
          </p:txBody>
        </p:sp>
        <p:sp>
          <p:nvSpPr>
            <p:cNvPr id="20" name="Text Box 20"/>
            <p:cNvSpPr txBox="1">
              <a:spLocks noChangeArrowheads="1"/>
            </p:cNvSpPr>
            <p:nvPr/>
          </p:nvSpPr>
          <p:spPr bwMode="auto">
            <a:xfrm>
              <a:off x="2357" y="2976"/>
              <a:ext cx="357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1 bit</a:t>
              </a:r>
            </a:p>
          </p:txBody>
        </p: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3704" y="3071"/>
              <a:ext cx="679" cy="3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1-bit Block</a:t>
              </a: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Offset</a:t>
              </a:r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3511" y="3168"/>
              <a:ext cx="96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2408" y="3168"/>
              <a:ext cx="21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1</a:t>
              </a:r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3173" y="3168"/>
              <a:ext cx="23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10</a:t>
              </a:r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>
              <a:off x="3607" y="3264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Text Box 26"/>
            <p:cNvSpPr txBox="1">
              <a:spLocks noChangeArrowheads="1"/>
            </p:cNvSpPr>
            <p:nvPr/>
          </p:nvSpPr>
          <p:spPr bwMode="auto">
            <a:xfrm>
              <a:off x="3434" y="3168"/>
              <a:ext cx="21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</a:t>
              </a: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4715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smtClean="0">
                <a:solidFill>
                  <a:srgbClr val="0000FF"/>
                </a:solidFill>
              </a:rPr>
              <a:t>Example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endParaRPr lang="en-US" altLang="zh-CN" sz="2800" dirty="0" smtClean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331640" y="1188734"/>
            <a:ext cx="6888163" cy="5440363"/>
            <a:chOff x="889" y="720"/>
            <a:chExt cx="3944" cy="3024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3717" y="912"/>
              <a:ext cx="212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</a:t>
              </a: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</a:t>
              </a: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2640" y="1872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635" y="1870"/>
              <a:ext cx="178" cy="6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2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3</a:t>
              </a: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1502" y="1680"/>
              <a:ext cx="39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Index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2640" y="2016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2640" y="2160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2640" y="2304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2208" y="1872"/>
              <a:ext cx="43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2208" y="2016"/>
              <a:ext cx="43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2208" y="2304"/>
              <a:ext cx="43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2259" y="1680"/>
              <a:ext cx="30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Tag</a:t>
              </a: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3172" y="1680"/>
              <a:ext cx="35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Data</a:t>
              </a: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1968" y="1872"/>
              <a:ext cx="24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1968" y="2016"/>
              <a:ext cx="24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1968" y="2160"/>
              <a:ext cx="24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1968" y="2304"/>
              <a:ext cx="24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Text Box 20"/>
            <p:cNvSpPr txBox="1">
              <a:spLocks noChangeArrowheads="1"/>
            </p:cNvSpPr>
            <p:nvPr/>
          </p:nvSpPr>
          <p:spPr bwMode="auto">
            <a:xfrm>
              <a:off x="1870" y="1680"/>
              <a:ext cx="3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Valid</a:t>
              </a:r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889" y="912"/>
              <a:ext cx="927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Address (4 bits)</a:t>
              </a:r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1392" y="1536"/>
              <a:ext cx="0" cy="720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1392" y="2256"/>
              <a:ext cx="240" cy="0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2496" y="1104"/>
              <a:ext cx="0" cy="288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1104" y="2688"/>
              <a:ext cx="1200" cy="0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Text Box 26"/>
            <p:cNvSpPr txBox="1">
              <a:spLocks noChangeArrowheads="1"/>
            </p:cNvSpPr>
            <p:nvPr/>
          </p:nvSpPr>
          <p:spPr bwMode="auto">
            <a:xfrm>
              <a:off x="2361" y="2611"/>
              <a:ext cx="18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b="1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=</a:t>
              </a:r>
              <a:endParaRPr lang="en-US" altLang="zh-CN" sz="1600" b="1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28" name="Oval 27"/>
            <p:cNvSpPr>
              <a:spLocks noChangeArrowheads="1"/>
            </p:cNvSpPr>
            <p:nvPr/>
          </p:nvSpPr>
          <p:spPr bwMode="auto">
            <a:xfrm>
              <a:off x="2304" y="2592"/>
              <a:ext cx="288" cy="240"/>
            </a:xfrm>
            <a:prstGeom prst="ellips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2064" y="2256"/>
              <a:ext cx="0" cy="5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AutoShape 29"/>
            <p:cNvSpPr>
              <a:spLocks noChangeArrowheads="1"/>
            </p:cNvSpPr>
            <p:nvPr/>
          </p:nvSpPr>
          <p:spPr bwMode="auto">
            <a:xfrm rot="5400000">
              <a:off x="2208" y="3024"/>
              <a:ext cx="288" cy="288"/>
            </a:xfrm>
            <a:prstGeom prst="flowChartDelay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Text Box 30"/>
            <p:cNvSpPr txBox="1">
              <a:spLocks noChangeArrowheads="1"/>
            </p:cNvSpPr>
            <p:nvPr/>
          </p:nvSpPr>
          <p:spPr bwMode="auto">
            <a:xfrm>
              <a:off x="2215" y="3552"/>
              <a:ext cx="27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Hit</a:t>
              </a:r>
            </a:p>
          </p:txBody>
        </p:sp>
        <p:sp>
          <p:nvSpPr>
            <p:cNvPr id="32" name="Line 31"/>
            <p:cNvSpPr>
              <a:spLocks noChangeShapeType="1"/>
            </p:cNvSpPr>
            <p:nvPr/>
          </p:nvSpPr>
          <p:spPr bwMode="auto">
            <a:xfrm flipV="1">
              <a:off x="3264" y="1248"/>
              <a:ext cx="192" cy="48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" name="Text Box 32"/>
            <p:cNvSpPr txBox="1">
              <a:spLocks noChangeArrowheads="1"/>
            </p:cNvSpPr>
            <p:nvPr/>
          </p:nvSpPr>
          <p:spPr bwMode="auto">
            <a:xfrm>
              <a:off x="3197" y="1104"/>
              <a:ext cx="17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2</a:t>
              </a:r>
            </a:p>
          </p:txBody>
        </p:sp>
        <p:sp>
          <p:nvSpPr>
            <p:cNvPr id="34" name="Text Box 33"/>
            <p:cNvSpPr txBox="1">
              <a:spLocks noChangeArrowheads="1"/>
            </p:cNvSpPr>
            <p:nvPr/>
          </p:nvSpPr>
          <p:spPr bwMode="auto">
            <a:xfrm>
              <a:off x="4097" y="912"/>
              <a:ext cx="736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Block offset</a:t>
              </a:r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3312" y="1872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3312" y="2016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3312" y="2304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3744" y="912"/>
              <a:ext cx="19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/>
            <a:lstStyle/>
            <a:p>
              <a:pPr algn="ctr" defTabSz="1019175"/>
              <a:endParaRPr lang="zh-CN" altLang="zh-CN" sz="1600"/>
            </a:p>
          </p:txBody>
        </p:sp>
        <p:sp>
          <p:nvSpPr>
            <p:cNvPr id="39" name="Line 38"/>
            <p:cNvSpPr>
              <a:spLocks noChangeShapeType="1"/>
            </p:cNvSpPr>
            <p:nvPr/>
          </p:nvSpPr>
          <p:spPr bwMode="auto">
            <a:xfrm>
              <a:off x="1392" y="1536"/>
              <a:ext cx="1968" cy="0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" name="Line 39"/>
            <p:cNvSpPr>
              <a:spLocks noChangeShapeType="1"/>
            </p:cNvSpPr>
            <p:nvPr/>
          </p:nvSpPr>
          <p:spPr bwMode="auto">
            <a:xfrm>
              <a:off x="3360" y="1104"/>
              <a:ext cx="0" cy="432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" name="Line 40"/>
            <p:cNvSpPr>
              <a:spLocks noChangeShapeType="1"/>
            </p:cNvSpPr>
            <p:nvPr/>
          </p:nvSpPr>
          <p:spPr bwMode="auto">
            <a:xfrm>
              <a:off x="1104" y="1392"/>
              <a:ext cx="1392" cy="0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Line 41"/>
            <p:cNvSpPr>
              <a:spLocks noChangeShapeType="1"/>
            </p:cNvSpPr>
            <p:nvPr/>
          </p:nvSpPr>
          <p:spPr bwMode="auto">
            <a:xfrm>
              <a:off x="1104" y="1392"/>
              <a:ext cx="0" cy="1296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Line 42"/>
            <p:cNvSpPr>
              <a:spLocks noChangeShapeType="1"/>
            </p:cNvSpPr>
            <p:nvPr/>
          </p:nvSpPr>
          <p:spPr bwMode="auto">
            <a:xfrm>
              <a:off x="2448" y="2832"/>
              <a:ext cx="0" cy="192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" name="Line 43"/>
            <p:cNvSpPr>
              <a:spLocks noChangeShapeType="1"/>
            </p:cNvSpPr>
            <p:nvPr/>
          </p:nvSpPr>
          <p:spPr bwMode="auto">
            <a:xfrm>
              <a:off x="2064" y="2832"/>
              <a:ext cx="19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" name="Line 44"/>
            <p:cNvSpPr>
              <a:spLocks noChangeShapeType="1"/>
            </p:cNvSpPr>
            <p:nvPr/>
          </p:nvSpPr>
          <p:spPr bwMode="auto">
            <a:xfrm>
              <a:off x="2256" y="2832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Line 45"/>
            <p:cNvSpPr>
              <a:spLocks noChangeShapeType="1"/>
            </p:cNvSpPr>
            <p:nvPr/>
          </p:nvSpPr>
          <p:spPr bwMode="auto">
            <a:xfrm>
              <a:off x="2352" y="3312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" name="Line 46"/>
            <p:cNvSpPr>
              <a:spLocks noChangeShapeType="1"/>
            </p:cNvSpPr>
            <p:nvPr/>
          </p:nvSpPr>
          <p:spPr bwMode="auto">
            <a:xfrm>
              <a:off x="3936" y="1008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8" name="Line 47"/>
            <p:cNvSpPr>
              <a:spLocks noChangeShapeType="1"/>
            </p:cNvSpPr>
            <p:nvPr/>
          </p:nvSpPr>
          <p:spPr bwMode="auto">
            <a:xfrm>
              <a:off x="3326" y="3120"/>
              <a:ext cx="0" cy="432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9" name="Text Box 48"/>
            <p:cNvSpPr txBox="1">
              <a:spLocks noChangeArrowheads="1"/>
            </p:cNvSpPr>
            <p:nvPr/>
          </p:nvSpPr>
          <p:spPr bwMode="auto">
            <a:xfrm>
              <a:off x="3178" y="2880"/>
              <a:ext cx="32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Mux</a:t>
              </a:r>
            </a:p>
          </p:txBody>
        </p:sp>
        <p:sp>
          <p:nvSpPr>
            <p:cNvPr id="50" name="Line 49"/>
            <p:cNvSpPr>
              <a:spLocks noChangeShapeType="1"/>
            </p:cNvSpPr>
            <p:nvPr/>
          </p:nvSpPr>
          <p:spPr bwMode="auto">
            <a:xfrm>
              <a:off x="3792" y="1104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" name="Line 50"/>
            <p:cNvSpPr>
              <a:spLocks noChangeShapeType="1"/>
            </p:cNvSpPr>
            <p:nvPr/>
          </p:nvSpPr>
          <p:spPr bwMode="auto">
            <a:xfrm>
              <a:off x="3792" y="1536"/>
              <a:ext cx="4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2" name="Line 51"/>
            <p:cNvSpPr>
              <a:spLocks noChangeShapeType="1"/>
            </p:cNvSpPr>
            <p:nvPr/>
          </p:nvSpPr>
          <p:spPr bwMode="auto">
            <a:xfrm>
              <a:off x="4224" y="1536"/>
              <a:ext cx="0" cy="14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3" name="Line 52"/>
            <p:cNvSpPr>
              <a:spLocks noChangeShapeType="1"/>
            </p:cNvSpPr>
            <p:nvPr/>
          </p:nvSpPr>
          <p:spPr bwMode="auto">
            <a:xfrm>
              <a:off x="3024" y="2256"/>
              <a:ext cx="0" cy="5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" name="Text Box 53"/>
            <p:cNvSpPr txBox="1">
              <a:spLocks noChangeArrowheads="1"/>
            </p:cNvSpPr>
            <p:nvPr/>
          </p:nvSpPr>
          <p:spPr bwMode="auto">
            <a:xfrm>
              <a:off x="3172" y="3552"/>
              <a:ext cx="35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Data</a:t>
              </a:r>
            </a:p>
          </p:txBody>
        </p:sp>
        <p:sp>
          <p:nvSpPr>
            <p:cNvPr id="55" name="AutoShape 54"/>
            <p:cNvSpPr>
              <a:spLocks noChangeArrowheads="1"/>
            </p:cNvSpPr>
            <p:nvPr/>
          </p:nvSpPr>
          <p:spPr bwMode="auto">
            <a:xfrm>
              <a:off x="2688" y="2832"/>
              <a:ext cx="1296" cy="288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6" name="Line 55"/>
            <p:cNvSpPr>
              <a:spLocks noChangeShapeType="1"/>
            </p:cNvSpPr>
            <p:nvPr/>
          </p:nvSpPr>
          <p:spPr bwMode="auto">
            <a:xfrm flipH="1">
              <a:off x="3984" y="2976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7" name="Line 56"/>
            <p:cNvSpPr>
              <a:spLocks noChangeShapeType="1"/>
            </p:cNvSpPr>
            <p:nvPr/>
          </p:nvSpPr>
          <p:spPr bwMode="auto">
            <a:xfrm flipV="1">
              <a:off x="2928" y="2640"/>
              <a:ext cx="192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8" name="Line 57"/>
            <p:cNvSpPr>
              <a:spLocks noChangeShapeType="1"/>
            </p:cNvSpPr>
            <p:nvPr/>
          </p:nvSpPr>
          <p:spPr bwMode="auto">
            <a:xfrm flipV="1">
              <a:off x="3552" y="2640"/>
              <a:ext cx="192" cy="48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" name="Text Box 58"/>
            <p:cNvSpPr txBox="1">
              <a:spLocks noChangeArrowheads="1"/>
            </p:cNvSpPr>
            <p:nvPr/>
          </p:nvSpPr>
          <p:spPr bwMode="auto">
            <a:xfrm>
              <a:off x="2883" y="2496"/>
              <a:ext cx="178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8</a:t>
              </a:r>
            </a:p>
          </p:txBody>
        </p:sp>
        <p:sp>
          <p:nvSpPr>
            <p:cNvPr id="60" name="Text Box 59"/>
            <p:cNvSpPr txBox="1">
              <a:spLocks noChangeArrowheads="1"/>
            </p:cNvSpPr>
            <p:nvPr/>
          </p:nvSpPr>
          <p:spPr bwMode="auto">
            <a:xfrm>
              <a:off x="3508" y="2496"/>
              <a:ext cx="177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8</a:t>
              </a:r>
            </a:p>
          </p:txBody>
        </p:sp>
        <p:sp>
          <p:nvSpPr>
            <p:cNvPr id="61" name="Line 60"/>
            <p:cNvSpPr>
              <a:spLocks noChangeShapeType="1"/>
            </p:cNvSpPr>
            <p:nvPr/>
          </p:nvSpPr>
          <p:spPr bwMode="auto">
            <a:xfrm flipV="1">
              <a:off x="3230" y="3312"/>
              <a:ext cx="192" cy="48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2" name="Text Box 61"/>
            <p:cNvSpPr txBox="1">
              <a:spLocks noChangeArrowheads="1"/>
            </p:cNvSpPr>
            <p:nvPr/>
          </p:nvSpPr>
          <p:spPr bwMode="auto">
            <a:xfrm>
              <a:off x="3171" y="3168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8</a:t>
              </a:r>
            </a:p>
          </p:txBody>
        </p:sp>
        <p:sp>
          <p:nvSpPr>
            <p:cNvPr id="63" name="Text Box 62"/>
            <p:cNvSpPr txBox="1">
              <a:spLocks noChangeArrowheads="1"/>
            </p:cNvSpPr>
            <p:nvPr/>
          </p:nvSpPr>
          <p:spPr bwMode="auto">
            <a:xfrm>
              <a:off x="2386" y="912"/>
              <a:ext cx="177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6699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1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64" name="Text Box 63"/>
            <p:cNvSpPr txBox="1">
              <a:spLocks noChangeArrowheads="1"/>
            </p:cNvSpPr>
            <p:nvPr/>
          </p:nvSpPr>
          <p:spPr bwMode="auto">
            <a:xfrm>
              <a:off x="3247" y="912"/>
              <a:ext cx="238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10</a:t>
              </a:r>
            </a:p>
          </p:txBody>
        </p:sp>
        <p:sp>
          <p:nvSpPr>
            <p:cNvPr id="65" name="Text Box 64"/>
            <p:cNvSpPr txBox="1">
              <a:spLocks noChangeArrowheads="1"/>
            </p:cNvSpPr>
            <p:nvPr/>
          </p:nvSpPr>
          <p:spPr bwMode="auto">
            <a:xfrm>
              <a:off x="2307" y="720"/>
              <a:ext cx="30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Tag</a:t>
              </a:r>
            </a:p>
          </p:txBody>
        </p:sp>
        <p:sp>
          <p:nvSpPr>
            <p:cNvPr id="66" name="Text Box 65"/>
            <p:cNvSpPr txBox="1">
              <a:spLocks noChangeArrowheads="1"/>
            </p:cNvSpPr>
            <p:nvPr/>
          </p:nvSpPr>
          <p:spPr bwMode="auto">
            <a:xfrm>
              <a:off x="2997" y="720"/>
              <a:ext cx="80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Index (2 bits)</a:t>
              </a:r>
            </a:p>
          </p:txBody>
        </p:sp>
        <p:sp>
          <p:nvSpPr>
            <p:cNvPr id="67" name="Line 66"/>
            <p:cNvSpPr>
              <a:spLocks noChangeShapeType="1"/>
            </p:cNvSpPr>
            <p:nvPr/>
          </p:nvSpPr>
          <p:spPr bwMode="auto">
            <a:xfrm>
              <a:off x="3648" y="2256"/>
              <a:ext cx="0" cy="576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8" name="Line 67"/>
            <p:cNvSpPr>
              <a:spLocks noChangeShapeType="1"/>
            </p:cNvSpPr>
            <p:nvPr/>
          </p:nvSpPr>
          <p:spPr bwMode="auto">
            <a:xfrm>
              <a:off x="2448" y="2256"/>
              <a:ext cx="0" cy="336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9" name="Rectangle 68" descr="Light upward diagonal"/>
            <p:cNvSpPr>
              <a:spLocks noChangeArrowheads="1"/>
            </p:cNvSpPr>
            <p:nvPr/>
          </p:nvSpPr>
          <p:spPr bwMode="auto">
            <a:xfrm>
              <a:off x="3312" y="2160"/>
              <a:ext cx="672" cy="144"/>
            </a:xfrm>
            <a:prstGeom prst="rect">
              <a:avLst/>
            </a:prstGeom>
            <a:pattFill prst="ltUpDiag">
              <a:fgClr>
                <a:srgbClr val="3333FF"/>
              </a:fgClr>
              <a:bgClr>
                <a:schemeClr val="bg1"/>
              </a:bgClr>
            </a:pattFill>
            <a:ln w="25400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0" name="Rectangle 69" descr="Light upward diagonal"/>
            <p:cNvSpPr>
              <a:spLocks noChangeArrowheads="1"/>
            </p:cNvSpPr>
            <p:nvPr/>
          </p:nvSpPr>
          <p:spPr bwMode="auto">
            <a:xfrm>
              <a:off x="2208" y="2160"/>
              <a:ext cx="432" cy="144"/>
            </a:xfrm>
            <a:prstGeom prst="rect">
              <a:avLst/>
            </a:prstGeom>
            <a:pattFill prst="ltUpDiag">
              <a:fgClr>
                <a:srgbClr val="FF00FF"/>
              </a:fgClr>
              <a:bgClr>
                <a:schemeClr val="bg1"/>
              </a:bgClr>
            </a:pattFill>
            <a:ln w="25400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1" name="Rectangle 70"/>
            <p:cNvSpPr>
              <a:spLocks noChangeArrowheads="1"/>
            </p:cNvSpPr>
            <p:nvPr/>
          </p:nvSpPr>
          <p:spPr bwMode="auto">
            <a:xfrm>
              <a:off x="1920" y="912"/>
              <a:ext cx="1056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2" name="Rectangle 71"/>
            <p:cNvSpPr>
              <a:spLocks noChangeArrowheads="1"/>
            </p:cNvSpPr>
            <p:nvPr/>
          </p:nvSpPr>
          <p:spPr bwMode="auto">
            <a:xfrm>
              <a:off x="2976" y="912"/>
              <a:ext cx="768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4715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-27384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smtClean="0">
                <a:solidFill>
                  <a:srgbClr val="0000FF"/>
                </a:solidFill>
              </a:rPr>
              <a:t>Example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endParaRPr lang="en-US" altLang="zh-CN" sz="2800" dirty="0" smtClean="0"/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7143800" y="6856512"/>
            <a:ext cx="2095500" cy="517525"/>
          </a:xfrm>
        </p:spPr>
        <p:txBody>
          <a:bodyPr/>
          <a:lstStyle/>
          <a:p>
            <a:fld id="{C7D0F8A0-7D6F-470D-A28C-8B6AEF7F724E}" type="slidenum">
              <a:rPr lang="en-US" altLang="zh-CN"/>
              <a:pPr/>
              <a:t>15</a:t>
            </a:fld>
            <a:endParaRPr lang="en-US" altLang="zh-CN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971600" y="836712"/>
            <a:ext cx="7459663" cy="6045200"/>
            <a:chOff x="720" y="528"/>
            <a:chExt cx="4272" cy="3360"/>
          </a:xfrm>
        </p:grpSpPr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3781" y="768"/>
              <a:ext cx="2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</a:t>
              </a: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10</a:t>
              </a: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2208" y="1632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1014" y="1607"/>
              <a:ext cx="360" cy="1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2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512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1022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1023</a:t>
              </a: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975" y="1440"/>
              <a:ext cx="399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Index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208" y="1776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208" y="1920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208" y="2064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1680" y="1632"/>
              <a:ext cx="528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680" y="1776"/>
              <a:ext cx="528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1680" y="1920"/>
              <a:ext cx="528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1680" y="2064"/>
              <a:ext cx="528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1779" y="1440"/>
              <a:ext cx="303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Tag</a:t>
              </a:r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3364" y="1440"/>
              <a:ext cx="356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Data</a:t>
              </a: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440" y="1632"/>
              <a:ext cx="24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1440" y="1776"/>
              <a:ext cx="24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1440" y="1920"/>
              <a:ext cx="24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1440" y="2064"/>
              <a:ext cx="24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auto">
            <a:xfrm>
              <a:off x="1342" y="1440"/>
              <a:ext cx="378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Valid</a:t>
              </a: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208" y="2208"/>
              <a:ext cx="672" cy="144"/>
            </a:xfrm>
            <a:prstGeom prst="rect">
              <a:avLst/>
            </a:prstGeom>
            <a:solidFill>
              <a:srgbClr val="DDDDD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1440" y="2208"/>
              <a:ext cx="240" cy="144"/>
            </a:xfrm>
            <a:prstGeom prst="rect">
              <a:avLst/>
            </a:prstGeom>
            <a:solidFill>
              <a:srgbClr val="DDDDD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208" y="2352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1680" y="2352"/>
              <a:ext cx="528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1440" y="2352"/>
              <a:ext cx="24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Text Box 27"/>
            <p:cNvSpPr txBox="1">
              <a:spLocks noChangeArrowheads="1"/>
            </p:cNvSpPr>
            <p:nvPr/>
          </p:nvSpPr>
          <p:spPr bwMode="auto">
            <a:xfrm>
              <a:off x="2667" y="576"/>
              <a:ext cx="98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Address (32 bits)</a:t>
              </a:r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864" y="1392"/>
              <a:ext cx="0" cy="864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208" y="2496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1680" y="2496"/>
              <a:ext cx="528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1440" y="2496"/>
              <a:ext cx="24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208" y="2640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1680" y="2640"/>
              <a:ext cx="528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1440" y="2640"/>
              <a:ext cx="24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>
              <a:off x="864" y="2256"/>
              <a:ext cx="192" cy="0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2592" y="960"/>
              <a:ext cx="0" cy="288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" name="Line 37"/>
            <p:cNvSpPr>
              <a:spLocks noChangeShapeType="1"/>
            </p:cNvSpPr>
            <p:nvPr/>
          </p:nvSpPr>
          <p:spPr bwMode="auto">
            <a:xfrm>
              <a:off x="1968" y="2256"/>
              <a:ext cx="0" cy="672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" name="Text Box 38"/>
            <p:cNvSpPr txBox="1">
              <a:spLocks noChangeArrowheads="1"/>
            </p:cNvSpPr>
            <p:nvPr/>
          </p:nvSpPr>
          <p:spPr bwMode="auto">
            <a:xfrm>
              <a:off x="1882" y="2947"/>
              <a:ext cx="184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b="1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=</a:t>
              </a:r>
              <a:endParaRPr lang="en-US" altLang="zh-CN" sz="1600" b="1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auto">
            <a:xfrm>
              <a:off x="1824" y="2928"/>
              <a:ext cx="288" cy="240"/>
            </a:xfrm>
            <a:prstGeom prst="ellips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Line 40"/>
            <p:cNvSpPr>
              <a:spLocks noChangeShapeType="1"/>
            </p:cNvSpPr>
            <p:nvPr/>
          </p:nvSpPr>
          <p:spPr bwMode="auto">
            <a:xfrm>
              <a:off x="1536" y="2256"/>
              <a:ext cx="0" cy="9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AutoShape 41"/>
            <p:cNvSpPr>
              <a:spLocks noChangeArrowheads="1"/>
            </p:cNvSpPr>
            <p:nvPr/>
          </p:nvSpPr>
          <p:spPr bwMode="auto">
            <a:xfrm rot="5400000">
              <a:off x="1752" y="3384"/>
              <a:ext cx="288" cy="240"/>
            </a:xfrm>
            <a:prstGeom prst="flowChartDelay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" name="Text Box 42"/>
            <p:cNvSpPr txBox="1">
              <a:spLocks noChangeArrowheads="1"/>
            </p:cNvSpPr>
            <p:nvPr/>
          </p:nvSpPr>
          <p:spPr bwMode="auto">
            <a:xfrm>
              <a:off x="1591" y="3696"/>
              <a:ext cx="27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Hit</a:t>
              </a:r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 flipV="1">
              <a:off x="3360" y="1104"/>
              <a:ext cx="192" cy="48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Line 44"/>
            <p:cNvSpPr>
              <a:spLocks noChangeShapeType="1"/>
            </p:cNvSpPr>
            <p:nvPr/>
          </p:nvSpPr>
          <p:spPr bwMode="auto">
            <a:xfrm flipV="1">
              <a:off x="2496" y="1104"/>
              <a:ext cx="192" cy="48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" name="Text Box 45"/>
            <p:cNvSpPr txBox="1">
              <a:spLocks noChangeArrowheads="1"/>
            </p:cNvSpPr>
            <p:nvPr/>
          </p:nvSpPr>
          <p:spPr bwMode="auto">
            <a:xfrm>
              <a:off x="3262" y="960"/>
              <a:ext cx="238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10</a:t>
              </a:r>
            </a:p>
          </p:txBody>
        </p:sp>
        <p:sp>
          <p:nvSpPr>
            <p:cNvPr id="48" name="Text Box 46"/>
            <p:cNvSpPr txBox="1">
              <a:spLocks noChangeArrowheads="1"/>
            </p:cNvSpPr>
            <p:nvPr/>
          </p:nvSpPr>
          <p:spPr bwMode="auto">
            <a:xfrm>
              <a:off x="2359" y="960"/>
              <a:ext cx="238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20</a:t>
              </a:r>
            </a:p>
          </p:txBody>
        </p:sp>
        <p:sp>
          <p:nvSpPr>
            <p:cNvPr id="49" name="Text Box 47"/>
            <p:cNvSpPr txBox="1">
              <a:spLocks noChangeArrowheads="1"/>
            </p:cNvSpPr>
            <p:nvPr/>
          </p:nvSpPr>
          <p:spPr bwMode="auto">
            <a:xfrm>
              <a:off x="771" y="2832"/>
              <a:ext cx="30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Tag</a:t>
              </a:r>
            </a:p>
          </p:txBody>
        </p:sp>
        <p:sp>
          <p:nvSpPr>
            <p:cNvPr id="50" name="Text Box 48"/>
            <p:cNvSpPr txBox="1">
              <a:spLocks noChangeArrowheads="1"/>
            </p:cNvSpPr>
            <p:nvPr/>
          </p:nvSpPr>
          <p:spPr bwMode="auto">
            <a:xfrm>
              <a:off x="4040" y="528"/>
              <a:ext cx="40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2 bits</a:t>
              </a:r>
            </a:p>
          </p:txBody>
        </p:sp>
        <p:sp>
          <p:nvSpPr>
            <p:cNvPr id="51" name="Rectangle 49"/>
            <p:cNvSpPr>
              <a:spLocks noChangeArrowheads="1"/>
            </p:cNvSpPr>
            <p:nvPr/>
          </p:nvSpPr>
          <p:spPr bwMode="auto">
            <a:xfrm>
              <a:off x="2880" y="1632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2" name="Rectangle 50"/>
            <p:cNvSpPr>
              <a:spLocks noChangeArrowheads="1"/>
            </p:cNvSpPr>
            <p:nvPr/>
          </p:nvSpPr>
          <p:spPr bwMode="auto">
            <a:xfrm>
              <a:off x="2880" y="1776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3" name="Rectangle 51"/>
            <p:cNvSpPr>
              <a:spLocks noChangeArrowheads="1"/>
            </p:cNvSpPr>
            <p:nvPr/>
          </p:nvSpPr>
          <p:spPr bwMode="auto">
            <a:xfrm>
              <a:off x="2880" y="1920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" name="Rectangle 52"/>
            <p:cNvSpPr>
              <a:spLocks noChangeArrowheads="1"/>
            </p:cNvSpPr>
            <p:nvPr/>
          </p:nvSpPr>
          <p:spPr bwMode="auto">
            <a:xfrm>
              <a:off x="2880" y="2064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5" name="Rectangle 53"/>
            <p:cNvSpPr>
              <a:spLocks noChangeArrowheads="1"/>
            </p:cNvSpPr>
            <p:nvPr/>
          </p:nvSpPr>
          <p:spPr bwMode="auto">
            <a:xfrm>
              <a:off x="2880" y="2208"/>
              <a:ext cx="672" cy="144"/>
            </a:xfrm>
            <a:prstGeom prst="rect">
              <a:avLst/>
            </a:prstGeom>
            <a:solidFill>
              <a:srgbClr val="DDDDD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6" name="Rectangle 54"/>
            <p:cNvSpPr>
              <a:spLocks noChangeArrowheads="1"/>
            </p:cNvSpPr>
            <p:nvPr/>
          </p:nvSpPr>
          <p:spPr bwMode="auto">
            <a:xfrm>
              <a:off x="2880" y="2352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7" name="Rectangle 55"/>
            <p:cNvSpPr>
              <a:spLocks noChangeArrowheads="1"/>
            </p:cNvSpPr>
            <p:nvPr/>
          </p:nvSpPr>
          <p:spPr bwMode="auto">
            <a:xfrm>
              <a:off x="2880" y="2496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8" name="Rectangle 56"/>
            <p:cNvSpPr>
              <a:spLocks noChangeArrowheads="1"/>
            </p:cNvSpPr>
            <p:nvPr/>
          </p:nvSpPr>
          <p:spPr bwMode="auto">
            <a:xfrm>
              <a:off x="2880" y="2640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" name="Rectangle 57"/>
            <p:cNvSpPr>
              <a:spLocks noChangeArrowheads="1"/>
            </p:cNvSpPr>
            <p:nvPr/>
          </p:nvSpPr>
          <p:spPr bwMode="auto">
            <a:xfrm>
              <a:off x="3552" y="1632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0" name="Rectangle 58"/>
            <p:cNvSpPr>
              <a:spLocks noChangeArrowheads="1"/>
            </p:cNvSpPr>
            <p:nvPr/>
          </p:nvSpPr>
          <p:spPr bwMode="auto">
            <a:xfrm>
              <a:off x="3552" y="1776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1" name="Rectangle 59"/>
            <p:cNvSpPr>
              <a:spLocks noChangeArrowheads="1"/>
            </p:cNvSpPr>
            <p:nvPr/>
          </p:nvSpPr>
          <p:spPr bwMode="auto">
            <a:xfrm>
              <a:off x="3552" y="1920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2" name="Rectangle 60"/>
            <p:cNvSpPr>
              <a:spLocks noChangeArrowheads="1"/>
            </p:cNvSpPr>
            <p:nvPr/>
          </p:nvSpPr>
          <p:spPr bwMode="auto">
            <a:xfrm>
              <a:off x="3552" y="2064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3" name="Rectangle 61"/>
            <p:cNvSpPr>
              <a:spLocks noChangeArrowheads="1"/>
            </p:cNvSpPr>
            <p:nvPr/>
          </p:nvSpPr>
          <p:spPr bwMode="auto">
            <a:xfrm>
              <a:off x="3552" y="2352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4" name="Rectangle 62"/>
            <p:cNvSpPr>
              <a:spLocks noChangeArrowheads="1"/>
            </p:cNvSpPr>
            <p:nvPr/>
          </p:nvSpPr>
          <p:spPr bwMode="auto">
            <a:xfrm>
              <a:off x="3552" y="2496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5" name="Rectangle 63"/>
            <p:cNvSpPr>
              <a:spLocks noChangeArrowheads="1"/>
            </p:cNvSpPr>
            <p:nvPr/>
          </p:nvSpPr>
          <p:spPr bwMode="auto">
            <a:xfrm>
              <a:off x="3552" y="2640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6" name="Rectangle 64"/>
            <p:cNvSpPr>
              <a:spLocks noChangeArrowheads="1"/>
            </p:cNvSpPr>
            <p:nvPr/>
          </p:nvSpPr>
          <p:spPr bwMode="auto">
            <a:xfrm>
              <a:off x="4224" y="1632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7" name="Rectangle 65"/>
            <p:cNvSpPr>
              <a:spLocks noChangeArrowheads="1"/>
            </p:cNvSpPr>
            <p:nvPr/>
          </p:nvSpPr>
          <p:spPr bwMode="auto">
            <a:xfrm>
              <a:off x="4224" y="1776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8" name="Rectangle 66"/>
            <p:cNvSpPr>
              <a:spLocks noChangeArrowheads="1"/>
            </p:cNvSpPr>
            <p:nvPr/>
          </p:nvSpPr>
          <p:spPr bwMode="auto">
            <a:xfrm>
              <a:off x="4224" y="1920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9" name="Rectangle 67"/>
            <p:cNvSpPr>
              <a:spLocks noChangeArrowheads="1"/>
            </p:cNvSpPr>
            <p:nvPr/>
          </p:nvSpPr>
          <p:spPr bwMode="auto">
            <a:xfrm>
              <a:off x="4224" y="2064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0" name="Rectangle 68"/>
            <p:cNvSpPr>
              <a:spLocks noChangeArrowheads="1"/>
            </p:cNvSpPr>
            <p:nvPr/>
          </p:nvSpPr>
          <p:spPr bwMode="auto">
            <a:xfrm>
              <a:off x="4224" y="2208"/>
              <a:ext cx="672" cy="144"/>
            </a:xfrm>
            <a:prstGeom prst="rect">
              <a:avLst/>
            </a:prstGeom>
            <a:solidFill>
              <a:srgbClr val="DDDDD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1" name="Rectangle 69"/>
            <p:cNvSpPr>
              <a:spLocks noChangeArrowheads="1"/>
            </p:cNvSpPr>
            <p:nvPr/>
          </p:nvSpPr>
          <p:spPr bwMode="auto">
            <a:xfrm>
              <a:off x="4224" y="2352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2" name="Rectangle 70"/>
            <p:cNvSpPr>
              <a:spLocks noChangeArrowheads="1"/>
            </p:cNvSpPr>
            <p:nvPr/>
          </p:nvSpPr>
          <p:spPr bwMode="auto">
            <a:xfrm>
              <a:off x="4224" y="2496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3" name="Rectangle 71"/>
            <p:cNvSpPr>
              <a:spLocks noChangeArrowheads="1"/>
            </p:cNvSpPr>
            <p:nvPr/>
          </p:nvSpPr>
          <p:spPr bwMode="auto">
            <a:xfrm>
              <a:off x="4224" y="2640"/>
              <a:ext cx="672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4" name="Rectangle 72"/>
            <p:cNvSpPr>
              <a:spLocks noChangeArrowheads="1"/>
            </p:cNvSpPr>
            <p:nvPr/>
          </p:nvSpPr>
          <p:spPr bwMode="auto">
            <a:xfrm>
              <a:off x="3840" y="768"/>
              <a:ext cx="19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/>
            <a:lstStyle/>
            <a:p>
              <a:pPr algn="ctr" defTabSz="1019175"/>
              <a:endParaRPr lang="zh-CN" altLang="zh-CN" sz="1600"/>
            </a:p>
          </p:txBody>
        </p:sp>
        <p:sp>
          <p:nvSpPr>
            <p:cNvPr id="75" name="Line 73"/>
            <p:cNvSpPr>
              <a:spLocks noChangeShapeType="1"/>
            </p:cNvSpPr>
            <p:nvPr/>
          </p:nvSpPr>
          <p:spPr bwMode="auto">
            <a:xfrm>
              <a:off x="3888" y="624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6" name="Line 74"/>
            <p:cNvSpPr>
              <a:spLocks noChangeShapeType="1"/>
            </p:cNvSpPr>
            <p:nvPr/>
          </p:nvSpPr>
          <p:spPr bwMode="auto">
            <a:xfrm>
              <a:off x="864" y="1392"/>
              <a:ext cx="2592" cy="0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7" name="Line 75"/>
            <p:cNvSpPr>
              <a:spLocks noChangeShapeType="1"/>
            </p:cNvSpPr>
            <p:nvPr/>
          </p:nvSpPr>
          <p:spPr bwMode="auto">
            <a:xfrm>
              <a:off x="3456" y="960"/>
              <a:ext cx="0" cy="432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8" name="Line 76"/>
            <p:cNvSpPr>
              <a:spLocks noChangeShapeType="1"/>
            </p:cNvSpPr>
            <p:nvPr/>
          </p:nvSpPr>
          <p:spPr bwMode="auto">
            <a:xfrm>
              <a:off x="720" y="1248"/>
              <a:ext cx="1872" cy="0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9" name="Line 77"/>
            <p:cNvSpPr>
              <a:spLocks noChangeShapeType="1"/>
            </p:cNvSpPr>
            <p:nvPr/>
          </p:nvSpPr>
          <p:spPr bwMode="auto">
            <a:xfrm>
              <a:off x="720" y="1248"/>
              <a:ext cx="0" cy="1776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0" name="Line 78"/>
            <p:cNvSpPr>
              <a:spLocks noChangeShapeType="1"/>
            </p:cNvSpPr>
            <p:nvPr/>
          </p:nvSpPr>
          <p:spPr bwMode="auto">
            <a:xfrm>
              <a:off x="1968" y="3168"/>
              <a:ext cx="0" cy="192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1" name="Line 79"/>
            <p:cNvSpPr>
              <a:spLocks noChangeShapeType="1"/>
            </p:cNvSpPr>
            <p:nvPr/>
          </p:nvSpPr>
          <p:spPr bwMode="auto">
            <a:xfrm>
              <a:off x="1536" y="316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2" name="Line 80"/>
            <p:cNvSpPr>
              <a:spLocks noChangeShapeType="1"/>
            </p:cNvSpPr>
            <p:nvPr/>
          </p:nvSpPr>
          <p:spPr bwMode="auto">
            <a:xfrm>
              <a:off x="1824" y="3168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3" name="Line 81"/>
            <p:cNvSpPr>
              <a:spLocks noChangeShapeType="1"/>
            </p:cNvSpPr>
            <p:nvPr/>
          </p:nvSpPr>
          <p:spPr bwMode="auto">
            <a:xfrm>
              <a:off x="1872" y="3648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4" name="Line 82"/>
            <p:cNvSpPr>
              <a:spLocks noChangeShapeType="1"/>
            </p:cNvSpPr>
            <p:nvPr/>
          </p:nvSpPr>
          <p:spPr bwMode="auto">
            <a:xfrm>
              <a:off x="3888" y="624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5" name="Line 83"/>
            <p:cNvSpPr>
              <a:spLocks noChangeShapeType="1"/>
            </p:cNvSpPr>
            <p:nvPr/>
          </p:nvSpPr>
          <p:spPr bwMode="auto">
            <a:xfrm>
              <a:off x="3600" y="3408"/>
              <a:ext cx="0" cy="432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6" name="Text Box 84"/>
            <p:cNvSpPr txBox="1">
              <a:spLocks noChangeArrowheads="1"/>
            </p:cNvSpPr>
            <p:nvPr/>
          </p:nvSpPr>
          <p:spPr bwMode="auto">
            <a:xfrm>
              <a:off x="3417" y="3168"/>
              <a:ext cx="32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Mux</a:t>
              </a:r>
            </a:p>
          </p:txBody>
        </p:sp>
        <p:sp>
          <p:nvSpPr>
            <p:cNvPr id="87" name="Line 85"/>
            <p:cNvSpPr>
              <a:spLocks noChangeShapeType="1"/>
            </p:cNvSpPr>
            <p:nvPr/>
          </p:nvSpPr>
          <p:spPr bwMode="auto">
            <a:xfrm>
              <a:off x="3888" y="960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8" name="Line 86"/>
            <p:cNvSpPr>
              <a:spLocks noChangeShapeType="1"/>
            </p:cNvSpPr>
            <p:nvPr/>
          </p:nvSpPr>
          <p:spPr bwMode="auto">
            <a:xfrm>
              <a:off x="3888" y="1392"/>
              <a:ext cx="11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9" name="Line 87"/>
            <p:cNvSpPr>
              <a:spLocks noChangeShapeType="1"/>
            </p:cNvSpPr>
            <p:nvPr/>
          </p:nvSpPr>
          <p:spPr bwMode="auto">
            <a:xfrm>
              <a:off x="4992" y="1392"/>
              <a:ext cx="0" cy="187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0" name="Line 88"/>
            <p:cNvSpPr>
              <a:spLocks noChangeShapeType="1"/>
            </p:cNvSpPr>
            <p:nvPr/>
          </p:nvSpPr>
          <p:spPr bwMode="auto">
            <a:xfrm>
              <a:off x="2592" y="2256"/>
              <a:ext cx="0" cy="86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1" name="Line 89"/>
            <p:cNvSpPr>
              <a:spLocks noChangeShapeType="1"/>
            </p:cNvSpPr>
            <p:nvPr/>
          </p:nvSpPr>
          <p:spPr bwMode="auto">
            <a:xfrm>
              <a:off x="3216" y="2256"/>
              <a:ext cx="0" cy="86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2" name="Line 90"/>
            <p:cNvSpPr>
              <a:spLocks noChangeShapeType="1"/>
            </p:cNvSpPr>
            <p:nvPr/>
          </p:nvSpPr>
          <p:spPr bwMode="auto">
            <a:xfrm>
              <a:off x="4560" y="2256"/>
              <a:ext cx="0" cy="86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3" name="Text Box 91"/>
            <p:cNvSpPr txBox="1">
              <a:spLocks noChangeArrowheads="1"/>
            </p:cNvSpPr>
            <p:nvPr/>
          </p:nvSpPr>
          <p:spPr bwMode="auto">
            <a:xfrm>
              <a:off x="3220" y="3648"/>
              <a:ext cx="35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Data</a:t>
              </a:r>
            </a:p>
          </p:txBody>
        </p:sp>
        <p:sp>
          <p:nvSpPr>
            <p:cNvPr id="94" name="AutoShape 92"/>
            <p:cNvSpPr>
              <a:spLocks noChangeArrowheads="1"/>
            </p:cNvSpPr>
            <p:nvPr/>
          </p:nvSpPr>
          <p:spPr bwMode="auto">
            <a:xfrm>
              <a:off x="2400" y="3120"/>
              <a:ext cx="2352" cy="288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5" name="Line 93"/>
            <p:cNvSpPr>
              <a:spLocks noChangeShapeType="1"/>
            </p:cNvSpPr>
            <p:nvPr/>
          </p:nvSpPr>
          <p:spPr bwMode="auto">
            <a:xfrm flipH="1">
              <a:off x="4752" y="3264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6" name="Line 94"/>
            <p:cNvSpPr>
              <a:spLocks noChangeShapeType="1"/>
            </p:cNvSpPr>
            <p:nvPr/>
          </p:nvSpPr>
          <p:spPr bwMode="auto">
            <a:xfrm flipV="1">
              <a:off x="2496" y="2928"/>
              <a:ext cx="192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7" name="Line 95"/>
            <p:cNvSpPr>
              <a:spLocks noChangeShapeType="1"/>
            </p:cNvSpPr>
            <p:nvPr/>
          </p:nvSpPr>
          <p:spPr bwMode="auto">
            <a:xfrm flipV="1">
              <a:off x="3120" y="2928"/>
              <a:ext cx="192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8" name="Line 96"/>
            <p:cNvSpPr>
              <a:spLocks noChangeShapeType="1"/>
            </p:cNvSpPr>
            <p:nvPr/>
          </p:nvSpPr>
          <p:spPr bwMode="auto">
            <a:xfrm flipV="1">
              <a:off x="4464" y="2928"/>
              <a:ext cx="192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9" name="Text Box 97"/>
            <p:cNvSpPr txBox="1">
              <a:spLocks noChangeArrowheads="1"/>
            </p:cNvSpPr>
            <p:nvPr/>
          </p:nvSpPr>
          <p:spPr bwMode="auto">
            <a:xfrm>
              <a:off x="2451" y="2784"/>
              <a:ext cx="177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8</a:t>
              </a:r>
            </a:p>
          </p:txBody>
        </p:sp>
        <p:sp>
          <p:nvSpPr>
            <p:cNvPr id="100" name="Text Box 98"/>
            <p:cNvSpPr txBox="1">
              <a:spLocks noChangeArrowheads="1"/>
            </p:cNvSpPr>
            <p:nvPr/>
          </p:nvSpPr>
          <p:spPr bwMode="auto">
            <a:xfrm>
              <a:off x="3075" y="2784"/>
              <a:ext cx="177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8</a:t>
              </a:r>
            </a:p>
          </p:txBody>
        </p:sp>
        <p:sp>
          <p:nvSpPr>
            <p:cNvPr id="101" name="Text Box 99"/>
            <p:cNvSpPr txBox="1">
              <a:spLocks noChangeArrowheads="1"/>
            </p:cNvSpPr>
            <p:nvPr/>
          </p:nvSpPr>
          <p:spPr bwMode="auto">
            <a:xfrm>
              <a:off x="3747" y="2784"/>
              <a:ext cx="178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8</a:t>
              </a:r>
            </a:p>
          </p:txBody>
        </p:sp>
        <p:sp>
          <p:nvSpPr>
            <p:cNvPr id="102" name="Text Box 100"/>
            <p:cNvSpPr txBox="1">
              <a:spLocks noChangeArrowheads="1"/>
            </p:cNvSpPr>
            <p:nvPr/>
          </p:nvSpPr>
          <p:spPr bwMode="auto">
            <a:xfrm>
              <a:off x="4419" y="2784"/>
              <a:ext cx="178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8</a:t>
              </a:r>
            </a:p>
          </p:txBody>
        </p:sp>
        <p:sp>
          <p:nvSpPr>
            <p:cNvPr id="103" name="Line 101"/>
            <p:cNvSpPr>
              <a:spLocks noChangeShapeType="1"/>
            </p:cNvSpPr>
            <p:nvPr/>
          </p:nvSpPr>
          <p:spPr bwMode="auto">
            <a:xfrm flipV="1">
              <a:off x="3504" y="3600"/>
              <a:ext cx="192" cy="48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4" name="Text Box 102"/>
            <p:cNvSpPr txBox="1">
              <a:spLocks noChangeArrowheads="1"/>
            </p:cNvSpPr>
            <p:nvPr/>
          </p:nvSpPr>
          <p:spPr bwMode="auto">
            <a:xfrm>
              <a:off x="3459" y="3456"/>
              <a:ext cx="17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8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105" name="Text Box 103"/>
            <p:cNvSpPr txBox="1">
              <a:spLocks noChangeArrowheads="1"/>
            </p:cNvSpPr>
            <p:nvPr/>
          </p:nvSpPr>
          <p:spPr bwMode="auto">
            <a:xfrm>
              <a:off x="2147" y="768"/>
              <a:ext cx="84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0000 .... 0001</a:t>
              </a:r>
            </a:p>
          </p:txBody>
        </p:sp>
        <p:sp>
          <p:nvSpPr>
            <p:cNvPr id="106" name="Rectangle 104" descr="Light upward diagonal"/>
            <p:cNvSpPr>
              <a:spLocks noChangeArrowheads="1"/>
            </p:cNvSpPr>
            <p:nvPr/>
          </p:nvSpPr>
          <p:spPr bwMode="auto">
            <a:xfrm>
              <a:off x="1680" y="2208"/>
              <a:ext cx="528" cy="144"/>
            </a:xfrm>
            <a:prstGeom prst="rect">
              <a:avLst/>
            </a:prstGeom>
            <a:pattFill prst="ltUpDiag">
              <a:fgClr>
                <a:srgbClr val="FF00FF"/>
              </a:fgClr>
              <a:bgClr>
                <a:srgbClr val="FFFFFF"/>
              </a:bgClr>
            </a:pattFill>
            <a:ln w="25400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7" name="Rectangle 105" descr="Light upward diagonal"/>
            <p:cNvSpPr>
              <a:spLocks noChangeArrowheads="1"/>
            </p:cNvSpPr>
            <p:nvPr/>
          </p:nvSpPr>
          <p:spPr bwMode="auto">
            <a:xfrm>
              <a:off x="3552" y="2208"/>
              <a:ext cx="672" cy="144"/>
            </a:xfrm>
            <a:prstGeom prst="rect">
              <a:avLst/>
            </a:prstGeom>
            <a:pattFill prst="ltUpDiag">
              <a:fgClr>
                <a:srgbClr val="3333FF"/>
              </a:fgClr>
              <a:bgClr>
                <a:srgbClr val="FFFFFF"/>
              </a:bgClr>
            </a:pattFill>
            <a:ln w="25400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8" name="Line 106"/>
            <p:cNvSpPr>
              <a:spLocks noChangeShapeType="1"/>
            </p:cNvSpPr>
            <p:nvPr/>
          </p:nvSpPr>
          <p:spPr bwMode="auto">
            <a:xfrm>
              <a:off x="3888" y="2256"/>
              <a:ext cx="0" cy="864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9" name="Line 107"/>
            <p:cNvSpPr>
              <a:spLocks noChangeShapeType="1"/>
            </p:cNvSpPr>
            <p:nvPr/>
          </p:nvSpPr>
          <p:spPr bwMode="auto">
            <a:xfrm flipV="1">
              <a:off x="3792" y="2928"/>
              <a:ext cx="192" cy="48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0" name="Rectangle 108"/>
            <p:cNvSpPr>
              <a:spLocks noChangeArrowheads="1"/>
            </p:cNvSpPr>
            <p:nvPr/>
          </p:nvSpPr>
          <p:spPr bwMode="auto">
            <a:xfrm>
              <a:off x="2016" y="768"/>
              <a:ext cx="1056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1" name="Text Box 109"/>
            <p:cNvSpPr txBox="1">
              <a:spLocks noChangeArrowheads="1"/>
            </p:cNvSpPr>
            <p:nvPr/>
          </p:nvSpPr>
          <p:spPr bwMode="auto">
            <a:xfrm>
              <a:off x="3098" y="768"/>
              <a:ext cx="72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1000000000</a:t>
              </a:r>
            </a:p>
          </p:txBody>
        </p:sp>
        <p:sp>
          <p:nvSpPr>
            <p:cNvPr id="112" name="Rectangle 110"/>
            <p:cNvSpPr>
              <a:spLocks noChangeArrowheads="1"/>
            </p:cNvSpPr>
            <p:nvPr/>
          </p:nvSpPr>
          <p:spPr bwMode="auto">
            <a:xfrm>
              <a:off x="3072" y="768"/>
              <a:ext cx="768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3" name="Line 111"/>
            <p:cNvSpPr>
              <a:spLocks noChangeShapeType="1"/>
            </p:cNvSpPr>
            <p:nvPr/>
          </p:nvSpPr>
          <p:spPr bwMode="auto">
            <a:xfrm>
              <a:off x="720" y="3024"/>
              <a:ext cx="1104" cy="0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4715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485382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Disadvantage of direct mapping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3600400" cy="5544616"/>
          </a:xfrm>
        </p:spPr>
        <p:txBody>
          <a:bodyPr>
            <a:normAutofit fontScale="85000" lnSpcReduction="20000"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 smtClean="0">
                <a:ea typeface="宋体" charset="-122"/>
              </a:rPr>
              <a:t>Till now we talked about direct mapping. Direct-mapped </a:t>
            </a:r>
            <a:r>
              <a:rPr lang="en-US" altLang="zh-CN" sz="2800" dirty="0">
                <a:ea typeface="宋体" charset="-122"/>
              </a:rPr>
              <a:t>cache is </a:t>
            </a:r>
            <a:r>
              <a:rPr lang="en-US" altLang="zh-CN" sz="2800" dirty="0" smtClean="0">
                <a:ea typeface="宋体" charset="-122"/>
              </a:rPr>
              <a:t>easy, but not really flexible</a:t>
            </a:r>
            <a:r>
              <a:rPr lang="en-US" altLang="zh-CN" sz="2800" dirty="0">
                <a:ea typeface="宋体" charset="-122"/>
              </a:rPr>
              <a:t>. </a:t>
            </a:r>
            <a:endParaRPr lang="en-US" altLang="zh-CN" sz="2800" dirty="0" smtClean="0">
              <a:ea typeface="宋体" charset="-122"/>
            </a:endParaRPr>
          </a:p>
          <a:p>
            <a:pPr marL="457200" indent="-457200" defTabSz="914400"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en-US" altLang="zh-CN" sz="2800" dirty="0" smtClean="0">
                <a:ea typeface="宋体" charset="-122"/>
              </a:rPr>
              <a:t>If </a:t>
            </a:r>
            <a:r>
              <a:rPr lang="en-US" altLang="zh-CN" sz="2800" dirty="0">
                <a:ea typeface="宋体" charset="-122"/>
              </a:rPr>
              <a:t>a program </a:t>
            </a:r>
            <a:r>
              <a:rPr lang="en-US" altLang="zh-CN" sz="2800" dirty="0" smtClean="0">
                <a:ea typeface="宋体" charset="-122"/>
              </a:rPr>
              <a:t>uses addresses </a:t>
            </a:r>
            <a:r>
              <a:rPr lang="en-US" altLang="zh-CN" sz="2800" dirty="0">
                <a:solidFill>
                  <a:srgbClr val="00CC00"/>
                </a:solidFill>
                <a:ea typeface="宋体" charset="-122"/>
              </a:rPr>
              <a:t>2, 6, 2, 6, 2</a:t>
            </a:r>
            <a:r>
              <a:rPr lang="en-US" altLang="zh-CN" sz="2800" dirty="0">
                <a:ea typeface="宋体" charset="-122"/>
              </a:rPr>
              <a:t>, </a:t>
            </a:r>
            <a:r>
              <a:rPr lang="en-US" altLang="zh-CN" sz="2800" dirty="0" smtClean="0">
                <a:ea typeface="宋体" charset="-122"/>
              </a:rPr>
              <a:t>..., then </a:t>
            </a:r>
            <a:r>
              <a:rPr lang="en-US" altLang="zh-CN" sz="2800" dirty="0">
                <a:ea typeface="宋体" charset="-122"/>
              </a:rPr>
              <a:t>each access will </a:t>
            </a:r>
            <a:r>
              <a:rPr lang="en-US" altLang="zh-CN" sz="2800" dirty="0" smtClean="0">
                <a:ea typeface="宋体" charset="-122"/>
              </a:rPr>
              <a:t>result in </a:t>
            </a:r>
            <a:r>
              <a:rPr lang="en-US" altLang="zh-CN" sz="2800" dirty="0">
                <a:ea typeface="宋体" charset="-122"/>
              </a:rPr>
              <a:t>a cache miss and a </a:t>
            </a:r>
            <a:r>
              <a:rPr lang="en-US" altLang="zh-CN" sz="2800" dirty="0" smtClean="0">
                <a:ea typeface="宋体" charset="-122"/>
              </a:rPr>
              <a:t>load into </a:t>
            </a:r>
            <a:r>
              <a:rPr lang="en-US" altLang="zh-CN" sz="2800" dirty="0">
                <a:ea typeface="宋体" charset="-122"/>
              </a:rPr>
              <a:t>cache block </a:t>
            </a:r>
            <a:r>
              <a:rPr lang="en-US" altLang="zh-CN" sz="2800" dirty="0">
                <a:solidFill>
                  <a:srgbClr val="00CC00"/>
                </a:solidFill>
                <a:ea typeface="宋体" charset="-122"/>
              </a:rPr>
              <a:t>2</a:t>
            </a:r>
            <a:r>
              <a:rPr lang="en-US" altLang="zh-CN" sz="2800" dirty="0">
                <a:ea typeface="宋体" charset="-122"/>
              </a:rPr>
              <a:t>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This cache has four </a:t>
            </a:r>
            <a:r>
              <a:rPr lang="en-US" altLang="zh-CN" sz="2800" dirty="0" smtClean="0">
                <a:ea typeface="宋体" charset="-122"/>
              </a:rPr>
              <a:t>blocks, but </a:t>
            </a:r>
            <a:r>
              <a:rPr lang="en-US" altLang="zh-CN" sz="2800" dirty="0">
                <a:ea typeface="宋体" charset="-122"/>
              </a:rPr>
              <a:t>direct mapping </a:t>
            </a:r>
            <a:r>
              <a:rPr lang="en-US" altLang="zh-CN" sz="2800" dirty="0" smtClean="0">
                <a:ea typeface="宋体" charset="-122"/>
              </a:rPr>
              <a:t>might not </a:t>
            </a:r>
            <a:r>
              <a:rPr lang="en-US" altLang="zh-CN" sz="2800" dirty="0">
                <a:ea typeface="宋体" charset="-122"/>
              </a:rPr>
              <a:t>let us use all of </a:t>
            </a:r>
            <a:r>
              <a:rPr lang="en-US" altLang="zh-CN" sz="2800" dirty="0" smtClean="0">
                <a:ea typeface="宋体" charset="-122"/>
              </a:rPr>
              <a:t>them. This </a:t>
            </a:r>
            <a:r>
              <a:rPr lang="en-US" altLang="zh-CN" sz="2800" dirty="0">
                <a:ea typeface="宋体" charset="-122"/>
              </a:rPr>
              <a:t>can result in </a:t>
            </a:r>
            <a:r>
              <a:rPr lang="en-US" altLang="zh-CN" sz="2800" dirty="0" smtClean="0">
                <a:ea typeface="宋体" charset="-122"/>
              </a:rPr>
              <a:t>more misses </a:t>
            </a:r>
            <a:r>
              <a:rPr lang="en-US" altLang="zh-CN" sz="2800" dirty="0">
                <a:ea typeface="宋体" charset="-122"/>
              </a:rPr>
              <a:t>than we might like.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4282057" y="1477543"/>
            <a:ext cx="4970463" cy="4865688"/>
            <a:chOff x="2608" y="1007"/>
            <a:chExt cx="2845" cy="2705"/>
          </a:xfrm>
        </p:grpSpPr>
        <p:sp>
          <p:nvSpPr>
            <p:cNvPr id="5" name="Line 5"/>
            <p:cNvSpPr>
              <a:spLocks noChangeShapeType="1"/>
            </p:cNvSpPr>
            <p:nvPr/>
          </p:nvSpPr>
          <p:spPr bwMode="auto">
            <a:xfrm flipH="1" flipV="1">
              <a:off x="3840" y="1728"/>
              <a:ext cx="576" cy="864"/>
            </a:xfrm>
            <a:prstGeom prst="line">
              <a:avLst/>
            </a:prstGeom>
            <a:noFill/>
            <a:ln w="254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 flipH="1" flipV="1">
              <a:off x="3840" y="2256"/>
              <a:ext cx="576" cy="336"/>
            </a:xfrm>
            <a:prstGeom prst="line">
              <a:avLst/>
            </a:prstGeom>
            <a:noFill/>
            <a:ln w="254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4416" y="2208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5141" y="2177"/>
              <a:ext cx="238" cy="6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00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01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009900"/>
                  </a:solidFill>
                  <a:latin typeface="Trebuchet MS" pitchFamily="96" charset="0"/>
                  <a:ea typeface="宋体" charset="-122"/>
                </a:rPr>
                <a:t>10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11</a:t>
              </a:r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5054" y="1968"/>
              <a:ext cx="39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Index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4416" y="2352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4416" y="2496"/>
              <a:ext cx="720" cy="144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416" y="2640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3120" y="1344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3120" y="1488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3120" y="1632"/>
              <a:ext cx="720" cy="144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3120" y="1776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3120" y="1920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3120" y="2064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3120" y="2208"/>
              <a:ext cx="720" cy="144"/>
            </a:xfrm>
            <a:prstGeom prst="rect">
              <a:avLst/>
            </a:prstGeom>
            <a:solidFill>
              <a:srgbClr val="00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3120" y="2352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3120" y="2496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3120" y="2640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3120" y="2784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3120" y="2928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3120" y="3072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3120" y="3216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3120" y="3360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3120" y="3504"/>
              <a:ext cx="72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Text Box 29"/>
            <p:cNvSpPr txBox="1">
              <a:spLocks noChangeArrowheads="1"/>
            </p:cNvSpPr>
            <p:nvPr/>
          </p:nvSpPr>
          <p:spPr bwMode="auto">
            <a:xfrm>
              <a:off x="2702" y="1333"/>
              <a:ext cx="359" cy="23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0000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0001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0010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0011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0100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0101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solidFill>
                    <a:srgbClr val="00CC00"/>
                  </a:solidFill>
                  <a:latin typeface="Trebuchet MS" pitchFamily="96" charset="0"/>
                  <a:ea typeface="宋体" charset="-122"/>
                </a:rPr>
                <a:t>0110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0111</a:t>
              </a: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1000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1001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1010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1011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1100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1101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1110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1111</a:t>
              </a:r>
            </a:p>
          </p:txBody>
        </p:sp>
        <p:sp>
          <p:nvSpPr>
            <p:cNvPr id="30" name="Text Box 30"/>
            <p:cNvSpPr txBox="1">
              <a:spLocks noChangeArrowheads="1"/>
            </p:cNvSpPr>
            <p:nvPr/>
          </p:nvSpPr>
          <p:spPr bwMode="auto">
            <a:xfrm>
              <a:off x="2608" y="1007"/>
              <a:ext cx="524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Memory</a:t>
              </a: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Address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4715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smtClean="0">
                <a:solidFill>
                  <a:srgbClr val="0000FF"/>
                </a:solidFill>
              </a:rPr>
              <a:t>Fully </a:t>
            </a:r>
            <a:r>
              <a:rPr lang="en-US" altLang="zh-CN" sz="4400" b="1" dirty="0">
                <a:solidFill>
                  <a:srgbClr val="0000FF"/>
                </a:solidFill>
              </a:rPr>
              <a:t>associative cache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 fontScale="85000" lnSpcReduction="20000"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A </a:t>
            </a:r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fully associative cache</a:t>
            </a:r>
            <a:r>
              <a:rPr lang="en-US" altLang="zh-CN" dirty="0">
                <a:ea typeface="宋体" charset="-122"/>
              </a:rPr>
              <a:t> permits data to be stored in </a:t>
            </a:r>
            <a:r>
              <a:rPr lang="en-US" altLang="zh-CN" i="1" dirty="0">
                <a:ea typeface="宋体" charset="-122"/>
              </a:rPr>
              <a:t>any</a:t>
            </a:r>
            <a:r>
              <a:rPr lang="en-US" altLang="zh-CN" dirty="0">
                <a:ea typeface="宋体" charset="-122"/>
              </a:rPr>
              <a:t> cache block, instead of forcing each memory address into one particular block.</a:t>
            </a:r>
          </a:p>
          <a:p>
            <a:pPr marL="457200" lvl="1" indent="0" defTabSz="914400">
              <a:buNone/>
            </a:pPr>
            <a:r>
              <a:rPr lang="en-US" altLang="zh-CN" dirty="0" smtClean="0">
                <a:ea typeface="宋体" charset="-122"/>
              </a:rPr>
              <a:t>-- When </a:t>
            </a:r>
            <a:r>
              <a:rPr lang="en-US" altLang="zh-CN" dirty="0">
                <a:ea typeface="宋体" charset="-122"/>
              </a:rPr>
              <a:t>data is fetched from memory, it can be placed in </a:t>
            </a:r>
            <a:r>
              <a:rPr lang="en-US" altLang="zh-CN" i="1" dirty="0">
                <a:ea typeface="宋体" charset="-122"/>
              </a:rPr>
              <a:t>any</a:t>
            </a:r>
            <a:r>
              <a:rPr lang="en-US" altLang="zh-CN" dirty="0">
                <a:ea typeface="宋体" charset="-122"/>
              </a:rPr>
              <a:t> unused block of the cache. </a:t>
            </a:r>
          </a:p>
          <a:p>
            <a:pPr marL="457200" lvl="1" indent="0" defTabSz="914400">
              <a:buNone/>
            </a:pPr>
            <a:r>
              <a:rPr lang="en-US" altLang="zh-CN" dirty="0" smtClean="0">
                <a:ea typeface="宋体" charset="-122"/>
              </a:rPr>
              <a:t>-- This </a:t>
            </a:r>
            <a:r>
              <a:rPr lang="en-US" altLang="zh-CN" dirty="0">
                <a:ea typeface="宋体" charset="-122"/>
              </a:rPr>
              <a:t>way we’ll never have a conflict between two or more memory addresses which map to a single cache block.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In the previous example, we might put memory address 2 in cache block 2, and address 6 in block 3. Then subsequent repeated accesses to 2 and 6 would all be hits instead of misses.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If all the blocks are already in use, it’s usually best to replace the </a:t>
            </a:r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least recently used</a:t>
            </a:r>
            <a:r>
              <a:rPr lang="en-US" altLang="zh-CN" dirty="0">
                <a:ea typeface="宋体" charset="-122"/>
              </a:rPr>
              <a:t> one, assuming that if it hasn’t used it in a while, it won’t be needed again anytime soon.</a:t>
            </a:r>
          </a:p>
        </p:txBody>
      </p:sp>
    </p:spTree>
    <p:extLst>
      <p:ext uri="{BB962C8B-B14F-4D97-AF65-F5344CB8AC3E}">
        <p14:creationId xmlns:p14="http://schemas.microsoft.com/office/powerpoint/2010/main" val="394715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smtClean="0">
                <a:solidFill>
                  <a:srgbClr val="0000FF"/>
                </a:solidFill>
              </a:rPr>
              <a:t>Price </a:t>
            </a:r>
            <a:r>
              <a:rPr lang="en-US" altLang="zh-CN" sz="4400" b="1" dirty="0">
                <a:solidFill>
                  <a:srgbClr val="0000FF"/>
                </a:solidFill>
              </a:rPr>
              <a:t>of full associativity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However, a fully associative cache is </a:t>
            </a:r>
            <a:r>
              <a:rPr lang="en-US" altLang="zh-CN" sz="2400" dirty="0" smtClean="0">
                <a:ea typeface="宋体" charset="-122"/>
              </a:rPr>
              <a:t>expensive.</a:t>
            </a:r>
            <a:endParaRPr lang="en-US" altLang="zh-CN" sz="2400" dirty="0">
              <a:ea typeface="宋体" charset="-122"/>
            </a:endParaRPr>
          </a:p>
          <a:p>
            <a:pPr marL="457200" lvl="1" indent="0" defTabSz="914400">
              <a:buNone/>
            </a:pPr>
            <a:r>
              <a:rPr lang="en-US" altLang="zh-CN" sz="2400" dirty="0" smtClean="0">
                <a:ea typeface="宋体" charset="-122"/>
              </a:rPr>
              <a:t>-- There </a:t>
            </a:r>
            <a:r>
              <a:rPr lang="en-US" altLang="zh-CN" sz="2400" dirty="0">
                <a:ea typeface="宋体" charset="-122"/>
              </a:rPr>
              <a:t>is no index field in the address anymore, the </a:t>
            </a:r>
            <a:r>
              <a:rPr lang="en-US" altLang="zh-CN" sz="2400" i="1" dirty="0">
                <a:ea typeface="宋体" charset="-122"/>
              </a:rPr>
              <a:t>entire</a:t>
            </a:r>
            <a:r>
              <a:rPr lang="en-US" altLang="zh-CN" sz="2400" dirty="0">
                <a:ea typeface="宋体" charset="-122"/>
              </a:rPr>
              <a:t> address must be used as the tag, increasing the total cache size.</a:t>
            </a:r>
          </a:p>
          <a:p>
            <a:pPr marL="457200" lvl="1" indent="0" defTabSz="914400">
              <a:buNone/>
            </a:pPr>
            <a:r>
              <a:rPr lang="en-US" altLang="zh-CN" sz="2400" dirty="0">
                <a:ea typeface="宋体" charset="-122"/>
              </a:rPr>
              <a:t>-</a:t>
            </a:r>
            <a:r>
              <a:rPr lang="en-US" altLang="zh-CN" sz="2400" dirty="0" smtClean="0">
                <a:ea typeface="宋体" charset="-122"/>
              </a:rPr>
              <a:t>- Data </a:t>
            </a:r>
            <a:r>
              <a:rPr lang="en-US" altLang="zh-CN" sz="2400" dirty="0">
                <a:ea typeface="宋体" charset="-122"/>
              </a:rPr>
              <a:t>could be anywhere in the cache, so we must check </a:t>
            </a:r>
            <a:r>
              <a:rPr lang="en-US" altLang="zh-CN" sz="2400" dirty="0" smtClean="0">
                <a:ea typeface="宋体" charset="-122"/>
              </a:rPr>
              <a:t>tag </a:t>
            </a:r>
            <a:r>
              <a:rPr lang="en-US" altLang="zh-CN" sz="2400" dirty="0">
                <a:ea typeface="宋体" charset="-122"/>
              </a:rPr>
              <a:t>of </a:t>
            </a:r>
            <a:r>
              <a:rPr lang="en-US" altLang="zh-CN" sz="2400" i="1" dirty="0">
                <a:ea typeface="宋体" charset="-122"/>
              </a:rPr>
              <a:t>every</a:t>
            </a:r>
            <a:r>
              <a:rPr lang="en-US" altLang="zh-CN" sz="2400" dirty="0">
                <a:ea typeface="宋体" charset="-122"/>
              </a:rPr>
              <a:t> cache </a:t>
            </a:r>
            <a:r>
              <a:rPr lang="en-US" altLang="zh-CN" sz="2400" dirty="0" smtClean="0">
                <a:ea typeface="宋体" charset="-122"/>
              </a:rPr>
              <a:t>block</a:t>
            </a:r>
            <a:r>
              <a:rPr lang="en-US" altLang="zh-CN" sz="2400" dirty="0">
                <a:ea typeface="宋体" charset="-122"/>
              </a:rPr>
              <a:t> </a:t>
            </a:r>
            <a:r>
              <a:rPr lang="en-US" altLang="zh-CN" sz="2400" dirty="0" smtClean="0">
                <a:ea typeface="宋体" charset="-122"/>
                <a:sym typeface="Wingdings" panose="05000000000000000000" pitchFamily="2" charset="2"/>
              </a:rPr>
              <a:t> </a:t>
            </a:r>
            <a:r>
              <a:rPr lang="en-US" altLang="zh-CN" sz="2400" dirty="0" smtClean="0">
                <a:ea typeface="宋体" charset="-122"/>
              </a:rPr>
              <a:t>a </a:t>
            </a:r>
            <a:r>
              <a:rPr lang="en-US" altLang="zh-CN" sz="2400" dirty="0">
                <a:ea typeface="宋体" charset="-122"/>
              </a:rPr>
              <a:t>lot of </a:t>
            </a:r>
            <a:r>
              <a:rPr lang="en-US" altLang="zh-CN" sz="2400" dirty="0" smtClean="0">
                <a:ea typeface="宋体" charset="-122"/>
              </a:rPr>
              <a:t>comparators</a:t>
            </a:r>
            <a:endParaRPr lang="en-US" altLang="zh-CN" sz="2400" dirty="0" smtClean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907704" y="3573016"/>
            <a:ext cx="6088464" cy="3227458"/>
            <a:chOff x="684" y="1584"/>
            <a:chExt cx="4636" cy="2304"/>
          </a:xfrm>
        </p:grpSpPr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2138" y="1775"/>
              <a:ext cx="245" cy="4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  <a:p>
              <a:pPr algn="ctr">
                <a:spcBef>
                  <a:spcPct val="8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2031" y="1584"/>
              <a:ext cx="39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Index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736" y="1776"/>
              <a:ext cx="96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736" y="1920"/>
              <a:ext cx="96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2736" y="2064"/>
              <a:ext cx="96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2844" y="1584"/>
              <a:ext cx="7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Tag (32 bits)</a:t>
              </a:r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3988" y="1584"/>
              <a:ext cx="35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Data</a:t>
              </a: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2448" y="1776"/>
              <a:ext cx="288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2448" y="1920"/>
              <a:ext cx="288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2448" y="2064"/>
              <a:ext cx="288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2415" y="1584"/>
              <a:ext cx="41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Valid </a:t>
              </a:r>
            </a:p>
          </p:txBody>
        </p: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684" y="1632"/>
              <a:ext cx="98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Address (32 bits)</a:t>
              </a:r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1200" y="1968"/>
              <a:ext cx="0" cy="67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1200" y="2640"/>
              <a:ext cx="21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3504" y="1824"/>
              <a:ext cx="0" cy="72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20" name="Group 20"/>
            <p:cNvGrpSpPr>
              <a:grpSpLocks/>
            </p:cNvGrpSpPr>
            <p:nvPr/>
          </p:nvGrpSpPr>
          <p:grpSpPr bwMode="auto">
            <a:xfrm>
              <a:off x="3360" y="2544"/>
              <a:ext cx="288" cy="240"/>
              <a:chOff x="3456" y="3408"/>
              <a:chExt cx="288" cy="240"/>
            </a:xfrm>
          </p:grpSpPr>
          <p:sp>
            <p:nvSpPr>
              <p:cNvPr id="62" name="Text Box 21"/>
              <p:cNvSpPr txBox="1">
                <a:spLocks noChangeArrowheads="1"/>
              </p:cNvSpPr>
              <p:nvPr/>
            </p:nvSpPr>
            <p:spPr bwMode="auto">
              <a:xfrm>
                <a:off x="3513" y="3427"/>
                <a:ext cx="185" cy="19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 anchor="ctr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9pPr>
              </a:lstStyle>
              <a:p>
                <a:pPr algn="ctr"/>
                <a:r>
                  <a:rPr lang="en-US" altLang="zh-CN" sz="1600" b="1">
                    <a:latin typeface="Trebuchet MS" pitchFamily="96" charset="0"/>
                    <a:ea typeface="宋体" charset="-122"/>
                  </a:rPr>
                  <a:t>=</a:t>
                </a:r>
              </a:p>
            </p:txBody>
          </p:sp>
          <p:sp>
            <p:nvSpPr>
              <p:cNvPr id="63" name="Oval 22"/>
              <p:cNvSpPr>
                <a:spLocks noChangeArrowheads="1"/>
              </p:cNvSpPr>
              <p:nvPr/>
            </p:nvSpPr>
            <p:spPr bwMode="auto">
              <a:xfrm>
                <a:off x="3456" y="3408"/>
                <a:ext cx="288" cy="24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21" name="Line 23"/>
            <p:cNvSpPr>
              <a:spLocks noChangeShapeType="1"/>
            </p:cNvSpPr>
            <p:nvPr/>
          </p:nvSpPr>
          <p:spPr bwMode="auto">
            <a:xfrm>
              <a:off x="2688" y="1824"/>
              <a:ext cx="0" cy="10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24"/>
            <p:cNvSpPr>
              <a:spLocks noChangeShapeType="1"/>
            </p:cNvSpPr>
            <p:nvPr/>
          </p:nvSpPr>
          <p:spPr bwMode="auto">
            <a:xfrm>
              <a:off x="2688" y="2880"/>
              <a:ext cx="115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Line 25"/>
            <p:cNvSpPr>
              <a:spLocks noChangeShapeType="1"/>
            </p:cNvSpPr>
            <p:nvPr/>
          </p:nvSpPr>
          <p:spPr bwMode="auto">
            <a:xfrm>
              <a:off x="3648" y="2640"/>
              <a:ext cx="19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AutoShape 26"/>
            <p:cNvSpPr>
              <a:spLocks noChangeArrowheads="1"/>
            </p:cNvSpPr>
            <p:nvPr/>
          </p:nvSpPr>
          <p:spPr bwMode="auto">
            <a:xfrm>
              <a:off x="3840" y="2592"/>
              <a:ext cx="384" cy="336"/>
            </a:xfrm>
            <a:prstGeom prst="flowChartDelay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Line 27"/>
            <p:cNvSpPr>
              <a:spLocks noChangeShapeType="1"/>
            </p:cNvSpPr>
            <p:nvPr/>
          </p:nvSpPr>
          <p:spPr bwMode="auto">
            <a:xfrm>
              <a:off x="4368" y="3168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Text Box 28"/>
            <p:cNvSpPr txBox="1">
              <a:spLocks noChangeArrowheads="1"/>
            </p:cNvSpPr>
            <p:nvPr/>
          </p:nvSpPr>
          <p:spPr bwMode="auto">
            <a:xfrm>
              <a:off x="5047" y="3072"/>
              <a:ext cx="27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Hit</a:t>
              </a:r>
            </a:p>
          </p:txBody>
        </p:sp>
        <p:sp>
          <p:nvSpPr>
            <p:cNvPr id="27" name="Line 29"/>
            <p:cNvSpPr>
              <a:spLocks noChangeShapeType="1"/>
            </p:cNvSpPr>
            <p:nvPr/>
          </p:nvSpPr>
          <p:spPr bwMode="auto">
            <a:xfrm flipV="1">
              <a:off x="1104" y="2160"/>
              <a:ext cx="192" cy="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Text Box 30"/>
            <p:cNvSpPr txBox="1">
              <a:spLocks noChangeArrowheads="1"/>
            </p:cNvSpPr>
            <p:nvPr/>
          </p:nvSpPr>
          <p:spPr bwMode="auto">
            <a:xfrm>
              <a:off x="950" y="2016"/>
              <a:ext cx="274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32</a:t>
              </a:r>
            </a:p>
          </p:txBody>
        </p:sp>
        <p:sp>
          <p:nvSpPr>
            <p:cNvPr id="29" name="Text Box 31"/>
            <p:cNvSpPr txBox="1">
              <a:spLocks noChangeArrowheads="1"/>
            </p:cNvSpPr>
            <p:nvPr/>
          </p:nvSpPr>
          <p:spPr bwMode="auto">
            <a:xfrm>
              <a:off x="916" y="2256"/>
              <a:ext cx="303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Tag</a:t>
              </a:r>
            </a:p>
          </p:txBody>
        </p:sp>
        <p:grpSp>
          <p:nvGrpSpPr>
            <p:cNvPr id="30" name="Group 32"/>
            <p:cNvGrpSpPr>
              <a:grpSpLocks/>
            </p:cNvGrpSpPr>
            <p:nvPr/>
          </p:nvGrpSpPr>
          <p:grpSpPr bwMode="auto">
            <a:xfrm>
              <a:off x="3072" y="3024"/>
              <a:ext cx="288" cy="240"/>
              <a:chOff x="3456" y="3408"/>
              <a:chExt cx="288" cy="240"/>
            </a:xfrm>
          </p:grpSpPr>
          <p:sp>
            <p:nvSpPr>
              <p:cNvPr id="60" name="Text Box 33"/>
              <p:cNvSpPr txBox="1">
                <a:spLocks noChangeArrowheads="1"/>
              </p:cNvSpPr>
              <p:nvPr/>
            </p:nvSpPr>
            <p:spPr bwMode="auto">
              <a:xfrm>
                <a:off x="3514" y="3427"/>
                <a:ext cx="185" cy="19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 anchor="ctr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9pPr>
              </a:lstStyle>
              <a:p>
                <a:pPr algn="ctr"/>
                <a:r>
                  <a:rPr lang="en-US" altLang="zh-CN" sz="1600" b="1">
                    <a:latin typeface="Trebuchet MS" pitchFamily="96" charset="0"/>
                    <a:ea typeface="宋体" charset="-122"/>
                  </a:rPr>
                  <a:t>=</a:t>
                </a:r>
              </a:p>
            </p:txBody>
          </p:sp>
          <p:sp>
            <p:nvSpPr>
              <p:cNvPr id="61" name="Oval 34"/>
              <p:cNvSpPr>
                <a:spLocks noChangeArrowheads="1"/>
              </p:cNvSpPr>
              <p:nvPr/>
            </p:nvSpPr>
            <p:spPr bwMode="auto">
              <a:xfrm>
                <a:off x="3456" y="3408"/>
                <a:ext cx="288" cy="24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31" name="Line 35"/>
            <p:cNvSpPr>
              <a:spLocks noChangeShapeType="1"/>
            </p:cNvSpPr>
            <p:nvPr/>
          </p:nvSpPr>
          <p:spPr bwMode="auto">
            <a:xfrm>
              <a:off x="2592" y="3360"/>
              <a:ext cx="124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Line 36"/>
            <p:cNvSpPr>
              <a:spLocks noChangeShapeType="1"/>
            </p:cNvSpPr>
            <p:nvPr/>
          </p:nvSpPr>
          <p:spPr bwMode="auto">
            <a:xfrm>
              <a:off x="3360" y="3120"/>
              <a:ext cx="4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" name="AutoShape 37"/>
            <p:cNvSpPr>
              <a:spLocks noChangeArrowheads="1"/>
            </p:cNvSpPr>
            <p:nvPr/>
          </p:nvSpPr>
          <p:spPr bwMode="auto">
            <a:xfrm>
              <a:off x="3840" y="3072"/>
              <a:ext cx="384" cy="336"/>
            </a:xfrm>
            <a:prstGeom prst="flowChartDelay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" name="Line 38"/>
            <p:cNvSpPr>
              <a:spLocks noChangeShapeType="1"/>
            </p:cNvSpPr>
            <p:nvPr/>
          </p:nvSpPr>
          <p:spPr bwMode="auto">
            <a:xfrm>
              <a:off x="4224" y="3264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" name="Line 39"/>
            <p:cNvSpPr>
              <a:spLocks noChangeShapeType="1"/>
            </p:cNvSpPr>
            <p:nvPr/>
          </p:nvSpPr>
          <p:spPr bwMode="auto">
            <a:xfrm>
              <a:off x="3216" y="1968"/>
              <a:ext cx="0" cy="10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" name="Line 40"/>
            <p:cNvSpPr>
              <a:spLocks noChangeShapeType="1"/>
            </p:cNvSpPr>
            <p:nvPr/>
          </p:nvSpPr>
          <p:spPr bwMode="auto">
            <a:xfrm>
              <a:off x="2592" y="1968"/>
              <a:ext cx="0" cy="13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" name="Line 41"/>
            <p:cNvSpPr>
              <a:spLocks noChangeShapeType="1"/>
            </p:cNvSpPr>
            <p:nvPr/>
          </p:nvSpPr>
          <p:spPr bwMode="auto">
            <a:xfrm>
              <a:off x="1200" y="3120"/>
              <a:ext cx="18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" name="Line 42"/>
            <p:cNvSpPr>
              <a:spLocks noChangeShapeType="1"/>
            </p:cNvSpPr>
            <p:nvPr/>
          </p:nvSpPr>
          <p:spPr bwMode="auto">
            <a:xfrm>
              <a:off x="1200" y="2640"/>
              <a:ext cx="0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39" name="Group 43"/>
            <p:cNvGrpSpPr>
              <a:grpSpLocks/>
            </p:cNvGrpSpPr>
            <p:nvPr/>
          </p:nvGrpSpPr>
          <p:grpSpPr bwMode="auto">
            <a:xfrm>
              <a:off x="2784" y="3504"/>
              <a:ext cx="288" cy="240"/>
              <a:chOff x="3456" y="3408"/>
              <a:chExt cx="288" cy="240"/>
            </a:xfrm>
          </p:grpSpPr>
          <p:sp>
            <p:nvSpPr>
              <p:cNvPr id="58" name="Text Box 44"/>
              <p:cNvSpPr txBox="1">
                <a:spLocks noChangeArrowheads="1"/>
              </p:cNvSpPr>
              <p:nvPr/>
            </p:nvSpPr>
            <p:spPr bwMode="auto">
              <a:xfrm>
                <a:off x="3514" y="3427"/>
                <a:ext cx="185" cy="19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 anchor="ctr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9pPr>
              </a:lstStyle>
              <a:p>
                <a:pPr algn="ctr"/>
                <a:r>
                  <a:rPr lang="en-US" altLang="zh-CN" sz="1600" b="1">
                    <a:latin typeface="Trebuchet MS" pitchFamily="96" charset="0"/>
                    <a:ea typeface="宋体" charset="-122"/>
                  </a:rPr>
                  <a:t>=</a:t>
                </a:r>
              </a:p>
            </p:txBody>
          </p:sp>
          <p:sp>
            <p:nvSpPr>
              <p:cNvPr id="59" name="Oval 45"/>
              <p:cNvSpPr>
                <a:spLocks noChangeArrowheads="1"/>
              </p:cNvSpPr>
              <p:nvPr/>
            </p:nvSpPr>
            <p:spPr bwMode="auto">
              <a:xfrm>
                <a:off x="3456" y="3408"/>
                <a:ext cx="288" cy="24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40" name="Line 46"/>
            <p:cNvSpPr>
              <a:spLocks noChangeShapeType="1"/>
            </p:cNvSpPr>
            <p:nvPr/>
          </p:nvSpPr>
          <p:spPr bwMode="auto">
            <a:xfrm>
              <a:off x="2496" y="3840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" name="Line 47"/>
            <p:cNvSpPr>
              <a:spLocks noChangeShapeType="1"/>
            </p:cNvSpPr>
            <p:nvPr/>
          </p:nvSpPr>
          <p:spPr bwMode="auto">
            <a:xfrm>
              <a:off x="3072" y="3600"/>
              <a:ext cx="76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AutoShape 48"/>
            <p:cNvSpPr>
              <a:spLocks noChangeArrowheads="1"/>
            </p:cNvSpPr>
            <p:nvPr/>
          </p:nvSpPr>
          <p:spPr bwMode="auto">
            <a:xfrm>
              <a:off x="3840" y="3552"/>
              <a:ext cx="384" cy="336"/>
            </a:xfrm>
            <a:prstGeom prst="flowChartDelay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Line 49"/>
            <p:cNvSpPr>
              <a:spLocks noChangeShapeType="1"/>
            </p:cNvSpPr>
            <p:nvPr/>
          </p:nvSpPr>
          <p:spPr bwMode="auto">
            <a:xfrm>
              <a:off x="4224" y="3744"/>
              <a:ext cx="1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" name="Line 50"/>
            <p:cNvSpPr>
              <a:spLocks noChangeShapeType="1"/>
            </p:cNvSpPr>
            <p:nvPr/>
          </p:nvSpPr>
          <p:spPr bwMode="auto">
            <a:xfrm>
              <a:off x="2928" y="2112"/>
              <a:ext cx="0" cy="13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" name="Line 51"/>
            <p:cNvSpPr>
              <a:spLocks noChangeShapeType="1"/>
            </p:cNvSpPr>
            <p:nvPr/>
          </p:nvSpPr>
          <p:spPr bwMode="auto">
            <a:xfrm>
              <a:off x="2496" y="2112"/>
              <a:ext cx="0" cy="17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Line 52"/>
            <p:cNvSpPr>
              <a:spLocks noChangeShapeType="1"/>
            </p:cNvSpPr>
            <p:nvPr/>
          </p:nvSpPr>
          <p:spPr bwMode="auto">
            <a:xfrm>
              <a:off x="1200" y="3600"/>
              <a:ext cx="15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" name="Line 53"/>
            <p:cNvSpPr>
              <a:spLocks noChangeShapeType="1"/>
            </p:cNvSpPr>
            <p:nvPr/>
          </p:nvSpPr>
          <p:spPr bwMode="auto">
            <a:xfrm>
              <a:off x="1200" y="3120"/>
              <a:ext cx="0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8" name="AutoShape 54"/>
            <p:cNvSpPr>
              <a:spLocks noChangeArrowheads="1"/>
            </p:cNvSpPr>
            <p:nvPr/>
          </p:nvSpPr>
          <p:spPr bwMode="auto">
            <a:xfrm flipH="1">
              <a:off x="4560" y="3072"/>
              <a:ext cx="480" cy="384"/>
            </a:xfrm>
            <a:prstGeom prst="moon">
              <a:avLst>
                <a:gd name="adj" fmla="val 84375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9" name="Line 55"/>
            <p:cNvSpPr>
              <a:spLocks noChangeShapeType="1"/>
            </p:cNvSpPr>
            <p:nvPr/>
          </p:nvSpPr>
          <p:spPr bwMode="auto">
            <a:xfrm>
              <a:off x="4368" y="3360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0" name="Line 56"/>
            <p:cNvSpPr>
              <a:spLocks noChangeShapeType="1"/>
            </p:cNvSpPr>
            <p:nvPr/>
          </p:nvSpPr>
          <p:spPr bwMode="auto">
            <a:xfrm>
              <a:off x="4368" y="2784"/>
              <a:ext cx="0" cy="3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" name="Line 57"/>
            <p:cNvSpPr>
              <a:spLocks noChangeShapeType="1"/>
            </p:cNvSpPr>
            <p:nvPr/>
          </p:nvSpPr>
          <p:spPr bwMode="auto">
            <a:xfrm>
              <a:off x="4224" y="2784"/>
              <a:ext cx="1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2" name="Line 58"/>
            <p:cNvSpPr>
              <a:spLocks noChangeShapeType="1"/>
            </p:cNvSpPr>
            <p:nvPr/>
          </p:nvSpPr>
          <p:spPr bwMode="auto">
            <a:xfrm>
              <a:off x="4368" y="3360"/>
              <a:ext cx="0" cy="3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3" name="Line 59"/>
            <p:cNvSpPr>
              <a:spLocks noChangeShapeType="1"/>
            </p:cNvSpPr>
            <p:nvPr/>
          </p:nvSpPr>
          <p:spPr bwMode="auto">
            <a:xfrm>
              <a:off x="5040" y="3264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" name="Rectangle 60"/>
            <p:cNvSpPr>
              <a:spLocks noChangeArrowheads="1"/>
            </p:cNvSpPr>
            <p:nvPr/>
          </p:nvSpPr>
          <p:spPr bwMode="auto">
            <a:xfrm>
              <a:off x="720" y="1824"/>
              <a:ext cx="96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5" name="Rectangle 61"/>
            <p:cNvSpPr>
              <a:spLocks noChangeArrowheads="1"/>
            </p:cNvSpPr>
            <p:nvPr/>
          </p:nvSpPr>
          <p:spPr bwMode="auto">
            <a:xfrm>
              <a:off x="3696" y="1776"/>
              <a:ext cx="96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6" name="Rectangle 62"/>
            <p:cNvSpPr>
              <a:spLocks noChangeArrowheads="1"/>
            </p:cNvSpPr>
            <p:nvPr/>
          </p:nvSpPr>
          <p:spPr bwMode="auto">
            <a:xfrm>
              <a:off x="3696" y="1920"/>
              <a:ext cx="96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7" name="Rectangle 63"/>
            <p:cNvSpPr>
              <a:spLocks noChangeArrowheads="1"/>
            </p:cNvSpPr>
            <p:nvPr/>
          </p:nvSpPr>
          <p:spPr bwMode="auto">
            <a:xfrm>
              <a:off x="3696" y="2064"/>
              <a:ext cx="960" cy="14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4715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Set associativity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An intermediate possibility is a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set-associative cache</a:t>
            </a:r>
            <a:r>
              <a:rPr lang="en-US" altLang="zh-CN" sz="2400" dirty="0">
                <a:ea typeface="宋体" charset="-122"/>
              </a:rPr>
              <a:t>.</a:t>
            </a:r>
          </a:p>
          <a:p>
            <a:pPr marL="457200" lvl="1" indent="0" defTabSz="914400">
              <a:buNone/>
            </a:pPr>
            <a:r>
              <a:rPr lang="en-US" altLang="zh-CN" sz="2400" dirty="0" smtClean="0">
                <a:ea typeface="宋体" charset="-122"/>
              </a:rPr>
              <a:t>-- The </a:t>
            </a:r>
            <a:r>
              <a:rPr lang="en-US" altLang="zh-CN" sz="2400" dirty="0">
                <a:ea typeface="宋体" charset="-122"/>
              </a:rPr>
              <a:t>cache is divided into </a:t>
            </a:r>
            <a:r>
              <a:rPr lang="en-US" altLang="zh-CN" sz="2400" i="1" dirty="0">
                <a:ea typeface="宋体" charset="-122"/>
              </a:rPr>
              <a:t>groups</a:t>
            </a:r>
            <a:r>
              <a:rPr lang="en-US" altLang="zh-CN" sz="2400" dirty="0">
                <a:ea typeface="宋体" charset="-122"/>
              </a:rPr>
              <a:t> of blocks, called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sets</a:t>
            </a:r>
            <a:r>
              <a:rPr lang="en-US" altLang="zh-CN" sz="2400" dirty="0">
                <a:ea typeface="宋体" charset="-122"/>
              </a:rPr>
              <a:t>.</a:t>
            </a:r>
          </a:p>
          <a:p>
            <a:pPr marL="457200" lvl="1" indent="0" defTabSz="914400">
              <a:buNone/>
            </a:pPr>
            <a:r>
              <a:rPr lang="en-US" altLang="zh-CN" sz="2400" dirty="0" smtClean="0">
                <a:ea typeface="宋体" charset="-122"/>
              </a:rPr>
              <a:t>-- Each </a:t>
            </a:r>
            <a:r>
              <a:rPr lang="en-US" altLang="zh-CN" sz="2400" dirty="0">
                <a:ea typeface="宋体" charset="-122"/>
              </a:rPr>
              <a:t>memory address maps to exactly one set in the cache, but data may be placed in </a:t>
            </a:r>
            <a:r>
              <a:rPr lang="en-US" altLang="zh-CN" sz="2400" i="1" dirty="0">
                <a:ea typeface="宋体" charset="-122"/>
              </a:rPr>
              <a:t>any</a:t>
            </a:r>
            <a:r>
              <a:rPr lang="en-US" altLang="zh-CN" sz="2400" dirty="0">
                <a:ea typeface="宋体" charset="-122"/>
              </a:rPr>
              <a:t> block within that set.</a:t>
            </a:r>
          </a:p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If each set has 2</a:t>
            </a:r>
            <a:r>
              <a:rPr lang="en-US" altLang="zh-CN" sz="2400" i="1" baseline="40000" dirty="0">
                <a:ea typeface="宋体" charset="-122"/>
              </a:rPr>
              <a:t>x</a:t>
            </a:r>
            <a:r>
              <a:rPr lang="en-US" altLang="zh-CN" sz="2400" dirty="0">
                <a:ea typeface="宋体" charset="-122"/>
              </a:rPr>
              <a:t> blocks, </a:t>
            </a:r>
            <a:r>
              <a:rPr lang="en-US" altLang="zh-CN" sz="2400" dirty="0" smtClean="0">
                <a:ea typeface="宋体" charset="-122"/>
              </a:rPr>
              <a:t>cache </a:t>
            </a:r>
            <a:r>
              <a:rPr lang="en-US" altLang="zh-CN" sz="2400" dirty="0">
                <a:ea typeface="宋体" charset="-122"/>
              </a:rPr>
              <a:t>is an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2</a:t>
            </a:r>
            <a:r>
              <a:rPr lang="en-US" altLang="zh-CN" sz="2400" i="1" baseline="40000" dirty="0">
                <a:solidFill>
                  <a:srgbClr val="FF0000"/>
                </a:solidFill>
                <a:ea typeface="宋体" charset="-122"/>
              </a:rPr>
              <a:t>x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-way associative cache</a:t>
            </a:r>
            <a:r>
              <a:rPr lang="en-US" altLang="zh-CN" sz="2400" dirty="0">
                <a:ea typeface="宋体" charset="-122"/>
              </a:rPr>
              <a:t>. </a:t>
            </a:r>
          </a:p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400" dirty="0" smtClean="0">
                <a:ea typeface="宋体" charset="-122"/>
              </a:rPr>
              <a:t>Several possible </a:t>
            </a:r>
            <a:r>
              <a:rPr lang="en-US" altLang="zh-CN" sz="2400" dirty="0">
                <a:ea typeface="宋体" charset="-122"/>
              </a:rPr>
              <a:t>organizations of an eight-block cache.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295400" y="3845790"/>
            <a:ext cx="7472363" cy="2955059"/>
            <a:chOff x="731" y="1989"/>
            <a:chExt cx="4280" cy="1643"/>
          </a:xfrm>
        </p:grpSpPr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820" y="2395"/>
              <a:ext cx="177" cy="1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2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3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4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5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6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7</a:t>
              </a:r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731" y="2256"/>
              <a:ext cx="31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Set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92" y="2448"/>
              <a:ext cx="720" cy="28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2403" y="2510"/>
              <a:ext cx="177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  <a:p>
              <a:pPr algn="ctr">
                <a:spcBef>
                  <a:spcPct val="1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  <a:p>
              <a:pPr algn="ctr">
                <a:spcBef>
                  <a:spcPct val="1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2</a:t>
              </a:r>
            </a:p>
            <a:p>
              <a:pPr algn="ctr">
                <a:spcBef>
                  <a:spcPct val="1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3</a:t>
              </a:r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2315" y="2256"/>
              <a:ext cx="31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Set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4080" y="2448"/>
              <a:ext cx="720" cy="57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3892" y="2645"/>
              <a:ext cx="177" cy="7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  <a:p>
              <a:pPr algn="ctr">
                <a:spcBef>
                  <a:spcPct val="3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3803" y="2256"/>
              <a:ext cx="31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Set</a:t>
              </a: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2592" y="2736"/>
              <a:ext cx="720" cy="28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2592" y="3024"/>
              <a:ext cx="720" cy="28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2592" y="3312"/>
              <a:ext cx="720" cy="28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2592" y="3456"/>
              <a:ext cx="72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2592" y="3168"/>
              <a:ext cx="72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2592" y="2880"/>
              <a:ext cx="72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2592" y="2592"/>
              <a:ext cx="72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080" y="3024"/>
              <a:ext cx="720" cy="57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4080" y="2592"/>
              <a:ext cx="72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4080" y="2736"/>
              <a:ext cx="72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>
              <a:off x="4080" y="2880"/>
              <a:ext cx="72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>
              <a:off x="4080" y="3168"/>
              <a:ext cx="72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>
              <a:off x="4080" y="3312"/>
              <a:ext cx="72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>
              <a:off x="4080" y="3456"/>
              <a:ext cx="72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Text Box 27"/>
            <p:cNvSpPr txBox="1">
              <a:spLocks noChangeArrowheads="1"/>
            </p:cNvSpPr>
            <p:nvPr/>
          </p:nvSpPr>
          <p:spPr bwMode="auto">
            <a:xfrm>
              <a:off x="738" y="1990"/>
              <a:ext cx="1151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1-way associativity</a:t>
              </a:r>
            </a:p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8 sets, 1 block each</a:t>
              </a:r>
            </a:p>
          </p:txBody>
        </p:sp>
        <p:sp>
          <p:nvSpPr>
            <p:cNvPr id="28" name="Text Box 28"/>
            <p:cNvSpPr txBox="1">
              <a:spLocks noChangeArrowheads="1"/>
            </p:cNvSpPr>
            <p:nvPr/>
          </p:nvSpPr>
          <p:spPr bwMode="auto">
            <a:xfrm>
              <a:off x="2315" y="1989"/>
              <a:ext cx="1198" cy="3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2-way associativity</a:t>
              </a:r>
            </a:p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4 sets, 2 blocks each</a:t>
              </a:r>
            </a:p>
          </p:txBody>
        </p:sp>
        <p:sp>
          <p:nvSpPr>
            <p:cNvPr id="29" name="Text Box 29"/>
            <p:cNvSpPr txBox="1">
              <a:spLocks noChangeArrowheads="1"/>
            </p:cNvSpPr>
            <p:nvPr/>
          </p:nvSpPr>
          <p:spPr bwMode="auto">
            <a:xfrm>
              <a:off x="3813" y="1989"/>
              <a:ext cx="1198" cy="3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4-way associativity</a:t>
              </a:r>
            </a:p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2 sets, 4 blocks each</a:t>
              </a:r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1008" y="3456"/>
              <a:ext cx="720" cy="14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1008" y="3312"/>
              <a:ext cx="720" cy="14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1008" y="3168"/>
              <a:ext cx="720" cy="14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1008" y="3024"/>
              <a:ext cx="720" cy="14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008" y="2880"/>
              <a:ext cx="720" cy="14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1008" y="2736"/>
              <a:ext cx="720" cy="14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1008" y="2592"/>
              <a:ext cx="720" cy="14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" name="Rectangle 37"/>
            <p:cNvSpPr>
              <a:spLocks noChangeArrowheads="1"/>
            </p:cNvSpPr>
            <p:nvPr/>
          </p:nvSpPr>
          <p:spPr bwMode="auto">
            <a:xfrm>
              <a:off x="1008" y="2448"/>
              <a:ext cx="720" cy="14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36134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340768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endParaRPr lang="en-US" altLang="zh-CN" sz="4000" b="1" dirty="0" smtClean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endParaRPr lang="en-US" altLang="zh-CN" sz="4000" b="1" dirty="0" smtClean="0">
              <a:solidFill>
                <a:srgbClr val="FF0000"/>
              </a:solidFill>
            </a:endParaRPr>
          </a:p>
          <a:p>
            <a:pPr marL="82296" indent="0" algn="ctr">
              <a:buNone/>
            </a:pPr>
            <a:r>
              <a:rPr lang="en-US" altLang="zh-CN" sz="5800" b="1" dirty="0" smtClean="0">
                <a:solidFill>
                  <a:srgbClr val="0000FF"/>
                </a:solidFill>
              </a:rPr>
              <a:t>Cache </a:t>
            </a:r>
            <a:r>
              <a:rPr lang="en-US" altLang="zh-CN" sz="5800" b="1" dirty="0">
                <a:solidFill>
                  <a:srgbClr val="0000FF"/>
                </a:solidFill>
              </a:rPr>
              <a:t>Organization</a:t>
            </a:r>
            <a:endParaRPr lang="en-US" altLang="zh-CN" sz="5800" b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54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413374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Locating a set associative block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2112963" algn="l"/>
                <a:tab pos="3773488" algn="l"/>
              </a:tabLst>
            </a:pPr>
            <a:r>
              <a:rPr lang="en-US" altLang="zh-CN" sz="2800" dirty="0" smtClean="0">
                <a:ea typeface="宋体" charset="-122"/>
              </a:rPr>
              <a:t>How to determine </a:t>
            </a:r>
            <a:r>
              <a:rPr lang="en-US" altLang="zh-CN" sz="2800" dirty="0">
                <a:ea typeface="宋体" charset="-122"/>
              </a:rPr>
              <a:t>where a memory address belongs in an associative </a:t>
            </a:r>
            <a:r>
              <a:rPr lang="en-US" altLang="zh-CN" sz="2800" dirty="0" smtClean="0">
                <a:ea typeface="宋体" charset="-122"/>
              </a:rPr>
              <a:t>cache?</a:t>
            </a:r>
            <a:endParaRPr lang="en-US" altLang="zh-CN" sz="2800" dirty="0">
              <a:ea typeface="宋体" charset="-122"/>
            </a:endParaRPr>
          </a:p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2112963" algn="l"/>
                <a:tab pos="3773488" algn="l"/>
              </a:tabLst>
            </a:pPr>
            <a:r>
              <a:rPr lang="en-US" altLang="zh-CN" sz="2800" dirty="0">
                <a:ea typeface="宋体" charset="-122"/>
              </a:rPr>
              <a:t>If a cache has 2</a:t>
            </a:r>
            <a:r>
              <a:rPr lang="en-US" altLang="zh-CN" sz="2800" i="1" baseline="40000" dirty="0">
                <a:ea typeface="宋体" charset="-122"/>
              </a:rPr>
              <a:t>s</a:t>
            </a:r>
            <a:r>
              <a:rPr lang="en-US" altLang="zh-CN" sz="2800" dirty="0">
                <a:ea typeface="宋体" charset="-122"/>
              </a:rPr>
              <a:t> sets and each block has 2</a:t>
            </a:r>
            <a:r>
              <a:rPr lang="en-US" altLang="zh-CN" sz="2800" i="1" baseline="40000" dirty="0">
                <a:ea typeface="宋体" charset="-122"/>
              </a:rPr>
              <a:t>n</a:t>
            </a:r>
            <a:r>
              <a:rPr lang="en-US" altLang="zh-CN" sz="2800" dirty="0">
                <a:ea typeface="宋体" charset="-122"/>
              </a:rPr>
              <a:t> bytes, the memory address can be partitioned as follows.</a:t>
            </a:r>
          </a:p>
          <a:p>
            <a:pPr marL="342900" indent="-342900" defTabSz="914400">
              <a:tabLst>
                <a:tab pos="2112963" algn="l"/>
                <a:tab pos="3773488" algn="l"/>
              </a:tabLst>
            </a:pPr>
            <a:endParaRPr lang="en-US" altLang="zh-CN" sz="2800" dirty="0">
              <a:ea typeface="宋体" charset="-122"/>
            </a:endParaRPr>
          </a:p>
          <a:p>
            <a:pPr marL="342900" indent="-342900" defTabSz="914400">
              <a:tabLst>
                <a:tab pos="2112963" algn="l"/>
                <a:tab pos="3773488" algn="l"/>
              </a:tabLst>
            </a:pPr>
            <a:endParaRPr lang="en-US" altLang="zh-CN" sz="2800" dirty="0">
              <a:ea typeface="宋体" charset="-122"/>
            </a:endParaRPr>
          </a:p>
          <a:p>
            <a:pPr marL="342900" indent="-342900" defTabSz="914400">
              <a:tabLst>
                <a:tab pos="2112963" algn="l"/>
                <a:tab pos="3773488" algn="l"/>
              </a:tabLst>
            </a:pPr>
            <a:endParaRPr lang="en-US" altLang="zh-CN" sz="2800" dirty="0">
              <a:ea typeface="宋体" charset="-122"/>
            </a:endParaRPr>
          </a:p>
          <a:p>
            <a:pPr marL="342900" indent="-342900" algn="ctr" defTabSz="914400">
              <a:buFont typeface="Wingdings" pitchFamily="96" charset="2"/>
              <a:buNone/>
              <a:tabLst>
                <a:tab pos="2112963" algn="l"/>
                <a:tab pos="3773488" algn="l"/>
              </a:tabLst>
            </a:pPr>
            <a:r>
              <a:rPr lang="en-US" altLang="zh-CN" sz="2800" dirty="0">
                <a:ea typeface="宋体" charset="-122"/>
              </a:rPr>
              <a:t>	</a:t>
            </a:r>
            <a:r>
              <a:rPr lang="en-US" altLang="zh-CN" sz="2800" dirty="0" smtClean="0">
                <a:solidFill>
                  <a:srgbClr val="3333FF"/>
                </a:solidFill>
                <a:ea typeface="宋体" charset="-122"/>
              </a:rPr>
              <a:t>Block Offset= </a:t>
            </a:r>
            <a:r>
              <a:rPr lang="en-US" altLang="zh-CN" sz="2800" dirty="0">
                <a:solidFill>
                  <a:srgbClr val="3333FF"/>
                </a:solidFill>
                <a:ea typeface="宋体" charset="-122"/>
              </a:rPr>
              <a:t>Memory Address mod </a:t>
            </a:r>
            <a:r>
              <a:rPr lang="en-US" altLang="zh-CN" sz="2800" dirty="0" smtClean="0">
                <a:solidFill>
                  <a:srgbClr val="3333FF"/>
                </a:solidFill>
                <a:ea typeface="宋体" charset="-122"/>
              </a:rPr>
              <a:t>2</a:t>
            </a:r>
            <a:r>
              <a:rPr lang="en-US" altLang="zh-CN" sz="2800" i="1" baseline="40000" dirty="0" smtClean="0">
                <a:solidFill>
                  <a:srgbClr val="3333FF"/>
                </a:solidFill>
                <a:ea typeface="宋体" charset="-122"/>
              </a:rPr>
              <a:t>n</a:t>
            </a:r>
          </a:p>
          <a:p>
            <a:pPr marL="342900" indent="-342900" algn="ctr" defTabSz="914400">
              <a:buFont typeface="Wingdings" pitchFamily="96" charset="2"/>
              <a:buNone/>
              <a:tabLst>
                <a:tab pos="2112963" algn="l"/>
                <a:tab pos="3773488" algn="l"/>
              </a:tabLst>
            </a:pPr>
            <a:r>
              <a:rPr lang="en-US" altLang="zh-CN" sz="2800" dirty="0" smtClean="0">
                <a:solidFill>
                  <a:srgbClr val="3333FF"/>
                </a:solidFill>
                <a:ea typeface="宋体" charset="-122"/>
              </a:rPr>
              <a:t>Block Address = </a:t>
            </a:r>
            <a:r>
              <a:rPr lang="en-US" altLang="zh-CN" sz="2800" dirty="0">
                <a:solidFill>
                  <a:srgbClr val="3333FF"/>
                </a:solidFill>
                <a:ea typeface="宋体" charset="-122"/>
              </a:rPr>
              <a:t>Memory Address / 2</a:t>
            </a:r>
            <a:r>
              <a:rPr lang="en-US" altLang="zh-CN" sz="2800" i="1" baseline="40000" dirty="0">
                <a:solidFill>
                  <a:srgbClr val="3333FF"/>
                </a:solidFill>
                <a:ea typeface="宋体" charset="-122"/>
              </a:rPr>
              <a:t>n</a:t>
            </a:r>
            <a:endParaRPr lang="en-US" altLang="zh-CN" sz="2800" i="1" dirty="0">
              <a:solidFill>
                <a:srgbClr val="3333FF"/>
              </a:solidFill>
              <a:ea typeface="宋体" charset="-122"/>
            </a:endParaRPr>
          </a:p>
          <a:p>
            <a:pPr marL="342900" indent="-342900" algn="ctr" defTabSz="914400">
              <a:spcBef>
                <a:spcPct val="10000"/>
              </a:spcBef>
              <a:buFont typeface="Wingdings" pitchFamily="96" charset="2"/>
              <a:buNone/>
              <a:tabLst>
                <a:tab pos="2112963" algn="l"/>
                <a:tab pos="3773488" algn="l"/>
              </a:tabLst>
            </a:pPr>
            <a:r>
              <a:rPr lang="en-US" altLang="zh-CN" sz="2800" dirty="0" smtClean="0">
                <a:solidFill>
                  <a:srgbClr val="3333FF"/>
                </a:solidFill>
                <a:ea typeface="宋体" charset="-122"/>
              </a:rPr>
              <a:t>Set Index = </a:t>
            </a:r>
            <a:r>
              <a:rPr lang="en-US" altLang="zh-CN" sz="2800" dirty="0">
                <a:solidFill>
                  <a:srgbClr val="3333FF"/>
                </a:solidFill>
                <a:ea typeface="宋体" charset="-122"/>
              </a:rPr>
              <a:t>Block Address mod 2</a:t>
            </a:r>
            <a:r>
              <a:rPr lang="en-US" altLang="zh-CN" sz="2800" i="1" baseline="40000" dirty="0">
                <a:solidFill>
                  <a:srgbClr val="3333FF"/>
                </a:solidFill>
                <a:ea typeface="宋体" charset="-122"/>
              </a:rPr>
              <a:t>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691680" y="3284984"/>
            <a:ext cx="5946775" cy="847725"/>
            <a:chOff x="1145" y="1152"/>
            <a:chExt cx="3405" cy="471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2304" y="1344"/>
              <a:ext cx="1056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3360" y="1344"/>
              <a:ext cx="48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1145" y="1344"/>
              <a:ext cx="963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Address (m bits)</a:t>
              </a:r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3539" y="1152"/>
              <a:ext cx="16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s</a:t>
              </a:r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2617" y="1152"/>
              <a:ext cx="49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(m-s-n)</a:t>
              </a:r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3795" y="1152"/>
              <a:ext cx="18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n</a:t>
              </a: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840" y="1344"/>
              <a:ext cx="96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2674" y="1344"/>
              <a:ext cx="338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Tag</a:t>
              </a:r>
            </a:p>
          </p:txBody>
        </p: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3423" y="1344"/>
              <a:ext cx="399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Index</a:t>
              </a:r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4128" y="1295"/>
              <a:ext cx="422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r>
                <a:rPr lang="en-US" altLang="zh-CN" sz="1600">
                  <a:latin typeface="Trebuchet MS" pitchFamily="96" charset="0"/>
                  <a:ea typeface="宋体" charset="-122"/>
                </a:rPr>
                <a:t>Block</a:t>
              </a:r>
            </a:p>
            <a:p>
              <a:r>
                <a:rPr lang="en-US" altLang="zh-CN" sz="1600">
                  <a:latin typeface="Trebuchet MS" pitchFamily="96" charset="0"/>
                  <a:ea typeface="宋体" charset="-122"/>
                </a:rPr>
                <a:t>offset</a:t>
              </a:r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3936" y="1440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36134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smtClean="0">
                <a:solidFill>
                  <a:srgbClr val="0000FF"/>
                </a:solidFill>
              </a:rPr>
              <a:t>Example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3600400"/>
          </a:xfrm>
        </p:spPr>
        <p:txBody>
          <a:bodyPr>
            <a:normAutofit fontScale="77500" lnSpcReduction="20000"/>
          </a:bodyPr>
          <a:lstStyle/>
          <a:p>
            <a:pPr marL="342900" indent="-342900" defTabSz="914400"/>
            <a:r>
              <a:rPr lang="en-US" altLang="zh-CN" sz="2800" dirty="0">
                <a:ea typeface="宋体" charset="-122"/>
              </a:rPr>
              <a:t>Where would data from memory byte address 6195 be placed, assuming the eight-block cache designs below, with 16 bytes per block?</a:t>
            </a:r>
          </a:p>
          <a:p>
            <a:pPr marL="0" indent="0" defTabSz="914400">
              <a:buNone/>
            </a:pPr>
            <a:r>
              <a:rPr lang="en-US" altLang="zh-CN" sz="2800" dirty="0" smtClean="0">
                <a:ea typeface="宋体" charset="-122"/>
              </a:rPr>
              <a:t>    -- 6195 </a:t>
            </a:r>
            <a:r>
              <a:rPr lang="en-US" altLang="zh-CN" sz="2800" dirty="0">
                <a:ea typeface="宋体" charset="-122"/>
              </a:rPr>
              <a:t>in binary is 00...0110000 </a:t>
            </a:r>
            <a:r>
              <a:rPr lang="en-US" altLang="zh-CN" sz="2800" dirty="0">
                <a:solidFill>
                  <a:srgbClr val="00CC00"/>
                </a:solidFill>
                <a:ea typeface="宋体" charset="-122"/>
              </a:rPr>
              <a:t>011</a:t>
            </a:r>
            <a:r>
              <a:rPr lang="en-US" altLang="zh-CN" sz="2800" dirty="0">
                <a:solidFill>
                  <a:srgbClr val="009900"/>
                </a:solidFill>
                <a:ea typeface="宋体" charset="-122"/>
              </a:rPr>
              <a:t> </a:t>
            </a:r>
            <a:r>
              <a:rPr lang="en-US" altLang="zh-CN" sz="2800" dirty="0">
                <a:solidFill>
                  <a:srgbClr val="3333FF"/>
                </a:solidFill>
                <a:ea typeface="宋体" charset="-122"/>
              </a:rPr>
              <a:t>0011</a:t>
            </a:r>
            <a:r>
              <a:rPr lang="en-US" altLang="zh-CN" sz="2800" dirty="0">
                <a:ea typeface="宋体" charset="-122"/>
              </a:rPr>
              <a:t>.</a:t>
            </a:r>
          </a:p>
          <a:p>
            <a:pPr marL="0" indent="0" defTabSz="914400">
              <a:buNone/>
            </a:pPr>
            <a:r>
              <a:rPr lang="en-US" altLang="zh-CN" sz="2800" dirty="0" smtClean="0">
                <a:ea typeface="宋体" charset="-122"/>
              </a:rPr>
              <a:t>    -- Each </a:t>
            </a:r>
            <a:r>
              <a:rPr lang="en-US" altLang="zh-CN" sz="2800" dirty="0">
                <a:ea typeface="宋体" charset="-122"/>
              </a:rPr>
              <a:t>block has 16 bytes, so the</a:t>
            </a:r>
            <a:r>
              <a:rPr lang="en-US" altLang="zh-CN" sz="2800" dirty="0">
                <a:solidFill>
                  <a:schemeClr val="accent2"/>
                </a:solidFill>
                <a:ea typeface="宋体" charset="-122"/>
              </a:rPr>
              <a:t> lowest 4 bits are the block offset</a:t>
            </a:r>
            <a:r>
              <a:rPr lang="en-US" altLang="zh-CN" sz="2800" dirty="0">
                <a:ea typeface="宋体" charset="-122"/>
              </a:rPr>
              <a:t>.</a:t>
            </a:r>
          </a:p>
          <a:p>
            <a:pPr marL="0" indent="0" defTabSz="914400">
              <a:buNone/>
            </a:pPr>
            <a:r>
              <a:rPr lang="en-US" altLang="zh-CN" sz="2800" dirty="0" smtClean="0">
                <a:ea typeface="宋体" charset="-122"/>
              </a:rPr>
              <a:t>    	For </a:t>
            </a:r>
            <a:r>
              <a:rPr lang="en-US" altLang="zh-CN" sz="2800" dirty="0">
                <a:ea typeface="宋体" charset="-122"/>
              </a:rPr>
              <a:t>1-way cache, </a:t>
            </a:r>
            <a:r>
              <a:rPr lang="en-US" altLang="zh-CN" sz="2800" dirty="0" smtClean="0">
                <a:ea typeface="宋体" charset="-122"/>
              </a:rPr>
              <a:t> </a:t>
            </a:r>
            <a:r>
              <a:rPr lang="en-US" altLang="zh-CN" sz="2800" dirty="0">
                <a:ea typeface="宋体" charset="-122"/>
              </a:rPr>
              <a:t>next three bits (</a:t>
            </a:r>
            <a:r>
              <a:rPr lang="en-US" altLang="zh-CN" sz="2800" dirty="0">
                <a:solidFill>
                  <a:srgbClr val="00CC00"/>
                </a:solidFill>
                <a:ea typeface="宋体" charset="-122"/>
              </a:rPr>
              <a:t>011</a:t>
            </a:r>
            <a:r>
              <a:rPr lang="en-US" altLang="zh-CN" sz="2800" dirty="0">
                <a:ea typeface="宋体" charset="-122"/>
              </a:rPr>
              <a:t>) are the set index.</a:t>
            </a:r>
          </a:p>
          <a:p>
            <a:pPr marL="342900" indent="-342900" defTabSz="914400">
              <a:spcBef>
                <a:spcPct val="0"/>
              </a:spcBef>
              <a:buFont typeface="Wingdings" pitchFamily="96" charset="2"/>
              <a:buNone/>
            </a:pPr>
            <a:r>
              <a:rPr lang="en-US" altLang="zh-CN" sz="2800" dirty="0">
                <a:ea typeface="宋体" charset="-122"/>
              </a:rPr>
              <a:t>	</a:t>
            </a:r>
            <a:r>
              <a:rPr lang="en-US" altLang="zh-CN" sz="2800" dirty="0" smtClean="0">
                <a:ea typeface="宋体" charset="-122"/>
              </a:rPr>
              <a:t>	For 2-way </a:t>
            </a:r>
            <a:r>
              <a:rPr lang="en-US" altLang="zh-CN" sz="2800" dirty="0">
                <a:ea typeface="宋体" charset="-122"/>
              </a:rPr>
              <a:t>cache, </a:t>
            </a:r>
            <a:r>
              <a:rPr lang="en-US" altLang="zh-CN" sz="2800" dirty="0" smtClean="0">
                <a:ea typeface="宋体" charset="-122"/>
              </a:rPr>
              <a:t> </a:t>
            </a:r>
            <a:r>
              <a:rPr lang="en-US" altLang="zh-CN" sz="2800" dirty="0">
                <a:ea typeface="宋体" charset="-122"/>
              </a:rPr>
              <a:t>next two bits (</a:t>
            </a:r>
            <a:r>
              <a:rPr lang="en-US" altLang="zh-CN" sz="2800" dirty="0">
                <a:solidFill>
                  <a:srgbClr val="00CC00"/>
                </a:solidFill>
                <a:ea typeface="宋体" charset="-122"/>
              </a:rPr>
              <a:t>11</a:t>
            </a:r>
            <a:r>
              <a:rPr lang="en-US" altLang="zh-CN" sz="2800" dirty="0">
                <a:ea typeface="宋体" charset="-122"/>
              </a:rPr>
              <a:t>) are the set index.</a:t>
            </a:r>
          </a:p>
          <a:p>
            <a:pPr marL="342900" indent="-342900" defTabSz="914400">
              <a:spcBef>
                <a:spcPct val="0"/>
              </a:spcBef>
              <a:buFont typeface="Wingdings" pitchFamily="96" charset="2"/>
              <a:buNone/>
            </a:pPr>
            <a:r>
              <a:rPr lang="en-US" altLang="zh-CN" sz="2800" dirty="0">
                <a:ea typeface="宋体" charset="-122"/>
              </a:rPr>
              <a:t>	</a:t>
            </a:r>
            <a:r>
              <a:rPr lang="en-US" altLang="zh-CN" sz="2800" dirty="0" smtClean="0">
                <a:ea typeface="宋体" charset="-122"/>
              </a:rPr>
              <a:t>	For </a:t>
            </a:r>
            <a:r>
              <a:rPr lang="en-US" altLang="zh-CN" sz="2800" dirty="0">
                <a:ea typeface="宋体" charset="-122"/>
              </a:rPr>
              <a:t>4-way cache, </a:t>
            </a:r>
            <a:r>
              <a:rPr lang="en-US" altLang="zh-CN" sz="2800" dirty="0" smtClean="0">
                <a:ea typeface="宋体" charset="-122"/>
              </a:rPr>
              <a:t> </a:t>
            </a:r>
            <a:r>
              <a:rPr lang="en-US" altLang="zh-CN" sz="2800" dirty="0">
                <a:ea typeface="宋体" charset="-122"/>
              </a:rPr>
              <a:t>next one bit (</a:t>
            </a:r>
            <a:r>
              <a:rPr lang="en-US" altLang="zh-CN" sz="2800" dirty="0">
                <a:solidFill>
                  <a:srgbClr val="00CC00"/>
                </a:solidFill>
                <a:ea typeface="宋体" charset="-122"/>
              </a:rPr>
              <a:t>1</a:t>
            </a:r>
            <a:r>
              <a:rPr lang="en-US" altLang="zh-CN" sz="2800" dirty="0">
                <a:ea typeface="宋体" charset="-122"/>
              </a:rPr>
              <a:t>) is the set index.</a:t>
            </a:r>
          </a:p>
          <a:p>
            <a:pPr marL="0" indent="0" defTabSz="914400">
              <a:buNone/>
            </a:pPr>
            <a:r>
              <a:rPr lang="en-US" altLang="zh-CN" sz="2800" dirty="0" smtClean="0">
                <a:ea typeface="宋体" charset="-122"/>
              </a:rPr>
              <a:t>     The </a:t>
            </a:r>
            <a:r>
              <a:rPr lang="en-US" altLang="zh-CN" sz="2800" dirty="0">
                <a:ea typeface="宋体" charset="-122"/>
              </a:rPr>
              <a:t>data may go in </a:t>
            </a:r>
            <a:r>
              <a:rPr lang="en-US" altLang="zh-CN" sz="2800" i="1" dirty="0">
                <a:ea typeface="宋体" charset="-122"/>
              </a:rPr>
              <a:t>any</a:t>
            </a:r>
            <a:r>
              <a:rPr lang="en-US" altLang="zh-CN" sz="2800" dirty="0">
                <a:ea typeface="宋体" charset="-122"/>
              </a:rPr>
              <a:t> block, shown in green, </a:t>
            </a:r>
            <a:r>
              <a:rPr lang="en-US" altLang="zh-CN" sz="2800" dirty="0" smtClean="0">
                <a:ea typeface="宋体" charset="-122"/>
              </a:rPr>
              <a:t>within </a:t>
            </a:r>
            <a:r>
              <a:rPr lang="en-US" altLang="zh-CN" sz="2800" dirty="0">
                <a:ea typeface="宋体" charset="-122"/>
              </a:rPr>
              <a:t>correct set.</a:t>
            </a:r>
          </a:p>
        </p:txBody>
      </p: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1835696" y="3933056"/>
            <a:ext cx="6481763" cy="2828925"/>
            <a:chOff x="816" y="2550"/>
            <a:chExt cx="4717" cy="1968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>
              <a:off x="1121" y="3665"/>
              <a:ext cx="792" cy="164"/>
            </a:xfrm>
            <a:prstGeom prst="rect">
              <a:avLst/>
            </a:prstGeom>
            <a:solidFill>
              <a:srgbClr val="00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2863" y="4155"/>
              <a:ext cx="792" cy="163"/>
            </a:xfrm>
            <a:prstGeom prst="rect">
              <a:avLst/>
            </a:prstGeom>
            <a:solidFill>
              <a:srgbClr val="00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2863" y="4318"/>
              <a:ext cx="792" cy="163"/>
            </a:xfrm>
            <a:prstGeom prst="rect">
              <a:avLst/>
            </a:prstGeom>
            <a:solidFill>
              <a:srgbClr val="00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4500" y="3829"/>
              <a:ext cx="792" cy="163"/>
            </a:xfrm>
            <a:prstGeom prst="rect">
              <a:avLst/>
            </a:prstGeom>
            <a:solidFill>
              <a:srgbClr val="00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4500" y="3992"/>
              <a:ext cx="792" cy="163"/>
            </a:xfrm>
            <a:prstGeom prst="rect">
              <a:avLst/>
            </a:prstGeom>
            <a:solidFill>
              <a:srgbClr val="00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4500" y="4155"/>
              <a:ext cx="792" cy="163"/>
            </a:xfrm>
            <a:prstGeom prst="rect">
              <a:avLst/>
            </a:prstGeom>
            <a:solidFill>
              <a:srgbClr val="00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4500" y="4318"/>
              <a:ext cx="792" cy="163"/>
            </a:xfrm>
            <a:prstGeom prst="rect">
              <a:avLst/>
            </a:prstGeom>
            <a:solidFill>
              <a:srgbClr val="00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913" y="3117"/>
              <a:ext cx="195" cy="14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2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3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4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5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6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7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816" y="2958"/>
              <a:ext cx="350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Set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2863" y="3176"/>
              <a:ext cx="792" cy="32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2655" y="3247"/>
              <a:ext cx="195" cy="11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  <a:p>
              <a:pPr algn="ctr">
                <a:spcBef>
                  <a:spcPct val="1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  <a:p>
              <a:pPr algn="ctr">
                <a:spcBef>
                  <a:spcPct val="1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2</a:t>
              </a:r>
            </a:p>
            <a:p>
              <a:pPr algn="ctr">
                <a:spcBef>
                  <a:spcPct val="1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3</a:t>
              </a: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2559" y="2958"/>
              <a:ext cx="350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Set</a:t>
              </a: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500" y="3176"/>
              <a:ext cx="792" cy="65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>
              <a:off x="4292" y="3400"/>
              <a:ext cx="195" cy="8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  <a:p>
              <a:pPr algn="ctr">
                <a:spcBef>
                  <a:spcPct val="3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4195" y="2958"/>
              <a:ext cx="350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Set</a:t>
              </a:r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2863" y="3502"/>
              <a:ext cx="792" cy="327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2863" y="3829"/>
              <a:ext cx="792" cy="32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2863" y="4155"/>
              <a:ext cx="792" cy="32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2863" y="4318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2863" y="3992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2863" y="3665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2863" y="3339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4500" y="3829"/>
              <a:ext cx="792" cy="65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4500" y="3339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4500" y="3502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Line 29"/>
            <p:cNvSpPr>
              <a:spLocks noChangeShapeType="1"/>
            </p:cNvSpPr>
            <p:nvPr/>
          </p:nvSpPr>
          <p:spPr bwMode="auto">
            <a:xfrm>
              <a:off x="4500" y="3665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>
              <a:off x="4500" y="3992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Line 31"/>
            <p:cNvSpPr>
              <a:spLocks noChangeShapeType="1"/>
            </p:cNvSpPr>
            <p:nvPr/>
          </p:nvSpPr>
          <p:spPr bwMode="auto">
            <a:xfrm>
              <a:off x="4500" y="4155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" name="Line 32"/>
            <p:cNvSpPr>
              <a:spLocks noChangeShapeType="1"/>
            </p:cNvSpPr>
            <p:nvPr/>
          </p:nvSpPr>
          <p:spPr bwMode="auto">
            <a:xfrm>
              <a:off x="4500" y="4318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" name="Text Box 33"/>
            <p:cNvSpPr txBox="1">
              <a:spLocks noChangeArrowheads="1"/>
            </p:cNvSpPr>
            <p:nvPr/>
          </p:nvSpPr>
          <p:spPr bwMode="auto">
            <a:xfrm>
              <a:off x="817" y="2550"/>
              <a:ext cx="1266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1-way associativity</a:t>
              </a:r>
            </a:p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8 sets, 1 block each</a:t>
              </a:r>
            </a:p>
          </p:txBody>
        </p:sp>
        <p:sp>
          <p:nvSpPr>
            <p:cNvPr id="35" name="Text Box 34"/>
            <p:cNvSpPr txBox="1">
              <a:spLocks noChangeArrowheads="1"/>
            </p:cNvSpPr>
            <p:nvPr/>
          </p:nvSpPr>
          <p:spPr bwMode="auto">
            <a:xfrm>
              <a:off x="2579" y="2550"/>
              <a:ext cx="1318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2-way associativity</a:t>
              </a: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4 sets, 2 blocks each</a:t>
              </a:r>
            </a:p>
          </p:txBody>
        </p:sp>
        <p:sp>
          <p:nvSpPr>
            <p:cNvPr id="36" name="Text Box 35"/>
            <p:cNvSpPr txBox="1">
              <a:spLocks noChangeArrowheads="1"/>
            </p:cNvSpPr>
            <p:nvPr/>
          </p:nvSpPr>
          <p:spPr bwMode="auto">
            <a:xfrm>
              <a:off x="4215" y="2550"/>
              <a:ext cx="1318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4-way associativity</a:t>
              </a: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2 sets, 4 blocks each</a:t>
              </a:r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1121" y="4318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1121" y="4155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1121" y="3992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1121" y="3829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1121" y="3665"/>
              <a:ext cx="792" cy="16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1121" y="3502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1121" y="3339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1121" y="3176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36134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Block replacement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Any empty block in the correct set may be used for storing data</a:t>
            </a:r>
            <a:r>
              <a:rPr lang="en-US" altLang="zh-CN" sz="2800" dirty="0" smtClean="0">
                <a:ea typeface="宋体" charset="-122"/>
              </a:rPr>
              <a:t>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endParaRPr lang="en-US" altLang="zh-CN" sz="2800" dirty="0">
              <a:ea typeface="宋体" charset="-122"/>
            </a:endParaRP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If there are no empty blocks, the cache controller will attempt to replace the least recently </a:t>
            </a:r>
            <a:r>
              <a:rPr lang="en-US" altLang="zh-CN" sz="2800" dirty="0" smtClean="0">
                <a:ea typeface="宋体" charset="-122"/>
              </a:rPr>
              <a:t>used (LRU) block.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endParaRPr lang="en-US" altLang="zh-CN" sz="2800" dirty="0">
              <a:ea typeface="宋体" charset="-122"/>
            </a:endParaRPr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For highly associative caches, it’s expensive to keep track of what’s really the least recently used block, so some approximations are used. 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endParaRPr lang="en-US" altLang="zh-CN" sz="2800" dirty="0">
              <a:ea typeface="宋体" charset="-122"/>
            </a:endParaRP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endParaRPr lang="en-US" altLang="zh-CN" sz="2800" dirty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6134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smtClean="0">
                <a:solidFill>
                  <a:srgbClr val="0000FF"/>
                </a:solidFill>
              </a:rPr>
              <a:t>Simple LRU example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Assume a fully-associative cache with two blocks, which of the following memory references miss in the cache.  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400" dirty="0" smtClean="0"/>
          </a:p>
        </p:txBody>
      </p:sp>
      <p:grpSp>
        <p:nvGrpSpPr>
          <p:cNvPr id="165" name="组合 164"/>
          <p:cNvGrpSpPr/>
          <p:nvPr/>
        </p:nvGrpSpPr>
        <p:grpSpPr>
          <a:xfrm>
            <a:off x="3946252" y="2438281"/>
            <a:ext cx="4054475" cy="4368800"/>
            <a:chOff x="-1002656" y="3606800"/>
            <a:chExt cx="5197475" cy="4892675"/>
          </a:xfrm>
        </p:grpSpPr>
        <p:sp>
          <p:nvSpPr>
            <p:cNvPr id="86" name="Rectangle 4"/>
            <p:cNvSpPr>
              <a:spLocks noChangeArrowheads="1"/>
            </p:cNvSpPr>
            <p:nvPr/>
          </p:nvSpPr>
          <p:spPr bwMode="auto">
            <a:xfrm>
              <a:off x="2121544" y="40640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87" name="Rectangle 5"/>
            <p:cNvSpPr>
              <a:spLocks noChangeArrowheads="1"/>
            </p:cNvSpPr>
            <p:nvPr/>
          </p:nvSpPr>
          <p:spPr bwMode="auto">
            <a:xfrm>
              <a:off x="978544" y="40640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88" name="Rectangle 6"/>
            <p:cNvSpPr>
              <a:spLocks noChangeArrowheads="1"/>
            </p:cNvSpPr>
            <p:nvPr/>
          </p:nvSpPr>
          <p:spPr bwMode="auto">
            <a:xfrm>
              <a:off x="3569344" y="4064000"/>
              <a:ext cx="6096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89" name="Text Box 7"/>
            <p:cNvSpPr txBox="1">
              <a:spLocks noChangeArrowheads="1"/>
            </p:cNvSpPr>
            <p:nvPr/>
          </p:nvSpPr>
          <p:spPr bwMode="auto">
            <a:xfrm>
              <a:off x="3569344" y="3606800"/>
              <a:ext cx="6254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>
                  <a:ea typeface="宋体" charset="-122"/>
                </a:rPr>
                <a:t>LRU</a:t>
              </a:r>
            </a:p>
          </p:txBody>
        </p:sp>
        <p:sp>
          <p:nvSpPr>
            <p:cNvPr id="90" name="Text Box 8"/>
            <p:cNvSpPr txBox="1">
              <a:spLocks noChangeArrowheads="1"/>
            </p:cNvSpPr>
            <p:nvPr/>
          </p:nvSpPr>
          <p:spPr bwMode="auto">
            <a:xfrm>
              <a:off x="1740544" y="3606800"/>
              <a:ext cx="69532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ea typeface="宋体" charset="-122"/>
                </a:rPr>
                <a:t>Tags</a:t>
              </a:r>
            </a:p>
          </p:txBody>
        </p:sp>
        <p:sp>
          <p:nvSpPr>
            <p:cNvPr id="91" name="Rectangle 9"/>
            <p:cNvSpPr>
              <a:spLocks noChangeArrowheads="1"/>
            </p:cNvSpPr>
            <p:nvPr/>
          </p:nvSpPr>
          <p:spPr bwMode="auto">
            <a:xfrm>
              <a:off x="2121544" y="46736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92" name="Rectangle 10"/>
            <p:cNvSpPr>
              <a:spLocks noChangeArrowheads="1"/>
            </p:cNvSpPr>
            <p:nvPr/>
          </p:nvSpPr>
          <p:spPr bwMode="auto">
            <a:xfrm>
              <a:off x="978544" y="46736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93" name="Rectangle 11"/>
            <p:cNvSpPr>
              <a:spLocks noChangeArrowheads="1"/>
            </p:cNvSpPr>
            <p:nvPr/>
          </p:nvSpPr>
          <p:spPr bwMode="auto">
            <a:xfrm>
              <a:off x="3569344" y="4673600"/>
              <a:ext cx="6096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94" name="Rectangle 12"/>
            <p:cNvSpPr>
              <a:spLocks noChangeArrowheads="1"/>
            </p:cNvSpPr>
            <p:nvPr/>
          </p:nvSpPr>
          <p:spPr bwMode="auto">
            <a:xfrm>
              <a:off x="2121544" y="52070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95" name="Rectangle 13"/>
            <p:cNvSpPr>
              <a:spLocks noChangeArrowheads="1"/>
            </p:cNvSpPr>
            <p:nvPr/>
          </p:nvSpPr>
          <p:spPr bwMode="auto">
            <a:xfrm>
              <a:off x="978544" y="52070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96" name="Rectangle 14"/>
            <p:cNvSpPr>
              <a:spLocks noChangeArrowheads="1"/>
            </p:cNvSpPr>
            <p:nvPr/>
          </p:nvSpPr>
          <p:spPr bwMode="auto">
            <a:xfrm>
              <a:off x="3569344" y="5207000"/>
              <a:ext cx="6096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97" name="Rectangle 15"/>
            <p:cNvSpPr>
              <a:spLocks noChangeArrowheads="1"/>
            </p:cNvSpPr>
            <p:nvPr/>
          </p:nvSpPr>
          <p:spPr bwMode="auto">
            <a:xfrm>
              <a:off x="2121544" y="58166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98" name="Rectangle 16"/>
            <p:cNvSpPr>
              <a:spLocks noChangeArrowheads="1"/>
            </p:cNvSpPr>
            <p:nvPr/>
          </p:nvSpPr>
          <p:spPr bwMode="auto">
            <a:xfrm>
              <a:off x="978544" y="58166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99" name="Rectangle 17"/>
            <p:cNvSpPr>
              <a:spLocks noChangeArrowheads="1"/>
            </p:cNvSpPr>
            <p:nvPr/>
          </p:nvSpPr>
          <p:spPr bwMode="auto">
            <a:xfrm>
              <a:off x="3569344" y="5816600"/>
              <a:ext cx="6096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00" name="Rectangle 18"/>
            <p:cNvSpPr>
              <a:spLocks noChangeArrowheads="1"/>
            </p:cNvSpPr>
            <p:nvPr/>
          </p:nvSpPr>
          <p:spPr bwMode="auto">
            <a:xfrm>
              <a:off x="2121544" y="63500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01" name="Rectangle 19"/>
            <p:cNvSpPr>
              <a:spLocks noChangeArrowheads="1"/>
            </p:cNvSpPr>
            <p:nvPr/>
          </p:nvSpPr>
          <p:spPr bwMode="auto">
            <a:xfrm>
              <a:off x="978544" y="63500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02" name="Rectangle 20"/>
            <p:cNvSpPr>
              <a:spLocks noChangeArrowheads="1"/>
            </p:cNvSpPr>
            <p:nvPr/>
          </p:nvSpPr>
          <p:spPr bwMode="auto">
            <a:xfrm>
              <a:off x="3569344" y="6350000"/>
              <a:ext cx="6096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03" name="Rectangle 21"/>
            <p:cNvSpPr>
              <a:spLocks noChangeArrowheads="1"/>
            </p:cNvSpPr>
            <p:nvPr/>
          </p:nvSpPr>
          <p:spPr bwMode="auto">
            <a:xfrm>
              <a:off x="2121544" y="69596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04" name="Rectangle 22"/>
            <p:cNvSpPr>
              <a:spLocks noChangeArrowheads="1"/>
            </p:cNvSpPr>
            <p:nvPr/>
          </p:nvSpPr>
          <p:spPr bwMode="auto">
            <a:xfrm>
              <a:off x="978544" y="69596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05" name="Rectangle 23"/>
            <p:cNvSpPr>
              <a:spLocks noChangeArrowheads="1"/>
            </p:cNvSpPr>
            <p:nvPr/>
          </p:nvSpPr>
          <p:spPr bwMode="auto">
            <a:xfrm>
              <a:off x="3569344" y="6959600"/>
              <a:ext cx="6096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06" name="Rectangle 24"/>
            <p:cNvSpPr>
              <a:spLocks noChangeArrowheads="1"/>
            </p:cNvSpPr>
            <p:nvPr/>
          </p:nvSpPr>
          <p:spPr bwMode="auto">
            <a:xfrm>
              <a:off x="2121544" y="74930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07" name="Rectangle 25"/>
            <p:cNvSpPr>
              <a:spLocks noChangeArrowheads="1"/>
            </p:cNvSpPr>
            <p:nvPr/>
          </p:nvSpPr>
          <p:spPr bwMode="auto">
            <a:xfrm>
              <a:off x="978544" y="74930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08" name="Rectangle 26"/>
            <p:cNvSpPr>
              <a:spLocks noChangeArrowheads="1"/>
            </p:cNvSpPr>
            <p:nvPr/>
          </p:nvSpPr>
          <p:spPr bwMode="auto">
            <a:xfrm>
              <a:off x="3569344" y="7493000"/>
              <a:ext cx="6096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09" name="Rectangle 27"/>
            <p:cNvSpPr>
              <a:spLocks noChangeArrowheads="1"/>
            </p:cNvSpPr>
            <p:nvPr/>
          </p:nvSpPr>
          <p:spPr bwMode="auto">
            <a:xfrm>
              <a:off x="2121544" y="81026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10" name="Rectangle 28"/>
            <p:cNvSpPr>
              <a:spLocks noChangeArrowheads="1"/>
            </p:cNvSpPr>
            <p:nvPr/>
          </p:nvSpPr>
          <p:spPr bwMode="auto">
            <a:xfrm>
              <a:off x="978544" y="81026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11" name="Rectangle 29"/>
            <p:cNvSpPr>
              <a:spLocks noChangeArrowheads="1"/>
            </p:cNvSpPr>
            <p:nvPr/>
          </p:nvSpPr>
          <p:spPr bwMode="auto">
            <a:xfrm>
              <a:off x="3569344" y="8102600"/>
              <a:ext cx="6096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12" name="Text Box 30"/>
            <p:cNvSpPr txBox="1">
              <a:spLocks noChangeArrowheads="1"/>
            </p:cNvSpPr>
            <p:nvPr/>
          </p:nvSpPr>
          <p:spPr bwMode="auto">
            <a:xfrm>
              <a:off x="-240656" y="4292600"/>
              <a:ext cx="3333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ea typeface="宋体" charset="-122"/>
                </a:rPr>
                <a:t>A</a:t>
              </a:r>
            </a:p>
          </p:txBody>
        </p:sp>
        <p:sp>
          <p:nvSpPr>
            <p:cNvPr id="113" name="Text Box 31"/>
            <p:cNvSpPr txBox="1">
              <a:spLocks noChangeArrowheads="1"/>
            </p:cNvSpPr>
            <p:nvPr/>
          </p:nvSpPr>
          <p:spPr bwMode="auto">
            <a:xfrm>
              <a:off x="-240656" y="4902200"/>
              <a:ext cx="328613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ea typeface="宋体" charset="-122"/>
                </a:rPr>
                <a:t>B</a:t>
              </a:r>
            </a:p>
          </p:txBody>
        </p:sp>
        <p:sp>
          <p:nvSpPr>
            <p:cNvPr id="114" name="Text Box 32"/>
            <p:cNvSpPr txBox="1">
              <a:spLocks noChangeArrowheads="1"/>
            </p:cNvSpPr>
            <p:nvPr/>
          </p:nvSpPr>
          <p:spPr bwMode="auto">
            <a:xfrm>
              <a:off x="-240656" y="5435600"/>
              <a:ext cx="3333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ea typeface="宋体" charset="-122"/>
                </a:rPr>
                <a:t>A</a:t>
              </a:r>
            </a:p>
          </p:txBody>
        </p:sp>
        <p:sp>
          <p:nvSpPr>
            <p:cNvPr id="115" name="Text Box 33"/>
            <p:cNvSpPr txBox="1">
              <a:spLocks noChangeArrowheads="1"/>
            </p:cNvSpPr>
            <p:nvPr/>
          </p:nvSpPr>
          <p:spPr bwMode="auto">
            <a:xfrm>
              <a:off x="-240656" y="6045200"/>
              <a:ext cx="33655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ea typeface="宋体" charset="-122"/>
                </a:rPr>
                <a:t>C</a:t>
              </a:r>
            </a:p>
          </p:txBody>
        </p:sp>
        <p:sp>
          <p:nvSpPr>
            <p:cNvPr id="116" name="Text Box 34"/>
            <p:cNvSpPr txBox="1">
              <a:spLocks noChangeArrowheads="1"/>
            </p:cNvSpPr>
            <p:nvPr/>
          </p:nvSpPr>
          <p:spPr bwMode="auto">
            <a:xfrm>
              <a:off x="-240656" y="6654800"/>
              <a:ext cx="328613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ea typeface="宋体" charset="-122"/>
                </a:rPr>
                <a:t>B</a:t>
              </a:r>
            </a:p>
          </p:txBody>
        </p:sp>
        <p:sp>
          <p:nvSpPr>
            <p:cNvPr id="117" name="Text Box 35"/>
            <p:cNvSpPr txBox="1">
              <a:spLocks noChangeArrowheads="1"/>
            </p:cNvSpPr>
            <p:nvPr/>
          </p:nvSpPr>
          <p:spPr bwMode="auto">
            <a:xfrm>
              <a:off x="-240656" y="7264400"/>
              <a:ext cx="3333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ea typeface="宋体" charset="-122"/>
                </a:rPr>
                <a:t>A</a:t>
              </a:r>
            </a:p>
          </p:txBody>
        </p:sp>
        <p:sp>
          <p:nvSpPr>
            <p:cNvPr id="118" name="Text Box 36"/>
            <p:cNvSpPr txBox="1">
              <a:spLocks noChangeArrowheads="1"/>
            </p:cNvSpPr>
            <p:nvPr/>
          </p:nvSpPr>
          <p:spPr bwMode="auto">
            <a:xfrm>
              <a:off x="-240656" y="7797800"/>
              <a:ext cx="328613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ea typeface="宋体" charset="-122"/>
                </a:rPr>
                <a:t>B</a:t>
              </a:r>
            </a:p>
          </p:txBody>
        </p:sp>
        <p:sp>
          <p:nvSpPr>
            <p:cNvPr id="119" name="Text Box 37"/>
            <p:cNvSpPr txBox="1">
              <a:spLocks noChangeArrowheads="1"/>
            </p:cNvSpPr>
            <p:nvPr/>
          </p:nvSpPr>
          <p:spPr bwMode="auto">
            <a:xfrm>
              <a:off x="-675632" y="3733800"/>
              <a:ext cx="1393063" cy="4136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dirty="0">
                  <a:solidFill>
                    <a:srgbClr val="0000FF"/>
                  </a:solidFill>
                  <a:ea typeface="宋体" charset="-122"/>
                </a:rPr>
                <a:t>addresses</a:t>
              </a:r>
            </a:p>
          </p:txBody>
        </p:sp>
        <p:sp>
          <p:nvSpPr>
            <p:cNvPr id="120" name="Text Box 38"/>
            <p:cNvSpPr txBox="1">
              <a:spLocks noChangeArrowheads="1"/>
            </p:cNvSpPr>
            <p:nvPr/>
          </p:nvSpPr>
          <p:spPr bwMode="auto">
            <a:xfrm>
              <a:off x="1283344" y="4064000"/>
              <a:ext cx="3714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dirty="0">
                  <a:solidFill>
                    <a:srgbClr val="FF0000"/>
                  </a:solidFill>
                  <a:ea typeface="宋体" charset="-122"/>
                </a:rPr>
                <a:t>--</a:t>
              </a:r>
            </a:p>
          </p:txBody>
        </p:sp>
        <p:sp>
          <p:nvSpPr>
            <p:cNvPr id="121" name="Text Box 39"/>
            <p:cNvSpPr txBox="1">
              <a:spLocks noChangeArrowheads="1"/>
            </p:cNvSpPr>
            <p:nvPr/>
          </p:nvSpPr>
          <p:spPr bwMode="auto">
            <a:xfrm>
              <a:off x="2502544" y="4064000"/>
              <a:ext cx="3714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--</a:t>
              </a:r>
            </a:p>
          </p:txBody>
        </p:sp>
        <p:sp>
          <p:nvSpPr>
            <p:cNvPr id="122" name="Text Box 40"/>
            <p:cNvSpPr txBox="1">
              <a:spLocks noChangeArrowheads="1"/>
            </p:cNvSpPr>
            <p:nvPr/>
          </p:nvSpPr>
          <p:spPr bwMode="auto">
            <a:xfrm>
              <a:off x="3721744" y="4064000"/>
              <a:ext cx="3175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0</a:t>
              </a:r>
            </a:p>
          </p:txBody>
        </p:sp>
        <p:sp>
          <p:nvSpPr>
            <p:cNvPr id="123" name="Text Box 41"/>
            <p:cNvSpPr txBox="1">
              <a:spLocks noChangeArrowheads="1"/>
            </p:cNvSpPr>
            <p:nvPr/>
          </p:nvSpPr>
          <p:spPr bwMode="auto">
            <a:xfrm>
              <a:off x="1359544" y="3606800"/>
              <a:ext cx="3175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dirty="0">
                  <a:ea typeface="宋体" charset="-122"/>
                </a:rPr>
                <a:t>0</a:t>
              </a:r>
            </a:p>
          </p:txBody>
        </p:sp>
        <p:sp>
          <p:nvSpPr>
            <p:cNvPr id="124" name="Text Box 42"/>
            <p:cNvSpPr txBox="1">
              <a:spLocks noChangeArrowheads="1"/>
            </p:cNvSpPr>
            <p:nvPr/>
          </p:nvSpPr>
          <p:spPr bwMode="auto">
            <a:xfrm>
              <a:off x="2502544" y="3606800"/>
              <a:ext cx="3175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ea typeface="宋体" charset="-122"/>
                </a:rPr>
                <a:t>1</a:t>
              </a:r>
            </a:p>
          </p:txBody>
        </p:sp>
        <p:sp>
          <p:nvSpPr>
            <p:cNvPr id="125" name="Text Box 43"/>
            <p:cNvSpPr txBox="1">
              <a:spLocks noChangeArrowheads="1"/>
            </p:cNvSpPr>
            <p:nvPr/>
          </p:nvSpPr>
          <p:spPr bwMode="auto">
            <a:xfrm>
              <a:off x="1283344" y="4673600"/>
              <a:ext cx="3333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A</a:t>
              </a:r>
            </a:p>
          </p:txBody>
        </p:sp>
        <p:sp>
          <p:nvSpPr>
            <p:cNvPr id="126" name="Text Box 44"/>
            <p:cNvSpPr txBox="1">
              <a:spLocks noChangeArrowheads="1"/>
            </p:cNvSpPr>
            <p:nvPr/>
          </p:nvSpPr>
          <p:spPr bwMode="auto">
            <a:xfrm>
              <a:off x="2502544" y="4673600"/>
              <a:ext cx="3714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--</a:t>
              </a:r>
            </a:p>
          </p:txBody>
        </p:sp>
        <p:sp>
          <p:nvSpPr>
            <p:cNvPr id="127" name="Text Box 45"/>
            <p:cNvSpPr txBox="1">
              <a:spLocks noChangeArrowheads="1"/>
            </p:cNvSpPr>
            <p:nvPr/>
          </p:nvSpPr>
          <p:spPr bwMode="auto">
            <a:xfrm>
              <a:off x="3721744" y="4673600"/>
              <a:ext cx="3175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1</a:t>
              </a:r>
            </a:p>
          </p:txBody>
        </p:sp>
        <p:sp>
          <p:nvSpPr>
            <p:cNvPr id="128" name="Text Box 46"/>
            <p:cNvSpPr txBox="1">
              <a:spLocks noChangeArrowheads="1"/>
            </p:cNvSpPr>
            <p:nvPr/>
          </p:nvSpPr>
          <p:spPr bwMode="auto">
            <a:xfrm>
              <a:off x="1283344" y="5207000"/>
              <a:ext cx="3333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dirty="0">
                  <a:solidFill>
                    <a:srgbClr val="FF0000"/>
                  </a:solidFill>
                  <a:ea typeface="宋体" charset="-122"/>
                </a:rPr>
                <a:t>A</a:t>
              </a:r>
            </a:p>
          </p:txBody>
        </p:sp>
        <p:sp>
          <p:nvSpPr>
            <p:cNvPr id="129" name="Text Box 47"/>
            <p:cNvSpPr txBox="1">
              <a:spLocks noChangeArrowheads="1"/>
            </p:cNvSpPr>
            <p:nvPr/>
          </p:nvSpPr>
          <p:spPr bwMode="auto">
            <a:xfrm>
              <a:off x="2502544" y="5207000"/>
              <a:ext cx="328613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B</a:t>
              </a:r>
            </a:p>
          </p:txBody>
        </p:sp>
        <p:sp>
          <p:nvSpPr>
            <p:cNvPr id="130" name="Text Box 48"/>
            <p:cNvSpPr txBox="1">
              <a:spLocks noChangeArrowheads="1"/>
            </p:cNvSpPr>
            <p:nvPr/>
          </p:nvSpPr>
          <p:spPr bwMode="auto">
            <a:xfrm>
              <a:off x="3721744" y="5207000"/>
              <a:ext cx="3175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0</a:t>
              </a:r>
            </a:p>
          </p:txBody>
        </p:sp>
        <p:sp>
          <p:nvSpPr>
            <p:cNvPr id="131" name="Text Box 49"/>
            <p:cNvSpPr txBox="1">
              <a:spLocks noChangeArrowheads="1"/>
            </p:cNvSpPr>
            <p:nvPr/>
          </p:nvSpPr>
          <p:spPr bwMode="auto">
            <a:xfrm>
              <a:off x="1283344" y="5816600"/>
              <a:ext cx="3333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A</a:t>
              </a:r>
            </a:p>
          </p:txBody>
        </p:sp>
        <p:sp>
          <p:nvSpPr>
            <p:cNvPr id="132" name="Text Box 50"/>
            <p:cNvSpPr txBox="1">
              <a:spLocks noChangeArrowheads="1"/>
            </p:cNvSpPr>
            <p:nvPr/>
          </p:nvSpPr>
          <p:spPr bwMode="auto">
            <a:xfrm>
              <a:off x="2502544" y="5816600"/>
              <a:ext cx="328613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B</a:t>
              </a:r>
            </a:p>
          </p:txBody>
        </p:sp>
        <p:sp>
          <p:nvSpPr>
            <p:cNvPr id="133" name="Text Box 51"/>
            <p:cNvSpPr txBox="1">
              <a:spLocks noChangeArrowheads="1"/>
            </p:cNvSpPr>
            <p:nvPr/>
          </p:nvSpPr>
          <p:spPr bwMode="auto">
            <a:xfrm>
              <a:off x="3721744" y="5816600"/>
              <a:ext cx="3175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1</a:t>
              </a:r>
            </a:p>
          </p:txBody>
        </p:sp>
        <p:sp>
          <p:nvSpPr>
            <p:cNvPr id="134" name="Text Box 52"/>
            <p:cNvSpPr txBox="1">
              <a:spLocks noChangeArrowheads="1"/>
            </p:cNvSpPr>
            <p:nvPr/>
          </p:nvSpPr>
          <p:spPr bwMode="auto">
            <a:xfrm>
              <a:off x="1283344" y="6350000"/>
              <a:ext cx="3333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dirty="0">
                  <a:solidFill>
                    <a:srgbClr val="FF0000"/>
                  </a:solidFill>
                  <a:ea typeface="宋体" charset="-122"/>
                </a:rPr>
                <a:t>A</a:t>
              </a:r>
            </a:p>
          </p:txBody>
        </p:sp>
        <p:sp>
          <p:nvSpPr>
            <p:cNvPr id="135" name="Text Box 53"/>
            <p:cNvSpPr txBox="1">
              <a:spLocks noChangeArrowheads="1"/>
            </p:cNvSpPr>
            <p:nvPr/>
          </p:nvSpPr>
          <p:spPr bwMode="auto">
            <a:xfrm>
              <a:off x="2502544" y="6350000"/>
              <a:ext cx="33655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C</a:t>
              </a:r>
            </a:p>
          </p:txBody>
        </p:sp>
        <p:sp>
          <p:nvSpPr>
            <p:cNvPr id="136" name="Text Box 54"/>
            <p:cNvSpPr txBox="1">
              <a:spLocks noChangeArrowheads="1"/>
            </p:cNvSpPr>
            <p:nvPr/>
          </p:nvSpPr>
          <p:spPr bwMode="auto">
            <a:xfrm>
              <a:off x="3721744" y="6350000"/>
              <a:ext cx="3175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0</a:t>
              </a:r>
            </a:p>
          </p:txBody>
        </p:sp>
        <p:sp>
          <p:nvSpPr>
            <p:cNvPr id="137" name="Text Box 55"/>
            <p:cNvSpPr txBox="1">
              <a:spLocks noChangeArrowheads="1"/>
            </p:cNvSpPr>
            <p:nvPr/>
          </p:nvSpPr>
          <p:spPr bwMode="auto">
            <a:xfrm>
              <a:off x="1283344" y="6959600"/>
              <a:ext cx="328613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B</a:t>
              </a:r>
            </a:p>
          </p:txBody>
        </p:sp>
        <p:sp>
          <p:nvSpPr>
            <p:cNvPr id="138" name="Text Box 56"/>
            <p:cNvSpPr txBox="1">
              <a:spLocks noChangeArrowheads="1"/>
            </p:cNvSpPr>
            <p:nvPr/>
          </p:nvSpPr>
          <p:spPr bwMode="auto">
            <a:xfrm>
              <a:off x="2502544" y="6959600"/>
              <a:ext cx="33655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C</a:t>
              </a:r>
            </a:p>
          </p:txBody>
        </p:sp>
        <p:sp>
          <p:nvSpPr>
            <p:cNvPr id="139" name="Text Box 57"/>
            <p:cNvSpPr txBox="1">
              <a:spLocks noChangeArrowheads="1"/>
            </p:cNvSpPr>
            <p:nvPr/>
          </p:nvSpPr>
          <p:spPr bwMode="auto">
            <a:xfrm>
              <a:off x="3721744" y="6959600"/>
              <a:ext cx="3175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1</a:t>
              </a:r>
            </a:p>
          </p:txBody>
        </p:sp>
        <p:sp>
          <p:nvSpPr>
            <p:cNvPr id="140" name="Text Box 58"/>
            <p:cNvSpPr txBox="1">
              <a:spLocks noChangeArrowheads="1"/>
            </p:cNvSpPr>
            <p:nvPr/>
          </p:nvSpPr>
          <p:spPr bwMode="auto">
            <a:xfrm>
              <a:off x="1283344" y="7493000"/>
              <a:ext cx="328613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B</a:t>
              </a:r>
            </a:p>
          </p:txBody>
        </p:sp>
        <p:sp>
          <p:nvSpPr>
            <p:cNvPr id="141" name="Text Box 59"/>
            <p:cNvSpPr txBox="1">
              <a:spLocks noChangeArrowheads="1"/>
            </p:cNvSpPr>
            <p:nvPr/>
          </p:nvSpPr>
          <p:spPr bwMode="auto">
            <a:xfrm>
              <a:off x="2502544" y="7493000"/>
              <a:ext cx="3333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A</a:t>
              </a:r>
            </a:p>
          </p:txBody>
        </p:sp>
        <p:sp>
          <p:nvSpPr>
            <p:cNvPr id="142" name="Text Box 60"/>
            <p:cNvSpPr txBox="1">
              <a:spLocks noChangeArrowheads="1"/>
            </p:cNvSpPr>
            <p:nvPr/>
          </p:nvSpPr>
          <p:spPr bwMode="auto">
            <a:xfrm>
              <a:off x="3721744" y="7493000"/>
              <a:ext cx="3175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0</a:t>
              </a:r>
            </a:p>
          </p:txBody>
        </p:sp>
        <p:sp>
          <p:nvSpPr>
            <p:cNvPr id="143" name="Text Box 61"/>
            <p:cNvSpPr txBox="1">
              <a:spLocks noChangeArrowheads="1"/>
            </p:cNvSpPr>
            <p:nvPr/>
          </p:nvSpPr>
          <p:spPr bwMode="auto">
            <a:xfrm>
              <a:off x="1283344" y="8102600"/>
              <a:ext cx="328613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B</a:t>
              </a:r>
            </a:p>
          </p:txBody>
        </p:sp>
        <p:sp>
          <p:nvSpPr>
            <p:cNvPr id="144" name="Text Box 62"/>
            <p:cNvSpPr txBox="1">
              <a:spLocks noChangeArrowheads="1"/>
            </p:cNvSpPr>
            <p:nvPr/>
          </p:nvSpPr>
          <p:spPr bwMode="auto">
            <a:xfrm>
              <a:off x="2502544" y="8102600"/>
              <a:ext cx="3333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A</a:t>
              </a:r>
            </a:p>
          </p:txBody>
        </p:sp>
        <p:sp>
          <p:nvSpPr>
            <p:cNvPr id="145" name="Text Box 63"/>
            <p:cNvSpPr txBox="1">
              <a:spLocks noChangeArrowheads="1"/>
            </p:cNvSpPr>
            <p:nvPr/>
          </p:nvSpPr>
          <p:spPr bwMode="auto">
            <a:xfrm>
              <a:off x="3721744" y="8102600"/>
              <a:ext cx="3175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1</a:t>
              </a:r>
            </a:p>
          </p:txBody>
        </p:sp>
        <p:sp>
          <p:nvSpPr>
            <p:cNvPr id="146" name="Text Box 64"/>
            <p:cNvSpPr txBox="1">
              <a:spLocks noChangeArrowheads="1"/>
            </p:cNvSpPr>
            <p:nvPr/>
          </p:nvSpPr>
          <p:spPr bwMode="auto">
            <a:xfrm>
              <a:off x="-1002656" y="4902200"/>
              <a:ext cx="674688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miss</a:t>
              </a:r>
            </a:p>
          </p:txBody>
        </p:sp>
        <p:sp>
          <p:nvSpPr>
            <p:cNvPr id="147" name="Text Box 65"/>
            <p:cNvSpPr txBox="1">
              <a:spLocks noChangeArrowheads="1"/>
            </p:cNvSpPr>
            <p:nvPr/>
          </p:nvSpPr>
          <p:spPr bwMode="auto">
            <a:xfrm>
              <a:off x="-1002656" y="4292600"/>
              <a:ext cx="674688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dirty="0">
                  <a:solidFill>
                    <a:srgbClr val="FF0000"/>
                  </a:solidFill>
                  <a:ea typeface="宋体" charset="-122"/>
                </a:rPr>
                <a:t>miss</a:t>
              </a:r>
            </a:p>
          </p:txBody>
        </p:sp>
        <p:sp>
          <p:nvSpPr>
            <p:cNvPr id="148" name="Text Box 66"/>
            <p:cNvSpPr txBox="1">
              <a:spLocks noChangeArrowheads="1"/>
            </p:cNvSpPr>
            <p:nvPr/>
          </p:nvSpPr>
          <p:spPr bwMode="auto">
            <a:xfrm>
              <a:off x="-1002656" y="6045200"/>
              <a:ext cx="674688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miss</a:t>
              </a:r>
            </a:p>
          </p:txBody>
        </p:sp>
        <p:sp>
          <p:nvSpPr>
            <p:cNvPr id="149" name="Text Box 67"/>
            <p:cNvSpPr txBox="1">
              <a:spLocks noChangeArrowheads="1"/>
            </p:cNvSpPr>
            <p:nvPr/>
          </p:nvSpPr>
          <p:spPr bwMode="auto">
            <a:xfrm>
              <a:off x="-1002656" y="6654800"/>
              <a:ext cx="674688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miss</a:t>
              </a:r>
            </a:p>
          </p:txBody>
        </p:sp>
        <p:sp>
          <p:nvSpPr>
            <p:cNvPr id="150" name="Text Box 68"/>
            <p:cNvSpPr txBox="1">
              <a:spLocks noChangeArrowheads="1"/>
            </p:cNvSpPr>
            <p:nvPr/>
          </p:nvSpPr>
          <p:spPr bwMode="auto">
            <a:xfrm>
              <a:off x="-1002656" y="7264400"/>
              <a:ext cx="674688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miss</a:t>
              </a:r>
            </a:p>
          </p:txBody>
        </p:sp>
        <p:sp>
          <p:nvSpPr>
            <p:cNvPr id="151" name="Line 69"/>
            <p:cNvSpPr>
              <a:spLocks noChangeShapeType="1"/>
            </p:cNvSpPr>
            <p:nvPr/>
          </p:nvSpPr>
          <p:spPr bwMode="auto">
            <a:xfrm flipH="1">
              <a:off x="64144" y="4292600"/>
              <a:ext cx="914400" cy="1524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52" name="Line 70"/>
            <p:cNvSpPr>
              <a:spLocks noChangeShapeType="1"/>
            </p:cNvSpPr>
            <p:nvPr/>
          </p:nvSpPr>
          <p:spPr bwMode="auto">
            <a:xfrm>
              <a:off x="140344" y="4521200"/>
              <a:ext cx="838200" cy="2286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53" name="Line 71"/>
            <p:cNvSpPr>
              <a:spLocks noChangeShapeType="1"/>
            </p:cNvSpPr>
            <p:nvPr/>
          </p:nvSpPr>
          <p:spPr bwMode="auto">
            <a:xfrm flipH="1">
              <a:off x="64144" y="4902200"/>
              <a:ext cx="914400" cy="1524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54" name="Line 72"/>
            <p:cNvSpPr>
              <a:spLocks noChangeShapeType="1"/>
            </p:cNvSpPr>
            <p:nvPr/>
          </p:nvSpPr>
          <p:spPr bwMode="auto">
            <a:xfrm>
              <a:off x="140344" y="5130800"/>
              <a:ext cx="838200" cy="2286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55" name="Line 73"/>
            <p:cNvSpPr>
              <a:spLocks noChangeShapeType="1"/>
            </p:cNvSpPr>
            <p:nvPr/>
          </p:nvSpPr>
          <p:spPr bwMode="auto">
            <a:xfrm flipH="1">
              <a:off x="64144" y="5511800"/>
              <a:ext cx="914400" cy="1524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56" name="Line 74"/>
            <p:cNvSpPr>
              <a:spLocks noChangeShapeType="1"/>
            </p:cNvSpPr>
            <p:nvPr/>
          </p:nvSpPr>
          <p:spPr bwMode="auto">
            <a:xfrm>
              <a:off x="140344" y="5740400"/>
              <a:ext cx="838200" cy="2286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57" name="Line 75"/>
            <p:cNvSpPr>
              <a:spLocks noChangeShapeType="1"/>
            </p:cNvSpPr>
            <p:nvPr/>
          </p:nvSpPr>
          <p:spPr bwMode="auto">
            <a:xfrm flipH="1">
              <a:off x="64144" y="6045200"/>
              <a:ext cx="914400" cy="1524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58" name="Line 76"/>
            <p:cNvSpPr>
              <a:spLocks noChangeShapeType="1"/>
            </p:cNvSpPr>
            <p:nvPr/>
          </p:nvSpPr>
          <p:spPr bwMode="auto">
            <a:xfrm>
              <a:off x="140344" y="6273800"/>
              <a:ext cx="838200" cy="2286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59" name="Line 77"/>
            <p:cNvSpPr>
              <a:spLocks noChangeShapeType="1"/>
            </p:cNvSpPr>
            <p:nvPr/>
          </p:nvSpPr>
          <p:spPr bwMode="auto">
            <a:xfrm flipH="1">
              <a:off x="64144" y="6654800"/>
              <a:ext cx="914400" cy="1524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60" name="Line 78"/>
            <p:cNvSpPr>
              <a:spLocks noChangeShapeType="1"/>
            </p:cNvSpPr>
            <p:nvPr/>
          </p:nvSpPr>
          <p:spPr bwMode="auto">
            <a:xfrm>
              <a:off x="140344" y="6883400"/>
              <a:ext cx="838200" cy="2286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61" name="Line 79"/>
            <p:cNvSpPr>
              <a:spLocks noChangeShapeType="1"/>
            </p:cNvSpPr>
            <p:nvPr/>
          </p:nvSpPr>
          <p:spPr bwMode="auto">
            <a:xfrm flipH="1">
              <a:off x="64144" y="7264400"/>
              <a:ext cx="914400" cy="1524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62" name="Line 80"/>
            <p:cNvSpPr>
              <a:spLocks noChangeShapeType="1"/>
            </p:cNvSpPr>
            <p:nvPr/>
          </p:nvSpPr>
          <p:spPr bwMode="auto">
            <a:xfrm>
              <a:off x="140344" y="7493000"/>
              <a:ext cx="838200" cy="2286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63" name="Line 81"/>
            <p:cNvSpPr>
              <a:spLocks noChangeShapeType="1"/>
            </p:cNvSpPr>
            <p:nvPr/>
          </p:nvSpPr>
          <p:spPr bwMode="auto">
            <a:xfrm flipH="1">
              <a:off x="64144" y="7797800"/>
              <a:ext cx="914400" cy="1524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64" name="Line 82"/>
            <p:cNvSpPr>
              <a:spLocks noChangeShapeType="1"/>
            </p:cNvSpPr>
            <p:nvPr/>
          </p:nvSpPr>
          <p:spPr bwMode="auto">
            <a:xfrm>
              <a:off x="140344" y="8026400"/>
              <a:ext cx="838200" cy="2286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</p:grpSp>
      <p:sp>
        <p:nvSpPr>
          <p:cNvPr id="166" name="Text Box 83"/>
          <p:cNvSpPr txBox="1">
            <a:spLocks noChangeArrowheads="1"/>
          </p:cNvSpPr>
          <p:nvPr/>
        </p:nvSpPr>
        <p:spPr bwMode="auto">
          <a:xfrm>
            <a:off x="1187624" y="3467350"/>
            <a:ext cx="24384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On a miss, we replace the LRU.</a:t>
            </a:r>
          </a:p>
          <a:p>
            <a:endParaRPr lang="en-US" altLang="zh-CN" dirty="0">
              <a:solidFill>
                <a:srgbClr val="FF0000"/>
              </a:solidFill>
              <a:ea typeface="宋体" charset="-122"/>
            </a:endParaRPr>
          </a:p>
          <a:p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On a hit, we just update the LRU.</a:t>
            </a:r>
          </a:p>
        </p:txBody>
      </p:sp>
    </p:spTree>
    <p:extLst>
      <p:ext uri="{BB962C8B-B14F-4D97-AF65-F5344CB8AC3E}">
        <p14:creationId xmlns:p14="http://schemas.microsoft.com/office/powerpoint/2010/main" val="336134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9524" y="260648"/>
            <a:ext cx="847541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smtClean="0">
                <a:solidFill>
                  <a:srgbClr val="0000FF"/>
                </a:solidFill>
              </a:rPr>
              <a:t>Generality of set associative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 smtClean="0">
                <a:ea typeface="宋体" charset="-122"/>
              </a:rPr>
              <a:t>1-way </a:t>
            </a:r>
            <a:r>
              <a:rPr lang="en-US" altLang="zh-CN" sz="2800" dirty="0">
                <a:ea typeface="宋体" charset="-122"/>
              </a:rPr>
              <a:t>set associative cache is the same as a </a:t>
            </a:r>
            <a:r>
              <a:rPr lang="en-US" altLang="zh-CN" sz="2800" dirty="0">
                <a:solidFill>
                  <a:srgbClr val="FF0000"/>
                </a:solidFill>
                <a:ea typeface="宋体" charset="-122"/>
              </a:rPr>
              <a:t>direct-mapped</a:t>
            </a:r>
            <a:r>
              <a:rPr lang="en-US" altLang="zh-CN" sz="2800" dirty="0">
                <a:ea typeface="宋体" charset="-122"/>
              </a:rPr>
              <a:t> cache.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 smtClean="0">
                <a:ea typeface="宋体" charset="-122"/>
              </a:rPr>
              <a:t>If </a:t>
            </a:r>
            <a:r>
              <a:rPr lang="en-US" altLang="zh-CN" sz="2800" dirty="0">
                <a:ea typeface="宋体" charset="-122"/>
              </a:rPr>
              <a:t>a cache has 2</a:t>
            </a:r>
            <a:r>
              <a:rPr lang="en-US" altLang="zh-CN" sz="2800" i="1" baseline="40000" dirty="0">
                <a:ea typeface="宋体" charset="-122"/>
              </a:rPr>
              <a:t>k</a:t>
            </a:r>
            <a:r>
              <a:rPr lang="en-US" altLang="zh-CN" sz="2800" dirty="0">
                <a:ea typeface="宋体" charset="-122"/>
              </a:rPr>
              <a:t> blocks, a 2</a:t>
            </a:r>
            <a:r>
              <a:rPr lang="en-US" altLang="zh-CN" sz="2800" i="1" baseline="40000" dirty="0">
                <a:ea typeface="宋体" charset="-122"/>
              </a:rPr>
              <a:t>k</a:t>
            </a:r>
            <a:r>
              <a:rPr lang="en-US" altLang="zh-CN" sz="2800" dirty="0">
                <a:ea typeface="宋体" charset="-122"/>
              </a:rPr>
              <a:t>-way set associative cache would be the same as </a:t>
            </a:r>
            <a:r>
              <a:rPr lang="en-US" altLang="zh-CN" sz="2800" dirty="0" smtClean="0">
                <a:solidFill>
                  <a:srgbClr val="FF0000"/>
                </a:solidFill>
                <a:ea typeface="宋体" charset="-122"/>
              </a:rPr>
              <a:t>fully-associative </a:t>
            </a:r>
            <a:r>
              <a:rPr lang="en-US" altLang="zh-CN" sz="2800" dirty="0">
                <a:ea typeface="宋体" charset="-122"/>
              </a:rPr>
              <a:t>cache.</a:t>
            </a:r>
          </a:p>
          <a:p>
            <a:pPr marL="82296" indent="0">
              <a:buNone/>
            </a:pPr>
            <a:endParaRPr lang="en-US" altLang="zh-CN" sz="2800" dirty="0"/>
          </a:p>
        </p:txBody>
      </p: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323528" y="3092276"/>
            <a:ext cx="8899525" cy="3721100"/>
            <a:chOff x="329" y="1717"/>
            <a:chExt cx="5606" cy="2344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5016" y="2502"/>
              <a:ext cx="792" cy="130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426" y="2443"/>
              <a:ext cx="195" cy="14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2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3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4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5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6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7</a:t>
              </a: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329" y="2285"/>
              <a:ext cx="350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Set</a:t>
              </a: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2112" y="2502"/>
              <a:ext cx="792" cy="327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1904" y="2573"/>
              <a:ext cx="195" cy="11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  <a:p>
              <a:pPr algn="ctr">
                <a:spcBef>
                  <a:spcPct val="1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  <a:p>
              <a:pPr algn="ctr">
                <a:spcBef>
                  <a:spcPct val="1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2</a:t>
              </a:r>
            </a:p>
            <a:p>
              <a:pPr algn="ctr">
                <a:spcBef>
                  <a:spcPct val="1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3</a:t>
              </a: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07" y="2285"/>
              <a:ext cx="350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Set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3643" y="2502"/>
              <a:ext cx="792" cy="65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3435" y="2726"/>
              <a:ext cx="195" cy="8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  <a:p>
              <a:pPr algn="ctr">
                <a:spcBef>
                  <a:spcPct val="3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3339" y="2285"/>
              <a:ext cx="350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Set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2112" y="2829"/>
              <a:ext cx="792" cy="32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2112" y="3155"/>
              <a:ext cx="792" cy="327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2112" y="3482"/>
              <a:ext cx="792" cy="32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2112" y="3645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2112" y="3318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2112" y="2992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2112" y="2666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5016" y="2666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5016" y="2829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5016" y="2992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5016" y="3155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5016" y="3318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5016" y="3482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5016" y="3645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3643" y="3155"/>
              <a:ext cx="792" cy="65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3643" y="2666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Line 29"/>
            <p:cNvSpPr>
              <a:spLocks noChangeShapeType="1"/>
            </p:cNvSpPr>
            <p:nvPr/>
          </p:nvSpPr>
          <p:spPr bwMode="auto">
            <a:xfrm>
              <a:off x="3643" y="2829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>
              <a:off x="3643" y="2992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Line 31"/>
            <p:cNvSpPr>
              <a:spLocks noChangeShapeType="1"/>
            </p:cNvSpPr>
            <p:nvPr/>
          </p:nvSpPr>
          <p:spPr bwMode="auto">
            <a:xfrm>
              <a:off x="3643" y="3318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" name="Line 32"/>
            <p:cNvSpPr>
              <a:spLocks noChangeShapeType="1"/>
            </p:cNvSpPr>
            <p:nvPr/>
          </p:nvSpPr>
          <p:spPr bwMode="auto">
            <a:xfrm>
              <a:off x="3643" y="3482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" name="Line 33"/>
            <p:cNvSpPr>
              <a:spLocks noChangeShapeType="1"/>
            </p:cNvSpPr>
            <p:nvPr/>
          </p:nvSpPr>
          <p:spPr bwMode="auto">
            <a:xfrm>
              <a:off x="3643" y="3645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" name="Text Box 34"/>
            <p:cNvSpPr txBox="1">
              <a:spLocks noChangeArrowheads="1"/>
            </p:cNvSpPr>
            <p:nvPr/>
          </p:nvSpPr>
          <p:spPr bwMode="auto">
            <a:xfrm>
              <a:off x="544" y="1739"/>
              <a:ext cx="849" cy="5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1-way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8 sets,</a:t>
              </a: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1 block each</a:t>
              </a:r>
            </a:p>
          </p:txBody>
        </p:sp>
        <p:sp>
          <p:nvSpPr>
            <p:cNvPr id="36" name="Text Box 35"/>
            <p:cNvSpPr txBox="1">
              <a:spLocks noChangeArrowheads="1"/>
            </p:cNvSpPr>
            <p:nvPr/>
          </p:nvSpPr>
          <p:spPr bwMode="auto">
            <a:xfrm>
              <a:off x="2042" y="1739"/>
              <a:ext cx="901" cy="5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2-way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4 sets,</a:t>
              </a: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2 blocks each</a:t>
              </a:r>
            </a:p>
          </p:txBody>
        </p:sp>
        <p:sp>
          <p:nvSpPr>
            <p:cNvPr id="37" name="Text Box 36"/>
            <p:cNvSpPr txBox="1">
              <a:spLocks noChangeArrowheads="1"/>
            </p:cNvSpPr>
            <p:nvPr/>
          </p:nvSpPr>
          <p:spPr bwMode="auto">
            <a:xfrm>
              <a:off x="3573" y="1739"/>
              <a:ext cx="901" cy="5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4-way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2 sets,</a:t>
              </a: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4 blocks each</a:t>
              </a:r>
            </a:p>
          </p:txBody>
        </p:sp>
        <p:sp>
          <p:nvSpPr>
            <p:cNvPr id="38" name="Text Box 37"/>
            <p:cNvSpPr txBox="1">
              <a:spLocks noChangeArrowheads="1"/>
            </p:cNvSpPr>
            <p:nvPr/>
          </p:nvSpPr>
          <p:spPr bwMode="auto">
            <a:xfrm>
              <a:off x="4808" y="3034"/>
              <a:ext cx="195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</p:txBody>
        </p:sp>
        <p:sp>
          <p:nvSpPr>
            <p:cNvPr id="39" name="Text Box 38"/>
            <p:cNvSpPr txBox="1">
              <a:spLocks noChangeArrowheads="1"/>
            </p:cNvSpPr>
            <p:nvPr/>
          </p:nvSpPr>
          <p:spPr bwMode="auto">
            <a:xfrm>
              <a:off x="4711" y="2285"/>
              <a:ext cx="350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Set</a:t>
              </a:r>
            </a:p>
          </p:txBody>
        </p:sp>
        <p:sp>
          <p:nvSpPr>
            <p:cNvPr id="40" name="Text Box 39"/>
            <p:cNvSpPr txBox="1">
              <a:spLocks noChangeArrowheads="1"/>
            </p:cNvSpPr>
            <p:nvPr/>
          </p:nvSpPr>
          <p:spPr bwMode="auto">
            <a:xfrm>
              <a:off x="5068" y="1717"/>
              <a:ext cx="592" cy="5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8-way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1 set,</a:t>
              </a: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8 blocks</a:t>
              </a:r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634" y="3645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634" y="3482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634" y="3318"/>
              <a:ext cx="792" cy="16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634" y="3155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634" y="2992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634" y="2829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634" y="2666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634" y="2502"/>
              <a:ext cx="792" cy="16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9" name="Text Box 49"/>
            <p:cNvSpPr txBox="1">
              <a:spLocks noChangeArrowheads="1"/>
            </p:cNvSpPr>
            <p:nvPr/>
          </p:nvSpPr>
          <p:spPr bwMode="auto">
            <a:xfrm>
              <a:off x="528" y="3849"/>
              <a:ext cx="95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1600" dirty="0">
                  <a:solidFill>
                    <a:srgbClr val="FF0000"/>
                  </a:solidFill>
                  <a:ea typeface="宋体" charset="-122"/>
                </a:rPr>
                <a:t>direct mapped</a:t>
              </a:r>
            </a:p>
          </p:txBody>
        </p:sp>
        <p:sp>
          <p:nvSpPr>
            <p:cNvPr id="50" name="Text Box 50"/>
            <p:cNvSpPr txBox="1">
              <a:spLocks noChangeArrowheads="1"/>
            </p:cNvSpPr>
            <p:nvPr/>
          </p:nvSpPr>
          <p:spPr bwMode="auto">
            <a:xfrm>
              <a:off x="4896" y="3849"/>
              <a:ext cx="103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1600" dirty="0">
                  <a:solidFill>
                    <a:srgbClr val="FF0000"/>
                  </a:solidFill>
                  <a:ea typeface="宋体" charset="-122"/>
                </a:rPr>
                <a:t>fully associative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6134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smtClean="0">
                <a:solidFill>
                  <a:srgbClr val="0000FF"/>
                </a:solidFill>
              </a:rPr>
              <a:t>How big is the cache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3400" dirty="0"/>
              <a:t>For a byte-addressable machine with 16-bit addresses with a cache with the following characteristics:</a:t>
            </a:r>
          </a:p>
          <a:p>
            <a:pPr marL="82296" indent="0">
              <a:buNone/>
            </a:pPr>
            <a:r>
              <a:rPr lang="en-US" altLang="zh-CN" sz="3400" dirty="0" smtClean="0"/>
              <a:t>    -- It </a:t>
            </a:r>
            <a:r>
              <a:rPr lang="en-US" altLang="zh-CN" sz="3400" dirty="0"/>
              <a:t>is </a:t>
            </a:r>
            <a:r>
              <a:rPr lang="en-US" altLang="zh-CN" sz="3400" i="1" dirty="0"/>
              <a:t>direct-mapped</a:t>
            </a:r>
            <a:r>
              <a:rPr lang="en-US" altLang="zh-CN" sz="3400" dirty="0"/>
              <a:t> </a:t>
            </a:r>
            <a:endParaRPr lang="en-US" altLang="zh-CN" sz="3400" dirty="0" smtClean="0"/>
          </a:p>
          <a:p>
            <a:pPr marL="82296" indent="0">
              <a:buNone/>
            </a:pPr>
            <a:r>
              <a:rPr lang="en-US" altLang="zh-CN" sz="3400" dirty="0"/>
              <a:t> </a:t>
            </a:r>
            <a:r>
              <a:rPr lang="en-US" altLang="zh-CN" sz="3400" dirty="0" smtClean="0"/>
              <a:t>   -- Each </a:t>
            </a:r>
            <a:r>
              <a:rPr lang="en-US" altLang="zh-CN" sz="3400" dirty="0"/>
              <a:t>block holds one byte</a:t>
            </a:r>
          </a:p>
          <a:p>
            <a:pPr marL="82296" indent="0">
              <a:buNone/>
            </a:pPr>
            <a:r>
              <a:rPr lang="en-US" altLang="zh-CN" sz="3400" dirty="0" smtClean="0"/>
              <a:t>    -- The </a:t>
            </a:r>
            <a:r>
              <a:rPr lang="en-US" altLang="zh-CN" sz="3400" dirty="0"/>
              <a:t>cache index is the four least significant bits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34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3400" dirty="0" smtClean="0"/>
              <a:t>How </a:t>
            </a:r>
            <a:r>
              <a:rPr lang="en-US" altLang="zh-CN" sz="3400" dirty="0"/>
              <a:t>many blocks does the cache hold?</a:t>
            </a:r>
          </a:p>
          <a:p>
            <a:pPr marL="82296" indent="0">
              <a:buNone/>
            </a:pPr>
            <a:r>
              <a:rPr lang="en-US" altLang="zh-CN" sz="3400" dirty="0" smtClean="0">
                <a:solidFill>
                  <a:srgbClr val="FF0000"/>
                </a:solidFill>
              </a:rPr>
              <a:t>            4-bit </a:t>
            </a:r>
            <a:r>
              <a:rPr lang="en-US" altLang="zh-CN" sz="3400" dirty="0">
                <a:solidFill>
                  <a:srgbClr val="FF0000"/>
                </a:solidFill>
              </a:rPr>
              <a:t>index -&gt; 2</a:t>
            </a:r>
            <a:r>
              <a:rPr lang="en-US" altLang="zh-CN" sz="3400" baseline="30000" dirty="0">
                <a:solidFill>
                  <a:srgbClr val="FF0000"/>
                </a:solidFill>
              </a:rPr>
              <a:t>4</a:t>
            </a:r>
            <a:r>
              <a:rPr lang="en-US" altLang="zh-CN" sz="3400" dirty="0">
                <a:solidFill>
                  <a:srgbClr val="FF0000"/>
                </a:solidFill>
              </a:rPr>
              <a:t> = 16 blocks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34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3400" dirty="0"/>
              <a:t>How many bits of storage are required to build the </a:t>
            </a:r>
            <a:r>
              <a:rPr lang="en-US" altLang="zh-CN" sz="3400" dirty="0" smtClean="0"/>
              <a:t>cache?</a:t>
            </a:r>
            <a:endParaRPr lang="en-US" altLang="zh-CN" sz="3400" dirty="0"/>
          </a:p>
          <a:p>
            <a:pPr marL="82296" indent="0">
              <a:buNone/>
            </a:pPr>
            <a:r>
              <a:rPr lang="en-US" altLang="zh-CN" sz="3400" dirty="0" smtClean="0">
                <a:solidFill>
                  <a:srgbClr val="1678B4"/>
                </a:solidFill>
              </a:rPr>
              <a:t>         tag </a:t>
            </a:r>
            <a:r>
              <a:rPr lang="en-US" altLang="zh-CN" sz="3400" dirty="0">
                <a:solidFill>
                  <a:srgbClr val="1678B4"/>
                </a:solidFill>
              </a:rPr>
              <a:t>size = 12 bits (16 bit address - 4 bit index)</a:t>
            </a:r>
          </a:p>
          <a:p>
            <a:pPr marL="82296" indent="0">
              <a:buNone/>
            </a:pPr>
            <a:r>
              <a:rPr lang="en-US" altLang="zh-CN" sz="3400" dirty="0" smtClean="0">
                <a:solidFill>
                  <a:srgbClr val="1678B4"/>
                </a:solidFill>
              </a:rPr>
              <a:t>    (</a:t>
            </a:r>
            <a:r>
              <a:rPr lang="en-US" altLang="zh-CN" sz="3400" dirty="0">
                <a:solidFill>
                  <a:srgbClr val="1678B4"/>
                </a:solidFill>
              </a:rPr>
              <a:t>12 tag bits + 1 valid bit + 8 data bits) x 16 blocks = 21 bits x 16 = 336 bits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832" y="332656"/>
            <a:ext cx="7086600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7154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smtClean="0">
                <a:solidFill>
                  <a:srgbClr val="0000FF"/>
                </a:solidFill>
              </a:rPr>
              <a:t>Motivation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 smtClean="0">
                <a:ea typeface="宋体" charset="-122"/>
              </a:rPr>
              <a:t>We want to </a:t>
            </a:r>
            <a:r>
              <a:rPr lang="en-US" altLang="zh-CN" dirty="0">
                <a:ea typeface="宋体" charset="-122"/>
              </a:rPr>
              <a:t>explore some </a:t>
            </a:r>
            <a:r>
              <a:rPr lang="en-US" altLang="zh-CN" i="1" dirty="0">
                <a:ea typeface="宋体" charset="-122"/>
              </a:rPr>
              <a:t>alternate</a:t>
            </a:r>
            <a:r>
              <a:rPr lang="en-US" altLang="zh-CN" dirty="0">
                <a:ea typeface="宋体" charset="-122"/>
              </a:rPr>
              <a:t> cache organizations.</a:t>
            </a:r>
          </a:p>
          <a:p>
            <a:pPr marL="457200" lvl="1" indent="0" defTabSz="914400">
              <a:buNone/>
            </a:pPr>
            <a:r>
              <a:rPr lang="en-US" altLang="zh-CN" sz="2600" dirty="0" smtClean="0">
                <a:ea typeface="宋体" charset="-122"/>
              </a:rPr>
              <a:t> -- How </a:t>
            </a:r>
            <a:r>
              <a:rPr lang="en-US" altLang="zh-CN" sz="2600" dirty="0">
                <a:ea typeface="宋体" charset="-122"/>
              </a:rPr>
              <a:t>can we take advantage of spatial locality too?</a:t>
            </a:r>
          </a:p>
          <a:p>
            <a:pPr marL="457200" lvl="1" indent="0" defTabSz="914400">
              <a:buNone/>
            </a:pPr>
            <a:r>
              <a:rPr lang="en-US" altLang="zh-CN" sz="2600" dirty="0" smtClean="0">
                <a:ea typeface="宋体" charset="-122"/>
              </a:rPr>
              <a:t> -- How </a:t>
            </a:r>
            <a:r>
              <a:rPr lang="en-US" altLang="zh-CN" sz="2600" dirty="0">
                <a:ea typeface="宋体" charset="-122"/>
              </a:rPr>
              <a:t>can we reduce the number of potential conflicts?</a:t>
            </a:r>
          </a:p>
          <a:p>
            <a:pPr marL="914400" lvl="1" indent="-457200" defTabSz="914400">
              <a:buFont typeface="Wingdings" panose="05000000000000000000" pitchFamily="2" charset="2"/>
              <a:buChar char="l"/>
            </a:pPr>
            <a:endParaRPr lang="en-US" altLang="zh-CN" dirty="0">
              <a:ea typeface="宋体" charset="-122"/>
            </a:endParaRP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 smtClean="0">
                <a:ea typeface="宋体" charset="-122"/>
              </a:rPr>
              <a:t>First, we need to discuss about </a:t>
            </a:r>
            <a:r>
              <a:rPr lang="en-US" altLang="zh-CN" dirty="0">
                <a:ea typeface="宋体" charset="-122"/>
              </a:rPr>
              <a:t>cache performance.</a:t>
            </a:r>
          </a:p>
          <a:p>
            <a:pPr marL="342900" indent="-342900" defTabSz="914400"/>
            <a:endParaRPr lang="en-US" altLang="zh-CN" dirty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4715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819735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Memory System Performance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080120"/>
            <a:ext cx="6048672" cy="5661248"/>
          </a:xfrm>
        </p:spPr>
        <p:txBody>
          <a:bodyPr>
            <a:no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100" dirty="0">
                <a:ea typeface="宋体" charset="-122"/>
              </a:rPr>
              <a:t>To examine the performance of a memory system, we need to focus on </a:t>
            </a:r>
            <a:r>
              <a:rPr lang="en-US" altLang="zh-CN" sz="2100" dirty="0" smtClean="0">
                <a:ea typeface="宋体" charset="-122"/>
              </a:rPr>
              <a:t>important </a:t>
            </a:r>
            <a:r>
              <a:rPr lang="en-US" altLang="zh-CN" sz="2100" dirty="0">
                <a:ea typeface="宋体" charset="-122"/>
              </a:rPr>
              <a:t>factors.</a:t>
            </a:r>
          </a:p>
          <a:p>
            <a:pPr marL="457200" lvl="1" indent="0" defTabSz="914400">
              <a:buNone/>
            </a:pPr>
            <a:r>
              <a:rPr lang="en-US" altLang="zh-CN" sz="2100" dirty="0" smtClean="0">
                <a:ea typeface="宋体" charset="-122"/>
              </a:rPr>
              <a:t>-- How </a:t>
            </a:r>
            <a:r>
              <a:rPr lang="en-US" altLang="zh-CN" sz="2100" dirty="0">
                <a:ea typeface="宋体" charset="-122"/>
              </a:rPr>
              <a:t>long does it take to send data from </a:t>
            </a:r>
            <a:r>
              <a:rPr lang="en-US" altLang="zh-CN" sz="2100" dirty="0" smtClean="0">
                <a:ea typeface="宋体" charset="-122"/>
              </a:rPr>
              <a:t>cache </a:t>
            </a:r>
            <a:r>
              <a:rPr lang="en-US" altLang="zh-CN" sz="2100" dirty="0">
                <a:ea typeface="宋体" charset="-122"/>
              </a:rPr>
              <a:t>to </a:t>
            </a:r>
            <a:r>
              <a:rPr lang="en-US" altLang="zh-CN" sz="2100" dirty="0" smtClean="0">
                <a:ea typeface="宋体" charset="-122"/>
              </a:rPr>
              <a:t>CPU</a:t>
            </a:r>
            <a:r>
              <a:rPr lang="en-US" altLang="zh-CN" sz="2100" dirty="0">
                <a:ea typeface="宋体" charset="-122"/>
              </a:rPr>
              <a:t>?</a:t>
            </a:r>
          </a:p>
          <a:p>
            <a:pPr marL="457200" lvl="1" indent="0" defTabSz="914400">
              <a:buNone/>
            </a:pPr>
            <a:r>
              <a:rPr lang="en-US" altLang="zh-CN" sz="2100" dirty="0" smtClean="0">
                <a:ea typeface="宋体" charset="-122"/>
              </a:rPr>
              <a:t>-- How </a:t>
            </a:r>
            <a:r>
              <a:rPr lang="en-US" altLang="zh-CN" sz="2100" dirty="0">
                <a:ea typeface="宋体" charset="-122"/>
              </a:rPr>
              <a:t>long does it take to copy data from memory into </a:t>
            </a:r>
            <a:r>
              <a:rPr lang="en-US" altLang="zh-CN" sz="2100" dirty="0" smtClean="0">
                <a:ea typeface="宋体" charset="-122"/>
              </a:rPr>
              <a:t>cache</a:t>
            </a:r>
            <a:r>
              <a:rPr lang="en-US" altLang="zh-CN" sz="2100" dirty="0">
                <a:ea typeface="宋体" charset="-122"/>
              </a:rPr>
              <a:t>?</a:t>
            </a:r>
          </a:p>
          <a:p>
            <a:pPr marL="457200" lvl="1" indent="0" defTabSz="914400">
              <a:buNone/>
            </a:pPr>
            <a:r>
              <a:rPr lang="en-US" altLang="zh-CN" sz="2100" dirty="0" smtClean="0">
                <a:ea typeface="宋体" charset="-122"/>
              </a:rPr>
              <a:t>-- How </a:t>
            </a:r>
            <a:r>
              <a:rPr lang="en-US" altLang="zh-CN" sz="2100" dirty="0">
                <a:ea typeface="宋体" charset="-122"/>
              </a:rPr>
              <a:t>often do we have to access main memory?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100" dirty="0">
                <a:ea typeface="宋体" charset="-122"/>
              </a:rPr>
              <a:t>There are names for all of these variables.</a:t>
            </a:r>
          </a:p>
          <a:p>
            <a:pPr marL="457200" lvl="1" indent="0" defTabSz="914400">
              <a:buNone/>
            </a:pPr>
            <a:r>
              <a:rPr lang="en-US" altLang="zh-CN" sz="2100" dirty="0" smtClean="0">
                <a:ea typeface="宋体" charset="-122"/>
              </a:rPr>
              <a:t>-- The </a:t>
            </a:r>
            <a:r>
              <a:rPr lang="en-US" altLang="zh-CN" sz="2100" dirty="0">
                <a:solidFill>
                  <a:srgbClr val="FF0000"/>
                </a:solidFill>
                <a:ea typeface="宋体" charset="-122"/>
              </a:rPr>
              <a:t>hit time</a:t>
            </a:r>
            <a:r>
              <a:rPr lang="en-US" altLang="zh-CN" sz="2100" dirty="0">
                <a:ea typeface="宋体" charset="-122"/>
              </a:rPr>
              <a:t> is how long it takes data to be sent from the cache to the processor. This is usually fast, on the order of 1-3 clock cycles.</a:t>
            </a:r>
          </a:p>
          <a:p>
            <a:pPr marL="457200" lvl="1" indent="0" defTabSz="914400">
              <a:buNone/>
            </a:pPr>
            <a:r>
              <a:rPr lang="en-US" altLang="zh-CN" sz="2100" dirty="0" smtClean="0">
                <a:ea typeface="宋体" charset="-122"/>
              </a:rPr>
              <a:t>-- The </a:t>
            </a:r>
            <a:r>
              <a:rPr lang="en-US" altLang="zh-CN" sz="2100" dirty="0">
                <a:solidFill>
                  <a:srgbClr val="FF0000"/>
                </a:solidFill>
                <a:ea typeface="宋体" charset="-122"/>
              </a:rPr>
              <a:t>miss penalty</a:t>
            </a:r>
            <a:r>
              <a:rPr lang="en-US" altLang="zh-CN" sz="2100" dirty="0">
                <a:ea typeface="宋体" charset="-122"/>
              </a:rPr>
              <a:t> is the time to copy data from main memory to the cache. This often requires dozens of clock cycles (at least).</a:t>
            </a:r>
          </a:p>
          <a:p>
            <a:pPr marL="457200" lvl="1" indent="0" defTabSz="914400">
              <a:buNone/>
            </a:pPr>
            <a:r>
              <a:rPr lang="en-US" altLang="zh-CN" sz="2100" dirty="0" smtClean="0">
                <a:ea typeface="宋体" charset="-122"/>
              </a:rPr>
              <a:t>-- The </a:t>
            </a:r>
            <a:r>
              <a:rPr lang="en-US" altLang="zh-CN" sz="2100" dirty="0">
                <a:solidFill>
                  <a:srgbClr val="FF0000"/>
                </a:solidFill>
                <a:ea typeface="宋体" charset="-122"/>
              </a:rPr>
              <a:t>miss rate</a:t>
            </a:r>
            <a:r>
              <a:rPr lang="en-US" altLang="zh-CN" sz="2100" dirty="0">
                <a:ea typeface="宋体" charset="-122"/>
              </a:rPr>
              <a:t> is the percentage of misses.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7131942" y="1640023"/>
            <a:ext cx="1760538" cy="3973513"/>
            <a:chOff x="3024" y="1632"/>
            <a:chExt cx="1008" cy="2208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3024" y="3453"/>
              <a:ext cx="1008" cy="387"/>
              <a:chOff x="3552" y="2829"/>
              <a:chExt cx="1008" cy="387"/>
            </a:xfrm>
          </p:grpSpPr>
          <p:sp>
            <p:nvSpPr>
              <p:cNvPr id="14" name="Text Box 6"/>
              <p:cNvSpPr txBox="1">
                <a:spLocks noChangeArrowheads="1"/>
              </p:cNvSpPr>
              <p:nvPr/>
            </p:nvSpPr>
            <p:spPr bwMode="auto">
              <a:xfrm>
                <a:off x="3610" y="2829"/>
                <a:ext cx="891" cy="3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accent2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9pPr>
              </a:lstStyle>
              <a:p>
                <a:pPr algn="ctr"/>
                <a:r>
                  <a:rPr lang="en-US" altLang="zh-CN" sz="1800">
                    <a:latin typeface="Trebuchet MS" pitchFamily="96" charset="0"/>
                    <a:ea typeface="宋体" charset="-122"/>
                  </a:rPr>
                  <a:t>Lots of</a:t>
                </a:r>
              </a:p>
              <a:p>
                <a:pPr algn="ctr"/>
                <a:r>
                  <a:rPr lang="en-US" altLang="zh-CN" sz="1800">
                    <a:latin typeface="Trebuchet MS" pitchFamily="96" charset="0"/>
                    <a:ea typeface="宋体" charset="-122"/>
                  </a:rPr>
                  <a:t>dynamic RAM</a:t>
                </a:r>
              </a:p>
            </p:txBody>
          </p:sp>
          <p:sp>
            <p:nvSpPr>
              <p:cNvPr id="15" name="Rectangle 7"/>
              <p:cNvSpPr>
                <a:spLocks noChangeArrowheads="1"/>
              </p:cNvSpPr>
              <p:nvPr/>
            </p:nvSpPr>
            <p:spPr bwMode="auto">
              <a:xfrm>
                <a:off x="3552" y="2832"/>
                <a:ext cx="1008" cy="38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6" name="Group 8"/>
            <p:cNvGrpSpPr>
              <a:grpSpLocks/>
            </p:cNvGrpSpPr>
            <p:nvPr/>
          </p:nvGrpSpPr>
          <p:grpSpPr bwMode="auto">
            <a:xfrm>
              <a:off x="3024" y="2541"/>
              <a:ext cx="1008" cy="387"/>
              <a:chOff x="2400" y="2781"/>
              <a:chExt cx="1008" cy="387"/>
            </a:xfrm>
          </p:grpSpPr>
          <p:sp>
            <p:nvSpPr>
              <p:cNvPr id="12" name="Text Box 9"/>
              <p:cNvSpPr txBox="1">
                <a:spLocks noChangeArrowheads="1"/>
              </p:cNvSpPr>
              <p:nvPr/>
            </p:nvSpPr>
            <p:spPr bwMode="auto">
              <a:xfrm>
                <a:off x="2461" y="2781"/>
                <a:ext cx="888" cy="3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accent2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9pPr>
              </a:lstStyle>
              <a:p>
                <a:pPr algn="ctr"/>
                <a:r>
                  <a:rPr lang="en-US" altLang="zh-CN" sz="1800">
                    <a:latin typeface="Trebuchet MS" pitchFamily="96" charset="0"/>
                    <a:ea typeface="宋体" charset="-122"/>
                  </a:rPr>
                  <a:t>A little static</a:t>
                </a:r>
              </a:p>
              <a:p>
                <a:pPr algn="ctr"/>
                <a:r>
                  <a:rPr lang="en-US" altLang="zh-CN" sz="1800">
                    <a:latin typeface="Trebuchet MS" pitchFamily="96" charset="0"/>
                    <a:ea typeface="宋体" charset="-122"/>
                  </a:rPr>
                  <a:t>RAM (cache)</a:t>
                </a:r>
              </a:p>
            </p:txBody>
          </p:sp>
          <p:sp>
            <p:nvSpPr>
              <p:cNvPr id="13" name="Rectangle 10"/>
              <p:cNvSpPr>
                <a:spLocks noChangeArrowheads="1"/>
              </p:cNvSpPr>
              <p:nvPr/>
            </p:nvSpPr>
            <p:spPr bwMode="auto">
              <a:xfrm>
                <a:off x="2400" y="2784"/>
                <a:ext cx="1008" cy="38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7" name="Group 11"/>
            <p:cNvGrpSpPr>
              <a:grpSpLocks/>
            </p:cNvGrpSpPr>
            <p:nvPr/>
          </p:nvGrpSpPr>
          <p:grpSpPr bwMode="auto">
            <a:xfrm>
              <a:off x="3024" y="1632"/>
              <a:ext cx="1008" cy="384"/>
              <a:chOff x="1344" y="2640"/>
              <a:chExt cx="1008" cy="384"/>
            </a:xfrm>
          </p:grpSpPr>
          <p:sp>
            <p:nvSpPr>
              <p:cNvPr id="10" name="Text Box 12"/>
              <p:cNvSpPr txBox="1">
                <a:spLocks noChangeArrowheads="1"/>
              </p:cNvSpPr>
              <p:nvPr/>
            </p:nvSpPr>
            <p:spPr bwMode="auto">
              <a:xfrm>
                <a:off x="1670" y="2727"/>
                <a:ext cx="352" cy="2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accent2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96" charset="0"/>
                  </a:defRPr>
                </a:lvl9pPr>
              </a:lstStyle>
              <a:p>
                <a:r>
                  <a:rPr lang="en-US" altLang="zh-CN" sz="1800" dirty="0">
                    <a:latin typeface="Trebuchet MS" pitchFamily="96" charset="0"/>
                    <a:ea typeface="宋体" charset="-122"/>
                  </a:rPr>
                  <a:t>CPU</a:t>
                </a:r>
              </a:p>
            </p:txBody>
          </p:sp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1344" y="2640"/>
                <a:ext cx="1008" cy="38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8" name="Line 14"/>
            <p:cNvSpPr>
              <a:spLocks noChangeShapeType="1"/>
            </p:cNvSpPr>
            <p:nvPr/>
          </p:nvSpPr>
          <p:spPr bwMode="auto">
            <a:xfrm>
              <a:off x="3552" y="2928"/>
              <a:ext cx="0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Line 15"/>
            <p:cNvSpPr>
              <a:spLocks noChangeShapeType="1"/>
            </p:cNvSpPr>
            <p:nvPr/>
          </p:nvSpPr>
          <p:spPr bwMode="auto">
            <a:xfrm>
              <a:off x="3552" y="2016"/>
              <a:ext cx="0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4715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smtClean="0">
                <a:solidFill>
                  <a:srgbClr val="0000FF"/>
                </a:solidFill>
              </a:rPr>
              <a:t>AMAT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 lnSpcReduction="10000"/>
          </a:bodyPr>
          <a:lstStyle/>
          <a:p>
            <a:pPr marL="342900" indent="-342900" defTabSz="914400"/>
            <a:r>
              <a:rPr lang="en-US" altLang="zh-CN" dirty="0">
                <a:ea typeface="宋体" charset="-122"/>
              </a:rPr>
              <a:t>The </a:t>
            </a:r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average memory access time</a:t>
            </a:r>
            <a:r>
              <a:rPr lang="en-US" altLang="zh-CN" dirty="0">
                <a:ea typeface="宋体" charset="-122"/>
              </a:rPr>
              <a:t>, or </a:t>
            </a:r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AMAT</a:t>
            </a:r>
            <a:r>
              <a:rPr lang="en-US" altLang="zh-CN" dirty="0">
                <a:ea typeface="宋体" charset="-122"/>
              </a:rPr>
              <a:t>, can </a:t>
            </a:r>
            <a:r>
              <a:rPr lang="en-US" altLang="zh-CN" dirty="0" smtClean="0">
                <a:ea typeface="宋体" charset="-122"/>
              </a:rPr>
              <a:t>be </a:t>
            </a:r>
            <a:r>
              <a:rPr lang="en-US" altLang="zh-CN" dirty="0">
                <a:ea typeface="宋体" charset="-122"/>
              </a:rPr>
              <a:t>computed.</a:t>
            </a:r>
          </a:p>
          <a:p>
            <a:pPr marL="342900" indent="-342900" algn="ctr" defTabSz="914400">
              <a:spcBef>
                <a:spcPct val="80000"/>
              </a:spcBef>
              <a:spcAft>
                <a:spcPct val="60000"/>
              </a:spcAft>
              <a:buFont typeface="Wingdings" pitchFamily="96" charset="2"/>
              <a:buNone/>
            </a:pPr>
            <a:r>
              <a:rPr lang="en-US" altLang="zh-CN" dirty="0">
                <a:solidFill>
                  <a:srgbClr val="3333FF"/>
                </a:solidFill>
                <a:ea typeface="宋体" charset="-122"/>
              </a:rPr>
              <a:t>AMAT = Hit time + (Miss rate x Miss penalty)</a:t>
            </a:r>
          </a:p>
          <a:p>
            <a:pPr marL="342900" indent="-342900" defTabSz="914400">
              <a:buFont typeface="Wingdings" pitchFamily="96" charset="2"/>
              <a:buNone/>
            </a:pPr>
            <a:r>
              <a:rPr lang="en-US" altLang="zh-CN" dirty="0">
                <a:ea typeface="宋体" charset="-122"/>
              </a:rPr>
              <a:t>	</a:t>
            </a:r>
            <a:r>
              <a:rPr lang="en-US" altLang="zh-CN" dirty="0" smtClean="0">
                <a:ea typeface="宋体" charset="-122"/>
              </a:rPr>
              <a:t>Averaging </a:t>
            </a:r>
            <a:r>
              <a:rPr lang="en-US" altLang="zh-CN" dirty="0">
                <a:ea typeface="宋体" charset="-122"/>
              </a:rPr>
              <a:t>the amount of time for cache hits and the amount of time for cache misses.</a:t>
            </a:r>
          </a:p>
          <a:p>
            <a:pPr marL="342900" indent="-342900" defTabSz="914400"/>
            <a:r>
              <a:rPr lang="en-US" altLang="zh-CN" dirty="0">
                <a:ea typeface="宋体" charset="-122"/>
              </a:rPr>
              <a:t>How </a:t>
            </a:r>
            <a:r>
              <a:rPr lang="en-US" altLang="zh-CN" dirty="0" smtClean="0">
                <a:ea typeface="宋体" charset="-122"/>
              </a:rPr>
              <a:t>to </a:t>
            </a:r>
            <a:r>
              <a:rPr lang="en-US" altLang="zh-CN" dirty="0">
                <a:ea typeface="宋体" charset="-122"/>
              </a:rPr>
              <a:t>improve the </a:t>
            </a:r>
            <a:r>
              <a:rPr lang="en-US" altLang="zh-CN" dirty="0" smtClean="0">
                <a:ea typeface="宋体" charset="-122"/>
              </a:rPr>
              <a:t>AMAT time </a:t>
            </a:r>
            <a:r>
              <a:rPr lang="en-US" altLang="zh-CN" dirty="0">
                <a:ea typeface="宋体" charset="-122"/>
              </a:rPr>
              <a:t>of a system?</a:t>
            </a:r>
          </a:p>
          <a:p>
            <a:pPr marL="457200" lvl="1" indent="0" defTabSz="914400">
              <a:buNone/>
            </a:pPr>
            <a:r>
              <a:rPr lang="en-US" altLang="zh-CN" dirty="0" smtClean="0">
                <a:ea typeface="宋体" charset="-122"/>
              </a:rPr>
              <a:t>-- A lower </a:t>
            </a:r>
            <a:r>
              <a:rPr lang="en-US" altLang="zh-CN" dirty="0">
                <a:ea typeface="宋体" charset="-122"/>
              </a:rPr>
              <a:t>AMAT is better.</a:t>
            </a:r>
          </a:p>
          <a:p>
            <a:pPr marL="457200" lvl="1" indent="0" defTabSz="914400">
              <a:buNone/>
            </a:pPr>
            <a:r>
              <a:rPr lang="en-US" altLang="zh-CN" dirty="0" smtClean="0">
                <a:ea typeface="宋体" charset="-122"/>
              </a:rPr>
              <a:t>-- Miss </a:t>
            </a:r>
            <a:r>
              <a:rPr lang="en-US" altLang="zh-CN" dirty="0">
                <a:ea typeface="宋体" charset="-122"/>
              </a:rPr>
              <a:t>penalties are usually much greater than hit times, so the best way to lower AMAT is to reduce the </a:t>
            </a:r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miss penalty</a:t>
            </a:r>
            <a:r>
              <a:rPr lang="en-US" altLang="zh-CN" dirty="0">
                <a:ea typeface="宋体" charset="-122"/>
              </a:rPr>
              <a:t> </a:t>
            </a:r>
            <a:r>
              <a:rPr lang="en-US" altLang="zh-CN" i="1" dirty="0">
                <a:ea typeface="宋体" charset="-122"/>
              </a:rPr>
              <a:t>or </a:t>
            </a:r>
            <a:r>
              <a:rPr lang="en-US" altLang="zh-CN" dirty="0">
                <a:ea typeface="宋体" charset="-122"/>
              </a:rPr>
              <a:t>the </a:t>
            </a:r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miss rate</a:t>
            </a:r>
            <a:r>
              <a:rPr lang="en-US" altLang="zh-CN" dirty="0">
                <a:ea typeface="宋体" charset="-12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715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smtClean="0">
                <a:solidFill>
                  <a:srgbClr val="0000FF"/>
                </a:solidFill>
              </a:rPr>
              <a:t>Example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 lnSpcReduction="10000"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682625" algn="l"/>
                <a:tab pos="1881188" algn="l"/>
                <a:tab pos="2627313" algn="l"/>
                <a:tab pos="3027363" algn="l"/>
              </a:tabLst>
            </a:pPr>
            <a:r>
              <a:rPr lang="en-US" altLang="zh-CN" sz="2800" dirty="0">
                <a:ea typeface="宋体" charset="-122"/>
              </a:rPr>
              <a:t>Assume data accesses only. </a:t>
            </a:r>
            <a:r>
              <a:rPr lang="en-US" altLang="zh-CN" sz="2800" dirty="0" smtClean="0">
                <a:ea typeface="宋体" charset="-122"/>
              </a:rPr>
              <a:t> The </a:t>
            </a:r>
            <a:r>
              <a:rPr lang="en-US" altLang="zh-CN" sz="2800" dirty="0">
                <a:ea typeface="宋体" charset="-122"/>
              </a:rPr>
              <a:t>cache hit ratio is 97% and the hit time is one cycle, but the miss penalty is 20 cycles.</a:t>
            </a:r>
          </a:p>
          <a:p>
            <a:pPr marL="342900" indent="-342900" defTabSz="914400">
              <a:spcBef>
                <a:spcPct val="80000"/>
              </a:spcBef>
              <a:buFont typeface="Wingdings" pitchFamily="96" charset="2"/>
              <a:buNone/>
              <a:tabLst>
                <a:tab pos="682625" algn="l"/>
                <a:tab pos="1881188" algn="l"/>
                <a:tab pos="2627313" algn="l"/>
                <a:tab pos="3027363" algn="l"/>
              </a:tabLst>
            </a:pPr>
            <a:r>
              <a:rPr lang="en-US" altLang="zh-CN" sz="2800" dirty="0">
                <a:ea typeface="宋体" charset="-122"/>
              </a:rPr>
              <a:t>		</a:t>
            </a:r>
            <a:r>
              <a:rPr lang="en-US" altLang="zh-CN" sz="2800" dirty="0" smtClean="0">
                <a:ea typeface="宋体" charset="-122"/>
              </a:rPr>
              <a:t>  </a:t>
            </a:r>
            <a:r>
              <a:rPr lang="en-US" altLang="zh-CN" sz="2800" dirty="0" smtClean="0">
                <a:solidFill>
                  <a:srgbClr val="3333FF"/>
                </a:solidFill>
                <a:ea typeface="宋体" charset="-122"/>
              </a:rPr>
              <a:t>AMAT  = </a:t>
            </a:r>
            <a:r>
              <a:rPr lang="en-US" altLang="zh-CN" sz="2800" dirty="0">
                <a:solidFill>
                  <a:srgbClr val="3333FF"/>
                </a:solidFill>
                <a:ea typeface="宋体" charset="-122"/>
              </a:rPr>
              <a:t>Hit time + (Miss rate x Miss penalty)</a:t>
            </a:r>
          </a:p>
          <a:p>
            <a:pPr marL="342900" indent="-342900" defTabSz="914400">
              <a:spcBef>
                <a:spcPct val="0"/>
              </a:spcBef>
              <a:buFont typeface="Wingdings" pitchFamily="96" charset="2"/>
              <a:buNone/>
              <a:tabLst>
                <a:tab pos="682625" algn="l"/>
                <a:tab pos="1881188" algn="l"/>
                <a:tab pos="2627313" algn="l"/>
                <a:tab pos="3027363" algn="l"/>
              </a:tabLst>
            </a:pPr>
            <a:r>
              <a:rPr lang="en-US" altLang="zh-CN" sz="2800" dirty="0">
                <a:solidFill>
                  <a:srgbClr val="3333FF"/>
                </a:solidFill>
                <a:ea typeface="宋体" charset="-122"/>
              </a:rPr>
              <a:t>			</a:t>
            </a:r>
            <a:r>
              <a:rPr lang="en-US" altLang="zh-CN" sz="2800" dirty="0" smtClean="0">
                <a:solidFill>
                  <a:srgbClr val="3333FF"/>
                </a:solidFill>
                <a:ea typeface="宋体" charset="-122"/>
              </a:rPr>
              <a:t> = </a:t>
            </a:r>
            <a:r>
              <a:rPr lang="en-US" altLang="zh-CN" sz="2800" dirty="0">
                <a:solidFill>
                  <a:srgbClr val="3333FF"/>
                </a:solidFill>
                <a:ea typeface="宋体" charset="-122"/>
              </a:rPr>
              <a:t>1 cycle + (3% x 20 cycles)</a:t>
            </a:r>
          </a:p>
          <a:p>
            <a:pPr marL="342900" indent="-342900" defTabSz="914400">
              <a:spcBef>
                <a:spcPct val="0"/>
              </a:spcBef>
              <a:spcAft>
                <a:spcPct val="60000"/>
              </a:spcAft>
              <a:buFont typeface="Wingdings" pitchFamily="96" charset="2"/>
              <a:buNone/>
              <a:tabLst>
                <a:tab pos="682625" algn="l"/>
                <a:tab pos="1881188" algn="l"/>
                <a:tab pos="2627313" algn="l"/>
                <a:tab pos="3027363" algn="l"/>
              </a:tabLst>
            </a:pPr>
            <a:r>
              <a:rPr lang="en-US" altLang="zh-CN" sz="2800" dirty="0">
                <a:solidFill>
                  <a:srgbClr val="3333FF"/>
                </a:solidFill>
                <a:ea typeface="宋体" charset="-122"/>
              </a:rPr>
              <a:t>			</a:t>
            </a:r>
            <a:r>
              <a:rPr lang="en-US" altLang="zh-CN" sz="2800" dirty="0" smtClean="0">
                <a:solidFill>
                  <a:srgbClr val="3333FF"/>
                </a:solidFill>
                <a:ea typeface="宋体" charset="-122"/>
              </a:rPr>
              <a:t> = </a:t>
            </a:r>
            <a:r>
              <a:rPr lang="en-US" altLang="zh-CN" sz="2800" dirty="0">
                <a:solidFill>
                  <a:srgbClr val="3333FF"/>
                </a:solidFill>
                <a:ea typeface="宋体" charset="-122"/>
              </a:rPr>
              <a:t>1.6 cycles</a:t>
            </a:r>
            <a:endParaRPr lang="en-US" altLang="zh-CN" sz="2800" dirty="0">
              <a:ea typeface="宋体" charset="-122"/>
            </a:endParaRPr>
          </a:p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682625" algn="l"/>
                <a:tab pos="1881188" algn="l"/>
                <a:tab pos="2627313" algn="l"/>
                <a:tab pos="3027363" algn="l"/>
              </a:tabLst>
            </a:pPr>
            <a:r>
              <a:rPr lang="en-US" altLang="zh-CN" sz="2800" dirty="0">
                <a:ea typeface="宋体" charset="-122"/>
              </a:rPr>
              <a:t>If the cache was perfect and never missed, the AMAT would be one cycle. But even with just a 3% miss rate, the AMAT here increases 1.6 times!</a:t>
            </a:r>
          </a:p>
          <a:p>
            <a:pPr marL="342900" indent="-342900" defTabSz="914400">
              <a:tabLst>
                <a:tab pos="682625" algn="l"/>
                <a:tab pos="1881188" algn="l"/>
                <a:tab pos="2627313" algn="l"/>
                <a:tab pos="3027363" algn="l"/>
              </a:tabLst>
            </a:pPr>
            <a:endParaRPr lang="en-US" altLang="zh-CN" sz="2800" dirty="0" smtClean="0">
              <a:ea typeface="宋体" charset="-122"/>
            </a:endParaRPr>
          </a:p>
          <a:p>
            <a:pPr marL="0" indent="0" defTabSz="914400">
              <a:buNone/>
              <a:tabLst>
                <a:tab pos="682625" algn="l"/>
                <a:tab pos="1881188" algn="l"/>
                <a:tab pos="2627313" algn="l"/>
                <a:tab pos="3027363" algn="l"/>
              </a:tabLst>
            </a:pPr>
            <a:r>
              <a:rPr lang="en-US" altLang="zh-CN" sz="2800" dirty="0" smtClean="0">
                <a:ea typeface="宋体" charset="-122"/>
              </a:rPr>
              <a:t>		</a:t>
            </a:r>
            <a:r>
              <a:rPr lang="en-US" altLang="zh-CN" sz="2800" i="1" dirty="0" smtClean="0">
                <a:ea typeface="宋体" charset="-122"/>
              </a:rPr>
              <a:t>Reduce </a:t>
            </a:r>
            <a:r>
              <a:rPr lang="en-US" altLang="zh-CN" sz="2800" i="1" dirty="0">
                <a:ea typeface="宋体" charset="-122"/>
              </a:rPr>
              <a:t>miss </a:t>
            </a:r>
            <a:r>
              <a:rPr lang="en-US" altLang="zh-CN" sz="2800" i="1" dirty="0" smtClean="0">
                <a:ea typeface="宋体" charset="-122"/>
              </a:rPr>
              <a:t>rate is very important!</a:t>
            </a:r>
            <a:endParaRPr lang="en-US" altLang="zh-CN" sz="2800" i="1" dirty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4715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smtClean="0">
                <a:solidFill>
                  <a:srgbClr val="0000FF"/>
                </a:solidFill>
              </a:rPr>
              <a:t>Explore spatial </a:t>
            </a:r>
            <a:r>
              <a:rPr lang="en-US" altLang="zh-CN" sz="4400" b="1" dirty="0">
                <a:solidFill>
                  <a:srgbClr val="0000FF"/>
                </a:solidFill>
              </a:rPr>
              <a:t>locality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4320480" cy="5544616"/>
          </a:xfrm>
        </p:spPr>
        <p:txBody>
          <a:bodyPr>
            <a:normAutofit fontScale="85000" lnSpcReduction="20000"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One-byte cache blocks don’t take advantage of </a:t>
            </a:r>
            <a:r>
              <a:rPr lang="en-US" altLang="zh-CN" sz="2800" dirty="0">
                <a:solidFill>
                  <a:srgbClr val="FF0000"/>
                </a:solidFill>
                <a:ea typeface="宋体" charset="-122"/>
              </a:rPr>
              <a:t>spatial locality</a:t>
            </a:r>
            <a:r>
              <a:rPr lang="en-US" altLang="zh-CN" sz="2800" dirty="0">
                <a:ea typeface="宋体" charset="-122"/>
              </a:rPr>
              <a:t>, which predicts that an access to one address will be followed by an access to a nearby address. 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What we can do is make the cache block size </a:t>
            </a:r>
            <a:r>
              <a:rPr lang="en-US" altLang="zh-CN" sz="2800" dirty="0">
                <a:solidFill>
                  <a:srgbClr val="FF0000"/>
                </a:solidFill>
                <a:ea typeface="宋体" charset="-122"/>
              </a:rPr>
              <a:t>larger than one byte</a:t>
            </a:r>
            <a:r>
              <a:rPr lang="en-US" altLang="zh-CN" sz="2800" dirty="0" smtClean="0">
                <a:solidFill>
                  <a:srgbClr val="FF0000"/>
                </a:solidFill>
                <a:ea typeface="宋体" charset="-122"/>
              </a:rPr>
              <a:t>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 smtClean="0">
                <a:ea typeface="宋体" charset="-122"/>
              </a:rPr>
              <a:t>Here we use two-byte blocks, so we can load the cache with two bytes at a time.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 smtClean="0">
                <a:ea typeface="宋体" charset="-122"/>
              </a:rPr>
              <a:t>If we read from address </a:t>
            </a:r>
            <a:r>
              <a:rPr lang="en-US" altLang="zh-CN" sz="2800" dirty="0" smtClean="0">
                <a:solidFill>
                  <a:srgbClr val="00CC00"/>
                </a:solidFill>
                <a:ea typeface="宋体" charset="-122"/>
              </a:rPr>
              <a:t>12</a:t>
            </a:r>
            <a:r>
              <a:rPr lang="en-US" altLang="zh-CN" sz="2800" dirty="0" smtClean="0">
                <a:ea typeface="宋体" charset="-122"/>
              </a:rPr>
              <a:t>, the data in addresses </a:t>
            </a:r>
            <a:r>
              <a:rPr lang="en-US" altLang="zh-CN" sz="2800" dirty="0" smtClean="0">
                <a:solidFill>
                  <a:srgbClr val="00CC00"/>
                </a:solidFill>
                <a:ea typeface="宋体" charset="-122"/>
              </a:rPr>
              <a:t>12</a:t>
            </a:r>
            <a:r>
              <a:rPr lang="en-US" altLang="zh-CN" sz="2800" dirty="0" smtClean="0">
                <a:ea typeface="宋体" charset="-122"/>
              </a:rPr>
              <a:t> </a:t>
            </a:r>
            <a:r>
              <a:rPr lang="en-US" altLang="zh-CN" sz="2800" i="1" dirty="0" smtClean="0">
                <a:ea typeface="宋体" charset="-122"/>
              </a:rPr>
              <a:t>and</a:t>
            </a:r>
            <a:r>
              <a:rPr lang="en-US" altLang="zh-CN" sz="2800" dirty="0" smtClean="0">
                <a:ea typeface="宋体" charset="-122"/>
              </a:rPr>
              <a:t> </a:t>
            </a:r>
            <a:r>
              <a:rPr lang="en-US" altLang="zh-CN" sz="2800" dirty="0" smtClean="0">
                <a:solidFill>
                  <a:srgbClr val="00CC00"/>
                </a:solidFill>
                <a:ea typeface="宋体" charset="-122"/>
              </a:rPr>
              <a:t>13</a:t>
            </a:r>
            <a:r>
              <a:rPr lang="en-US" altLang="zh-CN" sz="2800" dirty="0" smtClean="0">
                <a:ea typeface="宋体" charset="-122"/>
              </a:rPr>
              <a:t> would both be copied to cache block </a:t>
            </a:r>
            <a:r>
              <a:rPr lang="en-US" altLang="zh-CN" sz="2800" dirty="0" smtClean="0">
                <a:solidFill>
                  <a:srgbClr val="00CC00"/>
                </a:solidFill>
                <a:ea typeface="宋体" charset="-122"/>
              </a:rPr>
              <a:t>2</a:t>
            </a:r>
            <a:endParaRPr lang="en-US" altLang="zh-CN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1019755" y="3933056"/>
            <a:ext cx="4164306" cy="23042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841" y="1772816"/>
            <a:ext cx="4035972" cy="3863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019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smtClean="0">
                <a:solidFill>
                  <a:srgbClr val="0000FF"/>
                </a:solidFill>
              </a:rPr>
              <a:t>Explore spatial </a:t>
            </a:r>
            <a:r>
              <a:rPr lang="en-US" altLang="zh-CN" sz="4400" b="1" dirty="0">
                <a:solidFill>
                  <a:srgbClr val="0000FF"/>
                </a:solidFill>
              </a:rPr>
              <a:t>locality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4320480" cy="5544616"/>
          </a:xfrm>
        </p:spPr>
        <p:txBody>
          <a:bodyPr>
            <a:normAutofit fontScale="85000" lnSpcReduction="20000"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One-byte cache blocks don’t take advantage of </a:t>
            </a:r>
            <a:r>
              <a:rPr lang="en-US" altLang="zh-CN" sz="2800" dirty="0">
                <a:solidFill>
                  <a:srgbClr val="FF0000"/>
                </a:solidFill>
                <a:ea typeface="宋体" charset="-122"/>
              </a:rPr>
              <a:t>spatial locality</a:t>
            </a:r>
            <a:r>
              <a:rPr lang="en-US" altLang="zh-CN" sz="2800" dirty="0">
                <a:ea typeface="宋体" charset="-122"/>
              </a:rPr>
              <a:t>, which predicts that an access to one address will be followed by an access to a nearby address. 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What we can do is make the cache block size </a:t>
            </a:r>
            <a:r>
              <a:rPr lang="en-US" altLang="zh-CN" sz="2800" dirty="0">
                <a:solidFill>
                  <a:srgbClr val="FF0000"/>
                </a:solidFill>
                <a:ea typeface="宋体" charset="-122"/>
              </a:rPr>
              <a:t>larger than one byte.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Here we use </a:t>
            </a:r>
            <a:r>
              <a:rPr lang="en-US" altLang="zh-CN" sz="2800" dirty="0" smtClean="0">
                <a:ea typeface="宋体" charset="-122"/>
              </a:rPr>
              <a:t>two-byte </a:t>
            </a:r>
            <a:r>
              <a:rPr lang="en-US" altLang="zh-CN" sz="2800" dirty="0">
                <a:ea typeface="宋体" charset="-122"/>
              </a:rPr>
              <a:t>blocks, </a:t>
            </a:r>
            <a:r>
              <a:rPr lang="en-US" altLang="zh-CN" sz="2800" dirty="0" smtClean="0">
                <a:ea typeface="宋体" charset="-122"/>
              </a:rPr>
              <a:t>so we </a:t>
            </a:r>
            <a:r>
              <a:rPr lang="en-US" altLang="zh-CN" sz="2800" dirty="0">
                <a:ea typeface="宋体" charset="-122"/>
              </a:rPr>
              <a:t>can load </a:t>
            </a:r>
            <a:r>
              <a:rPr lang="en-US" altLang="zh-CN" sz="2800" dirty="0" smtClean="0">
                <a:ea typeface="宋体" charset="-122"/>
              </a:rPr>
              <a:t>the cache </a:t>
            </a:r>
            <a:r>
              <a:rPr lang="en-US" altLang="zh-CN" sz="2800" dirty="0">
                <a:ea typeface="宋体" charset="-122"/>
              </a:rPr>
              <a:t>with </a:t>
            </a:r>
            <a:r>
              <a:rPr lang="en-US" altLang="zh-CN" sz="2800" dirty="0" smtClean="0">
                <a:ea typeface="宋体" charset="-122"/>
              </a:rPr>
              <a:t>two bytes </a:t>
            </a:r>
            <a:r>
              <a:rPr lang="en-US" altLang="zh-CN" sz="2800" dirty="0">
                <a:ea typeface="宋体" charset="-122"/>
              </a:rPr>
              <a:t>at a time.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If we read </a:t>
            </a:r>
            <a:r>
              <a:rPr lang="en-US" altLang="zh-CN" sz="2800" dirty="0" smtClean="0">
                <a:ea typeface="宋体" charset="-122"/>
              </a:rPr>
              <a:t>from address </a:t>
            </a:r>
            <a:r>
              <a:rPr lang="en-US" altLang="zh-CN" sz="2800" dirty="0" smtClean="0">
                <a:solidFill>
                  <a:srgbClr val="00CC00"/>
                </a:solidFill>
                <a:ea typeface="宋体" charset="-122"/>
              </a:rPr>
              <a:t>12</a:t>
            </a:r>
            <a:r>
              <a:rPr lang="en-US" altLang="zh-CN" sz="2800" dirty="0" smtClean="0">
                <a:ea typeface="宋体" charset="-122"/>
              </a:rPr>
              <a:t>, the data </a:t>
            </a:r>
            <a:r>
              <a:rPr lang="en-US" altLang="zh-CN" sz="2800" dirty="0">
                <a:ea typeface="宋体" charset="-122"/>
              </a:rPr>
              <a:t>in </a:t>
            </a:r>
            <a:r>
              <a:rPr lang="en-US" altLang="zh-CN" sz="2800" dirty="0" smtClean="0">
                <a:ea typeface="宋体" charset="-122"/>
              </a:rPr>
              <a:t>addresses </a:t>
            </a:r>
            <a:r>
              <a:rPr lang="en-US" altLang="zh-CN" sz="2800" dirty="0" smtClean="0">
                <a:solidFill>
                  <a:srgbClr val="00CC00"/>
                </a:solidFill>
                <a:ea typeface="宋体" charset="-122"/>
              </a:rPr>
              <a:t>12</a:t>
            </a:r>
            <a:r>
              <a:rPr lang="en-US" altLang="zh-CN" sz="2800" dirty="0" smtClean="0">
                <a:ea typeface="宋体" charset="-122"/>
              </a:rPr>
              <a:t> </a:t>
            </a:r>
            <a:r>
              <a:rPr lang="en-US" altLang="zh-CN" sz="2800" i="1" dirty="0">
                <a:ea typeface="宋体" charset="-122"/>
              </a:rPr>
              <a:t>and</a:t>
            </a:r>
            <a:r>
              <a:rPr lang="en-US" altLang="zh-CN" sz="2800" dirty="0">
                <a:ea typeface="宋体" charset="-122"/>
              </a:rPr>
              <a:t> </a:t>
            </a:r>
            <a:r>
              <a:rPr lang="en-US" altLang="zh-CN" sz="2800" dirty="0">
                <a:solidFill>
                  <a:srgbClr val="00CC00"/>
                </a:solidFill>
                <a:ea typeface="宋体" charset="-122"/>
              </a:rPr>
              <a:t>13</a:t>
            </a:r>
            <a:r>
              <a:rPr lang="en-US" altLang="zh-CN" sz="2800" dirty="0">
                <a:ea typeface="宋体" charset="-122"/>
              </a:rPr>
              <a:t> </a:t>
            </a:r>
            <a:r>
              <a:rPr lang="en-US" altLang="zh-CN" sz="2800" dirty="0" smtClean="0">
                <a:ea typeface="宋体" charset="-122"/>
              </a:rPr>
              <a:t>would both </a:t>
            </a:r>
            <a:r>
              <a:rPr lang="en-US" altLang="zh-CN" sz="2800" dirty="0">
                <a:ea typeface="宋体" charset="-122"/>
              </a:rPr>
              <a:t>be copied </a:t>
            </a:r>
            <a:r>
              <a:rPr lang="en-US" altLang="zh-CN" sz="2800" dirty="0" smtClean="0">
                <a:ea typeface="宋体" charset="-122"/>
              </a:rPr>
              <a:t>to cache </a:t>
            </a:r>
            <a:r>
              <a:rPr lang="en-US" altLang="zh-CN" sz="2800" dirty="0">
                <a:ea typeface="宋体" charset="-122"/>
              </a:rPr>
              <a:t>block </a:t>
            </a:r>
            <a:r>
              <a:rPr lang="en-US" altLang="zh-CN" sz="2800" dirty="0">
                <a:solidFill>
                  <a:srgbClr val="00CC00"/>
                </a:solidFill>
                <a:ea typeface="宋体" charset="-122"/>
              </a:rPr>
              <a:t>2</a:t>
            </a:r>
            <a:endParaRPr lang="en-US" altLang="zh-CN" sz="2800" dirty="0" smtClean="0"/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5261172" y="1209382"/>
            <a:ext cx="915385" cy="589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 eaLnBrk="1" hangingPunct="1"/>
            <a:r>
              <a:rPr lang="en-US" altLang="zh-CN" sz="1600" dirty="0">
                <a:latin typeface="Trebuchet MS" pitchFamily="96" charset="0"/>
                <a:ea typeface="宋体" charset="-122"/>
              </a:rPr>
              <a:t>Memory</a:t>
            </a:r>
          </a:p>
          <a:p>
            <a:pPr algn="ctr" eaLnBrk="1" hangingPunct="1"/>
            <a:r>
              <a:rPr lang="en-US" altLang="zh-CN" sz="1600" dirty="0">
                <a:latin typeface="Trebuchet MS" pitchFamily="96" charset="0"/>
                <a:ea typeface="宋体" charset="-122"/>
              </a:rPr>
              <a:t>Address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H="1">
            <a:off x="6313377" y="4239378"/>
            <a:ext cx="950977" cy="128042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 flipH="1" flipV="1">
            <a:off x="6313377" y="3599168"/>
            <a:ext cx="950977" cy="64021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flipH="1" flipV="1">
            <a:off x="6313377" y="2158696"/>
            <a:ext cx="950977" cy="128042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6313377" y="3439116"/>
            <a:ext cx="950977" cy="64021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 flipH="1" flipV="1">
            <a:off x="6313377" y="2638854"/>
            <a:ext cx="950977" cy="1120367"/>
          </a:xfrm>
          <a:prstGeom prst="line">
            <a:avLst/>
          </a:prstGeom>
          <a:noFill/>
          <a:ln w="2540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 flipH="1">
            <a:off x="6313377" y="3759221"/>
            <a:ext cx="950977" cy="800262"/>
          </a:xfrm>
          <a:prstGeom prst="line">
            <a:avLst/>
          </a:prstGeom>
          <a:noFill/>
          <a:ln w="2540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 flipH="1" flipV="1">
            <a:off x="6313377" y="3119011"/>
            <a:ext cx="950977" cy="880289"/>
          </a:xfrm>
          <a:prstGeom prst="line">
            <a:avLst/>
          </a:prstGeom>
          <a:noFill/>
          <a:ln w="25400">
            <a:solidFill>
              <a:srgbClr val="66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 flipH="1">
            <a:off x="6313377" y="3999300"/>
            <a:ext cx="950977" cy="1040341"/>
          </a:xfrm>
          <a:prstGeom prst="line">
            <a:avLst/>
          </a:prstGeom>
          <a:noFill/>
          <a:ln w="25400">
            <a:solidFill>
              <a:srgbClr val="66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5299001" y="2638854"/>
            <a:ext cx="824180" cy="240079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5299001" y="2878932"/>
            <a:ext cx="824180" cy="240079"/>
          </a:xfrm>
          <a:prstGeom prst="rect">
            <a:avLst/>
          </a:prstGeom>
          <a:solidFill>
            <a:srgbClr val="00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299001" y="3359090"/>
            <a:ext cx="824180" cy="240079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299001" y="2398775"/>
            <a:ext cx="824180" cy="240079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299001" y="3119011"/>
            <a:ext cx="824180" cy="240079"/>
          </a:xfrm>
          <a:prstGeom prst="rect">
            <a:avLst/>
          </a:prstGeom>
          <a:solidFill>
            <a:srgbClr val="00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5299001" y="3599168"/>
            <a:ext cx="824180" cy="240079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5299001" y="4319405"/>
            <a:ext cx="824180" cy="240079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5299001" y="4799562"/>
            <a:ext cx="824180" cy="240079"/>
          </a:xfrm>
          <a:prstGeom prst="rect">
            <a:avLst/>
          </a:prstGeom>
          <a:solidFill>
            <a:srgbClr val="00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5299001" y="5279719"/>
            <a:ext cx="824180" cy="240079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5299001" y="4559483"/>
            <a:ext cx="824180" cy="240079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5299001" y="5039641"/>
            <a:ext cx="824180" cy="240079"/>
          </a:xfrm>
          <a:prstGeom prst="rect">
            <a:avLst/>
          </a:prstGeom>
          <a:solidFill>
            <a:srgbClr val="00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5299001" y="5519798"/>
            <a:ext cx="824180" cy="240079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4932040" y="1799380"/>
            <a:ext cx="407733" cy="4054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 eaLnBrk="1" hangingPunct="1"/>
            <a:r>
              <a: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</a:t>
            </a:r>
            <a:endParaRPr lang="en-US" altLang="zh-CN" sz="1500" dirty="0"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1</a:t>
            </a:r>
            <a:endParaRPr lang="en-US" altLang="zh-CN" sz="1500" dirty="0"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2</a:t>
            </a: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3</a:t>
            </a:r>
            <a:endParaRPr lang="en-US" altLang="zh-CN" sz="1500" dirty="0"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00CC00"/>
                </a:solidFill>
                <a:latin typeface="Trebuchet MS" pitchFamily="96" charset="0"/>
                <a:ea typeface="宋体" charset="-122"/>
              </a:rPr>
              <a:t>4</a:t>
            </a: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00CC00"/>
                </a:solidFill>
                <a:latin typeface="Trebuchet MS" pitchFamily="96" charset="0"/>
                <a:ea typeface="宋体" charset="-122"/>
              </a:rPr>
              <a:t>5</a:t>
            </a: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FF00FF"/>
                </a:solidFill>
                <a:latin typeface="Trebuchet MS" pitchFamily="96" charset="0"/>
                <a:ea typeface="宋体" charset="-122"/>
              </a:rPr>
              <a:t>6</a:t>
            </a: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FF00FF"/>
                </a:solidFill>
                <a:latin typeface="Trebuchet MS" pitchFamily="96" charset="0"/>
                <a:ea typeface="宋体" charset="-122"/>
              </a:rPr>
              <a:t>7</a:t>
            </a:r>
            <a:endParaRPr lang="en-US" altLang="zh-CN" sz="1500" dirty="0">
              <a:latin typeface="Trebuchet MS" pitchFamily="96" charset="0"/>
              <a:ea typeface="宋体" charset="-122"/>
            </a:endParaRPr>
          </a:p>
          <a:p>
            <a:pPr algn="ctr" eaLnBrk="1" hangingPunct="1"/>
            <a:r>
              <a: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8</a:t>
            </a:r>
            <a:endParaRPr lang="en-US" altLang="zh-CN" sz="1500" dirty="0"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9</a:t>
            </a:r>
            <a:endParaRPr lang="en-US" altLang="zh-CN" sz="1500" dirty="0"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10</a:t>
            </a: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11</a:t>
            </a:r>
            <a:endParaRPr lang="en-US" altLang="zh-CN" sz="1500" dirty="0">
              <a:solidFill>
                <a:srgbClr val="FF00FF"/>
              </a:solidFill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00CC00"/>
                </a:solidFill>
                <a:latin typeface="Trebuchet MS" pitchFamily="96" charset="0"/>
                <a:ea typeface="宋体" charset="-122"/>
              </a:rPr>
              <a:t>12</a:t>
            </a: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00CC00"/>
                </a:solidFill>
                <a:latin typeface="Trebuchet MS" pitchFamily="96" charset="0"/>
                <a:ea typeface="宋体" charset="-122"/>
              </a:rPr>
              <a:t>13</a:t>
            </a: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FF00FF"/>
                </a:solidFill>
                <a:latin typeface="Trebuchet MS" pitchFamily="96" charset="0"/>
                <a:ea typeface="宋体" charset="-122"/>
              </a:rPr>
              <a:t>14</a:t>
            </a: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 dirty="0">
                <a:solidFill>
                  <a:srgbClr val="FF00FF"/>
                </a:solidFill>
                <a:latin typeface="Trebuchet MS" pitchFamily="96" charset="0"/>
                <a:ea typeface="宋体" charset="-122"/>
              </a:rPr>
              <a:t>15</a:t>
            </a: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5299001" y="1918618"/>
            <a:ext cx="824180" cy="240079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5299001" y="2158696"/>
            <a:ext cx="824180" cy="240079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5299001" y="3839247"/>
            <a:ext cx="824180" cy="240079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5299001" y="4079326"/>
            <a:ext cx="824180" cy="240079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31" name="Text Box 31"/>
          <p:cNvSpPr txBox="1">
            <a:spLocks noChangeArrowheads="1"/>
          </p:cNvSpPr>
          <p:nvPr/>
        </p:nvSpPr>
        <p:spPr bwMode="auto">
          <a:xfrm>
            <a:off x="8922462" y="3293443"/>
            <a:ext cx="306744" cy="1081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 eaLnBrk="1" hangingPunct="1"/>
            <a:r>
              <a:rPr lang="en-US" altLang="zh-CN" sz="150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0</a:t>
            </a:r>
            <a:endParaRPr lang="en-US" altLang="zh-CN" sz="1500"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1</a:t>
            </a:r>
            <a:endParaRPr lang="en-US" altLang="zh-CN" sz="1500">
              <a:latin typeface="Trebuchet MS" pitchFamily="96" charset="0"/>
              <a:ea typeface="宋体" charset="-122"/>
            </a:endParaRP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>
                <a:solidFill>
                  <a:srgbClr val="00CC00"/>
                </a:solidFill>
                <a:latin typeface="Trebuchet MS" pitchFamily="96" charset="0"/>
                <a:ea typeface="宋体" charset="-122"/>
              </a:rPr>
              <a:t>2</a:t>
            </a:r>
          </a:p>
          <a:p>
            <a:pPr algn="ctr" eaLnBrk="1" hangingPunct="1">
              <a:spcBef>
                <a:spcPct val="8000"/>
              </a:spcBef>
            </a:pPr>
            <a:r>
              <a:rPr lang="en-US" altLang="zh-CN" sz="1500">
                <a:solidFill>
                  <a:srgbClr val="FF00FF"/>
                </a:solidFill>
                <a:latin typeface="Trebuchet MS" pitchFamily="96" charset="0"/>
                <a:ea typeface="宋体" charset="-122"/>
              </a:rPr>
              <a:t>3</a:t>
            </a:r>
            <a:endParaRPr lang="en-US" altLang="zh-CN" sz="1500">
              <a:latin typeface="Trebuchet MS" pitchFamily="96" charset="0"/>
              <a:ea typeface="宋体" charset="-122"/>
            </a:endParaRPr>
          </a:p>
        </p:txBody>
      </p: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8532440" y="2952157"/>
            <a:ext cx="672228" cy="333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 eaLnBrk="1" hangingPunct="1"/>
            <a:r>
              <a:rPr lang="en-US" altLang="zh-CN" sz="1500" dirty="0">
                <a:latin typeface="Trebuchet MS" pitchFamily="96" charset="0"/>
                <a:ea typeface="宋体" charset="-122"/>
              </a:rPr>
              <a:t>Index</a:t>
            </a:r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8088534" y="3599168"/>
            <a:ext cx="824180" cy="240079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8088534" y="3839247"/>
            <a:ext cx="824180" cy="240079"/>
          </a:xfrm>
          <a:prstGeom prst="rect">
            <a:avLst/>
          </a:prstGeom>
          <a:solidFill>
            <a:srgbClr val="00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35" name="Rectangle 35"/>
          <p:cNvSpPr>
            <a:spLocks noChangeArrowheads="1"/>
          </p:cNvSpPr>
          <p:nvPr/>
        </p:nvSpPr>
        <p:spPr bwMode="auto">
          <a:xfrm>
            <a:off x="8088534" y="4079326"/>
            <a:ext cx="824180" cy="240079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36" name="Rectangle 36"/>
          <p:cNvSpPr>
            <a:spLocks noChangeArrowheads="1"/>
          </p:cNvSpPr>
          <p:nvPr/>
        </p:nvSpPr>
        <p:spPr bwMode="auto">
          <a:xfrm>
            <a:off x="8088534" y="3359090"/>
            <a:ext cx="824180" cy="240079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37" name="Rectangle 37"/>
          <p:cNvSpPr>
            <a:spLocks noChangeArrowheads="1"/>
          </p:cNvSpPr>
          <p:nvPr/>
        </p:nvSpPr>
        <p:spPr bwMode="auto">
          <a:xfrm>
            <a:off x="7264354" y="3599168"/>
            <a:ext cx="824180" cy="240079"/>
          </a:xfrm>
          <a:prstGeom prst="rect">
            <a:avLst/>
          </a:prstGeom>
          <a:solidFill>
            <a:srgbClr val="3333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38" name="Rectangle 38"/>
          <p:cNvSpPr>
            <a:spLocks noChangeArrowheads="1"/>
          </p:cNvSpPr>
          <p:nvPr/>
        </p:nvSpPr>
        <p:spPr bwMode="auto">
          <a:xfrm>
            <a:off x="7264354" y="3839247"/>
            <a:ext cx="824180" cy="240079"/>
          </a:xfrm>
          <a:prstGeom prst="rect">
            <a:avLst/>
          </a:prstGeom>
          <a:solidFill>
            <a:srgbClr val="00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39" name="Rectangle 39"/>
          <p:cNvSpPr>
            <a:spLocks noChangeArrowheads="1"/>
          </p:cNvSpPr>
          <p:nvPr/>
        </p:nvSpPr>
        <p:spPr bwMode="auto">
          <a:xfrm>
            <a:off x="7264354" y="4079326"/>
            <a:ext cx="824180" cy="240079"/>
          </a:xfrm>
          <a:prstGeom prst="rect">
            <a:avLst/>
          </a:prstGeom>
          <a:solidFill>
            <a:srgbClr val="FF00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40" name="Rectangle 40"/>
          <p:cNvSpPr>
            <a:spLocks noChangeArrowheads="1"/>
          </p:cNvSpPr>
          <p:nvPr/>
        </p:nvSpPr>
        <p:spPr bwMode="auto">
          <a:xfrm>
            <a:off x="7264354" y="3359090"/>
            <a:ext cx="824180" cy="240079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41" name="AutoShape 41"/>
          <p:cNvSpPr>
            <a:spLocks/>
          </p:cNvSpPr>
          <p:nvPr/>
        </p:nvSpPr>
        <p:spPr bwMode="auto">
          <a:xfrm>
            <a:off x="6186580" y="1918618"/>
            <a:ext cx="126797" cy="480157"/>
          </a:xfrm>
          <a:prstGeom prst="rightBrace">
            <a:avLst>
              <a:gd name="adj1" fmla="val 25000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42" name="AutoShape 42"/>
          <p:cNvSpPr>
            <a:spLocks/>
          </p:cNvSpPr>
          <p:nvPr/>
        </p:nvSpPr>
        <p:spPr bwMode="auto">
          <a:xfrm>
            <a:off x="6186580" y="2398775"/>
            <a:ext cx="126797" cy="480157"/>
          </a:xfrm>
          <a:prstGeom prst="rightBrace">
            <a:avLst>
              <a:gd name="adj1" fmla="val 25000"/>
              <a:gd name="adj2" fmla="val 50000"/>
            </a:avLst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43" name="AutoShape 43"/>
          <p:cNvSpPr>
            <a:spLocks/>
          </p:cNvSpPr>
          <p:nvPr/>
        </p:nvSpPr>
        <p:spPr bwMode="auto">
          <a:xfrm>
            <a:off x="6186580" y="2878932"/>
            <a:ext cx="126797" cy="480157"/>
          </a:xfrm>
          <a:prstGeom prst="rightBrace">
            <a:avLst>
              <a:gd name="adj1" fmla="val 25000"/>
              <a:gd name="adj2" fmla="val 50000"/>
            </a:avLst>
          </a:prstGeom>
          <a:noFill/>
          <a:ln w="19050">
            <a:solidFill>
              <a:srgbClr val="66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44" name="AutoShape 44"/>
          <p:cNvSpPr>
            <a:spLocks/>
          </p:cNvSpPr>
          <p:nvPr/>
        </p:nvSpPr>
        <p:spPr bwMode="auto">
          <a:xfrm>
            <a:off x="6186580" y="3359090"/>
            <a:ext cx="126797" cy="480157"/>
          </a:xfrm>
          <a:prstGeom prst="rightBrace">
            <a:avLst>
              <a:gd name="adj1" fmla="val 25000"/>
              <a:gd name="adj2" fmla="val 50000"/>
            </a:avLst>
          </a:prstGeom>
          <a:noFill/>
          <a:ln w="190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45" name="AutoShape 45"/>
          <p:cNvSpPr>
            <a:spLocks/>
          </p:cNvSpPr>
          <p:nvPr/>
        </p:nvSpPr>
        <p:spPr bwMode="auto">
          <a:xfrm>
            <a:off x="6186580" y="3839247"/>
            <a:ext cx="126797" cy="480157"/>
          </a:xfrm>
          <a:prstGeom prst="rightBrace">
            <a:avLst>
              <a:gd name="adj1" fmla="val 25000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46" name="AutoShape 46"/>
          <p:cNvSpPr>
            <a:spLocks/>
          </p:cNvSpPr>
          <p:nvPr/>
        </p:nvSpPr>
        <p:spPr bwMode="auto">
          <a:xfrm>
            <a:off x="6186580" y="4319405"/>
            <a:ext cx="126797" cy="480157"/>
          </a:xfrm>
          <a:prstGeom prst="rightBrace">
            <a:avLst>
              <a:gd name="adj1" fmla="val 25000"/>
              <a:gd name="adj2" fmla="val 50000"/>
            </a:avLst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47" name="AutoShape 47"/>
          <p:cNvSpPr>
            <a:spLocks/>
          </p:cNvSpPr>
          <p:nvPr/>
        </p:nvSpPr>
        <p:spPr bwMode="auto">
          <a:xfrm>
            <a:off x="6186580" y="4799562"/>
            <a:ext cx="126797" cy="480157"/>
          </a:xfrm>
          <a:prstGeom prst="rightBrace">
            <a:avLst>
              <a:gd name="adj1" fmla="val 25000"/>
              <a:gd name="adj2" fmla="val 50000"/>
            </a:avLst>
          </a:prstGeom>
          <a:noFill/>
          <a:ln w="19050">
            <a:solidFill>
              <a:srgbClr val="66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  <p:sp>
        <p:nvSpPr>
          <p:cNvPr id="48" name="AutoShape 48"/>
          <p:cNvSpPr>
            <a:spLocks/>
          </p:cNvSpPr>
          <p:nvPr/>
        </p:nvSpPr>
        <p:spPr bwMode="auto">
          <a:xfrm>
            <a:off x="6186580" y="5279719"/>
            <a:ext cx="126797" cy="480157"/>
          </a:xfrm>
          <a:prstGeom prst="rightBrace">
            <a:avLst>
              <a:gd name="adj1" fmla="val 25000"/>
              <a:gd name="adj2" fmla="val 50000"/>
            </a:avLst>
          </a:prstGeom>
          <a:noFill/>
          <a:ln w="190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500"/>
          </a:p>
        </p:txBody>
      </p:sp>
    </p:spTree>
    <p:extLst>
      <p:ext uri="{BB962C8B-B14F-4D97-AF65-F5344CB8AC3E}">
        <p14:creationId xmlns:p14="http://schemas.microsoft.com/office/powerpoint/2010/main" val="394715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6591</TotalTime>
  <Words>1905</Words>
  <Application>Microsoft Office PowerPoint</Application>
  <PresentationFormat>On-screen Show (4:3)</PresentationFormat>
  <Paragraphs>481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夏至</vt:lpstr>
      <vt:lpstr>CSE 341 Computer Organization  Lecture 23 Memory (2) </vt:lpstr>
      <vt:lpstr>PowerPoint Presentation</vt:lpstr>
      <vt:lpstr>How big is the cache</vt:lpstr>
      <vt:lpstr>Motivation</vt:lpstr>
      <vt:lpstr>Memory System Performance</vt:lpstr>
      <vt:lpstr>AMAT</vt:lpstr>
      <vt:lpstr>Example</vt:lpstr>
      <vt:lpstr>Explore spatial locality</vt:lpstr>
      <vt:lpstr>Explore spatial locality</vt:lpstr>
      <vt:lpstr>Block address of main memory</vt:lpstr>
      <vt:lpstr>Cache mapping</vt:lpstr>
      <vt:lpstr>Data placement within a block</vt:lpstr>
      <vt:lpstr>Locating data in the cache</vt:lpstr>
      <vt:lpstr>Example</vt:lpstr>
      <vt:lpstr>Example</vt:lpstr>
      <vt:lpstr>Disadvantage of direct mapping</vt:lpstr>
      <vt:lpstr>Fully associative cache</vt:lpstr>
      <vt:lpstr>Price of full associativity</vt:lpstr>
      <vt:lpstr>Set associativity</vt:lpstr>
      <vt:lpstr>Locating a set associative block</vt:lpstr>
      <vt:lpstr>Example</vt:lpstr>
      <vt:lpstr>Block replacement</vt:lpstr>
      <vt:lpstr>Simple LRU example</vt:lpstr>
      <vt:lpstr>Generality of set associative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344  Digital Computer Systems</dc:title>
  <dc:creator>manmenghou</dc:creator>
  <cp:lastModifiedBy>Lu Su</cp:lastModifiedBy>
  <cp:revision>646</cp:revision>
  <dcterms:created xsi:type="dcterms:W3CDTF">2015-08-13T19:09:57Z</dcterms:created>
  <dcterms:modified xsi:type="dcterms:W3CDTF">2020-04-30T13:57:21Z</dcterms:modified>
</cp:coreProperties>
</file>