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383" r:id="rId3"/>
    <p:sldId id="340" r:id="rId4"/>
    <p:sldId id="341" r:id="rId5"/>
    <p:sldId id="342" r:id="rId6"/>
    <p:sldId id="343" r:id="rId7"/>
    <p:sldId id="344" r:id="rId8"/>
    <p:sldId id="345" r:id="rId9"/>
    <p:sldId id="348" r:id="rId10"/>
    <p:sldId id="349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74" r:id="rId28"/>
    <p:sldId id="375" r:id="rId29"/>
    <p:sldId id="376" r:id="rId30"/>
    <p:sldId id="377" r:id="rId31"/>
    <p:sldId id="378" r:id="rId32"/>
    <p:sldId id="379" r:id="rId33"/>
    <p:sldId id="380" r:id="rId34"/>
    <p:sldId id="381" r:id="rId35"/>
    <p:sldId id="382" r:id="rId3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87A872-EBF3-4720-93A8-4465606A3226}">
          <p14:sldIdLst>
            <p14:sldId id="256"/>
            <p14:sldId id="383"/>
            <p14:sldId id="340"/>
            <p14:sldId id="341"/>
            <p14:sldId id="342"/>
            <p14:sldId id="343"/>
            <p14:sldId id="344"/>
            <p14:sldId id="345"/>
            <p14:sldId id="348"/>
            <p14:sldId id="349"/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6158" autoAdjust="0"/>
  </p:normalViewPr>
  <p:slideViewPr>
    <p:cSldViewPr>
      <p:cViewPr varScale="1">
        <p:scale>
          <a:sx n="105" d="100"/>
          <a:sy n="105" d="100"/>
        </p:scale>
        <p:origin x="-17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124CA-7153-4448-9D72-0412EF7D8467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FE568-B7D0-404E-93B1-BF4176C2C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2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15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6FEC7-6F5D-4A92-B263-054F691128B1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563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563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0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FE568-B7D0-404E-93B1-BF4176C2CB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83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2068EAF-31D0-4BA1-8453-2CB7725A887B}" type="slidenum">
              <a:rPr lang="en-US" altLang="en-US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010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48AE1D-4D18-410B-8338-06C6E9EE8490}" type="slidenum">
              <a:rPr lang="en-US" altLang="en-US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8277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4F78512-90CB-463A-973C-DFC3BB72CD7F}" type="slidenum">
              <a:rPr lang="en-US" altLang="en-US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075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64AA0B7-3E9A-44F3-8CBA-6CAF2F068A1B}" type="slidenum">
              <a:rPr lang="en-US" altLang="en-US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8876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Calibri" panose="020F0502020204030204" pitchFamily="34" charset="0"/>
              </a:rPr>
              <a:t>CS252 S05</a:t>
            </a:r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02941B7-9724-4666-837D-6C63378DEEB5}" type="slidenum">
              <a:rPr lang="en-US" altLang="en-US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95118" tIns="47558" rIns="95118" bIns="47558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5291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6FEC7-6F5D-4A92-B263-054F691128B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8810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6FEC7-6F5D-4A92-B263-054F691128B1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884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75A19-E81A-4F4C-AB54-D69BC925B883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3743-E61B-4459-9245-1C6F347D82F4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69E4-7706-4F3A-9DDF-4B95F97BC24C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DCCB0-EFCA-4926-98AB-8374F4328666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098DA-1247-4DD5-8781-83833DCD1527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311-10C3-49B5-B890-8EC2C4235A7E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2B32F-A5AC-491F-B91C-DB99193B0A5F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8306F-1208-403C-964A-4D2F830BC268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9A85-6665-40A0-AC36-4DB0A73187DF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1487-A383-4989-941F-4BB7321A47CF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23AB1-B3FF-49C4-8FA4-100326118B44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8495EFB-FC02-4818-B2B0-861643456B2B}" type="datetime1">
              <a:rPr lang="zh-CN" altLang="en-US" smtClean="0"/>
              <a:t>2020/5/4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nyub.smarteval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24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Memory (3)</a:t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Engineering, UB</a:t>
            </a:r>
          </a:p>
          <a:p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65900"/>
            <a:ext cx="1905000" cy="292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2E9C303-5078-493B-BDF6-98489990040E}" type="slidenum">
              <a:rPr lang="en-US" altLang="en-US">
                <a:solidFill>
                  <a:srgbClr val="000000"/>
                </a:solidFill>
                <a:latin typeface="Garamond" panose="02020404030301010803" pitchFamily="18" charset="0"/>
              </a:rPr>
              <a:pPr/>
              <a:t>10</a:t>
            </a:fld>
            <a:endParaRPr lang="en-US" altLang="en-US">
              <a:solidFill>
                <a:srgbClr val="FBBA03"/>
              </a:solidFill>
              <a:latin typeface="Garamond" panose="02020404030301010803" pitchFamily="18" charset="0"/>
            </a:endParaRP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1259632" y="1270148"/>
            <a:ext cx="7715250" cy="341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25475" indent="-28257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latin typeface="Verdana" panose="020B0604030504040204" pitchFamily="34" charset="0"/>
              </a:rPr>
              <a:t>Average memory access time =</a:t>
            </a:r>
          </a:p>
          <a:p>
            <a:r>
              <a:rPr lang="en-US" altLang="en-US" sz="2400">
                <a:latin typeface="Verdana" panose="020B0604030504040204" pitchFamily="34" charset="0"/>
              </a:rPr>
              <a:t>		Hit time + Miss rate x Miss penalty</a:t>
            </a:r>
          </a:p>
          <a:p>
            <a:endParaRPr lang="en-US" altLang="en-US" sz="2400">
              <a:latin typeface="Verdana" panose="020B0604030504040204" pitchFamily="34" charset="0"/>
            </a:endParaRPr>
          </a:p>
          <a:p>
            <a:r>
              <a:rPr lang="en-US" altLang="en-US" sz="2400">
                <a:latin typeface="Verdana" panose="020B0604030504040204" pitchFamily="34" charset="0"/>
              </a:rPr>
              <a:t>To improve performance:</a:t>
            </a:r>
          </a:p>
          <a:p>
            <a:pPr lvl="1">
              <a:buFontTx/>
              <a:buChar char="•"/>
            </a:pPr>
            <a:r>
              <a:rPr lang="en-US" altLang="en-US" sz="2400">
                <a:solidFill>
                  <a:srgbClr val="56127A"/>
                </a:solidFill>
                <a:latin typeface="Verdana" panose="020B0604030504040204" pitchFamily="34" charset="0"/>
              </a:rPr>
              <a:t>reduce the hit time</a:t>
            </a:r>
          </a:p>
          <a:p>
            <a:pPr lvl="1">
              <a:buFontTx/>
              <a:buChar char="•"/>
            </a:pPr>
            <a:r>
              <a:rPr lang="en-US" altLang="en-US" sz="2400">
                <a:solidFill>
                  <a:srgbClr val="56127A"/>
                </a:solidFill>
                <a:latin typeface="Verdana" panose="020B0604030504040204" pitchFamily="34" charset="0"/>
              </a:rPr>
              <a:t>reduce the miss rate</a:t>
            </a:r>
          </a:p>
          <a:p>
            <a:pPr lvl="1">
              <a:buFontTx/>
              <a:buChar char="•"/>
            </a:pPr>
            <a:r>
              <a:rPr lang="en-US" altLang="en-US" sz="2400">
                <a:solidFill>
                  <a:srgbClr val="56127A"/>
                </a:solidFill>
                <a:latin typeface="Verdana" panose="020B0604030504040204" pitchFamily="34" charset="0"/>
              </a:rPr>
              <a:t>reduce the miss penalty</a:t>
            </a:r>
          </a:p>
          <a:p>
            <a:endParaRPr lang="en-US" altLang="en-US" sz="2400">
              <a:solidFill>
                <a:srgbClr val="56127A"/>
              </a:solidFill>
              <a:latin typeface="Verdana" panose="020B0604030504040204" pitchFamily="34" charset="0"/>
            </a:endParaRPr>
          </a:p>
          <a:p>
            <a:r>
              <a:rPr lang="en-US" altLang="en-US" sz="2400" i="1">
                <a:solidFill>
                  <a:schemeClr val="tx2"/>
                </a:solidFill>
                <a:latin typeface="Verdana" panose="020B0604030504040204" pitchFamily="34" charset="0"/>
              </a:rPr>
              <a:t>How to improve Cache Performance?</a:t>
            </a:r>
          </a:p>
        </p:txBody>
      </p:sp>
      <p:sp>
        <p:nvSpPr>
          <p:cNvPr id="7173" name="TextBox 1"/>
          <p:cNvSpPr txBox="1">
            <a:spLocks noChangeArrowheads="1"/>
          </p:cNvSpPr>
          <p:nvPr/>
        </p:nvSpPr>
        <p:spPr bwMode="auto">
          <a:xfrm>
            <a:off x="1383457" y="4699148"/>
            <a:ext cx="6248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Cache Size;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Cache Block;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Cache Associativity;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Replacement Policy;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Parallelism;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Many other known and unknown techniques…..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xmlns="" id="{2ACDFAA0-E3DE-ED4D-BFE4-2DAF39A75739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Improving Cache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10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340768"/>
            <a:ext cx="8136904" cy="55446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1. When copying a block of data from main memory to</a:t>
            </a:r>
          </a:p>
          <a:p>
            <a:pPr marL="82296" indent="0">
              <a:buNone/>
            </a:pPr>
            <a:r>
              <a:rPr lang="en-US" altLang="zh-CN" sz="2800" dirty="0"/>
              <a:t>the cache, where exactly should we put it?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2. How can we tell if a word is already in the cache, or if</a:t>
            </a:r>
          </a:p>
          <a:p>
            <a:pPr marL="82296" indent="0">
              <a:buNone/>
            </a:pPr>
            <a:r>
              <a:rPr lang="en-US" altLang="zh-CN" sz="2800" dirty="0"/>
              <a:t>it has to be fetched from main memory first?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3. When the small cache memory fill up. How to replace</a:t>
            </a:r>
          </a:p>
          <a:p>
            <a:pPr marL="82296" indent="0">
              <a:buNone/>
            </a:pPr>
            <a:r>
              <a:rPr lang="en-US" altLang="zh-CN" sz="2800" dirty="0"/>
              <a:t>one of the existing blocks in the cache by a new block from main RAM?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4. How can </a:t>
            </a:r>
            <a:r>
              <a:rPr lang="en-US" altLang="zh-CN" sz="2800" i="1" dirty="0">
                <a:solidFill>
                  <a:srgbClr val="FF0000"/>
                </a:solidFill>
              </a:rPr>
              <a:t>write </a:t>
            </a:r>
            <a:r>
              <a:rPr lang="en-US" altLang="zh-CN" sz="2800" dirty="0">
                <a:solidFill>
                  <a:srgbClr val="FF0000"/>
                </a:solidFill>
              </a:rPr>
              <a:t>operations be handled by the memory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system?</a:t>
            </a:r>
          </a:p>
        </p:txBody>
      </p:sp>
    </p:spTree>
    <p:extLst>
      <p:ext uri="{BB962C8B-B14F-4D97-AF65-F5344CB8AC3E}">
        <p14:creationId xmlns:p14="http://schemas.microsoft.com/office/powerpoint/2010/main" val="368420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90931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Cache Writing &amp;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556792"/>
            <a:ext cx="8136904" cy="4608512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We’ll explore: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Writing to caches: keeping memory consistent &amp; write-allocation</a:t>
            </a:r>
            <a:r>
              <a:rPr lang="en-US" altLang="zh-CN" dirty="0">
                <a:ea typeface="宋体" charset="-122"/>
              </a:rPr>
              <a:t>.</a:t>
            </a:r>
          </a:p>
          <a:p>
            <a:pPr marL="914400" lvl="1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Quantify the benefits of different cache designs, and see how caches affect overall performance.</a:t>
            </a:r>
          </a:p>
          <a:p>
            <a:pPr marL="914400" lvl="1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Some main memory organizations that can help increase memory system performance.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418340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Writing to a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/>
            <a:r>
              <a:rPr lang="en-US" altLang="zh-CN" sz="2400" dirty="0">
                <a:ea typeface="宋体" charset="-122"/>
              </a:rPr>
              <a:t>Writing to cache raises several issues.</a:t>
            </a:r>
          </a:p>
          <a:p>
            <a:pPr marL="342900" indent="-342900" defTabSz="914400"/>
            <a:r>
              <a:rPr lang="en-US" altLang="zh-CN" sz="2400" dirty="0">
                <a:ea typeface="宋体" charset="-122"/>
              </a:rPr>
              <a:t>First, assume that the address we want to write to is already loaded in the cache. Also assume simple direct-mapped cache.</a:t>
            </a:r>
          </a:p>
          <a:p>
            <a:pPr marL="0" indent="0" defTabSz="914400">
              <a:buNone/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0"/>
              </a:spcBef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0"/>
              </a:spcBef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spcBef>
                <a:spcPct val="0"/>
              </a:spcBef>
            </a:pPr>
            <a:r>
              <a:rPr lang="en-US" altLang="zh-CN" sz="2400" dirty="0">
                <a:ea typeface="宋体" charset="-122"/>
              </a:rPr>
              <a:t>If we write a new value to that address, we can store the new data in the cache, and avoid expensive main memory access.</a:t>
            </a: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400903" y="2420888"/>
            <a:ext cx="6680200" cy="1420813"/>
            <a:chOff x="1073" y="1360"/>
            <a:chExt cx="4207" cy="895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376" y="1578"/>
              <a:ext cx="739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073" y="1360"/>
              <a:ext cx="439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376" y="1795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795" y="1578"/>
              <a:ext cx="581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795" y="1795"/>
              <a:ext cx="581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1904" y="1360"/>
              <a:ext cx="334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2539" y="1360"/>
              <a:ext cx="392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531" y="1578"/>
              <a:ext cx="264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531" y="1795"/>
              <a:ext cx="264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535" y="1360"/>
              <a:ext cx="203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376" y="2013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795" y="2013"/>
              <a:ext cx="581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531" y="2013"/>
              <a:ext cx="264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3877" y="1360"/>
              <a:ext cx="569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1101" y="1575"/>
              <a:ext cx="329" cy="6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1580" y="1795"/>
              <a:ext cx="195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39" y="1795"/>
              <a:ext cx="464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chemeClr val="accent1"/>
                  </a:solidFill>
                  <a:latin typeface="Trebuchet MS" pitchFamily="96" charset="0"/>
                  <a:ea typeface="宋体" charset="-122"/>
                </a:rPr>
                <a:t>11010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2472" y="1795"/>
              <a:ext cx="502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 42803</a:t>
              </a:r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4705" y="1360"/>
              <a:ext cx="392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4541" y="1795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4638" y="1795"/>
              <a:ext cx="502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42803</a:t>
              </a: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4541" y="2013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4541" y="1578"/>
              <a:ext cx="739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3820" y="1575"/>
              <a:ext cx="704" cy="6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1"/>
                  </a:solidFill>
                  <a:latin typeface="Trebuchet MS" pitchFamily="96" charset="0"/>
                  <a:ea typeface="宋体" charset="-122"/>
                </a:rPr>
                <a:t>1101 0</a:t>
              </a: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</p:grpSp>
      <p:grpSp>
        <p:nvGrpSpPr>
          <p:cNvPr id="29" name="Group 29"/>
          <p:cNvGrpSpPr>
            <a:grpSpLocks/>
          </p:cNvGrpSpPr>
          <p:nvPr/>
        </p:nvGrpSpPr>
        <p:grpSpPr bwMode="auto">
          <a:xfrm>
            <a:off x="1475656" y="4725144"/>
            <a:ext cx="6678612" cy="2112963"/>
            <a:chOff x="975" y="2640"/>
            <a:chExt cx="3825" cy="1174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2160" y="3216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Text Box 31"/>
            <p:cNvSpPr txBox="1">
              <a:spLocks noChangeArrowheads="1"/>
            </p:cNvSpPr>
            <p:nvPr/>
          </p:nvSpPr>
          <p:spPr bwMode="auto">
            <a:xfrm>
              <a:off x="975" y="3024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2160" y="3408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632" y="3216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632" y="3408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Text Box 35"/>
            <p:cNvSpPr txBox="1">
              <a:spLocks noChangeArrowheads="1"/>
            </p:cNvSpPr>
            <p:nvPr/>
          </p:nvSpPr>
          <p:spPr bwMode="auto">
            <a:xfrm>
              <a:off x="1732" y="3024"/>
              <a:ext cx="3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36" name="Text Box 36"/>
            <p:cNvSpPr txBox="1">
              <a:spLocks noChangeArrowheads="1"/>
            </p:cNvSpPr>
            <p:nvPr/>
          </p:nvSpPr>
          <p:spPr bwMode="auto">
            <a:xfrm>
              <a:off x="2309" y="3024"/>
              <a:ext cx="3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1392" y="3216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1392" y="3408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1394" y="3024"/>
              <a:ext cx="18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</a:t>
              </a:r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2160" y="3600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1632" y="3600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1392" y="3600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3524" y="3024"/>
              <a:ext cx="5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/>
          </p:nvSpPr>
          <p:spPr bwMode="auto">
            <a:xfrm>
              <a:off x="1001" y="3214"/>
              <a:ext cx="299" cy="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/>
          </p:nvSpPr>
          <p:spPr bwMode="auto">
            <a:xfrm>
              <a:off x="1435" y="3407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/>
          </p:nvSpPr>
          <p:spPr bwMode="auto">
            <a:xfrm>
              <a:off x="1672" y="3407"/>
              <a:ext cx="421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chemeClr val="accent1"/>
                  </a:solidFill>
                  <a:latin typeface="Trebuchet MS" pitchFamily="96" charset="0"/>
                  <a:ea typeface="宋体" charset="-122"/>
                </a:rPr>
                <a:t>11010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47" name="Text Box 47"/>
            <p:cNvSpPr txBox="1">
              <a:spLocks noChangeArrowheads="1"/>
            </p:cNvSpPr>
            <p:nvPr/>
          </p:nvSpPr>
          <p:spPr bwMode="auto">
            <a:xfrm>
              <a:off x="2247" y="3407"/>
              <a:ext cx="456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 21763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48" name="Text Box 48"/>
            <p:cNvSpPr txBox="1">
              <a:spLocks noChangeArrowheads="1"/>
            </p:cNvSpPr>
            <p:nvPr/>
          </p:nvSpPr>
          <p:spPr bwMode="auto">
            <a:xfrm>
              <a:off x="4278" y="3024"/>
              <a:ext cx="3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4128" y="3408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Text Box 50"/>
            <p:cNvSpPr txBox="1">
              <a:spLocks noChangeArrowheads="1"/>
            </p:cNvSpPr>
            <p:nvPr/>
          </p:nvSpPr>
          <p:spPr bwMode="auto">
            <a:xfrm>
              <a:off x="4216" y="3407"/>
              <a:ext cx="45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42803</a:t>
              </a:r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4128" y="3600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4128" y="3216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Text Box 53"/>
            <p:cNvSpPr txBox="1">
              <a:spLocks noChangeArrowheads="1"/>
            </p:cNvSpPr>
            <p:nvPr/>
          </p:nvSpPr>
          <p:spPr bwMode="auto">
            <a:xfrm>
              <a:off x="3473" y="3213"/>
              <a:ext cx="640" cy="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chemeClr val="accent1"/>
                  </a:solidFill>
                  <a:latin typeface="Trebuchet MS" pitchFamily="96" charset="0"/>
                  <a:ea typeface="宋体" charset="-122"/>
                </a:rPr>
                <a:t>1101 0</a:t>
              </a: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/>
          </p:nvSpPr>
          <p:spPr bwMode="auto">
            <a:xfrm>
              <a:off x="1542" y="2640"/>
              <a:ext cx="106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 err="1">
                  <a:latin typeface="Trebuchet MS" pitchFamily="96" charset="0"/>
                  <a:ea typeface="宋体" charset="-122"/>
                </a:rPr>
                <a:t>Mem</a:t>
              </a:r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[</a:t>
              </a:r>
              <a:r>
                <a:rPr lang="en-US" altLang="zh-CN" sz="16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214</a:t>
              </a:r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] = </a:t>
              </a:r>
              <a:r>
                <a:rPr lang="en-US" altLang="zh-CN" sz="16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21763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>
              <a:off x="2112" y="2832"/>
              <a:ext cx="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064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819735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Inconsistent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080120"/>
            <a:ext cx="7920880" cy="5661248"/>
          </a:xfrm>
        </p:spPr>
        <p:txBody>
          <a:bodyPr>
            <a:no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However, now the cache and memory contain different, inconsistent data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endParaRPr lang="en-US" altLang="zh-CN" sz="26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How can we ensure that subsequent loads will return the right value?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endParaRPr lang="en-US" altLang="zh-CN" sz="26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This is also problematic if other devices are sharing the main memory, as in a multiprocessor system.</a:t>
            </a:r>
          </a:p>
          <a:p>
            <a:pPr marL="800100" lvl="1" indent="-342900" defTabSz="914400">
              <a:buFont typeface="Wingdings" panose="05000000000000000000" pitchFamily="2" charset="2"/>
              <a:buChar char="l"/>
            </a:pPr>
            <a:endParaRPr lang="en-US" altLang="zh-CN" sz="2100" dirty="0">
              <a:ea typeface="宋体" charset="-122"/>
            </a:endParaRPr>
          </a:p>
        </p:txBody>
      </p: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1287813" y="4670896"/>
            <a:ext cx="6680200" cy="1422400"/>
            <a:chOff x="975" y="1680"/>
            <a:chExt cx="3825" cy="789"/>
          </a:xfrm>
        </p:grpSpPr>
        <p:sp>
          <p:nvSpPr>
            <p:cNvPr id="17" name="Rectangle 5"/>
            <p:cNvSpPr>
              <a:spLocks noChangeArrowheads="1"/>
            </p:cNvSpPr>
            <p:nvPr/>
          </p:nvSpPr>
          <p:spPr bwMode="auto">
            <a:xfrm>
              <a:off x="2160" y="1872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975" y="1680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19" name="Rectangle 7"/>
            <p:cNvSpPr>
              <a:spLocks noChangeArrowheads="1"/>
            </p:cNvSpPr>
            <p:nvPr/>
          </p:nvSpPr>
          <p:spPr bwMode="auto">
            <a:xfrm>
              <a:off x="2160" y="2064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Rectangle 8"/>
            <p:cNvSpPr>
              <a:spLocks noChangeArrowheads="1"/>
            </p:cNvSpPr>
            <p:nvPr/>
          </p:nvSpPr>
          <p:spPr bwMode="auto">
            <a:xfrm>
              <a:off x="1632" y="1872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1632" y="2064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1730" y="1680"/>
              <a:ext cx="30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23" name="Text Box 11"/>
            <p:cNvSpPr txBox="1">
              <a:spLocks noChangeArrowheads="1"/>
            </p:cNvSpPr>
            <p:nvPr/>
          </p:nvSpPr>
          <p:spPr bwMode="auto">
            <a:xfrm>
              <a:off x="2309" y="1680"/>
              <a:ext cx="3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24" name="Rectangle 12"/>
            <p:cNvSpPr>
              <a:spLocks noChangeArrowheads="1"/>
            </p:cNvSpPr>
            <p:nvPr/>
          </p:nvSpPr>
          <p:spPr bwMode="auto">
            <a:xfrm>
              <a:off x="1392" y="1872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Rectangle 13"/>
            <p:cNvSpPr>
              <a:spLocks noChangeArrowheads="1"/>
            </p:cNvSpPr>
            <p:nvPr/>
          </p:nvSpPr>
          <p:spPr bwMode="auto">
            <a:xfrm>
              <a:off x="1392" y="2064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1395" y="1680"/>
              <a:ext cx="18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</a:t>
              </a:r>
            </a:p>
          </p:txBody>
        </p:sp>
        <p:sp>
          <p:nvSpPr>
            <p:cNvPr id="27" name="Rectangle 15"/>
            <p:cNvSpPr>
              <a:spLocks noChangeArrowheads="1"/>
            </p:cNvSpPr>
            <p:nvPr/>
          </p:nvSpPr>
          <p:spPr bwMode="auto">
            <a:xfrm>
              <a:off x="2160" y="2256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16"/>
            <p:cNvSpPr>
              <a:spLocks noChangeArrowheads="1"/>
            </p:cNvSpPr>
            <p:nvPr/>
          </p:nvSpPr>
          <p:spPr bwMode="auto">
            <a:xfrm>
              <a:off x="1632" y="2256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Rectangle 17"/>
            <p:cNvSpPr>
              <a:spLocks noChangeArrowheads="1"/>
            </p:cNvSpPr>
            <p:nvPr/>
          </p:nvSpPr>
          <p:spPr bwMode="auto">
            <a:xfrm>
              <a:off x="1392" y="2256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Text Box 18"/>
            <p:cNvSpPr txBox="1">
              <a:spLocks noChangeArrowheads="1"/>
            </p:cNvSpPr>
            <p:nvPr/>
          </p:nvSpPr>
          <p:spPr bwMode="auto">
            <a:xfrm>
              <a:off x="3525" y="1680"/>
              <a:ext cx="51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31" name="Text Box 19"/>
            <p:cNvSpPr txBox="1">
              <a:spLocks noChangeArrowheads="1"/>
            </p:cNvSpPr>
            <p:nvPr/>
          </p:nvSpPr>
          <p:spPr bwMode="auto">
            <a:xfrm>
              <a:off x="1001" y="1870"/>
              <a:ext cx="299" cy="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32" name="Text Box 20"/>
            <p:cNvSpPr txBox="1">
              <a:spLocks noChangeArrowheads="1"/>
            </p:cNvSpPr>
            <p:nvPr/>
          </p:nvSpPr>
          <p:spPr bwMode="auto">
            <a:xfrm>
              <a:off x="1437" y="2063"/>
              <a:ext cx="17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33" name="Text Box 21"/>
            <p:cNvSpPr txBox="1">
              <a:spLocks noChangeArrowheads="1"/>
            </p:cNvSpPr>
            <p:nvPr/>
          </p:nvSpPr>
          <p:spPr bwMode="auto">
            <a:xfrm>
              <a:off x="1672" y="2063"/>
              <a:ext cx="42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11010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4" name="Text Box 22"/>
            <p:cNvSpPr txBox="1">
              <a:spLocks noChangeArrowheads="1"/>
            </p:cNvSpPr>
            <p:nvPr/>
          </p:nvSpPr>
          <p:spPr bwMode="auto">
            <a:xfrm>
              <a:off x="2230" y="2063"/>
              <a:ext cx="49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  21763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5" name="Text Box 23"/>
            <p:cNvSpPr txBox="1">
              <a:spLocks noChangeArrowheads="1"/>
            </p:cNvSpPr>
            <p:nvPr/>
          </p:nvSpPr>
          <p:spPr bwMode="auto">
            <a:xfrm>
              <a:off x="4276" y="1680"/>
              <a:ext cx="3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36" name="Rectangle 24"/>
            <p:cNvSpPr>
              <a:spLocks noChangeArrowheads="1"/>
            </p:cNvSpPr>
            <p:nvPr/>
          </p:nvSpPr>
          <p:spPr bwMode="auto">
            <a:xfrm>
              <a:off x="4128" y="2064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Text Box 25"/>
            <p:cNvSpPr txBox="1">
              <a:spLocks noChangeArrowheads="1"/>
            </p:cNvSpPr>
            <p:nvPr/>
          </p:nvSpPr>
          <p:spPr bwMode="auto">
            <a:xfrm>
              <a:off x="4273" y="2063"/>
              <a:ext cx="42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42803</a:t>
              </a:r>
            </a:p>
          </p:txBody>
        </p:sp>
        <p:sp>
          <p:nvSpPr>
            <p:cNvPr id="38" name="Rectangle 26"/>
            <p:cNvSpPr>
              <a:spLocks noChangeArrowheads="1"/>
            </p:cNvSpPr>
            <p:nvPr/>
          </p:nvSpPr>
          <p:spPr bwMode="auto">
            <a:xfrm>
              <a:off x="4128" y="2256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Rectangle 27"/>
            <p:cNvSpPr>
              <a:spLocks noChangeArrowheads="1"/>
            </p:cNvSpPr>
            <p:nvPr/>
          </p:nvSpPr>
          <p:spPr bwMode="auto">
            <a:xfrm>
              <a:off x="4128" y="1872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Text Box 28"/>
            <p:cNvSpPr txBox="1">
              <a:spLocks noChangeArrowheads="1"/>
            </p:cNvSpPr>
            <p:nvPr/>
          </p:nvSpPr>
          <p:spPr bwMode="auto">
            <a:xfrm>
              <a:off x="3473" y="1870"/>
              <a:ext cx="640" cy="5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1101 0110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41" name="Oval 29"/>
            <p:cNvSpPr>
              <a:spLocks noChangeArrowheads="1"/>
            </p:cNvSpPr>
            <p:nvPr/>
          </p:nvSpPr>
          <p:spPr bwMode="auto">
            <a:xfrm>
              <a:off x="2256" y="2064"/>
              <a:ext cx="480" cy="192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Oval 30"/>
            <p:cNvSpPr>
              <a:spLocks noChangeArrowheads="1"/>
            </p:cNvSpPr>
            <p:nvPr/>
          </p:nvSpPr>
          <p:spPr bwMode="auto">
            <a:xfrm>
              <a:off x="4224" y="2064"/>
              <a:ext cx="480" cy="192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174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Write-through caches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77500" lnSpcReduction="2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A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write-through cache</a:t>
            </a:r>
            <a:r>
              <a:rPr lang="en-US" altLang="zh-CN" dirty="0">
                <a:ea typeface="宋体" charset="-122"/>
              </a:rPr>
              <a:t> solves the inconsistency problem by forcing all writes to update both the cache </a:t>
            </a:r>
            <a:r>
              <a:rPr lang="en-US" altLang="zh-CN" i="1" dirty="0">
                <a:ea typeface="宋体" charset="-122"/>
              </a:rPr>
              <a:t>and </a:t>
            </a:r>
            <a:r>
              <a:rPr lang="en-US" altLang="zh-CN" dirty="0">
                <a:ea typeface="宋体" charset="-122"/>
              </a:rPr>
              <a:t>the main memory.</a:t>
            </a: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342900" indent="-342900" defTabSz="914400"/>
            <a:endParaRPr lang="en-US" altLang="zh-CN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This is simple to implement and keeps the cache and memory consistent, but this is not so good.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The bad thing is that forcing every write to go to main memory, we use up </a:t>
            </a:r>
            <a:r>
              <a:rPr lang="en-US" altLang="zh-CN" b="1" dirty="0">
                <a:ea typeface="宋体" charset="-122"/>
              </a:rPr>
              <a:t>bandwidth</a:t>
            </a:r>
            <a:r>
              <a:rPr lang="en-US" altLang="zh-CN" dirty="0">
                <a:ea typeface="宋体" charset="-122"/>
              </a:rPr>
              <a:t> between the cache and the memory.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493787" y="2564904"/>
            <a:ext cx="6678613" cy="2200275"/>
            <a:chOff x="927" y="1008"/>
            <a:chExt cx="3825" cy="1222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112" y="1632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927" y="1440"/>
              <a:ext cx="39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112" y="1824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584" y="1632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584" y="1824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1684" y="1440"/>
              <a:ext cx="3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2261" y="1440"/>
              <a:ext cx="3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344" y="1632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344" y="1824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346" y="1440"/>
              <a:ext cx="18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2112" y="2016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584" y="2016"/>
              <a:ext cx="528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344" y="2016"/>
              <a:ext cx="240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3476" y="1440"/>
              <a:ext cx="5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953" y="1630"/>
              <a:ext cx="299" cy="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1387" y="1824"/>
              <a:ext cx="177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624" y="1824"/>
              <a:ext cx="421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11010</a:t>
              </a:r>
              <a:endParaRPr lang="en-US" altLang="zh-CN" sz="1600" dirty="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2199" y="1824"/>
              <a:ext cx="456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009900"/>
                  </a:solidFill>
                  <a:latin typeface="Trebuchet MS" pitchFamily="96" charset="0"/>
                  <a:ea typeface="宋体" charset="-122"/>
                </a:rPr>
                <a:t> </a:t>
              </a:r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21763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4230" y="1440"/>
              <a:ext cx="3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4080" y="1824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4224" y="1824"/>
              <a:ext cx="422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21763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4080" y="2016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4080" y="1632"/>
              <a:ext cx="6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3425" y="1630"/>
              <a:ext cx="640" cy="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1101 0110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29" name="Oval 29"/>
            <p:cNvSpPr>
              <a:spLocks noChangeArrowheads="1"/>
            </p:cNvSpPr>
            <p:nvPr/>
          </p:nvSpPr>
          <p:spPr bwMode="auto">
            <a:xfrm>
              <a:off x="2208" y="1824"/>
              <a:ext cx="480" cy="192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Oval 30"/>
            <p:cNvSpPr>
              <a:spLocks noChangeArrowheads="1"/>
            </p:cNvSpPr>
            <p:nvPr/>
          </p:nvSpPr>
          <p:spPr bwMode="auto">
            <a:xfrm>
              <a:off x="4176" y="1824"/>
              <a:ext cx="480" cy="192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Text Box 31"/>
            <p:cNvSpPr txBox="1">
              <a:spLocks noChangeArrowheads="1"/>
            </p:cNvSpPr>
            <p:nvPr/>
          </p:nvSpPr>
          <p:spPr bwMode="auto">
            <a:xfrm>
              <a:off x="2455" y="1008"/>
              <a:ext cx="106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Mem[</a:t>
              </a: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214</a:t>
              </a:r>
              <a:r>
                <a:rPr lang="en-US" altLang="zh-CN" sz="1600">
                  <a:latin typeface="Trebuchet MS" pitchFamily="96" charset="0"/>
                  <a:ea typeface="宋体" charset="-122"/>
                </a:rPr>
                <a:t>] = </a:t>
              </a:r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21763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H="1">
              <a:off x="2064" y="1200"/>
              <a:ext cx="1008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3072" y="1200"/>
              <a:ext cx="1008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00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Write Buffers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052736"/>
            <a:ext cx="8136904" cy="5688632"/>
          </a:xfrm>
        </p:spPr>
        <p:txBody>
          <a:bodyPr>
            <a:no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Write-through caches can result in slow writes, so CPU typically include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write buffer</a:t>
            </a:r>
            <a:r>
              <a:rPr lang="en-US" altLang="zh-CN" sz="2400" dirty="0">
                <a:ea typeface="宋体" charset="-122"/>
              </a:rPr>
              <a:t>, which queues pending writes to main memory and permits CPU to continue. </a:t>
            </a: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Buffers are used when two devices run at different speeds.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If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producer</a:t>
            </a:r>
            <a:r>
              <a:rPr lang="en-US" altLang="zh-CN" sz="2400" dirty="0">
                <a:ea typeface="宋体" charset="-122"/>
              </a:rPr>
              <a:t> generates data too quickly for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consumer</a:t>
            </a:r>
            <a:r>
              <a:rPr lang="en-US" altLang="zh-CN" sz="2400" dirty="0">
                <a:ea typeface="宋体" charset="-122"/>
              </a:rPr>
              <a:t> to handle, the extra data is stored in a buffer and producer can continue with other tasks, without waiting for consumer.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-- Conversely, if the producer slows down, the consumer can continue running at full speed as long as there is excess data in the buffer.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Here the producer is the CPU and the consumer is the main memory.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95736" y="2405831"/>
            <a:ext cx="5113338" cy="519113"/>
            <a:chOff x="1584" y="1824"/>
            <a:chExt cx="3221" cy="327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851" y="1824"/>
              <a:ext cx="634" cy="327"/>
            </a:xfrm>
            <a:prstGeom prst="rect">
              <a:avLst/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 dirty="0">
                  <a:ea typeface="宋体" charset="-122"/>
                </a:rPr>
                <a:t>Buffer</a:t>
              </a:r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1584" y="1824"/>
              <a:ext cx="792" cy="32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 dirty="0">
                  <a:ea typeface="宋体" charset="-122"/>
                </a:rPr>
                <a:t>Producer</a:t>
              </a:r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3960" y="1824"/>
              <a:ext cx="845" cy="32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>
                  <a:ea typeface="宋体" charset="-122"/>
                </a:rPr>
                <a:t>Consumer</a:t>
              </a: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2376" y="1988"/>
              <a:ext cx="4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3485" y="1988"/>
              <a:ext cx="4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6465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Write-back caches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544616"/>
          </a:xfrm>
        </p:spPr>
        <p:txBody>
          <a:bodyPr>
            <a:no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In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write-back cache</a:t>
            </a:r>
            <a:r>
              <a:rPr lang="en-US" altLang="zh-CN" sz="2400" dirty="0">
                <a:ea typeface="宋体" charset="-122"/>
              </a:rPr>
              <a:t>, the memory is not updated until the cache block needs to be replaced 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For example, we might write some data to cache at first, leaving it inconsistent with main memory as shown before. </a:t>
            </a:r>
          </a:p>
          <a:p>
            <a:pPr marL="457200" lvl="1" indent="0" defTabSz="914400">
              <a:buNone/>
            </a:pPr>
            <a:r>
              <a:rPr lang="en-US" altLang="zh-CN" sz="2400" dirty="0">
                <a:ea typeface="宋体" charset="-122"/>
              </a:rPr>
              <a:t>  -- The cache block is marked “dirty” to indicate this inconsistency</a:t>
            </a: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342900" indent="-342900" defTabSz="914400"/>
            <a:endParaRPr lang="en-US" altLang="zh-CN" sz="24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4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4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Subsequent reads to the same memory address will be serviced by cache, which contains the correct, updated data.</a:t>
            </a:r>
          </a:p>
        </p:txBody>
      </p:sp>
      <p:sp>
        <p:nvSpPr>
          <p:cNvPr id="51" name="Rectangle 5"/>
          <p:cNvSpPr>
            <a:spLocks noChangeArrowheads="1"/>
          </p:cNvSpPr>
          <p:nvPr/>
        </p:nvSpPr>
        <p:spPr bwMode="auto">
          <a:xfrm>
            <a:off x="3776663" y="4735289"/>
            <a:ext cx="1173162" cy="336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1352550" y="4379689"/>
            <a:ext cx="69691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Index</a:t>
            </a:r>
          </a:p>
        </p:txBody>
      </p: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3776663" y="5071839"/>
            <a:ext cx="1173162" cy="3444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Rectangle 8"/>
          <p:cNvSpPr>
            <a:spLocks noChangeArrowheads="1"/>
          </p:cNvSpPr>
          <p:nvPr/>
        </p:nvSpPr>
        <p:spPr bwMode="auto">
          <a:xfrm>
            <a:off x="2854325" y="4735289"/>
            <a:ext cx="922338" cy="336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2854325" y="5071839"/>
            <a:ext cx="922338" cy="3444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" name="Text Box 10"/>
          <p:cNvSpPr txBox="1">
            <a:spLocks noChangeArrowheads="1"/>
          </p:cNvSpPr>
          <p:nvPr/>
        </p:nvSpPr>
        <p:spPr bwMode="auto">
          <a:xfrm>
            <a:off x="3028950" y="4379689"/>
            <a:ext cx="5302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Tag</a:t>
            </a:r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4033838" y="4379689"/>
            <a:ext cx="6223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Data</a:t>
            </a:r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2417763" y="4735289"/>
            <a:ext cx="436562" cy="336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" name="Rectangle 13"/>
          <p:cNvSpPr>
            <a:spLocks noChangeArrowheads="1"/>
          </p:cNvSpPr>
          <p:nvPr/>
        </p:nvSpPr>
        <p:spPr bwMode="auto">
          <a:xfrm>
            <a:off x="2417763" y="5071839"/>
            <a:ext cx="436562" cy="3444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Text Box 14"/>
          <p:cNvSpPr txBox="1">
            <a:spLocks noChangeArrowheads="1"/>
          </p:cNvSpPr>
          <p:nvPr/>
        </p:nvSpPr>
        <p:spPr bwMode="auto">
          <a:xfrm>
            <a:off x="2344738" y="4379689"/>
            <a:ext cx="64611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Dirty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61" name="Rectangle 15"/>
          <p:cNvSpPr>
            <a:spLocks noChangeArrowheads="1"/>
          </p:cNvSpPr>
          <p:nvPr/>
        </p:nvSpPr>
        <p:spPr bwMode="auto">
          <a:xfrm>
            <a:off x="3776663" y="5416327"/>
            <a:ext cx="1173162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2854325" y="5416327"/>
            <a:ext cx="922338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" name="Rectangle 17"/>
          <p:cNvSpPr>
            <a:spLocks noChangeArrowheads="1"/>
          </p:cNvSpPr>
          <p:nvPr/>
        </p:nvSpPr>
        <p:spPr bwMode="auto">
          <a:xfrm>
            <a:off x="2417763" y="5416327"/>
            <a:ext cx="436562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" name="Text Box 18"/>
          <p:cNvSpPr txBox="1">
            <a:spLocks noChangeArrowheads="1"/>
          </p:cNvSpPr>
          <p:nvPr/>
        </p:nvSpPr>
        <p:spPr bwMode="auto">
          <a:xfrm>
            <a:off x="6183313" y="4386039"/>
            <a:ext cx="90328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1398588" y="4721002"/>
            <a:ext cx="5222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>
                <a:latin typeface="Trebuchet MS" pitchFamily="96" charset="0"/>
                <a:ea typeface="宋体" charset="-122"/>
              </a:rPr>
              <a:t>...</a:t>
            </a:r>
          </a:p>
          <a:p>
            <a:pPr algn="ctr">
              <a:spcBef>
                <a:spcPct val="50000"/>
              </a:spcBef>
            </a:pPr>
            <a:r>
              <a:rPr lang="en-US" altLang="zh-CN" sz="16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110</a:t>
            </a:r>
            <a:endParaRPr lang="en-US" altLang="zh-CN" sz="1600" dirty="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 dirty="0">
                <a:latin typeface="Trebuchet MS" pitchFamily="96" charset="0"/>
                <a:ea typeface="宋体" charset="-122"/>
              </a:rPr>
              <a:t>...</a:t>
            </a:r>
          </a:p>
        </p:txBody>
      </p:sp>
      <p:sp>
        <p:nvSpPr>
          <p:cNvPr id="66" name="Text Box 20"/>
          <p:cNvSpPr txBox="1">
            <a:spLocks noChangeArrowheads="1"/>
          </p:cNvSpPr>
          <p:nvPr/>
        </p:nvSpPr>
        <p:spPr bwMode="auto">
          <a:xfrm>
            <a:off x="2511425" y="5070252"/>
            <a:ext cx="30956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1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>
            <a:off x="2922588" y="5070252"/>
            <a:ext cx="7366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11010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68" name="Text Box 22"/>
          <p:cNvSpPr txBox="1">
            <a:spLocks noChangeArrowheads="1"/>
          </p:cNvSpPr>
          <p:nvPr/>
        </p:nvSpPr>
        <p:spPr bwMode="auto">
          <a:xfrm>
            <a:off x="3930650" y="5070252"/>
            <a:ext cx="7969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 21763</a:t>
            </a:r>
            <a:endParaRPr lang="en-US" altLang="zh-CN" sz="1600" dirty="0">
              <a:latin typeface="Trebuchet MS" pitchFamily="96" charset="0"/>
              <a:ea typeface="宋体" charset="-122"/>
            </a:endParaRPr>
          </a:p>
        </p:txBody>
      </p:sp>
      <p:sp>
        <p:nvSpPr>
          <p:cNvPr id="69" name="Text Box 23"/>
          <p:cNvSpPr txBox="1">
            <a:spLocks noChangeArrowheads="1"/>
          </p:cNvSpPr>
          <p:nvPr/>
        </p:nvSpPr>
        <p:spPr bwMode="auto">
          <a:xfrm>
            <a:off x="7500938" y="4386039"/>
            <a:ext cx="6223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Data</a:t>
            </a:r>
          </a:p>
        </p:txBody>
      </p:sp>
      <p:sp>
        <p:nvSpPr>
          <p:cNvPr id="70" name="Rectangle 24"/>
          <p:cNvSpPr>
            <a:spLocks noChangeArrowheads="1"/>
          </p:cNvSpPr>
          <p:nvPr/>
        </p:nvSpPr>
        <p:spPr bwMode="auto">
          <a:xfrm>
            <a:off x="7239000" y="5076602"/>
            <a:ext cx="1173163" cy="3444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Text Box 25"/>
          <p:cNvSpPr txBox="1">
            <a:spLocks noChangeArrowheads="1"/>
          </p:cNvSpPr>
          <p:nvPr/>
        </p:nvSpPr>
        <p:spPr bwMode="auto">
          <a:xfrm>
            <a:off x="7394575" y="5076602"/>
            <a:ext cx="7969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 42803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7239000" y="5421089"/>
            <a:ext cx="1173163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" name="Rectangle 27"/>
          <p:cNvSpPr>
            <a:spLocks noChangeArrowheads="1"/>
          </p:cNvSpPr>
          <p:nvPr/>
        </p:nvSpPr>
        <p:spPr bwMode="auto">
          <a:xfrm>
            <a:off x="7239000" y="4730527"/>
            <a:ext cx="1173163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" name="Text Box 28"/>
          <p:cNvSpPr txBox="1">
            <a:spLocks noChangeArrowheads="1"/>
          </p:cNvSpPr>
          <p:nvPr/>
        </p:nvSpPr>
        <p:spPr bwMode="auto">
          <a:xfrm>
            <a:off x="6092825" y="4725764"/>
            <a:ext cx="11176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1000 1110</a:t>
            </a:r>
            <a:endParaRPr lang="en-US" altLang="zh-CN" sz="1600">
              <a:solidFill>
                <a:srgbClr val="FF0000"/>
              </a:solidFill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1101 0110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...</a:t>
            </a:r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2724150" y="3693889"/>
            <a:ext cx="185737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 dirty="0" err="1">
                <a:latin typeface="Trebuchet MS" pitchFamily="96" charset="0"/>
                <a:ea typeface="宋体" charset="-122"/>
              </a:rPr>
              <a:t>Mem</a:t>
            </a:r>
            <a:r>
              <a:rPr lang="en-US" altLang="zh-CN" sz="1600" dirty="0">
                <a:latin typeface="Trebuchet MS" pitchFamily="96" charset="0"/>
                <a:ea typeface="宋体" charset="-122"/>
              </a:rPr>
              <a:t>[</a:t>
            </a:r>
            <a:r>
              <a:rPr lang="en-US" altLang="zh-CN" sz="1600" dirty="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214</a:t>
            </a:r>
            <a:r>
              <a:rPr lang="en-US" altLang="zh-CN" sz="1600" dirty="0">
                <a:latin typeface="Trebuchet MS" pitchFamily="96" charset="0"/>
                <a:ea typeface="宋体" charset="-122"/>
              </a:rPr>
              <a:t>] = </a:t>
            </a:r>
            <a:r>
              <a:rPr lang="en-US" altLang="zh-CN" sz="1600" dirty="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21763</a:t>
            </a:r>
            <a:endParaRPr lang="en-US" altLang="zh-CN" sz="1600" dirty="0">
              <a:latin typeface="Trebuchet MS" pitchFamily="96" charset="0"/>
              <a:ea typeface="宋体" charset="-122"/>
            </a:endParaRPr>
          </a:p>
        </p:txBody>
      </p:sp>
      <p:sp>
        <p:nvSpPr>
          <p:cNvPr id="76" name="Line 30"/>
          <p:cNvSpPr>
            <a:spLocks noChangeShapeType="1"/>
          </p:cNvSpPr>
          <p:nvPr/>
        </p:nvSpPr>
        <p:spPr bwMode="auto">
          <a:xfrm>
            <a:off x="3717925" y="4039964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" name="Text Box 31"/>
          <p:cNvSpPr txBox="1">
            <a:spLocks noChangeArrowheads="1"/>
          </p:cNvSpPr>
          <p:nvPr/>
        </p:nvSpPr>
        <p:spPr bwMode="auto">
          <a:xfrm>
            <a:off x="7502525" y="4730527"/>
            <a:ext cx="6302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009900"/>
                </a:solidFill>
                <a:latin typeface="Trebuchet MS" pitchFamily="96" charset="0"/>
                <a:ea typeface="宋体" charset="-122"/>
              </a:rPr>
              <a:t>1225</a:t>
            </a:r>
            <a:endParaRPr lang="en-US" altLang="zh-CN" sz="1600">
              <a:solidFill>
                <a:srgbClr val="3333FF"/>
              </a:solidFill>
              <a:latin typeface="Trebuchet MS" pitchFamily="96" charset="0"/>
              <a:ea typeface="宋体" charset="-122"/>
            </a:endParaRPr>
          </a:p>
        </p:txBody>
      </p:sp>
      <p:sp>
        <p:nvSpPr>
          <p:cNvPr id="78" name="Oval 32"/>
          <p:cNvSpPr>
            <a:spLocks noChangeArrowheads="1"/>
          </p:cNvSpPr>
          <p:nvPr/>
        </p:nvSpPr>
        <p:spPr bwMode="auto">
          <a:xfrm>
            <a:off x="3941763" y="5071839"/>
            <a:ext cx="838200" cy="34448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" name="Oval 33"/>
          <p:cNvSpPr>
            <a:spLocks noChangeArrowheads="1"/>
          </p:cNvSpPr>
          <p:nvPr/>
        </p:nvSpPr>
        <p:spPr bwMode="auto">
          <a:xfrm>
            <a:off x="7405688" y="5076602"/>
            <a:ext cx="838200" cy="34448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" name="Rectangle 34"/>
          <p:cNvSpPr>
            <a:spLocks noChangeArrowheads="1"/>
          </p:cNvSpPr>
          <p:nvPr/>
        </p:nvSpPr>
        <p:spPr bwMode="auto">
          <a:xfrm>
            <a:off x="2035175" y="4735289"/>
            <a:ext cx="382588" cy="330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" name="Rectangle 35"/>
          <p:cNvSpPr>
            <a:spLocks noChangeArrowheads="1"/>
          </p:cNvSpPr>
          <p:nvPr/>
        </p:nvSpPr>
        <p:spPr bwMode="auto">
          <a:xfrm>
            <a:off x="2035175" y="5065489"/>
            <a:ext cx="382588" cy="3444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" name="Text Box 36"/>
          <p:cNvSpPr txBox="1">
            <a:spLocks noChangeArrowheads="1"/>
          </p:cNvSpPr>
          <p:nvPr/>
        </p:nvSpPr>
        <p:spPr bwMode="auto">
          <a:xfrm>
            <a:off x="2036763" y="4379689"/>
            <a:ext cx="32226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V</a:t>
            </a:r>
          </a:p>
        </p:txBody>
      </p:sp>
      <p:sp>
        <p:nvSpPr>
          <p:cNvPr id="83" name="Rectangle 37"/>
          <p:cNvSpPr>
            <a:spLocks noChangeArrowheads="1"/>
          </p:cNvSpPr>
          <p:nvPr/>
        </p:nvSpPr>
        <p:spPr bwMode="auto">
          <a:xfrm>
            <a:off x="2035175" y="5416327"/>
            <a:ext cx="382588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4" name="Text Box 38"/>
          <p:cNvSpPr txBox="1">
            <a:spLocks noChangeArrowheads="1"/>
          </p:cNvSpPr>
          <p:nvPr/>
        </p:nvSpPr>
        <p:spPr bwMode="auto">
          <a:xfrm>
            <a:off x="2114550" y="5065489"/>
            <a:ext cx="309563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8737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41366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Finishing the write back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196752"/>
            <a:ext cx="7992888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We don’t need to store the new value back to main memory unless the cache block gets replaced.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For example, on a read from </a:t>
            </a:r>
            <a:r>
              <a:rPr lang="en-US" altLang="zh-CN" sz="2400" dirty="0" err="1">
                <a:ea typeface="宋体" charset="-122"/>
              </a:rPr>
              <a:t>Mem</a:t>
            </a:r>
            <a:r>
              <a:rPr lang="en-US" altLang="zh-CN" sz="2400" dirty="0">
                <a:ea typeface="宋体" charset="-122"/>
              </a:rPr>
              <a:t>[</a:t>
            </a:r>
            <a:r>
              <a:rPr lang="en-US" altLang="zh-CN" sz="2400" dirty="0">
                <a:solidFill>
                  <a:srgbClr val="FF00FF"/>
                </a:solidFill>
                <a:ea typeface="宋体" charset="-122"/>
              </a:rPr>
              <a:t>142</a:t>
            </a:r>
            <a:r>
              <a:rPr lang="en-US" altLang="zh-CN" sz="2400" dirty="0">
                <a:ea typeface="宋体" charset="-122"/>
              </a:rPr>
              <a:t>], which maps to the same cache block, the modified cache contents will first be written to main memory.</a:t>
            </a: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Only then can the cache block be replaced with data from address 142.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3627438" y="3559348"/>
            <a:ext cx="1176337" cy="3444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1020763" y="3232323"/>
            <a:ext cx="69691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Index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3627438" y="3903836"/>
            <a:ext cx="1176337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2708275" y="3559348"/>
            <a:ext cx="919163" cy="3444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708275" y="3903836"/>
            <a:ext cx="919163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2878138" y="3213273"/>
            <a:ext cx="5302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Tag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3889375" y="3213273"/>
            <a:ext cx="6223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Data</a:t>
            </a: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627438" y="4249911"/>
            <a:ext cx="1176337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2708275" y="4249911"/>
            <a:ext cx="919163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1069975" y="3573636"/>
            <a:ext cx="522288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...</a:t>
            </a:r>
          </a:p>
          <a:p>
            <a:pPr algn="ctr">
              <a:spcBef>
                <a:spcPct val="50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...</a:t>
            </a:r>
          </a:p>
        </p:txBody>
      </p:sp>
      <p:sp>
        <p:nvSpPr>
          <p:cNvPr id="43" name="Text Box 47"/>
          <p:cNvSpPr txBox="1">
            <a:spLocks noChangeArrowheads="1"/>
          </p:cNvSpPr>
          <p:nvPr/>
        </p:nvSpPr>
        <p:spPr bwMode="auto">
          <a:xfrm>
            <a:off x="2774950" y="3903836"/>
            <a:ext cx="7366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11010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44" name="Text Box 48"/>
          <p:cNvSpPr txBox="1">
            <a:spLocks noChangeArrowheads="1"/>
          </p:cNvSpPr>
          <p:nvPr/>
        </p:nvSpPr>
        <p:spPr bwMode="auto">
          <a:xfrm>
            <a:off x="3751263" y="3903836"/>
            <a:ext cx="85883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009900"/>
                </a:solidFill>
                <a:latin typeface="Trebuchet MS" pitchFamily="96" charset="0"/>
                <a:ea typeface="宋体" charset="-122"/>
              </a:rPr>
              <a:t>  </a:t>
            </a:r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21763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45" name="Oval 49"/>
          <p:cNvSpPr>
            <a:spLocks noChangeArrowheads="1"/>
          </p:cNvSpPr>
          <p:nvPr/>
        </p:nvSpPr>
        <p:spPr bwMode="auto">
          <a:xfrm>
            <a:off x="3797300" y="3903836"/>
            <a:ext cx="838200" cy="346075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" name="Text Box 50"/>
          <p:cNvSpPr txBox="1">
            <a:spLocks noChangeArrowheads="1"/>
          </p:cNvSpPr>
          <p:nvPr/>
        </p:nvSpPr>
        <p:spPr bwMode="auto">
          <a:xfrm>
            <a:off x="5926138" y="3213273"/>
            <a:ext cx="90328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47" name="Text Box 51"/>
          <p:cNvSpPr txBox="1">
            <a:spLocks noChangeArrowheads="1"/>
          </p:cNvSpPr>
          <p:nvPr/>
        </p:nvSpPr>
        <p:spPr bwMode="auto">
          <a:xfrm>
            <a:off x="7242175" y="3213273"/>
            <a:ext cx="6223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Data</a:t>
            </a:r>
          </a:p>
        </p:txBody>
      </p:sp>
      <p:sp>
        <p:nvSpPr>
          <p:cNvPr id="48" name="Rectangle 52"/>
          <p:cNvSpPr>
            <a:spLocks noChangeArrowheads="1"/>
          </p:cNvSpPr>
          <p:nvPr/>
        </p:nvSpPr>
        <p:spPr bwMode="auto">
          <a:xfrm>
            <a:off x="6980238" y="3903836"/>
            <a:ext cx="1176337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" name="Text Box 53"/>
          <p:cNvSpPr txBox="1">
            <a:spLocks noChangeArrowheads="1"/>
          </p:cNvSpPr>
          <p:nvPr/>
        </p:nvSpPr>
        <p:spPr bwMode="auto">
          <a:xfrm>
            <a:off x="7231063" y="3903836"/>
            <a:ext cx="7366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21763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50" name="Rectangle 54"/>
          <p:cNvSpPr>
            <a:spLocks noChangeArrowheads="1"/>
          </p:cNvSpPr>
          <p:nvPr/>
        </p:nvSpPr>
        <p:spPr bwMode="auto">
          <a:xfrm>
            <a:off x="6980238" y="4249911"/>
            <a:ext cx="1176337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" name="Rectangle 55"/>
          <p:cNvSpPr>
            <a:spLocks noChangeArrowheads="1"/>
          </p:cNvSpPr>
          <p:nvPr/>
        </p:nvSpPr>
        <p:spPr bwMode="auto">
          <a:xfrm>
            <a:off x="6980238" y="3559348"/>
            <a:ext cx="1176337" cy="3444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" name="Text Box 56"/>
          <p:cNvSpPr txBox="1">
            <a:spLocks noChangeArrowheads="1"/>
          </p:cNvSpPr>
          <p:nvPr/>
        </p:nvSpPr>
        <p:spPr bwMode="auto">
          <a:xfrm>
            <a:off x="5835650" y="3554586"/>
            <a:ext cx="11176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1000 1110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1101 0110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...</a:t>
            </a:r>
          </a:p>
        </p:txBody>
      </p:sp>
      <p:sp>
        <p:nvSpPr>
          <p:cNvPr id="53" name="Oval 57"/>
          <p:cNvSpPr>
            <a:spLocks noChangeArrowheads="1"/>
          </p:cNvSpPr>
          <p:nvPr/>
        </p:nvSpPr>
        <p:spPr bwMode="auto">
          <a:xfrm>
            <a:off x="7150100" y="3903836"/>
            <a:ext cx="838200" cy="346075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4" name="Text Box 58"/>
          <p:cNvSpPr txBox="1">
            <a:spLocks noChangeArrowheads="1"/>
          </p:cNvSpPr>
          <p:nvPr/>
        </p:nvSpPr>
        <p:spPr bwMode="auto">
          <a:xfrm>
            <a:off x="7245350" y="3559348"/>
            <a:ext cx="6302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009900"/>
                </a:solidFill>
                <a:latin typeface="Trebuchet MS" pitchFamily="96" charset="0"/>
                <a:ea typeface="宋体" charset="-122"/>
              </a:rPr>
              <a:t>1225</a:t>
            </a:r>
            <a:endParaRPr lang="en-US" altLang="zh-CN" sz="1600">
              <a:solidFill>
                <a:srgbClr val="3333FF"/>
              </a:solidFill>
              <a:latin typeface="Trebuchet MS" pitchFamily="96" charset="0"/>
              <a:ea typeface="宋体" charset="-122"/>
            </a:endParaRPr>
          </a:p>
        </p:txBody>
      </p:sp>
      <p:sp>
        <p:nvSpPr>
          <p:cNvPr id="55" name="Line 59"/>
          <p:cNvSpPr>
            <a:spLocks noChangeShapeType="1"/>
          </p:cNvSpPr>
          <p:nvPr/>
        </p:nvSpPr>
        <p:spPr bwMode="auto">
          <a:xfrm>
            <a:off x="4884738" y="4076873"/>
            <a:ext cx="1008062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" name="Rectangle 5"/>
          <p:cNvSpPr>
            <a:spLocks noChangeArrowheads="1"/>
          </p:cNvSpPr>
          <p:nvPr/>
        </p:nvSpPr>
        <p:spPr bwMode="auto">
          <a:xfrm>
            <a:off x="4003303" y="5718001"/>
            <a:ext cx="1173162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1" name="Text Box 6"/>
          <p:cNvSpPr txBox="1">
            <a:spLocks noChangeArrowheads="1"/>
          </p:cNvSpPr>
          <p:nvPr/>
        </p:nvSpPr>
        <p:spPr bwMode="auto">
          <a:xfrm>
            <a:off x="1396628" y="5390976"/>
            <a:ext cx="696912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Index</a:t>
            </a:r>
          </a:p>
        </p:txBody>
      </p:sp>
      <p:sp>
        <p:nvSpPr>
          <p:cNvPr id="62" name="Rectangle 7"/>
          <p:cNvSpPr>
            <a:spLocks noChangeArrowheads="1"/>
          </p:cNvSpPr>
          <p:nvPr/>
        </p:nvSpPr>
        <p:spPr bwMode="auto">
          <a:xfrm>
            <a:off x="4003303" y="6064076"/>
            <a:ext cx="1173162" cy="3444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" name="Rectangle 8"/>
          <p:cNvSpPr>
            <a:spLocks noChangeArrowheads="1"/>
          </p:cNvSpPr>
          <p:nvPr/>
        </p:nvSpPr>
        <p:spPr bwMode="auto">
          <a:xfrm>
            <a:off x="3080965" y="5718001"/>
            <a:ext cx="922338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4" name="Rectangle 9"/>
          <p:cNvSpPr>
            <a:spLocks noChangeArrowheads="1"/>
          </p:cNvSpPr>
          <p:nvPr/>
        </p:nvSpPr>
        <p:spPr bwMode="auto">
          <a:xfrm>
            <a:off x="3080965" y="6064076"/>
            <a:ext cx="922338" cy="3444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5" name="Text Box 10"/>
          <p:cNvSpPr txBox="1">
            <a:spLocks noChangeArrowheads="1"/>
          </p:cNvSpPr>
          <p:nvPr/>
        </p:nvSpPr>
        <p:spPr bwMode="auto">
          <a:xfrm>
            <a:off x="3254003" y="5371926"/>
            <a:ext cx="5302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Tag</a:t>
            </a: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4265240" y="5371926"/>
            <a:ext cx="6223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Data</a:t>
            </a:r>
          </a:p>
        </p:txBody>
      </p:sp>
      <p:sp>
        <p:nvSpPr>
          <p:cNvPr id="67" name="Rectangle 15"/>
          <p:cNvSpPr>
            <a:spLocks noChangeArrowheads="1"/>
          </p:cNvSpPr>
          <p:nvPr/>
        </p:nvSpPr>
        <p:spPr bwMode="auto">
          <a:xfrm>
            <a:off x="4003303" y="6408563"/>
            <a:ext cx="1173162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" name="Rectangle 16"/>
          <p:cNvSpPr>
            <a:spLocks noChangeArrowheads="1"/>
          </p:cNvSpPr>
          <p:nvPr/>
        </p:nvSpPr>
        <p:spPr bwMode="auto">
          <a:xfrm>
            <a:off x="3080965" y="6408563"/>
            <a:ext cx="922338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9" name="Text Box 18"/>
          <p:cNvSpPr txBox="1">
            <a:spLocks noChangeArrowheads="1"/>
          </p:cNvSpPr>
          <p:nvPr/>
        </p:nvSpPr>
        <p:spPr bwMode="auto">
          <a:xfrm>
            <a:off x="1444253" y="5733876"/>
            <a:ext cx="5222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...</a:t>
            </a:r>
          </a:p>
          <a:p>
            <a:pPr algn="ctr">
              <a:spcBef>
                <a:spcPct val="50000"/>
              </a:spcBef>
            </a:pPr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...</a:t>
            </a:r>
          </a:p>
        </p:txBody>
      </p:sp>
      <p:sp>
        <p:nvSpPr>
          <p:cNvPr id="70" name="Text Box 20"/>
          <p:cNvSpPr txBox="1">
            <a:spLocks noChangeArrowheads="1"/>
          </p:cNvSpPr>
          <p:nvPr/>
        </p:nvSpPr>
        <p:spPr bwMode="auto">
          <a:xfrm>
            <a:off x="3149228" y="6062488"/>
            <a:ext cx="7366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10001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71" name="Text Box 21"/>
          <p:cNvSpPr txBox="1">
            <a:spLocks noChangeArrowheads="1"/>
          </p:cNvSpPr>
          <p:nvPr/>
        </p:nvSpPr>
        <p:spPr bwMode="auto">
          <a:xfrm>
            <a:off x="4241428" y="6062488"/>
            <a:ext cx="63023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009900"/>
                </a:solidFill>
                <a:latin typeface="Trebuchet MS" pitchFamily="96" charset="0"/>
                <a:ea typeface="宋体" charset="-122"/>
              </a:rPr>
              <a:t>1225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72" name="Text Box 22"/>
          <p:cNvSpPr txBox="1">
            <a:spLocks noChangeArrowheads="1"/>
          </p:cNvSpPr>
          <p:nvPr/>
        </p:nvSpPr>
        <p:spPr bwMode="auto">
          <a:xfrm>
            <a:off x="6302003" y="5371926"/>
            <a:ext cx="90328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Address</a:t>
            </a:r>
          </a:p>
        </p:txBody>
      </p:sp>
      <p:sp>
        <p:nvSpPr>
          <p:cNvPr id="73" name="Text Box 23"/>
          <p:cNvSpPr txBox="1">
            <a:spLocks noChangeArrowheads="1"/>
          </p:cNvSpPr>
          <p:nvPr/>
        </p:nvSpPr>
        <p:spPr bwMode="auto">
          <a:xfrm>
            <a:off x="7619628" y="5371926"/>
            <a:ext cx="6223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latin typeface="Trebuchet MS" pitchFamily="96" charset="0"/>
                <a:ea typeface="宋体" charset="-122"/>
              </a:rPr>
              <a:t>Data</a:t>
            </a:r>
          </a:p>
        </p:txBody>
      </p:sp>
      <p:sp>
        <p:nvSpPr>
          <p:cNvPr id="74" name="Rectangle 24"/>
          <p:cNvSpPr>
            <a:spLocks noChangeArrowheads="1"/>
          </p:cNvSpPr>
          <p:nvPr/>
        </p:nvSpPr>
        <p:spPr bwMode="auto">
          <a:xfrm>
            <a:off x="7356103" y="6064076"/>
            <a:ext cx="1176337" cy="3444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" name="Text Box 25"/>
          <p:cNvSpPr txBox="1">
            <a:spLocks noChangeArrowheads="1"/>
          </p:cNvSpPr>
          <p:nvPr/>
        </p:nvSpPr>
        <p:spPr bwMode="auto">
          <a:xfrm>
            <a:off x="7606928" y="6062488"/>
            <a:ext cx="7366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rPr>
              <a:t>21763</a:t>
            </a:r>
            <a:endParaRPr lang="en-US" altLang="zh-CN" sz="1600">
              <a:latin typeface="Trebuchet MS" pitchFamily="96" charset="0"/>
              <a:ea typeface="宋体" charset="-122"/>
            </a:endParaRPr>
          </a:p>
        </p:txBody>
      </p:sp>
      <p:sp>
        <p:nvSpPr>
          <p:cNvPr id="76" name="Rectangle 26"/>
          <p:cNvSpPr>
            <a:spLocks noChangeArrowheads="1"/>
          </p:cNvSpPr>
          <p:nvPr/>
        </p:nvSpPr>
        <p:spPr bwMode="auto">
          <a:xfrm>
            <a:off x="7356103" y="6408563"/>
            <a:ext cx="1176337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" name="Rectangle 27"/>
          <p:cNvSpPr>
            <a:spLocks noChangeArrowheads="1"/>
          </p:cNvSpPr>
          <p:nvPr/>
        </p:nvSpPr>
        <p:spPr bwMode="auto">
          <a:xfrm>
            <a:off x="7356103" y="5718001"/>
            <a:ext cx="1176337" cy="3460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" name="Text Box 28"/>
          <p:cNvSpPr txBox="1">
            <a:spLocks noChangeArrowheads="1"/>
          </p:cNvSpPr>
          <p:nvPr/>
        </p:nvSpPr>
        <p:spPr bwMode="auto">
          <a:xfrm>
            <a:off x="6211515" y="5713238"/>
            <a:ext cx="11176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FF00FF"/>
                </a:solidFill>
                <a:latin typeface="Trebuchet MS" pitchFamily="96" charset="0"/>
                <a:ea typeface="宋体" charset="-122"/>
              </a:rPr>
              <a:t>1000 1110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>
                <a:solidFill>
                  <a:srgbClr val="3333FF"/>
                </a:solidFill>
                <a:latin typeface="Trebuchet MS" pitchFamily="96" charset="0"/>
                <a:ea typeface="宋体" charset="-122"/>
              </a:rPr>
              <a:t>1101 0110</a:t>
            </a:r>
            <a:endParaRPr lang="en-US" altLang="zh-CN" sz="1600">
              <a:latin typeface="Trebuchet MS" pitchFamily="96" charset="0"/>
              <a:ea typeface="宋体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>
                <a:latin typeface="Trebuchet MS" pitchFamily="96" charset="0"/>
                <a:ea typeface="宋体" charset="-122"/>
              </a:rPr>
              <a:t>...</a:t>
            </a:r>
          </a:p>
        </p:txBody>
      </p:sp>
      <p:sp>
        <p:nvSpPr>
          <p:cNvPr id="79" name="Text Box 29"/>
          <p:cNvSpPr txBox="1">
            <a:spLocks noChangeArrowheads="1"/>
          </p:cNvSpPr>
          <p:nvPr/>
        </p:nvSpPr>
        <p:spPr bwMode="auto">
          <a:xfrm>
            <a:off x="7621215" y="5718001"/>
            <a:ext cx="63023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>
                        <a:gamma/>
                        <a:tint val="3372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882" tIns="50941" rIns="101882" bIns="50941" anchor="ctr">
            <a:spAutoFit/>
          </a:bodyPr>
          <a:lstStyle>
            <a:lvl1pPr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1pPr>
            <a:lvl2pPr marL="509588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2pPr>
            <a:lvl3pPr marL="1019175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3pPr>
            <a:lvl4pPr marL="1528763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4pPr>
            <a:lvl5pPr marL="2038350" defTabSz="1019175">
              <a:defRPr sz="2400">
                <a:solidFill>
                  <a:schemeClr val="tx1"/>
                </a:solidFill>
                <a:latin typeface="Times New Roman" pitchFamily="96" charset="0"/>
              </a:defRPr>
            </a:lvl5pPr>
            <a:lvl6pPr marL="24955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6pPr>
            <a:lvl7pPr marL="29527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7pPr>
            <a:lvl8pPr marL="34099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8pPr>
            <a:lvl9pPr marL="386715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96" charset="0"/>
              </a:defRPr>
            </a:lvl9pPr>
          </a:lstStyle>
          <a:p>
            <a:pPr algn="ctr"/>
            <a:r>
              <a:rPr lang="en-US" altLang="zh-CN" sz="1600">
                <a:solidFill>
                  <a:srgbClr val="009900"/>
                </a:solidFill>
                <a:latin typeface="Trebuchet MS" pitchFamily="96" charset="0"/>
                <a:ea typeface="宋体" charset="-122"/>
              </a:rPr>
              <a:t>1225</a:t>
            </a:r>
            <a:endParaRPr lang="en-US" altLang="zh-CN" sz="1600">
              <a:solidFill>
                <a:srgbClr val="3333FF"/>
              </a:solidFill>
              <a:latin typeface="Trebuchet MS" pitchFamily="96" charset="0"/>
              <a:ea typeface="宋体" charset="-122"/>
            </a:endParaRPr>
          </a:p>
        </p:txBody>
      </p:sp>
      <p:sp>
        <p:nvSpPr>
          <p:cNvPr id="80" name="Line 30"/>
          <p:cNvSpPr>
            <a:spLocks noChangeShapeType="1"/>
          </p:cNvSpPr>
          <p:nvPr/>
        </p:nvSpPr>
        <p:spPr bwMode="auto">
          <a:xfrm flipH="1">
            <a:off x="5260603" y="5891038"/>
            <a:ext cx="922337" cy="344488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8587806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564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Write misses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544616"/>
          </a:xfrm>
        </p:spPr>
        <p:txBody>
          <a:bodyPr>
            <a:normAutofit fontScale="92500" lnSpcReduction="1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Another scenario is if we try to write to an address that is not already contained in the cache; this is called a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write miss</a:t>
            </a:r>
            <a:r>
              <a:rPr lang="en-US" altLang="zh-CN" sz="2800" dirty="0">
                <a:ea typeface="宋体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Let’s say we want to store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21763</a:t>
            </a:r>
            <a:r>
              <a:rPr lang="en-US" altLang="zh-CN" sz="2800" dirty="0">
                <a:ea typeface="宋体" charset="-122"/>
              </a:rPr>
              <a:t> into </a:t>
            </a:r>
            <a:r>
              <a:rPr lang="en-US" altLang="zh-CN" sz="2800" dirty="0" err="1">
                <a:ea typeface="宋体" charset="-122"/>
              </a:rPr>
              <a:t>Mem</a:t>
            </a:r>
            <a:r>
              <a:rPr lang="en-US" altLang="zh-CN" sz="2800" dirty="0">
                <a:ea typeface="宋体" charset="-122"/>
              </a:rPr>
              <a:t>[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1101 0110</a:t>
            </a:r>
            <a:r>
              <a:rPr lang="en-US" altLang="zh-CN" sz="2800" dirty="0">
                <a:ea typeface="宋体" charset="-122"/>
              </a:rPr>
              <a:t>] but we find that address is not currently in the cache.</a:t>
            </a: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342900" indent="-342900" defTabSz="914400"/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When we update </a:t>
            </a:r>
            <a:r>
              <a:rPr lang="en-US" altLang="zh-CN" sz="2800" dirty="0" err="1">
                <a:ea typeface="宋体" charset="-122"/>
              </a:rPr>
              <a:t>Mem</a:t>
            </a:r>
            <a:r>
              <a:rPr lang="en-US" altLang="zh-CN" sz="2800" dirty="0">
                <a:ea typeface="宋体" charset="-122"/>
              </a:rPr>
              <a:t>[</a:t>
            </a:r>
            <a:r>
              <a:rPr lang="en-US" altLang="zh-CN" sz="2800" dirty="0">
                <a:solidFill>
                  <a:srgbClr val="3333FF"/>
                </a:solidFill>
                <a:ea typeface="宋体" charset="-122"/>
              </a:rPr>
              <a:t>1101 0110</a:t>
            </a:r>
            <a:r>
              <a:rPr lang="en-US" altLang="zh-CN" sz="2800" dirty="0">
                <a:ea typeface="宋体" charset="-122"/>
              </a:rPr>
              <a:t>], should we </a:t>
            </a:r>
            <a:r>
              <a:rPr lang="en-US" altLang="zh-CN" sz="2800" i="1" dirty="0">
                <a:ea typeface="宋体" charset="-122"/>
              </a:rPr>
              <a:t>also</a:t>
            </a:r>
            <a:r>
              <a:rPr lang="en-US" altLang="zh-CN" sz="2800" dirty="0">
                <a:ea typeface="宋体" charset="-122"/>
              </a:rPr>
              <a:t> load it into the cache?</a:t>
            </a:r>
          </a:p>
        </p:txBody>
      </p:sp>
      <p:grpSp>
        <p:nvGrpSpPr>
          <p:cNvPr id="51" name="Group 4"/>
          <p:cNvGrpSpPr>
            <a:grpSpLocks/>
          </p:cNvGrpSpPr>
          <p:nvPr/>
        </p:nvGrpSpPr>
        <p:grpSpPr bwMode="auto">
          <a:xfrm>
            <a:off x="1286576" y="3530231"/>
            <a:ext cx="6680200" cy="1422400"/>
            <a:chOff x="1073" y="1632"/>
            <a:chExt cx="4207" cy="894"/>
          </a:xfrm>
        </p:grpSpPr>
        <p:sp>
          <p:nvSpPr>
            <p:cNvPr id="52" name="Rectangle 5"/>
            <p:cNvSpPr>
              <a:spLocks noChangeArrowheads="1"/>
            </p:cNvSpPr>
            <p:nvPr/>
          </p:nvSpPr>
          <p:spPr bwMode="auto">
            <a:xfrm>
              <a:off x="2376" y="1850"/>
              <a:ext cx="739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Text Box 6"/>
            <p:cNvSpPr txBox="1">
              <a:spLocks noChangeArrowheads="1"/>
            </p:cNvSpPr>
            <p:nvPr/>
          </p:nvSpPr>
          <p:spPr bwMode="auto">
            <a:xfrm>
              <a:off x="1073" y="1632"/>
              <a:ext cx="439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54" name="Rectangle 7"/>
            <p:cNvSpPr>
              <a:spLocks noChangeArrowheads="1"/>
            </p:cNvSpPr>
            <p:nvPr/>
          </p:nvSpPr>
          <p:spPr bwMode="auto">
            <a:xfrm>
              <a:off x="2376" y="2067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5" name="Rectangle 8"/>
            <p:cNvSpPr>
              <a:spLocks noChangeArrowheads="1"/>
            </p:cNvSpPr>
            <p:nvPr/>
          </p:nvSpPr>
          <p:spPr bwMode="auto">
            <a:xfrm>
              <a:off x="1795" y="1850"/>
              <a:ext cx="581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Rectangle 9"/>
            <p:cNvSpPr>
              <a:spLocks noChangeArrowheads="1"/>
            </p:cNvSpPr>
            <p:nvPr/>
          </p:nvSpPr>
          <p:spPr bwMode="auto">
            <a:xfrm>
              <a:off x="1795" y="2067"/>
              <a:ext cx="581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Text Box 10"/>
            <p:cNvSpPr txBox="1">
              <a:spLocks noChangeArrowheads="1"/>
            </p:cNvSpPr>
            <p:nvPr/>
          </p:nvSpPr>
          <p:spPr bwMode="auto">
            <a:xfrm>
              <a:off x="1904" y="1632"/>
              <a:ext cx="334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58" name="Text Box 11"/>
            <p:cNvSpPr txBox="1">
              <a:spLocks noChangeArrowheads="1"/>
            </p:cNvSpPr>
            <p:nvPr/>
          </p:nvSpPr>
          <p:spPr bwMode="auto">
            <a:xfrm>
              <a:off x="2539" y="1632"/>
              <a:ext cx="392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59" name="Rectangle 12"/>
            <p:cNvSpPr>
              <a:spLocks noChangeArrowheads="1"/>
            </p:cNvSpPr>
            <p:nvPr/>
          </p:nvSpPr>
          <p:spPr bwMode="auto">
            <a:xfrm>
              <a:off x="1531" y="1850"/>
              <a:ext cx="264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Rectangle 13"/>
            <p:cNvSpPr>
              <a:spLocks noChangeArrowheads="1"/>
            </p:cNvSpPr>
            <p:nvPr/>
          </p:nvSpPr>
          <p:spPr bwMode="auto">
            <a:xfrm>
              <a:off x="1531" y="2067"/>
              <a:ext cx="264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" name="Text Box 14"/>
            <p:cNvSpPr txBox="1">
              <a:spLocks noChangeArrowheads="1"/>
            </p:cNvSpPr>
            <p:nvPr/>
          </p:nvSpPr>
          <p:spPr bwMode="auto">
            <a:xfrm>
              <a:off x="1535" y="1632"/>
              <a:ext cx="203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</a:t>
              </a:r>
            </a:p>
          </p:txBody>
        </p:sp>
        <p:sp>
          <p:nvSpPr>
            <p:cNvPr id="62" name="Rectangle 15"/>
            <p:cNvSpPr>
              <a:spLocks noChangeArrowheads="1"/>
            </p:cNvSpPr>
            <p:nvPr/>
          </p:nvSpPr>
          <p:spPr bwMode="auto">
            <a:xfrm>
              <a:off x="2376" y="2285"/>
              <a:ext cx="739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1795" y="2285"/>
              <a:ext cx="581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1531" y="2285"/>
              <a:ext cx="264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Text Box 18"/>
            <p:cNvSpPr txBox="1">
              <a:spLocks noChangeArrowheads="1"/>
            </p:cNvSpPr>
            <p:nvPr/>
          </p:nvSpPr>
          <p:spPr bwMode="auto">
            <a:xfrm>
              <a:off x="3877" y="1632"/>
              <a:ext cx="569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66" name="Text Box 19"/>
            <p:cNvSpPr txBox="1">
              <a:spLocks noChangeArrowheads="1"/>
            </p:cNvSpPr>
            <p:nvPr/>
          </p:nvSpPr>
          <p:spPr bwMode="auto">
            <a:xfrm>
              <a:off x="1101" y="1848"/>
              <a:ext cx="329" cy="6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67" name="Text Box 20"/>
            <p:cNvSpPr txBox="1">
              <a:spLocks noChangeArrowheads="1"/>
            </p:cNvSpPr>
            <p:nvPr/>
          </p:nvSpPr>
          <p:spPr bwMode="auto">
            <a:xfrm>
              <a:off x="1580" y="2067"/>
              <a:ext cx="195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 dirty="0"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 dirty="0">
                <a:solidFill>
                  <a:srgbClr val="FF0000"/>
                </a:solidFill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68" name="Text Box 21"/>
            <p:cNvSpPr txBox="1">
              <a:spLocks noChangeArrowheads="1"/>
            </p:cNvSpPr>
            <p:nvPr/>
          </p:nvSpPr>
          <p:spPr bwMode="auto">
            <a:xfrm>
              <a:off x="1838" y="2067"/>
              <a:ext cx="464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00010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69" name="Text Box 22"/>
            <p:cNvSpPr txBox="1">
              <a:spLocks noChangeArrowheads="1"/>
            </p:cNvSpPr>
            <p:nvPr/>
          </p:nvSpPr>
          <p:spPr bwMode="auto">
            <a:xfrm>
              <a:off x="2496" y="2067"/>
              <a:ext cx="531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123456</a:t>
              </a:r>
            </a:p>
          </p:txBody>
        </p:sp>
        <p:sp>
          <p:nvSpPr>
            <p:cNvPr id="70" name="Text Box 23"/>
            <p:cNvSpPr txBox="1">
              <a:spLocks noChangeArrowheads="1"/>
            </p:cNvSpPr>
            <p:nvPr/>
          </p:nvSpPr>
          <p:spPr bwMode="auto">
            <a:xfrm>
              <a:off x="4705" y="1632"/>
              <a:ext cx="392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71" name="Rectangle 24"/>
            <p:cNvSpPr>
              <a:spLocks noChangeArrowheads="1"/>
            </p:cNvSpPr>
            <p:nvPr/>
          </p:nvSpPr>
          <p:spPr bwMode="auto">
            <a:xfrm>
              <a:off x="4541" y="2067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Text Box 25"/>
            <p:cNvSpPr txBox="1">
              <a:spLocks noChangeArrowheads="1"/>
            </p:cNvSpPr>
            <p:nvPr/>
          </p:nvSpPr>
          <p:spPr bwMode="auto">
            <a:xfrm>
              <a:off x="4717" y="2067"/>
              <a:ext cx="397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6378</a:t>
              </a:r>
            </a:p>
          </p:txBody>
        </p:sp>
        <p:sp>
          <p:nvSpPr>
            <p:cNvPr id="73" name="Rectangle 26"/>
            <p:cNvSpPr>
              <a:spLocks noChangeArrowheads="1"/>
            </p:cNvSpPr>
            <p:nvPr/>
          </p:nvSpPr>
          <p:spPr bwMode="auto">
            <a:xfrm>
              <a:off x="4541" y="2285"/>
              <a:ext cx="739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4" name="Rectangle 27"/>
            <p:cNvSpPr>
              <a:spLocks noChangeArrowheads="1"/>
            </p:cNvSpPr>
            <p:nvPr/>
          </p:nvSpPr>
          <p:spPr bwMode="auto">
            <a:xfrm>
              <a:off x="4541" y="1850"/>
              <a:ext cx="739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Text Box 28"/>
            <p:cNvSpPr txBox="1">
              <a:spLocks noChangeArrowheads="1"/>
            </p:cNvSpPr>
            <p:nvPr/>
          </p:nvSpPr>
          <p:spPr bwMode="auto">
            <a:xfrm>
              <a:off x="3820" y="1848"/>
              <a:ext cx="704" cy="6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1101 0110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76" name="Oval 29"/>
            <p:cNvSpPr>
              <a:spLocks noChangeArrowheads="1"/>
            </p:cNvSpPr>
            <p:nvPr/>
          </p:nvSpPr>
          <p:spPr bwMode="auto">
            <a:xfrm>
              <a:off x="1848" y="2067"/>
              <a:ext cx="422" cy="218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70950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Course Evaluation Incentive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47800"/>
            <a:ext cx="4968552" cy="3493368"/>
          </a:xfrm>
        </p:spPr>
        <p:txBody>
          <a:bodyPr>
            <a:normAutofit/>
          </a:bodyPr>
          <a:lstStyle/>
          <a:p>
            <a:r>
              <a:rPr lang="en-US" sz="2800" b="1" dirty="0"/>
              <a:t>I will reveal </a:t>
            </a:r>
            <a:r>
              <a:rPr lang="en-US" sz="2800" b="1" dirty="0">
                <a:solidFill>
                  <a:srgbClr val="FF0000"/>
                </a:solidFill>
              </a:rPr>
              <a:t>one question</a:t>
            </a:r>
            <a:r>
              <a:rPr lang="en-US" sz="2800" b="1" dirty="0"/>
              <a:t> of the </a:t>
            </a:r>
            <a:r>
              <a:rPr lang="en-US" sz="2800" b="1" dirty="0">
                <a:solidFill>
                  <a:srgbClr val="FF0000"/>
                </a:solidFill>
              </a:rPr>
              <a:t>final exam </a:t>
            </a:r>
            <a:r>
              <a:rPr lang="en-US" sz="2800" b="1" dirty="0"/>
              <a:t>(</a:t>
            </a:r>
            <a:r>
              <a:rPr lang="en-US" sz="2800" b="1" dirty="0">
                <a:solidFill>
                  <a:srgbClr val="FF0000"/>
                </a:solidFill>
              </a:rPr>
              <a:t>5-10 points</a:t>
            </a:r>
            <a:r>
              <a:rPr lang="en-US" sz="2800" b="1" dirty="0"/>
              <a:t>) as </a:t>
            </a:r>
            <a:r>
              <a:rPr lang="en-US" sz="2800" b="1" dirty="0">
                <a:solidFill>
                  <a:srgbClr val="FF0000"/>
                </a:solidFill>
              </a:rPr>
              <a:t>an incentive</a:t>
            </a:r>
            <a:r>
              <a:rPr lang="en-US" sz="2800" b="1" dirty="0"/>
              <a:t>, if (and when) the </a:t>
            </a:r>
            <a:r>
              <a:rPr lang="en-US" sz="2800" b="1" dirty="0">
                <a:solidFill>
                  <a:srgbClr val="FF0000"/>
                </a:solidFill>
              </a:rPr>
              <a:t>response rate </a:t>
            </a:r>
            <a:r>
              <a:rPr lang="en-US" sz="2800" b="1" dirty="0"/>
              <a:t>of the course evaluation reaches </a:t>
            </a:r>
            <a:r>
              <a:rPr lang="en-US" sz="2800" b="1" dirty="0">
                <a:solidFill>
                  <a:srgbClr val="FF0000"/>
                </a:solidFill>
              </a:rPr>
              <a:t>80% </a:t>
            </a:r>
            <a:r>
              <a:rPr lang="en-US" sz="2800" b="1" dirty="0" smtClean="0">
                <a:solidFill>
                  <a:srgbClr val="FF0000"/>
                </a:solidFill>
              </a:rPr>
              <a:t>!!!</a:t>
            </a:r>
          </a:p>
          <a:p>
            <a:r>
              <a:rPr lang="en-US" sz="2800" u="sng" dirty="0">
                <a:hlinkClick r:id="rId3"/>
              </a:rPr>
              <a:t>https://sunyub.smartevals.com/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  <p:pic>
        <p:nvPicPr>
          <p:cNvPr id="1026" name="Picture 2" descr="QR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941168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648" y="1577437"/>
            <a:ext cx="3275856" cy="480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682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3295600" y="5445224"/>
            <a:ext cx="4876800" cy="838200"/>
          </a:xfrm>
          <a:prstGeom prst="rect">
            <a:avLst/>
          </a:prstGeom>
          <a:solidFill>
            <a:srgbClr val="EAEAEA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341366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Write around caches (write-no-allocate)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400600"/>
          </a:xfrm>
        </p:spPr>
        <p:txBody>
          <a:bodyPr>
            <a:no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2290763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With a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write around</a:t>
            </a:r>
            <a:r>
              <a:rPr lang="en-US" altLang="zh-CN" sz="2400" dirty="0">
                <a:ea typeface="宋体" charset="-122"/>
              </a:rPr>
              <a:t> policy, the write operation goes directly to main memory </a:t>
            </a:r>
            <a:r>
              <a:rPr lang="en-US" altLang="zh-CN" sz="2400" i="1" dirty="0">
                <a:ea typeface="宋体" charset="-122"/>
              </a:rPr>
              <a:t>without</a:t>
            </a:r>
            <a:r>
              <a:rPr lang="en-US" altLang="zh-CN" sz="2400" dirty="0">
                <a:ea typeface="宋体" charset="-122"/>
              </a:rPr>
              <a:t> affecting the cache.</a:t>
            </a:r>
          </a:p>
          <a:p>
            <a:pPr marL="342900" indent="-342900" defTabSz="914400">
              <a:tabLst>
                <a:tab pos="2290763" algn="l"/>
                <a:tab pos="2803525" algn="l"/>
              </a:tabLst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tabLst>
                <a:tab pos="2290763" algn="l"/>
                <a:tab pos="2803525" algn="l"/>
              </a:tabLst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tabLst>
                <a:tab pos="2290763" algn="l"/>
                <a:tab pos="2803525" algn="l"/>
              </a:tabLst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tabLst>
                <a:tab pos="2290763" algn="l"/>
                <a:tab pos="2803525" algn="l"/>
              </a:tabLst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tabLst>
                <a:tab pos="2290763" algn="l"/>
                <a:tab pos="2803525" algn="l"/>
              </a:tabLst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tabLst>
                <a:tab pos="2290763" algn="l"/>
                <a:tab pos="2803525" algn="l"/>
              </a:tabLst>
            </a:pP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2290763" algn="l"/>
                <a:tab pos="2803525" algn="l"/>
              </a:tabLst>
            </a:pPr>
            <a:r>
              <a:rPr lang="en-US" altLang="zh-CN" sz="2400" dirty="0">
                <a:ea typeface="宋体" charset="-122"/>
              </a:rPr>
              <a:t>This is good when data is written but not immediately used again, in which case there’s no point to load it into the cache yet.</a:t>
            </a:r>
            <a:r>
              <a:rPr lang="en-US" altLang="zh-CN" sz="2400" dirty="0">
                <a:latin typeface="Lucida Console" pitchFamily="49" charset="0"/>
                <a:ea typeface="宋体" charset="-122"/>
              </a:rPr>
              <a:t>		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for (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int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 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 = 0; 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 &lt; SIZE; 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++)</a:t>
            </a:r>
          </a:p>
          <a:p>
            <a:pPr marL="342900" indent="-342900" defTabSz="914400">
              <a:spcBef>
                <a:spcPct val="0"/>
              </a:spcBef>
              <a:buFont typeface="Wingdings" pitchFamily="96" charset="2"/>
              <a:buNone/>
              <a:tabLst>
                <a:tab pos="2290763" algn="l"/>
                <a:tab pos="2803525" algn="l"/>
              </a:tabLst>
            </a:pPr>
            <a:r>
              <a:rPr lang="en-US" altLang="zh-CN" sz="1800" dirty="0">
                <a:latin typeface="Lucida Console" pitchFamily="49" charset="0"/>
                <a:ea typeface="宋体" charset="-122"/>
              </a:rPr>
              <a:t>			a[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] = </a:t>
            </a:r>
            <a:r>
              <a:rPr lang="en-US" altLang="zh-CN" sz="1800" dirty="0" err="1">
                <a:latin typeface="Lucida Console" pitchFamily="49" charset="0"/>
                <a:ea typeface="宋体" charset="-122"/>
              </a:rPr>
              <a:t>i</a:t>
            </a:r>
            <a:r>
              <a:rPr lang="en-US" altLang="zh-CN" sz="1800" dirty="0">
                <a:latin typeface="Lucida Console" pitchFamily="49" charset="0"/>
                <a:ea typeface="宋体" charset="-122"/>
              </a:rPr>
              <a:t>;</a:t>
            </a:r>
          </a:p>
        </p:txBody>
      </p:sp>
      <p:grpSp>
        <p:nvGrpSpPr>
          <p:cNvPr id="18" name="Group 5"/>
          <p:cNvGrpSpPr>
            <a:grpSpLocks/>
          </p:cNvGrpSpPr>
          <p:nvPr/>
        </p:nvGrpSpPr>
        <p:grpSpPr bwMode="auto">
          <a:xfrm>
            <a:off x="1626375" y="2728268"/>
            <a:ext cx="3243262" cy="1420812"/>
            <a:chOff x="1049" y="1795"/>
            <a:chExt cx="2042" cy="895"/>
          </a:xfrm>
        </p:grpSpPr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2352" y="2013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1049" y="1795"/>
              <a:ext cx="439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Index</a:t>
              </a:r>
            </a:p>
          </p:txBody>
        </p:sp>
        <p:sp>
          <p:nvSpPr>
            <p:cNvPr id="21" name="Rectangle 8"/>
            <p:cNvSpPr>
              <a:spLocks noChangeArrowheads="1"/>
            </p:cNvSpPr>
            <p:nvPr/>
          </p:nvSpPr>
          <p:spPr bwMode="auto">
            <a:xfrm>
              <a:off x="2352" y="2231"/>
              <a:ext cx="739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1771" y="2013"/>
              <a:ext cx="581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Rectangle 10"/>
            <p:cNvSpPr>
              <a:spLocks noChangeArrowheads="1"/>
            </p:cNvSpPr>
            <p:nvPr/>
          </p:nvSpPr>
          <p:spPr bwMode="auto">
            <a:xfrm>
              <a:off x="1771" y="2231"/>
              <a:ext cx="581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Text Box 11"/>
            <p:cNvSpPr txBox="1">
              <a:spLocks noChangeArrowheads="1"/>
            </p:cNvSpPr>
            <p:nvPr/>
          </p:nvSpPr>
          <p:spPr bwMode="auto">
            <a:xfrm>
              <a:off x="1881" y="1795"/>
              <a:ext cx="333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Tag</a:t>
              </a:r>
            </a:p>
          </p:txBody>
        </p:sp>
        <p:sp>
          <p:nvSpPr>
            <p:cNvPr id="25" name="Text Box 12"/>
            <p:cNvSpPr txBox="1">
              <a:spLocks noChangeArrowheads="1"/>
            </p:cNvSpPr>
            <p:nvPr/>
          </p:nvSpPr>
          <p:spPr bwMode="auto">
            <a:xfrm>
              <a:off x="2516" y="1795"/>
              <a:ext cx="392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26" name="Rectangle 13"/>
            <p:cNvSpPr>
              <a:spLocks noChangeArrowheads="1"/>
            </p:cNvSpPr>
            <p:nvPr/>
          </p:nvSpPr>
          <p:spPr bwMode="auto">
            <a:xfrm>
              <a:off x="1507" y="2013"/>
              <a:ext cx="264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Rectangle 14"/>
            <p:cNvSpPr>
              <a:spLocks noChangeArrowheads="1"/>
            </p:cNvSpPr>
            <p:nvPr/>
          </p:nvSpPr>
          <p:spPr bwMode="auto">
            <a:xfrm>
              <a:off x="1507" y="2231"/>
              <a:ext cx="264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Text Box 15"/>
            <p:cNvSpPr txBox="1">
              <a:spLocks noChangeArrowheads="1"/>
            </p:cNvSpPr>
            <p:nvPr/>
          </p:nvSpPr>
          <p:spPr bwMode="auto">
            <a:xfrm>
              <a:off x="1510" y="1795"/>
              <a:ext cx="203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V</a:t>
              </a:r>
            </a:p>
          </p:txBody>
        </p:sp>
        <p:sp>
          <p:nvSpPr>
            <p:cNvPr id="29" name="Rectangle 16"/>
            <p:cNvSpPr>
              <a:spLocks noChangeArrowheads="1"/>
            </p:cNvSpPr>
            <p:nvPr/>
          </p:nvSpPr>
          <p:spPr bwMode="auto">
            <a:xfrm>
              <a:off x="2352" y="2448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Rectangle 17"/>
            <p:cNvSpPr>
              <a:spLocks noChangeArrowheads="1"/>
            </p:cNvSpPr>
            <p:nvPr/>
          </p:nvSpPr>
          <p:spPr bwMode="auto">
            <a:xfrm>
              <a:off x="1771" y="2448"/>
              <a:ext cx="581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1507" y="2448"/>
              <a:ext cx="264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Text Box 19"/>
            <p:cNvSpPr txBox="1">
              <a:spLocks noChangeArrowheads="1"/>
            </p:cNvSpPr>
            <p:nvPr/>
          </p:nvSpPr>
          <p:spPr bwMode="auto">
            <a:xfrm>
              <a:off x="1077" y="2010"/>
              <a:ext cx="329" cy="6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33" name="Text Box 20"/>
            <p:cNvSpPr txBox="1">
              <a:spLocks noChangeArrowheads="1"/>
            </p:cNvSpPr>
            <p:nvPr/>
          </p:nvSpPr>
          <p:spPr bwMode="auto">
            <a:xfrm>
              <a:off x="1556" y="2230"/>
              <a:ext cx="195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  <a:endParaRPr lang="en-US" altLang="zh-CN" sz="1600">
                <a:solidFill>
                  <a:srgbClr val="FF0000"/>
                </a:solidFill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1814" y="2230"/>
              <a:ext cx="463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FF"/>
                  </a:solidFill>
                  <a:latin typeface="Trebuchet MS" pitchFamily="96" charset="0"/>
                  <a:ea typeface="宋体" charset="-122"/>
                </a:rPr>
                <a:t>00010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35" name="Text Box 22"/>
            <p:cNvSpPr txBox="1">
              <a:spLocks noChangeArrowheads="1"/>
            </p:cNvSpPr>
            <p:nvPr/>
          </p:nvSpPr>
          <p:spPr bwMode="auto">
            <a:xfrm>
              <a:off x="2470" y="2230"/>
              <a:ext cx="531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123456</a:t>
              </a:r>
            </a:p>
          </p:txBody>
        </p:sp>
      </p:grpSp>
      <p:grpSp>
        <p:nvGrpSpPr>
          <p:cNvPr id="36" name="Group 23"/>
          <p:cNvGrpSpPr>
            <a:grpSpLocks/>
          </p:cNvGrpSpPr>
          <p:nvPr/>
        </p:nvGrpSpPr>
        <p:grpSpPr bwMode="auto">
          <a:xfrm>
            <a:off x="5580112" y="2080691"/>
            <a:ext cx="2595562" cy="2284413"/>
            <a:chOff x="3707" y="1248"/>
            <a:chExt cx="1636" cy="1439"/>
          </a:xfrm>
        </p:grpSpPr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765" y="1792"/>
              <a:ext cx="569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Address</a:t>
              </a:r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4593" y="1792"/>
              <a:ext cx="392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Data</a:t>
              </a:r>
            </a:p>
          </p:txBody>
        </p:sp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4429" y="2228"/>
              <a:ext cx="739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4569" y="2227"/>
              <a:ext cx="464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21763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41" name="Rectangle 28"/>
            <p:cNvSpPr>
              <a:spLocks noChangeArrowheads="1"/>
            </p:cNvSpPr>
            <p:nvPr/>
          </p:nvSpPr>
          <p:spPr bwMode="auto">
            <a:xfrm>
              <a:off x="4429" y="2445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Rectangle 29"/>
            <p:cNvSpPr>
              <a:spLocks noChangeArrowheads="1"/>
            </p:cNvSpPr>
            <p:nvPr/>
          </p:nvSpPr>
          <p:spPr bwMode="auto">
            <a:xfrm>
              <a:off x="4429" y="2010"/>
              <a:ext cx="739" cy="21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333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Text Box 30"/>
            <p:cNvSpPr txBox="1">
              <a:spLocks noChangeArrowheads="1"/>
            </p:cNvSpPr>
            <p:nvPr/>
          </p:nvSpPr>
          <p:spPr bwMode="auto">
            <a:xfrm>
              <a:off x="3707" y="2007"/>
              <a:ext cx="704" cy="6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1101 0110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>
                <a:spcBef>
                  <a:spcPct val="5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...</a:t>
              </a:r>
            </a:p>
          </p:txBody>
        </p: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4172" y="1248"/>
              <a:ext cx="1171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Mem[</a:t>
              </a:r>
              <a:r>
                <a:rPr lang="en-US" altLang="zh-CN" sz="1600">
                  <a:solidFill>
                    <a:srgbClr val="3333FF"/>
                  </a:solidFill>
                  <a:latin typeface="Trebuchet MS" pitchFamily="96" charset="0"/>
                  <a:ea typeface="宋体" charset="-122"/>
                </a:rPr>
                <a:t>214</a:t>
              </a:r>
              <a:r>
                <a:rPr lang="en-US" altLang="zh-CN" sz="1600">
                  <a:latin typeface="Trebuchet MS" pitchFamily="96" charset="0"/>
                  <a:ea typeface="宋体" charset="-122"/>
                </a:rPr>
                <a:t>] = </a:t>
              </a:r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21763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</p:txBody>
        </p:sp>
        <p:sp>
          <p:nvSpPr>
            <p:cNvPr id="45" name="Line 32"/>
            <p:cNvSpPr>
              <a:spLocks noChangeShapeType="1"/>
            </p:cNvSpPr>
            <p:nvPr/>
          </p:nvSpPr>
          <p:spPr bwMode="auto">
            <a:xfrm>
              <a:off x="4798" y="1466"/>
              <a:ext cx="0" cy="32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0372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41337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Cache Writing &amp;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We’ll explore: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Writing to caches: keeping memory consistent &amp; write-allocation.</a:t>
            </a:r>
          </a:p>
          <a:p>
            <a:pPr marL="914400" lvl="1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Quantify the benefits of different cache designs, and see how caches affect overall performance.</a:t>
            </a:r>
          </a:p>
          <a:p>
            <a:pPr marL="914400" lvl="1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Some main memory organizations that can help increase memory system performance.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76956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Cache Hierarchies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Trade-off between access time &amp; hit rate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600" dirty="0">
              <a:ea typeface="宋体" charset="-122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L1 cache can focus on fast access time (okay hit rate)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endParaRPr lang="en-US" altLang="zh-CN" sz="2600" dirty="0">
              <a:ea typeface="宋体" charset="-122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L2 cache can focus on good hit rate (okay access time)</a:t>
            </a:r>
          </a:p>
          <a:p>
            <a:pPr marL="457200" indent="-457200">
              <a:buFont typeface="Wingdings" panose="05000000000000000000" pitchFamily="2" charset="2"/>
              <a:buChar char="l"/>
            </a:pPr>
            <a:endParaRPr lang="en-US" altLang="zh-CN" sz="2600" dirty="0">
              <a:ea typeface="宋体" charset="-122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charset="-122"/>
              </a:rPr>
              <a:t>Such hierarchical design is another “big idea”</a:t>
            </a:r>
          </a:p>
        </p:txBody>
      </p:sp>
      <p:grpSp>
        <p:nvGrpSpPr>
          <p:cNvPr id="27" name="Group 4"/>
          <p:cNvGrpSpPr>
            <a:grpSpLocks/>
          </p:cNvGrpSpPr>
          <p:nvPr/>
        </p:nvGrpSpPr>
        <p:grpSpPr bwMode="auto">
          <a:xfrm>
            <a:off x="1239044" y="5288235"/>
            <a:ext cx="7291388" cy="1381125"/>
            <a:chOff x="845" y="1904"/>
            <a:chExt cx="4593" cy="870"/>
          </a:xfrm>
        </p:grpSpPr>
        <p:sp>
          <p:nvSpPr>
            <p:cNvPr id="28" name="Rectangle 5"/>
            <p:cNvSpPr>
              <a:spLocks noChangeArrowheads="1"/>
            </p:cNvSpPr>
            <p:nvPr/>
          </p:nvSpPr>
          <p:spPr bwMode="auto">
            <a:xfrm>
              <a:off x="1954" y="2176"/>
              <a:ext cx="633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>
                  <a:ea typeface="宋体" charset="-122"/>
                </a:rPr>
                <a:t>L1 cache</a:t>
              </a:r>
            </a:p>
          </p:txBody>
        </p:sp>
        <p:sp>
          <p:nvSpPr>
            <p:cNvPr id="29" name="Rectangle 6"/>
            <p:cNvSpPr>
              <a:spLocks noChangeArrowheads="1"/>
            </p:cNvSpPr>
            <p:nvPr/>
          </p:nvSpPr>
          <p:spPr bwMode="auto">
            <a:xfrm>
              <a:off x="845" y="2176"/>
              <a:ext cx="665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>
                  <a:ea typeface="宋体" charset="-122"/>
                </a:rPr>
                <a:t>CPU</a:t>
              </a:r>
            </a:p>
          </p:txBody>
        </p:sp>
        <p:sp>
          <p:nvSpPr>
            <p:cNvPr id="30" name="Rectangle 7"/>
            <p:cNvSpPr>
              <a:spLocks noChangeArrowheads="1"/>
            </p:cNvSpPr>
            <p:nvPr/>
          </p:nvSpPr>
          <p:spPr bwMode="auto">
            <a:xfrm>
              <a:off x="4277" y="1904"/>
              <a:ext cx="1161" cy="87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 dirty="0">
                  <a:ea typeface="宋体" charset="-122"/>
                </a:rPr>
                <a:t>Main</a:t>
              </a:r>
            </a:p>
            <a:p>
              <a:pPr algn="ctr"/>
              <a:r>
                <a:rPr lang="en-US" altLang="zh-CN" sz="1800" dirty="0">
                  <a:ea typeface="宋体" charset="-122"/>
                </a:rPr>
                <a:t>Memory</a:t>
              </a:r>
            </a:p>
          </p:txBody>
        </p:sp>
        <p:sp>
          <p:nvSpPr>
            <p:cNvPr id="31" name="Line 8"/>
            <p:cNvSpPr>
              <a:spLocks noChangeShapeType="1"/>
            </p:cNvSpPr>
            <p:nvPr/>
          </p:nvSpPr>
          <p:spPr bwMode="auto">
            <a:xfrm rot="-5400000">
              <a:off x="1732" y="2063"/>
              <a:ext cx="0" cy="4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9"/>
            <p:cNvSpPr>
              <a:spLocks noChangeShapeType="1"/>
            </p:cNvSpPr>
            <p:nvPr/>
          </p:nvSpPr>
          <p:spPr bwMode="auto">
            <a:xfrm rot="-5400000">
              <a:off x="4066" y="2073"/>
              <a:ext cx="0" cy="42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10"/>
            <p:cNvSpPr>
              <a:spLocks noChangeShapeType="1"/>
            </p:cNvSpPr>
            <p:nvPr/>
          </p:nvSpPr>
          <p:spPr bwMode="auto">
            <a:xfrm rot="-5400000">
              <a:off x="2799" y="2073"/>
              <a:ext cx="0" cy="42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Rectangle 11"/>
            <p:cNvSpPr>
              <a:spLocks noChangeArrowheads="1"/>
            </p:cNvSpPr>
            <p:nvPr/>
          </p:nvSpPr>
          <p:spPr bwMode="auto">
            <a:xfrm>
              <a:off x="3010" y="2067"/>
              <a:ext cx="844" cy="43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>
                  <a:ea typeface="宋体" charset="-122"/>
                </a:rPr>
                <a:t>L2 cache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773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8538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L1 Caches:  Instruction &amp; Data</a:t>
            </a:r>
          </a:p>
          <a:p>
            <a:pPr marL="0" indent="0" defTabSz="914400">
              <a:buNone/>
            </a:pPr>
            <a:r>
              <a:rPr lang="en-US" altLang="zh-CN" sz="2400" dirty="0">
                <a:ea typeface="宋体" charset="-122"/>
              </a:rPr>
              <a:t>     -- 64 kB, 64 byte blocks</a:t>
            </a:r>
          </a:p>
          <a:p>
            <a:pPr marL="0" indent="0" defTabSz="914400">
              <a:buNone/>
            </a:pPr>
            <a:r>
              <a:rPr lang="en-US" altLang="zh-CN" sz="2400" dirty="0">
                <a:ea typeface="宋体" charset="-122"/>
              </a:rPr>
              <a:t>     -- 2-way set associative, 2 cycle access time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L2 Cache:</a:t>
            </a:r>
          </a:p>
          <a:p>
            <a:pPr marL="0" indent="0" defTabSz="914400">
              <a:buNone/>
            </a:pPr>
            <a:r>
              <a:rPr lang="en-US" altLang="zh-CN" sz="2400" dirty="0">
                <a:ea typeface="宋体" charset="-122"/>
              </a:rPr>
              <a:t>      -- 1 MB, 64 byte blocks</a:t>
            </a:r>
          </a:p>
          <a:p>
            <a:pPr marL="0" indent="0" defTabSz="914400">
              <a:buNone/>
            </a:pPr>
            <a:r>
              <a:rPr lang="en-US" altLang="zh-CN" sz="2400" dirty="0">
                <a:ea typeface="宋体" charset="-122"/>
              </a:rPr>
              <a:t>      -- 4-way set associative, 16 cycle access time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Memory</a:t>
            </a:r>
          </a:p>
          <a:p>
            <a:pPr marL="0" indent="0" defTabSz="914400">
              <a:buNone/>
            </a:pPr>
            <a:r>
              <a:rPr lang="en-US" altLang="zh-CN" sz="2400" dirty="0">
                <a:ea typeface="宋体" charset="-122"/>
              </a:rPr>
              <a:t>      -- 200+ cycle access time</a:t>
            </a:r>
          </a:p>
        </p:txBody>
      </p:sp>
      <p:grpSp>
        <p:nvGrpSpPr>
          <p:cNvPr id="39" name="Group 4"/>
          <p:cNvGrpSpPr>
            <a:grpSpLocks/>
          </p:cNvGrpSpPr>
          <p:nvPr/>
        </p:nvGrpSpPr>
        <p:grpSpPr bwMode="auto">
          <a:xfrm>
            <a:off x="1305766" y="5013176"/>
            <a:ext cx="7291388" cy="1381125"/>
            <a:chOff x="845" y="1904"/>
            <a:chExt cx="4593" cy="870"/>
          </a:xfrm>
        </p:grpSpPr>
        <p:sp>
          <p:nvSpPr>
            <p:cNvPr id="40" name="Rectangle 5"/>
            <p:cNvSpPr>
              <a:spLocks noChangeArrowheads="1"/>
            </p:cNvSpPr>
            <p:nvPr/>
          </p:nvSpPr>
          <p:spPr bwMode="auto">
            <a:xfrm>
              <a:off x="1954" y="2176"/>
              <a:ext cx="633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>
                  <a:ea typeface="宋体" charset="-122"/>
                </a:rPr>
                <a:t>L1 cache</a:t>
              </a:r>
            </a:p>
          </p:txBody>
        </p:sp>
        <p:sp>
          <p:nvSpPr>
            <p:cNvPr id="41" name="Rectangle 6"/>
            <p:cNvSpPr>
              <a:spLocks noChangeArrowheads="1"/>
            </p:cNvSpPr>
            <p:nvPr/>
          </p:nvSpPr>
          <p:spPr bwMode="auto">
            <a:xfrm>
              <a:off x="845" y="2176"/>
              <a:ext cx="665" cy="21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 dirty="0">
                  <a:ea typeface="宋体" charset="-122"/>
                </a:rPr>
                <a:t>CPU</a:t>
              </a:r>
            </a:p>
          </p:txBody>
        </p:sp>
        <p:sp>
          <p:nvSpPr>
            <p:cNvPr id="42" name="Rectangle 7"/>
            <p:cNvSpPr>
              <a:spLocks noChangeArrowheads="1"/>
            </p:cNvSpPr>
            <p:nvPr/>
          </p:nvSpPr>
          <p:spPr bwMode="auto">
            <a:xfrm>
              <a:off x="4277" y="1904"/>
              <a:ext cx="1161" cy="87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>
                  <a:ea typeface="宋体" charset="-122"/>
                </a:rPr>
                <a:t>Main</a:t>
              </a:r>
            </a:p>
            <a:p>
              <a:pPr algn="ctr"/>
              <a:r>
                <a:rPr lang="en-US" altLang="zh-CN" sz="1800">
                  <a:ea typeface="宋体" charset="-122"/>
                </a:rPr>
                <a:t>Memory</a:t>
              </a:r>
            </a:p>
          </p:txBody>
        </p:sp>
        <p:sp>
          <p:nvSpPr>
            <p:cNvPr id="43" name="Line 8"/>
            <p:cNvSpPr>
              <a:spLocks noChangeShapeType="1"/>
            </p:cNvSpPr>
            <p:nvPr/>
          </p:nvSpPr>
          <p:spPr bwMode="auto">
            <a:xfrm rot="-5400000">
              <a:off x="1732" y="2063"/>
              <a:ext cx="0" cy="4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9"/>
            <p:cNvSpPr>
              <a:spLocks noChangeShapeType="1"/>
            </p:cNvSpPr>
            <p:nvPr/>
          </p:nvSpPr>
          <p:spPr bwMode="auto">
            <a:xfrm rot="-5400000">
              <a:off x="4066" y="2073"/>
              <a:ext cx="0" cy="42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10"/>
            <p:cNvSpPr>
              <a:spLocks noChangeShapeType="1"/>
            </p:cNvSpPr>
            <p:nvPr/>
          </p:nvSpPr>
          <p:spPr bwMode="auto">
            <a:xfrm rot="-5400000">
              <a:off x="2799" y="2073"/>
              <a:ext cx="0" cy="42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Rectangle 11"/>
            <p:cNvSpPr>
              <a:spLocks noChangeArrowheads="1"/>
            </p:cNvSpPr>
            <p:nvPr/>
          </p:nvSpPr>
          <p:spPr bwMode="auto">
            <a:xfrm>
              <a:off x="3010" y="2067"/>
              <a:ext cx="844" cy="43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1800">
                  <a:ea typeface="宋体" charset="-122"/>
                </a:rPr>
                <a:t>L2 cache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863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41337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Associativity and miss rates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Higher associativity means more complex hardware.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Highly-associative cache will also exhibit a lower miss rate.</a:t>
            </a:r>
          </a:p>
          <a:p>
            <a:pPr marL="457200" lvl="1" indent="0" defTabSz="914400">
              <a:buNone/>
            </a:pPr>
            <a:r>
              <a:rPr lang="en-US" altLang="zh-CN" sz="2200" dirty="0">
                <a:ea typeface="宋体" charset="-122"/>
              </a:rPr>
              <a:t>-- Each set has more blocks, so there’s less chance of a conflict between two addresses which both belong in the same set.</a:t>
            </a:r>
          </a:p>
          <a:p>
            <a:pPr marL="457200" lvl="1" indent="0" defTabSz="914400">
              <a:buNone/>
            </a:pPr>
            <a:r>
              <a:rPr lang="en-US" altLang="zh-CN" sz="2200" dirty="0">
                <a:ea typeface="宋体" charset="-122"/>
              </a:rPr>
              <a:t>-- Overall, this will reduce AMAT and memory stall cycles.</a:t>
            </a:r>
          </a:p>
          <a:p>
            <a:pPr marL="0" indent="0" defTabSz="914400">
              <a:buNone/>
            </a:pPr>
            <a:endParaRPr lang="en-US" altLang="zh-CN" sz="2200" dirty="0">
              <a:ea typeface="宋体" charset="-122"/>
            </a:endParaRPr>
          </a:p>
        </p:txBody>
      </p:sp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1492250" y="3247231"/>
            <a:ext cx="6392118" cy="3610769"/>
            <a:chOff x="1464" y="2337"/>
            <a:chExt cx="3256" cy="2019"/>
          </a:xfrm>
        </p:grpSpPr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1795" y="3692"/>
              <a:ext cx="275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1795" y="3257"/>
              <a:ext cx="2740" cy="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1795" y="4119"/>
              <a:ext cx="2740" cy="6"/>
            </a:xfrm>
            <a:custGeom>
              <a:avLst/>
              <a:gdLst>
                <a:gd name="T0" fmla="*/ 2491 w 2491"/>
                <a:gd name="T1" fmla="*/ 0 h 5"/>
                <a:gd name="T2" fmla="*/ 2491 w 2491"/>
                <a:gd name="T3" fmla="*/ 5 h 5"/>
                <a:gd name="T4" fmla="*/ 0 w 2491"/>
                <a:gd name="T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91" h="5">
                  <a:moveTo>
                    <a:pt x="2491" y="0"/>
                  </a:moveTo>
                  <a:lnTo>
                    <a:pt x="2491" y="5"/>
                  </a:lnTo>
                  <a:lnTo>
                    <a:pt x="0" y="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1654" y="4071"/>
              <a:ext cx="81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0%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1654" y="3646"/>
              <a:ext cx="81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3%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1654" y="3208"/>
              <a:ext cx="81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6%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1654" y="2770"/>
              <a:ext cx="81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9%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1612" y="2337"/>
              <a:ext cx="11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12%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13" name="Line 20"/>
            <p:cNvSpPr>
              <a:spLocks noChangeShapeType="1"/>
            </p:cNvSpPr>
            <p:nvPr/>
          </p:nvSpPr>
          <p:spPr bwMode="auto">
            <a:xfrm flipV="1">
              <a:off x="1795" y="2339"/>
              <a:ext cx="0" cy="178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Line 21"/>
            <p:cNvSpPr>
              <a:spLocks noChangeShapeType="1"/>
            </p:cNvSpPr>
            <p:nvPr/>
          </p:nvSpPr>
          <p:spPr bwMode="auto">
            <a:xfrm>
              <a:off x="1795" y="3692"/>
              <a:ext cx="38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>
              <a:off x="1795" y="3257"/>
              <a:ext cx="38" cy="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23"/>
            <p:cNvSpPr>
              <a:spLocks noChangeShapeType="1"/>
            </p:cNvSpPr>
            <p:nvPr/>
          </p:nvSpPr>
          <p:spPr bwMode="auto">
            <a:xfrm>
              <a:off x="1795" y="2824"/>
              <a:ext cx="38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24"/>
            <p:cNvSpPr>
              <a:spLocks noChangeShapeType="1"/>
            </p:cNvSpPr>
            <p:nvPr/>
          </p:nvSpPr>
          <p:spPr bwMode="auto">
            <a:xfrm>
              <a:off x="1795" y="2391"/>
              <a:ext cx="38" cy="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Rectangle 25"/>
            <p:cNvSpPr>
              <a:spLocks noChangeArrowheads="1"/>
            </p:cNvSpPr>
            <p:nvPr/>
          </p:nvSpPr>
          <p:spPr bwMode="auto">
            <a:xfrm>
              <a:off x="4404" y="4144"/>
              <a:ext cx="31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Eight-way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3629" y="4144"/>
              <a:ext cx="297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Four-way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20" name="Rectangle 42"/>
            <p:cNvSpPr>
              <a:spLocks noChangeArrowheads="1"/>
            </p:cNvSpPr>
            <p:nvPr/>
          </p:nvSpPr>
          <p:spPr bwMode="auto">
            <a:xfrm>
              <a:off x="2850" y="4144"/>
              <a:ext cx="287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Two-way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21" name="Rectangle 49"/>
            <p:cNvSpPr>
              <a:spLocks noChangeArrowheads="1"/>
            </p:cNvSpPr>
            <p:nvPr/>
          </p:nvSpPr>
          <p:spPr bwMode="auto">
            <a:xfrm>
              <a:off x="2061" y="4144"/>
              <a:ext cx="28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One-way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22" name="Rectangle 57"/>
            <p:cNvSpPr>
              <a:spLocks noChangeArrowheads="1"/>
            </p:cNvSpPr>
            <p:nvPr/>
          </p:nvSpPr>
          <p:spPr bwMode="auto">
            <a:xfrm rot="16200000">
              <a:off x="1364" y="2994"/>
              <a:ext cx="285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Miss rate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23" name="Rectangle 66"/>
            <p:cNvSpPr>
              <a:spLocks noChangeArrowheads="1"/>
            </p:cNvSpPr>
            <p:nvPr/>
          </p:nvSpPr>
          <p:spPr bwMode="auto">
            <a:xfrm>
              <a:off x="3015" y="4270"/>
              <a:ext cx="40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ea typeface="宋体" charset="-122"/>
                </a:rPr>
                <a:t>Associativity</a:t>
              </a:r>
              <a:endParaRPr lang="en-US" altLang="zh-CN" sz="1800">
                <a:ea typeface="宋体" charset="-122"/>
              </a:endParaRPr>
            </a:p>
          </p:txBody>
        </p:sp>
        <p:sp>
          <p:nvSpPr>
            <p:cNvPr id="24" name="Line 79"/>
            <p:cNvSpPr>
              <a:spLocks noChangeShapeType="1"/>
            </p:cNvSpPr>
            <p:nvPr/>
          </p:nvSpPr>
          <p:spPr bwMode="auto">
            <a:xfrm>
              <a:off x="1795" y="2824"/>
              <a:ext cx="274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80"/>
            <p:cNvSpPr>
              <a:spLocks noChangeShapeType="1"/>
            </p:cNvSpPr>
            <p:nvPr/>
          </p:nvSpPr>
          <p:spPr bwMode="auto">
            <a:xfrm flipH="1" flipV="1">
              <a:off x="2180" y="2683"/>
              <a:ext cx="785" cy="290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81"/>
            <p:cNvSpPr>
              <a:spLocks noChangeShapeType="1"/>
            </p:cNvSpPr>
            <p:nvPr/>
          </p:nvSpPr>
          <p:spPr bwMode="auto">
            <a:xfrm flipH="1" flipV="1">
              <a:off x="2965" y="2973"/>
              <a:ext cx="780" cy="286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Line 82"/>
            <p:cNvSpPr>
              <a:spLocks noChangeShapeType="1"/>
            </p:cNvSpPr>
            <p:nvPr/>
          </p:nvSpPr>
          <p:spPr bwMode="auto">
            <a:xfrm flipH="1" flipV="1">
              <a:off x="3745" y="3259"/>
              <a:ext cx="762" cy="144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Freeform 83"/>
            <p:cNvSpPr>
              <a:spLocks/>
            </p:cNvSpPr>
            <p:nvPr/>
          </p:nvSpPr>
          <p:spPr bwMode="auto">
            <a:xfrm>
              <a:off x="2150" y="2654"/>
              <a:ext cx="60" cy="57"/>
            </a:xfrm>
            <a:custGeom>
              <a:avLst/>
              <a:gdLst>
                <a:gd name="T0" fmla="*/ 0 w 54"/>
                <a:gd name="T1" fmla="*/ 0 h 50"/>
                <a:gd name="T2" fmla="*/ 54 w 54"/>
                <a:gd name="T3" fmla="*/ 2 h 50"/>
                <a:gd name="T4" fmla="*/ 54 w 54"/>
                <a:gd name="T5" fmla="*/ 50 h 50"/>
                <a:gd name="T6" fmla="*/ 0 w 54"/>
                <a:gd name="T7" fmla="*/ 50 h 50"/>
                <a:gd name="T8" fmla="*/ 0 w 54"/>
                <a:gd name="T9" fmla="*/ 2 h 50"/>
                <a:gd name="T10" fmla="*/ 0 w 54"/>
                <a:gd name="T11" fmla="*/ 2 h 50"/>
                <a:gd name="T12" fmla="*/ 0 w 54"/>
                <a:gd name="T1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0">
                  <a:moveTo>
                    <a:pt x="0" y="0"/>
                  </a:moveTo>
                  <a:lnTo>
                    <a:pt x="54" y="2"/>
                  </a:lnTo>
                  <a:lnTo>
                    <a:pt x="54" y="50"/>
                  </a:lnTo>
                  <a:lnTo>
                    <a:pt x="0" y="5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Freeform 84"/>
            <p:cNvSpPr>
              <a:spLocks/>
            </p:cNvSpPr>
            <p:nvPr/>
          </p:nvSpPr>
          <p:spPr bwMode="auto">
            <a:xfrm>
              <a:off x="2936" y="2944"/>
              <a:ext cx="59" cy="57"/>
            </a:xfrm>
            <a:custGeom>
              <a:avLst/>
              <a:gdLst>
                <a:gd name="T0" fmla="*/ 0 w 54"/>
                <a:gd name="T1" fmla="*/ 0 h 50"/>
                <a:gd name="T2" fmla="*/ 54 w 54"/>
                <a:gd name="T3" fmla="*/ 2 h 50"/>
                <a:gd name="T4" fmla="*/ 54 w 54"/>
                <a:gd name="T5" fmla="*/ 50 h 50"/>
                <a:gd name="T6" fmla="*/ 0 w 54"/>
                <a:gd name="T7" fmla="*/ 50 h 50"/>
                <a:gd name="T8" fmla="*/ 0 w 54"/>
                <a:gd name="T9" fmla="*/ 2 h 50"/>
                <a:gd name="T10" fmla="*/ 0 w 54"/>
                <a:gd name="T11" fmla="*/ 2 h 50"/>
                <a:gd name="T12" fmla="*/ 0 w 54"/>
                <a:gd name="T1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0">
                  <a:moveTo>
                    <a:pt x="0" y="0"/>
                  </a:moveTo>
                  <a:lnTo>
                    <a:pt x="54" y="2"/>
                  </a:lnTo>
                  <a:lnTo>
                    <a:pt x="54" y="50"/>
                  </a:lnTo>
                  <a:lnTo>
                    <a:pt x="0" y="5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Freeform 85"/>
            <p:cNvSpPr>
              <a:spLocks/>
            </p:cNvSpPr>
            <p:nvPr/>
          </p:nvSpPr>
          <p:spPr bwMode="auto">
            <a:xfrm>
              <a:off x="3715" y="3231"/>
              <a:ext cx="60" cy="54"/>
            </a:xfrm>
            <a:custGeom>
              <a:avLst/>
              <a:gdLst>
                <a:gd name="T0" fmla="*/ 0 w 54"/>
                <a:gd name="T1" fmla="*/ 0 h 48"/>
                <a:gd name="T2" fmla="*/ 54 w 54"/>
                <a:gd name="T3" fmla="*/ 0 h 48"/>
                <a:gd name="T4" fmla="*/ 54 w 54"/>
                <a:gd name="T5" fmla="*/ 48 h 48"/>
                <a:gd name="T6" fmla="*/ 0 w 54"/>
                <a:gd name="T7" fmla="*/ 48 h 48"/>
                <a:gd name="T8" fmla="*/ 0 w 54"/>
                <a:gd name="T9" fmla="*/ 0 h 48"/>
                <a:gd name="T10" fmla="*/ 0 w 54"/>
                <a:gd name="T1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48">
                  <a:moveTo>
                    <a:pt x="0" y="0"/>
                  </a:moveTo>
                  <a:lnTo>
                    <a:pt x="54" y="0"/>
                  </a:lnTo>
                  <a:lnTo>
                    <a:pt x="54" y="48"/>
                  </a:lnTo>
                  <a:lnTo>
                    <a:pt x="0" y="4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Freeform 86"/>
            <p:cNvSpPr>
              <a:spLocks/>
            </p:cNvSpPr>
            <p:nvPr/>
          </p:nvSpPr>
          <p:spPr bwMode="auto">
            <a:xfrm>
              <a:off x="4478" y="3375"/>
              <a:ext cx="59" cy="57"/>
            </a:xfrm>
            <a:custGeom>
              <a:avLst/>
              <a:gdLst>
                <a:gd name="T0" fmla="*/ 0 w 54"/>
                <a:gd name="T1" fmla="*/ 0 h 50"/>
                <a:gd name="T2" fmla="*/ 54 w 54"/>
                <a:gd name="T3" fmla="*/ 2 h 50"/>
                <a:gd name="T4" fmla="*/ 54 w 54"/>
                <a:gd name="T5" fmla="*/ 50 h 50"/>
                <a:gd name="T6" fmla="*/ 2 w 54"/>
                <a:gd name="T7" fmla="*/ 50 h 50"/>
                <a:gd name="T8" fmla="*/ 2 w 54"/>
                <a:gd name="T9" fmla="*/ 2 h 50"/>
                <a:gd name="T10" fmla="*/ 2 w 54"/>
                <a:gd name="T11" fmla="*/ 2 h 50"/>
                <a:gd name="T12" fmla="*/ 0 w 54"/>
                <a:gd name="T1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0">
                  <a:moveTo>
                    <a:pt x="0" y="0"/>
                  </a:moveTo>
                  <a:lnTo>
                    <a:pt x="54" y="2"/>
                  </a:lnTo>
                  <a:lnTo>
                    <a:pt x="54" y="50"/>
                  </a:lnTo>
                  <a:lnTo>
                    <a:pt x="2" y="50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Line 87"/>
            <p:cNvSpPr>
              <a:spLocks noChangeShapeType="1"/>
            </p:cNvSpPr>
            <p:nvPr/>
          </p:nvSpPr>
          <p:spPr bwMode="auto">
            <a:xfrm>
              <a:off x="2180" y="4089"/>
              <a:ext cx="1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Line 88"/>
            <p:cNvSpPr>
              <a:spLocks noChangeShapeType="1"/>
            </p:cNvSpPr>
            <p:nvPr/>
          </p:nvSpPr>
          <p:spPr bwMode="auto">
            <a:xfrm>
              <a:off x="2963" y="4089"/>
              <a:ext cx="2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4" name="Line 89"/>
            <p:cNvSpPr>
              <a:spLocks noChangeShapeType="1"/>
            </p:cNvSpPr>
            <p:nvPr/>
          </p:nvSpPr>
          <p:spPr bwMode="auto">
            <a:xfrm>
              <a:off x="3747" y="4089"/>
              <a:ext cx="3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Line 90"/>
            <p:cNvSpPr>
              <a:spLocks noChangeShapeType="1"/>
            </p:cNvSpPr>
            <p:nvPr/>
          </p:nvSpPr>
          <p:spPr bwMode="auto">
            <a:xfrm>
              <a:off x="4535" y="4089"/>
              <a:ext cx="2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6" name="Line 91"/>
            <p:cNvSpPr>
              <a:spLocks noChangeShapeType="1"/>
            </p:cNvSpPr>
            <p:nvPr/>
          </p:nvSpPr>
          <p:spPr bwMode="auto">
            <a:xfrm>
              <a:off x="1795" y="2394"/>
              <a:ext cx="274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25169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Cache size and miss rates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The cache size also has a significant impact on performance.</a:t>
            </a:r>
          </a:p>
          <a:p>
            <a:pPr marL="457200" lvl="1" indent="0" defTabSz="914400">
              <a:buNone/>
            </a:pPr>
            <a:r>
              <a:rPr lang="en-US" altLang="zh-CN" sz="2200" dirty="0">
                <a:ea typeface="宋体" charset="-122"/>
              </a:rPr>
              <a:t>-- The larger a cache is, the less chance there will be of a conflict.</a:t>
            </a:r>
          </a:p>
          <a:p>
            <a:pPr marL="457200" lvl="1" indent="0" defTabSz="914400">
              <a:buNone/>
            </a:pPr>
            <a:r>
              <a:rPr lang="en-US" altLang="zh-CN" sz="2200" dirty="0">
                <a:ea typeface="宋体" charset="-122"/>
              </a:rPr>
              <a:t>-- Again this means the miss rate decreases, so the AMAT and number of memory stall cycles also decrease.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The </a:t>
            </a:r>
            <a:r>
              <a:rPr lang="en-US" altLang="zh-CN" sz="2200" dirty="0" smtClean="0">
                <a:ea typeface="宋体" charset="-122"/>
              </a:rPr>
              <a:t>Figure depicts </a:t>
            </a:r>
            <a:r>
              <a:rPr lang="en-US" altLang="zh-CN" sz="2200" dirty="0">
                <a:ea typeface="宋体" charset="-122"/>
              </a:rPr>
              <a:t>the miss rate as a function of both the cache size and its associativity.</a:t>
            </a:r>
          </a:p>
        </p:txBody>
      </p:sp>
      <p:grpSp>
        <p:nvGrpSpPr>
          <p:cNvPr id="64" name="Group 139"/>
          <p:cNvGrpSpPr>
            <a:grpSpLocks noChangeAspect="1"/>
          </p:cNvGrpSpPr>
          <p:nvPr/>
        </p:nvGrpSpPr>
        <p:grpSpPr bwMode="auto">
          <a:xfrm>
            <a:off x="2339752" y="3429000"/>
            <a:ext cx="4885855" cy="3418781"/>
            <a:chOff x="1296" y="2064"/>
            <a:chExt cx="3514" cy="2459"/>
          </a:xfrm>
        </p:grpSpPr>
        <p:sp>
          <p:nvSpPr>
            <p:cNvPr id="65" name="Line 119"/>
            <p:cNvSpPr>
              <a:spLocks noChangeAspect="1" noChangeShapeType="1"/>
            </p:cNvSpPr>
            <p:nvPr/>
          </p:nvSpPr>
          <p:spPr bwMode="auto">
            <a:xfrm>
              <a:off x="1625" y="2121"/>
              <a:ext cx="274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6" name="Line 118"/>
            <p:cNvSpPr>
              <a:spLocks noChangeAspect="1" noChangeShapeType="1"/>
            </p:cNvSpPr>
            <p:nvPr/>
          </p:nvSpPr>
          <p:spPr bwMode="auto">
            <a:xfrm>
              <a:off x="1625" y="2551"/>
              <a:ext cx="2740" cy="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7" name="Line 117"/>
            <p:cNvSpPr>
              <a:spLocks noChangeAspect="1" noChangeShapeType="1"/>
            </p:cNvSpPr>
            <p:nvPr/>
          </p:nvSpPr>
          <p:spPr bwMode="auto">
            <a:xfrm>
              <a:off x="1625" y="2986"/>
              <a:ext cx="274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8" name="Line 6"/>
            <p:cNvSpPr>
              <a:spLocks noChangeAspect="1" noChangeShapeType="1"/>
            </p:cNvSpPr>
            <p:nvPr/>
          </p:nvSpPr>
          <p:spPr bwMode="auto">
            <a:xfrm>
              <a:off x="1625" y="3854"/>
              <a:ext cx="275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9" name="Line 7"/>
            <p:cNvSpPr>
              <a:spLocks noChangeAspect="1" noChangeShapeType="1"/>
            </p:cNvSpPr>
            <p:nvPr/>
          </p:nvSpPr>
          <p:spPr bwMode="auto">
            <a:xfrm flipH="1" flipV="1">
              <a:off x="2010" y="3567"/>
              <a:ext cx="785" cy="143"/>
            </a:xfrm>
            <a:prstGeom prst="line">
              <a:avLst/>
            </a:prstGeom>
            <a:noFill/>
            <a:ln w="127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0" name="Line 8"/>
            <p:cNvSpPr>
              <a:spLocks noChangeAspect="1" noChangeShapeType="1"/>
            </p:cNvSpPr>
            <p:nvPr/>
          </p:nvSpPr>
          <p:spPr bwMode="auto">
            <a:xfrm flipH="1">
              <a:off x="2795" y="3709"/>
              <a:ext cx="780" cy="3"/>
            </a:xfrm>
            <a:prstGeom prst="line">
              <a:avLst/>
            </a:prstGeom>
            <a:noFill/>
            <a:ln w="127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1" name="Line 9"/>
            <p:cNvSpPr>
              <a:spLocks noChangeAspect="1" noChangeShapeType="1"/>
            </p:cNvSpPr>
            <p:nvPr/>
          </p:nvSpPr>
          <p:spPr bwMode="auto">
            <a:xfrm flipH="1" flipV="1">
              <a:off x="3575" y="3710"/>
              <a:ext cx="762" cy="144"/>
            </a:xfrm>
            <a:prstGeom prst="line">
              <a:avLst/>
            </a:prstGeom>
            <a:noFill/>
            <a:ln w="127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" name="Line 10"/>
            <p:cNvSpPr>
              <a:spLocks noChangeAspect="1" noChangeShapeType="1"/>
            </p:cNvSpPr>
            <p:nvPr/>
          </p:nvSpPr>
          <p:spPr bwMode="auto">
            <a:xfrm>
              <a:off x="1625" y="3419"/>
              <a:ext cx="2740" cy="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3" name="Line 11"/>
            <p:cNvSpPr>
              <a:spLocks noChangeAspect="1" noChangeShapeType="1"/>
            </p:cNvSpPr>
            <p:nvPr/>
          </p:nvSpPr>
          <p:spPr bwMode="auto">
            <a:xfrm flipH="1" flipV="1">
              <a:off x="3575" y="3565"/>
              <a:ext cx="762" cy="144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4" name="Line 12"/>
            <p:cNvSpPr>
              <a:spLocks noChangeAspect="1" noChangeShapeType="1"/>
            </p:cNvSpPr>
            <p:nvPr/>
          </p:nvSpPr>
          <p:spPr bwMode="auto">
            <a:xfrm flipH="1" flipV="1">
              <a:off x="2795" y="3424"/>
              <a:ext cx="780" cy="141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" name="Line 13"/>
            <p:cNvSpPr>
              <a:spLocks noChangeAspect="1" noChangeShapeType="1"/>
            </p:cNvSpPr>
            <p:nvPr/>
          </p:nvSpPr>
          <p:spPr bwMode="auto">
            <a:xfrm flipH="1" flipV="1">
              <a:off x="2010" y="3277"/>
              <a:ext cx="785" cy="144"/>
            </a:xfrm>
            <a:prstGeom prst="line">
              <a:avLst/>
            </a:prstGeom>
            <a:noFill/>
            <a:ln w="12700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6" name="Freeform 14"/>
            <p:cNvSpPr>
              <a:spLocks noChangeAspect="1"/>
            </p:cNvSpPr>
            <p:nvPr/>
          </p:nvSpPr>
          <p:spPr bwMode="auto">
            <a:xfrm>
              <a:off x="1625" y="4281"/>
              <a:ext cx="2740" cy="6"/>
            </a:xfrm>
            <a:custGeom>
              <a:avLst/>
              <a:gdLst>
                <a:gd name="T0" fmla="*/ 2491 w 2491"/>
                <a:gd name="T1" fmla="*/ 0 h 5"/>
                <a:gd name="T2" fmla="*/ 2491 w 2491"/>
                <a:gd name="T3" fmla="*/ 5 h 5"/>
                <a:gd name="T4" fmla="*/ 0 w 2491"/>
                <a:gd name="T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91" h="5">
                  <a:moveTo>
                    <a:pt x="2491" y="0"/>
                  </a:moveTo>
                  <a:lnTo>
                    <a:pt x="2491" y="5"/>
                  </a:lnTo>
                  <a:lnTo>
                    <a:pt x="0" y="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7" name="Rectangle 15"/>
            <p:cNvSpPr>
              <a:spLocks noChangeAspect="1" noChangeArrowheads="1"/>
            </p:cNvSpPr>
            <p:nvPr/>
          </p:nvSpPr>
          <p:spPr bwMode="auto">
            <a:xfrm>
              <a:off x="1484" y="4233"/>
              <a:ext cx="110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0%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78" name="Rectangle 17"/>
            <p:cNvSpPr>
              <a:spLocks noChangeAspect="1" noChangeArrowheads="1"/>
            </p:cNvSpPr>
            <p:nvPr/>
          </p:nvSpPr>
          <p:spPr bwMode="auto">
            <a:xfrm>
              <a:off x="1484" y="3808"/>
              <a:ext cx="110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3%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79" name="Rectangle 19"/>
            <p:cNvSpPr>
              <a:spLocks noChangeAspect="1" noChangeArrowheads="1"/>
            </p:cNvSpPr>
            <p:nvPr/>
          </p:nvSpPr>
          <p:spPr bwMode="auto">
            <a:xfrm>
              <a:off x="1484" y="3370"/>
              <a:ext cx="110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6%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80" name="Rectangle 21"/>
            <p:cNvSpPr>
              <a:spLocks noChangeAspect="1" noChangeArrowheads="1"/>
            </p:cNvSpPr>
            <p:nvPr/>
          </p:nvSpPr>
          <p:spPr bwMode="auto">
            <a:xfrm>
              <a:off x="1484" y="2932"/>
              <a:ext cx="110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9%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81" name="Rectangle 23"/>
            <p:cNvSpPr>
              <a:spLocks noChangeAspect="1" noChangeArrowheads="1"/>
            </p:cNvSpPr>
            <p:nvPr/>
          </p:nvSpPr>
          <p:spPr bwMode="auto">
            <a:xfrm>
              <a:off x="1440" y="2499"/>
              <a:ext cx="152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12%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82" name="Rectangle 26"/>
            <p:cNvSpPr>
              <a:spLocks noChangeAspect="1" noChangeArrowheads="1"/>
            </p:cNvSpPr>
            <p:nvPr/>
          </p:nvSpPr>
          <p:spPr bwMode="auto">
            <a:xfrm>
              <a:off x="1440" y="2064"/>
              <a:ext cx="152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15%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83" name="Line 29"/>
            <p:cNvSpPr>
              <a:spLocks noChangeAspect="1" noChangeShapeType="1"/>
            </p:cNvSpPr>
            <p:nvPr/>
          </p:nvSpPr>
          <p:spPr bwMode="auto">
            <a:xfrm flipV="1">
              <a:off x="1625" y="2123"/>
              <a:ext cx="1" cy="21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4" name="Freeform 34"/>
            <p:cNvSpPr>
              <a:spLocks noChangeAspect="1"/>
            </p:cNvSpPr>
            <p:nvPr/>
          </p:nvSpPr>
          <p:spPr bwMode="auto">
            <a:xfrm>
              <a:off x="4563" y="3206"/>
              <a:ext cx="48" cy="40"/>
            </a:xfrm>
            <a:custGeom>
              <a:avLst/>
              <a:gdLst>
                <a:gd name="T0" fmla="*/ 0 w 44"/>
                <a:gd name="T1" fmla="*/ 0 h 35"/>
                <a:gd name="T2" fmla="*/ 44 w 44"/>
                <a:gd name="T3" fmla="*/ 0 h 35"/>
                <a:gd name="T4" fmla="*/ 44 w 44"/>
                <a:gd name="T5" fmla="*/ 35 h 35"/>
                <a:gd name="T6" fmla="*/ 0 w 44"/>
                <a:gd name="T7" fmla="*/ 35 h 35"/>
                <a:gd name="T8" fmla="*/ 0 w 44"/>
                <a:gd name="T9" fmla="*/ 0 h 35"/>
                <a:gd name="T10" fmla="*/ 0 w 44"/>
                <a:gd name="T11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35">
                  <a:moveTo>
                    <a:pt x="0" y="0"/>
                  </a:moveTo>
                  <a:lnTo>
                    <a:pt x="44" y="0"/>
                  </a:lnTo>
                  <a:lnTo>
                    <a:pt x="44" y="35"/>
                  </a:lnTo>
                  <a:lnTo>
                    <a:pt x="0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5" name="Freeform 35"/>
            <p:cNvSpPr>
              <a:spLocks noChangeAspect="1"/>
            </p:cNvSpPr>
            <p:nvPr/>
          </p:nvSpPr>
          <p:spPr bwMode="auto">
            <a:xfrm>
              <a:off x="4560" y="3095"/>
              <a:ext cx="49" cy="40"/>
            </a:xfrm>
            <a:custGeom>
              <a:avLst/>
              <a:gdLst>
                <a:gd name="T0" fmla="*/ 0 w 44"/>
                <a:gd name="T1" fmla="*/ 0 h 35"/>
                <a:gd name="T2" fmla="*/ 44 w 44"/>
                <a:gd name="T3" fmla="*/ 0 h 35"/>
                <a:gd name="T4" fmla="*/ 44 w 44"/>
                <a:gd name="T5" fmla="*/ 35 h 35"/>
                <a:gd name="T6" fmla="*/ 2 w 44"/>
                <a:gd name="T7" fmla="*/ 35 h 35"/>
                <a:gd name="T8" fmla="*/ 2 w 44"/>
                <a:gd name="T9" fmla="*/ 0 h 35"/>
                <a:gd name="T10" fmla="*/ 2 w 44"/>
                <a:gd name="T11" fmla="*/ 0 h 35"/>
                <a:gd name="T12" fmla="*/ 0 w 44"/>
                <a:gd name="T13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35">
                  <a:moveTo>
                    <a:pt x="0" y="0"/>
                  </a:moveTo>
                  <a:lnTo>
                    <a:pt x="44" y="0"/>
                  </a:lnTo>
                  <a:lnTo>
                    <a:pt x="44" y="35"/>
                  </a:lnTo>
                  <a:lnTo>
                    <a:pt x="2" y="35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6" name="Rectangle 36"/>
            <p:cNvSpPr>
              <a:spLocks noChangeAspect="1" noChangeArrowheads="1"/>
            </p:cNvSpPr>
            <p:nvPr/>
          </p:nvSpPr>
          <p:spPr bwMode="auto">
            <a:xfrm>
              <a:off x="4234" y="4306"/>
              <a:ext cx="333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Eight-way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87" name="Rectangle 45"/>
            <p:cNvSpPr>
              <a:spLocks noChangeAspect="1" noChangeArrowheads="1"/>
            </p:cNvSpPr>
            <p:nvPr/>
          </p:nvSpPr>
          <p:spPr bwMode="auto">
            <a:xfrm>
              <a:off x="3459" y="4306"/>
              <a:ext cx="316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Four-way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88" name="Rectangle 53"/>
            <p:cNvSpPr>
              <a:spLocks noChangeAspect="1" noChangeArrowheads="1"/>
            </p:cNvSpPr>
            <p:nvPr/>
          </p:nvSpPr>
          <p:spPr bwMode="auto">
            <a:xfrm>
              <a:off x="2680" y="4306"/>
              <a:ext cx="303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Two-way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89" name="Rectangle 60"/>
            <p:cNvSpPr>
              <a:spLocks noChangeAspect="1" noChangeArrowheads="1"/>
            </p:cNvSpPr>
            <p:nvPr/>
          </p:nvSpPr>
          <p:spPr bwMode="auto">
            <a:xfrm>
              <a:off x="1891" y="4306"/>
              <a:ext cx="303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One-way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90" name="Freeform 67"/>
            <p:cNvSpPr>
              <a:spLocks noChangeAspect="1"/>
            </p:cNvSpPr>
            <p:nvPr/>
          </p:nvSpPr>
          <p:spPr bwMode="auto">
            <a:xfrm>
              <a:off x="4565" y="3435"/>
              <a:ext cx="38" cy="28"/>
            </a:xfrm>
            <a:custGeom>
              <a:avLst/>
              <a:gdLst>
                <a:gd name="T0" fmla="*/ 17 w 35"/>
                <a:gd name="T1" fmla="*/ 25 h 25"/>
                <a:gd name="T2" fmla="*/ 21 w 35"/>
                <a:gd name="T3" fmla="*/ 25 h 25"/>
                <a:gd name="T4" fmla="*/ 23 w 35"/>
                <a:gd name="T5" fmla="*/ 25 h 25"/>
                <a:gd name="T6" fmla="*/ 25 w 35"/>
                <a:gd name="T7" fmla="*/ 23 h 25"/>
                <a:gd name="T8" fmla="*/ 29 w 35"/>
                <a:gd name="T9" fmla="*/ 23 h 25"/>
                <a:gd name="T10" fmla="*/ 31 w 35"/>
                <a:gd name="T11" fmla="*/ 21 h 25"/>
                <a:gd name="T12" fmla="*/ 33 w 35"/>
                <a:gd name="T13" fmla="*/ 21 h 25"/>
                <a:gd name="T14" fmla="*/ 33 w 35"/>
                <a:gd name="T15" fmla="*/ 19 h 25"/>
                <a:gd name="T16" fmla="*/ 35 w 35"/>
                <a:gd name="T17" fmla="*/ 17 h 25"/>
                <a:gd name="T18" fmla="*/ 35 w 35"/>
                <a:gd name="T19" fmla="*/ 15 h 25"/>
                <a:gd name="T20" fmla="*/ 35 w 35"/>
                <a:gd name="T21" fmla="*/ 13 h 25"/>
                <a:gd name="T22" fmla="*/ 35 w 35"/>
                <a:gd name="T23" fmla="*/ 11 h 25"/>
                <a:gd name="T24" fmla="*/ 35 w 35"/>
                <a:gd name="T25" fmla="*/ 10 h 25"/>
                <a:gd name="T26" fmla="*/ 33 w 35"/>
                <a:gd name="T27" fmla="*/ 8 h 25"/>
                <a:gd name="T28" fmla="*/ 33 w 35"/>
                <a:gd name="T29" fmla="*/ 6 h 25"/>
                <a:gd name="T30" fmla="*/ 31 w 35"/>
                <a:gd name="T31" fmla="*/ 4 h 25"/>
                <a:gd name="T32" fmla="*/ 29 w 35"/>
                <a:gd name="T33" fmla="*/ 4 h 25"/>
                <a:gd name="T34" fmla="*/ 25 w 35"/>
                <a:gd name="T35" fmla="*/ 2 h 25"/>
                <a:gd name="T36" fmla="*/ 23 w 35"/>
                <a:gd name="T37" fmla="*/ 2 h 25"/>
                <a:gd name="T38" fmla="*/ 21 w 35"/>
                <a:gd name="T39" fmla="*/ 0 h 25"/>
                <a:gd name="T40" fmla="*/ 17 w 35"/>
                <a:gd name="T41" fmla="*/ 0 h 25"/>
                <a:gd name="T42" fmla="*/ 15 w 35"/>
                <a:gd name="T43" fmla="*/ 0 h 25"/>
                <a:gd name="T44" fmla="*/ 12 w 35"/>
                <a:gd name="T45" fmla="*/ 2 h 25"/>
                <a:gd name="T46" fmla="*/ 10 w 35"/>
                <a:gd name="T47" fmla="*/ 2 h 25"/>
                <a:gd name="T48" fmla="*/ 8 w 35"/>
                <a:gd name="T49" fmla="*/ 4 h 25"/>
                <a:gd name="T50" fmla="*/ 6 w 35"/>
                <a:gd name="T51" fmla="*/ 4 h 25"/>
                <a:gd name="T52" fmla="*/ 4 w 35"/>
                <a:gd name="T53" fmla="*/ 6 h 25"/>
                <a:gd name="T54" fmla="*/ 2 w 35"/>
                <a:gd name="T55" fmla="*/ 8 h 25"/>
                <a:gd name="T56" fmla="*/ 0 w 35"/>
                <a:gd name="T57" fmla="*/ 10 h 25"/>
                <a:gd name="T58" fmla="*/ 0 w 35"/>
                <a:gd name="T59" fmla="*/ 11 h 25"/>
                <a:gd name="T60" fmla="*/ 0 w 35"/>
                <a:gd name="T61" fmla="*/ 13 h 25"/>
                <a:gd name="T62" fmla="*/ 0 w 35"/>
                <a:gd name="T63" fmla="*/ 15 h 25"/>
                <a:gd name="T64" fmla="*/ 0 w 35"/>
                <a:gd name="T65" fmla="*/ 17 h 25"/>
                <a:gd name="T66" fmla="*/ 2 w 35"/>
                <a:gd name="T67" fmla="*/ 19 h 25"/>
                <a:gd name="T68" fmla="*/ 4 w 35"/>
                <a:gd name="T69" fmla="*/ 21 h 25"/>
                <a:gd name="T70" fmla="*/ 6 w 35"/>
                <a:gd name="T71" fmla="*/ 21 h 25"/>
                <a:gd name="T72" fmla="*/ 8 w 35"/>
                <a:gd name="T73" fmla="*/ 23 h 25"/>
                <a:gd name="T74" fmla="*/ 10 w 35"/>
                <a:gd name="T75" fmla="*/ 23 h 25"/>
                <a:gd name="T76" fmla="*/ 12 w 35"/>
                <a:gd name="T77" fmla="*/ 25 h 25"/>
                <a:gd name="T78" fmla="*/ 15 w 35"/>
                <a:gd name="T79" fmla="*/ 25 h 25"/>
                <a:gd name="T80" fmla="*/ 17 w 35"/>
                <a:gd name="T81" fmla="*/ 25 h 25"/>
                <a:gd name="T82" fmla="*/ 17 w 35"/>
                <a:gd name="T8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" h="25">
                  <a:moveTo>
                    <a:pt x="17" y="25"/>
                  </a:moveTo>
                  <a:lnTo>
                    <a:pt x="21" y="25"/>
                  </a:lnTo>
                  <a:lnTo>
                    <a:pt x="23" y="25"/>
                  </a:lnTo>
                  <a:lnTo>
                    <a:pt x="25" y="23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3" y="21"/>
                  </a:lnTo>
                  <a:lnTo>
                    <a:pt x="33" y="19"/>
                  </a:lnTo>
                  <a:lnTo>
                    <a:pt x="35" y="17"/>
                  </a:lnTo>
                  <a:lnTo>
                    <a:pt x="35" y="15"/>
                  </a:lnTo>
                  <a:lnTo>
                    <a:pt x="35" y="13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3" y="8"/>
                  </a:lnTo>
                  <a:lnTo>
                    <a:pt x="33" y="6"/>
                  </a:lnTo>
                  <a:lnTo>
                    <a:pt x="31" y="4"/>
                  </a:lnTo>
                  <a:lnTo>
                    <a:pt x="29" y="4"/>
                  </a:lnTo>
                  <a:lnTo>
                    <a:pt x="25" y="2"/>
                  </a:lnTo>
                  <a:lnTo>
                    <a:pt x="23" y="2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8" y="4"/>
                  </a:lnTo>
                  <a:lnTo>
                    <a:pt x="6" y="4"/>
                  </a:lnTo>
                  <a:lnTo>
                    <a:pt x="4" y="6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2" y="19"/>
                  </a:lnTo>
                  <a:lnTo>
                    <a:pt x="4" y="21"/>
                  </a:lnTo>
                  <a:lnTo>
                    <a:pt x="6" y="21"/>
                  </a:lnTo>
                  <a:lnTo>
                    <a:pt x="8" y="23"/>
                  </a:lnTo>
                  <a:lnTo>
                    <a:pt x="10" y="23"/>
                  </a:lnTo>
                  <a:lnTo>
                    <a:pt x="12" y="25"/>
                  </a:lnTo>
                  <a:lnTo>
                    <a:pt x="15" y="25"/>
                  </a:lnTo>
                  <a:lnTo>
                    <a:pt x="17" y="25"/>
                  </a:lnTo>
                  <a:lnTo>
                    <a:pt x="17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" name="Freeform 68"/>
            <p:cNvSpPr>
              <a:spLocks noChangeAspect="1"/>
            </p:cNvSpPr>
            <p:nvPr/>
          </p:nvSpPr>
          <p:spPr bwMode="auto">
            <a:xfrm>
              <a:off x="1991" y="3554"/>
              <a:ext cx="38" cy="28"/>
            </a:xfrm>
            <a:custGeom>
              <a:avLst/>
              <a:gdLst>
                <a:gd name="T0" fmla="*/ 17 w 34"/>
                <a:gd name="T1" fmla="*/ 23 h 25"/>
                <a:gd name="T2" fmla="*/ 21 w 34"/>
                <a:gd name="T3" fmla="*/ 25 h 25"/>
                <a:gd name="T4" fmla="*/ 23 w 34"/>
                <a:gd name="T5" fmla="*/ 23 h 25"/>
                <a:gd name="T6" fmla="*/ 25 w 34"/>
                <a:gd name="T7" fmla="*/ 23 h 25"/>
                <a:gd name="T8" fmla="*/ 28 w 34"/>
                <a:gd name="T9" fmla="*/ 21 h 25"/>
                <a:gd name="T10" fmla="*/ 30 w 34"/>
                <a:gd name="T11" fmla="*/ 21 h 25"/>
                <a:gd name="T12" fmla="*/ 32 w 34"/>
                <a:gd name="T13" fmla="*/ 19 h 25"/>
                <a:gd name="T14" fmla="*/ 32 w 34"/>
                <a:gd name="T15" fmla="*/ 18 h 25"/>
                <a:gd name="T16" fmla="*/ 34 w 34"/>
                <a:gd name="T17" fmla="*/ 16 h 25"/>
                <a:gd name="T18" fmla="*/ 34 w 34"/>
                <a:gd name="T19" fmla="*/ 14 h 25"/>
                <a:gd name="T20" fmla="*/ 34 w 34"/>
                <a:gd name="T21" fmla="*/ 12 h 25"/>
                <a:gd name="T22" fmla="*/ 34 w 34"/>
                <a:gd name="T23" fmla="*/ 10 h 25"/>
                <a:gd name="T24" fmla="*/ 34 w 34"/>
                <a:gd name="T25" fmla="*/ 8 h 25"/>
                <a:gd name="T26" fmla="*/ 32 w 34"/>
                <a:gd name="T27" fmla="*/ 6 h 25"/>
                <a:gd name="T28" fmla="*/ 32 w 34"/>
                <a:gd name="T29" fmla="*/ 4 h 25"/>
                <a:gd name="T30" fmla="*/ 30 w 34"/>
                <a:gd name="T31" fmla="*/ 4 h 25"/>
                <a:gd name="T32" fmla="*/ 28 w 34"/>
                <a:gd name="T33" fmla="*/ 2 h 25"/>
                <a:gd name="T34" fmla="*/ 25 w 34"/>
                <a:gd name="T35" fmla="*/ 0 h 25"/>
                <a:gd name="T36" fmla="*/ 23 w 34"/>
                <a:gd name="T37" fmla="*/ 0 h 25"/>
                <a:gd name="T38" fmla="*/ 21 w 34"/>
                <a:gd name="T39" fmla="*/ 0 h 25"/>
                <a:gd name="T40" fmla="*/ 17 w 34"/>
                <a:gd name="T41" fmla="*/ 0 h 25"/>
                <a:gd name="T42" fmla="*/ 15 w 34"/>
                <a:gd name="T43" fmla="*/ 0 h 25"/>
                <a:gd name="T44" fmla="*/ 11 w 34"/>
                <a:gd name="T45" fmla="*/ 0 h 25"/>
                <a:gd name="T46" fmla="*/ 9 w 34"/>
                <a:gd name="T47" fmla="*/ 0 h 25"/>
                <a:gd name="T48" fmla="*/ 7 w 34"/>
                <a:gd name="T49" fmla="*/ 2 h 25"/>
                <a:gd name="T50" fmla="*/ 3 w 34"/>
                <a:gd name="T51" fmla="*/ 4 h 25"/>
                <a:gd name="T52" fmla="*/ 3 w 34"/>
                <a:gd name="T53" fmla="*/ 4 h 25"/>
                <a:gd name="T54" fmla="*/ 2 w 34"/>
                <a:gd name="T55" fmla="*/ 6 h 25"/>
                <a:gd name="T56" fmla="*/ 0 w 34"/>
                <a:gd name="T57" fmla="*/ 8 h 25"/>
                <a:gd name="T58" fmla="*/ 0 w 34"/>
                <a:gd name="T59" fmla="*/ 10 h 25"/>
                <a:gd name="T60" fmla="*/ 0 w 34"/>
                <a:gd name="T61" fmla="*/ 12 h 25"/>
                <a:gd name="T62" fmla="*/ 0 w 34"/>
                <a:gd name="T63" fmla="*/ 14 h 25"/>
                <a:gd name="T64" fmla="*/ 0 w 34"/>
                <a:gd name="T65" fmla="*/ 16 h 25"/>
                <a:gd name="T66" fmla="*/ 2 w 34"/>
                <a:gd name="T67" fmla="*/ 18 h 25"/>
                <a:gd name="T68" fmla="*/ 3 w 34"/>
                <a:gd name="T69" fmla="*/ 19 h 25"/>
                <a:gd name="T70" fmla="*/ 3 w 34"/>
                <a:gd name="T71" fmla="*/ 21 h 25"/>
                <a:gd name="T72" fmla="*/ 7 w 34"/>
                <a:gd name="T73" fmla="*/ 21 h 25"/>
                <a:gd name="T74" fmla="*/ 9 w 34"/>
                <a:gd name="T75" fmla="*/ 23 h 25"/>
                <a:gd name="T76" fmla="*/ 11 w 34"/>
                <a:gd name="T77" fmla="*/ 23 h 25"/>
                <a:gd name="T78" fmla="*/ 15 w 34"/>
                <a:gd name="T79" fmla="*/ 25 h 25"/>
                <a:gd name="T80" fmla="*/ 17 w 34"/>
                <a:gd name="T81" fmla="*/ 25 h 25"/>
                <a:gd name="T82" fmla="*/ 17 w 34"/>
                <a:gd name="T83" fmla="*/ 25 h 25"/>
                <a:gd name="T84" fmla="*/ 17 w 34"/>
                <a:gd name="T85" fmla="*/ 2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4" h="25">
                  <a:moveTo>
                    <a:pt x="17" y="23"/>
                  </a:moveTo>
                  <a:lnTo>
                    <a:pt x="21" y="25"/>
                  </a:lnTo>
                  <a:lnTo>
                    <a:pt x="23" y="23"/>
                  </a:lnTo>
                  <a:lnTo>
                    <a:pt x="25" y="23"/>
                  </a:lnTo>
                  <a:lnTo>
                    <a:pt x="28" y="21"/>
                  </a:lnTo>
                  <a:lnTo>
                    <a:pt x="30" y="21"/>
                  </a:lnTo>
                  <a:lnTo>
                    <a:pt x="32" y="19"/>
                  </a:lnTo>
                  <a:lnTo>
                    <a:pt x="32" y="18"/>
                  </a:lnTo>
                  <a:lnTo>
                    <a:pt x="34" y="16"/>
                  </a:lnTo>
                  <a:lnTo>
                    <a:pt x="34" y="14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4" y="8"/>
                  </a:lnTo>
                  <a:lnTo>
                    <a:pt x="32" y="6"/>
                  </a:lnTo>
                  <a:lnTo>
                    <a:pt x="32" y="4"/>
                  </a:lnTo>
                  <a:lnTo>
                    <a:pt x="30" y="4"/>
                  </a:lnTo>
                  <a:lnTo>
                    <a:pt x="28" y="2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3" y="4"/>
                  </a:lnTo>
                  <a:lnTo>
                    <a:pt x="3" y="4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2" y="18"/>
                  </a:lnTo>
                  <a:lnTo>
                    <a:pt x="3" y="19"/>
                  </a:lnTo>
                  <a:lnTo>
                    <a:pt x="3" y="21"/>
                  </a:lnTo>
                  <a:lnTo>
                    <a:pt x="7" y="21"/>
                  </a:lnTo>
                  <a:lnTo>
                    <a:pt x="9" y="23"/>
                  </a:lnTo>
                  <a:lnTo>
                    <a:pt x="11" y="23"/>
                  </a:lnTo>
                  <a:lnTo>
                    <a:pt x="15" y="25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7" y="23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" name="Freeform 69"/>
            <p:cNvSpPr>
              <a:spLocks noChangeAspect="1"/>
            </p:cNvSpPr>
            <p:nvPr/>
          </p:nvSpPr>
          <p:spPr bwMode="auto">
            <a:xfrm>
              <a:off x="2776" y="3698"/>
              <a:ext cx="39" cy="28"/>
            </a:xfrm>
            <a:custGeom>
              <a:avLst/>
              <a:gdLst>
                <a:gd name="T0" fmla="*/ 17 w 35"/>
                <a:gd name="T1" fmla="*/ 25 h 25"/>
                <a:gd name="T2" fmla="*/ 19 w 35"/>
                <a:gd name="T3" fmla="*/ 25 h 25"/>
                <a:gd name="T4" fmla="*/ 23 w 35"/>
                <a:gd name="T5" fmla="*/ 25 h 25"/>
                <a:gd name="T6" fmla="*/ 25 w 35"/>
                <a:gd name="T7" fmla="*/ 23 h 25"/>
                <a:gd name="T8" fmla="*/ 27 w 35"/>
                <a:gd name="T9" fmla="*/ 23 h 25"/>
                <a:gd name="T10" fmla="*/ 31 w 35"/>
                <a:gd name="T11" fmla="*/ 21 h 25"/>
                <a:gd name="T12" fmla="*/ 31 w 35"/>
                <a:gd name="T13" fmla="*/ 19 h 25"/>
                <a:gd name="T14" fmla="*/ 33 w 35"/>
                <a:gd name="T15" fmla="*/ 19 h 25"/>
                <a:gd name="T16" fmla="*/ 35 w 35"/>
                <a:gd name="T17" fmla="*/ 17 h 25"/>
                <a:gd name="T18" fmla="*/ 35 w 35"/>
                <a:gd name="T19" fmla="*/ 15 h 25"/>
                <a:gd name="T20" fmla="*/ 35 w 35"/>
                <a:gd name="T21" fmla="*/ 13 h 25"/>
                <a:gd name="T22" fmla="*/ 35 w 35"/>
                <a:gd name="T23" fmla="*/ 11 h 25"/>
                <a:gd name="T24" fmla="*/ 35 w 35"/>
                <a:gd name="T25" fmla="*/ 10 h 25"/>
                <a:gd name="T26" fmla="*/ 33 w 35"/>
                <a:gd name="T27" fmla="*/ 8 h 25"/>
                <a:gd name="T28" fmla="*/ 31 w 35"/>
                <a:gd name="T29" fmla="*/ 6 h 25"/>
                <a:gd name="T30" fmla="*/ 31 w 35"/>
                <a:gd name="T31" fmla="*/ 4 h 25"/>
                <a:gd name="T32" fmla="*/ 27 w 35"/>
                <a:gd name="T33" fmla="*/ 2 h 25"/>
                <a:gd name="T34" fmla="*/ 25 w 35"/>
                <a:gd name="T35" fmla="*/ 2 h 25"/>
                <a:gd name="T36" fmla="*/ 23 w 35"/>
                <a:gd name="T37" fmla="*/ 0 h 25"/>
                <a:gd name="T38" fmla="*/ 19 w 35"/>
                <a:gd name="T39" fmla="*/ 0 h 25"/>
                <a:gd name="T40" fmla="*/ 17 w 35"/>
                <a:gd name="T41" fmla="*/ 0 h 25"/>
                <a:gd name="T42" fmla="*/ 13 w 35"/>
                <a:gd name="T43" fmla="*/ 0 h 25"/>
                <a:gd name="T44" fmla="*/ 12 w 35"/>
                <a:gd name="T45" fmla="*/ 0 h 25"/>
                <a:gd name="T46" fmla="*/ 10 w 35"/>
                <a:gd name="T47" fmla="*/ 2 h 25"/>
                <a:gd name="T48" fmla="*/ 6 w 35"/>
                <a:gd name="T49" fmla="*/ 2 h 25"/>
                <a:gd name="T50" fmla="*/ 4 w 35"/>
                <a:gd name="T51" fmla="*/ 4 h 25"/>
                <a:gd name="T52" fmla="*/ 2 w 35"/>
                <a:gd name="T53" fmla="*/ 6 h 25"/>
                <a:gd name="T54" fmla="*/ 2 w 35"/>
                <a:gd name="T55" fmla="*/ 8 h 25"/>
                <a:gd name="T56" fmla="*/ 0 w 35"/>
                <a:gd name="T57" fmla="*/ 10 h 25"/>
                <a:gd name="T58" fmla="*/ 0 w 35"/>
                <a:gd name="T59" fmla="*/ 11 h 25"/>
                <a:gd name="T60" fmla="*/ 0 w 35"/>
                <a:gd name="T61" fmla="*/ 13 h 25"/>
                <a:gd name="T62" fmla="*/ 0 w 35"/>
                <a:gd name="T63" fmla="*/ 15 h 25"/>
                <a:gd name="T64" fmla="*/ 0 w 35"/>
                <a:gd name="T65" fmla="*/ 17 h 25"/>
                <a:gd name="T66" fmla="*/ 2 w 35"/>
                <a:gd name="T67" fmla="*/ 19 h 25"/>
                <a:gd name="T68" fmla="*/ 2 w 35"/>
                <a:gd name="T69" fmla="*/ 19 h 25"/>
                <a:gd name="T70" fmla="*/ 4 w 35"/>
                <a:gd name="T71" fmla="*/ 21 h 25"/>
                <a:gd name="T72" fmla="*/ 6 w 35"/>
                <a:gd name="T73" fmla="*/ 23 h 25"/>
                <a:gd name="T74" fmla="*/ 10 w 35"/>
                <a:gd name="T75" fmla="*/ 23 h 25"/>
                <a:gd name="T76" fmla="*/ 12 w 35"/>
                <a:gd name="T77" fmla="*/ 25 h 25"/>
                <a:gd name="T78" fmla="*/ 13 w 35"/>
                <a:gd name="T79" fmla="*/ 25 h 25"/>
                <a:gd name="T80" fmla="*/ 17 w 35"/>
                <a:gd name="T81" fmla="*/ 25 h 25"/>
                <a:gd name="T82" fmla="*/ 17 w 35"/>
                <a:gd name="T8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" h="25">
                  <a:moveTo>
                    <a:pt x="17" y="25"/>
                  </a:moveTo>
                  <a:lnTo>
                    <a:pt x="19" y="25"/>
                  </a:lnTo>
                  <a:lnTo>
                    <a:pt x="23" y="25"/>
                  </a:lnTo>
                  <a:lnTo>
                    <a:pt x="25" y="23"/>
                  </a:lnTo>
                  <a:lnTo>
                    <a:pt x="27" y="23"/>
                  </a:lnTo>
                  <a:lnTo>
                    <a:pt x="31" y="21"/>
                  </a:lnTo>
                  <a:lnTo>
                    <a:pt x="31" y="19"/>
                  </a:lnTo>
                  <a:lnTo>
                    <a:pt x="33" y="19"/>
                  </a:lnTo>
                  <a:lnTo>
                    <a:pt x="35" y="17"/>
                  </a:lnTo>
                  <a:lnTo>
                    <a:pt x="35" y="15"/>
                  </a:lnTo>
                  <a:lnTo>
                    <a:pt x="35" y="13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3" y="8"/>
                  </a:lnTo>
                  <a:lnTo>
                    <a:pt x="31" y="6"/>
                  </a:lnTo>
                  <a:lnTo>
                    <a:pt x="31" y="4"/>
                  </a:lnTo>
                  <a:lnTo>
                    <a:pt x="27" y="2"/>
                  </a:lnTo>
                  <a:lnTo>
                    <a:pt x="25" y="2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2"/>
                  </a:lnTo>
                  <a:lnTo>
                    <a:pt x="6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2" y="19"/>
                  </a:lnTo>
                  <a:lnTo>
                    <a:pt x="2" y="19"/>
                  </a:lnTo>
                  <a:lnTo>
                    <a:pt x="4" y="21"/>
                  </a:lnTo>
                  <a:lnTo>
                    <a:pt x="6" y="23"/>
                  </a:lnTo>
                  <a:lnTo>
                    <a:pt x="10" y="23"/>
                  </a:lnTo>
                  <a:lnTo>
                    <a:pt x="12" y="25"/>
                  </a:lnTo>
                  <a:lnTo>
                    <a:pt x="13" y="25"/>
                  </a:lnTo>
                  <a:lnTo>
                    <a:pt x="17" y="25"/>
                  </a:lnTo>
                  <a:lnTo>
                    <a:pt x="17" y="25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3" name="Freeform 70"/>
            <p:cNvSpPr>
              <a:spLocks noChangeAspect="1"/>
            </p:cNvSpPr>
            <p:nvPr/>
          </p:nvSpPr>
          <p:spPr bwMode="auto">
            <a:xfrm>
              <a:off x="3558" y="3695"/>
              <a:ext cx="40" cy="29"/>
            </a:xfrm>
            <a:custGeom>
              <a:avLst/>
              <a:gdLst>
                <a:gd name="T0" fmla="*/ 17 w 36"/>
                <a:gd name="T1" fmla="*/ 25 h 25"/>
                <a:gd name="T2" fmla="*/ 21 w 36"/>
                <a:gd name="T3" fmla="*/ 25 h 25"/>
                <a:gd name="T4" fmla="*/ 23 w 36"/>
                <a:gd name="T5" fmla="*/ 25 h 25"/>
                <a:gd name="T6" fmla="*/ 26 w 36"/>
                <a:gd name="T7" fmla="*/ 25 h 25"/>
                <a:gd name="T8" fmla="*/ 28 w 36"/>
                <a:gd name="T9" fmla="*/ 23 h 25"/>
                <a:gd name="T10" fmla="*/ 30 w 36"/>
                <a:gd name="T11" fmla="*/ 21 h 25"/>
                <a:gd name="T12" fmla="*/ 32 w 36"/>
                <a:gd name="T13" fmla="*/ 21 h 25"/>
                <a:gd name="T14" fmla="*/ 34 w 36"/>
                <a:gd name="T15" fmla="*/ 19 h 25"/>
                <a:gd name="T16" fmla="*/ 34 w 36"/>
                <a:gd name="T17" fmla="*/ 17 h 25"/>
                <a:gd name="T18" fmla="*/ 36 w 36"/>
                <a:gd name="T19" fmla="*/ 15 h 25"/>
                <a:gd name="T20" fmla="*/ 36 w 36"/>
                <a:gd name="T21" fmla="*/ 13 h 25"/>
                <a:gd name="T22" fmla="*/ 36 w 36"/>
                <a:gd name="T23" fmla="*/ 12 h 25"/>
                <a:gd name="T24" fmla="*/ 34 w 36"/>
                <a:gd name="T25" fmla="*/ 10 h 25"/>
                <a:gd name="T26" fmla="*/ 34 w 36"/>
                <a:gd name="T27" fmla="*/ 8 h 25"/>
                <a:gd name="T28" fmla="*/ 32 w 36"/>
                <a:gd name="T29" fmla="*/ 6 h 25"/>
                <a:gd name="T30" fmla="*/ 30 w 36"/>
                <a:gd name="T31" fmla="*/ 4 h 25"/>
                <a:gd name="T32" fmla="*/ 28 w 36"/>
                <a:gd name="T33" fmla="*/ 4 h 25"/>
                <a:gd name="T34" fmla="*/ 26 w 36"/>
                <a:gd name="T35" fmla="*/ 2 h 25"/>
                <a:gd name="T36" fmla="*/ 23 w 36"/>
                <a:gd name="T37" fmla="*/ 2 h 25"/>
                <a:gd name="T38" fmla="*/ 21 w 36"/>
                <a:gd name="T39" fmla="*/ 0 h 25"/>
                <a:gd name="T40" fmla="*/ 19 w 36"/>
                <a:gd name="T41" fmla="*/ 0 h 25"/>
                <a:gd name="T42" fmla="*/ 15 w 36"/>
                <a:gd name="T43" fmla="*/ 0 h 25"/>
                <a:gd name="T44" fmla="*/ 13 w 36"/>
                <a:gd name="T45" fmla="*/ 2 h 25"/>
                <a:gd name="T46" fmla="*/ 9 w 36"/>
                <a:gd name="T47" fmla="*/ 2 h 25"/>
                <a:gd name="T48" fmla="*/ 7 w 36"/>
                <a:gd name="T49" fmla="*/ 4 h 25"/>
                <a:gd name="T50" fmla="*/ 5 w 36"/>
                <a:gd name="T51" fmla="*/ 4 h 25"/>
                <a:gd name="T52" fmla="*/ 3 w 36"/>
                <a:gd name="T53" fmla="*/ 6 h 25"/>
                <a:gd name="T54" fmla="*/ 2 w 36"/>
                <a:gd name="T55" fmla="*/ 8 h 25"/>
                <a:gd name="T56" fmla="*/ 2 w 36"/>
                <a:gd name="T57" fmla="*/ 10 h 25"/>
                <a:gd name="T58" fmla="*/ 0 w 36"/>
                <a:gd name="T59" fmla="*/ 12 h 25"/>
                <a:gd name="T60" fmla="*/ 0 w 36"/>
                <a:gd name="T61" fmla="*/ 13 h 25"/>
                <a:gd name="T62" fmla="*/ 0 w 36"/>
                <a:gd name="T63" fmla="*/ 15 h 25"/>
                <a:gd name="T64" fmla="*/ 2 w 36"/>
                <a:gd name="T65" fmla="*/ 17 h 25"/>
                <a:gd name="T66" fmla="*/ 2 w 36"/>
                <a:gd name="T67" fmla="*/ 19 h 25"/>
                <a:gd name="T68" fmla="*/ 3 w 36"/>
                <a:gd name="T69" fmla="*/ 21 h 25"/>
                <a:gd name="T70" fmla="*/ 5 w 36"/>
                <a:gd name="T71" fmla="*/ 21 h 25"/>
                <a:gd name="T72" fmla="*/ 7 w 36"/>
                <a:gd name="T73" fmla="*/ 23 h 25"/>
                <a:gd name="T74" fmla="*/ 9 w 36"/>
                <a:gd name="T75" fmla="*/ 25 h 25"/>
                <a:gd name="T76" fmla="*/ 13 w 36"/>
                <a:gd name="T77" fmla="*/ 25 h 25"/>
                <a:gd name="T78" fmla="*/ 15 w 36"/>
                <a:gd name="T79" fmla="*/ 25 h 25"/>
                <a:gd name="T80" fmla="*/ 19 w 36"/>
                <a:gd name="T81" fmla="*/ 25 h 25"/>
                <a:gd name="T82" fmla="*/ 19 w 36"/>
                <a:gd name="T83" fmla="*/ 25 h 25"/>
                <a:gd name="T84" fmla="*/ 17 w 36"/>
                <a:gd name="T8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6" h="25">
                  <a:moveTo>
                    <a:pt x="17" y="25"/>
                  </a:moveTo>
                  <a:lnTo>
                    <a:pt x="21" y="25"/>
                  </a:lnTo>
                  <a:lnTo>
                    <a:pt x="23" y="25"/>
                  </a:lnTo>
                  <a:lnTo>
                    <a:pt x="26" y="25"/>
                  </a:lnTo>
                  <a:lnTo>
                    <a:pt x="28" y="23"/>
                  </a:lnTo>
                  <a:lnTo>
                    <a:pt x="30" y="21"/>
                  </a:lnTo>
                  <a:lnTo>
                    <a:pt x="32" y="21"/>
                  </a:lnTo>
                  <a:lnTo>
                    <a:pt x="34" y="19"/>
                  </a:lnTo>
                  <a:lnTo>
                    <a:pt x="34" y="17"/>
                  </a:lnTo>
                  <a:lnTo>
                    <a:pt x="36" y="15"/>
                  </a:lnTo>
                  <a:lnTo>
                    <a:pt x="36" y="13"/>
                  </a:lnTo>
                  <a:lnTo>
                    <a:pt x="36" y="12"/>
                  </a:lnTo>
                  <a:lnTo>
                    <a:pt x="34" y="10"/>
                  </a:lnTo>
                  <a:lnTo>
                    <a:pt x="34" y="8"/>
                  </a:lnTo>
                  <a:lnTo>
                    <a:pt x="32" y="6"/>
                  </a:lnTo>
                  <a:lnTo>
                    <a:pt x="30" y="4"/>
                  </a:lnTo>
                  <a:lnTo>
                    <a:pt x="28" y="4"/>
                  </a:lnTo>
                  <a:lnTo>
                    <a:pt x="26" y="2"/>
                  </a:lnTo>
                  <a:lnTo>
                    <a:pt x="23" y="2"/>
                  </a:lnTo>
                  <a:lnTo>
                    <a:pt x="21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3" y="2"/>
                  </a:lnTo>
                  <a:lnTo>
                    <a:pt x="9" y="2"/>
                  </a:lnTo>
                  <a:lnTo>
                    <a:pt x="7" y="4"/>
                  </a:lnTo>
                  <a:lnTo>
                    <a:pt x="5" y="4"/>
                  </a:lnTo>
                  <a:lnTo>
                    <a:pt x="3" y="6"/>
                  </a:lnTo>
                  <a:lnTo>
                    <a:pt x="2" y="8"/>
                  </a:lnTo>
                  <a:lnTo>
                    <a:pt x="2" y="10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3" y="21"/>
                  </a:lnTo>
                  <a:lnTo>
                    <a:pt x="5" y="21"/>
                  </a:lnTo>
                  <a:lnTo>
                    <a:pt x="7" y="23"/>
                  </a:lnTo>
                  <a:lnTo>
                    <a:pt x="9" y="25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9" y="25"/>
                  </a:lnTo>
                  <a:lnTo>
                    <a:pt x="19" y="25"/>
                  </a:lnTo>
                  <a:lnTo>
                    <a:pt x="17" y="25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4" name="Freeform 71"/>
            <p:cNvSpPr>
              <a:spLocks noChangeAspect="1"/>
            </p:cNvSpPr>
            <p:nvPr/>
          </p:nvSpPr>
          <p:spPr bwMode="auto">
            <a:xfrm>
              <a:off x="4323" y="3842"/>
              <a:ext cx="37" cy="28"/>
            </a:xfrm>
            <a:custGeom>
              <a:avLst/>
              <a:gdLst>
                <a:gd name="T0" fmla="*/ 15 w 34"/>
                <a:gd name="T1" fmla="*/ 23 h 25"/>
                <a:gd name="T2" fmla="*/ 19 w 34"/>
                <a:gd name="T3" fmla="*/ 25 h 25"/>
                <a:gd name="T4" fmla="*/ 23 w 34"/>
                <a:gd name="T5" fmla="*/ 23 h 25"/>
                <a:gd name="T6" fmla="*/ 25 w 34"/>
                <a:gd name="T7" fmla="*/ 23 h 25"/>
                <a:gd name="T8" fmla="*/ 27 w 34"/>
                <a:gd name="T9" fmla="*/ 21 h 25"/>
                <a:gd name="T10" fmla="*/ 29 w 34"/>
                <a:gd name="T11" fmla="*/ 21 h 25"/>
                <a:gd name="T12" fmla="*/ 31 w 34"/>
                <a:gd name="T13" fmla="*/ 19 h 25"/>
                <a:gd name="T14" fmla="*/ 32 w 34"/>
                <a:gd name="T15" fmla="*/ 17 h 25"/>
                <a:gd name="T16" fmla="*/ 34 w 34"/>
                <a:gd name="T17" fmla="*/ 15 h 25"/>
                <a:gd name="T18" fmla="*/ 34 w 34"/>
                <a:gd name="T19" fmla="*/ 13 h 25"/>
                <a:gd name="T20" fmla="*/ 34 w 34"/>
                <a:gd name="T21" fmla="*/ 11 h 25"/>
                <a:gd name="T22" fmla="*/ 34 w 34"/>
                <a:gd name="T23" fmla="*/ 9 h 25"/>
                <a:gd name="T24" fmla="*/ 34 w 34"/>
                <a:gd name="T25" fmla="*/ 7 h 25"/>
                <a:gd name="T26" fmla="*/ 32 w 34"/>
                <a:gd name="T27" fmla="*/ 5 h 25"/>
                <a:gd name="T28" fmla="*/ 31 w 34"/>
                <a:gd name="T29" fmla="*/ 4 h 25"/>
                <a:gd name="T30" fmla="*/ 29 w 34"/>
                <a:gd name="T31" fmla="*/ 4 h 25"/>
                <a:gd name="T32" fmla="*/ 27 w 34"/>
                <a:gd name="T33" fmla="*/ 2 h 25"/>
                <a:gd name="T34" fmla="*/ 25 w 34"/>
                <a:gd name="T35" fmla="*/ 0 h 25"/>
                <a:gd name="T36" fmla="*/ 23 w 34"/>
                <a:gd name="T37" fmla="*/ 0 h 25"/>
                <a:gd name="T38" fmla="*/ 19 w 34"/>
                <a:gd name="T39" fmla="*/ 0 h 25"/>
                <a:gd name="T40" fmla="*/ 17 w 34"/>
                <a:gd name="T41" fmla="*/ 0 h 25"/>
                <a:gd name="T42" fmla="*/ 13 w 34"/>
                <a:gd name="T43" fmla="*/ 0 h 25"/>
                <a:gd name="T44" fmla="*/ 11 w 34"/>
                <a:gd name="T45" fmla="*/ 0 h 25"/>
                <a:gd name="T46" fmla="*/ 9 w 34"/>
                <a:gd name="T47" fmla="*/ 0 h 25"/>
                <a:gd name="T48" fmla="*/ 6 w 34"/>
                <a:gd name="T49" fmla="*/ 2 h 25"/>
                <a:gd name="T50" fmla="*/ 4 w 34"/>
                <a:gd name="T51" fmla="*/ 4 h 25"/>
                <a:gd name="T52" fmla="*/ 2 w 34"/>
                <a:gd name="T53" fmla="*/ 4 h 25"/>
                <a:gd name="T54" fmla="*/ 2 w 34"/>
                <a:gd name="T55" fmla="*/ 5 h 25"/>
                <a:gd name="T56" fmla="*/ 0 w 34"/>
                <a:gd name="T57" fmla="*/ 7 h 25"/>
                <a:gd name="T58" fmla="*/ 0 w 34"/>
                <a:gd name="T59" fmla="*/ 9 h 25"/>
                <a:gd name="T60" fmla="*/ 0 w 34"/>
                <a:gd name="T61" fmla="*/ 11 h 25"/>
                <a:gd name="T62" fmla="*/ 0 w 34"/>
                <a:gd name="T63" fmla="*/ 13 h 25"/>
                <a:gd name="T64" fmla="*/ 0 w 34"/>
                <a:gd name="T65" fmla="*/ 15 h 25"/>
                <a:gd name="T66" fmla="*/ 2 w 34"/>
                <a:gd name="T67" fmla="*/ 17 h 25"/>
                <a:gd name="T68" fmla="*/ 2 w 34"/>
                <a:gd name="T69" fmla="*/ 19 h 25"/>
                <a:gd name="T70" fmla="*/ 4 w 34"/>
                <a:gd name="T71" fmla="*/ 21 h 25"/>
                <a:gd name="T72" fmla="*/ 6 w 34"/>
                <a:gd name="T73" fmla="*/ 21 h 25"/>
                <a:gd name="T74" fmla="*/ 9 w 34"/>
                <a:gd name="T75" fmla="*/ 23 h 25"/>
                <a:gd name="T76" fmla="*/ 11 w 34"/>
                <a:gd name="T77" fmla="*/ 23 h 25"/>
                <a:gd name="T78" fmla="*/ 13 w 34"/>
                <a:gd name="T79" fmla="*/ 25 h 25"/>
                <a:gd name="T80" fmla="*/ 17 w 34"/>
                <a:gd name="T81" fmla="*/ 25 h 25"/>
                <a:gd name="T82" fmla="*/ 17 w 34"/>
                <a:gd name="T83" fmla="*/ 25 h 25"/>
                <a:gd name="T84" fmla="*/ 15 w 34"/>
                <a:gd name="T85" fmla="*/ 2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4" h="25">
                  <a:moveTo>
                    <a:pt x="15" y="23"/>
                  </a:moveTo>
                  <a:lnTo>
                    <a:pt x="19" y="25"/>
                  </a:lnTo>
                  <a:lnTo>
                    <a:pt x="23" y="23"/>
                  </a:lnTo>
                  <a:lnTo>
                    <a:pt x="25" y="23"/>
                  </a:lnTo>
                  <a:lnTo>
                    <a:pt x="27" y="21"/>
                  </a:lnTo>
                  <a:lnTo>
                    <a:pt x="29" y="21"/>
                  </a:lnTo>
                  <a:lnTo>
                    <a:pt x="31" y="19"/>
                  </a:lnTo>
                  <a:lnTo>
                    <a:pt x="32" y="17"/>
                  </a:lnTo>
                  <a:lnTo>
                    <a:pt x="34" y="15"/>
                  </a:lnTo>
                  <a:lnTo>
                    <a:pt x="34" y="13"/>
                  </a:lnTo>
                  <a:lnTo>
                    <a:pt x="34" y="11"/>
                  </a:lnTo>
                  <a:lnTo>
                    <a:pt x="34" y="9"/>
                  </a:lnTo>
                  <a:lnTo>
                    <a:pt x="34" y="7"/>
                  </a:lnTo>
                  <a:lnTo>
                    <a:pt x="32" y="5"/>
                  </a:lnTo>
                  <a:lnTo>
                    <a:pt x="31" y="4"/>
                  </a:lnTo>
                  <a:lnTo>
                    <a:pt x="29" y="4"/>
                  </a:lnTo>
                  <a:lnTo>
                    <a:pt x="27" y="2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2"/>
                  </a:lnTo>
                  <a:lnTo>
                    <a:pt x="4" y="4"/>
                  </a:lnTo>
                  <a:lnTo>
                    <a:pt x="2" y="4"/>
                  </a:lnTo>
                  <a:lnTo>
                    <a:pt x="2" y="5"/>
                  </a:lnTo>
                  <a:lnTo>
                    <a:pt x="0" y="7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4" y="21"/>
                  </a:lnTo>
                  <a:lnTo>
                    <a:pt x="6" y="21"/>
                  </a:lnTo>
                  <a:lnTo>
                    <a:pt x="9" y="23"/>
                  </a:lnTo>
                  <a:lnTo>
                    <a:pt x="11" y="23"/>
                  </a:lnTo>
                  <a:lnTo>
                    <a:pt x="13" y="25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5" y="23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5" name="Freeform 72"/>
            <p:cNvSpPr>
              <a:spLocks noChangeAspect="1"/>
            </p:cNvSpPr>
            <p:nvPr/>
          </p:nvSpPr>
          <p:spPr bwMode="auto">
            <a:xfrm>
              <a:off x="4565" y="3324"/>
              <a:ext cx="38" cy="28"/>
            </a:xfrm>
            <a:custGeom>
              <a:avLst/>
              <a:gdLst>
                <a:gd name="T0" fmla="*/ 17 w 35"/>
                <a:gd name="T1" fmla="*/ 25 h 25"/>
                <a:gd name="T2" fmla="*/ 21 w 35"/>
                <a:gd name="T3" fmla="*/ 25 h 25"/>
                <a:gd name="T4" fmla="*/ 23 w 35"/>
                <a:gd name="T5" fmla="*/ 25 h 25"/>
                <a:gd name="T6" fmla="*/ 25 w 35"/>
                <a:gd name="T7" fmla="*/ 23 h 25"/>
                <a:gd name="T8" fmla="*/ 29 w 35"/>
                <a:gd name="T9" fmla="*/ 23 h 25"/>
                <a:gd name="T10" fmla="*/ 31 w 35"/>
                <a:gd name="T11" fmla="*/ 21 h 25"/>
                <a:gd name="T12" fmla="*/ 33 w 35"/>
                <a:gd name="T13" fmla="*/ 19 h 25"/>
                <a:gd name="T14" fmla="*/ 33 w 35"/>
                <a:gd name="T15" fmla="*/ 17 h 25"/>
                <a:gd name="T16" fmla="*/ 35 w 35"/>
                <a:gd name="T17" fmla="*/ 15 h 25"/>
                <a:gd name="T18" fmla="*/ 35 w 35"/>
                <a:gd name="T19" fmla="*/ 13 h 25"/>
                <a:gd name="T20" fmla="*/ 35 w 35"/>
                <a:gd name="T21" fmla="*/ 12 h 25"/>
                <a:gd name="T22" fmla="*/ 35 w 35"/>
                <a:gd name="T23" fmla="*/ 10 h 25"/>
                <a:gd name="T24" fmla="*/ 35 w 35"/>
                <a:gd name="T25" fmla="*/ 8 h 25"/>
                <a:gd name="T26" fmla="*/ 33 w 35"/>
                <a:gd name="T27" fmla="*/ 6 h 25"/>
                <a:gd name="T28" fmla="*/ 33 w 35"/>
                <a:gd name="T29" fmla="*/ 6 h 25"/>
                <a:gd name="T30" fmla="*/ 31 w 35"/>
                <a:gd name="T31" fmla="*/ 4 h 25"/>
                <a:gd name="T32" fmla="*/ 29 w 35"/>
                <a:gd name="T33" fmla="*/ 2 h 25"/>
                <a:gd name="T34" fmla="*/ 25 w 35"/>
                <a:gd name="T35" fmla="*/ 2 h 25"/>
                <a:gd name="T36" fmla="*/ 23 w 35"/>
                <a:gd name="T37" fmla="*/ 0 h 25"/>
                <a:gd name="T38" fmla="*/ 21 w 35"/>
                <a:gd name="T39" fmla="*/ 0 h 25"/>
                <a:gd name="T40" fmla="*/ 17 w 35"/>
                <a:gd name="T41" fmla="*/ 0 h 25"/>
                <a:gd name="T42" fmla="*/ 15 w 35"/>
                <a:gd name="T43" fmla="*/ 0 h 25"/>
                <a:gd name="T44" fmla="*/ 12 w 35"/>
                <a:gd name="T45" fmla="*/ 0 h 25"/>
                <a:gd name="T46" fmla="*/ 10 w 35"/>
                <a:gd name="T47" fmla="*/ 2 h 25"/>
                <a:gd name="T48" fmla="*/ 8 w 35"/>
                <a:gd name="T49" fmla="*/ 2 h 25"/>
                <a:gd name="T50" fmla="*/ 6 w 35"/>
                <a:gd name="T51" fmla="*/ 4 h 25"/>
                <a:gd name="T52" fmla="*/ 4 w 35"/>
                <a:gd name="T53" fmla="*/ 6 h 25"/>
                <a:gd name="T54" fmla="*/ 2 w 35"/>
                <a:gd name="T55" fmla="*/ 6 h 25"/>
                <a:gd name="T56" fmla="*/ 0 w 35"/>
                <a:gd name="T57" fmla="*/ 8 h 25"/>
                <a:gd name="T58" fmla="*/ 0 w 35"/>
                <a:gd name="T59" fmla="*/ 10 h 25"/>
                <a:gd name="T60" fmla="*/ 0 w 35"/>
                <a:gd name="T61" fmla="*/ 12 h 25"/>
                <a:gd name="T62" fmla="*/ 0 w 35"/>
                <a:gd name="T63" fmla="*/ 13 h 25"/>
                <a:gd name="T64" fmla="*/ 0 w 35"/>
                <a:gd name="T65" fmla="*/ 15 h 25"/>
                <a:gd name="T66" fmla="*/ 2 w 35"/>
                <a:gd name="T67" fmla="*/ 17 h 25"/>
                <a:gd name="T68" fmla="*/ 4 w 35"/>
                <a:gd name="T69" fmla="*/ 19 h 25"/>
                <a:gd name="T70" fmla="*/ 6 w 35"/>
                <a:gd name="T71" fmla="*/ 21 h 25"/>
                <a:gd name="T72" fmla="*/ 8 w 35"/>
                <a:gd name="T73" fmla="*/ 23 h 25"/>
                <a:gd name="T74" fmla="*/ 10 w 35"/>
                <a:gd name="T75" fmla="*/ 23 h 25"/>
                <a:gd name="T76" fmla="*/ 12 w 35"/>
                <a:gd name="T77" fmla="*/ 25 h 25"/>
                <a:gd name="T78" fmla="*/ 15 w 35"/>
                <a:gd name="T79" fmla="*/ 25 h 25"/>
                <a:gd name="T80" fmla="*/ 17 w 35"/>
                <a:gd name="T81" fmla="*/ 25 h 25"/>
                <a:gd name="T82" fmla="*/ 17 w 35"/>
                <a:gd name="T8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5" h="25">
                  <a:moveTo>
                    <a:pt x="17" y="25"/>
                  </a:moveTo>
                  <a:lnTo>
                    <a:pt x="21" y="25"/>
                  </a:lnTo>
                  <a:lnTo>
                    <a:pt x="23" y="25"/>
                  </a:lnTo>
                  <a:lnTo>
                    <a:pt x="25" y="23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3" y="19"/>
                  </a:lnTo>
                  <a:lnTo>
                    <a:pt x="33" y="17"/>
                  </a:lnTo>
                  <a:lnTo>
                    <a:pt x="35" y="15"/>
                  </a:lnTo>
                  <a:lnTo>
                    <a:pt x="35" y="13"/>
                  </a:lnTo>
                  <a:lnTo>
                    <a:pt x="35" y="12"/>
                  </a:lnTo>
                  <a:lnTo>
                    <a:pt x="35" y="10"/>
                  </a:lnTo>
                  <a:lnTo>
                    <a:pt x="35" y="8"/>
                  </a:lnTo>
                  <a:lnTo>
                    <a:pt x="33" y="6"/>
                  </a:lnTo>
                  <a:lnTo>
                    <a:pt x="33" y="6"/>
                  </a:lnTo>
                  <a:lnTo>
                    <a:pt x="31" y="4"/>
                  </a:lnTo>
                  <a:lnTo>
                    <a:pt x="29" y="2"/>
                  </a:lnTo>
                  <a:lnTo>
                    <a:pt x="25" y="2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2"/>
                  </a:lnTo>
                  <a:lnTo>
                    <a:pt x="8" y="2"/>
                  </a:lnTo>
                  <a:lnTo>
                    <a:pt x="6" y="4"/>
                  </a:lnTo>
                  <a:lnTo>
                    <a:pt x="4" y="6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4" y="19"/>
                  </a:lnTo>
                  <a:lnTo>
                    <a:pt x="6" y="21"/>
                  </a:lnTo>
                  <a:lnTo>
                    <a:pt x="8" y="23"/>
                  </a:lnTo>
                  <a:lnTo>
                    <a:pt x="10" y="23"/>
                  </a:lnTo>
                  <a:lnTo>
                    <a:pt x="12" y="25"/>
                  </a:lnTo>
                  <a:lnTo>
                    <a:pt x="15" y="25"/>
                  </a:lnTo>
                  <a:lnTo>
                    <a:pt x="17" y="25"/>
                  </a:lnTo>
                  <a:lnTo>
                    <a:pt x="17" y="25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6" name="Freeform 73"/>
            <p:cNvSpPr>
              <a:spLocks noChangeAspect="1"/>
            </p:cNvSpPr>
            <p:nvPr/>
          </p:nvSpPr>
          <p:spPr bwMode="auto">
            <a:xfrm>
              <a:off x="1991" y="3265"/>
              <a:ext cx="38" cy="28"/>
            </a:xfrm>
            <a:custGeom>
              <a:avLst/>
              <a:gdLst>
                <a:gd name="T0" fmla="*/ 15 w 34"/>
                <a:gd name="T1" fmla="*/ 23 h 25"/>
                <a:gd name="T2" fmla="*/ 19 w 34"/>
                <a:gd name="T3" fmla="*/ 23 h 25"/>
                <a:gd name="T4" fmla="*/ 23 w 34"/>
                <a:gd name="T5" fmla="*/ 23 h 25"/>
                <a:gd name="T6" fmla="*/ 25 w 34"/>
                <a:gd name="T7" fmla="*/ 23 h 25"/>
                <a:gd name="T8" fmla="*/ 26 w 34"/>
                <a:gd name="T9" fmla="*/ 21 h 25"/>
                <a:gd name="T10" fmla="*/ 28 w 34"/>
                <a:gd name="T11" fmla="*/ 21 h 25"/>
                <a:gd name="T12" fmla="*/ 30 w 34"/>
                <a:gd name="T13" fmla="*/ 19 h 25"/>
                <a:gd name="T14" fmla="*/ 32 w 34"/>
                <a:gd name="T15" fmla="*/ 17 h 25"/>
                <a:gd name="T16" fmla="*/ 34 w 34"/>
                <a:gd name="T17" fmla="*/ 15 h 25"/>
                <a:gd name="T18" fmla="*/ 34 w 34"/>
                <a:gd name="T19" fmla="*/ 13 h 25"/>
                <a:gd name="T20" fmla="*/ 34 w 34"/>
                <a:gd name="T21" fmla="*/ 11 h 25"/>
                <a:gd name="T22" fmla="*/ 34 w 34"/>
                <a:gd name="T23" fmla="*/ 9 h 25"/>
                <a:gd name="T24" fmla="*/ 34 w 34"/>
                <a:gd name="T25" fmla="*/ 8 h 25"/>
                <a:gd name="T26" fmla="*/ 32 w 34"/>
                <a:gd name="T27" fmla="*/ 6 h 25"/>
                <a:gd name="T28" fmla="*/ 30 w 34"/>
                <a:gd name="T29" fmla="*/ 4 h 25"/>
                <a:gd name="T30" fmla="*/ 28 w 34"/>
                <a:gd name="T31" fmla="*/ 2 h 25"/>
                <a:gd name="T32" fmla="*/ 26 w 34"/>
                <a:gd name="T33" fmla="*/ 2 h 25"/>
                <a:gd name="T34" fmla="*/ 25 w 34"/>
                <a:gd name="T35" fmla="*/ 0 h 25"/>
                <a:gd name="T36" fmla="*/ 23 w 34"/>
                <a:gd name="T37" fmla="*/ 0 h 25"/>
                <a:gd name="T38" fmla="*/ 19 w 34"/>
                <a:gd name="T39" fmla="*/ 0 h 25"/>
                <a:gd name="T40" fmla="*/ 17 w 34"/>
                <a:gd name="T41" fmla="*/ 0 h 25"/>
                <a:gd name="T42" fmla="*/ 13 w 34"/>
                <a:gd name="T43" fmla="*/ 0 h 25"/>
                <a:gd name="T44" fmla="*/ 11 w 34"/>
                <a:gd name="T45" fmla="*/ 0 h 25"/>
                <a:gd name="T46" fmla="*/ 9 w 34"/>
                <a:gd name="T47" fmla="*/ 0 h 25"/>
                <a:gd name="T48" fmla="*/ 5 w 34"/>
                <a:gd name="T49" fmla="*/ 2 h 25"/>
                <a:gd name="T50" fmla="*/ 3 w 34"/>
                <a:gd name="T51" fmla="*/ 2 h 25"/>
                <a:gd name="T52" fmla="*/ 2 w 34"/>
                <a:gd name="T53" fmla="*/ 4 h 25"/>
                <a:gd name="T54" fmla="*/ 2 w 34"/>
                <a:gd name="T55" fmla="*/ 6 h 25"/>
                <a:gd name="T56" fmla="*/ 0 w 34"/>
                <a:gd name="T57" fmla="*/ 8 h 25"/>
                <a:gd name="T58" fmla="*/ 0 w 34"/>
                <a:gd name="T59" fmla="*/ 9 h 25"/>
                <a:gd name="T60" fmla="*/ 0 w 34"/>
                <a:gd name="T61" fmla="*/ 11 h 25"/>
                <a:gd name="T62" fmla="*/ 0 w 34"/>
                <a:gd name="T63" fmla="*/ 13 h 25"/>
                <a:gd name="T64" fmla="*/ 0 w 34"/>
                <a:gd name="T65" fmla="*/ 15 h 25"/>
                <a:gd name="T66" fmla="*/ 2 w 34"/>
                <a:gd name="T67" fmla="*/ 17 h 25"/>
                <a:gd name="T68" fmla="*/ 2 w 34"/>
                <a:gd name="T69" fmla="*/ 19 h 25"/>
                <a:gd name="T70" fmla="*/ 3 w 34"/>
                <a:gd name="T71" fmla="*/ 21 h 25"/>
                <a:gd name="T72" fmla="*/ 5 w 34"/>
                <a:gd name="T73" fmla="*/ 21 h 25"/>
                <a:gd name="T74" fmla="*/ 9 w 34"/>
                <a:gd name="T75" fmla="*/ 23 h 25"/>
                <a:gd name="T76" fmla="*/ 11 w 34"/>
                <a:gd name="T77" fmla="*/ 23 h 25"/>
                <a:gd name="T78" fmla="*/ 13 w 34"/>
                <a:gd name="T79" fmla="*/ 23 h 25"/>
                <a:gd name="T80" fmla="*/ 17 w 34"/>
                <a:gd name="T81" fmla="*/ 25 h 25"/>
                <a:gd name="T82" fmla="*/ 17 w 34"/>
                <a:gd name="T83" fmla="*/ 25 h 25"/>
                <a:gd name="T84" fmla="*/ 15 w 34"/>
                <a:gd name="T85" fmla="*/ 23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4" h="25">
                  <a:moveTo>
                    <a:pt x="15" y="23"/>
                  </a:moveTo>
                  <a:lnTo>
                    <a:pt x="19" y="23"/>
                  </a:lnTo>
                  <a:lnTo>
                    <a:pt x="23" y="23"/>
                  </a:lnTo>
                  <a:lnTo>
                    <a:pt x="25" y="23"/>
                  </a:lnTo>
                  <a:lnTo>
                    <a:pt x="26" y="21"/>
                  </a:lnTo>
                  <a:lnTo>
                    <a:pt x="28" y="21"/>
                  </a:lnTo>
                  <a:lnTo>
                    <a:pt x="30" y="19"/>
                  </a:lnTo>
                  <a:lnTo>
                    <a:pt x="32" y="17"/>
                  </a:lnTo>
                  <a:lnTo>
                    <a:pt x="34" y="15"/>
                  </a:lnTo>
                  <a:lnTo>
                    <a:pt x="34" y="13"/>
                  </a:lnTo>
                  <a:lnTo>
                    <a:pt x="34" y="11"/>
                  </a:lnTo>
                  <a:lnTo>
                    <a:pt x="34" y="9"/>
                  </a:lnTo>
                  <a:lnTo>
                    <a:pt x="34" y="8"/>
                  </a:lnTo>
                  <a:lnTo>
                    <a:pt x="32" y="6"/>
                  </a:lnTo>
                  <a:lnTo>
                    <a:pt x="30" y="4"/>
                  </a:lnTo>
                  <a:lnTo>
                    <a:pt x="28" y="2"/>
                  </a:lnTo>
                  <a:lnTo>
                    <a:pt x="26" y="2"/>
                  </a:lnTo>
                  <a:lnTo>
                    <a:pt x="25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5" y="2"/>
                  </a:lnTo>
                  <a:lnTo>
                    <a:pt x="3" y="2"/>
                  </a:lnTo>
                  <a:lnTo>
                    <a:pt x="2" y="4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3" y="21"/>
                  </a:lnTo>
                  <a:lnTo>
                    <a:pt x="5" y="21"/>
                  </a:lnTo>
                  <a:lnTo>
                    <a:pt x="9" y="23"/>
                  </a:lnTo>
                  <a:lnTo>
                    <a:pt x="11" y="23"/>
                  </a:lnTo>
                  <a:lnTo>
                    <a:pt x="13" y="23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5" y="23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7" name="Freeform 74"/>
            <p:cNvSpPr>
              <a:spLocks noChangeAspect="1"/>
            </p:cNvSpPr>
            <p:nvPr/>
          </p:nvSpPr>
          <p:spPr bwMode="auto">
            <a:xfrm>
              <a:off x="2774" y="3410"/>
              <a:ext cx="41" cy="28"/>
            </a:xfrm>
            <a:custGeom>
              <a:avLst/>
              <a:gdLst>
                <a:gd name="T0" fmla="*/ 17 w 37"/>
                <a:gd name="T1" fmla="*/ 24 h 25"/>
                <a:gd name="T2" fmla="*/ 21 w 37"/>
                <a:gd name="T3" fmla="*/ 24 h 25"/>
                <a:gd name="T4" fmla="*/ 23 w 37"/>
                <a:gd name="T5" fmla="*/ 24 h 25"/>
                <a:gd name="T6" fmla="*/ 27 w 37"/>
                <a:gd name="T7" fmla="*/ 24 h 25"/>
                <a:gd name="T8" fmla="*/ 29 w 37"/>
                <a:gd name="T9" fmla="*/ 22 h 25"/>
                <a:gd name="T10" fmla="*/ 31 w 37"/>
                <a:gd name="T11" fmla="*/ 22 h 25"/>
                <a:gd name="T12" fmla="*/ 33 w 37"/>
                <a:gd name="T13" fmla="*/ 20 h 25"/>
                <a:gd name="T14" fmla="*/ 35 w 37"/>
                <a:gd name="T15" fmla="*/ 18 h 25"/>
                <a:gd name="T16" fmla="*/ 35 w 37"/>
                <a:gd name="T17" fmla="*/ 16 h 25"/>
                <a:gd name="T18" fmla="*/ 37 w 37"/>
                <a:gd name="T19" fmla="*/ 14 h 25"/>
                <a:gd name="T20" fmla="*/ 37 w 37"/>
                <a:gd name="T21" fmla="*/ 12 h 25"/>
                <a:gd name="T22" fmla="*/ 37 w 37"/>
                <a:gd name="T23" fmla="*/ 10 h 25"/>
                <a:gd name="T24" fmla="*/ 35 w 37"/>
                <a:gd name="T25" fmla="*/ 8 h 25"/>
                <a:gd name="T26" fmla="*/ 35 w 37"/>
                <a:gd name="T27" fmla="*/ 6 h 25"/>
                <a:gd name="T28" fmla="*/ 33 w 37"/>
                <a:gd name="T29" fmla="*/ 4 h 25"/>
                <a:gd name="T30" fmla="*/ 31 w 37"/>
                <a:gd name="T31" fmla="*/ 2 h 25"/>
                <a:gd name="T32" fmla="*/ 29 w 37"/>
                <a:gd name="T33" fmla="*/ 2 h 25"/>
                <a:gd name="T34" fmla="*/ 27 w 37"/>
                <a:gd name="T35" fmla="*/ 0 h 25"/>
                <a:gd name="T36" fmla="*/ 23 w 37"/>
                <a:gd name="T37" fmla="*/ 0 h 25"/>
                <a:gd name="T38" fmla="*/ 21 w 37"/>
                <a:gd name="T39" fmla="*/ 0 h 25"/>
                <a:gd name="T40" fmla="*/ 17 w 37"/>
                <a:gd name="T41" fmla="*/ 0 h 25"/>
                <a:gd name="T42" fmla="*/ 15 w 37"/>
                <a:gd name="T43" fmla="*/ 0 h 25"/>
                <a:gd name="T44" fmla="*/ 12 w 37"/>
                <a:gd name="T45" fmla="*/ 0 h 25"/>
                <a:gd name="T46" fmla="*/ 10 w 37"/>
                <a:gd name="T47" fmla="*/ 0 h 25"/>
                <a:gd name="T48" fmla="*/ 8 w 37"/>
                <a:gd name="T49" fmla="*/ 2 h 25"/>
                <a:gd name="T50" fmla="*/ 6 w 37"/>
                <a:gd name="T51" fmla="*/ 2 h 25"/>
                <a:gd name="T52" fmla="*/ 4 w 37"/>
                <a:gd name="T53" fmla="*/ 4 h 25"/>
                <a:gd name="T54" fmla="*/ 2 w 37"/>
                <a:gd name="T55" fmla="*/ 6 h 25"/>
                <a:gd name="T56" fmla="*/ 2 w 37"/>
                <a:gd name="T57" fmla="*/ 8 h 25"/>
                <a:gd name="T58" fmla="*/ 0 w 37"/>
                <a:gd name="T59" fmla="*/ 10 h 25"/>
                <a:gd name="T60" fmla="*/ 0 w 37"/>
                <a:gd name="T61" fmla="*/ 12 h 25"/>
                <a:gd name="T62" fmla="*/ 0 w 37"/>
                <a:gd name="T63" fmla="*/ 14 h 25"/>
                <a:gd name="T64" fmla="*/ 2 w 37"/>
                <a:gd name="T65" fmla="*/ 16 h 25"/>
                <a:gd name="T66" fmla="*/ 2 w 37"/>
                <a:gd name="T67" fmla="*/ 18 h 25"/>
                <a:gd name="T68" fmla="*/ 4 w 37"/>
                <a:gd name="T69" fmla="*/ 20 h 25"/>
                <a:gd name="T70" fmla="*/ 6 w 37"/>
                <a:gd name="T71" fmla="*/ 22 h 25"/>
                <a:gd name="T72" fmla="*/ 8 w 37"/>
                <a:gd name="T73" fmla="*/ 22 h 25"/>
                <a:gd name="T74" fmla="*/ 10 w 37"/>
                <a:gd name="T75" fmla="*/ 24 h 25"/>
                <a:gd name="T76" fmla="*/ 12 w 37"/>
                <a:gd name="T77" fmla="*/ 24 h 25"/>
                <a:gd name="T78" fmla="*/ 15 w 37"/>
                <a:gd name="T79" fmla="*/ 24 h 25"/>
                <a:gd name="T80" fmla="*/ 17 w 37"/>
                <a:gd name="T81" fmla="*/ 25 h 25"/>
                <a:gd name="T82" fmla="*/ 17 w 37"/>
                <a:gd name="T83" fmla="*/ 25 h 25"/>
                <a:gd name="T84" fmla="*/ 17 w 37"/>
                <a:gd name="T85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" h="25">
                  <a:moveTo>
                    <a:pt x="17" y="24"/>
                  </a:moveTo>
                  <a:lnTo>
                    <a:pt x="21" y="24"/>
                  </a:lnTo>
                  <a:lnTo>
                    <a:pt x="23" y="24"/>
                  </a:lnTo>
                  <a:lnTo>
                    <a:pt x="27" y="24"/>
                  </a:lnTo>
                  <a:lnTo>
                    <a:pt x="29" y="22"/>
                  </a:lnTo>
                  <a:lnTo>
                    <a:pt x="31" y="22"/>
                  </a:lnTo>
                  <a:lnTo>
                    <a:pt x="33" y="20"/>
                  </a:lnTo>
                  <a:lnTo>
                    <a:pt x="35" y="18"/>
                  </a:lnTo>
                  <a:lnTo>
                    <a:pt x="35" y="16"/>
                  </a:lnTo>
                  <a:lnTo>
                    <a:pt x="37" y="14"/>
                  </a:lnTo>
                  <a:lnTo>
                    <a:pt x="37" y="12"/>
                  </a:lnTo>
                  <a:lnTo>
                    <a:pt x="37" y="10"/>
                  </a:lnTo>
                  <a:lnTo>
                    <a:pt x="35" y="8"/>
                  </a:lnTo>
                  <a:lnTo>
                    <a:pt x="35" y="6"/>
                  </a:lnTo>
                  <a:lnTo>
                    <a:pt x="33" y="4"/>
                  </a:lnTo>
                  <a:lnTo>
                    <a:pt x="31" y="2"/>
                  </a:lnTo>
                  <a:lnTo>
                    <a:pt x="29" y="2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8" y="2"/>
                  </a:lnTo>
                  <a:lnTo>
                    <a:pt x="6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2" y="16"/>
                  </a:lnTo>
                  <a:lnTo>
                    <a:pt x="2" y="18"/>
                  </a:lnTo>
                  <a:lnTo>
                    <a:pt x="4" y="20"/>
                  </a:lnTo>
                  <a:lnTo>
                    <a:pt x="6" y="22"/>
                  </a:lnTo>
                  <a:lnTo>
                    <a:pt x="8" y="22"/>
                  </a:lnTo>
                  <a:lnTo>
                    <a:pt x="10" y="24"/>
                  </a:lnTo>
                  <a:lnTo>
                    <a:pt x="12" y="24"/>
                  </a:lnTo>
                  <a:lnTo>
                    <a:pt x="15" y="24"/>
                  </a:lnTo>
                  <a:lnTo>
                    <a:pt x="17" y="25"/>
                  </a:lnTo>
                  <a:lnTo>
                    <a:pt x="17" y="25"/>
                  </a:lnTo>
                  <a:lnTo>
                    <a:pt x="17" y="24"/>
                  </a:lnTo>
                  <a:close/>
                </a:path>
              </a:pathLst>
            </a:custGeom>
            <a:solidFill>
              <a:srgbClr val="333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8" name="Freeform 75"/>
            <p:cNvSpPr>
              <a:spLocks noChangeAspect="1"/>
            </p:cNvSpPr>
            <p:nvPr/>
          </p:nvSpPr>
          <p:spPr bwMode="auto">
            <a:xfrm>
              <a:off x="3558" y="3554"/>
              <a:ext cx="40" cy="28"/>
            </a:xfrm>
            <a:custGeom>
              <a:avLst/>
              <a:gdLst>
                <a:gd name="T0" fmla="*/ 17 w 36"/>
                <a:gd name="T1" fmla="*/ 25 h 25"/>
                <a:gd name="T2" fmla="*/ 21 w 36"/>
                <a:gd name="T3" fmla="*/ 25 h 25"/>
                <a:gd name="T4" fmla="*/ 23 w 36"/>
                <a:gd name="T5" fmla="*/ 25 h 25"/>
                <a:gd name="T6" fmla="*/ 26 w 36"/>
                <a:gd name="T7" fmla="*/ 23 h 25"/>
                <a:gd name="T8" fmla="*/ 28 w 36"/>
                <a:gd name="T9" fmla="*/ 23 h 25"/>
                <a:gd name="T10" fmla="*/ 30 w 36"/>
                <a:gd name="T11" fmla="*/ 21 h 25"/>
                <a:gd name="T12" fmla="*/ 32 w 36"/>
                <a:gd name="T13" fmla="*/ 19 h 25"/>
                <a:gd name="T14" fmla="*/ 34 w 36"/>
                <a:gd name="T15" fmla="*/ 18 h 25"/>
                <a:gd name="T16" fmla="*/ 34 w 36"/>
                <a:gd name="T17" fmla="*/ 18 h 25"/>
                <a:gd name="T18" fmla="*/ 36 w 36"/>
                <a:gd name="T19" fmla="*/ 16 h 25"/>
                <a:gd name="T20" fmla="*/ 36 w 36"/>
                <a:gd name="T21" fmla="*/ 12 h 25"/>
                <a:gd name="T22" fmla="*/ 36 w 36"/>
                <a:gd name="T23" fmla="*/ 10 h 25"/>
                <a:gd name="T24" fmla="*/ 34 w 36"/>
                <a:gd name="T25" fmla="*/ 8 h 25"/>
                <a:gd name="T26" fmla="*/ 34 w 36"/>
                <a:gd name="T27" fmla="*/ 6 h 25"/>
                <a:gd name="T28" fmla="*/ 32 w 36"/>
                <a:gd name="T29" fmla="*/ 6 h 25"/>
                <a:gd name="T30" fmla="*/ 30 w 36"/>
                <a:gd name="T31" fmla="*/ 4 h 25"/>
                <a:gd name="T32" fmla="*/ 28 w 36"/>
                <a:gd name="T33" fmla="*/ 2 h 25"/>
                <a:gd name="T34" fmla="*/ 26 w 36"/>
                <a:gd name="T35" fmla="*/ 2 h 25"/>
                <a:gd name="T36" fmla="*/ 23 w 36"/>
                <a:gd name="T37" fmla="*/ 0 h 25"/>
                <a:gd name="T38" fmla="*/ 21 w 36"/>
                <a:gd name="T39" fmla="*/ 0 h 25"/>
                <a:gd name="T40" fmla="*/ 17 w 36"/>
                <a:gd name="T41" fmla="*/ 0 h 25"/>
                <a:gd name="T42" fmla="*/ 15 w 36"/>
                <a:gd name="T43" fmla="*/ 0 h 25"/>
                <a:gd name="T44" fmla="*/ 13 w 36"/>
                <a:gd name="T45" fmla="*/ 0 h 25"/>
                <a:gd name="T46" fmla="*/ 9 w 36"/>
                <a:gd name="T47" fmla="*/ 2 h 25"/>
                <a:gd name="T48" fmla="*/ 7 w 36"/>
                <a:gd name="T49" fmla="*/ 2 h 25"/>
                <a:gd name="T50" fmla="*/ 5 w 36"/>
                <a:gd name="T51" fmla="*/ 4 h 25"/>
                <a:gd name="T52" fmla="*/ 3 w 36"/>
                <a:gd name="T53" fmla="*/ 6 h 25"/>
                <a:gd name="T54" fmla="*/ 2 w 36"/>
                <a:gd name="T55" fmla="*/ 6 h 25"/>
                <a:gd name="T56" fmla="*/ 2 w 36"/>
                <a:gd name="T57" fmla="*/ 8 h 25"/>
                <a:gd name="T58" fmla="*/ 0 w 36"/>
                <a:gd name="T59" fmla="*/ 10 h 25"/>
                <a:gd name="T60" fmla="*/ 0 w 36"/>
                <a:gd name="T61" fmla="*/ 12 h 25"/>
                <a:gd name="T62" fmla="*/ 0 w 36"/>
                <a:gd name="T63" fmla="*/ 16 h 25"/>
                <a:gd name="T64" fmla="*/ 2 w 36"/>
                <a:gd name="T65" fmla="*/ 18 h 25"/>
                <a:gd name="T66" fmla="*/ 2 w 36"/>
                <a:gd name="T67" fmla="*/ 18 h 25"/>
                <a:gd name="T68" fmla="*/ 3 w 36"/>
                <a:gd name="T69" fmla="*/ 19 h 25"/>
                <a:gd name="T70" fmla="*/ 5 w 36"/>
                <a:gd name="T71" fmla="*/ 21 h 25"/>
                <a:gd name="T72" fmla="*/ 7 w 36"/>
                <a:gd name="T73" fmla="*/ 23 h 25"/>
                <a:gd name="T74" fmla="*/ 9 w 36"/>
                <a:gd name="T75" fmla="*/ 23 h 25"/>
                <a:gd name="T76" fmla="*/ 13 w 36"/>
                <a:gd name="T77" fmla="*/ 25 h 25"/>
                <a:gd name="T78" fmla="*/ 15 w 36"/>
                <a:gd name="T79" fmla="*/ 25 h 25"/>
                <a:gd name="T80" fmla="*/ 17 w 36"/>
                <a:gd name="T81" fmla="*/ 25 h 25"/>
                <a:gd name="T82" fmla="*/ 17 w 36"/>
                <a:gd name="T8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" h="25">
                  <a:moveTo>
                    <a:pt x="17" y="25"/>
                  </a:moveTo>
                  <a:lnTo>
                    <a:pt x="21" y="25"/>
                  </a:lnTo>
                  <a:lnTo>
                    <a:pt x="23" y="25"/>
                  </a:lnTo>
                  <a:lnTo>
                    <a:pt x="26" y="23"/>
                  </a:lnTo>
                  <a:lnTo>
                    <a:pt x="28" y="23"/>
                  </a:lnTo>
                  <a:lnTo>
                    <a:pt x="30" y="21"/>
                  </a:lnTo>
                  <a:lnTo>
                    <a:pt x="32" y="19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6" y="16"/>
                  </a:lnTo>
                  <a:lnTo>
                    <a:pt x="36" y="12"/>
                  </a:lnTo>
                  <a:lnTo>
                    <a:pt x="36" y="10"/>
                  </a:lnTo>
                  <a:lnTo>
                    <a:pt x="34" y="8"/>
                  </a:lnTo>
                  <a:lnTo>
                    <a:pt x="34" y="6"/>
                  </a:lnTo>
                  <a:lnTo>
                    <a:pt x="32" y="6"/>
                  </a:lnTo>
                  <a:lnTo>
                    <a:pt x="30" y="4"/>
                  </a:lnTo>
                  <a:lnTo>
                    <a:pt x="28" y="2"/>
                  </a:lnTo>
                  <a:lnTo>
                    <a:pt x="26" y="2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9" y="2"/>
                  </a:lnTo>
                  <a:lnTo>
                    <a:pt x="7" y="2"/>
                  </a:lnTo>
                  <a:lnTo>
                    <a:pt x="5" y="4"/>
                  </a:lnTo>
                  <a:lnTo>
                    <a:pt x="3" y="6"/>
                  </a:lnTo>
                  <a:lnTo>
                    <a:pt x="2" y="6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18"/>
                  </a:lnTo>
                  <a:lnTo>
                    <a:pt x="2" y="18"/>
                  </a:lnTo>
                  <a:lnTo>
                    <a:pt x="3" y="19"/>
                  </a:lnTo>
                  <a:lnTo>
                    <a:pt x="5" y="21"/>
                  </a:lnTo>
                  <a:lnTo>
                    <a:pt x="7" y="23"/>
                  </a:lnTo>
                  <a:lnTo>
                    <a:pt x="9" y="23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7" y="25"/>
                  </a:lnTo>
                  <a:lnTo>
                    <a:pt x="17" y="25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9" name="Freeform 76"/>
            <p:cNvSpPr>
              <a:spLocks noChangeAspect="1"/>
            </p:cNvSpPr>
            <p:nvPr/>
          </p:nvSpPr>
          <p:spPr bwMode="auto">
            <a:xfrm>
              <a:off x="4321" y="3695"/>
              <a:ext cx="39" cy="29"/>
            </a:xfrm>
            <a:custGeom>
              <a:avLst/>
              <a:gdLst>
                <a:gd name="T0" fmla="*/ 17 w 36"/>
                <a:gd name="T1" fmla="*/ 25 h 25"/>
                <a:gd name="T2" fmla="*/ 21 w 36"/>
                <a:gd name="T3" fmla="*/ 25 h 25"/>
                <a:gd name="T4" fmla="*/ 23 w 36"/>
                <a:gd name="T5" fmla="*/ 25 h 25"/>
                <a:gd name="T6" fmla="*/ 27 w 36"/>
                <a:gd name="T7" fmla="*/ 25 h 25"/>
                <a:gd name="T8" fmla="*/ 29 w 36"/>
                <a:gd name="T9" fmla="*/ 23 h 25"/>
                <a:gd name="T10" fmla="*/ 31 w 36"/>
                <a:gd name="T11" fmla="*/ 21 h 25"/>
                <a:gd name="T12" fmla="*/ 33 w 36"/>
                <a:gd name="T13" fmla="*/ 21 h 25"/>
                <a:gd name="T14" fmla="*/ 34 w 36"/>
                <a:gd name="T15" fmla="*/ 19 h 25"/>
                <a:gd name="T16" fmla="*/ 34 w 36"/>
                <a:gd name="T17" fmla="*/ 17 h 25"/>
                <a:gd name="T18" fmla="*/ 36 w 36"/>
                <a:gd name="T19" fmla="*/ 15 h 25"/>
                <a:gd name="T20" fmla="*/ 36 w 36"/>
                <a:gd name="T21" fmla="*/ 13 h 25"/>
                <a:gd name="T22" fmla="*/ 36 w 36"/>
                <a:gd name="T23" fmla="*/ 12 h 25"/>
                <a:gd name="T24" fmla="*/ 34 w 36"/>
                <a:gd name="T25" fmla="*/ 10 h 25"/>
                <a:gd name="T26" fmla="*/ 34 w 36"/>
                <a:gd name="T27" fmla="*/ 8 h 25"/>
                <a:gd name="T28" fmla="*/ 33 w 36"/>
                <a:gd name="T29" fmla="*/ 6 h 25"/>
                <a:gd name="T30" fmla="*/ 31 w 36"/>
                <a:gd name="T31" fmla="*/ 4 h 25"/>
                <a:gd name="T32" fmla="*/ 29 w 36"/>
                <a:gd name="T33" fmla="*/ 4 h 25"/>
                <a:gd name="T34" fmla="*/ 27 w 36"/>
                <a:gd name="T35" fmla="*/ 2 h 25"/>
                <a:gd name="T36" fmla="*/ 23 w 36"/>
                <a:gd name="T37" fmla="*/ 2 h 25"/>
                <a:gd name="T38" fmla="*/ 21 w 36"/>
                <a:gd name="T39" fmla="*/ 0 h 25"/>
                <a:gd name="T40" fmla="*/ 17 w 36"/>
                <a:gd name="T41" fmla="*/ 0 h 25"/>
                <a:gd name="T42" fmla="*/ 15 w 36"/>
                <a:gd name="T43" fmla="*/ 0 h 25"/>
                <a:gd name="T44" fmla="*/ 13 w 36"/>
                <a:gd name="T45" fmla="*/ 2 h 25"/>
                <a:gd name="T46" fmla="*/ 9 w 36"/>
                <a:gd name="T47" fmla="*/ 2 h 25"/>
                <a:gd name="T48" fmla="*/ 8 w 36"/>
                <a:gd name="T49" fmla="*/ 4 h 25"/>
                <a:gd name="T50" fmla="*/ 6 w 36"/>
                <a:gd name="T51" fmla="*/ 4 h 25"/>
                <a:gd name="T52" fmla="*/ 4 w 36"/>
                <a:gd name="T53" fmla="*/ 6 h 25"/>
                <a:gd name="T54" fmla="*/ 2 w 36"/>
                <a:gd name="T55" fmla="*/ 8 h 25"/>
                <a:gd name="T56" fmla="*/ 2 w 36"/>
                <a:gd name="T57" fmla="*/ 10 h 25"/>
                <a:gd name="T58" fmla="*/ 0 w 36"/>
                <a:gd name="T59" fmla="*/ 12 h 25"/>
                <a:gd name="T60" fmla="*/ 0 w 36"/>
                <a:gd name="T61" fmla="*/ 13 h 25"/>
                <a:gd name="T62" fmla="*/ 0 w 36"/>
                <a:gd name="T63" fmla="*/ 15 h 25"/>
                <a:gd name="T64" fmla="*/ 2 w 36"/>
                <a:gd name="T65" fmla="*/ 17 h 25"/>
                <a:gd name="T66" fmla="*/ 2 w 36"/>
                <a:gd name="T67" fmla="*/ 19 h 25"/>
                <a:gd name="T68" fmla="*/ 4 w 36"/>
                <a:gd name="T69" fmla="*/ 21 h 25"/>
                <a:gd name="T70" fmla="*/ 6 w 36"/>
                <a:gd name="T71" fmla="*/ 21 h 25"/>
                <a:gd name="T72" fmla="*/ 8 w 36"/>
                <a:gd name="T73" fmla="*/ 23 h 25"/>
                <a:gd name="T74" fmla="*/ 9 w 36"/>
                <a:gd name="T75" fmla="*/ 25 h 25"/>
                <a:gd name="T76" fmla="*/ 13 w 36"/>
                <a:gd name="T77" fmla="*/ 25 h 25"/>
                <a:gd name="T78" fmla="*/ 15 w 36"/>
                <a:gd name="T79" fmla="*/ 25 h 25"/>
                <a:gd name="T80" fmla="*/ 17 w 36"/>
                <a:gd name="T81" fmla="*/ 25 h 25"/>
                <a:gd name="T82" fmla="*/ 17 w 36"/>
                <a:gd name="T8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6" h="25">
                  <a:moveTo>
                    <a:pt x="17" y="25"/>
                  </a:moveTo>
                  <a:lnTo>
                    <a:pt x="21" y="25"/>
                  </a:lnTo>
                  <a:lnTo>
                    <a:pt x="23" y="25"/>
                  </a:lnTo>
                  <a:lnTo>
                    <a:pt x="27" y="25"/>
                  </a:lnTo>
                  <a:lnTo>
                    <a:pt x="29" y="23"/>
                  </a:lnTo>
                  <a:lnTo>
                    <a:pt x="31" y="21"/>
                  </a:lnTo>
                  <a:lnTo>
                    <a:pt x="33" y="21"/>
                  </a:lnTo>
                  <a:lnTo>
                    <a:pt x="34" y="19"/>
                  </a:lnTo>
                  <a:lnTo>
                    <a:pt x="34" y="17"/>
                  </a:lnTo>
                  <a:lnTo>
                    <a:pt x="36" y="15"/>
                  </a:lnTo>
                  <a:lnTo>
                    <a:pt x="36" y="13"/>
                  </a:lnTo>
                  <a:lnTo>
                    <a:pt x="36" y="12"/>
                  </a:lnTo>
                  <a:lnTo>
                    <a:pt x="34" y="10"/>
                  </a:lnTo>
                  <a:lnTo>
                    <a:pt x="34" y="8"/>
                  </a:lnTo>
                  <a:lnTo>
                    <a:pt x="33" y="6"/>
                  </a:lnTo>
                  <a:lnTo>
                    <a:pt x="31" y="4"/>
                  </a:lnTo>
                  <a:lnTo>
                    <a:pt x="29" y="4"/>
                  </a:lnTo>
                  <a:lnTo>
                    <a:pt x="27" y="2"/>
                  </a:lnTo>
                  <a:lnTo>
                    <a:pt x="23" y="2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3" y="2"/>
                  </a:lnTo>
                  <a:lnTo>
                    <a:pt x="9" y="2"/>
                  </a:lnTo>
                  <a:lnTo>
                    <a:pt x="8" y="4"/>
                  </a:lnTo>
                  <a:lnTo>
                    <a:pt x="6" y="4"/>
                  </a:lnTo>
                  <a:lnTo>
                    <a:pt x="4" y="6"/>
                  </a:lnTo>
                  <a:lnTo>
                    <a:pt x="2" y="8"/>
                  </a:lnTo>
                  <a:lnTo>
                    <a:pt x="2" y="10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4" y="21"/>
                  </a:lnTo>
                  <a:lnTo>
                    <a:pt x="6" y="21"/>
                  </a:lnTo>
                  <a:lnTo>
                    <a:pt x="8" y="23"/>
                  </a:lnTo>
                  <a:lnTo>
                    <a:pt x="9" y="25"/>
                  </a:lnTo>
                  <a:lnTo>
                    <a:pt x="13" y="25"/>
                  </a:lnTo>
                  <a:lnTo>
                    <a:pt x="15" y="25"/>
                  </a:lnTo>
                  <a:lnTo>
                    <a:pt x="17" y="25"/>
                  </a:lnTo>
                  <a:lnTo>
                    <a:pt x="17" y="25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0" name="Rectangle 77"/>
            <p:cNvSpPr>
              <a:spLocks noChangeAspect="1" noChangeArrowheads="1"/>
            </p:cNvSpPr>
            <p:nvPr/>
          </p:nvSpPr>
          <p:spPr bwMode="auto">
            <a:xfrm>
              <a:off x="4645" y="3073"/>
              <a:ext cx="165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1 KB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101" name="Rectangle 81"/>
            <p:cNvSpPr>
              <a:spLocks noChangeAspect="1" noChangeArrowheads="1"/>
            </p:cNvSpPr>
            <p:nvPr/>
          </p:nvSpPr>
          <p:spPr bwMode="auto">
            <a:xfrm>
              <a:off x="4645" y="3182"/>
              <a:ext cx="165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2 KB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102" name="Rectangle 85"/>
            <p:cNvSpPr>
              <a:spLocks noChangeAspect="1" noChangeArrowheads="1"/>
            </p:cNvSpPr>
            <p:nvPr/>
          </p:nvSpPr>
          <p:spPr bwMode="auto">
            <a:xfrm>
              <a:off x="4645" y="3291"/>
              <a:ext cx="165" cy="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4 KB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103" name="Rectangle 90"/>
            <p:cNvSpPr>
              <a:spLocks noChangeAspect="1" noChangeArrowheads="1"/>
            </p:cNvSpPr>
            <p:nvPr/>
          </p:nvSpPr>
          <p:spPr bwMode="auto">
            <a:xfrm>
              <a:off x="4645" y="3400"/>
              <a:ext cx="165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8 KB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104" name="Rectangle 94"/>
            <p:cNvSpPr>
              <a:spLocks noChangeAspect="1" noChangeArrowheads="1"/>
            </p:cNvSpPr>
            <p:nvPr/>
          </p:nvSpPr>
          <p:spPr bwMode="auto">
            <a:xfrm rot="16200000">
              <a:off x="1188" y="3143"/>
              <a:ext cx="307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Miss rate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105" name="Rectangle 103"/>
            <p:cNvSpPr>
              <a:spLocks noChangeAspect="1" noChangeArrowheads="1"/>
            </p:cNvSpPr>
            <p:nvPr/>
          </p:nvSpPr>
          <p:spPr bwMode="auto">
            <a:xfrm>
              <a:off x="3003" y="4432"/>
              <a:ext cx="417" cy="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900">
                  <a:solidFill>
                    <a:srgbClr val="000000"/>
                  </a:solidFill>
                  <a:latin typeface="Arial" charset="0"/>
                  <a:ea typeface="宋体" charset="-122"/>
                </a:rPr>
                <a:t>Associativity</a:t>
              </a:r>
              <a:endParaRPr lang="en-US" altLang="zh-CN" sz="1800">
                <a:latin typeface="Comic Sans MS" pitchFamily="96" charset="0"/>
                <a:ea typeface="宋体" charset="-122"/>
              </a:endParaRPr>
            </a:p>
          </p:txBody>
        </p:sp>
        <p:sp>
          <p:nvSpPr>
            <p:cNvPr id="106" name="Line 120"/>
            <p:cNvSpPr>
              <a:spLocks noChangeAspect="1" noChangeShapeType="1"/>
            </p:cNvSpPr>
            <p:nvPr/>
          </p:nvSpPr>
          <p:spPr bwMode="auto">
            <a:xfrm flipH="1" flipV="1">
              <a:off x="2010" y="2845"/>
              <a:ext cx="785" cy="290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7" name="Line 121"/>
            <p:cNvSpPr>
              <a:spLocks noChangeAspect="1" noChangeShapeType="1"/>
            </p:cNvSpPr>
            <p:nvPr/>
          </p:nvSpPr>
          <p:spPr bwMode="auto">
            <a:xfrm flipH="1" flipV="1">
              <a:off x="2795" y="3135"/>
              <a:ext cx="780" cy="286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8" name="Line 122"/>
            <p:cNvSpPr>
              <a:spLocks noChangeAspect="1" noChangeShapeType="1"/>
            </p:cNvSpPr>
            <p:nvPr/>
          </p:nvSpPr>
          <p:spPr bwMode="auto">
            <a:xfrm flipH="1" flipV="1">
              <a:off x="3575" y="3421"/>
              <a:ext cx="762" cy="144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9" name="Line 123"/>
            <p:cNvSpPr>
              <a:spLocks noChangeAspect="1" noChangeShapeType="1"/>
            </p:cNvSpPr>
            <p:nvPr/>
          </p:nvSpPr>
          <p:spPr bwMode="auto">
            <a:xfrm flipH="1" flipV="1">
              <a:off x="2010" y="2412"/>
              <a:ext cx="785" cy="28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0" name="Line 124"/>
            <p:cNvSpPr>
              <a:spLocks noChangeAspect="1" noChangeShapeType="1"/>
            </p:cNvSpPr>
            <p:nvPr/>
          </p:nvSpPr>
          <p:spPr bwMode="auto">
            <a:xfrm flipH="1" flipV="1">
              <a:off x="2795" y="2702"/>
              <a:ext cx="780" cy="14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1" name="Line 125"/>
            <p:cNvSpPr>
              <a:spLocks noChangeAspect="1" noChangeShapeType="1"/>
            </p:cNvSpPr>
            <p:nvPr/>
          </p:nvSpPr>
          <p:spPr bwMode="auto">
            <a:xfrm flipH="1" flipV="1">
              <a:off x="3575" y="2842"/>
              <a:ext cx="762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" name="Freeform 126"/>
            <p:cNvSpPr>
              <a:spLocks noChangeAspect="1"/>
            </p:cNvSpPr>
            <p:nvPr/>
          </p:nvSpPr>
          <p:spPr bwMode="auto">
            <a:xfrm>
              <a:off x="1980" y="2816"/>
              <a:ext cx="60" cy="57"/>
            </a:xfrm>
            <a:custGeom>
              <a:avLst/>
              <a:gdLst>
                <a:gd name="T0" fmla="*/ 0 w 54"/>
                <a:gd name="T1" fmla="*/ 0 h 50"/>
                <a:gd name="T2" fmla="*/ 54 w 54"/>
                <a:gd name="T3" fmla="*/ 2 h 50"/>
                <a:gd name="T4" fmla="*/ 54 w 54"/>
                <a:gd name="T5" fmla="*/ 50 h 50"/>
                <a:gd name="T6" fmla="*/ 0 w 54"/>
                <a:gd name="T7" fmla="*/ 50 h 50"/>
                <a:gd name="T8" fmla="*/ 0 w 54"/>
                <a:gd name="T9" fmla="*/ 2 h 50"/>
                <a:gd name="T10" fmla="*/ 0 w 54"/>
                <a:gd name="T11" fmla="*/ 2 h 50"/>
                <a:gd name="T12" fmla="*/ 0 w 54"/>
                <a:gd name="T1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0">
                  <a:moveTo>
                    <a:pt x="0" y="0"/>
                  </a:moveTo>
                  <a:lnTo>
                    <a:pt x="54" y="2"/>
                  </a:lnTo>
                  <a:lnTo>
                    <a:pt x="54" y="50"/>
                  </a:lnTo>
                  <a:lnTo>
                    <a:pt x="0" y="5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3" name="Freeform 127"/>
            <p:cNvSpPr>
              <a:spLocks noChangeAspect="1"/>
            </p:cNvSpPr>
            <p:nvPr/>
          </p:nvSpPr>
          <p:spPr bwMode="auto">
            <a:xfrm>
              <a:off x="2765" y="3106"/>
              <a:ext cx="60" cy="57"/>
            </a:xfrm>
            <a:custGeom>
              <a:avLst/>
              <a:gdLst>
                <a:gd name="T0" fmla="*/ 0 w 54"/>
                <a:gd name="T1" fmla="*/ 0 h 50"/>
                <a:gd name="T2" fmla="*/ 54 w 54"/>
                <a:gd name="T3" fmla="*/ 2 h 50"/>
                <a:gd name="T4" fmla="*/ 54 w 54"/>
                <a:gd name="T5" fmla="*/ 50 h 50"/>
                <a:gd name="T6" fmla="*/ 0 w 54"/>
                <a:gd name="T7" fmla="*/ 50 h 50"/>
                <a:gd name="T8" fmla="*/ 0 w 54"/>
                <a:gd name="T9" fmla="*/ 2 h 50"/>
                <a:gd name="T10" fmla="*/ 0 w 54"/>
                <a:gd name="T11" fmla="*/ 2 h 50"/>
                <a:gd name="T12" fmla="*/ 0 w 54"/>
                <a:gd name="T1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0">
                  <a:moveTo>
                    <a:pt x="0" y="0"/>
                  </a:moveTo>
                  <a:lnTo>
                    <a:pt x="54" y="2"/>
                  </a:lnTo>
                  <a:lnTo>
                    <a:pt x="54" y="50"/>
                  </a:lnTo>
                  <a:lnTo>
                    <a:pt x="0" y="5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4" name="Freeform 128"/>
            <p:cNvSpPr>
              <a:spLocks noChangeAspect="1"/>
            </p:cNvSpPr>
            <p:nvPr/>
          </p:nvSpPr>
          <p:spPr bwMode="auto">
            <a:xfrm>
              <a:off x="3545" y="3393"/>
              <a:ext cx="60" cy="54"/>
            </a:xfrm>
            <a:custGeom>
              <a:avLst/>
              <a:gdLst>
                <a:gd name="T0" fmla="*/ 0 w 54"/>
                <a:gd name="T1" fmla="*/ 0 h 48"/>
                <a:gd name="T2" fmla="*/ 54 w 54"/>
                <a:gd name="T3" fmla="*/ 0 h 48"/>
                <a:gd name="T4" fmla="*/ 54 w 54"/>
                <a:gd name="T5" fmla="*/ 48 h 48"/>
                <a:gd name="T6" fmla="*/ 0 w 54"/>
                <a:gd name="T7" fmla="*/ 48 h 48"/>
                <a:gd name="T8" fmla="*/ 0 w 54"/>
                <a:gd name="T9" fmla="*/ 0 h 48"/>
                <a:gd name="T10" fmla="*/ 0 w 54"/>
                <a:gd name="T1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48">
                  <a:moveTo>
                    <a:pt x="0" y="0"/>
                  </a:moveTo>
                  <a:lnTo>
                    <a:pt x="54" y="0"/>
                  </a:lnTo>
                  <a:lnTo>
                    <a:pt x="54" y="48"/>
                  </a:lnTo>
                  <a:lnTo>
                    <a:pt x="0" y="4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5" name="Freeform 129"/>
            <p:cNvSpPr>
              <a:spLocks noChangeAspect="1"/>
            </p:cNvSpPr>
            <p:nvPr/>
          </p:nvSpPr>
          <p:spPr bwMode="auto">
            <a:xfrm>
              <a:off x="4307" y="3537"/>
              <a:ext cx="60" cy="57"/>
            </a:xfrm>
            <a:custGeom>
              <a:avLst/>
              <a:gdLst>
                <a:gd name="T0" fmla="*/ 0 w 54"/>
                <a:gd name="T1" fmla="*/ 0 h 50"/>
                <a:gd name="T2" fmla="*/ 54 w 54"/>
                <a:gd name="T3" fmla="*/ 2 h 50"/>
                <a:gd name="T4" fmla="*/ 54 w 54"/>
                <a:gd name="T5" fmla="*/ 50 h 50"/>
                <a:gd name="T6" fmla="*/ 2 w 54"/>
                <a:gd name="T7" fmla="*/ 50 h 50"/>
                <a:gd name="T8" fmla="*/ 2 w 54"/>
                <a:gd name="T9" fmla="*/ 2 h 50"/>
                <a:gd name="T10" fmla="*/ 2 w 54"/>
                <a:gd name="T11" fmla="*/ 2 h 50"/>
                <a:gd name="T12" fmla="*/ 0 w 54"/>
                <a:gd name="T1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0">
                  <a:moveTo>
                    <a:pt x="0" y="0"/>
                  </a:moveTo>
                  <a:lnTo>
                    <a:pt x="54" y="2"/>
                  </a:lnTo>
                  <a:lnTo>
                    <a:pt x="54" y="50"/>
                  </a:lnTo>
                  <a:lnTo>
                    <a:pt x="2" y="50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6" name="Freeform 130"/>
            <p:cNvSpPr>
              <a:spLocks noChangeAspect="1"/>
            </p:cNvSpPr>
            <p:nvPr/>
          </p:nvSpPr>
          <p:spPr bwMode="auto">
            <a:xfrm>
              <a:off x="1980" y="2383"/>
              <a:ext cx="60" cy="55"/>
            </a:xfrm>
            <a:custGeom>
              <a:avLst/>
              <a:gdLst>
                <a:gd name="T0" fmla="*/ 0 w 54"/>
                <a:gd name="T1" fmla="*/ 0 h 48"/>
                <a:gd name="T2" fmla="*/ 54 w 54"/>
                <a:gd name="T3" fmla="*/ 0 h 48"/>
                <a:gd name="T4" fmla="*/ 54 w 54"/>
                <a:gd name="T5" fmla="*/ 48 h 48"/>
                <a:gd name="T6" fmla="*/ 0 w 54"/>
                <a:gd name="T7" fmla="*/ 48 h 48"/>
                <a:gd name="T8" fmla="*/ 0 w 54"/>
                <a:gd name="T9" fmla="*/ 0 h 48"/>
                <a:gd name="T10" fmla="*/ 0 w 54"/>
                <a:gd name="T1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48">
                  <a:moveTo>
                    <a:pt x="0" y="0"/>
                  </a:moveTo>
                  <a:lnTo>
                    <a:pt x="54" y="0"/>
                  </a:lnTo>
                  <a:lnTo>
                    <a:pt x="54" y="48"/>
                  </a:lnTo>
                  <a:lnTo>
                    <a:pt x="0" y="4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7" name="Freeform 131"/>
            <p:cNvSpPr>
              <a:spLocks noChangeAspect="1"/>
            </p:cNvSpPr>
            <p:nvPr/>
          </p:nvSpPr>
          <p:spPr bwMode="auto">
            <a:xfrm>
              <a:off x="2765" y="2674"/>
              <a:ext cx="60" cy="54"/>
            </a:xfrm>
            <a:custGeom>
              <a:avLst/>
              <a:gdLst>
                <a:gd name="T0" fmla="*/ 0 w 54"/>
                <a:gd name="T1" fmla="*/ 0 h 48"/>
                <a:gd name="T2" fmla="*/ 54 w 54"/>
                <a:gd name="T3" fmla="*/ 0 h 48"/>
                <a:gd name="T4" fmla="*/ 54 w 54"/>
                <a:gd name="T5" fmla="*/ 48 h 48"/>
                <a:gd name="T6" fmla="*/ 0 w 54"/>
                <a:gd name="T7" fmla="*/ 48 h 48"/>
                <a:gd name="T8" fmla="*/ 0 w 54"/>
                <a:gd name="T9" fmla="*/ 0 h 48"/>
                <a:gd name="T10" fmla="*/ 0 w 54"/>
                <a:gd name="T11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48">
                  <a:moveTo>
                    <a:pt x="0" y="0"/>
                  </a:moveTo>
                  <a:lnTo>
                    <a:pt x="54" y="0"/>
                  </a:lnTo>
                  <a:lnTo>
                    <a:pt x="54" y="48"/>
                  </a:lnTo>
                  <a:lnTo>
                    <a:pt x="0" y="4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8" name="Freeform 132"/>
            <p:cNvSpPr>
              <a:spLocks noChangeAspect="1"/>
            </p:cNvSpPr>
            <p:nvPr/>
          </p:nvSpPr>
          <p:spPr bwMode="auto">
            <a:xfrm>
              <a:off x="3545" y="2814"/>
              <a:ext cx="60" cy="57"/>
            </a:xfrm>
            <a:custGeom>
              <a:avLst/>
              <a:gdLst>
                <a:gd name="T0" fmla="*/ 0 w 54"/>
                <a:gd name="T1" fmla="*/ 0 h 50"/>
                <a:gd name="T2" fmla="*/ 54 w 54"/>
                <a:gd name="T3" fmla="*/ 2 h 50"/>
                <a:gd name="T4" fmla="*/ 54 w 54"/>
                <a:gd name="T5" fmla="*/ 50 h 50"/>
                <a:gd name="T6" fmla="*/ 0 w 54"/>
                <a:gd name="T7" fmla="*/ 50 h 50"/>
                <a:gd name="T8" fmla="*/ 0 w 54"/>
                <a:gd name="T9" fmla="*/ 2 h 50"/>
                <a:gd name="T10" fmla="*/ 0 w 54"/>
                <a:gd name="T11" fmla="*/ 2 h 50"/>
                <a:gd name="T12" fmla="*/ 0 w 54"/>
                <a:gd name="T13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0">
                  <a:moveTo>
                    <a:pt x="0" y="0"/>
                  </a:moveTo>
                  <a:lnTo>
                    <a:pt x="54" y="2"/>
                  </a:lnTo>
                  <a:lnTo>
                    <a:pt x="54" y="50"/>
                  </a:lnTo>
                  <a:lnTo>
                    <a:pt x="0" y="5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9" name="Freeform 133"/>
            <p:cNvSpPr>
              <a:spLocks noChangeAspect="1"/>
            </p:cNvSpPr>
            <p:nvPr/>
          </p:nvSpPr>
          <p:spPr bwMode="auto">
            <a:xfrm>
              <a:off x="4307" y="2960"/>
              <a:ext cx="60" cy="55"/>
            </a:xfrm>
            <a:custGeom>
              <a:avLst/>
              <a:gdLst>
                <a:gd name="T0" fmla="*/ 0 w 54"/>
                <a:gd name="T1" fmla="*/ 0 h 48"/>
                <a:gd name="T2" fmla="*/ 54 w 54"/>
                <a:gd name="T3" fmla="*/ 0 h 48"/>
                <a:gd name="T4" fmla="*/ 54 w 54"/>
                <a:gd name="T5" fmla="*/ 48 h 48"/>
                <a:gd name="T6" fmla="*/ 2 w 54"/>
                <a:gd name="T7" fmla="*/ 48 h 48"/>
                <a:gd name="T8" fmla="*/ 2 w 54"/>
                <a:gd name="T9" fmla="*/ 0 h 48"/>
                <a:gd name="T10" fmla="*/ 2 w 54"/>
                <a:gd name="T11" fmla="*/ 0 h 48"/>
                <a:gd name="T12" fmla="*/ 0 w 54"/>
                <a:gd name="T1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48">
                  <a:moveTo>
                    <a:pt x="0" y="0"/>
                  </a:moveTo>
                  <a:lnTo>
                    <a:pt x="54" y="0"/>
                  </a:lnTo>
                  <a:lnTo>
                    <a:pt x="54" y="48"/>
                  </a:lnTo>
                  <a:lnTo>
                    <a:pt x="2" y="48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0" name="Line 134"/>
            <p:cNvSpPr>
              <a:spLocks noChangeAspect="1" noChangeShapeType="1"/>
            </p:cNvSpPr>
            <p:nvPr/>
          </p:nvSpPr>
          <p:spPr bwMode="auto">
            <a:xfrm>
              <a:off x="2010" y="4251"/>
              <a:ext cx="1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1" name="Line 135"/>
            <p:cNvSpPr>
              <a:spLocks noChangeAspect="1" noChangeShapeType="1"/>
            </p:cNvSpPr>
            <p:nvPr/>
          </p:nvSpPr>
          <p:spPr bwMode="auto">
            <a:xfrm>
              <a:off x="2793" y="4251"/>
              <a:ext cx="2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2" name="Line 136"/>
            <p:cNvSpPr>
              <a:spLocks noChangeAspect="1" noChangeShapeType="1"/>
            </p:cNvSpPr>
            <p:nvPr/>
          </p:nvSpPr>
          <p:spPr bwMode="auto">
            <a:xfrm>
              <a:off x="3577" y="4251"/>
              <a:ext cx="2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3" name="Line 137"/>
            <p:cNvSpPr>
              <a:spLocks noChangeAspect="1" noChangeShapeType="1"/>
            </p:cNvSpPr>
            <p:nvPr/>
          </p:nvSpPr>
          <p:spPr bwMode="auto">
            <a:xfrm>
              <a:off x="4365" y="4251"/>
              <a:ext cx="2" cy="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72564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Block size and miss rates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Miss rates are also related to the block size and overall cache size.</a:t>
            </a:r>
          </a:p>
          <a:p>
            <a:pPr marL="457200" lvl="1" indent="0">
              <a:buNone/>
            </a:pPr>
            <a:r>
              <a:rPr lang="en-US" altLang="zh-CN" sz="2200" dirty="0">
                <a:ea typeface="宋体" charset="-122"/>
              </a:rPr>
              <a:t>-- Smaller blocks do not take maximum advantage of spatial locality.</a:t>
            </a:r>
          </a:p>
          <a:p>
            <a:pPr marL="457200" lvl="1" indent="0">
              <a:buNone/>
            </a:pPr>
            <a:r>
              <a:rPr lang="en-US" altLang="zh-CN" sz="2200" dirty="0">
                <a:ea typeface="宋体" charset="-122"/>
              </a:rPr>
              <a:t>-- But if blocks are </a:t>
            </a:r>
            <a:r>
              <a:rPr lang="en-US" altLang="zh-CN" sz="2200" i="1" dirty="0">
                <a:ea typeface="宋体" charset="-122"/>
              </a:rPr>
              <a:t>too</a:t>
            </a:r>
            <a:r>
              <a:rPr lang="en-US" altLang="zh-CN" sz="2200" dirty="0">
                <a:ea typeface="宋体" charset="-122"/>
              </a:rPr>
              <a:t> large, there will be fewer blocks available, and more potential misses due to conflicts.</a:t>
            </a:r>
          </a:p>
          <a:p>
            <a:pPr marL="914400" lvl="1" indent="-4572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</p:txBody>
      </p:sp>
      <p:grpSp>
        <p:nvGrpSpPr>
          <p:cNvPr id="39" name="Group 124"/>
          <p:cNvGrpSpPr>
            <a:grpSpLocks/>
          </p:cNvGrpSpPr>
          <p:nvPr/>
        </p:nvGrpSpPr>
        <p:grpSpPr bwMode="auto">
          <a:xfrm>
            <a:off x="1447007" y="3280618"/>
            <a:ext cx="6651625" cy="3460750"/>
            <a:chOff x="1063" y="2013"/>
            <a:chExt cx="4190" cy="2180"/>
          </a:xfrm>
        </p:grpSpPr>
        <p:sp>
          <p:nvSpPr>
            <p:cNvPr id="40" name="Rectangle 24"/>
            <p:cNvSpPr>
              <a:spLocks noChangeArrowheads="1"/>
            </p:cNvSpPr>
            <p:nvPr/>
          </p:nvSpPr>
          <p:spPr bwMode="auto">
            <a:xfrm>
              <a:off x="5014" y="2628"/>
              <a:ext cx="18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1 KB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41" name="Line 9"/>
            <p:cNvSpPr>
              <a:spLocks noChangeShapeType="1"/>
            </p:cNvSpPr>
            <p:nvPr/>
          </p:nvSpPr>
          <p:spPr bwMode="auto">
            <a:xfrm flipV="1">
              <a:off x="3652" y="3517"/>
              <a:ext cx="996" cy="20"/>
            </a:xfrm>
            <a:prstGeom prst="line">
              <a:avLst/>
            </a:prstGeom>
            <a:noFill/>
            <a:ln w="17463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" name="Freeform 10"/>
            <p:cNvSpPr>
              <a:spLocks/>
            </p:cNvSpPr>
            <p:nvPr/>
          </p:nvSpPr>
          <p:spPr bwMode="auto">
            <a:xfrm>
              <a:off x="1661" y="3141"/>
              <a:ext cx="1991" cy="396"/>
            </a:xfrm>
            <a:custGeom>
              <a:avLst/>
              <a:gdLst>
                <a:gd name="T0" fmla="*/ 0 w 1810"/>
                <a:gd name="T1" fmla="*/ 0 h 350"/>
                <a:gd name="T2" fmla="*/ 905 w 1810"/>
                <a:gd name="T3" fmla="*/ 245 h 350"/>
                <a:gd name="T4" fmla="*/ 1810 w 1810"/>
                <a:gd name="T5" fmla="*/ 35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10" h="350">
                  <a:moveTo>
                    <a:pt x="0" y="0"/>
                  </a:moveTo>
                  <a:lnTo>
                    <a:pt x="905" y="245"/>
                  </a:lnTo>
                  <a:lnTo>
                    <a:pt x="1810" y="350"/>
                  </a:lnTo>
                </a:path>
              </a:pathLst>
            </a:custGeom>
            <a:noFill/>
            <a:ln w="17463">
              <a:solidFill>
                <a:srgbClr val="3333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3" name="Line 11"/>
            <p:cNvSpPr>
              <a:spLocks noChangeShapeType="1"/>
            </p:cNvSpPr>
            <p:nvPr/>
          </p:nvSpPr>
          <p:spPr bwMode="auto">
            <a:xfrm>
              <a:off x="1479" y="3418"/>
              <a:ext cx="3169" cy="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4" name="Freeform 12"/>
            <p:cNvSpPr>
              <a:spLocks/>
            </p:cNvSpPr>
            <p:nvPr/>
          </p:nvSpPr>
          <p:spPr bwMode="auto">
            <a:xfrm>
              <a:off x="1661" y="2177"/>
              <a:ext cx="2987" cy="858"/>
            </a:xfrm>
            <a:custGeom>
              <a:avLst/>
              <a:gdLst>
                <a:gd name="T0" fmla="*/ 0 w 2715"/>
                <a:gd name="T1" fmla="*/ 0 h 757"/>
                <a:gd name="T2" fmla="*/ 905 w 2715"/>
                <a:gd name="T3" fmla="*/ 617 h 757"/>
                <a:gd name="T4" fmla="*/ 1810 w 2715"/>
                <a:gd name="T5" fmla="*/ 757 h 757"/>
                <a:gd name="T6" fmla="*/ 2715 w 2715"/>
                <a:gd name="T7" fmla="*/ 420 h 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15" h="757">
                  <a:moveTo>
                    <a:pt x="0" y="0"/>
                  </a:moveTo>
                  <a:lnTo>
                    <a:pt x="905" y="617"/>
                  </a:lnTo>
                  <a:lnTo>
                    <a:pt x="1810" y="757"/>
                  </a:lnTo>
                  <a:lnTo>
                    <a:pt x="2715" y="420"/>
                  </a:lnTo>
                </a:path>
              </a:pathLst>
            </a:custGeom>
            <a:noFill/>
            <a:ln w="17463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5" name="Freeform 13"/>
            <p:cNvSpPr>
              <a:spLocks/>
            </p:cNvSpPr>
            <p:nvPr/>
          </p:nvSpPr>
          <p:spPr bwMode="auto">
            <a:xfrm>
              <a:off x="1661" y="3358"/>
              <a:ext cx="2987" cy="290"/>
            </a:xfrm>
            <a:custGeom>
              <a:avLst/>
              <a:gdLst>
                <a:gd name="T0" fmla="*/ 0 w 2715"/>
                <a:gd name="T1" fmla="*/ 0 h 256"/>
                <a:gd name="T2" fmla="*/ 905 w 2715"/>
                <a:gd name="T3" fmla="*/ 206 h 256"/>
                <a:gd name="T4" fmla="*/ 1810 w 2715"/>
                <a:gd name="T5" fmla="*/ 256 h 256"/>
                <a:gd name="T6" fmla="*/ 2715 w 2715"/>
                <a:gd name="T7" fmla="*/ 219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15" h="256">
                  <a:moveTo>
                    <a:pt x="0" y="0"/>
                  </a:moveTo>
                  <a:lnTo>
                    <a:pt x="905" y="206"/>
                  </a:lnTo>
                  <a:lnTo>
                    <a:pt x="1810" y="256"/>
                  </a:lnTo>
                  <a:lnTo>
                    <a:pt x="2715" y="219"/>
                  </a:lnTo>
                </a:path>
              </a:pathLst>
            </a:custGeom>
            <a:noFill/>
            <a:ln w="1746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6" name="Freeform 14"/>
            <p:cNvSpPr>
              <a:spLocks/>
            </p:cNvSpPr>
            <p:nvPr/>
          </p:nvSpPr>
          <p:spPr bwMode="auto">
            <a:xfrm>
              <a:off x="4616" y="3574"/>
              <a:ext cx="60" cy="62"/>
            </a:xfrm>
            <a:custGeom>
              <a:avLst/>
              <a:gdLst>
                <a:gd name="T0" fmla="*/ 26 w 55"/>
                <a:gd name="T1" fmla="*/ 55 h 55"/>
                <a:gd name="T2" fmla="*/ 34 w 55"/>
                <a:gd name="T3" fmla="*/ 55 h 55"/>
                <a:gd name="T4" fmla="*/ 36 w 55"/>
                <a:gd name="T5" fmla="*/ 55 h 55"/>
                <a:gd name="T6" fmla="*/ 42 w 55"/>
                <a:gd name="T7" fmla="*/ 53 h 55"/>
                <a:gd name="T8" fmla="*/ 44 w 55"/>
                <a:gd name="T9" fmla="*/ 50 h 55"/>
                <a:gd name="T10" fmla="*/ 47 w 55"/>
                <a:gd name="T11" fmla="*/ 47 h 55"/>
                <a:gd name="T12" fmla="*/ 50 w 55"/>
                <a:gd name="T13" fmla="*/ 45 h 55"/>
                <a:gd name="T14" fmla="*/ 52 w 55"/>
                <a:gd name="T15" fmla="*/ 42 h 55"/>
                <a:gd name="T16" fmla="*/ 55 w 55"/>
                <a:gd name="T17" fmla="*/ 37 h 55"/>
                <a:gd name="T18" fmla="*/ 55 w 55"/>
                <a:gd name="T19" fmla="*/ 34 h 55"/>
                <a:gd name="T20" fmla="*/ 55 w 55"/>
                <a:gd name="T21" fmla="*/ 29 h 55"/>
                <a:gd name="T22" fmla="*/ 55 w 55"/>
                <a:gd name="T23" fmla="*/ 24 h 55"/>
                <a:gd name="T24" fmla="*/ 55 w 55"/>
                <a:gd name="T25" fmla="*/ 21 h 55"/>
                <a:gd name="T26" fmla="*/ 52 w 55"/>
                <a:gd name="T27" fmla="*/ 16 h 55"/>
                <a:gd name="T28" fmla="*/ 50 w 55"/>
                <a:gd name="T29" fmla="*/ 13 h 55"/>
                <a:gd name="T30" fmla="*/ 47 w 55"/>
                <a:gd name="T31" fmla="*/ 10 h 55"/>
                <a:gd name="T32" fmla="*/ 44 w 55"/>
                <a:gd name="T33" fmla="*/ 5 h 55"/>
                <a:gd name="T34" fmla="*/ 42 w 55"/>
                <a:gd name="T35" fmla="*/ 5 h 55"/>
                <a:gd name="T36" fmla="*/ 36 w 55"/>
                <a:gd name="T37" fmla="*/ 3 h 55"/>
                <a:gd name="T38" fmla="*/ 34 w 55"/>
                <a:gd name="T39" fmla="*/ 3 h 55"/>
                <a:gd name="T40" fmla="*/ 29 w 55"/>
                <a:gd name="T41" fmla="*/ 0 h 55"/>
                <a:gd name="T42" fmla="*/ 23 w 55"/>
                <a:gd name="T43" fmla="*/ 3 h 55"/>
                <a:gd name="T44" fmla="*/ 21 w 55"/>
                <a:gd name="T45" fmla="*/ 3 h 55"/>
                <a:gd name="T46" fmla="*/ 15 w 55"/>
                <a:gd name="T47" fmla="*/ 5 h 55"/>
                <a:gd name="T48" fmla="*/ 13 w 55"/>
                <a:gd name="T49" fmla="*/ 5 h 55"/>
                <a:gd name="T50" fmla="*/ 10 w 55"/>
                <a:gd name="T51" fmla="*/ 10 h 55"/>
                <a:gd name="T52" fmla="*/ 5 w 55"/>
                <a:gd name="T53" fmla="*/ 13 h 55"/>
                <a:gd name="T54" fmla="*/ 5 w 55"/>
                <a:gd name="T55" fmla="*/ 16 h 55"/>
                <a:gd name="T56" fmla="*/ 2 w 55"/>
                <a:gd name="T57" fmla="*/ 21 h 55"/>
                <a:gd name="T58" fmla="*/ 2 w 55"/>
                <a:gd name="T59" fmla="*/ 24 h 55"/>
                <a:gd name="T60" fmla="*/ 0 w 55"/>
                <a:gd name="T61" fmla="*/ 29 h 55"/>
                <a:gd name="T62" fmla="*/ 2 w 55"/>
                <a:gd name="T63" fmla="*/ 34 h 55"/>
                <a:gd name="T64" fmla="*/ 2 w 55"/>
                <a:gd name="T65" fmla="*/ 37 h 55"/>
                <a:gd name="T66" fmla="*/ 5 w 55"/>
                <a:gd name="T67" fmla="*/ 42 h 55"/>
                <a:gd name="T68" fmla="*/ 5 w 55"/>
                <a:gd name="T69" fmla="*/ 45 h 55"/>
                <a:gd name="T70" fmla="*/ 10 w 55"/>
                <a:gd name="T71" fmla="*/ 47 h 55"/>
                <a:gd name="T72" fmla="*/ 13 w 55"/>
                <a:gd name="T73" fmla="*/ 50 h 55"/>
                <a:gd name="T74" fmla="*/ 15 w 55"/>
                <a:gd name="T75" fmla="*/ 53 h 55"/>
                <a:gd name="T76" fmla="*/ 21 w 55"/>
                <a:gd name="T77" fmla="*/ 55 h 55"/>
                <a:gd name="T78" fmla="*/ 23 w 55"/>
                <a:gd name="T79" fmla="*/ 55 h 55"/>
                <a:gd name="T80" fmla="*/ 29 w 55"/>
                <a:gd name="T81" fmla="*/ 55 h 55"/>
                <a:gd name="T82" fmla="*/ 29 w 55"/>
                <a:gd name="T83" fmla="*/ 55 h 55"/>
                <a:gd name="T84" fmla="*/ 26 w 55"/>
                <a:gd name="T85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5" h="55">
                  <a:moveTo>
                    <a:pt x="26" y="55"/>
                  </a:moveTo>
                  <a:lnTo>
                    <a:pt x="34" y="55"/>
                  </a:lnTo>
                  <a:lnTo>
                    <a:pt x="36" y="55"/>
                  </a:lnTo>
                  <a:lnTo>
                    <a:pt x="42" y="53"/>
                  </a:lnTo>
                  <a:lnTo>
                    <a:pt x="44" y="50"/>
                  </a:lnTo>
                  <a:lnTo>
                    <a:pt x="47" y="47"/>
                  </a:lnTo>
                  <a:lnTo>
                    <a:pt x="50" y="45"/>
                  </a:lnTo>
                  <a:lnTo>
                    <a:pt x="52" y="42"/>
                  </a:lnTo>
                  <a:lnTo>
                    <a:pt x="55" y="37"/>
                  </a:lnTo>
                  <a:lnTo>
                    <a:pt x="55" y="34"/>
                  </a:lnTo>
                  <a:lnTo>
                    <a:pt x="55" y="29"/>
                  </a:lnTo>
                  <a:lnTo>
                    <a:pt x="55" y="24"/>
                  </a:lnTo>
                  <a:lnTo>
                    <a:pt x="55" y="21"/>
                  </a:lnTo>
                  <a:lnTo>
                    <a:pt x="52" y="16"/>
                  </a:lnTo>
                  <a:lnTo>
                    <a:pt x="50" y="13"/>
                  </a:lnTo>
                  <a:lnTo>
                    <a:pt x="47" y="10"/>
                  </a:lnTo>
                  <a:lnTo>
                    <a:pt x="44" y="5"/>
                  </a:lnTo>
                  <a:lnTo>
                    <a:pt x="42" y="5"/>
                  </a:lnTo>
                  <a:lnTo>
                    <a:pt x="36" y="3"/>
                  </a:lnTo>
                  <a:lnTo>
                    <a:pt x="34" y="3"/>
                  </a:lnTo>
                  <a:lnTo>
                    <a:pt x="29" y="0"/>
                  </a:lnTo>
                  <a:lnTo>
                    <a:pt x="23" y="3"/>
                  </a:lnTo>
                  <a:lnTo>
                    <a:pt x="21" y="3"/>
                  </a:lnTo>
                  <a:lnTo>
                    <a:pt x="15" y="5"/>
                  </a:lnTo>
                  <a:lnTo>
                    <a:pt x="13" y="5"/>
                  </a:lnTo>
                  <a:lnTo>
                    <a:pt x="10" y="10"/>
                  </a:lnTo>
                  <a:lnTo>
                    <a:pt x="5" y="13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2" y="34"/>
                  </a:lnTo>
                  <a:lnTo>
                    <a:pt x="2" y="37"/>
                  </a:lnTo>
                  <a:lnTo>
                    <a:pt x="5" y="42"/>
                  </a:lnTo>
                  <a:lnTo>
                    <a:pt x="5" y="45"/>
                  </a:lnTo>
                  <a:lnTo>
                    <a:pt x="10" y="47"/>
                  </a:lnTo>
                  <a:lnTo>
                    <a:pt x="13" y="50"/>
                  </a:lnTo>
                  <a:lnTo>
                    <a:pt x="15" y="53"/>
                  </a:lnTo>
                  <a:lnTo>
                    <a:pt x="21" y="55"/>
                  </a:lnTo>
                  <a:lnTo>
                    <a:pt x="23" y="55"/>
                  </a:lnTo>
                  <a:lnTo>
                    <a:pt x="29" y="55"/>
                  </a:lnTo>
                  <a:lnTo>
                    <a:pt x="29" y="55"/>
                  </a:lnTo>
                  <a:lnTo>
                    <a:pt x="26" y="55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" name="Freeform 15"/>
            <p:cNvSpPr>
              <a:spLocks/>
            </p:cNvSpPr>
            <p:nvPr/>
          </p:nvSpPr>
          <p:spPr bwMode="auto">
            <a:xfrm>
              <a:off x="3623" y="3618"/>
              <a:ext cx="61" cy="63"/>
            </a:xfrm>
            <a:custGeom>
              <a:avLst/>
              <a:gdLst>
                <a:gd name="T0" fmla="*/ 27 w 56"/>
                <a:gd name="T1" fmla="*/ 56 h 56"/>
                <a:gd name="T2" fmla="*/ 32 w 56"/>
                <a:gd name="T3" fmla="*/ 56 h 56"/>
                <a:gd name="T4" fmla="*/ 37 w 56"/>
                <a:gd name="T5" fmla="*/ 56 h 56"/>
                <a:gd name="T6" fmla="*/ 43 w 56"/>
                <a:gd name="T7" fmla="*/ 53 h 56"/>
                <a:gd name="T8" fmla="*/ 45 w 56"/>
                <a:gd name="T9" fmla="*/ 51 h 56"/>
                <a:gd name="T10" fmla="*/ 48 w 56"/>
                <a:gd name="T11" fmla="*/ 48 h 56"/>
                <a:gd name="T12" fmla="*/ 50 w 56"/>
                <a:gd name="T13" fmla="*/ 45 h 56"/>
                <a:gd name="T14" fmla="*/ 53 w 56"/>
                <a:gd name="T15" fmla="*/ 43 h 56"/>
                <a:gd name="T16" fmla="*/ 56 w 56"/>
                <a:gd name="T17" fmla="*/ 37 h 56"/>
                <a:gd name="T18" fmla="*/ 56 w 56"/>
                <a:gd name="T19" fmla="*/ 35 h 56"/>
                <a:gd name="T20" fmla="*/ 56 w 56"/>
                <a:gd name="T21" fmla="*/ 29 h 56"/>
                <a:gd name="T22" fmla="*/ 56 w 56"/>
                <a:gd name="T23" fmla="*/ 24 h 56"/>
                <a:gd name="T24" fmla="*/ 56 w 56"/>
                <a:gd name="T25" fmla="*/ 22 h 56"/>
                <a:gd name="T26" fmla="*/ 53 w 56"/>
                <a:gd name="T27" fmla="*/ 16 h 56"/>
                <a:gd name="T28" fmla="*/ 50 w 56"/>
                <a:gd name="T29" fmla="*/ 14 h 56"/>
                <a:gd name="T30" fmla="*/ 48 w 56"/>
                <a:gd name="T31" fmla="*/ 8 h 56"/>
                <a:gd name="T32" fmla="*/ 45 w 56"/>
                <a:gd name="T33" fmla="*/ 6 h 56"/>
                <a:gd name="T34" fmla="*/ 43 w 56"/>
                <a:gd name="T35" fmla="*/ 6 h 56"/>
                <a:gd name="T36" fmla="*/ 37 w 56"/>
                <a:gd name="T37" fmla="*/ 3 h 56"/>
                <a:gd name="T38" fmla="*/ 32 w 56"/>
                <a:gd name="T39" fmla="*/ 3 h 56"/>
                <a:gd name="T40" fmla="*/ 29 w 56"/>
                <a:gd name="T41" fmla="*/ 0 h 56"/>
                <a:gd name="T42" fmla="*/ 24 w 56"/>
                <a:gd name="T43" fmla="*/ 3 h 56"/>
                <a:gd name="T44" fmla="*/ 19 w 56"/>
                <a:gd name="T45" fmla="*/ 3 h 56"/>
                <a:gd name="T46" fmla="*/ 16 w 56"/>
                <a:gd name="T47" fmla="*/ 6 h 56"/>
                <a:gd name="T48" fmla="*/ 14 w 56"/>
                <a:gd name="T49" fmla="*/ 6 h 56"/>
                <a:gd name="T50" fmla="*/ 8 w 56"/>
                <a:gd name="T51" fmla="*/ 8 h 56"/>
                <a:gd name="T52" fmla="*/ 6 w 56"/>
                <a:gd name="T53" fmla="*/ 14 h 56"/>
                <a:gd name="T54" fmla="*/ 6 w 56"/>
                <a:gd name="T55" fmla="*/ 16 h 56"/>
                <a:gd name="T56" fmla="*/ 3 w 56"/>
                <a:gd name="T57" fmla="*/ 22 h 56"/>
                <a:gd name="T58" fmla="*/ 3 w 56"/>
                <a:gd name="T59" fmla="*/ 24 h 56"/>
                <a:gd name="T60" fmla="*/ 0 w 56"/>
                <a:gd name="T61" fmla="*/ 29 h 56"/>
                <a:gd name="T62" fmla="*/ 3 w 56"/>
                <a:gd name="T63" fmla="*/ 35 h 56"/>
                <a:gd name="T64" fmla="*/ 3 w 56"/>
                <a:gd name="T65" fmla="*/ 37 h 56"/>
                <a:gd name="T66" fmla="*/ 6 w 56"/>
                <a:gd name="T67" fmla="*/ 43 h 56"/>
                <a:gd name="T68" fmla="*/ 6 w 56"/>
                <a:gd name="T69" fmla="*/ 45 h 56"/>
                <a:gd name="T70" fmla="*/ 8 w 56"/>
                <a:gd name="T71" fmla="*/ 48 h 56"/>
                <a:gd name="T72" fmla="*/ 14 w 56"/>
                <a:gd name="T73" fmla="*/ 51 h 56"/>
                <a:gd name="T74" fmla="*/ 16 w 56"/>
                <a:gd name="T75" fmla="*/ 53 h 56"/>
                <a:gd name="T76" fmla="*/ 19 w 56"/>
                <a:gd name="T77" fmla="*/ 56 h 56"/>
                <a:gd name="T78" fmla="*/ 24 w 56"/>
                <a:gd name="T79" fmla="*/ 56 h 56"/>
                <a:gd name="T80" fmla="*/ 29 w 56"/>
                <a:gd name="T81" fmla="*/ 56 h 56"/>
                <a:gd name="T82" fmla="*/ 29 w 56"/>
                <a:gd name="T83" fmla="*/ 56 h 56"/>
                <a:gd name="T84" fmla="*/ 27 w 56"/>
                <a:gd name="T8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6" h="56">
                  <a:moveTo>
                    <a:pt x="27" y="56"/>
                  </a:moveTo>
                  <a:lnTo>
                    <a:pt x="32" y="56"/>
                  </a:lnTo>
                  <a:lnTo>
                    <a:pt x="37" y="56"/>
                  </a:lnTo>
                  <a:lnTo>
                    <a:pt x="43" y="53"/>
                  </a:lnTo>
                  <a:lnTo>
                    <a:pt x="45" y="51"/>
                  </a:lnTo>
                  <a:lnTo>
                    <a:pt x="48" y="48"/>
                  </a:lnTo>
                  <a:lnTo>
                    <a:pt x="50" y="45"/>
                  </a:lnTo>
                  <a:lnTo>
                    <a:pt x="53" y="43"/>
                  </a:lnTo>
                  <a:lnTo>
                    <a:pt x="56" y="37"/>
                  </a:lnTo>
                  <a:lnTo>
                    <a:pt x="56" y="35"/>
                  </a:lnTo>
                  <a:lnTo>
                    <a:pt x="56" y="29"/>
                  </a:lnTo>
                  <a:lnTo>
                    <a:pt x="56" y="24"/>
                  </a:lnTo>
                  <a:lnTo>
                    <a:pt x="56" y="22"/>
                  </a:lnTo>
                  <a:lnTo>
                    <a:pt x="53" y="16"/>
                  </a:lnTo>
                  <a:lnTo>
                    <a:pt x="50" y="14"/>
                  </a:lnTo>
                  <a:lnTo>
                    <a:pt x="48" y="8"/>
                  </a:lnTo>
                  <a:lnTo>
                    <a:pt x="45" y="6"/>
                  </a:lnTo>
                  <a:lnTo>
                    <a:pt x="43" y="6"/>
                  </a:lnTo>
                  <a:lnTo>
                    <a:pt x="37" y="3"/>
                  </a:lnTo>
                  <a:lnTo>
                    <a:pt x="32" y="3"/>
                  </a:lnTo>
                  <a:lnTo>
                    <a:pt x="29" y="0"/>
                  </a:lnTo>
                  <a:lnTo>
                    <a:pt x="24" y="3"/>
                  </a:lnTo>
                  <a:lnTo>
                    <a:pt x="19" y="3"/>
                  </a:lnTo>
                  <a:lnTo>
                    <a:pt x="16" y="6"/>
                  </a:lnTo>
                  <a:lnTo>
                    <a:pt x="14" y="6"/>
                  </a:lnTo>
                  <a:lnTo>
                    <a:pt x="8" y="8"/>
                  </a:lnTo>
                  <a:lnTo>
                    <a:pt x="6" y="14"/>
                  </a:lnTo>
                  <a:lnTo>
                    <a:pt x="6" y="16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0" y="29"/>
                  </a:lnTo>
                  <a:lnTo>
                    <a:pt x="3" y="35"/>
                  </a:lnTo>
                  <a:lnTo>
                    <a:pt x="3" y="37"/>
                  </a:lnTo>
                  <a:lnTo>
                    <a:pt x="6" y="43"/>
                  </a:lnTo>
                  <a:lnTo>
                    <a:pt x="6" y="45"/>
                  </a:lnTo>
                  <a:lnTo>
                    <a:pt x="8" y="48"/>
                  </a:lnTo>
                  <a:lnTo>
                    <a:pt x="14" y="51"/>
                  </a:lnTo>
                  <a:lnTo>
                    <a:pt x="16" y="53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9" y="56"/>
                  </a:lnTo>
                  <a:lnTo>
                    <a:pt x="29" y="56"/>
                  </a:lnTo>
                  <a:lnTo>
                    <a:pt x="27" y="56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8" name="Freeform 16"/>
            <p:cNvSpPr>
              <a:spLocks/>
            </p:cNvSpPr>
            <p:nvPr/>
          </p:nvSpPr>
          <p:spPr bwMode="auto">
            <a:xfrm>
              <a:off x="4924" y="2957"/>
              <a:ext cx="60" cy="64"/>
            </a:xfrm>
            <a:custGeom>
              <a:avLst/>
              <a:gdLst>
                <a:gd name="T0" fmla="*/ 26 w 55"/>
                <a:gd name="T1" fmla="*/ 53 h 56"/>
                <a:gd name="T2" fmla="*/ 32 w 55"/>
                <a:gd name="T3" fmla="*/ 56 h 56"/>
                <a:gd name="T4" fmla="*/ 37 w 55"/>
                <a:gd name="T5" fmla="*/ 53 h 56"/>
                <a:gd name="T6" fmla="*/ 40 w 55"/>
                <a:gd name="T7" fmla="*/ 53 h 56"/>
                <a:gd name="T8" fmla="*/ 45 w 55"/>
                <a:gd name="T9" fmla="*/ 50 h 56"/>
                <a:gd name="T10" fmla="*/ 48 w 55"/>
                <a:gd name="T11" fmla="*/ 48 h 56"/>
                <a:gd name="T12" fmla="*/ 50 w 55"/>
                <a:gd name="T13" fmla="*/ 45 h 56"/>
                <a:gd name="T14" fmla="*/ 53 w 55"/>
                <a:gd name="T15" fmla="*/ 40 h 56"/>
                <a:gd name="T16" fmla="*/ 53 w 55"/>
                <a:gd name="T17" fmla="*/ 37 h 56"/>
                <a:gd name="T18" fmla="*/ 55 w 55"/>
                <a:gd name="T19" fmla="*/ 32 h 56"/>
                <a:gd name="T20" fmla="*/ 55 w 55"/>
                <a:gd name="T21" fmla="*/ 27 h 56"/>
                <a:gd name="T22" fmla="*/ 55 w 55"/>
                <a:gd name="T23" fmla="*/ 24 h 56"/>
                <a:gd name="T24" fmla="*/ 53 w 55"/>
                <a:gd name="T25" fmla="*/ 19 h 56"/>
                <a:gd name="T26" fmla="*/ 53 w 55"/>
                <a:gd name="T27" fmla="*/ 16 h 56"/>
                <a:gd name="T28" fmla="*/ 50 w 55"/>
                <a:gd name="T29" fmla="*/ 11 h 56"/>
                <a:gd name="T30" fmla="*/ 48 w 55"/>
                <a:gd name="T31" fmla="*/ 8 h 56"/>
                <a:gd name="T32" fmla="*/ 45 w 55"/>
                <a:gd name="T33" fmla="*/ 5 h 56"/>
                <a:gd name="T34" fmla="*/ 40 w 55"/>
                <a:gd name="T35" fmla="*/ 3 h 56"/>
                <a:gd name="T36" fmla="*/ 37 w 55"/>
                <a:gd name="T37" fmla="*/ 3 h 56"/>
                <a:gd name="T38" fmla="*/ 32 w 55"/>
                <a:gd name="T39" fmla="*/ 0 h 56"/>
                <a:gd name="T40" fmla="*/ 26 w 55"/>
                <a:gd name="T41" fmla="*/ 0 h 56"/>
                <a:gd name="T42" fmla="*/ 24 w 55"/>
                <a:gd name="T43" fmla="*/ 0 h 56"/>
                <a:gd name="T44" fmla="*/ 19 w 55"/>
                <a:gd name="T45" fmla="*/ 3 h 56"/>
                <a:gd name="T46" fmla="*/ 16 w 55"/>
                <a:gd name="T47" fmla="*/ 3 h 56"/>
                <a:gd name="T48" fmla="*/ 11 w 55"/>
                <a:gd name="T49" fmla="*/ 5 h 56"/>
                <a:gd name="T50" fmla="*/ 8 w 55"/>
                <a:gd name="T51" fmla="*/ 8 h 56"/>
                <a:gd name="T52" fmla="*/ 5 w 55"/>
                <a:gd name="T53" fmla="*/ 11 h 56"/>
                <a:gd name="T54" fmla="*/ 3 w 55"/>
                <a:gd name="T55" fmla="*/ 16 h 56"/>
                <a:gd name="T56" fmla="*/ 3 w 55"/>
                <a:gd name="T57" fmla="*/ 19 h 56"/>
                <a:gd name="T58" fmla="*/ 0 w 55"/>
                <a:gd name="T59" fmla="*/ 24 h 56"/>
                <a:gd name="T60" fmla="*/ 0 w 55"/>
                <a:gd name="T61" fmla="*/ 27 h 56"/>
                <a:gd name="T62" fmla="*/ 0 w 55"/>
                <a:gd name="T63" fmla="*/ 32 h 56"/>
                <a:gd name="T64" fmla="*/ 3 w 55"/>
                <a:gd name="T65" fmla="*/ 37 h 56"/>
                <a:gd name="T66" fmla="*/ 3 w 55"/>
                <a:gd name="T67" fmla="*/ 40 h 56"/>
                <a:gd name="T68" fmla="*/ 5 w 55"/>
                <a:gd name="T69" fmla="*/ 45 h 56"/>
                <a:gd name="T70" fmla="*/ 8 w 55"/>
                <a:gd name="T71" fmla="*/ 48 h 56"/>
                <a:gd name="T72" fmla="*/ 11 w 55"/>
                <a:gd name="T73" fmla="*/ 50 h 56"/>
                <a:gd name="T74" fmla="*/ 16 w 55"/>
                <a:gd name="T75" fmla="*/ 53 h 56"/>
                <a:gd name="T76" fmla="*/ 19 w 55"/>
                <a:gd name="T77" fmla="*/ 53 h 56"/>
                <a:gd name="T78" fmla="*/ 24 w 55"/>
                <a:gd name="T79" fmla="*/ 56 h 56"/>
                <a:gd name="T80" fmla="*/ 26 w 55"/>
                <a:gd name="T81" fmla="*/ 56 h 56"/>
                <a:gd name="T82" fmla="*/ 26 w 55"/>
                <a:gd name="T83" fmla="*/ 56 h 56"/>
                <a:gd name="T84" fmla="*/ 26 w 55"/>
                <a:gd name="T85" fmla="*/ 5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5" h="56">
                  <a:moveTo>
                    <a:pt x="26" y="53"/>
                  </a:moveTo>
                  <a:lnTo>
                    <a:pt x="32" y="56"/>
                  </a:lnTo>
                  <a:lnTo>
                    <a:pt x="37" y="53"/>
                  </a:lnTo>
                  <a:lnTo>
                    <a:pt x="40" y="53"/>
                  </a:lnTo>
                  <a:lnTo>
                    <a:pt x="45" y="50"/>
                  </a:lnTo>
                  <a:lnTo>
                    <a:pt x="48" y="48"/>
                  </a:lnTo>
                  <a:lnTo>
                    <a:pt x="50" y="45"/>
                  </a:lnTo>
                  <a:lnTo>
                    <a:pt x="53" y="40"/>
                  </a:lnTo>
                  <a:lnTo>
                    <a:pt x="53" y="37"/>
                  </a:lnTo>
                  <a:lnTo>
                    <a:pt x="55" y="32"/>
                  </a:lnTo>
                  <a:lnTo>
                    <a:pt x="55" y="27"/>
                  </a:lnTo>
                  <a:lnTo>
                    <a:pt x="55" y="24"/>
                  </a:lnTo>
                  <a:lnTo>
                    <a:pt x="53" y="19"/>
                  </a:lnTo>
                  <a:lnTo>
                    <a:pt x="53" y="16"/>
                  </a:lnTo>
                  <a:lnTo>
                    <a:pt x="50" y="11"/>
                  </a:lnTo>
                  <a:lnTo>
                    <a:pt x="48" y="8"/>
                  </a:lnTo>
                  <a:lnTo>
                    <a:pt x="45" y="5"/>
                  </a:lnTo>
                  <a:lnTo>
                    <a:pt x="40" y="3"/>
                  </a:lnTo>
                  <a:lnTo>
                    <a:pt x="37" y="3"/>
                  </a:lnTo>
                  <a:lnTo>
                    <a:pt x="32" y="0"/>
                  </a:lnTo>
                  <a:lnTo>
                    <a:pt x="26" y="0"/>
                  </a:lnTo>
                  <a:lnTo>
                    <a:pt x="24" y="0"/>
                  </a:lnTo>
                  <a:lnTo>
                    <a:pt x="19" y="3"/>
                  </a:lnTo>
                  <a:lnTo>
                    <a:pt x="16" y="3"/>
                  </a:lnTo>
                  <a:lnTo>
                    <a:pt x="11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3" y="16"/>
                  </a:lnTo>
                  <a:lnTo>
                    <a:pt x="3" y="19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3" y="37"/>
                  </a:lnTo>
                  <a:lnTo>
                    <a:pt x="3" y="40"/>
                  </a:lnTo>
                  <a:lnTo>
                    <a:pt x="5" y="45"/>
                  </a:lnTo>
                  <a:lnTo>
                    <a:pt x="8" y="48"/>
                  </a:lnTo>
                  <a:lnTo>
                    <a:pt x="11" y="50"/>
                  </a:lnTo>
                  <a:lnTo>
                    <a:pt x="16" y="53"/>
                  </a:lnTo>
                  <a:lnTo>
                    <a:pt x="19" y="53"/>
                  </a:lnTo>
                  <a:lnTo>
                    <a:pt x="24" y="56"/>
                  </a:lnTo>
                  <a:lnTo>
                    <a:pt x="26" y="56"/>
                  </a:lnTo>
                  <a:lnTo>
                    <a:pt x="26" y="56"/>
                  </a:lnTo>
                  <a:lnTo>
                    <a:pt x="26" y="53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Freeform 17"/>
            <p:cNvSpPr>
              <a:spLocks/>
            </p:cNvSpPr>
            <p:nvPr/>
          </p:nvSpPr>
          <p:spPr bwMode="auto">
            <a:xfrm>
              <a:off x="2627" y="3559"/>
              <a:ext cx="58" cy="62"/>
            </a:xfrm>
            <a:custGeom>
              <a:avLst/>
              <a:gdLst>
                <a:gd name="T0" fmla="*/ 27 w 53"/>
                <a:gd name="T1" fmla="*/ 55 h 55"/>
                <a:gd name="T2" fmla="*/ 32 w 53"/>
                <a:gd name="T3" fmla="*/ 55 h 55"/>
                <a:gd name="T4" fmla="*/ 35 w 53"/>
                <a:gd name="T5" fmla="*/ 55 h 55"/>
                <a:gd name="T6" fmla="*/ 40 w 53"/>
                <a:gd name="T7" fmla="*/ 52 h 55"/>
                <a:gd name="T8" fmla="*/ 43 w 53"/>
                <a:gd name="T9" fmla="*/ 50 h 55"/>
                <a:gd name="T10" fmla="*/ 45 w 53"/>
                <a:gd name="T11" fmla="*/ 47 h 55"/>
                <a:gd name="T12" fmla="*/ 48 w 53"/>
                <a:gd name="T13" fmla="*/ 45 h 55"/>
                <a:gd name="T14" fmla="*/ 51 w 53"/>
                <a:gd name="T15" fmla="*/ 39 h 55"/>
                <a:gd name="T16" fmla="*/ 53 w 53"/>
                <a:gd name="T17" fmla="*/ 37 h 55"/>
                <a:gd name="T18" fmla="*/ 53 w 53"/>
                <a:gd name="T19" fmla="*/ 31 h 55"/>
                <a:gd name="T20" fmla="*/ 53 w 53"/>
                <a:gd name="T21" fmla="*/ 29 h 55"/>
                <a:gd name="T22" fmla="*/ 53 w 53"/>
                <a:gd name="T23" fmla="*/ 23 h 55"/>
                <a:gd name="T24" fmla="*/ 53 w 53"/>
                <a:gd name="T25" fmla="*/ 18 h 55"/>
                <a:gd name="T26" fmla="*/ 51 w 53"/>
                <a:gd name="T27" fmla="*/ 16 h 55"/>
                <a:gd name="T28" fmla="*/ 48 w 53"/>
                <a:gd name="T29" fmla="*/ 13 h 55"/>
                <a:gd name="T30" fmla="*/ 45 w 53"/>
                <a:gd name="T31" fmla="*/ 8 h 55"/>
                <a:gd name="T32" fmla="*/ 43 w 53"/>
                <a:gd name="T33" fmla="*/ 5 h 55"/>
                <a:gd name="T34" fmla="*/ 40 w 53"/>
                <a:gd name="T35" fmla="*/ 2 h 55"/>
                <a:gd name="T36" fmla="*/ 35 w 53"/>
                <a:gd name="T37" fmla="*/ 2 h 55"/>
                <a:gd name="T38" fmla="*/ 32 w 53"/>
                <a:gd name="T39" fmla="*/ 0 h 55"/>
                <a:gd name="T40" fmla="*/ 27 w 53"/>
                <a:gd name="T41" fmla="*/ 0 h 55"/>
                <a:gd name="T42" fmla="*/ 22 w 53"/>
                <a:gd name="T43" fmla="*/ 0 h 55"/>
                <a:gd name="T44" fmla="*/ 19 w 53"/>
                <a:gd name="T45" fmla="*/ 2 h 55"/>
                <a:gd name="T46" fmla="*/ 14 w 53"/>
                <a:gd name="T47" fmla="*/ 2 h 55"/>
                <a:gd name="T48" fmla="*/ 11 w 53"/>
                <a:gd name="T49" fmla="*/ 5 h 55"/>
                <a:gd name="T50" fmla="*/ 8 w 53"/>
                <a:gd name="T51" fmla="*/ 8 h 55"/>
                <a:gd name="T52" fmla="*/ 6 w 53"/>
                <a:gd name="T53" fmla="*/ 13 h 55"/>
                <a:gd name="T54" fmla="*/ 3 w 53"/>
                <a:gd name="T55" fmla="*/ 16 h 55"/>
                <a:gd name="T56" fmla="*/ 0 w 53"/>
                <a:gd name="T57" fmla="*/ 18 h 55"/>
                <a:gd name="T58" fmla="*/ 0 w 53"/>
                <a:gd name="T59" fmla="*/ 23 h 55"/>
                <a:gd name="T60" fmla="*/ 0 w 53"/>
                <a:gd name="T61" fmla="*/ 29 h 55"/>
                <a:gd name="T62" fmla="*/ 0 w 53"/>
                <a:gd name="T63" fmla="*/ 31 h 55"/>
                <a:gd name="T64" fmla="*/ 0 w 53"/>
                <a:gd name="T65" fmla="*/ 37 h 55"/>
                <a:gd name="T66" fmla="*/ 3 w 53"/>
                <a:gd name="T67" fmla="*/ 39 h 55"/>
                <a:gd name="T68" fmla="*/ 6 w 53"/>
                <a:gd name="T69" fmla="*/ 45 h 55"/>
                <a:gd name="T70" fmla="*/ 8 w 53"/>
                <a:gd name="T71" fmla="*/ 47 h 55"/>
                <a:gd name="T72" fmla="*/ 11 w 53"/>
                <a:gd name="T73" fmla="*/ 50 h 55"/>
                <a:gd name="T74" fmla="*/ 14 w 53"/>
                <a:gd name="T75" fmla="*/ 52 h 55"/>
                <a:gd name="T76" fmla="*/ 19 w 53"/>
                <a:gd name="T77" fmla="*/ 55 h 55"/>
                <a:gd name="T78" fmla="*/ 22 w 53"/>
                <a:gd name="T79" fmla="*/ 55 h 55"/>
                <a:gd name="T80" fmla="*/ 27 w 53"/>
                <a:gd name="T81" fmla="*/ 55 h 55"/>
                <a:gd name="T82" fmla="*/ 27 w 53"/>
                <a:gd name="T8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3" h="55">
                  <a:moveTo>
                    <a:pt x="27" y="55"/>
                  </a:moveTo>
                  <a:lnTo>
                    <a:pt x="32" y="55"/>
                  </a:lnTo>
                  <a:lnTo>
                    <a:pt x="35" y="55"/>
                  </a:lnTo>
                  <a:lnTo>
                    <a:pt x="40" y="52"/>
                  </a:lnTo>
                  <a:lnTo>
                    <a:pt x="43" y="50"/>
                  </a:lnTo>
                  <a:lnTo>
                    <a:pt x="45" y="47"/>
                  </a:lnTo>
                  <a:lnTo>
                    <a:pt x="48" y="45"/>
                  </a:lnTo>
                  <a:lnTo>
                    <a:pt x="51" y="39"/>
                  </a:lnTo>
                  <a:lnTo>
                    <a:pt x="53" y="37"/>
                  </a:lnTo>
                  <a:lnTo>
                    <a:pt x="53" y="31"/>
                  </a:lnTo>
                  <a:lnTo>
                    <a:pt x="53" y="29"/>
                  </a:lnTo>
                  <a:lnTo>
                    <a:pt x="53" y="23"/>
                  </a:lnTo>
                  <a:lnTo>
                    <a:pt x="53" y="18"/>
                  </a:lnTo>
                  <a:lnTo>
                    <a:pt x="51" y="16"/>
                  </a:lnTo>
                  <a:lnTo>
                    <a:pt x="48" y="13"/>
                  </a:lnTo>
                  <a:lnTo>
                    <a:pt x="45" y="8"/>
                  </a:lnTo>
                  <a:lnTo>
                    <a:pt x="43" y="5"/>
                  </a:lnTo>
                  <a:lnTo>
                    <a:pt x="40" y="2"/>
                  </a:lnTo>
                  <a:lnTo>
                    <a:pt x="35" y="2"/>
                  </a:lnTo>
                  <a:lnTo>
                    <a:pt x="32" y="0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19" y="2"/>
                  </a:lnTo>
                  <a:lnTo>
                    <a:pt x="14" y="2"/>
                  </a:lnTo>
                  <a:lnTo>
                    <a:pt x="11" y="5"/>
                  </a:lnTo>
                  <a:lnTo>
                    <a:pt x="8" y="8"/>
                  </a:lnTo>
                  <a:lnTo>
                    <a:pt x="6" y="13"/>
                  </a:lnTo>
                  <a:lnTo>
                    <a:pt x="3" y="16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3" y="39"/>
                  </a:lnTo>
                  <a:lnTo>
                    <a:pt x="6" y="45"/>
                  </a:lnTo>
                  <a:lnTo>
                    <a:pt x="8" y="47"/>
                  </a:lnTo>
                  <a:lnTo>
                    <a:pt x="11" y="50"/>
                  </a:lnTo>
                  <a:lnTo>
                    <a:pt x="14" y="52"/>
                  </a:lnTo>
                  <a:lnTo>
                    <a:pt x="19" y="55"/>
                  </a:lnTo>
                  <a:lnTo>
                    <a:pt x="22" y="55"/>
                  </a:lnTo>
                  <a:lnTo>
                    <a:pt x="27" y="55"/>
                  </a:lnTo>
                  <a:lnTo>
                    <a:pt x="27" y="55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0" name="Freeform 18"/>
            <p:cNvSpPr>
              <a:spLocks/>
            </p:cNvSpPr>
            <p:nvPr/>
          </p:nvSpPr>
          <p:spPr bwMode="auto">
            <a:xfrm>
              <a:off x="1633" y="3329"/>
              <a:ext cx="57" cy="62"/>
            </a:xfrm>
            <a:custGeom>
              <a:avLst/>
              <a:gdLst>
                <a:gd name="T0" fmla="*/ 26 w 52"/>
                <a:gd name="T1" fmla="*/ 52 h 55"/>
                <a:gd name="T2" fmla="*/ 31 w 52"/>
                <a:gd name="T3" fmla="*/ 52 h 55"/>
                <a:gd name="T4" fmla="*/ 34 w 52"/>
                <a:gd name="T5" fmla="*/ 52 h 55"/>
                <a:gd name="T6" fmla="*/ 39 w 52"/>
                <a:gd name="T7" fmla="*/ 50 h 55"/>
                <a:gd name="T8" fmla="*/ 42 w 52"/>
                <a:gd name="T9" fmla="*/ 47 h 55"/>
                <a:gd name="T10" fmla="*/ 44 w 52"/>
                <a:gd name="T11" fmla="*/ 44 h 55"/>
                <a:gd name="T12" fmla="*/ 47 w 52"/>
                <a:gd name="T13" fmla="*/ 42 h 55"/>
                <a:gd name="T14" fmla="*/ 50 w 52"/>
                <a:gd name="T15" fmla="*/ 39 h 55"/>
                <a:gd name="T16" fmla="*/ 52 w 52"/>
                <a:gd name="T17" fmla="*/ 34 h 55"/>
                <a:gd name="T18" fmla="*/ 52 w 52"/>
                <a:gd name="T19" fmla="*/ 31 h 55"/>
                <a:gd name="T20" fmla="*/ 52 w 52"/>
                <a:gd name="T21" fmla="*/ 26 h 55"/>
                <a:gd name="T22" fmla="*/ 52 w 52"/>
                <a:gd name="T23" fmla="*/ 21 h 55"/>
                <a:gd name="T24" fmla="*/ 52 w 52"/>
                <a:gd name="T25" fmla="*/ 18 h 55"/>
                <a:gd name="T26" fmla="*/ 50 w 52"/>
                <a:gd name="T27" fmla="*/ 13 h 55"/>
                <a:gd name="T28" fmla="*/ 47 w 52"/>
                <a:gd name="T29" fmla="*/ 10 h 55"/>
                <a:gd name="T30" fmla="*/ 44 w 52"/>
                <a:gd name="T31" fmla="*/ 8 h 55"/>
                <a:gd name="T32" fmla="*/ 42 w 52"/>
                <a:gd name="T33" fmla="*/ 5 h 55"/>
                <a:gd name="T34" fmla="*/ 39 w 52"/>
                <a:gd name="T35" fmla="*/ 2 h 55"/>
                <a:gd name="T36" fmla="*/ 34 w 52"/>
                <a:gd name="T37" fmla="*/ 0 h 55"/>
                <a:gd name="T38" fmla="*/ 31 w 52"/>
                <a:gd name="T39" fmla="*/ 0 h 55"/>
                <a:gd name="T40" fmla="*/ 26 w 52"/>
                <a:gd name="T41" fmla="*/ 0 h 55"/>
                <a:gd name="T42" fmla="*/ 21 w 52"/>
                <a:gd name="T43" fmla="*/ 0 h 55"/>
                <a:gd name="T44" fmla="*/ 18 w 52"/>
                <a:gd name="T45" fmla="*/ 0 h 55"/>
                <a:gd name="T46" fmla="*/ 13 w 52"/>
                <a:gd name="T47" fmla="*/ 2 h 55"/>
                <a:gd name="T48" fmla="*/ 10 w 52"/>
                <a:gd name="T49" fmla="*/ 5 h 55"/>
                <a:gd name="T50" fmla="*/ 8 w 52"/>
                <a:gd name="T51" fmla="*/ 8 h 55"/>
                <a:gd name="T52" fmla="*/ 5 w 52"/>
                <a:gd name="T53" fmla="*/ 10 h 55"/>
                <a:gd name="T54" fmla="*/ 2 w 52"/>
                <a:gd name="T55" fmla="*/ 13 h 55"/>
                <a:gd name="T56" fmla="*/ 0 w 52"/>
                <a:gd name="T57" fmla="*/ 18 h 55"/>
                <a:gd name="T58" fmla="*/ 0 w 52"/>
                <a:gd name="T59" fmla="*/ 21 h 55"/>
                <a:gd name="T60" fmla="*/ 0 w 52"/>
                <a:gd name="T61" fmla="*/ 26 h 55"/>
                <a:gd name="T62" fmla="*/ 0 w 52"/>
                <a:gd name="T63" fmla="*/ 31 h 55"/>
                <a:gd name="T64" fmla="*/ 0 w 52"/>
                <a:gd name="T65" fmla="*/ 34 h 55"/>
                <a:gd name="T66" fmla="*/ 2 w 52"/>
                <a:gd name="T67" fmla="*/ 39 h 55"/>
                <a:gd name="T68" fmla="*/ 5 w 52"/>
                <a:gd name="T69" fmla="*/ 42 h 55"/>
                <a:gd name="T70" fmla="*/ 8 w 52"/>
                <a:gd name="T71" fmla="*/ 44 h 55"/>
                <a:gd name="T72" fmla="*/ 10 w 52"/>
                <a:gd name="T73" fmla="*/ 47 h 55"/>
                <a:gd name="T74" fmla="*/ 13 w 52"/>
                <a:gd name="T75" fmla="*/ 50 h 55"/>
                <a:gd name="T76" fmla="*/ 18 w 52"/>
                <a:gd name="T77" fmla="*/ 52 h 55"/>
                <a:gd name="T78" fmla="*/ 21 w 52"/>
                <a:gd name="T79" fmla="*/ 52 h 55"/>
                <a:gd name="T80" fmla="*/ 26 w 52"/>
                <a:gd name="T81" fmla="*/ 55 h 55"/>
                <a:gd name="T82" fmla="*/ 26 w 52"/>
                <a:gd name="T83" fmla="*/ 55 h 55"/>
                <a:gd name="T84" fmla="*/ 26 w 52"/>
                <a:gd name="T85" fmla="*/ 5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2" h="55">
                  <a:moveTo>
                    <a:pt x="26" y="52"/>
                  </a:moveTo>
                  <a:lnTo>
                    <a:pt x="31" y="52"/>
                  </a:lnTo>
                  <a:lnTo>
                    <a:pt x="34" y="52"/>
                  </a:lnTo>
                  <a:lnTo>
                    <a:pt x="39" y="50"/>
                  </a:lnTo>
                  <a:lnTo>
                    <a:pt x="42" y="47"/>
                  </a:lnTo>
                  <a:lnTo>
                    <a:pt x="44" y="44"/>
                  </a:lnTo>
                  <a:lnTo>
                    <a:pt x="47" y="42"/>
                  </a:lnTo>
                  <a:lnTo>
                    <a:pt x="50" y="39"/>
                  </a:lnTo>
                  <a:lnTo>
                    <a:pt x="52" y="34"/>
                  </a:lnTo>
                  <a:lnTo>
                    <a:pt x="52" y="31"/>
                  </a:lnTo>
                  <a:lnTo>
                    <a:pt x="52" y="26"/>
                  </a:lnTo>
                  <a:lnTo>
                    <a:pt x="52" y="21"/>
                  </a:lnTo>
                  <a:lnTo>
                    <a:pt x="52" y="18"/>
                  </a:lnTo>
                  <a:lnTo>
                    <a:pt x="50" y="13"/>
                  </a:lnTo>
                  <a:lnTo>
                    <a:pt x="47" y="10"/>
                  </a:lnTo>
                  <a:lnTo>
                    <a:pt x="44" y="8"/>
                  </a:lnTo>
                  <a:lnTo>
                    <a:pt x="42" y="5"/>
                  </a:lnTo>
                  <a:lnTo>
                    <a:pt x="39" y="2"/>
                  </a:lnTo>
                  <a:lnTo>
                    <a:pt x="34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3" y="2"/>
                  </a:lnTo>
                  <a:lnTo>
                    <a:pt x="10" y="5"/>
                  </a:lnTo>
                  <a:lnTo>
                    <a:pt x="8" y="8"/>
                  </a:lnTo>
                  <a:lnTo>
                    <a:pt x="5" y="10"/>
                  </a:lnTo>
                  <a:lnTo>
                    <a:pt x="2" y="13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2" y="39"/>
                  </a:lnTo>
                  <a:lnTo>
                    <a:pt x="5" y="42"/>
                  </a:lnTo>
                  <a:lnTo>
                    <a:pt x="8" y="44"/>
                  </a:lnTo>
                  <a:lnTo>
                    <a:pt x="10" y="47"/>
                  </a:lnTo>
                  <a:lnTo>
                    <a:pt x="13" y="50"/>
                  </a:lnTo>
                  <a:lnTo>
                    <a:pt x="18" y="52"/>
                  </a:lnTo>
                  <a:lnTo>
                    <a:pt x="21" y="52"/>
                  </a:lnTo>
                  <a:lnTo>
                    <a:pt x="26" y="55"/>
                  </a:lnTo>
                  <a:lnTo>
                    <a:pt x="26" y="55"/>
                  </a:lnTo>
                  <a:lnTo>
                    <a:pt x="26" y="52"/>
                  </a:lnTo>
                  <a:close/>
                </a:path>
              </a:pathLst>
            </a:custGeom>
            <a:solidFill>
              <a:srgbClr val="009900"/>
            </a:solidFill>
            <a:ln w="952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" name="Freeform 19"/>
            <p:cNvSpPr>
              <a:spLocks/>
            </p:cNvSpPr>
            <p:nvPr/>
          </p:nvSpPr>
          <p:spPr bwMode="auto">
            <a:xfrm>
              <a:off x="4618" y="2620"/>
              <a:ext cx="62" cy="63"/>
            </a:xfrm>
            <a:custGeom>
              <a:avLst/>
              <a:gdLst>
                <a:gd name="T0" fmla="*/ 53 w 56"/>
                <a:gd name="T1" fmla="*/ 55 h 55"/>
                <a:gd name="T2" fmla="*/ 56 w 56"/>
                <a:gd name="T3" fmla="*/ 0 h 55"/>
                <a:gd name="T4" fmla="*/ 0 w 56"/>
                <a:gd name="T5" fmla="*/ 0 h 55"/>
                <a:gd name="T6" fmla="*/ 0 w 56"/>
                <a:gd name="T7" fmla="*/ 55 h 55"/>
                <a:gd name="T8" fmla="*/ 56 w 56"/>
                <a:gd name="T9" fmla="*/ 55 h 55"/>
                <a:gd name="T10" fmla="*/ 56 w 56"/>
                <a:gd name="T11" fmla="*/ 55 h 55"/>
                <a:gd name="T12" fmla="*/ 53 w 56"/>
                <a:gd name="T13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55">
                  <a:moveTo>
                    <a:pt x="53" y="55"/>
                  </a:moveTo>
                  <a:lnTo>
                    <a:pt x="56" y="0"/>
                  </a:lnTo>
                  <a:lnTo>
                    <a:pt x="0" y="0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56" y="55"/>
                  </a:lnTo>
                  <a:lnTo>
                    <a:pt x="53" y="55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3623" y="3006"/>
              <a:ext cx="61" cy="60"/>
            </a:xfrm>
            <a:custGeom>
              <a:avLst/>
              <a:gdLst>
                <a:gd name="T0" fmla="*/ 53 w 56"/>
                <a:gd name="T1" fmla="*/ 53 h 53"/>
                <a:gd name="T2" fmla="*/ 56 w 56"/>
                <a:gd name="T3" fmla="*/ 0 h 53"/>
                <a:gd name="T4" fmla="*/ 0 w 56"/>
                <a:gd name="T5" fmla="*/ 0 h 53"/>
                <a:gd name="T6" fmla="*/ 0 w 56"/>
                <a:gd name="T7" fmla="*/ 53 h 53"/>
                <a:gd name="T8" fmla="*/ 56 w 56"/>
                <a:gd name="T9" fmla="*/ 53 h 53"/>
                <a:gd name="T10" fmla="*/ 56 w 56"/>
                <a:gd name="T11" fmla="*/ 53 h 53"/>
                <a:gd name="T12" fmla="*/ 53 w 56"/>
                <a:gd name="T1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53">
                  <a:moveTo>
                    <a:pt x="53" y="53"/>
                  </a:moveTo>
                  <a:lnTo>
                    <a:pt x="56" y="0"/>
                  </a:lnTo>
                  <a:lnTo>
                    <a:pt x="0" y="0"/>
                  </a:lnTo>
                  <a:lnTo>
                    <a:pt x="0" y="53"/>
                  </a:lnTo>
                  <a:lnTo>
                    <a:pt x="56" y="53"/>
                  </a:lnTo>
                  <a:lnTo>
                    <a:pt x="56" y="53"/>
                  </a:lnTo>
                  <a:lnTo>
                    <a:pt x="53" y="53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3" name="Freeform 21"/>
            <p:cNvSpPr>
              <a:spLocks/>
            </p:cNvSpPr>
            <p:nvPr/>
          </p:nvSpPr>
          <p:spPr bwMode="auto">
            <a:xfrm>
              <a:off x="4920" y="2665"/>
              <a:ext cx="62" cy="59"/>
            </a:xfrm>
            <a:custGeom>
              <a:avLst/>
              <a:gdLst>
                <a:gd name="T0" fmla="*/ 53 w 56"/>
                <a:gd name="T1" fmla="*/ 52 h 52"/>
                <a:gd name="T2" fmla="*/ 56 w 56"/>
                <a:gd name="T3" fmla="*/ 0 h 52"/>
                <a:gd name="T4" fmla="*/ 0 w 56"/>
                <a:gd name="T5" fmla="*/ 0 h 52"/>
                <a:gd name="T6" fmla="*/ 0 w 56"/>
                <a:gd name="T7" fmla="*/ 52 h 52"/>
                <a:gd name="T8" fmla="*/ 56 w 56"/>
                <a:gd name="T9" fmla="*/ 52 h 52"/>
                <a:gd name="T10" fmla="*/ 56 w 56"/>
                <a:gd name="T11" fmla="*/ 52 h 52"/>
                <a:gd name="T12" fmla="*/ 53 w 56"/>
                <a:gd name="T13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52">
                  <a:moveTo>
                    <a:pt x="53" y="52"/>
                  </a:moveTo>
                  <a:lnTo>
                    <a:pt x="56" y="0"/>
                  </a:lnTo>
                  <a:lnTo>
                    <a:pt x="0" y="0"/>
                  </a:lnTo>
                  <a:lnTo>
                    <a:pt x="0" y="52"/>
                  </a:lnTo>
                  <a:lnTo>
                    <a:pt x="56" y="52"/>
                  </a:lnTo>
                  <a:lnTo>
                    <a:pt x="56" y="52"/>
                  </a:lnTo>
                  <a:lnTo>
                    <a:pt x="53" y="52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1633" y="2148"/>
              <a:ext cx="57" cy="62"/>
            </a:xfrm>
            <a:custGeom>
              <a:avLst/>
              <a:gdLst>
                <a:gd name="T0" fmla="*/ 52 w 52"/>
                <a:gd name="T1" fmla="*/ 55 h 55"/>
                <a:gd name="T2" fmla="*/ 52 w 52"/>
                <a:gd name="T3" fmla="*/ 0 h 55"/>
                <a:gd name="T4" fmla="*/ 0 w 52"/>
                <a:gd name="T5" fmla="*/ 0 h 55"/>
                <a:gd name="T6" fmla="*/ 0 w 52"/>
                <a:gd name="T7" fmla="*/ 55 h 55"/>
                <a:gd name="T8" fmla="*/ 52 w 52"/>
                <a:gd name="T9" fmla="*/ 55 h 55"/>
                <a:gd name="T10" fmla="*/ 52 w 52"/>
                <a:gd name="T1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55">
                  <a:moveTo>
                    <a:pt x="52" y="55"/>
                  </a:moveTo>
                  <a:lnTo>
                    <a:pt x="52" y="0"/>
                  </a:lnTo>
                  <a:lnTo>
                    <a:pt x="0" y="0"/>
                  </a:lnTo>
                  <a:lnTo>
                    <a:pt x="0" y="55"/>
                  </a:lnTo>
                  <a:lnTo>
                    <a:pt x="52" y="55"/>
                  </a:lnTo>
                  <a:lnTo>
                    <a:pt x="52" y="55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" name="Freeform 23"/>
            <p:cNvSpPr>
              <a:spLocks/>
            </p:cNvSpPr>
            <p:nvPr/>
          </p:nvSpPr>
          <p:spPr bwMode="auto">
            <a:xfrm>
              <a:off x="2627" y="2844"/>
              <a:ext cx="58" cy="63"/>
            </a:xfrm>
            <a:custGeom>
              <a:avLst/>
              <a:gdLst>
                <a:gd name="T0" fmla="*/ 53 w 53"/>
                <a:gd name="T1" fmla="*/ 56 h 56"/>
                <a:gd name="T2" fmla="*/ 53 w 53"/>
                <a:gd name="T3" fmla="*/ 0 h 56"/>
                <a:gd name="T4" fmla="*/ 0 w 53"/>
                <a:gd name="T5" fmla="*/ 0 h 56"/>
                <a:gd name="T6" fmla="*/ 0 w 53"/>
                <a:gd name="T7" fmla="*/ 56 h 56"/>
                <a:gd name="T8" fmla="*/ 53 w 53"/>
                <a:gd name="T9" fmla="*/ 56 h 56"/>
                <a:gd name="T10" fmla="*/ 53 w 53"/>
                <a:gd name="T11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56">
                  <a:moveTo>
                    <a:pt x="53" y="56"/>
                  </a:moveTo>
                  <a:lnTo>
                    <a:pt x="53" y="0"/>
                  </a:lnTo>
                  <a:lnTo>
                    <a:pt x="0" y="0"/>
                  </a:lnTo>
                  <a:lnTo>
                    <a:pt x="0" y="56"/>
                  </a:lnTo>
                  <a:lnTo>
                    <a:pt x="53" y="56"/>
                  </a:lnTo>
                  <a:lnTo>
                    <a:pt x="53" y="56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6" name="Rectangle 25"/>
            <p:cNvSpPr>
              <a:spLocks noChangeArrowheads="1"/>
            </p:cNvSpPr>
            <p:nvPr/>
          </p:nvSpPr>
          <p:spPr bwMode="auto">
            <a:xfrm>
              <a:off x="5069" y="2628"/>
              <a:ext cx="2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 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57" name="Rectangle 28"/>
            <p:cNvSpPr>
              <a:spLocks noChangeArrowheads="1"/>
            </p:cNvSpPr>
            <p:nvPr/>
          </p:nvSpPr>
          <p:spPr bwMode="auto">
            <a:xfrm>
              <a:off x="5014" y="2778"/>
              <a:ext cx="18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8 KB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58" name="Rectangle 29"/>
            <p:cNvSpPr>
              <a:spLocks noChangeArrowheads="1"/>
            </p:cNvSpPr>
            <p:nvPr/>
          </p:nvSpPr>
          <p:spPr bwMode="auto">
            <a:xfrm>
              <a:off x="5069" y="2778"/>
              <a:ext cx="2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 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59" name="Rectangle 32"/>
            <p:cNvSpPr>
              <a:spLocks noChangeArrowheads="1"/>
            </p:cNvSpPr>
            <p:nvPr/>
          </p:nvSpPr>
          <p:spPr bwMode="auto">
            <a:xfrm>
              <a:off x="5014" y="2928"/>
              <a:ext cx="23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16 KB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0" name="Rectangle 37"/>
            <p:cNvSpPr>
              <a:spLocks noChangeArrowheads="1"/>
            </p:cNvSpPr>
            <p:nvPr/>
          </p:nvSpPr>
          <p:spPr bwMode="auto">
            <a:xfrm>
              <a:off x="5014" y="3076"/>
              <a:ext cx="23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64 KB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1" name="Rectangle 42"/>
            <p:cNvSpPr>
              <a:spLocks noChangeArrowheads="1"/>
            </p:cNvSpPr>
            <p:nvPr/>
          </p:nvSpPr>
          <p:spPr bwMode="auto">
            <a:xfrm>
              <a:off x="4559" y="3902"/>
              <a:ext cx="1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256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2" name="Rectangle 45"/>
            <p:cNvSpPr>
              <a:spLocks noChangeArrowheads="1"/>
            </p:cNvSpPr>
            <p:nvPr/>
          </p:nvSpPr>
          <p:spPr bwMode="auto">
            <a:xfrm>
              <a:off x="1247" y="2013"/>
              <a:ext cx="15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40%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3" name="Rectangle 48"/>
            <p:cNvSpPr>
              <a:spLocks noChangeArrowheads="1"/>
            </p:cNvSpPr>
            <p:nvPr/>
          </p:nvSpPr>
          <p:spPr bwMode="auto">
            <a:xfrm>
              <a:off x="1247" y="2241"/>
              <a:ext cx="15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35%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4" name="Rectangle 51"/>
            <p:cNvSpPr>
              <a:spLocks noChangeArrowheads="1"/>
            </p:cNvSpPr>
            <p:nvPr/>
          </p:nvSpPr>
          <p:spPr bwMode="auto">
            <a:xfrm>
              <a:off x="1247" y="2464"/>
              <a:ext cx="15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30%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5" name="Rectangle 54"/>
            <p:cNvSpPr>
              <a:spLocks noChangeArrowheads="1"/>
            </p:cNvSpPr>
            <p:nvPr/>
          </p:nvSpPr>
          <p:spPr bwMode="auto">
            <a:xfrm>
              <a:off x="1247" y="2688"/>
              <a:ext cx="15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25%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6" name="Rectangle 57"/>
            <p:cNvSpPr>
              <a:spLocks noChangeArrowheads="1"/>
            </p:cNvSpPr>
            <p:nvPr/>
          </p:nvSpPr>
          <p:spPr bwMode="auto">
            <a:xfrm>
              <a:off x="1247" y="2915"/>
              <a:ext cx="15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20%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7" name="Rectangle 60"/>
            <p:cNvSpPr>
              <a:spLocks noChangeArrowheads="1"/>
            </p:cNvSpPr>
            <p:nvPr/>
          </p:nvSpPr>
          <p:spPr bwMode="auto">
            <a:xfrm>
              <a:off x="1247" y="3139"/>
              <a:ext cx="15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15%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8" name="Rectangle 63"/>
            <p:cNvSpPr>
              <a:spLocks noChangeArrowheads="1"/>
            </p:cNvSpPr>
            <p:nvPr/>
          </p:nvSpPr>
          <p:spPr bwMode="auto">
            <a:xfrm>
              <a:off x="1247" y="3364"/>
              <a:ext cx="15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10%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1305" y="3588"/>
              <a:ext cx="10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5%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70" name="Rectangle 68"/>
            <p:cNvSpPr>
              <a:spLocks noChangeArrowheads="1"/>
            </p:cNvSpPr>
            <p:nvPr/>
          </p:nvSpPr>
          <p:spPr bwMode="auto">
            <a:xfrm>
              <a:off x="1305" y="3815"/>
              <a:ext cx="10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0%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 rot="16200000">
              <a:off x="931" y="2921"/>
              <a:ext cx="38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Miss rate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72" name="Rectangle 79"/>
            <p:cNvSpPr>
              <a:spLocks noChangeArrowheads="1"/>
            </p:cNvSpPr>
            <p:nvPr/>
          </p:nvSpPr>
          <p:spPr bwMode="auto">
            <a:xfrm>
              <a:off x="3594" y="3902"/>
              <a:ext cx="10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64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73" name="Rectangle 81"/>
            <p:cNvSpPr>
              <a:spLocks noChangeArrowheads="1"/>
            </p:cNvSpPr>
            <p:nvPr/>
          </p:nvSpPr>
          <p:spPr bwMode="auto">
            <a:xfrm>
              <a:off x="2595" y="3902"/>
              <a:ext cx="10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16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74" name="Rectangle 83"/>
            <p:cNvSpPr>
              <a:spLocks noChangeArrowheads="1"/>
            </p:cNvSpPr>
            <p:nvPr/>
          </p:nvSpPr>
          <p:spPr bwMode="auto">
            <a:xfrm>
              <a:off x="1628" y="3902"/>
              <a:ext cx="5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4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75" name="Rectangle 84"/>
            <p:cNvSpPr>
              <a:spLocks noChangeArrowheads="1"/>
            </p:cNvSpPr>
            <p:nvPr/>
          </p:nvSpPr>
          <p:spPr bwMode="auto">
            <a:xfrm>
              <a:off x="2781" y="4078"/>
              <a:ext cx="75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1019175"/>
              <a:r>
                <a:rPr lang="en-US" altLang="zh-CN" sz="1200">
                  <a:solidFill>
                    <a:srgbClr val="000000"/>
                  </a:solidFill>
                  <a:ea typeface="宋体" charset="-122"/>
                </a:rPr>
                <a:t>Block size (bytes)</a:t>
              </a:r>
              <a:endParaRPr lang="en-US" altLang="zh-CN" sz="1200">
                <a:ea typeface="宋体" charset="-122"/>
              </a:endParaRPr>
            </a:p>
          </p:txBody>
        </p:sp>
        <p:sp>
          <p:nvSpPr>
            <p:cNvPr id="76" name="Freeform 102"/>
            <p:cNvSpPr>
              <a:spLocks/>
            </p:cNvSpPr>
            <p:nvPr/>
          </p:nvSpPr>
          <p:spPr bwMode="auto">
            <a:xfrm>
              <a:off x="1638" y="3116"/>
              <a:ext cx="46" cy="51"/>
            </a:xfrm>
            <a:custGeom>
              <a:avLst/>
              <a:gdLst>
                <a:gd name="T0" fmla="*/ 21 w 42"/>
                <a:gd name="T1" fmla="*/ 45 h 45"/>
                <a:gd name="T2" fmla="*/ 24 w 42"/>
                <a:gd name="T3" fmla="*/ 45 h 45"/>
                <a:gd name="T4" fmla="*/ 29 w 42"/>
                <a:gd name="T5" fmla="*/ 45 h 45"/>
                <a:gd name="T6" fmla="*/ 32 w 42"/>
                <a:gd name="T7" fmla="*/ 43 h 45"/>
                <a:gd name="T8" fmla="*/ 34 w 42"/>
                <a:gd name="T9" fmla="*/ 40 h 45"/>
                <a:gd name="T10" fmla="*/ 37 w 42"/>
                <a:gd name="T11" fmla="*/ 40 h 45"/>
                <a:gd name="T12" fmla="*/ 39 w 42"/>
                <a:gd name="T13" fmla="*/ 37 h 45"/>
                <a:gd name="T14" fmla="*/ 39 w 42"/>
                <a:gd name="T15" fmla="*/ 35 h 45"/>
                <a:gd name="T16" fmla="*/ 42 w 42"/>
                <a:gd name="T17" fmla="*/ 29 h 45"/>
                <a:gd name="T18" fmla="*/ 42 w 42"/>
                <a:gd name="T19" fmla="*/ 27 h 45"/>
                <a:gd name="T20" fmla="*/ 42 w 42"/>
                <a:gd name="T21" fmla="*/ 24 h 45"/>
                <a:gd name="T22" fmla="*/ 42 w 42"/>
                <a:gd name="T23" fmla="*/ 19 h 45"/>
                <a:gd name="T24" fmla="*/ 42 w 42"/>
                <a:gd name="T25" fmla="*/ 16 h 45"/>
                <a:gd name="T26" fmla="*/ 39 w 42"/>
                <a:gd name="T27" fmla="*/ 14 h 45"/>
                <a:gd name="T28" fmla="*/ 39 w 42"/>
                <a:gd name="T29" fmla="*/ 11 h 45"/>
                <a:gd name="T30" fmla="*/ 37 w 42"/>
                <a:gd name="T31" fmla="*/ 8 h 45"/>
                <a:gd name="T32" fmla="*/ 34 w 42"/>
                <a:gd name="T33" fmla="*/ 6 h 45"/>
                <a:gd name="T34" fmla="*/ 32 w 42"/>
                <a:gd name="T35" fmla="*/ 3 h 45"/>
                <a:gd name="T36" fmla="*/ 29 w 42"/>
                <a:gd name="T37" fmla="*/ 3 h 45"/>
                <a:gd name="T38" fmla="*/ 24 w 42"/>
                <a:gd name="T39" fmla="*/ 0 h 45"/>
                <a:gd name="T40" fmla="*/ 21 w 42"/>
                <a:gd name="T41" fmla="*/ 0 h 45"/>
                <a:gd name="T42" fmla="*/ 18 w 42"/>
                <a:gd name="T43" fmla="*/ 0 h 45"/>
                <a:gd name="T44" fmla="*/ 13 w 42"/>
                <a:gd name="T45" fmla="*/ 3 h 45"/>
                <a:gd name="T46" fmla="*/ 10 w 42"/>
                <a:gd name="T47" fmla="*/ 3 h 45"/>
                <a:gd name="T48" fmla="*/ 8 w 42"/>
                <a:gd name="T49" fmla="*/ 6 h 45"/>
                <a:gd name="T50" fmla="*/ 5 w 42"/>
                <a:gd name="T51" fmla="*/ 8 h 45"/>
                <a:gd name="T52" fmla="*/ 3 w 42"/>
                <a:gd name="T53" fmla="*/ 11 h 45"/>
                <a:gd name="T54" fmla="*/ 3 w 42"/>
                <a:gd name="T55" fmla="*/ 14 h 45"/>
                <a:gd name="T56" fmla="*/ 0 w 42"/>
                <a:gd name="T57" fmla="*/ 16 h 45"/>
                <a:gd name="T58" fmla="*/ 0 w 42"/>
                <a:gd name="T59" fmla="*/ 19 h 45"/>
                <a:gd name="T60" fmla="*/ 0 w 42"/>
                <a:gd name="T61" fmla="*/ 24 h 45"/>
                <a:gd name="T62" fmla="*/ 0 w 42"/>
                <a:gd name="T63" fmla="*/ 27 h 45"/>
                <a:gd name="T64" fmla="*/ 0 w 42"/>
                <a:gd name="T65" fmla="*/ 29 h 45"/>
                <a:gd name="T66" fmla="*/ 3 w 42"/>
                <a:gd name="T67" fmla="*/ 35 h 45"/>
                <a:gd name="T68" fmla="*/ 3 w 42"/>
                <a:gd name="T69" fmla="*/ 37 h 45"/>
                <a:gd name="T70" fmla="*/ 5 w 42"/>
                <a:gd name="T71" fmla="*/ 40 h 45"/>
                <a:gd name="T72" fmla="*/ 8 w 42"/>
                <a:gd name="T73" fmla="*/ 40 h 45"/>
                <a:gd name="T74" fmla="*/ 10 w 42"/>
                <a:gd name="T75" fmla="*/ 43 h 45"/>
                <a:gd name="T76" fmla="*/ 13 w 42"/>
                <a:gd name="T77" fmla="*/ 45 h 45"/>
                <a:gd name="T78" fmla="*/ 18 w 42"/>
                <a:gd name="T79" fmla="*/ 45 h 45"/>
                <a:gd name="T80" fmla="*/ 21 w 42"/>
                <a:gd name="T81" fmla="*/ 45 h 45"/>
                <a:gd name="T82" fmla="*/ 21 w 42"/>
                <a:gd name="T8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2" h="45">
                  <a:moveTo>
                    <a:pt x="21" y="45"/>
                  </a:moveTo>
                  <a:lnTo>
                    <a:pt x="24" y="45"/>
                  </a:lnTo>
                  <a:lnTo>
                    <a:pt x="29" y="45"/>
                  </a:lnTo>
                  <a:lnTo>
                    <a:pt x="32" y="43"/>
                  </a:lnTo>
                  <a:lnTo>
                    <a:pt x="34" y="40"/>
                  </a:lnTo>
                  <a:lnTo>
                    <a:pt x="37" y="40"/>
                  </a:lnTo>
                  <a:lnTo>
                    <a:pt x="39" y="37"/>
                  </a:lnTo>
                  <a:lnTo>
                    <a:pt x="39" y="35"/>
                  </a:lnTo>
                  <a:lnTo>
                    <a:pt x="42" y="29"/>
                  </a:lnTo>
                  <a:lnTo>
                    <a:pt x="42" y="27"/>
                  </a:lnTo>
                  <a:lnTo>
                    <a:pt x="42" y="24"/>
                  </a:lnTo>
                  <a:lnTo>
                    <a:pt x="42" y="19"/>
                  </a:lnTo>
                  <a:lnTo>
                    <a:pt x="42" y="16"/>
                  </a:lnTo>
                  <a:lnTo>
                    <a:pt x="39" y="14"/>
                  </a:lnTo>
                  <a:lnTo>
                    <a:pt x="39" y="11"/>
                  </a:lnTo>
                  <a:lnTo>
                    <a:pt x="37" y="8"/>
                  </a:lnTo>
                  <a:lnTo>
                    <a:pt x="34" y="6"/>
                  </a:lnTo>
                  <a:lnTo>
                    <a:pt x="32" y="3"/>
                  </a:lnTo>
                  <a:lnTo>
                    <a:pt x="29" y="3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8" y="6"/>
                  </a:lnTo>
                  <a:lnTo>
                    <a:pt x="5" y="8"/>
                  </a:lnTo>
                  <a:lnTo>
                    <a:pt x="3" y="11"/>
                  </a:lnTo>
                  <a:lnTo>
                    <a:pt x="3" y="14"/>
                  </a:lnTo>
                  <a:lnTo>
                    <a:pt x="0" y="16"/>
                  </a:lnTo>
                  <a:lnTo>
                    <a:pt x="0" y="19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3" y="35"/>
                  </a:lnTo>
                  <a:lnTo>
                    <a:pt x="3" y="37"/>
                  </a:lnTo>
                  <a:lnTo>
                    <a:pt x="5" y="40"/>
                  </a:lnTo>
                  <a:lnTo>
                    <a:pt x="8" y="40"/>
                  </a:lnTo>
                  <a:lnTo>
                    <a:pt x="10" y="43"/>
                  </a:lnTo>
                  <a:lnTo>
                    <a:pt x="13" y="45"/>
                  </a:lnTo>
                  <a:lnTo>
                    <a:pt x="18" y="45"/>
                  </a:lnTo>
                  <a:lnTo>
                    <a:pt x="21" y="4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7" name="Freeform 103"/>
            <p:cNvSpPr>
              <a:spLocks/>
            </p:cNvSpPr>
            <p:nvPr/>
          </p:nvSpPr>
          <p:spPr bwMode="auto">
            <a:xfrm>
              <a:off x="4929" y="2817"/>
              <a:ext cx="48" cy="47"/>
            </a:xfrm>
            <a:custGeom>
              <a:avLst/>
              <a:gdLst>
                <a:gd name="T0" fmla="*/ 19 w 43"/>
                <a:gd name="T1" fmla="*/ 42 h 42"/>
                <a:gd name="T2" fmla="*/ 24 w 43"/>
                <a:gd name="T3" fmla="*/ 42 h 42"/>
                <a:gd name="T4" fmla="*/ 27 w 43"/>
                <a:gd name="T5" fmla="*/ 42 h 42"/>
                <a:gd name="T6" fmla="*/ 32 w 43"/>
                <a:gd name="T7" fmla="*/ 40 h 42"/>
                <a:gd name="T8" fmla="*/ 35 w 43"/>
                <a:gd name="T9" fmla="*/ 40 h 42"/>
                <a:gd name="T10" fmla="*/ 37 w 43"/>
                <a:gd name="T11" fmla="*/ 37 h 42"/>
                <a:gd name="T12" fmla="*/ 40 w 43"/>
                <a:gd name="T13" fmla="*/ 35 h 42"/>
                <a:gd name="T14" fmla="*/ 40 w 43"/>
                <a:gd name="T15" fmla="*/ 32 h 42"/>
                <a:gd name="T16" fmla="*/ 43 w 43"/>
                <a:gd name="T17" fmla="*/ 29 h 42"/>
                <a:gd name="T18" fmla="*/ 43 w 43"/>
                <a:gd name="T19" fmla="*/ 24 h 42"/>
                <a:gd name="T20" fmla="*/ 43 w 43"/>
                <a:gd name="T21" fmla="*/ 21 h 42"/>
                <a:gd name="T22" fmla="*/ 43 w 43"/>
                <a:gd name="T23" fmla="*/ 19 h 42"/>
                <a:gd name="T24" fmla="*/ 43 w 43"/>
                <a:gd name="T25" fmla="*/ 13 h 42"/>
                <a:gd name="T26" fmla="*/ 40 w 43"/>
                <a:gd name="T27" fmla="*/ 11 h 42"/>
                <a:gd name="T28" fmla="*/ 40 w 43"/>
                <a:gd name="T29" fmla="*/ 8 h 42"/>
                <a:gd name="T30" fmla="*/ 37 w 43"/>
                <a:gd name="T31" fmla="*/ 6 h 42"/>
                <a:gd name="T32" fmla="*/ 35 w 43"/>
                <a:gd name="T33" fmla="*/ 3 h 42"/>
                <a:gd name="T34" fmla="*/ 32 w 43"/>
                <a:gd name="T35" fmla="*/ 3 h 42"/>
                <a:gd name="T36" fmla="*/ 27 w 43"/>
                <a:gd name="T37" fmla="*/ 0 h 42"/>
                <a:gd name="T38" fmla="*/ 24 w 43"/>
                <a:gd name="T39" fmla="*/ 0 h 42"/>
                <a:gd name="T40" fmla="*/ 21 w 43"/>
                <a:gd name="T41" fmla="*/ 0 h 42"/>
                <a:gd name="T42" fmla="*/ 16 w 43"/>
                <a:gd name="T43" fmla="*/ 0 h 42"/>
                <a:gd name="T44" fmla="*/ 14 w 43"/>
                <a:gd name="T45" fmla="*/ 0 h 42"/>
                <a:gd name="T46" fmla="*/ 11 w 43"/>
                <a:gd name="T47" fmla="*/ 3 h 42"/>
                <a:gd name="T48" fmla="*/ 8 w 43"/>
                <a:gd name="T49" fmla="*/ 3 h 42"/>
                <a:gd name="T50" fmla="*/ 6 w 43"/>
                <a:gd name="T51" fmla="*/ 6 h 42"/>
                <a:gd name="T52" fmla="*/ 3 w 43"/>
                <a:gd name="T53" fmla="*/ 8 h 42"/>
                <a:gd name="T54" fmla="*/ 0 w 43"/>
                <a:gd name="T55" fmla="*/ 11 h 42"/>
                <a:gd name="T56" fmla="*/ 0 w 43"/>
                <a:gd name="T57" fmla="*/ 13 h 42"/>
                <a:gd name="T58" fmla="*/ 0 w 43"/>
                <a:gd name="T59" fmla="*/ 19 h 42"/>
                <a:gd name="T60" fmla="*/ 0 w 43"/>
                <a:gd name="T61" fmla="*/ 21 h 42"/>
                <a:gd name="T62" fmla="*/ 0 w 43"/>
                <a:gd name="T63" fmla="*/ 24 h 42"/>
                <a:gd name="T64" fmla="*/ 0 w 43"/>
                <a:gd name="T65" fmla="*/ 29 h 42"/>
                <a:gd name="T66" fmla="*/ 0 w 43"/>
                <a:gd name="T67" fmla="*/ 32 h 42"/>
                <a:gd name="T68" fmla="*/ 3 w 43"/>
                <a:gd name="T69" fmla="*/ 35 h 42"/>
                <a:gd name="T70" fmla="*/ 6 w 43"/>
                <a:gd name="T71" fmla="*/ 37 h 42"/>
                <a:gd name="T72" fmla="*/ 8 w 43"/>
                <a:gd name="T73" fmla="*/ 40 h 42"/>
                <a:gd name="T74" fmla="*/ 11 w 43"/>
                <a:gd name="T75" fmla="*/ 40 h 42"/>
                <a:gd name="T76" fmla="*/ 14 w 43"/>
                <a:gd name="T77" fmla="*/ 42 h 42"/>
                <a:gd name="T78" fmla="*/ 16 w 43"/>
                <a:gd name="T79" fmla="*/ 42 h 42"/>
                <a:gd name="T80" fmla="*/ 21 w 43"/>
                <a:gd name="T81" fmla="*/ 42 h 42"/>
                <a:gd name="T82" fmla="*/ 21 w 43"/>
                <a:gd name="T83" fmla="*/ 42 h 42"/>
                <a:gd name="T84" fmla="*/ 19 w 43"/>
                <a:gd name="T8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3" h="42">
                  <a:moveTo>
                    <a:pt x="19" y="42"/>
                  </a:moveTo>
                  <a:lnTo>
                    <a:pt x="24" y="42"/>
                  </a:lnTo>
                  <a:lnTo>
                    <a:pt x="27" y="42"/>
                  </a:lnTo>
                  <a:lnTo>
                    <a:pt x="32" y="40"/>
                  </a:lnTo>
                  <a:lnTo>
                    <a:pt x="35" y="40"/>
                  </a:lnTo>
                  <a:lnTo>
                    <a:pt x="37" y="37"/>
                  </a:lnTo>
                  <a:lnTo>
                    <a:pt x="40" y="35"/>
                  </a:lnTo>
                  <a:lnTo>
                    <a:pt x="40" y="32"/>
                  </a:lnTo>
                  <a:lnTo>
                    <a:pt x="43" y="29"/>
                  </a:lnTo>
                  <a:lnTo>
                    <a:pt x="43" y="24"/>
                  </a:lnTo>
                  <a:lnTo>
                    <a:pt x="43" y="21"/>
                  </a:lnTo>
                  <a:lnTo>
                    <a:pt x="43" y="19"/>
                  </a:lnTo>
                  <a:lnTo>
                    <a:pt x="43" y="13"/>
                  </a:lnTo>
                  <a:lnTo>
                    <a:pt x="40" y="11"/>
                  </a:lnTo>
                  <a:lnTo>
                    <a:pt x="40" y="8"/>
                  </a:lnTo>
                  <a:lnTo>
                    <a:pt x="37" y="6"/>
                  </a:lnTo>
                  <a:lnTo>
                    <a:pt x="35" y="3"/>
                  </a:lnTo>
                  <a:lnTo>
                    <a:pt x="32" y="3"/>
                  </a:lnTo>
                  <a:lnTo>
                    <a:pt x="27" y="0"/>
                  </a:lnTo>
                  <a:lnTo>
                    <a:pt x="24" y="0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1" y="3"/>
                  </a:lnTo>
                  <a:lnTo>
                    <a:pt x="8" y="3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21"/>
                  </a:lnTo>
                  <a:lnTo>
                    <a:pt x="0" y="24"/>
                  </a:lnTo>
                  <a:lnTo>
                    <a:pt x="0" y="29"/>
                  </a:lnTo>
                  <a:lnTo>
                    <a:pt x="0" y="32"/>
                  </a:lnTo>
                  <a:lnTo>
                    <a:pt x="3" y="35"/>
                  </a:lnTo>
                  <a:lnTo>
                    <a:pt x="6" y="37"/>
                  </a:lnTo>
                  <a:lnTo>
                    <a:pt x="8" y="40"/>
                  </a:lnTo>
                  <a:lnTo>
                    <a:pt x="11" y="40"/>
                  </a:lnTo>
                  <a:lnTo>
                    <a:pt x="14" y="42"/>
                  </a:lnTo>
                  <a:lnTo>
                    <a:pt x="16" y="42"/>
                  </a:lnTo>
                  <a:lnTo>
                    <a:pt x="21" y="42"/>
                  </a:lnTo>
                  <a:lnTo>
                    <a:pt x="21" y="42"/>
                  </a:lnTo>
                  <a:lnTo>
                    <a:pt x="19" y="42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8" name="Freeform 104"/>
            <p:cNvSpPr>
              <a:spLocks/>
            </p:cNvSpPr>
            <p:nvPr/>
          </p:nvSpPr>
          <p:spPr bwMode="auto">
            <a:xfrm>
              <a:off x="1661" y="3634"/>
              <a:ext cx="2987" cy="151"/>
            </a:xfrm>
            <a:custGeom>
              <a:avLst/>
              <a:gdLst>
                <a:gd name="T0" fmla="*/ 2715 w 2715"/>
                <a:gd name="T1" fmla="*/ 134 h 134"/>
                <a:gd name="T2" fmla="*/ 1810 w 2715"/>
                <a:gd name="T3" fmla="*/ 134 h 134"/>
                <a:gd name="T4" fmla="*/ 905 w 2715"/>
                <a:gd name="T5" fmla="*/ 102 h 134"/>
                <a:gd name="T6" fmla="*/ 0 w 2715"/>
                <a:gd name="T7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15" h="134">
                  <a:moveTo>
                    <a:pt x="2715" y="134"/>
                  </a:moveTo>
                  <a:lnTo>
                    <a:pt x="1810" y="134"/>
                  </a:lnTo>
                  <a:lnTo>
                    <a:pt x="905" y="102"/>
                  </a:lnTo>
                  <a:lnTo>
                    <a:pt x="0" y="0"/>
                  </a:lnTo>
                </a:path>
              </a:pathLst>
            </a:custGeom>
            <a:noFill/>
            <a:ln w="17463">
              <a:solidFill>
                <a:srgbClr val="FF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9" name="Freeform 105"/>
            <p:cNvSpPr>
              <a:spLocks/>
            </p:cNvSpPr>
            <p:nvPr/>
          </p:nvSpPr>
          <p:spPr bwMode="auto">
            <a:xfrm>
              <a:off x="2634" y="3394"/>
              <a:ext cx="46" cy="51"/>
            </a:xfrm>
            <a:custGeom>
              <a:avLst/>
              <a:gdLst>
                <a:gd name="T0" fmla="*/ 21 w 42"/>
                <a:gd name="T1" fmla="*/ 42 h 45"/>
                <a:gd name="T2" fmla="*/ 23 w 42"/>
                <a:gd name="T3" fmla="*/ 45 h 45"/>
                <a:gd name="T4" fmla="*/ 29 w 42"/>
                <a:gd name="T5" fmla="*/ 42 h 45"/>
                <a:gd name="T6" fmla="*/ 31 w 42"/>
                <a:gd name="T7" fmla="*/ 42 h 45"/>
                <a:gd name="T8" fmla="*/ 34 w 42"/>
                <a:gd name="T9" fmla="*/ 39 h 45"/>
                <a:gd name="T10" fmla="*/ 37 w 42"/>
                <a:gd name="T11" fmla="*/ 37 h 45"/>
                <a:gd name="T12" fmla="*/ 39 w 42"/>
                <a:gd name="T13" fmla="*/ 34 h 45"/>
                <a:gd name="T14" fmla="*/ 39 w 42"/>
                <a:gd name="T15" fmla="*/ 31 h 45"/>
                <a:gd name="T16" fmla="*/ 42 w 42"/>
                <a:gd name="T17" fmla="*/ 29 h 45"/>
                <a:gd name="T18" fmla="*/ 42 w 42"/>
                <a:gd name="T19" fmla="*/ 26 h 45"/>
                <a:gd name="T20" fmla="*/ 42 w 42"/>
                <a:gd name="T21" fmla="*/ 21 h 45"/>
                <a:gd name="T22" fmla="*/ 42 w 42"/>
                <a:gd name="T23" fmla="*/ 18 h 45"/>
                <a:gd name="T24" fmla="*/ 42 w 42"/>
                <a:gd name="T25" fmla="*/ 16 h 45"/>
                <a:gd name="T26" fmla="*/ 39 w 42"/>
                <a:gd name="T27" fmla="*/ 13 h 45"/>
                <a:gd name="T28" fmla="*/ 39 w 42"/>
                <a:gd name="T29" fmla="*/ 8 h 45"/>
                <a:gd name="T30" fmla="*/ 37 w 42"/>
                <a:gd name="T31" fmla="*/ 8 h 45"/>
                <a:gd name="T32" fmla="*/ 34 w 42"/>
                <a:gd name="T33" fmla="*/ 5 h 45"/>
                <a:gd name="T34" fmla="*/ 31 w 42"/>
                <a:gd name="T35" fmla="*/ 2 h 45"/>
                <a:gd name="T36" fmla="*/ 29 w 42"/>
                <a:gd name="T37" fmla="*/ 0 h 45"/>
                <a:gd name="T38" fmla="*/ 23 w 42"/>
                <a:gd name="T39" fmla="*/ 0 h 45"/>
                <a:gd name="T40" fmla="*/ 21 w 42"/>
                <a:gd name="T41" fmla="*/ 0 h 45"/>
                <a:gd name="T42" fmla="*/ 18 w 42"/>
                <a:gd name="T43" fmla="*/ 0 h 45"/>
                <a:gd name="T44" fmla="*/ 13 w 42"/>
                <a:gd name="T45" fmla="*/ 0 h 45"/>
                <a:gd name="T46" fmla="*/ 10 w 42"/>
                <a:gd name="T47" fmla="*/ 2 h 45"/>
                <a:gd name="T48" fmla="*/ 8 w 42"/>
                <a:gd name="T49" fmla="*/ 5 h 45"/>
                <a:gd name="T50" fmla="*/ 5 w 42"/>
                <a:gd name="T51" fmla="*/ 8 h 45"/>
                <a:gd name="T52" fmla="*/ 2 w 42"/>
                <a:gd name="T53" fmla="*/ 8 h 45"/>
                <a:gd name="T54" fmla="*/ 2 w 42"/>
                <a:gd name="T55" fmla="*/ 13 h 45"/>
                <a:gd name="T56" fmla="*/ 0 w 42"/>
                <a:gd name="T57" fmla="*/ 16 h 45"/>
                <a:gd name="T58" fmla="*/ 0 w 42"/>
                <a:gd name="T59" fmla="*/ 18 h 45"/>
                <a:gd name="T60" fmla="*/ 0 w 42"/>
                <a:gd name="T61" fmla="*/ 21 h 45"/>
                <a:gd name="T62" fmla="*/ 0 w 42"/>
                <a:gd name="T63" fmla="*/ 26 h 45"/>
                <a:gd name="T64" fmla="*/ 0 w 42"/>
                <a:gd name="T65" fmla="*/ 29 h 45"/>
                <a:gd name="T66" fmla="*/ 2 w 42"/>
                <a:gd name="T67" fmla="*/ 31 h 45"/>
                <a:gd name="T68" fmla="*/ 2 w 42"/>
                <a:gd name="T69" fmla="*/ 34 h 45"/>
                <a:gd name="T70" fmla="*/ 5 w 42"/>
                <a:gd name="T71" fmla="*/ 37 h 45"/>
                <a:gd name="T72" fmla="*/ 8 w 42"/>
                <a:gd name="T73" fmla="*/ 39 h 45"/>
                <a:gd name="T74" fmla="*/ 10 w 42"/>
                <a:gd name="T75" fmla="*/ 42 h 45"/>
                <a:gd name="T76" fmla="*/ 13 w 42"/>
                <a:gd name="T77" fmla="*/ 42 h 45"/>
                <a:gd name="T78" fmla="*/ 18 w 42"/>
                <a:gd name="T79" fmla="*/ 45 h 45"/>
                <a:gd name="T80" fmla="*/ 21 w 42"/>
                <a:gd name="T81" fmla="*/ 45 h 45"/>
                <a:gd name="T82" fmla="*/ 21 w 42"/>
                <a:gd name="T83" fmla="*/ 45 h 45"/>
                <a:gd name="T84" fmla="*/ 21 w 42"/>
                <a:gd name="T85" fmla="*/ 4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2" h="45">
                  <a:moveTo>
                    <a:pt x="21" y="42"/>
                  </a:moveTo>
                  <a:lnTo>
                    <a:pt x="23" y="45"/>
                  </a:lnTo>
                  <a:lnTo>
                    <a:pt x="29" y="42"/>
                  </a:lnTo>
                  <a:lnTo>
                    <a:pt x="31" y="42"/>
                  </a:lnTo>
                  <a:lnTo>
                    <a:pt x="34" y="39"/>
                  </a:lnTo>
                  <a:lnTo>
                    <a:pt x="37" y="37"/>
                  </a:lnTo>
                  <a:lnTo>
                    <a:pt x="39" y="34"/>
                  </a:lnTo>
                  <a:lnTo>
                    <a:pt x="39" y="31"/>
                  </a:lnTo>
                  <a:lnTo>
                    <a:pt x="42" y="29"/>
                  </a:lnTo>
                  <a:lnTo>
                    <a:pt x="42" y="26"/>
                  </a:lnTo>
                  <a:lnTo>
                    <a:pt x="42" y="21"/>
                  </a:lnTo>
                  <a:lnTo>
                    <a:pt x="42" y="18"/>
                  </a:lnTo>
                  <a:lnTo>
                    <a:pt x="42" y="16"/>
                  </a:lnTo>
                  <a:lnTo>
                    <a:pt x="39" y="13"/>
                  </a:lnTo>
                  <a:lnTo>
                    <a:pt x="39" y="8"/>
                  </a:lnTo>
                  <a:lnTo>
                    <a:pt x="37" y="8"/>
                  </a:lnTo>
                  <a:lnTo>
                    <a:pt x="34" y="5"/>
                  </a:lnTo>
                  <a:lnTo>
                    <a:pt x="31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10" y="2"/>
                  </a:lnTo>
                  <a:lnTo>
                    <a:pt x="8" y="5"/>
                  </a:lnTo>
                  <a:lnTo>
                    <a:pt x="5" y="8"/>
                  </a:lnTo>
                  <a:lnTo>
                    <a:pt x="2" y="8"/>
                  </a:lnTo>
                  <a:lnTo>
                    <a:pt x="2" y="13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2" y="31"/>
                  </a:lnTo>
                  <a:lnTo>
                    <a:pt x="2" y="34"/>
                  </a:lnTo>
                  <a:lnTo>
                    <a:pt x="5" y="37"/>
                  </a:lnTo>
                  <a:lnTo>
                    <a:pt x="8" y="39"/>
                  </a:lnTo>
                  <a:lnTo>
                    <a:pt x="10" y="42"/>
                  </a:lnTo>
                  <a:lnTo>
                    <a:pt x="13" y="42"/>
                  </a:lnTo>
                  <a:lnTo>
                    <a:pt x="18" y="45"/>
                  </a:lnTo>
                  <a:lnTo>
                    <a:pt x="21" y="45"/>
                  </a:lnTo>
                  <a:lnTo>
                    <a:pt x="21" y="45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0" name="Freeform 106"/>
            <p:cNvSpPr>
              <a:spLocks/>
            </p:cNvSpPr>
            <p:nvPr/>
          </p:nvSpPr>
          <p:spPr bwMode="auto">
            <a:xfrm>
              <a:off x="3629" y="3513"/>
              <a:ext cx="49" cy="48"/>
            </a:xfrm>
            <a:custGeom>
              <a:avLst/>
              <a:gdLst>
                <a:gd name="T0" fmla="*/ 21 w 44"/>
                <a:gd name="T1" fmla="*/ 42 h 42"/>
                <a:gd name="T2" fmla="*/ 26 w 44"/>
                <a:gd name="T3" fmla="*/ 42 h 42"/>
                <a:gd name="T4" fmla="*/ 29 w 44"/>
                <a:gd name="T5" fmla="*/ 42 h 42"/>
                <a:gd name="T6" fmla="*/ 31 w 44"/>
                <a:gd name="T7" fmla="*/ 40 h 42"/>
                <a:gd name="T8" fmla="*/ 34 w 44"/>
                <a:gd name="T9" fmla="*/ 40 h 42"/>
                <a:gd name="T10" fmla="*/ 37 w 44"/>
                <a:gd name="T11" fmla="*/ 37 h 42"/>
                <a:gd name="T12" fmla="*/ 39 w 44"/>
                <a:gd name="T13" fmla="*/ 34 h 42"/>
                <a:gd name="T14" fmla="*/ 42 w 44"/>
                <a:gd name="T15" fmla="*/ 32 h 42"/>
                <a:gd name="T16" fmla="*/ 42 w 44"/>
                <a:gd name="T17" fmla="*/ 29 h 42"/>
                <a:gd name="T18" fmla="*/ 42 w 44"/>
                <a:gd name="T19" fmla="*/ 24 h 42"/>
                <a:gd name="T20" fmla="*/ 44 w 44"/>
                <a:gd name="T21" fmla="*/ 21 h 42"/>
                <a:gd name="T22" fmla="*/ 42 w 44"/>
                <a:gd name="T23" fmla="*/ 19 h 42"/>
                <a:gd name="T24" fmla="*/ 42 w 44"/>
                <a:gd name="T25" fmla="*/ 13 h 42"/>
                <a:gd name="T26" fmla="*/ 42 w 44"/>
                <a:gd name="T27" fmla="*/ 11 h 42"/>
                <a:gd name="T28" fmla="*/ 39 w 44"/>
                <a:gd name="T29" fmla="*/ 8 h 42"/>
                <a:gd name="T30" fmla="*/ 37 w 44"/>
                <a:gd name="T31" fmla="*/ 5 h 42"/>
                <a:gd name="T32" fmla="*/ 34 w 44"/>
                <a:gd name="T33" fmla="*/ 3 h 42"/>
                <a:gd name="T34" fmla="*/ 31 w 44"/>
                <a:gd name="T35" fmla="*/ 3 h 42"/>
                <a:gd name="T36" fmla="*/ 29 w 44"/>
                <a:gd name="T37" fmla="*/ 0 h 42"/>
                <a:gd name="T38" fmla="*/ 26 w 44"/>
                <a:gd name="T39" fmla="*/ 0 h 42"/>
                <a:gd name="T40" fmla="*/ 21 w 44"/>
                <a:gd name="T41" fmla="*/ 0 h 42"/>
                <a:gd name="T42" fmla="*/ 18 w 44"/>
                <a:gd name="T43" fmla="*/ 0 h 42"/>
                <a:gd name="T44" fmla="*/ 15 w 44"/>
                <a:gd name="T45" fmla="*/ 0 h 42"/>
                <a:gd name="T46" fmla="*/ 10 w 44"/>
                <a:gd name="T47" fmla="*/ 3 h 42"/>
                <a:gd name="T48" fmla="*/ 8 w 44"/>
                <a:gd name="T49" fmla="*/ 3 h 42"/>
                <a:gd name="T50" fmla="*/ 5 w 44"/>
                <a:gd name="T51" fmla="*/ 5 h 42"/>
                <a:gd name="T52" fmla="*/ 2 w 44"/>
                <a:gd name="T53" fmla="*/ 8 h 42"/>
                <a:gd name="T54" fmla="*/ 2 w 44"/>
                <a:gd name="T55" fmla="*/ 11 h 42"/>
                <a:gd name="T56" fmla="*/ 0 w 44"/>
                <a:gd name="T57" fmla="*/ 13 h 42"/>
                <a:gd name="T58" fmla="*/ 0 w 44"/>
                <a:gd name="T59" fmla="*/ 19 h 42"/>
                <a:gd name="T60" fmla="*/ 0 w 44"/>
                <a:gd name="T61" fmla="*/ 21 h 42"/>
                <a:gd name="T62" fmla="*/ 0 w 44"/>
                <a:gd name="T63" fmla="*/ 24 h 42"/>
                <a:gd name="T64" fmla="*/ 0 w 44"/>
                <a:gd name="T65" fmla="*/ 29 h 42"/>
                <a:gd name="T66" fmla="*/ 2 w 44"/>
                <a:gd name="T67" fmla="*/ 32 h 42"/>
                <a:gd name="T68" fmla="*/ 2 w 44"/>
                <a:gd name="T69" fmla="*/ 34 h 42"/>
                <a:gd name="T70" fmla="*/ 5 w 44"/>
                <a:gd name="T71" fmla="*/ 37 h 42"/>
                <a:gd name="T72" fmla="*/ 8 w 44"/>
                <a:gd name="T73" fmla="*/ 40 h 42"/>
                <a:gd name="T74" fmla="*/ 10 w 44"/>
                <a:gd name="T75" fmla="*/ 40 h 42"/>
                <a:gd name="T76" fmla="*/ 15 w 44"/>
                <a:gd name="T77" fmla="*/ 42 h 42"/>
                <a:gd name="T78" fmla="*/ 18 w 44"/>
                <a:gd name="T79" fmla="*/ 42 h 42"/>
                <a:gd name="T80" fmla="*/ 21 w 44"/>
                <a:gd name="T81" fmla="*/ 42 h 42"/>
                <a:gd name="T82" fmla="*/ 21 w 44"/>
                <a:gd name="T8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4" h="42">
                  <a:moveTo>
                    <a:pt x="21" y="42"/>
                  </a:moveTo>
                  <a:lnTo>
                    <a:pt x="26" y="42"/>
                  </a:lnTo>
                  <a:lnTo>
                    <a:pt x="29" y="42"/>
                  </a:lnTo>
                  <a:lnTo>
                    <a:pt x="31" y="40"/>
                  </a:lnTo>
                  <a:lnTo>
                    <a:pt x="34" y="40"/>
                  </a:lnTo>
                  <a:lnTo>
                    <a:pt x="37" y="37"/>
                  </a:lnTo>
                  <a:lnTo>
                    <a:pt x="39" y="34"/>
                  </a:lnTo>
                  <a:lnTo>
                    <a:pt x="42" y="32"/>
                  </a:lnTo>
                  <a:lnTo>
                    <a:pt x="42" y="29"/>
                  </a:lnTo>
                  <a:lnTo>
                    <a:pt x="42" y="24"/>
                  </a:lnTo>
                  <a:lnTo>
                    <a:pt x="44" y="21"/>
                  </a:lnTo>
                  <a:lnTo>
                    <a:pt x="42" y="19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39" y="8"/>
                  </a:lnTo>
                  <a:lnTo>
                    <a:pt x="37" y="5"/>
                  </a:lnTo>
                  <a:lnTo>
                    <a:pt x="34" y="3"/>
                  </a:lnTo>
                  <a:lnTo>
                    <a:pt x="31" y="3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0" y="3"/>
                  </a:lnTo>
                  <a:lnTo>
                    <a:pt x="8" y="3"/>
                  </a:lnTo>
                  <a:lnTo>
                    <a:pt x="5" y="5"/>
                  </a:lnTo>
                  <a:lnTo>
                    <a:pt x="2" y="8"/>
                  </a:lnTo>
                  <a:lnTo>
                    <a:pt x="2" y="11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21"/>
                  </a:lnTo>
                  <a:lnTo>
                    <a:pt x="0" y="24"/>
                  </a:lnTo>
                  <a:lnTo>
                    <a:pt x="0" y="29"/>
                  </a:lnTo>
                  <a:lnTo>
                    <a:pt x="2" y="32"/>
                  </a:lnTo>
                  <a:lnTo>
                    <a:pt x="2" y="34"/>
                  </a:lnTo>
                  <a:lnTo>
                    <a:pt x="5" y="37"/>
                  </a:lnTo>
                  <a:lnTo>
                    <a:pt x="8" y="40"/>
                  </a:lnTo>
                  <a:lnTo>
                    <a:pt x="10" y="40"/>
                  </a:lnTo>
                  <a:lnTo>
                    <a:pt x="15" y="42"/>
                  </a:lnTo>
                  <a:lnTo>
                    <a:pt x="18" y="42"/>
                  </a:lnTo>
                  <a:lnTo>
                    <a:pt x="21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" name="Freeform 107"/>
            <p:cNvSpPr>
              <a:spLocks/>
            </p:cNvSpPr>
            <p:nvPr/>
          </p:nvSpPr>
          <p:spPr bwMode="auto">
            <a:xfrm>
              <a:off x="4623" y="3493"/>
              <a:ext cx="48" cy="51"/>
            </a:xfrm>
            <a:custGeom>
              <a:avLst/>
              <a:gdLst>
                <a:gd name="T0" fmla="*/ 22 w 43"/>
                <a:gd name="T1" fmla="*/ 42 h 45"/>
                <a:gd name="T2" fmla="*/ 24 w 43"/>
                <a:gd name="T3" fmla="*/ 45 h 45"/>
                <a:gd name="T4" fmla="*/ 29 w 43"/>
                <a:gd name="T5" fmla="*/ 42 h 45"/>
                <a:gd name="T6" fmla="*/ 32 w 43"/>
                <a:gd name="T7" fmla="*/ 42 h 45"/>
                <a:gd name="T8" fmla="*/ 35 w 43"/>
                <a:gd name="T9" fmla="*/ 39 h 45"/>
                <a:gd name="T10" fmla="*/ 37 w 43"/>
                <a:gd name="T11" fmla="*/ 37 h 45"/>
                <a:gd name="T12" fmla="*/ 40 w 43"/>
                <a:gd name="T13" fmla="*/ 34 h 45"/>
                <a:gd name="T14" fmla="*/ 43 w 43"/>
                <a:gd name="T15" fmla="*/ 31 h 45"/>
                <a:gd name="T16" fmla="*/ 43 w 43"/>
                <a:gd name="T17" fmla="*/ 29 h 45"/>
                <a:gd name="T18" fmla="*/ 43 w 43"/>
                <a:gd name="T19" fmla="*/ 26 h 45"/>
                <a:gd name="T20" fmla="*/ 43 w 43"/>
                <a:gd name="T21" fmla="*/ 21 h 45"/>
                <a:gd name="T22" fmla="*/ 43 w 43"/>
                <a:gd name="T23" fmla="*/ 18 h 45"/>
                <a:gd name="T24" fmla="*/ 43 w 43"/>
                <a:gd name="T25" fmla="*/ 16 h 45"/>
                <a:gd name="T26" fmla="*/ 43 w 43"/>
                <a:gd name="T27" fmla="*/ 13 h 45"/>
                <a:gd name="T28" fmla="*/ 40 w 43"/>
                <a:gd name="T29" fmla="*/ 10 h 45"/>
                <a:gd name="T30" fmla="*/ 37 w 43"/>
                <a:gd name="T31" fmla="*/ 8 h 45"/>
                <a:gd name="T32" fmla="*/ 35 w 43"/>
                <a:gd name="T33" fmla="*/ 5 h 45"/>
                <a:gd name="T34" fmla="*/ 32 w 43"/>
                <a:gd name="T35" fmla="*/ 2 h 45"/>
                <a:gd name="T36" fmla="*/ 29 w 43"/>
                <a:gd name="T37" fmla="*/ 2 h 45"/>
                <a:gd name="T38" fmla="*/ 24 w 43"/>
                <a:gd name="T39" fmla="*/ 0 h 45"/>
                <a:gd name="T40" fmla="*/ 22 w 43"/>
                <a:gd name="T41" fmla="*/ 0 h 45"/>
                <a:gd name="T42" fmla="*/ 19 w 43"/>
                <a:gd name="T43" fmla="*/ 0 h 45"/>
                <a:gd name="T44" fmla="*/ 16 w 43"/>
                <a:gd name="T45" fmla="*/ 2 h 45"/>
                <a:gd name="T46" fmla="*/ 11 w 43"/>
                <a:gd name="T47" fmla="*/ 2 h 45"/>
                <a:gd name="T48" fmla="*/ 8 w 43"/>
                <a:gd name="T49" fmla="*/ 5 h 45"/>
                <a:gd name="T50" fmla="*/ 6 w 43"/>
                <a:gd name="T51" fmla="*/ 8 h 45"/>
                <a:gd name="T52" fmla="*/ 3 w 43"/>
                <a:gd name="T53" fmla="*/ 10 h 45"/>
                <a:gd name="T54" fmla="*/ 3 w 43"/>
                <a:gd name="T55" fmla="*/ 13 h 45"/>
                <a:gd name="T56" fmla="*/ 0 w 43"/>
                <a:gd name="T57" fmla="*/ 16 h 45"/>
                <a:gd name="T58" fmla="*/ 0 w 43"/>
                <a:gd name="T59" fmla="*/ 18 h 45"/>
                <a:gd name="T60" fmla="*/ 0 w 43"/>
                <a:gd name="T61" fmla="*/ 21 h 45"/>
                <a:gd name="T62" fmla="*/ 0 w 43"/>
                <a:gd name="T63" fmla="*/ 26 h 45"/>
                <a:gd name="T64" fmla="*/ 0 w 43"/>
                <a:gd name="T65" fmla="*/ 29 h 45"/>
                <a:gd name="T66" fmla="*/ 3 w 43"/>
                <a:gd name="T67" fmla="*/ 31 h 45"/>
                <a:gd name="T68" fmla="*/ 3 w 43"/>
                <a:gd name="T69" fmla="*/ 34 h 45"/>
                <a:gd name="T70" fmla="*/ 6 w 43"/>
                <a:gd name="T71" fmla="*/ 37 h 45"/>
                <a:gd name="T72" fmla="*/ 8 w 43"/>
                <a:gd name="T73" fmla="*/ 39 h 45"/>
                <a:gd name="T74" fmla="*/ 11 w 43"/>
                <a:gd name="T75" fmla="*/ 42 h 45"/>
                <a:gd name="T76" fmla="*/ 16 w 43"/>
                <a:gd name="T77" fmla="*/ 42 h 45"/>
                <a:gd name="T78" fmla="*/ 19 w 43"/>
                <a:gd name="T79" fmla="*/ 45 h 45"/>
                <a:gd name="T80" fmla="*/ 22 w 43"/>
                <a:gd name="T81" fmla="*/ 45 h 45"/>
                <a:gd name="T82" fmla="*/ 22 w 43"/>
                <a:gd name="T83" fmla="*/ 45 h 45"/>
                <a:gd name="T84" fmla="*/ 22 w 43"/>
                <a:gd name="T85" fmla="*/ 4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3" h="45">
                  <a:moveTo>
                    <a:pt x="22" y="42"/>
                  </a:moveTo>
                  <a:lnTo>
                    <a:pt x="24" y="45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5" y="39"/>
                  </a:lnTo>
                  <a:lnTo>
                    <a:pt x="37" y="37"/>
                  </a:lnTo>
                  <a:lnTo>
                    <a:pt x="40" y="34"/>
                  </a:lnTo>
                  <a:lnTo>
                    <a:pt x="43" y="31"/>
                  </a:lnTo>
                  <a:lnTo>
                    <a:pt x="43" y="29"/>
                  </a:lnTo>
                  <a:lnTo>
                    <a:pt x="43" y="26"/>
                  </a:lnTo>
                  <a:lnTo>
                    <a:pt x="43" y="21"/>
                  </a:lnTo>
                  <a:lnTo>
                    <a:pt x="43" y="18"/>
                  </a:lnTo>
                  <a:lnTo>
                    <a:pt x="43" y="16"/>
                  </a:lnTo>
                  <a:lnTo>
                    <a:pt x="43" y="13"/>
                  </a:lnTo>
                  <a:lnTo>
                    <a:pt x="40" y="10"/>
                  </a:lnTo>
                  <a:lnTo>
                    <a:pt x="37" y="8"/>
                  </a:lnTo>
                  <a:lnTo>
                    <a:pt x="35" y="5"/>
                  </a:lnTo>
                  <a:lnTo>
                    <a:pt x="32" y="2"/>
                  </a:lnTo>
                  <a:lnTo>
                    <a:pt x="29" y="2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6" y="2"/>
                  </a:lnTo>
                  <a:lnTo>
                    <a:pt x="11" y="2"/>
                  </a:lnTo>
                  <a:lnTo>
                    <a:pt x="8" y="5"/>
                  </a:lnTo>
                  <a:lnTo>
                    <a:pt x="6" y="8"/>
                  </a:lnTo>
                  <a:lnTo>
                    <a:pt x="3" y="10"/>
                  </a:lnTo>
                  <a:lnTo>
                    <a:pt x="3" y="13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0" y="26"/>
                  </a:lnTo>
                  <a:lnTo>
                    <a:pt x="0" y="29"/>
                  </a:lnTo>
                  <a:lnTo>
                    <a:pt x="3" y="31"/>
                  </a:lnTo>
                  <a:lnTo>
                    <a:pt x="3" y="34"/>
                  </a:lnTo>
                  <a:lnTo>
                    <a:pt x="6" y="37"/>
                  </a:lnTo>
                  <a:lnTo>
                    <a:pt x="8" y="39"/>
                  </a:lnTo>
                  <a:lnTo>
                    <a:pt x="11" y="42"/>
                  </a:lnTo>
                  <a:lnTo>
                    <a:pt x="16" y="42"/>
                  </a:lnTo>
                  <a:lnTo>
                    <a:pt x="19" y="45"/>
                  </a:lnTo>
                  <a:lnTo>
                    <a:pt x="22" y="45"/>
                  </a:lnTo>
                  <a:lnTo>
                    <a:pt x="22" y="45"/>
                  </a:lnTo>
                  <a:lnTo>
                    <a:pt x="22" y="42"/>
                  </a:ln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3333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" name="Freeform 108"/>
            <p:cNvSpPr>
              <a:spLocks/>
            </p:cNvSpPr>
            <p:nvPr/>
          </p:nvSpPr>
          <p:spPr bwMode="auto">
            <a:xfrm>
              <a:off x="1626" y="3597"/>
              <a:ext cx="71" cy="72"/>
            </a:xfrm>
            <a:custGeom>
              <a:avLst/>
              <a:gdLst>
                <a:gd name="T0" fmla="*/ 32 w 64"/>
                <a:gd name="T1" fmla="*/ 0 h 63"/>
                <a:gd name="T2" fmla="*/ 0 w 64"/>
                <a:gd name="T3" fmla="*/ 32 h 63"/>
                <a:gd name="T4" fmla="*/ 32 w 64"/>
                <a:gd name="T5" fmla="*/ 63 h 63"/>
                <a:gd name="T6" fmla="*/ 64 w 64"/>
                <a:gd name="T7" fmla="*/ 32 h 63"/>
                <a:gd name="T8" fmla="*/ 32 w 64"/>
                <a:gd name="T9" fmla="*/ 0 h 63"/>
                <a:gd name="T10" fmla="*/ 32 w 64"/>
                <a:gd name="T11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63">
                  <a:moveTo>
                    <a:pt x="32" y="0"/>
                  </a:moveTo>
                  <a:lnTo>
                    <a:pt x="0" y="32"/>
                  </a:lnTo>
                  <a:lnTo>
                    <a:pt x="32" y="63"/>
                  </a:lnTo>
                  <a:lnTo>
                    <a:pt x="64" y="32"/>
                  </a:lnTo>
                  <a:lnTo>
                    <a:pt x="32" y="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" name="Freeform 109"/>
            <p:cNvSpPr>
              <a:spLocks/>
            </p:cNvSpPr>
            <p:nvPr/>
          </p:nvSpPr>
          <p:spPr bwMode="auto">
            <a:xfrm>
              <a:off x="4918" y="3094"/>
              <a:ext cx="70" cy="73"/>
            </a:xfrm>
            <a:custGeom>
              <a:avLst/>
              <a:gdLst>
                <a:gd name="T0" fmla="*/ 29 w 63"/>
                <a:gd name="T1" fmla="*/ 0 h 64"/>
                <a:gd name="T2" fmla="*/ 0 w 63"/>
                <a:gd name="T3" fmla="*/ 32 h 64"/>
                <a:gd name="T4" fmla="*/ 31 w 63"/>
                <a:gd name="T5" fmla="*/ 64 h 64"/>
                <a:gd name="T6" fmla="*/ 63 w 63"/>
                <a:gd name="T7" fmla="*/ 32 h 64"/>
                <a:gd name="T8" fmla="*/ 31 w 63"/>
                <a:gd name="T9" fmla="*/ 3 h 64"/>
                <a:gd name="T10" fmla="*/ 31 w 63"/>
                <a:gd name="T11" fmla="*/ 3 h 64"/>
                <a:gd name="T12" fmla="*/ 29 w 63"/>
                <a:gd name="T13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64">
                  <a:moveTo>
                    <a:pt x="29" y="0"/>
                  </a:moveTo>
                  <a:lnTo>
                    <a:pt x="0" y="32"/>
                  </a:lnTo>
                  <a:lnTo>
                    <a:pt x="31" y="64"/>
                  </a:lnTo>
                  <a:lnTo>
                    <a:pt x="63" y="32"/>
                  </a:lnTo>
                  <a:lnTo>
                    <a:pt x="31" y="3"/>
                  </a:lnTo>
                  <a:lnTo>
                    <a:pt x="31" y="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4" name="Freeform 110"/>
            <p:cNvSpPr>
              <a:spLocks/>
            </p:cNvSpPr>
            <p:nvPr/>
          </p:nvSpPr>
          <p:spPr bwMode="auto">
            <a:xfrm>
              <a:off x="2622" y="3714"/>
              <a:ext cx="70" cy="71"/>
            </a:xfrm>
            <a:custGeom>
              <a:avLst/>
              <a:gdLst>
                <a:gd name="T0" fmla="*/ 32 w 64"/>
                <a:gd name="T1" fmla="*/ 0 h 63"/>
                <a:gd name="T2" fmla="*/ 0 w 64"/>
                <a:gd name="T3" fmla="*/ 31 h 63"/>
                <a:gd name="T4" fmla="*/ 32 w 64"/>
                <a:gd name="T5" fmla="*/ 63 h 63"/>
                <a:gd name="T6" fmla="*/ 64 w 64"/>
                <a:gd name="T7" fmla="*/ 31 h 63"/>
                <a:gd name="T8" fmla="*/ 32 w 64"/>
                <a:gd name="T9" fmla="*/ 2 h 63"/>
                <a:gd name="T10" fmla="*/ 32 w 64"/>
                <a:gd name="T11" fmla="*/ 2 h 63"/>
                <a:gd name="T12" fmla="*/ 32 w 64"/>
                <a:gd name="T13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63">
                  <a:moveTo>
                    <a:pt x="32" y="0"/>
                  </a:moveTo>
                  <a:lnTo>
                    <a:pt x="0" y="31"/>
                  </a:lnTo>
                  <a:lnTo>
                    <a:pt x="32" y="63"/>
                  </a:lnTo>
                  <a:lnTo>
                    <a:pt x="64" y="31"/>
                  </a:lnTo>
                  <a:lnTo>
                    <a:pt x="32" y="2"/>
                  </a:lnTo>
                  <a:lnTo>
                    <a:pt x="32" y="2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5" name="Freeform 111"/>
            <p:cNvSpPr>
              <a:spLocks/>
            </p:cNvSpPr>
            <p:nvPr/>
          </p:nvSpPr>
          <p:spPr bwMode="auto">
            <a:xfrm>
              <a:off x="3617" y="3749"/>
              <a:ext cx="69" cy="73"/>
            </a:xfrm>
            <a:custGeom>
              <a:avLst/>
              <a:gdLst>
                <a:gd name="T0" fmla="*/ 32 w 63"/>
                <a:gd name="T1" fmla="*/ 0 h 64"/>
                <a:gd name="T2" fmla="*/ 0 w 63"/>
                <a:gd name="T3" fmla="*/ 35 h 64"/>
                <a:gd name="T4" fmla="*/ 32 w 63"/>
                <a:gd name="T5" fmla="*/ 64 h 64"/>
                <a:gd name="T6" fmla="*/ 63 w 63"/>
                <a:gd name="T7" fmla="*/ 35 h 64"/>
                <a:gd name="T8" fmla="*/ 32 w 63"/>
                <a:gd name="T9" fmla="*/ 3 h 64"/>
                <a:gd name="T10" fmla="*/ 32 w 63"/>
                <a:gd name="T11" fmla="*/ 3 h 64"/>
                <a:gd name="T12" fmla="*/ 32 w 63"/>
                <a:gd name="T13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64">
                  <a:moveTo>
                    <a:pt x="32" y="0"/>
                  </a:moveTo>
                  <a:lnTo>
                    <a:pt x="0" y="35"/>
                  </a:lnTo>
                  <a:lnTo>
                    <a:pt x="32" y="64"/>
                  </a:lnTo>
                  <a:lnTo>
                    <a:pt x="63" y="35"/>
                  </a:lnTo>
                  <a:lnTo>
                    <a:pt x="32" y="3"/>
                  </a:lnTo>
                  <a:lnTo>
                    <a:pt x="32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6" name="Freeform 112"/>
            <p:cNvSpPr>
              <a:spLocks/>
            </p:cNvSpPr>
            <p:nvPr/>
          </p:nvSpPr>
          <p:spPr bwMode="auto">
            <a:xfrm>
              <a:off x="4612" y="3749"/>
              <a:ext cx="70" cy="73"/>
            </a:xfrm>
            <a:custGeom>
              <a:avLst/>
              <a:gdLst>
                <a:gd name="T0" fmla="*/ 32 w 63"/>
                <a:gd name="T1" fmla="*/ 0 h 64"/>
                <a:gd name="T2" fmla="*/ 0 w 63"/>
                <a:gd name="T3" fmla="*/ 32 h 64"/>
                <a:gd name="T4" fmla="*/ 32 w 63"/>
                <a:gd name="T5" fmla="*/ 64 h 64"/>
                <a:gd name="T6" fmla="*/ 63 w 63"/>
                <a:gd name="T7" fmla="*/ 32 h 64"/>
                <a:gd name="T8" fmla="*/ 32 w 63"/>
                <a:gd name="T9" fmla="*/ 3 h 64"/>
                <a:gd name="T10" fmla="*/ 32 w 63"/>
                <a:gd name="T11" fmla="*/ 3 h 64"/>
                <a:gd name="T12" fmla="*/ 32 w 63"/>
                <a:gd name="T13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64">
                  <a:moveTo>
                    <a:pt x="32" y="0"/>
                  </a:moveTo>
                  <a:lnTo>
                    <a:pt x="0" y="32"/>
                  </a:lnTo>
                  <a:lnTo>
                    <a:pt x="32" y="64"/>
                  </a:lnTo>
                  <a:lnTo>
                    <a:pt x="63" y="32"/>
                  </a:lnTo>
                  <a:lnTo>
                    <a:pt x="32" y="3"/>
                  </a:lnTo>
                  <a:lnTo>
                    <a:pt x="32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7" name="Line 113"/>
            <p:cNvSpPr>
              <a:spLocks noChangeShapeType="1"/>
            </p:cNvSpPr>
            <p:nvPr/>
          </p:nvSpPr>
          <p:spPr bwMode="auto">
            <a:xfrm flipH="1">
              <a:off x="1481" y="2294"/>
              <a:ext cx="47" cy="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" name="Line 114"/>
            <p:cNvSpPr>
              <a:spLocks noChangeShapeType="1"/>
            </p:cNvSpPr>
            <p:nvPr/>
          </p:nvSpPr>
          <p:spPr bwMode="auto">
            <a:xfrm flipH="1">
              <a:off x="1481" y="2745"/>
              <a:ext cx="4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9" name="Line 115"/>
            <p:cNvSpPr>
              <a:spLocks noChangeShapeType="1"/>
            </p:cNvSpPr>
            <p:nvPr/>
          </p:nvSpPr>
          <p:spPr bwMode="auto">
            <a:xfrm flipH="1">
              <a:off x="1481" y="3194"/>
              <a:ext cx="47" cy="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" name="Line 116"/>
            <p:cNvSpPr>
              <a:spLocks noChangeShapeType="1"/>
            </p:cNvSpPr>
            <p:nvPr/>
          </p:nvSpPr>
          <p:spPr bwMode="auto">
            <a:xfrm flipH="1">
              <a:off x="1481" y="3645"/>
              <a:ext cx="4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" name="Line 117"/>
            <p:cNvSpPr>
              <a:spLocks noChangeShapeType="1"/>
            </p:cNvSpPr>
            <p:nvPr/>
          </p:nvSpPr>
          <p:spPr bwMode="auto">
            <a:xfrm>
              <a:off x="3652" y="3818"/>
              <a:ext cx="1" cy="5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" name="Line 118"/>
            <p:cNvSpPr>
              <a:spLocks noChangeShapeType="1"/>
            </p:cNvSpPr>
            <p:nvPr/>
          </p:nvSpPr>
          <p:spPr bwMode="auto">
            <a:xfrm>
              <a:off x="2657" y="3818"/>
              <a:ext cx="1" cy="5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3" name="Freeform 119"/>
            <p:cNvSpPr>
              <a:spLocks/>
            </p:cNvSpPr>
            <p:nvPr/>
          </p:nvSpPr>
          <p:spPr bwMode="auto">
            <a:xfrm>
              <a:off x="1481" y="2070"/>
              <a:ext cx="3167" cy="1799"/>
            </a:xfrm>
            <a:custGeom>
              <a:avLst/>
              <a:gdLst>
                <a:gd name="T0" fmla="*/ 2879 w 2879"/>
                <a:gd name="T1" fmla="*/ 1543 h 1588"/>
                <a:gd name="T2" fmla="*/ 2879 w 2879"/>
                <a:gd name="T3" fmla="*/ 1588 h 1588"/>
                <a:gd name="T4" fmla="*/ 0 w 2879"/>
                <a:gd name="T5" fmla="*/ 1588 h 1588"/>
                <a:gd name="T6" fmla="*/ 0 w 2879"/>
                <a:gd name="T7" fmla="*/ 0 h 1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9" h="1588">
                  <a:moveTo>
                    <a:pt x="2879" y="1543"/>
                  </a:moveTo>
                  <a:lnTo>
                    <a:pt x="2879" y="1588"/>
                  </a:lnTo>
                  <a:lnTo>
                    <a:pt x="0" y="1588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4" name="Line 120"/>
            <p:cNvSpPr>
              <a:spLocks noChangeShapeType="1"/>
            </p:cNvSpPr>
            <p:nvPr/>
          </p:nvSpPr>
          <p:spPr bwMode="auto">
            <a:xfrm>
              <a:off x="1661" y="3818"/>
              <a:ext cx="1" cy="5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5" name="Line 121"/>
            <p:cNvSpPr>
              <a:spLocks noChangeShapeType="1"/>
            </p:cNvSpPr>
            <p:nvPr/>
          </p:nvSpPr>
          <p:spPr bwMode="auto">
            <a:xfrm>
              <a:off x="1479" y="2067"/>
              <a:ext cx="3169" cy="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6" name="Line 122"/>
            <p:cNvSpPr>
              <a:spLocks noChangeShapeType="1"/>
            </p:cNvSpPr>
            <p:nvPr/>
          </p:nvSpPr>
          <p:spPr bwMode="auto">
            <a:xfrm>
              <a:off x="1479" y="2522"/>
              <a:ext cx="3169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7" name="Line 123"/>
            <p:cNvSpPr>
              <a:spLocks noChangeShapeType="1"/>
            </p:cNvSpPr>
            <p:nvPr/>
          </p:nvSpPr>
          <p:spPr bwMode="auto">
            <a:xfrm>
              <a:off x="1479" y="2970"/>
              <a:ext cx="3169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7938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41337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Cache Writing &amp;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We’ll explore: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Writing to caches: keeping memory consistent &amp; write-allocation.</a:t>
            </a:r>
          </a:p>
          <a:p>
            <a:pPr marL="914400" lvl="1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Quantify the benefits of different cache designs, and see how caches affect overall performance.</a:t>
            </a:r>
          </a:p>
          <a:p>
            <a:pPr marL="914400" lvl="1" indent="-457200" defTabSz="914400">
              <a:buFont typeface="Wingdings" panose="05000000000000000000" pitchFamily="2" charset="2"/>
              <a:buChar char="l"/>
            </a:pPr>
            <a:endParaRPr lang="en-US" altLang="zh-CN" dirty="0">
              <a:ea typeface="宋体" charset="-122"/>
            </a:endParaRPr>
          </a:p>
          <a:p>
            <a:pPr marL="457200" lvl="1" indent="0" defTabSz="914400">
              <a:buNone/>
            </a:pPr>
            <a:r>
              <a:rPr lang="en-US" altLang="zh-CN" dirty="0">
                <a:ea typeface="宋体" charset="-122"/>
              </a:rPr>
              <a:t>--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Some main memory organizations that can help increase memory system performance.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6918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60648"/>
            <a:ext cx="9024934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Memory and overall performance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How do cache hits and misses affect overall system performance?</a:t>
            </a:r>
          </a:p>
          <a:p>
            <a:pPr marL="457200" lvl="1" indent="0" defTabSz="914400">
              <a:buNone/>
            </a:pPr>
            <a:r>
              <a:rPr lang="en-US" altLang="zh-CN" sz="2200" dirty="0">
                <a:ea typeface="宋体" charset="-122"/>
              </a:rPr>
              <a:t>-- Assuming a hit time of one CPU clock cycle, program execution will continue normally on a cache hit. </a:t>
            </a:r>
          </a:p>
          <a:p>
            <a:pPr marL="457200" lvl="1" indent="0" defTabSz="914400">
              <a:buNone/>
            </a:pPr>
            <a:r>
              <a:rPr lang="en-US" altLang="zh-CN" sz="2200" dirty="0">
                <a:ea typeface="宋体" charset="-122"/>
              </a:rPr>
              <a:t>-- For cache misses, we’ll assume the CPU must stall to wait for a load from main memory.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The total number of stall cycles depends on the number of cache misses </a:t>
            </a:r>
            <a:r>
              <a:rPr lang="en-US" altLang="zh-CN" sz="2400" i="1" dirty="0">
                <a:ea typeface="宋体" charset="-122"/>
              </a:rPr>
              <a:t>and</a:t>
            </a:r>
            <a:r>
              <a:rPr lang="en-US" altLang="zh-CN" sz="2400" dirty="0">
                <a:ea typeface="宋体" charset="-122"/>
              </a:rPr>
              <a:t> the miss penalty.</a:t>
            </a:r>
          </a:p>
          <a:p>
            <a:pPr marL="342900" indent="-342900" algn="ctr" defTabSz="914400">
              <a:spcBef>
                <a:spcPct val="80000"/>
              </a:spcBef>
              <a:spcAft>
                <a:spcPct val="60000"/>
              </a:spcAft>
              <a:buFont typeface="Wingdings" pitchFamily="96" charset="2"/>
              <a:buNone/>
            </a:pPr>
            <a:r>
              <a:rPr lang="en-US" altLang="zh-CN" sz="2200" dirty="0">
                <a:solidFill>
                  <a:srgbClr val="3333FF"/>
                </a:solidFill>
                <a:ea typeface="宋体" charset="-122"/>
              </a:rPr>
              <a:t>Memory stall cycles = Memory accesses x miss rate x miss penalty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To include stalls due to cache misses in CPU performance equations:</a:t>
            </a:r>
          </a:p>
          <a:p>
            <a:pPr marL="0" indent="0" defTabSz="914400">
              <a:buNone/>
            </a:pP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     </a:t>
            </a:r>
            <a:r>
              <a:rPr lang="en-US" altLang="zh-CN" sz="2200" dirty="0">
                <a:solidFill>
                  <a:srgbClr val="3333FF"/>
                </a:solidFill>
                <a:ea typeface="宋体" charset="-122"/>
              </a:rPr>
              <a:t>CPU time = (CPU execution cycles + Memory stall cycles) x Cycle time</a:t>
            </a:r>
            <a:endParaRPr lang="en-US" altLang="zh-CN" sz="2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557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 fontScale="62500" lnSpcReduction="20000"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dirty="0">
                <a:ea typeface="宋体" charset="-122"/>
              </a:rPr>
              <a:t>Assume that 33% of the instructions in a program are data accesses. The cache hit ratio is 97% and the hit time is one cycle, but the miss penalty is 20 cycles.</a:t>
            </a:r>
          </a:p>
          <a:p>
            <a:pPr marL="342900" indent="-342900" defTabSz="914400">
              <a:spcBef>
                <a:spcPct val="80000"/>
              </a:spcBef>
              <a:buFont typeface="Wingdings" pitchFamily="96" charset="2"/>
              <a:buNone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dirty="0">
                <a:ea typeface="宋体" charset="-122"/>
              </a:rPr>
              <a:t>		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Memory stall cycles	= Memory accesses x Miss rate x Miss penalty</a:t>
            </a:r>
          </a:p>
          <a:p>
            <a:pPr marL="342900" indent="-342900" defTabSz="914400">
              <a:spcBef>
                <a:spcPct val="0"/>
              </a:spcBef>
              <a:buFont typeface="Wingdings" pitchFamily="96" charset="2"/>
              <a:buNone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					= 0.33 </a:t>
            </a:r>
            <a:r>
              <a:rPr lang="en-US" altLang="zh-CN" b="1" dirty="0">
                <a:solidFill>
                  <a:srgbClr val="3333FF"/>
                </a:solidFill>
                <a:latin typeface="Courier New" pitchFamily="96" charset="0"/>
                <a:ea typeface="宋体" charset="-122"/>
              </a:rPr>
              <a:t>I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 x 0.03 x 20 cycles</a:t>
            </a:r>
          </a:p>
          <a:p>
            <a:pPr marL="342900" indent="-342900" defTabSz="914400">
              <a:spcBef>
                <a:spcPct val="0"/>
              </a:spcBef>
              <a:spcAft>
                <a:spcPct val="60000"/>
              </a:spcAft>
              <a:buFont typeface="Wingdings" pitchFamily="96" charset="2"/>
              <a:buNone/>
              <a:tabLst>
                <a:tab pos="682625" algn="l"/>
                <a:tab pos="1881188" algn="l"/>
                <a:tab pos="2627313" algn="l"/>
                <a:tab pos="3027363" algn="l"/>
              </a:tabLst>
            </a:pP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					= 0.2 </a:t>
            </a:r>
            <a:r>
              <a:rPr lang="en-US" altLang="zh-CN" b="1" dirty="0">
                <a:solidFill>
                  <a:srgbClr val="3333FF"/>
                </a:solidFill>
                <a:latin typeface="Courier New" pitchFamily="96" charset="0"/>
                <a:ea typeface="宋体" charset="-122"/>
              </a:rPr>
              <a:t>I 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cycles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Processor performance traditionally outpaces memory performance, so the memory system is often the system bottleneck.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In this example, with a base CPI of 1, the CPU time is:</a:t>
            </a:r>
          </a:p>
          <a:p>
            <a:pPr marL="342900" indent="-342900" algn="ctr" defTabSz="914400">
              <a:spcBef>
                <a:spcPct val="70000"/>
              </a:spcBef>
              <a:spcAft>
                <a:spcPct val="50000"/>
              </a:spcAft>
              <a:buFont typeface="Wingdings" pitchFamily="96" charset="2"/>
              <a:buNone/>
            </a:pP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CPU time = (</a:t>
            </a:r>
            <a:r>
              <a:rPr lang="en-US" altLang="zh-CN" b="1" dirty="0">
                <a:solidFill>
                  <a:srgbClr val="3333FF"/>
                </a:solidFill>
                <a:latin typeface="Courier New" pitchFamily="96" charset="0"/>
                <a:ea typeface="宋体" charset="-122"/>
              </a:rPr>
              <a:t>I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 + 0.2 </a:t>
            </a:r>
            <a:r>
              <a:rPr lang="en-US" altLang="zh-CN" b="1" dirty="0">
                <a:solidFill>
                  <a:srgbClr val="3333FF"/>
                </a:solidFill>
                <a:latin typeface="Courier New" pitchFamily="96" charset="0"/>
                <a:ea typeface="宋体" charset="-122"/>
              </a:rPr>
              <a:t>I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) x Cycle time</a:t>
            </a:r>
            <a:endParaRPr lang="en-US" altLang="zh-CN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What if we could </a:t>
            </a:r>
            <a:r>
              <a:rPr lang="en-US" altLang="zh-CN" i="1" dirty="0">
                <a:ea typeface="宋体" charset="-122"/>
              </a:rPr>
              <a:t>double</a:t>
            </a:r>
            <a:r>
              <a:rPr lang="en-US" altLang="zh-CN" dirty="0">
                <a:ea typeface="宋体" charset="-122"/>
              </a:rPr>
              <a:t> the CPU performance so the CPI becomes 0.5, but memory performance remained the same?</a:t>
            </a:r>
          </a:p>
          <a:p>
            <a:pPr marL="342900" indent="-342900" algn="ctr" defTabSz="914400">
              <a:spcBef>
                <a:spcPct val="70000"/>
              </a:spcBef>
              <a:spcAft>
                <a:spcPct val="50000"/>
              </a:spcAft>
              <a:buFont typeface="Wingdings" pitchFamily="96" charset="2"/>
              <a:buNone/>
            </a:pP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CPU time = (0.5 </a:t>
            </a:r>
            <a:r>
              <a:rPr lang="en-US" altLang="zh-CN" b="1" dirty="0">
                <a:solidFill>
                  <a:srgbClr val="3333FF"/>
                </a:solidFill>
                <a:latin typeface="Courier New" pitchFamily="96" charset="0"/>
                <a:ea typeface="宋体" charset="-122"/>
              </a:rPr>
              <a:t>I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 + 0.2 </a:t>
            </a:r>
            <a:r>
              <a:rPr lang="en-US" altLang="zh-CN" b="1" dirty="0">
                <a:solidFill>
                  <a:srgbClr val="3333FF"/>
                </a:solidFill>
                <a:latin typeface="Courier New" pitchFamily="96" charset="0"/>
                <a:ea typeface="宋体" charset="-122"/>
              </a:rPr>
              <a:t>I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) x Cycle time</a:t>
            </a:r>
            <a:endParaRPr lang="en-US" altLang="zh-CN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The overall CPU time improves by just 1.2/0.7 = 1.7 times!</a:t>
            </a:r>
          </a:p>
        </p:txBody>
      </p:sp>
    </p:spTree>
    <p:extLst>
      <p:ext uri="{BB962C8B-B14F-4D97-AF65-F5344CB8AC3E}">
        <p14:creationId xmlns:p14="http://schemas.microsoft.com/office/powerpoint/2010/main" val="110083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9524" y="260648"/>
            <a:ext cx="847541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Generality of set associative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1-way set associative cache is the same as a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direct-mapped</a:t>
            </a:r>
            <a:r>
              <a:rPr lang="en-US" altLang="zh-CN" sz="2800" dirty="0">
                <a:ea typeface="宋体" charset="-122"/>
              </a:rPr>
              <a:t> cache.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charset="-122"/>
              </a:rPr>
              <a:t>If a cache has 2</a:t>
            </a:r>
            <a:r>
              <a:rPr lang="en-US" altLang="zh-CN" sz="2800" i="1" baseline="40000" dirty="0">
                <a:ea typeface="宋体" charset="-122"/>
              </a:rPr>
              <a:t>k</a:t>
            </a:r>
            <a:r>
              <a:rPr lang="en-US" altLang="zh-CN" sz="2800" dirty="0">
                <a:ea typeface="宋体" charset="-122"/>
              </a:rPr>
              <a:t> blocks, a 2</a:t>
            </a:r>
            <a:r>
              <a:rPr lang="en-US" altLang="zh-CN" sz="2800" i="1" baseline="40000" dirty="0">
                <a:ea typeface="宋体" charset="-122"/>
              </a:rPr>
              <a:t>k</a:t>
            </a:r>
            <a:r>
              <a:rPr lang="en-US" altLang="zh-CN" sz="2800" dirty="0">
                <a:ea typeface="宋体" charset="-122"/>
              </a:rPr>
              <a:t>-way set associative cache would be the same as </a:t>
            </a:r>
            <a:r>
              <a:rPr lang="en-US" altLang="zh-CN" sz="2800" dirty="0">
                <a:solidFill>
                  <a:srgbClr val="FF0000"/>
                </a:solidFill>
                <a:ea typeface="宋体" charset="-122"/>
              </a:rPr>
              <a:t>fully-associative </a:t>
            </a:r>
            <a:r>
              <a:rPr lang="en-US" altLang="zh-CN" sz="2800" dirty="0">
                <a:ea typeface="宋体" charset="-122"/>
              </a:rPr>
              <a:t>cache.</a:t>
            </a:r>
          </a:p>
          <a:p>
            <a:pPr marL="82296" indent="0">
              <a:buNone/>
            </a:pPr>
            <a:endParaRPr lang="en-US" altLang="zh-CN" sz="2800" dirty="0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23528" y="3092276"/>
            <a:ext cx="8899525" cy="3721100"/>
            <a:chOff x="329" y="1717"/>
            <a:chExt cx="5606" cy="2344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5016" y="2502"/>
              <a:ext cx="792" cy="130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26" y="2443"/>
              <a:ext cx="195" cy="1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4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5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6</a:t>
              </a:r>
            </a:p>
            <a:p>
              <a:pPr algn="ctr">
                <a:spcBef>
                  <a:spcPct val="1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7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329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112" y="2502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904" y="2573"/>
              <a:ext cx="195" cy="11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2</a:t>
              </a:r>
            </a:p>
            <a:p>
              <a:pPr algn="ctr">
                <a:spcBef>
                  <a:spcPct val="1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3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07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643" y="2502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3435" y="2726"/>
              <a:ext cx="195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  <a:p>
              <a:pPr algn="ctr">
                <a:spcBef>
                  <a:spcPct val="300000"/>
                </a:spcBef>
              </a:pPr>
              <a:r>
                <a:rPr lang="en-US" altLang="zh-CN" sz="1600">
                  <a:latin typeface="Trebuchet MS" pitchFamily="96" charset="0"/>
                  <a:ea typeface="宋体" charset="-122"/>
                </a:rPr>
                <a:t>1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3339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112" y="2829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112" y="3155"/>
              <a:ext cx="792" cy="3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112" y="3482"/>
              <a:ext cx="792" cy="32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112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112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112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112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016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016" y="282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5016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5016" y="315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5016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5016" y="348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016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3643" y="3155"/>
              <a:ext cx="792" cy="65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3643" y="2666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3643" y="2829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3643" y="299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3643" y="3318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3643" y="3482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3643" y="3645"/>
              <a:ext cx="792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Text Box 34"/>
            <p:cNvSpPr txBox="1">
              <a:spLocks noChangeArrowheads="1"/>
            </p:cNvSpPr>
            <p:nvPr/>
          </p:nvSpPr>
          <p:spPr bwMode="auto">
            <a:xfrm>
              <a:off x="544" y="1739"/>
              <a:ext cx="849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1-way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 block each</a:t>
              </a:r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2042" y="1739"/>
              <a:ext cx="90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2-way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blocks each</a:t>
              </a: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3573" y="1739"/>
              <a:ext cx="901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4-way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2 sets,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4 blocks each</a:t>
              </a:r>
            </a:p>
          </p:txBody>
        </p:sp>
        <p:sp>
          <p:nvSpPr>
            <p:cNvPr id="38" name="Text Box 37"/>
            <p:cNvSpPr txBox="1">
              <a:spLocks noChangeArrowheads="1"/>
            </p:cNvSpPr>
            <p:nvPr/>
          </p:nvSpPr>
          <p:spPr bwMode="auto">
            <a:xfrm>
              <a:off x="4808" y="3034"/>
              <a:ext cx="195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0</a:t>
              </a:r>
            </a:p>
          </p:txBody>
        </p: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4711" y="2285"/>
              <a:ext cx="350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 Set</a:t>
              </a:r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5068" y="1717"/>
              <a:ext cx="592" cy="5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600">
                  <a:solidFill>
                    <a:srgbClr val="FF0000"/>
                  </a:solidFill>
                  <a:latin typeface="Trebuchet MS" pitchFamily="96" charset="0"/>
                  <a:ea typeface="宋体" charset="-122"/>
                </a:rPr>
                <a:t>8-way</a:t>
              </a:r>
              <a:endParaRPr lang="en-US" altLang="zh-CN" sz="1600">
                <a:latin typeface="Trebuchet MS" pitchFamily="96" charset="0"/>
                <a:ea typeface="宋体" charset="-122"/>
              </a:endParaRP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1 set,</a:t>
              </a:r>
            </a:p>
            <a:p>
              <a:pPr algn="ctr"/>
              <a:r>
                <a:rPr lang="en-US" altLang="zh-CN" sz="1600">
                  <a:latin typeface="Trebuchet MS" pitchFamily="96" charset="0"/>
                  <a:ea typeface="宋体" charset="-122"/>
                </a:rPr>
                <a:t>8 blocks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634" y="364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634" y="348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634" y="3318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634" y="3155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34" y="2992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34" y="2829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634" y="2666"/>
              <a:ext cx="792" cy="16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634" y="2502"/>
              <a:ext cx="792" cy="16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Text Box 49"/>
            <p:cNvSpPr txBox="1">
              <a:spLocks noChangeArrowheads="1"/>
            </p:cNvSpPr>
            <p:nvPr/>
          </p:nvSpPr>
          <p:spPr bwMode="auto">
            <a:xfrm>
              <a:off x="528" y="3849"/>
              <a:ext cx="9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1600" dirty="0">
                  <a:solidFill>
                    <a:srgbClr val="FF0000"/>
                  </a:solidFill>
                  <a:ea typeface="宋体" charset="-122"/>
                </a:rPr>
                <a:t>direct mapped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/>
          </p:nvSpPr>
          <p:spPr bwMode="auto">
            <a:xfrm>
              <a:off x="4896" y="3849"/>
              <a:ext cx="103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1600" dirty="0">
                  <a:solidFill>
                    <a:srgbClr val="FF0000"/>
                  </a:solidFill>
                  <a:ea typeface="宋体" charset="-122"/>
                </a:rPr>
                <a:t>fully associative</a:t>
              </a:r>
            </a:p>
          </p:txBody>
        </p:sp>
      </p:grp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67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Basic main memory design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6696744" cy="5544616"/>
          </a:xfrm>
        </p:spPr>
        <p:txBody>
          <a:bodyPr>
            <a:normAutofit fontScale="62500" lnSpcReduction="2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There are some ways the main memory can be organized to reduce miss penalties and help with caching.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For examples assume the following</a:t>
            </a:r>
          </a:p>
          <a:p>
            <a:pPr marL="346075" indent="-346075" defTabSz="914400">
              <a:spcBef>
                <a:spcPct val="0"/>
              </a:spcBef>
              <a:buFont typeface="Wingdings" pitchFamily="96" charset="2"/>
              <a:buNone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	three steps are taken when a cache needs to load data</a:t>
            </a:r>
          </a:p>
          <a:p>
            <a:pPr marL="346075" indent="-346075" defTabSz="914400">
              <a:spcBef>
                <a:spcPct val="0"/>
              </a:spcBef>
              <a:buFont typeface="Wingdings" pitchFamily="96" charset="2"/>
              <a:buNone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	from the main memory.</a:t>
            </a:r>
          </a:p>
          <a:p>
            <a:pPr marL="862013" lvl="1" indent="-347663" defTabSz="914400">
              <a:buFontTx/>
              <a:buAutoNum type="arabicPeriod"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It takes 1 cycle to send an address to the RAM.</a:t>
            </a:r>
          </a:p>
          <a:p>
            <a:pPr marL="862013" lvl="1" indent="-347663" defTabSz="914400">
              <a:buFontTx/>
              <a:buAutoNum type="arabicPeriod"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There is a 15-cycle latency for each RAM access.</a:t>
            </a:r>
          </a:p>
          <a:p>
            <a:pPr marL="862013" lvl="1" indent="-347663" defTabSz="914400">
              <a:buFontTx/>
              <a:buAutoNum type="arabicPeriod"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It takes 1 cycle to return data from the RAM.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In the setup shown here, the buses from the CPU to the</a:t>
            </a:r>
          </a:p>
          <a:p>
            <a:pPr marL="346075" indent="-346075" defTabSz="914400">
              <a:spcBef>
                <a:spcPct val="0"/>
              </a:spcBef>
              <a:buFont typeface="Wingdings" pitchFamily="96" charset="2"/>
              <a:buNone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	cache and from the cache to RAM are all one word wide.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If the cache has one-word blocks, then filling a block</a:t>
            </a:r>
          </a:p>
          <a:p>
            <a:pPr marL="346075" indent="-346075" defTabSz="914400">
              <a:spcBef>
                <a:spcPct val="0"/>
              </a:spcBef>
              <a:buFont typeface="Wingdings" pitchFamily="96" charset="2"/>
              <a:buNone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	from RAM (</a:t>
            </a:r>
            <a:r>
              <a:rPr lang="en-US" altLang="zh-CN" i="1" dirty="0">
                <a:ea typeface="宋体" charset="-122"/>
              </a:rPr>
              <a:t>i.e.</a:t>
            </a:r>
            <a:r>
              <a:rPr lang="en-US" altLang="zh-CN" dirty="0">
                <a:ea typeface="宋体" charset="-122"/>
              </a:rPr>
              <a:t>, the miss penalty) would take 17 cycles.</a:t>
            </a:r>
          </a:p>
          <a:p>
            <a:pPr marL="346075" indent="-346075" defTabSz="914400">
              <a:spcBef>
                <a:spcPct val="80000"/>
              </a:spcBef>
              <a:spcAft>
                <a:spcPct val="60000"/>
              </a:spcAft>
              <a:buFont typeface="Wingdings" pitchFamily="96" charset="2"/>
              <a:buNone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		</a:t>
            </a:r>
            <a:r>
              <a:rPr lang="en-US" altLang="zh-CN" dirty="0">
                <a:solidFill>
                  <a:srgbClr val="3333FF"/>
                </a:solidFill>
                <a:ea typeface="宋体" charset="-122"/>
              </a:rPr>
              <a:t>1 + 15 + 1 = 17 clock cycles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The cache controller has to send the desired address to</a:t>
            </a:r>
          </a:p>
          <a:p>
            <a:pPr marL="346075" indent="-346075" defTabSz="914400">
              <a:spcBef>
                <a:spcPct val="0"/>
              </a:spcBef>
              <a:buFont typeface="Wingdings" pitchFamily="96" charset="2"/>
              <a:buNone/>
              <a:tabLst>
                <a:tab pos="2001838" algn="l"/>
              </a:tabLst>
            </a:pPr>
            <a:r>
              <a:rPr lang="en-US" altLang="zh-CN" dirty="0">
                <a:ea typeface="宋体" charset="-122"/>
              </a:rPr>
              <a:t>	the RAM, wait and receive the data.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800" dirty="0">
              <a:ea typeface="宋体" charset="-122"/>
            </a:endParaRP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endParaRPr lang="en-US" altLang="zh-CN" sz="2800" dirty="0">
              <a:ea typeface="宋体" charset="-122"/>
            </a:endParaRP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7524328" y="1772816"/>
            <a:ext cx="1143000" cy="3973513"/>
            <a:chOff x="5217" y="1142"/>
            <a:chExt cx="720" cy="2503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5217" y="2886"/>
              <a:ext cx="676" cy="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Main </a:t>
              </a:r>
            </a:p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Memory 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5227" y="2666"/>
              <a:ext cx="634" cy="979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5289" y="1960"/>
              <a:ext cx="64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Cache   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27" y="1850"/>
              <a:ext cx="634" cy="43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5227" y="2285"/>
              <a:ext cx="634" cy="381"/>
            </a:xfrm>
            <a:prstGeom prst="upDownArrow">
              <a:avLst>
                <a:gd name="adj1" fmla="val 69093"/>
                <a:gd name="adj2" fmla="val 32144"/>
              </a:avLst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5355" y="1198"/>
              <a:ext cx="38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CPU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227" y="1142"/>
              <a:ext cx="634" cy="32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5227" y="1469"/>
              <a:ext cx="634" cy="381"/>
            </a:xfrm>
            <a:prstGeom prst="upDownArrow">
              <a:avLst>
                <a:gd name="adj1" fmla="val 69093"/>
                <a:gd name="adj2" fmla="val 32144"/>
              </a:avLst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6959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Miss penalties for larger cache blocks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If the cache has four-word blocks, then loading a single block would need four individual main memory accesses, and a miss penalty of 68 cycles.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400" dirty="0"/>
          </a:p>
        </p:txBody>
      </p:sp>
      <p:grpSp>
        <p:nvGrpSpPr>
          <p:cNvPr id="167" name="Group 13"/>
          <p:cNvGrpSpPr>
            <a:grpSpLocks/>
          </p:cNvGrpSpPr>
          <p:nvPr/>
        </p:nvGrpSpPr>
        <p:grpSpPr bwMode="auto">
          <a:xfrm>
            <a:off x="2738437" y="2570162"/>
            <a:ext cx="4022725" cy="3971925"/>
            <a:chOff x="1901" y="1632"/>
            <a:chExt cx="2534" cy="2502"/>
          </a:xfrm>
        </p:grpSpPr>
        <p:sp>
          <p:nvSpPr>
            <p:cNvPr id="168" name="Text Box 5"/>
            <p:cNvSpPr txBox="1">
              <a:spLocks noChangeArrowheads="1"/>
            </p:cNvSpPr>
            <p:nvPr/>
          </p:nvSpPr>
          <p:spPr bwMode="auto">
            <a:xfrm>
              <a:off x="2860" y="3375"/>
              <a:ext cx="676" cy="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Main </a:t>
              </a:r>
            </a:p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Memory </a:t>
              </a:r>
            </a:p>
          </p:txBody>
        </p:sp>
        <p:sp>
          <p:nvSpPr>
            <p:cNvPr id="169" name="Rectangle 6"/>
            <p:cNvSpPr>
              <a:spLocks noChangeArrowheads="1"/>
            </p:cNvSpPr>
            <p:nvPr/>
          </p:nvSpPr>
          <p:spPr bwMode="auto">
            <a:xfrm>
              <a:off x="2851" y="3155"/>
              <a:ext cx="634" cy="979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0" name="AutoShape 7"/>
            <p:cNvSpPr>
              <a:spLocks noChangeArrowheads="1"/>
            </p:cNvSpPr>
            <p:nvPr/>
          </p:nvSpPr>
          <p:spPr bwMode="auto">
            <a:xfrm>
              <a:off x="2851" y="2774"/>
              <a:ext cx="634" cy="381"/>
            </a:xfrm>
            <a:prstGeom prst="upDownArrow">
              <a:avLst>
                <a:gd name="adj1" fmla="val 69093"/>
                <a:gd name="adj2" fmla="val 32144"/>
              </a:avLst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1" name="Text Box 8"/>
            <p:cNvSpPr txBox="1">
              <a:spLocks noChangeArrowheads="1"/>
            </p:cNvSpPr>
            <p:nvPr/>
          </p:nvSpPr>
          <p:spPr bwMode="auto">
            <a:xfrm>
              <a:off x="2973" y="1681"/>
              <a:ext cx="38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CPU</a:t>
              </a:r>
            </a:p>
          </p:txBody>
        </p:sp>
        <p:sp>
          <p:nvSpPr>
            <p:cNvPr id="172" name="Rectangle 9"/>
            <p:cNvSpPr>
              <a:spLocks noChangeArrowheads="1"/>
            </p:cNvSpPr>
            <p:nvPr/>
          </p:nvSpPr>
          <p:spPr bwMode="auto">
            <a:xfrm>
              <a:off x="2851" y="1632"/>
              <a:ext cx="634" cy="32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3" name="AutoShape 10"/>
            <p:cNvSpPr>
              <a:spLocks noChangeArrowheads="1"/>
            </p:cNvSpPr>
            <p:nvPr/>
          </p:nvSpPr>
          <p:spPr bwMode="auto">
            <a:xfrm>
              <a:off x="2851" y="1958"/>
              <a:ext cx="634" cy="381"/>
            </a:xfrm>
            <a:prstGeom prst="upDownArrow">
              <a:avLst>
                <a:gd name="adj1" fmla="val 69093"/>
                <a:gd name="adj2" fmla="val 32144"/>
              </a:avLst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" name="Text Box 11"/>
            <p:cNvSpPr txBox="1">
              <a:spLocks noChangeArrowheads="1"/>
            </p:cNvSpPr>
            <p:nvPr/>
          </p:nvSpPr>
          <p:spPr bwMode="auto">
            <a:xfrm>
              <a:off x="2903" y="2449"/>
              <a:ext cx="562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Cache </a:t>
              </a:r>
            </a:p>
          </p:txBody>
        </p:sp>
        <p:sp>
          <p:nvSpPr>
            <p:cNvPr id="175" name="Rectangle 12"/>
            <p:cNvSpPr>
              <a:spLocks noChangeArrowheads="1"/>
            </p:cNvSpPr>
            <p:nvPr/>
          </p:nvSpPr>
          <p:spPr bwMode="auto">
            <a:xfrm>
              <a:off x="1901" y="2339"/>
              <a:ext cx="2534" cy="43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76" name="Group 18"/>
          <p:cNvGrpSpPr>
            <a:grpSpLocks/>
          </p:cNvGrpSpPr>
          <p:nvPr/>
        </p:nvGrpSpPr>
        <p:grpSpPr bwMode="auto">
          <a:xfrm>
            <a:off x="3729037" y="3713162"/>
            <a:ext cx="1981200" cy="685800"/>
            <a:chOff x="2544" y="2448"/>
            <a:chExt cx="1248" cy="432"/>
          </a:xfrm>
        </p:grpSpPr>
        <p:sp>
          <p:nvSpPr>
            <p:cNvPr id="177" name="Line 15"/>
            <p:cNvSpPr>
              <a:spLocks noChangeShapeType="1"/>
            </p:cNvSpPr>
            <p:nvPr/>
          </p:nvSpPr>
          <p:spPr bwMode="auto">
            <a:xfrm>
              <a:off x="3168" y="2448"/>
              <a:ext cx="0" cy="432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78" name="Line 16"/>
            <p:cNvSpPr>
              <a:spLocks noChangeShapeType="1"/>
            </p:cNvSpPr>
            <p:nvPr/>
          </p:nvSpPr>
          <p:spPr bwMode="auto">
            <a:xfrm>
              <a:off x="2544" y="2448"/>
              <a:ext cx="0" cy="432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79" name="Line 17"/>
            <p:cNvSpPr>
              <a:spLocks noChangeShapeType="1"/>
            </p:cNvSpPr>
            <p:nvPr/>
          </p:nvSpPr>
          <p:spPr bwMode="auto">
            <a:xfrm>
              <a:off x="3792" y="2448"/>
              <a:ext cx="0" cy="432"/>
            </a:xfrm>
            <a:prstGeom prst="line">
              <a:avLst/>
            </a:prstGeom>
            <a:noFill/>
            <a:ln w="254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587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9524" y="260648"/>
            <a:ext cx="847541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wider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4104456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A simple way to decrease the miss penalty is to widen memory and its interface to cache for multiple words from RAM.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If  four words are read from the memory at once, a four-word cache load would need just 17 cycles.</a:t>
            </a:r>
          </a:p>
          <a:p>
            <a:pPr marL="0" indent="0" defTabSz="914400">
              <a:buNone/>
            </a:pPr>
            <a:r>
              <a:rPr lang="en-US" altLang="zh-CN" sz="2200" dirty="0">
                <a:ea typeface="宋体" charset="-122"/>
              </a:rPr>
              <a:t>	1 + 15 + 1 = 17 cycles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The disadvantage is the cost of the wider buses—each additional bit of memory width requires another connection to the cache.</a:t>
            </a:r>
          </a:p>
        </p:txBody>
      </p:sp>
      <p:grpSp>
        <p:nvGrpSpPr>
          <p:cNvPr id="51" name="Group 13"/>
          <p:cNvGrpSpPr>
            <a:grpSpLocks/>
          </p:cNvGrpSpPr>
          <p:nvPr/>
        </p:nvGrpSpPr>
        <p:grpSpPr bwMode="auto">
          <a:xfrm>
            <a:off x="4932040" y="1615727"/>
            <a:ext cx="4025900" cy="3973513"/>
            <a:chOff x="3408" y="816"/>
            <a:chExt cx="2534" cy="2503"/>
          </a:xfrm>
        </p:grpSpPr>
        <p:sp>
          <p:nvSpPr>
            <p:cNvPr id="52" name="Text Box 5"/>
            <p:cNvSpPr txBox="1">
              <a:spLocks noChangeArrowheads="1"/>
            </p:cNvSpPr>
            <p:nvPr/>
          </p:nvSpPr>
          <p:spPr bwMode="auto">
            <a:xfrm>
              <a:off x="4374" y="2621"/>
              <a:ext cx="676" cy="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Main </a:t>
              </a:r>
            </a:p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Memory </a:t>
              </a:r>
            </a:p>
          </p:txBody>
        </p:sp>
        <p:sp>
          <p:nvSpPr>
            <p:cNvPr id="53" name="Rectangle 6"/>
            <p:cNvSpPr>
              <a:spLocks noChangeArrowheads="1"/>
            </p:cNvSpPr>
            <p:nvPr/>
          </p:nvSpPr>
          <p:spPr bwMode="auto">
            <a:xfrm>
              <a:off x="3408" y="2340"/>
              <a:ext cx="2534" cy="979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4411" y="1634"/>
              <a:ext cx="51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>
                  <a:latin typeface="Trebuchet MS" pitchFamily="96" charset="0"/>
                  <a:ea typeface="宋体" charset="-122"/>
                </a:rPr>
                <a:t>Cache</a:t>
              </a:r>
            </a:p>
          </p:txBody>
        </p:sp>
        <p:sp>
          <p:nvSpPr>
            <p:cNvPr id="55" name="Rectangle 8"/>
            <p:cNvSpPr>
              <a:spLocks noChangeArrowheads="1"/>
            </p:cNvSpPr>
            <p:nvPr/>
          </p:nvSpPr>
          <p:spPr bwMode="auto">
            <a:xfrm>
              <a:off x="3408" y="1523"/>
              <a:ext cx="2534" cy="4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AutoShape 9"/>
            <p:cNvSpPr>
              <a:spLocks noChangeArrowheads="1"/>
            </p:cNvSpPr>
            <p:nvPr/>
          </p:nvSpPr>
          <p:spPr bwMode="auto">
            <a:xfrm>
              <a:off x="3408" y="1959"/>
              <a:ext cx="2534" cy="381"/>
            </a:xfrm>
            <a:prstGeom prst="upDownArrow">
              <a:avLst>
                <a:gd name="adj1" fmla="val 83509"/>
                <a:gd name="adj2" fmla="val 32144"/>
              </a:avLst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Text Box 10"/>
            <p:cNvSpPr txBox="1">
              <a:spLocks noChangeArrowheads="1"/>
            </p:cNvSpPr>
            <p:nvPr/>
          </p:nvSpPr>
          <p:spPr bwMode="auto">
            <a:xfrm>
              <a:off x="4487" y="872"/>
              <a:ext cx="38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96" charset="0"/>
                </a:defRPr>
              </a:lvl9pPr>
            </a:lstStyle>
            <a:p>
              <a:pPr algn="ctr"/>
              <a:r>
                <a:rPr lang="en-US" altLang="zh-CN" sz="1800" dirty="0">
                  <a:latin typeface="Trebuchet MS" pitchFamily="96" charset="0"/>
                  <a:ea typeface="宋体" charset="-122"/>
                </a:rPr>
                <a:t>CPU</a:t>
              </a:r>
            </a:p>
          </p:txBody>
        </p:sp>
        <p:sp>
          <p:nvSpPr>
            <p:cNvPr id="58" name="Rectangle 11"/>
            <p:cNvSpPr>
              <a:spLocks noChangeArrowheads="1"/>
            </p:cNvSpPr>
            <p:nvPr/>
          </p:nvSpPr>
          <p:spPr bwMode="auto">
            <a:xfrm>
              <a:off x="4358" y="816"/>
              <a:ext cx="634" cy="32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>
                          <a:gamma/>
                          <a:tint val="33725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AutoShape 12"/>
            <p:cNvSpPr>
              <a:spLocks noChangeArrowheads="1"/>
            </p:cNvSpPr>
            <p:nvPr/>
          </p:nvSpPr>
          <p:spPr bwMode="auto">
            <a:xfrm>
              <a:off x="4358" y="1142"/>
              <a:ext cx="634" cy="381"/>
            </a:xfrm>
            <a:prstGeom prst="upDownArrow">
              <a:avLst>
                <a:gd name="adj1" fmla="val 69093"/>
                <a:gd name="adj2" fmla="val 32144"/>
              </a:avLst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7277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9524" y="260648"/>
            <a:ext cx="847541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An interleaved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4104456" cy="5544616"/>
          </a:xfrm>
        </p:spPr>
        <p:txBody>
          <a:bodyPr>
            <a:normAutofit fontScale="92500" lnSpcReduction="20000"/>
          </a:bodyPr>
          <a:lstStyle/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Another approach is to </a:t>
            </a: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interleave</a:t>
            </a:r>
            <a:r>
              <a:rPr lang="en-US" altLang="zh-CN" sz="2400" dirty="0">
                <a:ea typeface="宋体" charset="-122"/>
              </a:rPr>
              <a:t> the memory, or split it into “banks” that can be accessed individually.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The main benefit is overlapping the latencies of accessing each word.</a:t>
            </a: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For example, if our main memory has four banks, each one </a:t>
            </a:r>
            <a:r>
              <a:rPr lang="en-US" altLang="zh-CN" sz="2400" dirty="0" smtClean="0">
                <a:ea typeface="宋体" charset="-122"/>
              </a:rPr>
              <a:t>word </a:t>
            </a:r>
            <a:r>
              <a:rPr lang="en-US" altLang="zh-CN" sz="2400" dirty="0">
                <a:ea typeface="宋体" charset="-122"/>
              </a:rPr>
              <a:t>wide, then we could load four </a:t>
            </a:r>
            <a:r>
              <a:rPr lang="en-US" altLang="zh-CN" sz="2400" dirty="0" smtClean="0">
                <a:ea typeface="宋体" charset="-122"/>
              </a:rPr>
              <a:t>words </a:t>
            </a:r>
            <a:r>
              <a:rPr lang="en-US" altLang="zh-CN" sz="2400" dirty="0">
                <a:ea typeface="宋体" charset="-122"/>
              </a:rPr>
              <a:t>into a cache block in just 20 cycles.</a:t>
            </a:r>
          </a:p>
          <a:p>
            <a:pPr marL="342900" indent="-342900" algn="ctr" defTabSz="914400">
              <a:spcBef>
                <a:spcPct val="80000"/>
              </a:spcBef>
              <a:spcAft>
                <a:spcPct val="60000"/>
              </a:spcAft>
              <a:buFont typeface="Wingdings" pitchFamily="96" charset="2"/>
              <a:buNone/>
            </a:pPr>
            <a:r>
              <a:rPr lang="en-US" altLang="zh-CN" sz="2400" dirty="0">
                <a:solidFill>
                  <a:srgbClr val="3333FF"/>
                </a:solidFill>
                <a:ea typeface="宋体" charset="-122"/>
              </a:rPr>
              <a:t>1 + 15 + (4 x 1) = 20 cycles</a:t>
            </a:r>
            <a:endParaRPr lang="en-US" altLang="zh-CN" sz="2400" dirty="0">
              <a:ea typeface="宋体" charset="-122"/>
            </a:endParaRPr>
          </a:p>
          <a:p>
            <a:pPr marL="342900" indent="-342900" defTabSz="914400"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Our buses are still one </a:t>
            </a:r>
            <a:r>
              <a:rPr lang="en-US" altLang="zh-CN" sz="2400" dirty="0" smtClean="0">
                <a:ea typeface="宋体" charset="-122"/>
              </a:rPr>
              <a:t>word wide </a:t>
            </a:r>
            <a:r>
              <a:rPr lang="en-US" altLang="zh-CN" sz="2400" dirty="0">
                <a:ea typeface="宋体" charset="-122"/>
              </a:rPr>
              <a:t>here, so four cycles are needed to transfer data to the caches.</a:t>
            </a:r>
          </a:p>
        </p:txBody>
      </p:sp>
      <p:grpSp>
        <p:nvGrpSpPr>
          <p:cNvPr id="13" name="Group 21"/>
          <p:cNvGrpSpPr>
            <a:grpSpLocks/>
          </p:cNvGrpSpPr>
          <p:nvPr/>
        </p:nvGrpSpPr>
        <p:grpSpPr bwMode="auto">
          <a:xfrm>
            <a:off x="4932040" y="1304072"/>
            <a:ext cx="4191000" cy="4749800"/>
            <a:chOff x="3360" y="816"/>
            <a:chExt cx="2640" cy="2992"/>
          </a:xfrm>
        </p:grpSpPr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4251" y="2428"/>
              <a:ext cx="973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pPr algn="ctr"/>
              <a:r>
                <a:rPr lang="en-US" altLang="zh-CN" sz="1800">
                  <a:ea typeface="宋体" charset="-122"/>
                </a:rPr>
                <a:t>Main Memory</a:t>
              </a:r>
            </a:p>
          </p:txBody>
        </p:sp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5314" y="2774"/>
              <a:ext cx="633" cy="98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6" name="AutoShape 7"/>
            <p:cNvSpPr>
              <a:spLocks noChangeArrowheads="1"/>
            </p:cNvSpPr>
            <p:nvPr/>
          </p:nvSpPr>
          <p:spPr bwMode="auto">
            <a:xfrm>
              <a:off x="4416" y="1958"/>
              <a:ext cx="634" cy="381"/>
            </a:xfrm>
            <a:prstGeom prst="upDownArrow">
              <a:avLst>
                <a:gd name="adj1" fmla="val 69093"/>
                <a:gd name="adj2" fmla="val 32144"/>
              </a:avLst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4538" y="865"/>
              <a:ext cx="38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pPr algn="ctr"/>
              <a:r>
                <a:rPr lang="en-US" altLang="zh-CN" sz="1800">
                  <a:ea typeface="宋体" charset="-122"/>
                </a:rPr>
                <a:t>CPU</a:t>
              </a:r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634" cy="32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9" name="AutoShape 10"/>
            <p:cNvSpPr>
              <a:spLocks noChangeArrowheads="1"/>
            </p:cNvSpPr>
            <p:nvPr/>
          </p:nvSpPr>
          <p:spPr bwMode="auto">
            <a:xfrm>
              <a:off x="4416" y="1142"/>
              <a:ext cx="634" cy="381"/>
            </a:xfrm>
            <a:prstGeom prst="upDownArrow">
              <a:avLst>
                <a:gd name="adj1" fmla="val 69093"/>
                <a:gd name="adj2" fmla="val 32144"/>
              </a:avLst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4680" y="2774"/>
              <a:ext cx="634" cy="98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>
              <a:off x="4046" y="2774"/>
              <a:ext cx="634" cy="98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3413" y="2774"/>
              <a:ext cx="633" cy="98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3360" y="2339"/>
              <a:ext cx="2640" cy="1469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3449" y="3156"/>
              <a:ext cx="599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pPr algn="ctr"/>
              <a:r>
                <a:rPr lang="en-US" altLang="zh-CN" sz="1800">
                  <a:ea typeface="宋体" charset="-122"/>
                </a:rPr>
                <a:t>Bank 0 </a:t>
              </a:r>
            </a:p>
          </p:txBody>
        </p:sp>
        <p:sp>
          <p:nvSpPr>
            <p:cNvPr id="25" name="Text Box 16"/>
            <p:cNvSpPr txBox="1">
              <a:spLocks noChangeArrowheads="1"/>
            </p:cNvSpPr>
            <p:nvPr/>
          </p:nvSpPr>
          <p:spPr bwMode="auto">
            <a:xfrm>
              <a:off x="4032" y="3156"/>
              <a:ext cx="599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pPr algn="ctr"/>
              <a:r>
                <a:rPr lang="en-US" altLang="zh-CN" sz="1800">
                  <a:ea typeface="宋体" charset="-122"/>
                </a:rPr>
                <a:t> Bank 1</a:t>
              </a:r>
            </a:p>
          </p:txBody>
        </p:sp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4716" y="3156"/>
              <a:ext cx="599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pPr algn="ctr"/>
              <a:r>
                <a:rPr lang="en-US" altLang="zh-CN" sz="1800">
                  <a:ea typeface="宋体" charset="-122"/>
                </a:rPr>
                <a:t>Bank 2 </a:t>
              </a:r>
            </a:p>
          </p:txBody>
        </p:sp>
        <p:sp>
          <p:nvSpPr>
            <p:cNvPr id="27" name="Text Box 18"/>
            <p:cNvSpPr txBox="1">
              <a:spLocks noChangeArrowheads="1"/>
            </p:cNvSpPr>
            <p:nvPr/>
          </p:nvSpPr>
          <p:spPr bwMode="auto">
            <a:xfrm>
              <a:off x="5297" y="3156"/>
              <a:ext cx="599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pPr algn="ctr"/>
              <a:r>
                <a:rPr lang="en-US" altLang="zh-CN" sz="1800">
                  <a:ea typeface="宋体" charset="-122"/>
                </a:rPr>
                <a:t> Bank 3</a:t>
              </a:r>
            </a:p>
          </p:txBody>
        </p:sp>
        <p:sp>
          <p:nvSpPr>
            <p:cNvPr id="28" name="Text Box 19"/>
            <p:cNvSpPr txBox="1">
              <a:spLocks noChangeArrowheads="1"/>
            </p:cNvSpPr>
            <p:nvPr/>
          </p:nvSpPr>
          <p:spPr bwMode="auto">
            <a:xfrm>
              <a:off x="4438" y="1633"/>
              <a:ext cx="518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pPr algn="ctr"/>
              <a:r>
                <a:rPr lang="en-US" altLang="zh-CN" sz="1800">
                  <a:ea typeface="宋体" charset="-122"/>
                </a:rPr>
                <a:t>Cache</a:t>
              </a:r>
            </a:p>
          </p:txBody>
        </p:sp>
        <p:sp>
          <p:nvSpPr>
            <p:cNvPr id="29" name="Rectangle 20"/>
            <p:cNvSpPr>
              <a:spLocks noChangeArrowheads="1"/>
            </p:cNvSpPr>
            <p:nvPr/>
          </p:nvSpPr>
          <p:spPr bwMode="auto">
            <a:xfrm>
              <a:off x="3360" y="1523"/>
              <a:ext cx="2640" cy="43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361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9524" y="260648"/>
            <a:ext cx="847541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92888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Each memory bank has a 15-cycle latency, and it takes another cycle (shown in blue) to return data from the memory.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The same basic idea as pipelining.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As soon as we request data from one memory bank, we can go ahead and request data from another bank as well.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200" dirty="0">
                <a:ea typeface="宋体" charset="-122"/>
              </a:rPr>
              <a:t>Each individual load takes 17 clock cycles, but four overlapped loads require just 20 cycles.</a:t>
            </a:r>
          </a:p>
        </p:txBody>
      </p:sp>
      <p:grpSp>
        <p:nvGrpSpPr>
          <p:cNvPr id="13" name="Group 4"/>
          <p:cNvGrpSpPr>
            <a:grpSpLocks/>
          </p:cNvGrpSpPr>
          <p:nvPr/>
        </p:nvGrpSpPr>
        <p:grpSpPr bwMode="auto">
          <a:xfrm>
            <a:off x="1943048" y="4296331"/>
            <a:ext cx="5197475" cy="1550987"/>
            <a:chOff x="1392" y="576"/>
            <a:chExt cx="2976" cy="863"/>
          </a:xfrm>
        </p:grpSpPr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2448" y="816"/>
              <a:ext cx="96" cy="144"/>
            </a:xfrm>
            <a:prstGeom prst="rect">
              <a:avLst/>
            </a:prstGeom>
            <a:solidFill>
              <a:srgbClr val="FF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2544" y="960"/>
              <a:ext cx="96" cy="144"/>
            </a:xfrm>
            <a:prstGeom prst="rect">
              <a:avLst/>
            </a:prstGeom>
            <a:solidFill>
              <a:srgbClr val="FF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2640" y="1104"/>
              <a:ext cx="96" cy="144"/>
            </a:xfrm>
            <a:prstGeom prst="rect">
              <a:avLst/>
            </a:prstGeom>
            <a:solidFill>
              <a:srgbClr val="FF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7" name="Rectangle 8"/>
            <p:cNvSpPr>
              <a:spLocks noChangeArrowheads="1"/>
            </p:cNvSpPr>
            <p:nvPr/>
          </p:nvSpPr>
          <p:spPr bwMode="auto">
            <a:xfrm>
              <a:off x="2736" y="1248"/>
              <a:ext cx="96" cy="144"/>
            </a:xfrm>
            <a:prstGeom prst="rect">
              <a:avLst/>
            </a:prstGeom>
            <a:solidFill>
              <a:srgbClr val="FF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2544" y="816"/>
              <a:ext cx="1440" cy="14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19" name="Rectangle 10"/>
            <p:cNvSpPr>
              <a:spLocks noChangeArrowheads="1"/>
            </p:cNvSpPr>
            <p:nvPr/>
          </p:nvSpPr>
          <p:spPr bwMode="auto">
            <a:xfrm>
              <a:off x="2640" y="960"/>
              <a:ext cx="1440" cy="14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2736" y="1104"/>
              <a:ext cx="1440" cy="14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>
              <a:off x="2832" y="1248"/>
              <a:ext cx="1440" cy="14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3984" y="816"/>
              <a:ext cx="96" cy="144"/>
            </a:xfrm>
            <a:prstGeom prst="rect">
              <a:avLst/>
            </a:prstGeom>
            <a:solidFill>
              <a:srgbClr val="333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4080" y="960"/>
              <a:ext cx="96" cy="144"/>
            </a:xfrm>
            <a:prstGeom prst="rect">
              <a:avLst/>
            </a:prstGeom>
            <a:solidFill>
              <a:srgbClr val="333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4" name="Rectangle 15"/>
            <p:cNvSpPr>
              <a:spLocks noChangeArrowheads="1"/>
            </p:cNvSpPr>
            <p:nvPr/>
          </p:nvSpPr>
          <p:spPr bwMode="auto">
            <a:xfrm>
              <a:off x="4176" y="1104"/>
              <a:ext cx="96" cy="144"/>
            </a:xfrm>
            <a:prstGeom prst="rect">
              <a:avLst/>
            </a:prstGeom>
            <a:solidFill>
              <a:srgbClr val="333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5" name="Rectangle 16"/>
            <p:cNvSpPr>
              <a:spLocks noChangeArrowheads="1"/>
            </p:cNvSpPr>
            <p:nvPr/>
          </p:nvSpPr>
          <p:spPr bwMode="auto">
            <a:xfrm>
              <a:off x="4272" y="1248"/>
              <a:ext cx="96" cy="144"/>
            </a:xfrm>
            <a:prstGeom prst="rect">
              <a:avLst/>
            </a:prstGeom>
            <a:solidFill>
              <a:srgbClr val="3333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>
                <a:ea typeface="宋体" charset="-122"/>
              </a:endParaRPr>
            </a:p>
          </p:txBody>
        </p:sp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1392" y="771"/>
              <a:ext cx="834" cy="6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r>
                <a:rPr lang="en-US" altLang="zh-CN" sz="1800" dirty="0">
                  <a:ea typeface="宋体" charset="-122"/>
                </a:rPr>
                <a:t>Load word 1</a:t>
              </a:r>
            </a:p>
            <a:p>
              <a:r>
                <a:rPr lang="en-US" altLang="zh-CN" sz="1800" dirty="0">
                  <a:ea typeface="宋体" charset="-122"/>
                </a:rPr>
                <a:t>Load word 2</a:t>
              </a:r>
            </a:p>
            <a:p>
              <a:r>
                <a:rPr lang="en-US" altLang="zh-CN" sz="1800" dirty="0">
                  <a:ea typeface="宋体" charset="-122"/>
                </a:rPr>
                <a:t>Load word 3</a:t>
              </a:r>
            </a:p>
            <a:p>
              <a:r>
                <a:rPr lang="en-US" altLang="zh-CN" sz="1800" dirty="0">
                  <a:ea typeface="宋体" charset="-122"/>
                </a:rPr>
                <a:t>Load word 4</a:t>
              </a:r>
            </a:p>
          </p:txBody>
        </p:sp>
        <p:sp>
          <p:nvSpPr>
            <p:cNvPr id="27" name="Text Box 18"/>
            <p:cNvSpPr txBox="1">
              <a:spLocks noChangeArrowheads="1"/>
            </p:cNvSpPr>
            <p:nvPr/>
          </p:nvSpPr>
          <p:spPr bwMode="auto">
            <a:xfrm>
              <a:off x="2832" y="576"/>
              <a:ext cx="831" cy="2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r>
                <a:rPr lang="en-US" altLang="zh-CN" sz="1800">
                  <a:ea typeface="宋体" charset="-122"/>
                </a:rPr>
                <a:t>Clock cycles</a:t>
              </a:r>
            </a:p>
          </p:txBody>
        </p:sp>
        <p:sp>
          <p:nvSpPr>
            <p:cNvPr id="28" name="Text Box 19"/>
            <p:cNvSpPr txBox="1">
              <a:spLocks noChangeArrowheads="1"/>
            </p:cNvSpPr>
            <p:nvPr/>
          </p:nvSpPr>
          <p:spPr bwMode="auto">
            <a:xfrm>
              <a:off x="3016" y="802"/>
              <a:ext cx="502" cy="1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BABAEE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 anchor="ctr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1pPr>
              <a:lvl2pPr marL="742950" indent="-28575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2pPr>
              <a:lvl3pPr marL="11430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3pPr>
              <a:lvl4pPr marL="16002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4pPr>
              <a:lvl5pPr marL="2057400" indent="-228600" defTabSz="1019175"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5pPr>
              <a:lvl6pPr marL="25146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6pPr>
              <a:lvl7pPr marL="29718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7pPr>
              <a:lvl8pPr marL="34290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8pPr>
              <a:lvl9pPr marL="3886200" indent="-22860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rebuchet MS" pitchFamily="96" charset="0"/>
                </a:defRPr>
              </a:lvl9pPr>
            </a:lstStyle>
            <a:p>
              <a:r>
                <a:rPr lang="en-US" altLang="zh-CN" sz="1300">
                  <a:ea typeface="宋体" charset="-122"/>
                </a:rPr>
                <a:t>15 cycles</a:t>
              </a:r>
            </a:p>
          </p:txBody>
        </p:sp>
        <p:sp>
          <p:nvSpPr>
            <p:cNvPr id="29" name="Line 20"/>
            <p:cNvSpPr>
              <a:spLocks noChangeShapeType="1"/>
            </p:cNvSpPr>
            <p:nvPr/>
          </p:nvSpPr>
          <p:spPr bwMode="auto">
            <a:xfrm>
              <a:off x="3518" y="886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21"/>
            <p:cNvSpPr>
              <a:spLocks noChangeShapeType="1"/>
            </p:cNvSpPr>
            <p:nvPr/>
          </p:nvSpPr>
          <p:spPr bwMode="auto">
            <a:xfrm flipH="1">
              <a:off x="2566" y="886"/>
              <a:ext cx="4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18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63691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  <a:latin typeface="Arial Black" panose="020B0A04020102020204" pitchFamily="34" charset="0"/>
                <a:cs typeface="Andalus" panose="02020603050405020304" pitchFamily="18" charset="-78"/>
              </a:rPr>
              <a:t>End of Lectures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162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2987551" y="5264299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 descr="Large confetti"/>
          <p:cNvSpPr>
            <a:spLocks noChangeArrowheads="1"/>
          </p:cNvSpPr>
          <p:nvPr/>
        </p:nvSpPr>
        <p:spPr bwMode="auto">
          <a:xfrm>
            <a:off x="2308101" y="3670449"/>
            <a:ext cx="4864100" cy="3683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2314451" y="2914799"/>
            <a:ext cx="4851400" cy="1498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69" name="Line 6"/>
          <p:cNvSpPr>
            <a:spLocks noChangeShapeType="1"/>
          </p:cNvSpPr>
          <p:nvPr/>
        </p:nvSpPr>
        <p:spPr bwMode="auto">
          <a:xfrm>
            <a:off x="2301751" y="3283099"/>
            <a:ext cx="487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7"/>
          <p:cNvSpPr>
            <a:spLocks noChangeShapeType="1"/>
          </p:cNvSpPr>
          <p:nvPr/>
        </p:nvSpPr>
        <p:spPr bwMode="auto">
          <a:xfrm>
            <a:off x="2301751" y="3664099"/>
            <a:ext cx="487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2301751" y="4045099"/>
            <a:ext cx="487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9"/>
          <p:cNvSpPr>
            <a:spLocks noChangeShapeType="1"/>
          </p:cNvSpPr>
          <p:nvPr/>
        </p:nvSpPr>
        <p:spPr bwMode="auto">
          <a:xfrm>
            <a:off x="3520951" y="2749699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10"/>
          <p:cNvSpPr>
            <a:spLocks noChangeShapeType="1"/>
          </p:cNvSpPr>
          <p:nvPr/>
        </p:nvSpPr>
        <p:spPr bwMode="auto">
          <a:xfrm>
            <a:off x="4435351" y="2902099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1"/>
          <p:cNvSpPr>
            <a:spLocks noChangeShapeType="1"/>
          </p:cNvSpPr>
          <p:nvPr/>
        </p:nvSpPr>
        <p:spPr bwMode="auto">
          <a:xfrm>
            <a:off x="2606551" y="2749699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Rectangle 12"/>
          <p:cNvSpPr>
            <a:spLocks noChangeArrowheads="1"/>
          </p:cNvSpPr>
          <p:nvPr/>
        </p:nvSpPr>
        <p:spPr bwMode="auto">
          <a:xfrm>
            <a:off x="2590676" y="2551261"/>
            <a:ext cx="830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1276" name="Rectangle 13"/>
          <p:cNvSpPr>
            <a:spLocks noChangeArrowheads="1"/>
          </p:cNvSpPr>
          <p:nvPr/>
        </p:nvSpPr>
        <p:spPr bwMode="auto">
          <a:xfrm>
            <a:off x="4648076" y="2551261"/>
            <a:ext cx="155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 Block</a:t>
            </a:r>
          </a:p>
        </p:txBody>
      </p:sp>
      <p:sp>
        <p:nvSpPr>
          <p:cNvPr id="11277" name="Rectangle 14"/>
          <p:cNvSpPr>
            <a:spLocks noChangeArrowheads="1"/>
          </p:cNvSpPr>
          <p:nvPr/>
        </p:nvSpPr>
        <p:spPr bwMode="auto">
          <a:xfrm>
            <a:off x="2133476" y="2551261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V</a:t>
            </a:r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>
            <a:off x="5349751" y="2902099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>
            <a:off x="6264151" y="2902099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7"/>
          <p:cNvSpPr>
            <a:spLocks noChangeArrowheads="1"/>
          </p:cNvSpPr>
          <p:nvPr/>
        </p:nvSpPr>
        <p:spPr bwMode="auto">
          <a:xfrm>
            <a:off x="1628651" y="1466999"/>
            <a:ext cx="4318000" cy="50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11281" name="Group 18"/>
          <p:cNvGrpSpPr>
            <a:grpSpLocks/>
          </p:cNvGrpSpPr>
          <p:nvPr/>
        </p:nvGrpSpPr>
        <p:grpSpPr bwMode="auto">
          <a:xfrm>
            <a:off x="2376363" y="5578624"/>
            <a:ext cx="325438" cy="473075"/>
            <a:chOff x="1151" y="3414"/>
            <a:chExt cx="205" cy="298"/>
          </a:xfrm>
        </p:grpSpPr>
        <p:sp>
          <p:nvSpPr>
            <p:cNvPr id="11344" name="Line 19"/>
            <p:cNvSpPr>
              <a:spLocks noChangeShapeType="1"/>
            </p:cNvSpPr>
            <p:nvPr/>
          </p:nvSpPr>
          <p:spPr bwMode="auto">
            <a:xfrm>
              <a:off x="1354" y="3414"/>
              <a:ext cx="0" cy="2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Line 20"/>
            <p:cNvSpPr>
              <a:spLocks noChangeShapeType="1"/>
            </p:cNvSpPr>
            <p:nvPr/>
          </p:nvSpPr>
          <p:spPr bwMode="auto">
            <a:xfrm>
              <a:off x="1152" y="3414"/>
              <a:ext cx="0" cy="2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Line 21"/>
            <p:cNvSpPr>
              <a:spLocks noChangeShapeType="1"/>
            </p:cNvSpPr>
            <p:nvPr/>
          </p:nvSpPr>
          <p:spPr bwMode="auto">
            <a:xfrm flipH="1">
              <a:off x="1153" y="3416"/>
              <a:ext cx="20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Arc 22"/>
            <p:cNvSpPr>
              <a:spLocks/>
            </p:cNvSpPr>
            <p:nvPr/>
          </p:nvSpPr>
          <p:spPr bwMode="auto">
            <a:xfrm>
              <a:off x="1249" y="3617"/>
              <a:ext cx="107" cy="94"/>
            </a:xfrm>
            <a:custGeom>
              <a:avLst/>
              <a:gdLst>
                <a:gd name="T0" fmla="*/ 0 w 21805"/>
                <a:gd name="T1" fmla="*/ 0 h 21600"/>
                <a:gd name="T2" fmla="*/ 0 w 21805"/>
                <a:gd name="T3" fmla="*/ 0 h 21600"/>
                <a:gd name="T4" fmla="*/ 0 w 21805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805" h="21600" fill="none" extrusionOk="0">
                  <a:moveTo>
                    <a:pt x="21805" y="0"/>
                  </a:moveTo>
                  <a:cubicBezTo>
                    <a:pt x="21805" y="11929"/>
                    <a:pt x="12134" y="21600"/>
                    <a:pt x="205" y="21600"/>
                  </a:cubicBezTo>
                  <a:cubicBezTo>
                    <a:pt x="136" y="21599"/>
                    <a:pt x="68" y="21599"/>
                    <a:pt x="-1" y="21599"/>
                  </a:cubicBezTo>
                </a:path>
                <a:path w="21805" h="21600" stroke="0" extrusionOk="0">
                  <a:moveTo>
                    <a:pt x="21805" y="0"/>
                  </a:moveTo>
                  <a:cubicBezTo>
                    <a:pt x="21805" y="11929"/>
                    <a:pt x="12134" y="21600"/>
                    <a:pt x="205" y="21600"/>
                  </a:cubicBezTo>
                  <a:cubicBezTo>
                    <a:pt x="136" y="21599"/>
                    <a:pt x="68" y="21599"/>
                    <a:pt x="-1" y="21599"/>
                  </a:cubicBezTo>
                  <a:lnTo>
                    <a:pt x="205" y="0"/>
                  </a:lnTo>
                  <a:lnTo>
                    <a:pt x="21805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Arc 23"/>
            <p:cNvSpPr>
              <a:spLocks/>
            </p:cNvSpPr>
            <p:nvPr/>
          </p:nvSpPr>
          <p:spPr bwMode="auto">
            <a:xfrm>
              <a:off x="1151" y="3618"/>
              <a:ext cx="106" cy="94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21394" y="21599"/>
                  </a:moveTo>
                  <a:cubicBezTo>
                    <a:pt x="9546" y="21486"/>
                    <a:pt x="-1" y="11849"/>
                    <a:pt x="-1" y="-1"/>
                  </a:cubicBezTo>
                </a:path>
                <a:path w="21600" h="21599" stroke="0" extrusionOk="0">
                  <a:moveTo>
                    <a:pt x="21394" y="21599"/>
                  </a:moveTo>
                  <a:cubicBezTo>
                    <a:pt x="9546" y="21486"/>
                    <a:pt x="-1" y="11849"/>
                    <a:pt x="-1" y="-1"/>
                  </a:cubicBezTo>
                  <a:lnTo>
                    <a:pt x="21600" y="0"/>
                  </a:lnTo>
                  <a:lnTo>
                    <a:pt x="21394" y="21599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2" name="AutoShape 24"/>
          <p:cNvSpPr>
            <a:spLocks noChangeArrowheads="1"/>
          </p:cNvSpPr>
          <p:nvPr/>
        </p:nvSpPr>
        <p:spPr bwMode="auto">
          <a:xfrm rot="10800000" flipH="1" flipV="1">
            <a:off x="4829051" y="5735786"/>
            <a:ext cx="1117600" cy="277813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Oval 25"/>
          <p:cNvSpPr>
            <a:spLocks noChangeArrowheads="1"/>
          </p:cNvSpPr>
          <p:nvPr/>
        </p:nvSpPr>
        <p:spPr bwMode="auto">
          <a:xfrm>
            <a:off x="2722438" y="4819799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284" name="Rectangle 26"/>
          <p:cNvSpPr>
            <a:spLocks noChangeArrowheads="1"/>
          </p:cNvSpPr>
          <p:nvPr/>
        </p:nvSpPr>
        <p:spPr bwMode="auto">
          <a:xfrm>
            <a:off x="2755776" y="4875361"/>
            <a:ext cx="481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1285" name="Rectangle 27"/>
          <p:cNvSpPr>
            <a:spLocks noChangeArrowheads="1"/>
          </p:cNvSpPr>
          <p:nvPr/>
        </p:nvSpPr>
        <p:spPr bwMode="auto">
          <a:xfrm>
            <a:off x="5181476" y="1452711"/>
            <a:ext cx="793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Block</a:t>
            </a:r>
          </a:p>
          <a:p>
            <a:r>
              <a:rPr lang="en-US" altLang="en-US">
                <a:latin typeface="Verdana" panose="020B0604030504040204" pitchFamily="34" charset="0"/>
              </a:rPr>
              <a:t>Offset</a:t>
            </a:r>
          </a:p>
        </p:txBody>
      </p:sp>
      <p:sp>
        <p:nvSpPr>
          <p:cNvPr id="11286" name="Line 28"/>
          <p:cNvSpPr>
            <a:spLocks noChangeShapeType="1"/>
          </p:cNvSpPr>
          <p:nvPr/>
        </p:nvSpPr>
        <p:spPr bwMode="auto">
          <a:xfrm>
            <a:off x="5197351" y="1454299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Line 29"/>
          <p:cNvSpPr>
            <a:spLocks noChangeShapeType="1"/>
          </p:cNvSpPr>
          <p:nvPr/>
        </p:nvSpPr>
        <p:spPr bwMode="auto">
          <a:xfrm>
            <a:off x="3063751" y="1454299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Rectangle 30"/>
          <p:cNvSpPr>
            <a:spLocks noChangeArrowheads="1"/>
          </p:cNvSpPr>
          <p:nvPr/>
        </p:nvSpPr>
        <p:spPr bwMode="auto">
          <a:xfrm>
            <a:off x="1904876" y="1497161"/>
            <a:ext cx="830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1289" name="Rectangle 31"/>
          <p:cNvSpPr>
            <a:spLocks noChangeArrowheads="1"/>
          </p:cNvSpPr>
          <p:nvPr/>
        </p:nvSpPr>
        <p:spPr bwMode="auto">
          <a:xfrm>
            <a:off x="3606676" y="1497161"/>
            <a:ext cx="911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Index</a:t>
            </a:r>
          </a:p>
        </p:txBody>
      </p:sp>
      <p:sp>
        <p:nvSpPr>
          <p:cNvPr id="11290" name="Line 32"/>
          <p:cNvSpPr>
            <a:spLocks noChangeShapeType="1"/>
          </p:cNvSpPr>
          <p:nvPr/>
        </p:nvSpPr>
        <p:spPr bwMode="auto">
          <a:xfrm>
            <a:off x="2454151" y="3892699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1" name="Line 33"/>
          <p:cNvSpPr>
            <a:spLocks noChangeShapeType="1"/>
          </p:cNvSpPr>
          <p:nvPr/>
        </p:nvSpPr>
        <p:spPr bwMode="auto">
          <a:xfrm>
            <a:off x="2987551" y="3892699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2" name="Line 34"/>
          <p:cNvSpPr>
            <a:spLocks noChangeShapeType="1"/>
          </p:cNvSpPr>
          <p:nvPr/>
        </p:nvSpPr>
        <p:spPr bwMode="auto">
          <a:xfrm>
            <a:off x="2530351" y="6026299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3" name="Line 35"/>
          <p:cNvSpPr>
            <a:spLocks noChangeShapeType="1"/>
          </p:cNvSpPr>
          <p:nvPr/>
        </p:nvSpPr>
        <p:spPr bwMode="auto">
          <a:xfrm flipH="1">
            <a:off x="1996951" y="6178699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4" name="Line 36"/>
          <p:cNvSpPr>
            <a:spLocks noChangeShapeType="1"/>
          </p:cNvSpPr>
          <p:nvPr/>
        </p:nvSpPr>
        <p:spPr bwMode="auto">
          <a:xfrm flipH="1">
            <a:off x="2606551" y="5416699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5" name="Line 37"/>
          <p:cNvSpPr>
            <a:spLocks noChangeShapeType="1"/>
          </p:cNvSpPr>
          <p:nvPr/>
        </p:nvSpPr>
        <p:spPr bwMode="auto">
          <a:xfrm>
            <a:off x="2606551" y="5416699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6" name="Line 38"/>
          <p:cNvSpPr>
            <a:spLocks noChangeShapeType="1"/>
          </p:cNvSpPr>
          <p:nvPr/>
        </p:nvSpPr>
        <p:spPr bwMode="auto">
          <a:xfrm>
            <a:off x="3989263" y="3892699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7" name="Line 39"/>
          <p:cNvSpPr>
            <a:spLocks noChangeShapeType="1"/>
          </p:cNvSpPr>
          <p:nvPr/>
        </p:nvSpPr>
        <p:spPr bwMode="auto">
          <a:xfrm flipH="1">
            <a:off x="3978151" y="5264299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40"/>
          <p:cNvSpPr>
            <a:spLocks noChangeShapeType="1"/>
          </p:cNvSpPr>
          <p:nvPr/>
        </p:nvSpPr>
        <p:spPr bwMode="auto">
          <a:xfrm>
            <a:off x="4892551" y="5264299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Line 41"/>
          <p:cNvSpPr>
            <a:spLocks noChangeShapeType="1"/>
          </p:cNvSpPr>
          <p:nvPr/>
        </p:nvSpPr>
        <p:spPr bwMode="auto">
          <a:xfrm>
            <a:off x="4876676" y="3892699"/>
            <a:ext cx="0" cy="114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42"/>
          <p:cNvSpPr>
            <a:spLocks noChangeShapeType="1"/>
          </p:cNvSpPr>
          <p:nvPr/>
        </p:nvSpPr>
        <p:spPr bwMode="auto">
          <a:xfrm flipH="1">
            <a:off x="4892551" y="5035699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1" name="Line 43"/>
          <p:cNvSpPr>
            <a:spLocks noChangeShapeType="1"/>
          </p:cNvSpPr>
          <p:nvPr/>
        </p:nvSpPr>
        <p:spPr bwMode="auto">
          <a:xfrm>
            <a:off x="5197351" y="5035699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44"/>
          <p:cNvSpPr>
            <a:spLocks noChangeShapeType="1"/>
          </p:cNvSpPr>
          <p:nvPr/>
        </p:nvSpPr>
        <p:spPr bwMode="auto">
          <a:xfrm>
            <a:off x="5578351" y="5035699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3" name="Line 45"/>
          <p:cNvSpPr>
            <a:spLocks noChangeShapeType="1"/>
          </p:cNvSpPr>
          <p:nvPr/>
        </p:nvSpPr>
        <p:spPr bwMode="auto">
          <a:xfrm>
            <a:off x="5883151" y="5264299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6"/>
          <p:cNvSpPr>
            <a:spLocks noChangeShapeType="1"/>
          </p:cNvSpPr>
          <p:nvPr/>
        </p:nvSpPr>
        <p:spPr bwMode="auto">
          <a:xfrm flipH="1">
            <a:off x="5578351" y="5035699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5" name="Line 47"/>
          <p:cNvSpPr>
            <a:spLocks noChangeShapeType="1"/>
          </p:cNvSpPr>
          <p:nvPr/>
        </p:nvSpPr>
        <p:spPr bwMode="auto">
          <a:xfrm flipH="1">
            <a:off x="5883151" y="5264299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6" name="Line 48"/>
          <p:cNvSpPr>
            <a:spLocks noChangeShapeType="1"/>
          </p:cNvSpPr>
          <p:nvPr/>
        </p:nvSpPr>
        <p:spPr bwMode="auto">
          <a:xfrm>
            <a:off x="5906963" y="3892699"/>
            <a:ext cx="0" cy="114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7" name="Line 49"/>
          <p:cNvSpPr>
            <a:spLocks noChangeShapeType="1"/>
          </p:cNvSpPr>
          <p:nvPr/>
        </p:nvSpPr>
        <p:spPr bwMode="auto">
          <a:xfrm>
            <a:off x="6727701" y="3892699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5425951" y="6026299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9" name="Line 51"/>
          <p:cNvSpPr>
            <a:spLocks noChangeShapeType="1"/>
          </p:cNvSpPr>
          <p:nvPr/>
        </p:nvSpPr>
        <p:spPr bwMode="auto">
          <a:xfrm flipH="1">
            <a:off x="5425951" y="6254899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0" name="Line 52"/>
          <p:cNvSpPr>
            <a:spLocks noChangeShapeType="1"/>
          </p:cNvSpPr>
          <p:nvPr/>
        </p:nvSpPr>
        <p:spPr bwMode="auto">
          <a:xfrm>
            <a:off x="4130551" y="1987699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 flipH="1">
            <a:off x="2073151" y="2292499"/>
            <a:ext cx="205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54"/>
          <p:cNvSpPr>
            <a:spLocks noChangeShapeType="1"/>
          </p:cNvSpPr>
          <p:nvPr/>
        </p:nvSpPr>
        <p:spPr bwMode="auto">
          <a:xfrm>
            <a:off x="2301751" y="1987699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3" name="Line 55"/>
          <p:cNvSpPr>
            <a:spLocks noChangeShapeType="1"/>
          </p:cNvSpPr>
          <p:nvPr/>
        </p:nvSpPr>
        <p:spPr bwMode="auto">
          <a:xfrm>
            <a:off x="2073151" y="2292499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Line 56"/>
          <p:cNvSpPr>
            <a:spLocks noChangeShapeType="1"/>
          </p:cNvSpPr>
          <p:nvPr/>
        </p:nvSpPr>
        <p:spPr bwMode="auto">
          <a:xfrm flipH="1">
            <a:off x="2073151" y="3816499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5" name="Line 57"/>
          <p:cNvSpPr>
            <a:spLocks noChangeShapeType="1"/>
          </p:cNvSpPr>
          <p:nvPr/>
        </p:nvSpPr>
        <p:spPr bwMode="auto">
          <a:xfrm flipH="1">
            <a:off x="1615951" y="2140099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8"/>
          <p:cNvSpPr>
            <a:spLocks noChangeShapeType="1"/>
          </p:cNvSpPr>
          <p:nvPr/>
        </p:nvSpPr>
        <p:spPr bwMode="auto">
          <a:xfrm>
            <a:off x="1615951" y="2140099"/>
            <a:ext cx="0" cy="2895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7" name="Line 59"/>
          <p:cNvSpPr>
            <a:spLocks noChangeShapeType="1"/>
          </p:cNvSpPr>
          <p:nvPr/>
        </p:nvSpPr>
        <p:spPr bwMode="auto">
          <a:xfrm flipH="1">
            <a:off x="1615951" y="5035699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8" name="Line 60"/>
          <p:cNvSpPr>
            <a:spLocks noChangeShapeType="1"/>
          </p:cNvSpPr>
          <p:nvPr/>
        </p:nvSpPr>
        <p:spPr bwMode="auto">
          <a:xfrm flipH="1">
            <a:off x="2301751" y="5035699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9" name="Oval 61"/>
          <p:cNvSpPr>
            <a:spLocks noChangeArrowheads="1"/>
          </p:cNvSpPr>
          <p:nvPr/>
        </p:nvSpPr>
        <p:spPr bwMode="auto">
          <a:xfrm>
            <a:off x="2423988" y="3829199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320" name="Oval 62"/>
          <p:cNvSpPr>
            <a:spLocks noChangeArrowheads="1"/>
          </p:cNvSpPr>
          <p:nvPr/>
        </p:nvSpPr>
        <p:spPr bwMode="auto">
          <a:xfrm>
            <a:off x="2952626" y="3829199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321" name="Oval 63"/>
          <p:cNvSpPr>
            <a:spLocks noChangeArrowheads="1"/>
          </p:cNvSpPr>
          <p:nvPr/>
        </p:nvSpPr>
        <p:spPr bwMode="auto">
          <a:xfrm>
            <a:off x="3957513" y="3829199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322" name="Oval 64"/>
          <p:cNvSpPr>
            <a:spLocks noChangeArrowheads="1"/>
          </p:cNvSpPr>
          <p:nvPr/>
        </p:nvSpPr>
        <p:spPr bwMode="auto">
          <a:xfrm>
            <a:off x="4844926" y="3829199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323" name="Oval 65"/>
          <p:cNvSpPr>
            <a:spLocks noChangeArrowheads="1"/>
          </p:cNvSpPr>
          <p:nvPr/>
        </p:nvSpPr>
        <p:spPr bwMode="auto">
          <a:xfrm>
            <a:off x="5875213" y="3829199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324" name="Oval 66"/>
          <p:cNvSpPr>
            <a:spLocks noChangeArrowheads="1"/>
          </p:cNvSpPr>
          <p:nvPr/>
        </p:nvSpPr>
        <p:spPr bwMode="auto">
          <a:xfrm>
            <a:off x="6695951" y="3829199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1325" name="Line 67"/>
          <p:cNvSpPr>
            <a:spLocks noChangeShapeType="1"/>
          </p:cNvSpPr>
          <p:nvPr/>
        </p:nvSpPr>
        <p:spPr bwMode="auto">
          <a:xfrm>
            <a:off x="2454151" y="5111899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6" name="Line 68"/>
          <p:cNvSpPr>
            <a:spLocks noChangeShapeType="1"/>
          </p:cNvSpPr>
          <p:nvPr/>
        </p:nvSpPr>
        <p:spPr bwMode="auto">
          <a:xfrm>
            <a:off x="5578351" y="1987699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7" name="Line 69"/>
          <p:cNvSpPr>
            <a:spLocks noChangeShapeType="1"/>
          </p:cNvSpPr>
          <p:nvPr/>
        </p:nvSpPr>
        <p:spPr bwMode="auto">
          <a:xfrm flipH="1">
            <a:off x="5578351" y="2292499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8" name="Line 70"/>
          <p:cNvSpPr>
            <a:spLocks noChangeShapeType="1"/>
          </p:cNvSpPr>
          <p:nvPr/>
        </p:nvSpPr>
        <p:spPr bwMode="auto">
          <a:xfrm>
            <a:off x="8169151" y="2292499"/>
            <a:ext cx="0" cy="358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29" name="Line 71"/>
          <p:cNvSpPr>
            <a:spLocks noChangeShapeType="1"/>
          </p:cNvSpPr>
          <p:nvPr/>
        </p:nvSpPr>
        <p:spPr bwMode="auto">
          <a:xfrm flipH="1">
            <a:off x="5806951" y="5873899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0" name="Line 72"/>
          <p:cNvSpPr>
            <a:spLocks noChangeShapeType="1"/>
          </p:cNvSpPr>
          <p:nvPr/>
        </p:nvSpPr>
        <p:spPr bwMode="auto">
          <a:xfrm flipH="1">
            <a:off x="1692151" y="2063899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1" name="Line 73"/>
          <p:cNvSpPr>
            <a:spLocks noChangeShapeType="1"/>
          </p:cNvSpPr>
          <p:nvPr/>
        </p:nvSpPr>
        <p:spPr bwMode="auto">
          <a:xfrm flipH="1">
            <a:off x="3749551" y="2216299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2" name="Line 74"/>
          <p:cNvSpPr>
            <a:spLocks noChangeShapeType="1"/>
          </p:cNvSpPr>
          <p:nvPr/>
        </p:nvSpPr>
        <p:spPr bwMode="auto">
          <a:xfrm flipH="1">
            <a:off x="6264151" y="2216299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3" name="Line 75"/>
          <p:cNvSpPr>
            <a:spLocks noChangeShapeType="1"/>
          </p:cNvSpPr>
          <p:nvPr/>
        </p:nvSpPr>
        <p:spPr bwMode="auto">
          <a:xfrm flipH="1">
            <a:off x="2911351" y="4502299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34" name="Rectangle 76"/>
          <p:cNvSpPr>
            <a:spLocks noChangeArrowheads="1"/>
          </p:cNvSpPr>
          <p:nvPr/>
        </p:nvSpPr>
        <p:spPr bwMode="auto">
          <a:xfrm>
            <a:off x="1600076" y="2170261"/>
            <a:ext cx="373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1335" name="Rectangle 77"/>
          <p:cNvSpPr>
            <a:spLocks noChangeArrowheads="1"/>
          </p:cNvSpPr>
          <p:nvPr/>
        </p:nvSpPr>
        <p:spPr bwMode="auto">
          <a:xfrm>
            <a:off x="3657476" y="2322661"/>
            <a:ext cx="423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k</a:t>
            </a:r>
          </a:p>
        </p:txBody>
      </p:sp>
      <p:sp>
        <p:nvSpPr>
          <p:cNvPr id="11336" name="Rectangle 78"/>
          <p:cNvSpPr>
            <a:spLocks noChangeArrowheads="1"/>
          </p:cNvSpPr>
          <p:nvPr/>
        </p:nvSpPr>
        <p:spPr bwMode="auto">
          <a:xfrm>
            <a:off x="6172076" y="2322661"/>
            <a:ext cx="43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b</a:t>
            </a:r>
          </a:p>
        </p:txBody>
      </p:sp>
      <p:sp>
        <p:nvSpPr>
          <p:cNvPr id="11337" name="Rectangle 79"/>
          <p:cNvSpPr>
            <a:spLocks noChangeArrowheads="1"/>
          </p:cNvSpPr>
          <p:nvPr/>
        </p:nvSpPr>
        <p:spPr bwMode="auto">
          <a:xfrm>
            <a:off x="3047876" y="4456261"/>
            <a:ext cx="373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1338" name="Rectangle 80"/>
          <p:cNvSpPr>
            <a:spLocks noChangeArrowheads="1"/>
          </p:cNvSpPr>
          <p:nvPr/>
        </p:nvSpPr>
        <p:spPr bwMode="auto">
          <a:xfrm>
            <a:off x="1447676" y="5980261"/>
            <a:ext cx="638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HIT</a:t>
            </a:r>
          </a:p>
        </p:txBody>
      </p:sp>
      <p:sp>
        <p:nvSpPr>
          <p:cNvPr id="11339" name="Rectangle 81"/>
          <p:cNvSpPr>
            <a:spLocks noChangeArrowheads="1"/>
          </p:cNvSpPr>
          <p:nvPr/>
        </p:nvSpPr>
        <p:spPr bwMode="auto">
          <a:xfrm>
            <a:off x="6400676" y="6056461"/>
            <a:ext cx="2563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 Word or Byte</a:t>
            </a:r>
          </a:p>
        </p:txBody>
      </p:sp>
      <p:sp>
        <p:nvSpPr>
          <p:cNvPr id="11340" name="Line 82"/>
          <p:cNvSpPr>
            <a:spLocks noChangeShapeType="1"/>
          </p:cNvSpPr>
          <p:nvPr/>
        </p:nvSpPr>
        <p:spPr bwMode="auto">
          <a:xfrm>
            <a:off x="7330951" y="2902099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41" name="Rectangle 83"/>
          <p:cNvSpPr>
            <a:spLocks noChangeArrowheads="1"/>
          </p:cNvSpPr>
          <p:nvPr/>
        </p:nvSpPr>
        <p:spPr bwMode="auto">
          <a:xfrm>
            <a:off x="7315076" y="3465661"/>
            <a:ext cx="7683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2</a:t>
            </a:r>
            <a:r>
              <a:rPr lang="en-US" altLang="en-US" sz="2000" baseline="30000">
                <a:latin typeface="Verdana" panose="020B0604030504040204" pitchFamily="34" charset="0"/>
              </a:rPr>
              <a:t>k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lines</a:t>
            </a:r>
          </a:p>
        </p:txBody>
      </p:sp>
      <p:sp>
        <p:nvSpPr>
          <p:cNvPr id="1134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65900"/>
            <a:ext cx="1905000" cy="292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  <a:latin typeface="Garamond" panose="02020404030301010803" pitchFamily="18" charset="0"/>
              </a:rPr>
              <a:t>15</a:t>
            </a:r>
            <a:endParaRPr lang="en-US" altLang="en-US">
              <a:solidFill>
                <a:srgbClr val="FBBA03"/>
              </a:solidFill>
              <a:latin typeface="Garamond" panose="02020404030301010803" pitchFamily="18" charset="0"/>
            </a:endParaRPr>
          </a:p>
        </p:txBody>
      </p:sp>
      <p:sp>
        <p:nvSpPr>
          <p:cNvPr id="87" name="标题 1">
            <a:extLst>
              <a:ext uri="{FF2B5EF4-FFF2-40B4-BE49-F238E27FC236}">
                <a16:creationId xmlns:a16="http://schemas.microsoft.com/office/drawing/2014/main" xmlns="" id="{C3B1439B-9F29-434A-AE6D-5B146DBE0ADC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Direct-Mapped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40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23528" y="1187028"/>
            <a:ext cx="8610600" cy="51943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>
                <a:solidFill>
                  <a:srgbClr val="0000FF"/>
                </a:solidFill>
              </a:rPr>
              <a:t>Direct-mapped cache: </a:t>
            </a:r>
            <a:r>
              <a:rPr lang="en-US" altLang="en-US" dirty="0"/>
              <a:t>Blocks in memory that map to the same index in the cache cannot be present in the cache at the same time</a:t>
            </a:r>
          </a:p>
          <a:p>
            <a:pPr lvl="1"/>
            <a:r>
              <a:rPr lang="en-US" altLang="en-US" dirty="0"/>
              <a:t>One index </a:t>
            </a:r>
            <a:r>
              <a:rPr lang="en-US" altLang="en-US" dirty="0">
                <a:sym typeface="Wingdings" panose="05000000000000000000" pitchFamily="2" charset="2"/>
              </a:rPr>
              <a:t> one entry</a:t>
            </a:r>
          </a:p>
          <a:p>
            <a:pPr lvl="1"/>
            <a:endParaRPr lang="en-US" altLang="en-US" dirty="0">
              <a:sym typeface="Wingdings" panose="05000000000000000000" pitchFamily="2" charset="2"/>
            </a:endParaRPr>
          </a:p>
          <a:p>
            <a:r>
              <a:rPr lang="en-US" altLang="en-US" dirty="0">
                <a:sym typeface="Wingdings" panose="05000000000000000000" pitchFamily="2" charset="2"/>
              </a:rPr>
              <a:t>Can lead to 0% hit rate if more than one block accessed in an interleaved manner map to the same index 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Assume addresses A and B have the same index bits but different tag bits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A, B, A, B, A, B, A, B, …  conflict in the cache index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All accesses are </a:t>
            </a:r>
            <a:r>
              <a:rPr lang="en-US" altLang="en-US" dirty="0">
                <a:solidFill>
                  <a:srgbClr val="0000FF"/>
                </a:solidFill>
                <a:sym typeface="Wingdings" panose="05000000000000000000" pitchFamily="2" charset="2"/>
              </a:rPr>
              <a:t>conflict misses</a:t>
            </a:r>
          </a:p>
          <a:p>
            <a:pPr lvl="1"/>
            <a:endParaRPr lang="en-US" altLang="en-US" dirty="0">
              <a:sym typeface="Wingdings" panose="05000000000000000000" pitchFamily="2" charset="2"/>
            </a:endParaRPr>
          </a:p>
          <a:p>
            <a:endParaRPr lang="en-US" altLang="en-US" dirty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DBA3DB-8C89-433C-A471-850A871F40C4}" type="slidenum">
              <a:rPr lang="en-US" altLang="en-US" sz="1600">
                <a:solidFill>
                  <a:srgbClr val="000000"/>
                </a:solidFill>
                <a:latin typeface="Garamond" panose="02020404030301010803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60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xmlns="" id="{DE80F31D-1059-5848-9418-7839CA8AECEF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Direct-Mapped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923928" y="44624"/>
            <a:ext cx="4608512" cy="4608512"/>
            <a:chOff x="3923928" y="1412776"/>
            <a:chExt cx="4608512" cy="4608512"/>
          </a:xfrm>
        </p:grpSpPr>
        <p:sp>
          <p:nvSpPr>
            <p:cNvPr id="2" name="Rounded Rectangular Callout 1"/>
            <p:cNvSpPr/>
            <p:nvPr/>
          </p:nvSpPr>
          <p:spPr>
            <a:xfrm>
              <a:off x="3923928" y="1412776"/>
              <a:ext cx="4608512" cy="4608512"/>
            </a:xfrm>
            <a:prstGeom prst="wedgeRoundRectCallout">
              <a:avLst>
                <a:gd name="adj1" fmla="val -61054"/>
                <a:gd name="adj2" fmla="val 53084"/>
                <a:gd name="adj3" fmla="val 16667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0908" y="1666207"/>
              <a:ext cx="4049126" cy="413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0590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3"/>
          <p:cNvSpPr>
            <a:spLocks noChangeShapeType="1"/>
          </p:cNvSpPr>
          <p:nvPr/>
        </p:nvSpPr>
        <p:spPr bwMode="auto">
          <a:xfrm>
            <a:off x="6324600" y="4800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Line 4"/>
          <p:cNvSpPr>
            <a:spLocks noChangeShapeType="1"/>
          </p:cNvSpPr>
          <p:nvPr/>
        </p:nvSpPr>
        <p:spPr bwMode="auto">
          <a:xfrm>
            <a:off x="6324600" y="5029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6324600" y="5257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>
            <a:off x="6324600" y="5486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>
            <a:off x="22860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 flipH="1">
            <a:off x="6934200" y="5105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9" descr="Large confetti"/>
          <p:cNvSpPr>
            <a:spLocks noChangeArrowheads="1"/>
          </p:cNvSpPr>
          <p:nvPr/>
        </p:nvSpPr>
        <p:spPr bwMode="auto">
          <a:xfrm>
            <a:off x="1606550" y="3435350"/>
            <a:ext cx="2349500" cy="2921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21" name="Rectangle 10"/>
          <p:cNvSpPr>
            <a:spLocks noChangeArrowheads="1"/>
          </p:cNvSpPr>
          <p:nvPr/>
        </p:nvSpPr>
        <p:spPr bwMode="auto">
          <a:xfrm>
            <a:off x="1612900" y="2832100"/>
            <a:ext cx="2336800" cy="1193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22" name="Line 11"/>
          <p:cNvSpPr>
            <a:spLocks noChangeShapeType="1"/>
          </p:cNvSpPr>
          <p:nvPr/>
        </p:nvSpPr>
        <p:spPr bwMode="auto">
          <a:xfrm>
            <a:off x="1600200" y="31242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2"/>
          <p:cNvSpPr>
            <a:spLocks noChangeShapeType="1"/>
          </p:cNvSpPr>
          <p:nvPr/>
        </p:nvSpPr>
        <p:spPr bwMode="auto">
          <a:xfrm>
            <a:off x="1600200" y="34290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3"/>
          <p:cNvSpPr>
            <a:spLocks noChangeShapeType="1"/>
          </p:cNvSpPr>
          <p:nvPr/>
        </p:nvSpPr>
        <p:spPr bwMode="auto">
          <a:xfrm>
            <a:off x="1600200" y="37338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4"/>
          <p:cNvSpPr>
            <a:spLocks noChangeShapeType="1"/>
          </p:cNvSpPr>
          <p:nvPr/>
        </p:nvSpPr>
        <p:spPr bwMode="auto">
          <a:xfrm>
            <a:off x="2590800" y="26670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5"/>
          <p:cNvSpPr>
            <a:spLocks noChangeShapeType="1"/>
          </p:cNvSpPr>
          <p:nvPr/>
        </p:nvSpPr>
        <p:spPr bwMode="auto">
          <a:xfrm>
            <a:off x="1905000" y="26670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Rectangle 16"/>
          <p:cNvSpPr>
            <a:spLocks noChangeArrowheads="1"/>
          </p:cNvSpPr>
          <p:nvPr/>
        </p:nvSpPr>
        <p:spPr bwMode="auto">
          <a:xfrm>
            <a:off x="1736725" y="2468563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3328" name="Rectangle 17"/>
          <p:cNvSpPr>
            <a:spLocks noChangeArrowheads="1"/>
          </p:cNvSpPr>
          <p:nvPr/>
        </p:nvSpPr>
        <p:spPr bwMode="auto">
          <a:xfrm>
            <a:off x="2574925" y="2468563"/>
            <a:ext cx="155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 Block</a:t>
            </a:r>
          </a:p>
        </p:txBody>
      </p:sp>
      <p:sp>
        <p:nvSpPr>
          <p:cNvPr id="13329" name="Rectangle 18"/>
          <p:cNvSpPr>
            <a:spLocks noChangeArrowheads="1"/>
          </p:cNvSpPr>
          <p:nvPr/>
        </p:nvSpPr>
        <p:spPr bwMode="auto">
          <a:xfrm>
            <a:off x="1431925" y="2468563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V</a:t>
            </a:r>
          </a:p>
        </p:txBody>
      </p:sp>
      <p:sp>
        <p:nvSpPr>
          <p:cNvPr id="13330" name="Rectangle 19"/>
          <p:cNvSpPr>
            <a:spLocks noChangeArrowheads="1"/>
          </p:cNvSpPr>
          <p:nvPr/>
        </p:nvSpPr>
        <p:spPr bwMode="auto">
          <a:xfrm>
            <a:off x="1003300" y="1308100"/>
            <a:ext cx="4241800" cy="50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13331" name="Group 20"/>
          <p:cNvGrpSpPr>
            <a:grpSpLocks/>
          </p:cNvGrpSpPr>
          <p:nvPr/>
        </p:nvGrpSpPr>
        <p:grpSpPr bwMode="auto">
          <a:xfrm>
            <a:off x="2436813" y="5416550"/>
            <a:ext cx="473075" cy="327025"/>
            <a:chOff x="1535" y="3412"/>
            <a:chExt cx="298" cy="206"/>
          </a:xfrm>
        </p:grpSpPr>
        <p:sp>
          <p:nvSpPr>
            <p:cNvPr id="13435" name="Line 21"/>
            <p:cNvSpPr>
              <a:spLocks noChangeShapeType="1"/>
            </p:cNvSpPr>
            <p:nvPr/>
          </p:nvSpPr>
          <p:spPr bwMode="auto">
            <a:xfrm>
              <a:off x="1535" y="3413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6" name="Line 22"/>
            <p:cNvSpPr>
              <a:spLocks noChangeShapeType="1"/>
            </p:cNvSpPr>
            <p:nvPr/>
          </p:nvSpPr>
          <p:spPr bwMode="auto">
            <a:xfrm>
              <a:off x="1535" y="3615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7" name="Line 23"/>
            <p:cNvSpPr>
              <a:spLocks noChangeShapeType="1"/>
            </p:cNvSpPr>
            <p:nvPr/>
          </p:nvSpPr>
          <p:spPr bwMode="auto">
            <a:xfrm>
              <a:off x="1537" y="3412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8" name="Arc 24"/>
            <p:cNvSpPr>
              <a:spLocks/>
            </p:cNvSpPr>
            <p:nvPr/>
          </p:nvSpPr>
          <p:spPr bwMode="auto">
            <a:xfrm>
              <a:off x="1738" y="3413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9" name="Arc 25"/>
            <p:cNvSpPr>
              <a:spLocks/>
            </p:cNvSpPr>
            <p:nvPr/>
          </p:nvSpPr>
          <p:spPr bwMode="auto">
            <a:xfrm>
              <a:off x="1739" y="3511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32" name="Oval 26"/>
          <p:cNvSpPr>
            <a:spLocks noChangeArrowheads="1"/>
          </p:cNvSpPr>
          <p:nvPr/>
        </p:nvSpPr>
        <p:spPr bwMode="auto">
          <a:xfrm>
            <a:off x="2020888" y="47371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33" name="Rectangle 27"/>
          <p:cNvSpPr>
            <a:spLocks noChangeArrowheads="1"/>
          </p:cNvSpPr>
          <p:nvPr/>
        </p:nvSpPr>
        <p:spPr bwMode="auto">
          <a:xfrm>
            <a:off x="2054225" y="47926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3334" name="Rectangle 28"/>
          <p:cNvSpPr>
            <a:spLocks noChangeArrowheads="1"/>
          </p:cNvSpPr>
          <p:nvPr/>
        </p:nvSpPr>
        <p:spPr bwMode="auto">
          <a:xfrm>
            <a:off x="4479925" y="1293813"/>
            <a:ext cx="793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Block</a:t>
            </a:r>
          </a:p>
          <a:p>
            <a:r>
              <a:rPr lang="en-US" altLang="en-US">
                <a:latin typeface="Verdana" panose="020B0604030504040204" pitchFamily="34" charset="0"/>
              </a:rPr>
              <a:t>Offset</a:t>
            </a:r>
          </a:p>
        </p:txBody>
      </p:sp>
      <p:sp>
        <p:nvSpPr>
          <p:cNvPr id="13335" name="Line 29"/>
          <p:cNvSpPr>
            <a:spLocks noChangeShapeType="1"/>
          </p:cNvSpPr>
          <p:nvPr/>
        </p:nvSpPr>
        <p:spPr bwMode="auto">
          <a:xfrm>
            <a:off x="4495800" y="12954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6" name="Line 30"/>
          <p:cNvSpPr>
            <a:spLocks noChangeShapeType="1"/>
          </p:cNvSpPr>
          <p:nvPr/>
        </p:nvSpPr>
        <p:spPr bwMode="auto">
          <a:xfrm>
            <a:off x="2362200" y="12954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Rectangle 31"/>
          <p:cNvSpPr>
            <a:spLocks noChangeArrowheads="1"/>
          </p:cNvSpPr>
          <p:nvPr/>
        </p:nvSpPr>
        <p:spPr bwMode="auto">
          <a:xfrm>
            <a:off x="1127125" y="1325563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3338" name="Rectangle 32"/>
          <p:cNvSpPr>
            <a:spLocks noChangeArrowheads="1"/>
          </p:cNvSpPr>
          <p:nvPr/>
        </p:nvSpPr>
        <p:spPr bwMode="auto">
          <a:xfrm>
            <a:off x="2955925" y="1325563"/>
            <a:ext cx="911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Index</a:t>
            </a:r>
          </a:p>
        </p:txBody>
      </p:sp>
      <p:sp>
        <p:nvSpPr>
          <p:cNvPr id="13339" name="Line 33"/>
          <p:cNvSpPr>
            <a:spLocks noChangeShapeType="1"/>
          </p:cNvSpPr>
          <p:nvPr/>
        </p:nvSpPr>
        <p:spPr bwMode="auto">
          <a:xfrm>
            <a:off x="1752600" y="35814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0" name="Line 34"/>
          <p:cNvSpPr>
            <a:spLocks noChangeShapeType="1"/>
          </p:cNvSpPr>
          <p:nvPr/>
        </p:nvSpPr>
        <p:spPr bwMode="auto">
          <a:xfrm>
            <a:off x="2286000" y="35814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1" name="Line 35"/>
          <p:cNvSpPr>
            <a:spLocks noChangeShapeType="1"/>
          </p:cNvSpPr>
          <p:nvPr/>
        </p:nvSpPr>
        <p:spPr bwMode="auto">
          <a:xfrm>
            <a:off x="3252788" y="56276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2" name="Line 36"/>
          <p:cNvSpPr>
            <a:spLocks noChangeShapeType="1"/>
          </p:cNvSpPr>
          <p:nvPr/>
        </p:nvSpPr>
        <p:spPr bwMode="auto">
          <a:xfrm flipH="1">
            <a:off x="1752600" y="5638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3" name="Line 37"/>
          <p:cNvSpPr>
            <a:spLocks noChangeShapeType="1"/>
          </p:cNvSpPr>
          <p:nvPr/>
        </p:nvSpPr>
        <p:spPr bwMode="auto">
          <a:xfrm>
            <a:off x="3429000" y="1828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4" name="Line 38"/>
          <p:cNvSpPr>
            <a:spLocks noChangeShapeType="1"/>
          </p:cNvSpPr>
          <p:nvPr/>
        </p:nvSpPr>
        <p:spPr bwMode="auto">
          <a:xfrm flipH="1">
            <a:off x="1371600" y="2133600"/>
            <a:ext cx="205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5" name="Line 39"/>
          <p:cNvSpPr>
            <a:spLocks noChangeShapeType="1"/>
          </p:cNvSpPr>
          <p:nvPr/>
        </p:nvSpPr>
        <p:spPr bwMode="auto">
          <a:xfrm>
            <a:off x="1600200" y="18288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6" name="Line 40"/>
          <p:cNvSpPr>
            <a:spLocks noChangeShapeType="1"/>
          </p:cNvSpPr>
          <p:nvPr/>
        </p:nvSpPr>
        <p:spPr bwMode="auto">
          <a:xfrm>
            <a:off x="1371600" y="21336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7" name="Line 41"/>
          <p:cNvSpPr>
            <a:spLocks noChangeShapeType="1"/>
          </p:cNvSpPr>
          <p:nvPr/>
        </p:nvSpPr>
        <p:spPr bwMode="auto">
          <a:xfrm flipH="1">
            <a:off x="1371600" y="35814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Line 42"/>
          <p:cNvSpPr>
            <a:spLocks noChangeShapeType="1"/>
          </p:cNvSpPr>
          <p:nvPr/>
        </p:nvSpPr>
        <p:spPr bwMode="auto">
          <a:xfrm flipH="1">
            <a:off x="990600" y="19812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43"/>
          <p:cNvSpPr>
            <a:spLocks noChangeShapeType="1"/>
          </p:cNvSpPr>
          <p:nvPr/>
        </p:nvSpPr>
        <p:spPr bwMode="auto">
          <a:xfrm>
            <a:off x="990600" y="198120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Line 44"/>
          <p:cNvSpPr>
            <a:spLocks noChangeShapeType="1"/>
          </p:cNvSpPr>
          <p:nvPr/>
        </p:nvSpPr>
        <p:spPr bwMode="auto">
          <a:xfrm flipH="1">
            <a:off x="990600" y="49530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1" name="Line 45"/>
          <p:cNvSpPr>
            <a:spLocks noChangeShapeType="1"/>
          </p:cNvSpPr>
          <p:nvPr/>
        </p:nvSpPr>
        <p:spPr bwMode="auto">
          <a:xfrm flipH="1">
            <a:off x="1600200" y="4953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2" name="Oval 46"/>
          <p:cNvSpPr>
            <a:spLocks noChangeArrowheads="1"/>
          </p:cNvSpPr>
          <p:nvPr/>
        </p:nvSpPr>
        <p:spPr bwMode="auto">
          <a:xfrm>
            <a:off x="1722438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53" name="Oval 47"/>
          <p:cNvSpPr>
            <a:spLocks noChangeArrowheads="1"/>
          </p:cNvSpPr>
          <p:nvPr/>
        </p:nvSpPr>
        <p:spPr bwMode="auto">
          <a:xfrm>
            <a:off x="2257425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54" name="Oval 48"/>
          <p:cNvSpPr>
            <a:spLocks noChangeArrowheads="1"/>
          </p:cNvSpPr>
          <p:nvPr/>
        </p:nvSpPr>
        <p:spPr bwMode="auto">
          <a:xfrm>
            <a:off x="3241675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55" name="Line 49"/>
          <p:cNvSpPr>
            <a:spLocks noChangeShapeType="1"/>
          </p:cNvSpPr>
          <p:nvPr/>
        </p:nvSpPr>
        <p:spPr bwMode="auto">
          <a:xfrm>
            <a:off x="1752600" y="5029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6" name="Line 50"/>
          <p:cNvSpPr>
            <a:spLocks noChangeShapeType="1"/>
          </p:cNvSpPr>
          <p:nvPr/>
        </p:nvSpPr>
        <p:spPr bwMode="auto">
          <a:xfrm flipH="1">
            <a:off x="5257800" y="1524000"/>
            <a:ext cx="1600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Line 51"/>
          <p:cNvSpPr>
            <a:spLocks noChangeShapeType="1"/>
          </p:cNvSpPr>
          <p:nvPr/>
        </p:nvSpPr>
        <p:spPr bwMode="auto">
          <a:xfrm flipH="1">
            <a:off x="1066800" y="19050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8" name="Line 52"/>
          <p:cNvSpPr>
            <a:spLocks noChangeShapeType="1"/>
          </p:cNvSpPr>
          <p:nvPr/>
        </p:nvSpPr>
        <p:spPr bwMode="auto">
          <a:xfrm flipH="1">
            <a:off x="2590800" y="20574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9" name="Line 53"/>
          <p:cNvSpPr>
            <a:spLocks noChangeShapeType="1"/>
          </p:cNvSpPr>
          <p:nvPr/>
        </p:nvSpPr>
        <p:spPr bwMode="auto">
          <a:xfrm flipH="1">
            <a:off x="5562600" y="14478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0" name="Rectangle 54"/>
          <p:cNvSpPr>
            <a:spLocks noChangeArrowheads="1"/>
          </p:cNvSpPr>
          <p:nvPr/>
        </p:nvSpPr>
        <p:spPr bwMode="auto">
          <a:xfrm>
            <a:off x="974725" y="2011363"/>
            <a:ext cx="373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3361" name="Rectangle 55"/>
          <p:cNvSpPr>
            <a:spLocks noChangeArrowheads="1"/>
          </p:cNvSpPr>
          <p:nvPr/>
        </p:nvSpPr>
        <p:spPr bwMode="auto">
          <a:xfrm>
            <a:off x="2574925" y="2163763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k</a:t>
            </a:r>
          </a:p>
        </p:txBody>
      </p:sp>
      <p:sp>
        <p:nvSpPr>
          <p:cNvPr id="13362" name="Rectangle 56"/>
          <p:cNvSpPr>
            <a:spLocks noChangeArrowheads="1"/>
          </p:cNvSpPr>
          <p:nvPr/>
        </p:nvSpPr>
        <p:spPr bwMode="auto">
          <a:xfrm>
            <a:off x="5470525" y="1554163"/>
            <a:ext cx="43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b</a:t>
            </a:r>
          </a:p>
        </p:txBody>
      </p:sp>
      <p:sp>
        <p:nvSpPr>
          <p:cNvPr id="13363" name="Rectangle 57"/>
          <p:cNvSpPr>
            <a:spLocks noChangeArrowheads="1"/>
          </p:cNvSpPr>
          <p:nvPr/>
        </p:nvSpPr>
        <p:spPr bwMode="auto">
          <a:xfrm>
            <a:off x="7615238" y="6049963"/>
            <a:ext cx="638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HIT</a:t>
            </a:r>
          </a:p>
        </p:txBody>
      </p:sp>
      <p:sp>
        <p:nvSpPr>
          <p:cNvPr id="13364" name="Line 58"/>
          <p:cNvSpPr>
            <a:spLocks noChangeShapeType="1"/>
          </p:cNvSpPr>
          <p:nvPr/>
        </p:nvSpPr>
        <p:spPr bwMode="auto">
          <a:xfrm flipH="1">
            <a:off x="990600" y="4495800"/>
            <a:ext cx="312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5" name="Line 59"/>
          <p:cNvSpPr>
            <a:spLocks noChangeShapeType="1"/>
          </p:cNvSpPr>
          <p:nvPr/>
        </p:nvSpPr>
        <p:spPr bwMode="auto">
          <a:xfrm>
            <a:off x="4114800" y="4495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6" name="Rectangle 60" descr="Large confetti"/>
          <p:cNvSpPr>
            <a:spLocks noChangeArrowheads="1"/>
          </p:cNvSpPr>
          <p:nvPr/>
        </p:nvSpPr>
        <p:spPr bwMode="auto">
          <a:xfrm>
            <a:off x="4273550" y="3435350"/>
            <a:ext cx="2349500" cy="2921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67" name="Rectangle 61"/>
          <p:cNvSpPr>
            <a:spLocks noChangeArrowheads="1"/>
          </p:cNvSpPr>
          <p:nvPr/>
        </p:nvSpPr>
        <p:spPr bwMode="auto">
          <a:xfrm>
            <a:off x="4279900" y="2832100"/>
            <a:ext cx="2336800" cy="1193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68" name="Line 62"/>
          <p:cNvSpPr>
            <a:spLocks noChangeShapeType="1"/>
          </p:cNvSpPr>
          <p:nvPr/>
        </p:nvSpPr>
        <p:spPr bwMode="auto">
          <a:xfrm>
            <a:off x="4267200" y="31242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9" name="Line 63"/>
          <p:cNvSpPr>
            <a:spLocks noChangeShapeType="1"/>
          </p:cNvSpPr>
          <p:nvPr/>
        </p:nvSpPr>
        <p:spPr bwMode="auto">
          <a:xfrm>
            <a:off x="4267200" y="34290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70" name="Line 64"/>
          <p:cNvSpPr>
            <a:spLocks noChangeShapeType="1"/>
          </p:cNvSpPr>
          <p:nvPr/>
        </p:nvSpPr>
        <p:spPr bwMode="auto">
          <a:xfrm>
            <a:off x="4267200" y="3733800"/>
            <a:ext cx="236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71" name="Line 65"/>
          <p:cNvSpPr>
            <a:spLocks noChangeShapeType="1"/>
          </p:cNvSpPr>
          <p:nvPr/>
        </p:nvSpPr>
        <p:spPr bwMode="auto">
          <a:xfrm>
            <a:off x="5257800" y="26670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72" name="Rectangle 66"/>
          <p:cNvSpPr>
            <a:spLocks noChangeArrowheads="1"/>
          </p:cNvSpPr>
          <p:nvPr/>
        </p:nvSpPr>
        <p:spPr bwMode="auto">
          <a:xfrm>
            <a:off x="4708525" y="3351213"/>
            <a:ext cx="255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13373" name="Line 67"/>
          <p:cNvSpPr>
            <a:spLocks noChangeShapeType="1"/>
          </p:cNvSpPr>
          <p:nvPr/>
        </p:nvSpPr>
        <p:spPr bwMode="auto">
          <a:xfrm>
            <a:off x="4572000" y="2667000"/>
            <a:ext cx="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74" name="Rectangle 68"/>
          <p:cNvSpPr>
            <a:spLocks noChangeArrowheads="1"/>
          </p:cNvSpPr>
          <p:nvPr/>
        </p:nvSpPr>
        <p:spPr bwMode="auto">
          <a:xfrm>
            <a:off x="4403725" y="2468563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3375" name="Rectangle 69"/>
          <p:cNvSpPr>
            <a:spLocks noChangeArrowheads="1"/>
          </p:cNvSpPr>
          <p:nvPr/>
        </p:nvSpPr>
        <p:spPr bwMode="auto">
          <a:xfrm>
            <a:off x="5241925" y="2468563"/>
            <a:ext cx="155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 Block</a:t>
            </a:r>
          </a:p>
        </p:txBody>
      </p:sp>
      <p:sp>
        <p:nvSpPr>
          <p:cNvPr id="13376" name="Oval 70"/>
          <p:cNvSpPr>
            <a:spLocks noChangeArrowheads="1"/>
          </p:cNvSpPr>
          <p:nvPr/>
        </p:nvSpPr>
        <p:spPr bwMode="auto">
          <a:xfrm>
            <a:off x="4389438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77" name="Oval 71"/>
          <p:cNvSpPr>
            <a:spLocks noChangeArrowheads="1"/>
          </p:cNvSpPr>
          <p:nvPr/>
        </p:nvSpPr>
        <p:spPr bwMode="auto">
          <a:xfrm>
            <a:off x="4911725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78" name="Oval 72"/>
          <p:cNvSpPr>
            <a:spLocks noChangeArrowheads="1"/>
          </p:cNvSpPr>
          <p:nvPr/>
        </p:nvSpPr>
        <p:spPr bwMode="auto">
          <a:xfrm>
            <a:off x="5905500" y="35480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79" name="Rectangle 73"/>
          <p:cNvSpPr>
            <a:spLocks noChangeArrowheads="1"/>
          </p:cNvSpPr>
          <p:nvPr/>
        </p:nvSpPr>
        <p:spPr bwMode="auto">
          <a:xfrm>
            <a:off x="4098925" y="2468563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V</a:t>
            </a:r>
          </a:p>
        </p:txBody>
      </p:sp>
      <p:sp>
        <p:nvSpPr>
          <p:cNvPr id="13380" name="Line 74"/>
          <p:cNvSpPr>
            <a:spLocks noChangeShapeType="1"/>
          </p:cNvSpPr>
          <p:nvPr/>
        </p:nvSpPr>
        <p:spPr bwMode="auto">
          <a:xfrm>
            <a:off x="4419600" y="35814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1" name="Line 75"/>
          <p:cNvSpPr>
            <a:spLocks noChangeShapeType="1"/>
          </p:cNvSpPr>
          <p:nvPr/>
        </p:nvSpPr>
        <p:spPr bwMode="auto">
          <a:xfrm>
            <a:off x="4953000" y="35814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2" name="Line 76"/>
          <p:cNvSpPr>
            <a:spLocks noChangeShapeType="1"/>
          </p:cNvSpPr>
          <p:nvPr/>
        </p:nvSpPr>
        <p:spPr bwMode="auto">
          <a:xfrm>
            <a:off x="3276600" y="35814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3" name="Line 77"/>
          <p:cNvSpPr>
            <a:spLocks noChangeShapeType="1"/>
          </p:cNvSpPr>
          <p:nvPr/>
        </p:nvSpPr>
        <p:spPr bwMode="auto">
          <a:xfrm>
            <a:off x="5943600" y="35814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4" name="Line 78"/>
          <p:cNvSpPr>
            <a:spLocks noChangeShapeType="1"/>
          </p:cNvSpPr>
          <p:nvPr/>
        </p:nvSpPr>
        <p:spPr bwMode="auto">
          <a:xfrm flipH="1">
            <a:off x="3124200" y="5943600"/>
            <a:ext cx="3200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5" name="AutoShape 79"/>
          <p:cNvSpPr>
            <a:spLocks noChangeArrowheads="1"/>
          </p:cNvSpPr>
          <p:nvPr/>
        </p:nvSpPr>
        <p:spPr bwMode="auto">
          <a:xfrm rot="5400000" flipV="1">
            <a:off x="6261101" y="4967287"/>
            <a:ext cx="1117600" cy="2762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86" name="Line 80"/>
          <p:cNvSpPr>
            <a:spLocks noChangeShapeType="1"/>
          </p:cNvSpPr>
          <p:nvPr/>
        </p:nvSpPr>
        <p:spPr bwMode="auto">
          <a:xfrm>
            <a:off x="6858000" y="1524000"/>
            <a:ext cx="0" cy="320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7" name="Rectangle 81"/>
          <p:cNvSpPr>
            <a:spLocks noChangeArrowheads="1"/>
          </p:cNvSpPr>
          <p:nvPr/>
        </p:nvSpPr>
        <p:spPr bwMode="auto">
          <a:xfrm>
            <a:off x="7299325" y="4678363"/>
            <a:ext cx="11112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Word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or Byte</a:t>
            </a:r>
          </a:p>
        </p:txBody>
      </p:sp>
      <p:sp>
        <p:nvSpPr>
          <p:cNvPr id="13388" name="Line 82"/>
          <p:cNvSpPr>
            <a:spLocks noChangeShapeType="1"/>
          </p:cNvSpPr>
          <p:nvPr/>
        </p:nvSpPr>
        <p:spPr bwMode="auto">
          <a:xfrm>
            <a:off x="1752600" y="4572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9" name="Line 83"/>
          <p:cNvSpPr>
            <a:spLocks noChangeShapeType="1"/>
          </p:cNvSpPr>
          <p:nvPr/>
        </p:nvSpPr>
        <p:spPr bwMode="auto">
          <a:xfrm>
            <a:off x="2286000" y="45720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90" name="Line 84"/>
          <p:cNvSpPr>
            <a:spLocks noChangeShapeType="1"/>
          </p:cNvSpPr>
          <p:nvPr/>
        </p:nvSpPr>
        <p:spPr bwMode="auto">
          <a:xfrm>
            <a:off x="4419600" y="41910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91" name="Line 85"/>
          <p:cNvSpPr>
            <a:spLocks noChangeShapeType="1"/>
          </p:cNvSpPr>
          <p:nvPr/>
        </p:nvSpPr>
        <p:spPr bwMode="auto">
          <a:xfrm>
            <a:off x="4953000" y="4267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92" name="Group 86"/>
          <p:cNvGrpSpPr>
            <a:grpSpLocks/>
          </p:cNvGrpSpPr>
          <p:nvPr/>
        </p:nvGrpSpPr>
        <p:grpSpPr bwMode="auto">
          <a:xfrm>
            <a:off x="3100388" y="5434013"/>
            <a:ext cx="279400" cy="215900"/>
            <a:chOff x="1953" y="3423"/>
            <a:chExt cx="176" cy="136"/>
          </a:xfrm>
        </p:grpSpPr>
        <p:sp>
          <p:nvSpPr>
            <p:cNvPr id="13432" name="Line 87"/>
            <p:cNvSpPr>
              <a:spLocks noChangeShapeType="1"/>
            </p:cNvSpPr>
            <p:nvPr/>
          </p:nvSpPr>
          <p:spPr bwMode="auto">
            <a:xfrm flipH="1">
              <a:off x="2037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3" name="Line 88"/>
            <p:cNvSpPr>
              <a:spLocks noChangeShapeType="1"/>
            </p:cNvSpPr>
            <p:nvPr/>
          </p:nvSpPr>
          <p:spPr bwMode="auto">
            <a:xfrm>
              <a:off x="1953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4" name="Line 89"/>
            <p:cNvSpPr>
              <a:spLocks noChangeShapeType="1"/>
            </p:cNvSpPr>
            <p:nvPr/>
          </p:nvSpPr>
          <p:spPr bwMode="auto">
            <a:xfrm flipH="1">
              <a:off x="1958" y="3423"/>
              <a:ext cx="1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93" name="Line 90"/>
          <p:cNvSpPr>
            <a:spLocks noChangeShapeType="1"/>
          </p:cNvSpPr>
          <p:nvPr/>
        </p:nvSpPr>
        <p:spPr bwMode="auto">
          <a:xfrm flipH="1">
            <a:off x="2286000" y="54864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94" name="Line 91"/>
          <p:cNvSpPr>
            <a:spLocks noChangeShapeType="1"/>
          </p:cNvSpPr>
          <p:nvPr/>
        </p:nvSpPr>
        <p:spPr bwMode="auto">
          <a:xfrm flipH="1">
            <a:off x="2895600" y="5562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95" name="Line 92"/>
          <p:cNvSpPr>
            <a:spLocks noChangeShapeType="1"/>
          </p:cNvSpPr>
          <p:nvPr/>
        </p:nvSpPr>
        <p:spPr bwMode="auto">
          <a:xfrm>
            <a:off x="49530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96" name="Group 93"/>
          <p:cNvGrpSpPr>
            <a:grpSpLocks/>
          </p:cNvGrpSpPr>
          <p:nvPr/>
        </p:nvGrpSpPr>
        <p:grpSpPr bwMode="auto">
          <a:xfrm>
            <a:off x="5103813" y="5416550"/>
            <a:ext cx="473075" cy="327025"/>
            <a:chOff x="3215" y="3412"/>
            <a:chExt cx="298" cy="206"/>
          </a:xfrm>
        </p:grpSpPr>
        <p:sp>
          <p:nvSpPr>
            <p:cNvPr id="13427" name="Line 94"/>
            <p:cNvSpPr>
              <a:spLocks noChangeShapeType="1"/>
            </p:cNvSpPr>
            <p:nvPr/>
          </p:nvSpPr>
          <p:spPr bwMode="auto">
            <a:xfrm>
              <a:off x="3215" y="3413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8" name="Line 95"/>
            <p:cNvSpPr>
              <a:spLocks noChangeShapeType="1"/>
            </p:cNvSpPr>
            <p:nvPr/>
          </p:nvSpPr>
          <p:spPr bwMode="auto">
            <a:xfrm>
              <a:off x="3215" y="3615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9" name="Line 96"/>
            <p:cNvSpPr>
              <a:spLocks noChangeShapeType="1"/>
            </p:cNvSpPr>
            <p:nvPr/>
          </p:nvSpPr>
          <p:spPr bwMode="auto">
            <a:xfrm>
              <a:off x="3217" y="3412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0" name="Arc 97"/>
            <p:cNvSpPr>
              <a:spLocks/>
            </p:cNvSpPr>
            <p:nvPr/>
          </p:nvSpPr>
          <p:spPr bwMode="auto">
            <a:xfrm>
              <a:off x="3418" y="3413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31" name="Arc 98"/>
            <p:cNvSpPr>
              <a:spLocks/>
            </p:cNvSpPr>
            <p:nvPr/>
          </p:nvSpPr>
          <p:spPr bwMode="auto">
            <a:xfrm>
              <a:off x="3419" y="3511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97" name="Oval 99"/>
          <p:cNvSpPr>
            <a:spLocks noChangeArrowheads="1"/>
          </p:cNvSpPr>
          <p:nvPr/>
        </p:nvSpPr>
        <p:spPr bwMode="auto">
          <a:xfrm>
            <a:off x="4687888" y="47371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3398" name="Rectangle 100"/>
          <p:cNvSpPr>
            <a:spLocks noChangeArrowheads="1"/>
          </p:cNvSpPr>
          <p:nvPr/>
        </p:nvSpPr>
        <p:spPr bwMode="auto">
          <a:xfrm>
            <a:off x="4721225" y="47926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3399" name="Line 101"/>
          <p:cNvSpPr>
            <a:spLocks noChangeShapeType="1"/>
          </p:cNvSpPr>
          <p:nvPr/>
        </p:nvSpPr>
        <p:spPr bwMode="auto">
          <a:xfrm>
            <a:off x="5919788" y="5638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0" name="Line 102"/>
          <p:cNvSpPr>
            <a:spLocks noChangeShapeType="1"/>
          </p:cNvSpPr>
          <p:nvPr/>
        </p:nvSpPr>
        <p:spPr bwMode="auto">
          <a:xfrm flipH="1">
            <a:off x="4419600" y="5638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1" name="Line 103"/>
          <p:cNvSpPr>
            <a:spLocks noChangeShapeType="1"/>
          </p:cNvSpPr>
          <p:nvPr/>
        </p:nvSpPr>
        <p:spPr bwMode="auto">
          <a:xfrm flipH="1">
            <a:off x="4114800" y="49530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2" name="Line 104"/>
          <p:cNvSpPr>
            <a:spLocks noChangeShapeType="1"/>
          </p:cNvSpPr>
          <p:nvPr/>
        </p:nvSpPr>
        <p:spPr bwMode="auto">
          <a:xfrm>
            <a:off x="4419600" y="5029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03" name="Group 105"/>
          <p:cNvGrpSpPr>
            <a:grpSpLocks/>
          </p:cNvGrpSpPr>
          <p:nvPr/>
        </p:nvGrpSpPr>
        <p:grpSpPr bwMode="auto">
          <a:xfrm>
            <a:off x="5767388" y="5434013"/>
            <a:ext cx="279400" cy="215900"/>
            <a:chOff x="3633" y="3423"/>
            <a:chExt cx="176" cy="136"/>
          </a:xfrm>
        </p:grpSpPr>
        <p:sp>
          <p:nvSpPr>
            <p:cNvPr id="13424" name="Line 106"/>
            <p:cNvSpPr>
              <a:spLocks noChangeShapeType="1"/>
            </p:cNvSpPr>
            <p:nvPr/>
          </p:nvSpPr>
          <p:spPr bwMode="auto">
            <a:xfrm flipH="1">
              <a:off x="3717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5" name="Line 107"/>
            <p:cNvSpPr>
              <a:spLocks noChangeShapeType="1"/>
            </p:cNvSpPr>
            <p:nvPr/>
          </p:nvSpPr>
          <p:spPr bwMode="auto">
            <a:xfrm>
              <a:off x="3633" y="3426"/>
              <a:ext cx="92" cy="13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6" name="Line 108"/>
            <p:cNvSpPr>
              <a:spLocks noChangeShapeType="1"/>
            </p:cNvSpPr>
            <p:nvPr/>
          </p:nvSpPr>
          <p:spPr bwMode="auto">
            <a:xfrm flipH="1">
              <a:off x="3638" y="3423"/>
              <a:ext cx="1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404" name="Line 109"/>
          <p:cNvSpPr>
            <a:spLocks noChangeShapeType="1"/>
          </p:cNvSpPr>
          <p:nvPr/>
        </p:nvSpPr>
        <p:spPr bwMode="auto">
          <a:xfrm flipH="1">
            <a:off x="4953000" y="5486400"/>
            <a:ext cx="152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5" name="Line 110"/>
          <p:cNvSpPr>
            <a:spLocks noChangeShapeType="1"/>
          </p:cNvSpPr>
          <p:nvPr/>
        </p:nvSpPr>
        <p:spPr bwMode="auto">
          <a:xfrm flipH="1">
            <a:off x="5562600" y="5562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6" name="Line 111"/>
          <p:cNvSpPr>
            <a:spLocks noChangeShapeType="1"/>
          </p:cNvSpPr>
          <p:nvPr/>
        </p:nvSpPr>
        <p:spPr bwMode="auto">
          <a:xfrm flipV="1">
            <a:off x="6324600" y="4724400"/>
            <a:ext cx="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07" name="Line 112"/>
          <p:cNvSpPr>
            <a:spLocks noChangeShapeType="1"/>
          </p:cNvSpPr>
          <p:nvPr/>
        </p:nvSpPr>
        <p:spPr bwMode="auto">
          <a:xfrm>
            <a:off x="2971800" y="55626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08" name="Group 113"/>
          <p:cNvGrpSpPr>
            <a:grpSpLocks/>
          </p:cNvGrpSpPr>
          <p:nvPr/>
        </p:nvGrpSpPr>
        <p:grpSpPr bwMode="auto">
          <a:xfrm>
            <a:off x="6535738" y="6027738"/>
            <a:ext cx="758825" cy="476250"/>
            <a:chOff x="4117" y="3797"/>
            <a:chExt cx="478" cy="300"/>
          </a:xfrm>
        </p:grpSpPr>
        <p:sp>
          <p:nvSpPr>
            <p:cNvPr id="13420" name="Arc 114"/>
            <p:cNvSpPr>
              <a:spLocks/>
            </p:cNvSpPr>
            <p:nvPr/>
          </p:nvSpPr>
          <p:spPr bwMode="auto">
            <a:xfrm>
              <a:off x="4117" y="3797"/>
              <a:ext cx="70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1" name="Arc 115"/>
            <p:cNvSpPr>
              <a:spLocks/>
            </p:cNvSpPr>
            <p:nvPr/>
          </p:nvSpPr>
          <p:spPr bwMode="auto">
            <a:xfrm>
              <a:off x="4117" y="3797"/>
              <a:ext cx="478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2" name="Arc 116"/>
            <p:cNvSpPr>
              <a:spLocks/>
            </p:cNvSpPr>
            <p:nvPr/>
          </p:nvSpPr>
          <p:spPr bwMode="auto">
            <a:xfrm>
              <a:off x="4141" y="3940"/>
              <a:ext cx="453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3" name="Arc 117"/>
            <p:cNvSpPr>
              <a:spLocks/>
            </p:cNvSpPr>
            <p:nvPr/>
          </p:nvSpPr>
          <p:spPr bwMode="auto">
            <a:xfrm>
              <a:off x="4117" y="3940"/>
              <a:ext cx="70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409" name="Line 118"/>
          <p:cNvSpPr>
            <a:spLocks noChangeShapeType="1"/>
          </p:cNvSpPr>
          <p:nvPr/>
        </p:nvSpPr>
        <p:spPr bwMode="auto">
          <a:xfrm flipH="1">
            <a:off x="7273925" y="62484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0" name="Line 119"/>
          <p:cNvSpPr>
            <a:spLocks noChangeShapeType="1"/>
          </p:cNvSpPr>
          <p:nvPr/>
        </p:nvSpPr>
        <p:spPr bwMode="auto">
          <a:xfrm>
            <a:off x="5638800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1" name="Line 120"/>
          <p:cNvSpPr>
            <a:spLocks noChangeShapeType="1"/>
          </p:cNvSpPr>
          <p:nvPr/>
        </p:nvSpPr>
        <p:spPr bwMode="auto">
          <a:xfrm>
            <a:off x="5638800" y="60198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2" name="Line 121"/>
          <p:cNvSpPr>
            <a:spLocks noChangeShapeType="1"/>
          </p:cNvSpPr>
          <p:nvPr/>
        </p:nvSpPr>
        <p:spPr bwMode="auto">
          <a:xfrm flipH="1">
            <a:off x="5638800" y="61722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3" name="Line 122"/>
          <p:cNvSpPr>
            <a:spLocks noChangeShapeType="1"/>
          </p:cNvSpPr>
          <p:nvPr/>
        </p:nvSpPr>
        <p:spPr bwMode="auto">
          <a:xfrm flipH="1">
            <a:off x="2971800" y="6324600"/>
            <a:ext cx="365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4" name="Line 123"/>
          <p:cNvSpPr>
            <a:spLocks noChangeShapeType="1"/>
          </p:cNvSpPr>
          <p:nvPr/>
        </p:nvSpPr>
        <p:spPr bwMode="auto">
          <a:xfrm flipH="1">
            <a:off x="2197100" y="4154488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" name="Rectangle 124"/>
          <p:cNvSpPr>
            <a:spLocks noChangeArrowheads="1"/>
          </p:cNvSpPr>
          <p:nvPr/>
        </p:nvSpPr>
        <p:spPr bwMode="auto">
          <a:xfrm>
            <a:off x="2309813" y="4060825"/>
            <a:ext cx="3730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3416" name="Line 125"/>
          <p:cNvSpPr>
            <a:spLocks noChangeShapeType="1"/>
          </p:cNvSpPr>
          <p:nvPr/>
        </p:nvSpPr>
        <p:spPr bwMode="auto">
          <a:xfrm>
            <a:off x="3962400" y="3429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" name="Line 126"/>
          <p:cNvSpPr>
            <a:spLocks noChangeShapeType="1"/>
          </p:cNvSpPr>
          <p:nvPr/>
        </p:nvSpPr>
        <p:spPr bwMode="auto">
          <a:xfrm>
            <a:off x="3962400" y="3733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65900"/>
            <a:ext cx="1905000" cy="292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  <a:latin typeface="Garamond" panose="02020404030301010803" pitchFamily="18" charset="0"/>
              </a:rPr>
              <a:t>13</a:t>
            </a:r>
            <a:endParaRPr lang="en-US" altLang="en-US">
              <a:solidFill>
                <a:srgbClr val="FBBA03"/>
              </a:solidFill>
              <a:latin typeface="Garamond" panose="02020404030301010803" pitchFamily="18" charset="0"/>
            </a:endParaRPr>
          </a:p>
        </p:txBody>
      </p:sp>
      <p:sp>
        <p:nvSpPr>
          <p:cNvPr id="128" name="标题 1">
            <a:extLst>
              <a:ext uri="{FF2B5EF4-FFF2-40B4-BE49-F238E27FC236}">
                <a16:creationId xmlns:a16="http://schemas.microsoft.com/office/drawing/2014/main" xmlns="" id="{90D420DC-4176-0E4A-B9FA-26AC6160A404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2-Way Set-Associative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33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 flipH="1">
            <a:off x="5410200" y="5486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flipH="1">
            <a:off x="5410200" y="48006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5410200" y="50292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5410200" y="5257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H="1">
            <a:off x="6096000" y="51816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8" descr="Large confetti"/>
          <p:cNvSpPr>
            <a:spLocks noChangeArrowheads="1"/>
          </p:cNvSpPr>
          <p:nvPr/>
        </p:nvSpPr>
        <p:spPr bwMode="auto">
          <a:xfrm>
            <a:off x="2298700" y="1612900"/>
            <a:ext cx="2413000" cy="3556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44" name="Line 9"/>
          <p:cNvSpPr>
            <a:spLocks noChangeShapeType="1"/>
          </p:cNvSpPr>
          <p:nvPr/>
        </p:nvSpPr>
        <p:spPr bwMode="auto">
          <a:xfrm>
            <a:off x="3276600" y="14478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2803525" y="2284413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14346" name="Line 11"/>
          <p:cNvSpPr>
            <a:spLocks noChangeShapeType="1"/>
          </p:cNvSpPr>
          <p:nvPr/>
        </p:nvSpPr>
        <p:spPr bwMode="auto">
          <a:xfrm>
            <a:off x="2590800" y="14478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Rectangle 12"/>
          <p:cNvSpPr>
            <a:spLocks noChangeArrowheads="1"/>
          </p:cNvSpPr>
          <p:nvPr/>
        </p:nvSpPr>
        <p:spPr bwMode="auto">
          <a:xfrm>
            <a:off x="2422525" y="1249363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4348" name="Rectangle 13"/>
          <p:cNvSpPr>
            <a:spLocks noChangeArrowheads="1"/>
          </p:cNvSpPr>
          <p:nvPr/>
        </p:nvSpPr>
        <p:spPr bwMode="auto">
          <a:xfrm>
            <a:off x="3336925" y="1249363"/>
            <a:ext cx="155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 Block</a:t>
            </a:r>
          </a:p>
        </p:txBody>
      </p:sp>
      <p:sp>
        <p:nvSpPr>
          <p:cNvPr id="14349" name="Rectangle 14"/>
          <p:cNvSpPr>
            <a:spLocks noChangeArrowheads="1"/>
          </p:cNvSpPr>
          <p:nvPr/>
        </p:nvSpPr>
        <p:spPr bwMode="auto">
          <a:xfrm>
            <a:off x="2117725" y="1249363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V</a:t>
            </a:r>
          </a:p>
        </p:txBody>
      </p:sp>
      <p:sp>
        <p:nvSpPr>
          <p:cNvPr id="14350" name="Rectangle 15"/>
          <p:cNvSpPr>
            <a:spLocks noChangeArrowheads="1"/>
          </p:cNvSpPr>
          <p:nvPr/>
        </p:nvSpPr>
        <p:spPr bwMode="auto">
          <a:xfrm>
            <a:off x="1079500" y="1460500"/>
            <a:ext cx="508000" cy="431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14351" name="Group 16"/>
          <p:cNvGrpSpPr>
            <a:grpSpLocks/>
          </p:cNvGrpSpPr>
          <p:nvPr/>
        </p:nvGrpSpPr>
        <p:grpSpPr bwMode="auto">
          <a:xfrm>
            <a:off x="3744913" y="2493963"/>
            <a:ext cx="473075" cy="327025"/>
            <a:chOff x="2359" y="1571"/>
            <a:chExt cx="298" cy="206"/>
          </a:xfrm>
        </p:grpSpPr>
        <p:sp>
          <p:nvSpPr>
            <p:cNvPr id="14474" name="Line 17"/>
            <p:cNvSpPr>
              <a:spLocks noChangeShapeType="1"/>
            </p:cNvSpPr>
            <p:nvPr/>
          </p:nvSpPr>
          <p:spPr bwMode="auto">
            <a:xfrm>
              <a:off x="2359" y="1572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5" name="Line 18"/>
            <p:cNvSpPr>
              <a:spLocks noChangeShapeType="1"/>
            </p:cNvSpPr>
            <p:nvPr/>
          </p:nvSpPr>
          <p:spPr bwMode="auto">
            <a:xfrm>
              <a:off x="2359" y="1774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6" name="Line 19"/>
            <p:cNvSpPr>
              <a:spLocks noChangeShapeType="1"/>
            </p:cNvSpPr>
            <p:nvPr/>
          </p:nvSpPr>
          <p:spPr bwMode="auto">
            <a:xfrm>
              <a:off x="2361" y="1571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7" name="Arc 20"/>
            <p:cNvSpPr>
              <a:spLocks/>
            </p:cNvSpPr>
            <p:nvPr/>
          </p:nvSpPr>
          <p:spPr bwMode="auto">
            <a:xfrm>
              <a:off x="2562" y="1572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8" name="Arc 21"/>
            <p:cNvSpPr>
              <a:spLocks/>
            </p:cNvSpPr>
            <p:nvPr/>
          </p:nvSpPr>
          <p:spPr bwMode="auto">
            <a:xfrm>
              <a:off x="2563" y="1670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52" name="Oval 22"/>
          <p:cNvSpPr>
            <a:spLocks noChangeArrowheads="1"/>
          </p:cNvSpPr>
          <p:nvPr/>
        </p:nvSpPr>
        <p:spPr bwMode="auto">
          <a:xfrm>
            <a:off x="2706688" y="22987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53" name="Rectangle 23"/>
          <p:cNvSpPr>
            <a:spLocks noChangeArrowheads="1"/>
          </p:cNvSpPr>
          <p:nvPr/>
        </p:nvSpPr>
        <p:spPr bwMode="auto">
          <a:xfrm>
            <a:off x="2740025" y="23542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4354" name="Rectangle 24"/>
          <p:cNvSpPr>
            <a:spLocks noChangeArrowheads="1"/>
          </p:cNvSpPr>
          <p:nvPr/>
        </p:nvSpPr>
        <p:spPr bwMode="auto">
          <a:xfrm rot="-5400000">
            <a:off x="950913" y="5081587"/>
            <a:ext cx="793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Block</a:t>
            </a:r>
          </a:p>
          <a:p>
            <a:r>
              <a:rPr lang="en-US" altLang="en-US">
                <a:latin typeface="Verdana" panose="020B0604030504040204" pitchFamily="34" charset="0"/>
              </a:rPr>
              <a:t>Offset</a:t>
            </a:r>
          </a:p>
        </p:txBody>
      </p:sp>
      <p:sp>
        <p:nvSpPr>
          <p:cNvPr id="14355" name="Rectangle 25"/>
          <p:cNvSpPr>
            <a:spLocks noChangeArrowheads="1"/>
          </p:cNvSpPr>
          <p:nvPr/>
        </p:nvSpPr>
        <p:spPr bwMode="auto">
          <a:xfrm rot="-5400000">
            <a:off x="940594" y="3423444"/>
            <a:ext cx="830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 Tag</a:t>
            </a:r>
          </a:p>
        </p:txBody>
      </p:sp>
      <p:sp>
        <p:nvSpPr>
          <p:cNvPr id="14356" name="Line 26"/>
          <p:cNvSpPr>
            <a:spLocks noChangeShapeType="1"/>
          </p:cNvSpPr>
          <p:nvPr/>
        </p:nvSpPr>
        <p:spPr bwMode="auto">
          <a:xfrm>
            <a:off x="2438400" y="18288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Line 27"/>
          <p:cNvSpPr>
            <a:spLocks noChangeShapeType="1"/>
          </p:cNvSpPr>
          <p:nvPr/>
        </p:nvSpPr>
        <p:spPr bwMode="auto">
          <a:xfrm>
            <a:off x="2971800" y="1828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Line 28"/>
          <p:cNvSpPr>
            <a:spLocks noChangeShapeType="1"/>
          </p:cNvSpPr>
          <p:nvPr/>
        </p:nvSpPr>
        <p:spPr bwMode="auto">
          <a:xfrm>
            <a:off x="2057400" y="2514600"/>
            <a:ext cx="0" cy="320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Line 29"/>
          <p:cNvSpPr>
            <a:spLocks noChangeShapeType="1"/>
          </p:cNvSpPr>
          <p:nvPr/>
        </p:nvSpPr>
        <p:spPr bwMode="auto">
          <a:xfrm flipH="1">
            <a:off x="2057400" y="25146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Oval 30"/>
          <p:cNvSpPr>
            <a:spLocks noChangeArrowheads="1"/>
          </p:cNvSpPr>
          <p:nvPr/>
        </p:nvSpPr>
        <p:spPr bwMode="auto">
          <a:xfrm>
            <a:off x="2408238" y="17954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61" name="Oval 31"/>
          <p:cNvSpPr>
            <a:spLocks noChangeArrowheads="1"/>
          </p:cNvSpPr>
          <p:nvPr/>
        </p:nvSpPr>
        <p:spPr bwMode="auto">
          <a:xfrm>
            <a:off x="2943225" y="17954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62" name="Oval 32"/>
          <p:cNvSpPr>
            <a:spLocks noChangeArrowheads="1"/>
          </p:cNvSpPr>
          <p:nvPr/>
        </p:nvSpPr>
        <p:spPr bwMode="auto">
          <a:xfrm>
            <a:off x="3775075" y="17954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63" name="Line 33"/>
          <p:cNvSpPr>
            <a:spLocks noChangeShapeType="1"/>
          </p:cNvSpPr>
          <p:nvPr/>
        </p:nvSpPr>
        <p:spPr bwMode="auto">
          <a:xfrm flipH="1">
            <a:off x="1752600" y="40386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Line 34"/>
          <p:cNvSpPr>
            <a:spLocks noChangeShapeType="1"/>
          </p:cNvSpPr>
          <p:nvPr/>
        </p:nvSpPr>
        <p:spPr bwMode="auto">
          <a:xfrm flipH="1">
            <a:off x="1219200" y="5943600"/>
            <a:ext cx="15240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5" name="Rectangle 35"/>
          <p:cNvSpPr>
            <a:spLocks noChangeArrowheads="1"/>
          </p:cNvSpPr>
          <p:nvPr/>
        </p:nvSpPr>
        <p:spPr bwMode="auto">
          <a:xfrm>
            <a:off x="1660525" y="3687763"/>
            <a:ext cx="373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4366" name="Rectangle 36"/>
          <p:cNvSpPr>
            <a:spLocks noChangeArrowheads="1"/>
          </p:cNvSpPr>
          <p:nvPr/>
        </p:nvSpPr>
        <p:spPr bwMode="auto">
          <a:xfrm>
            <a:off x="1279525" y="5821363"/>
            <a:ext cx="43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b</a:t>
            </a:r>
          </a:p>
        </p:txBody>
      </p:sp>
      <p:sp>
        <p:nvSpPr>
          <p:cNvPr id="14367" name="Rectangle 37"/>
          <p:cNvSpPr>
            <a:spLocks noChangeArrowheads="1"/>
          </p:cNvSpPr>
          <p:nvPr/>
        </p:nvSpPr>
        <p:spPr bwMode="auto">
          <a:xfrm>
            <a:off x="7756525" y="4449763"/>
            <a:ext cx="638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HIT</a:t>
            </a:r>
          </a:p>
        </p:txBody>
      </p:sp>
      <p:sp>
        <p:nvSpPr>
          <p:cNvPr id="14368" name="Line 38"/>
          <p:cNvSpPr>
            <a:spLocks noChangeShapeType="1"/>
          </p:cNvSpPr>
          <p:nvPr/>
        </p:nvSpPr>
        <p:spPr bwMode="auto">
          <a:xfrm flipH="1">
            <a:off x="5486400" y="2667000"/>
            <a:ext cx="1600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9" name="Rectangle 39"/>
          <p:cNvSpPr>
            <a:spLocks noChangeArrowheads="1"/>
          </p:cNvSpPr>
          <p:nvPr/>
        </p:nvSpPr>
        <p:spPr bwMode="auto">
          <a:xfrm>
            <a:off x="6240463" y="5211763"/>
            <a:ext cx="11112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Data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Word</a:t>
            </a:r>
          </a:p>
          <a:p>
            <a:r>
              <a:rPr lang="en-US" altLang="en-US" sz="2000">
                <a:latin typeface="Verdana" panose="020B0604030504040204" pitchFamily="34" charset="0"/>
              </a:rPr>
              <a:t>or Byte</a:t>
            </a:r>
          </a:p>
        </p:txBody>
      </p:sp>
      <p:sp>
        <p:nvSpPr>
          <p:cNvPr id="14370" name="Line 40"/>
          <p:cNvSpPr>
            <a:spLocks noChangeShapeType="1"/>
          </p:cNvSpPr>
          <p:nvPr/>
        </p:nvSpPr>
        <p:spPr bwMode="auto">
          <a:xfrm flipH="1">
            <a:off x="3200400" y="25146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1" name="Line 41"/>
          <p:cNvSpPr>
            <a:spLocks noChangeShapeType="1"/>
          </p:cNvSpPr>
          <p:nvPr/>
        </p:nvSpPr>
        <p:spPr bwMode="auto">
          <a:xfrm flipH="1">
            <a:off x="2438400" y="28956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2" name="Line 42"/>
          <p:cNvSpPr>
            <a:spLocks noChangeShapeType="1"/>
          </p:cNvSpPr>
          <p:nvPr/>
        </p:nvSpPr>
        <p:spPr bwMode="auto">
          <a:xfrm>
            <a:off x="2438400" y="2590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3" name="Line 43"/>
          <p:cNvSpPr>
            <a:spLocks noChangeShapeType="1"/>
          </p:cNvSpPr>
          <p:nvPr/>
        </p:nvSpPr>
        <p:spPr bwMode="auto">
          <a:xfrm>
            <a:off x="3505200" y="25146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4" name="Line 44"/>
          <p:cNvSpPr>
            <a:spLocks noChangeShapeType="1"/>
          </p:cNvSpPr>
          <p:nvPr/>
        </p:nvSpPr>
        <p:spPr bwMode="auto">
          <a:xfrm flipH="1">
            <a:off x="3505200" y="25908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5" name="Line 45"/>
          <p:cNvSpPr>
            <a:spLocks noChangeShapeType="1"/>
          </p:cNvSpPr>
          <p:nvPr/>
        </p:nvSpPr>
        <p:spPr bwMode="auto">
          <a:xfrm flipH="1">
            <a:off x="3505200" y="27432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6" name="Line 46"/>
          <p:cNvSpPr>
            <a:spLocks noChangeShapeType="1"/>
          </p:cNvSpPr>
          <p:nvPr/>
        </p:nvSpPr>
        <p:spPr bwMode="auto">
          <a:xfrm>
            <a:off x="3505200" y="27432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7" name="Rectangle 47" descr="Large confetti"/>
          <p:cNvSpPr>
            <a:spLocks noChangeArrowheads="1"/>
          </p:cNvSpPr>
          <p:nvPr/>
        </p:nvSpPr>
        <p:spPr bwMode="auto">
          <a:xfrm>
            <a:off x="2298700" y="3213100"/>
            <a:ext cx="2413000" cy="3556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78" name="Rectangle 48"/>
          <p:cNvSpPr>
            <a:spLocks noChangeArrowheads="1"/>
          </p:cNvSpPr>
          <p:nvPr/>
        </p:nvSpPr>
        <p:spPr bwMode="auto">
          <a:xfrm>
            <a:off x="2803525" y="3884613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 </a:t>
            </a:r>
          </a:p>
        </p:txBody>
      </p:sp>
      <p:grpSp>
        <p:nvGrpSpPr>
          <p:cNvPr id="14379" name="Group 49"/>
          <p:cNvGrpSpPr>
            <a:grpSpLocks/>
          </p:cNvGrpSpPr>
          <p:nvPr/>
        </p:nvGrpSpPr>
        <p:grpSpPr bwMode="auto">
          <a:xfrm>
            <a:off x="3744913" y="4094163"/>
            <a:ext cx="473075" cy="327025"/>
            <a:chOff x="2359" y="2579"/>
            <a:chExt cx="298" cy="206"/>
          </a:xfrm>
        </p:grpSpPr>
        <p:sp>
          <p:nvSpPr>
            <p:cNvPr id="14469" name="Line 50"/>
            <p:cNvSpPr>
              <a:spLocks noChangeShapeType="1"/>
            </p:cNvSpPr>
            <p:nvPr/>
          </p:nvSpPr>
          <p:spPr bwMode="auto">
            <a:xfrm>
              <a:off x="2359" y="2580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0" name="Line 51"/>
            <p:cNvSpPr>
              <a:spLocks noChangeShapeType="1"/>
            </p:cNvSpPr>
            <p:nvPr/>
          </p:nvSpPr>
          <p:spPr bwMode="auto">
            <a:xfrm>
              <a:off x="2359" y="2782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1" name="Line 52"/>
            <p:cNvSpPr>
              <a:spLocks noChangeShapeType="1"/>
            </p:cNvSpPr>
            <p:nvPr/>
          </p:nvSpPr>
          <p:spPr bwMode="auto">
            <a:xfrm>
              <a:off x="2361" y="2579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2" name="Arc 53"/>
            <p:cNvSpPr>
              <a:spLocks/>
            </p:cNvSpPr>
            <p:nvPr/>
          </p:nvSpPr>
          <p:spPr bwMode="auto">
            <a:xfrm>
              <a:off x="2562" y="2580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3" name="Arc 54"/>
            <p:cNvSpPr>
              <a:spLocks/>
            </p:cNvSpPr>
            <p:nvPr/>
          </p:nvSpPr>
          <p:spPr bwMode="auto">
            <a:xfrm>
              <a:off x="2563" y="2678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80" name="Oval 55"/>
          <p:cNvSpPr>
            <a:spLocks noChangeArrowheads="1"/>
          </p:cNvSpPr>
          <p:nvPr/>
        </p:nvSpPr>
        <p:spPr bwMode="auto">
          <a:xfrm>
            <a:off x="2706688" y="38989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81" name="Rectangle 56"/>
          <p:cNvSpPr>
            <a:spLocks noChangeArrowheads="1"/>
          </p:cNvSpPr>
          <p:nvPr/>
        </p:nvSpPr>
        <p:spPr bwMode="auto">
          <a:xfrm>
            <a:off x="2740025" y="39544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4382" name="Line 57"/>
          <p:cNvSpPr>
            <a:spLocks noChangeShapeType="1"/>
          </p:cNvSpPr>
          <p:nvPr/>
        </p:nvSpPr>
        <p:spPr bwMode="auto">
          <a:xfrm>
            <a:off x="2438400" y="3429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Line 58"/>
          <p:cNvSpPr>
            <a:spLocks noChangeShapeType="1"/>
          </p:cNvSpPr>
          <p:nvPr/>
        </p:nvSpPr>
        <p:spPr bwMode="auto">
          <a:xfrm>
            <a:off x="2971800" y="34290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4" name="Line 59"/>
          <p:cNvSpPr>
            <a:spLocks noChangeShapeType="1"/>
          </p:cNvSpPr>
          <p:nvPr/>
        </p:nvSpPr>
        <p:spPr bwMode="auto">
          <a:xfrm flipH="1">
            <a:off x="1600200" y="4114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5" name="Oval 60"/>
          <p:cNvSpPr>
            <a:spLocks noChangeArrowheads="1"/>
          </p:cNvSpPr>
          <p:nvPr/>
        </p:nvSpPr>
        <p:spPr bwMode="auto">
          <a:xfrm>
            <a:off x="2408238" y="33956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86" name="Oval 61"/>
          <p:cNvSpPr>
            <a:spLocks noChangeArrowheads="1"/>
          </p:cNvSpPr>
          <p:nvPr/>
        </p:nvSpPr>
        <p:spPr bwMode="auto">
          <a:xfrm>
            <a:off x="2943225" y="33956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87" name="Oval 62"/>
          <p:cNvSpPr>
            <a:spLocks noChangeArrowheads="1"/>
          </p:cNvSpPr>
          <p:nvPr/>
        </p:nvSpPr>
        <p:spPr bwMode="auto">
          <a:xfrm>
            <a:off x="3775075" y="33956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88" name="Line 63"/>
          <p:cNvSpPr>
            <a:spLocks noChangeShapeType="1"/>
          </p:cNvSpPr>
          <p:nvPr/>
        </p:nvSpPr>
        <p:spPr bwMode="auto">
          <a:xfrm flipH="1">
            <a:off x="5486400" y="4267200"/>
            <a:ext cx="1828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89" name="Line 64"/>
          <p:cNvSpPr>
            <a:spLocks noChangeShapeType="1"/>
          </p:cNvSpPr>
          <p:nvPr/>
        </p:nvSpPr>
        <p:spPr bwMode="auto">
          <a:xfrm flipH="1">
            <a:off x="3200400" y="41148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65"/>
          <p:cNvSpPr>
            <a:spLocks noChangeShapeType="1"/>
          </p:cNvSpPr>
          <p:nvPr/>
        </p:nvSpPr>
        <p:spPr bwMode="auto">
          <a:xfrm flipH="1">
            <a:off x="2438400" y="44958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1" name="Line 66"/>
          <p:cNvSpPr>
            <a:spLocks noChangeShapeType="1"/>
          </p:cNvSpPr>
          <p:nvPr/>
        </p:nvSpPr>
        <p:spPr bwMode="auto">
          <a:xfrm>
            <a:off x="2438400" y="4191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67"/>
          <p:cNvSpPr>
            <a:spLocks noChangeShapeType="1"/>
          </p:cNvSpPr>
          <p:nvPr/>
        </p:nvSpPr>
        <p:spPr bwMode="auto">
          <a:xfrm>
            <a:off x="3505200" y="41148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3" name="Line 68"/>
          <p:cNvSpPr>
            <a:spLocks noChangeShapeType="1"/>
          </p:cNvSpPr>
          <p:nvPr/>
        </p:nvSpPr>
        <p:spPr bwMode="auto">
          <a:xfrm flipH="1">
            <a:off x="3505200" y="41910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4" name="Line 69"/>
          <p:cNvSpPr>
            <a:spLocks noChangeShapeType="1"/>
          </p:cNvSpPr>
          <p:nvPr/>
        </p:nvSpPr>
        <p:spPr bwMode="auto">
          <a:xfrm flipH="1">
            <a:off x="3505200" y="43434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5" name="Line 70"/>
          <p:cNvSpPr>
            <a:spLocks noChangeShapeType="1"/>
          </p:cNvSpPr>
          <p:nvPr/>
        </p:nvSpPr>
        <p:spPr bwMode="auto">
          <a:xfrm>
            <a:off x="3505200" y="4343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6" name="Line 71"/>
          <p:cNvSpPr>
            <a:spLocks noChangeShapeType="1"/>
          </p:cNvSpPr>
          <p:nvPr/>
        </p:nvSpPr>
        <p:spPr bwMode="auto">
          <a:xfrm>
            <a:off x="3276600" y="3200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7" name="Line 72"/>
          <p:cNvSpPr>
            <a:spLocks noChangeShapeType="1"/>
          </p:cNvSpPr>
          <p:nvPr/>
        </p:nvSpPr>
        <p:spPr bwMode="auto">
          <a:xfrm>
            <a:off x="2590800" y="3200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8" name="Rectangle 73" descr="Large confetti"/>
          <p:cNvSpPr>
            <a:spLocks noChangeArrowheads="1"/>
          </p:cNvSpPr>
          <p:nvPr/>
        </p:nvSpPr>
        <p:spPr bwMode="auto">
          <a:xfrm>
            <a:off x="2298700" y="4813300"/>
            <a:ext cx="2413000" cy="355600"/>
          </a:xfrm>
          <a:prstGeom prst="rect">
            <a:avLst/>
          </a:prstGeom>
          <a:pattFill prst="lgConfetti">
            <a:fgClr>
              <a:schemeClr val="hlink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399" name="Rectangle 74"/>
          <p:cNvSpPr>
            <a:spLocks noChangeArrowheads="1"/>
          </p:cNvSpPr>
          <p:nvPr/>
        </p:nvSpPr>
        <p:spPr bwMode="auto">
          <a:xfrm>
            <a:off x="2803525" y="5484813"/>
            <a:ext cx="2651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Verdana" panose="020B0604030504040204" pitchFamily="34" charset="0"/>
              </a:rPr>
              <a:t> </a:t>
            </a:r>
          </a:p>
        </p:txBody>
      </p:sp>
      <p:grpSp>
        <p:nvGrpSpPr>
          <p:cNvPr id="14400" name="Group 75"/>
          <p:cNvGrpSpPr>
            <a:grpSpLocks/>
          </p:cNvGrpSpPr>
          <p:nvPr/>
        </p:nvGrpSpPr>
        <p:grpSpPr bwMode="auto">
          <a:xfrm>
            <a:off x="3744913" y="5694363"/>
            <a:ext cx="473075" cy="327025"/>
            <a:chOff x="2359" y="3587"/>
            <a:chExt cx="298" cy="206"/>
          </a:xfrm>
        </p:grpSpPr>
        <p:sp>
          <p:nvSpPr>
            <p:cNvPr id="14464" name="Line 76"/>
            <p:cNvSpPr>
              <a:spLocks noChangeShapeType="1"/>
            </p:cNvSpPr>
            <p:nvPr/>
          </p:nvSpPr>
          <p:spPr bwMode="auto">
            <a:xfrm>
              <a:off x="2359" y="3588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5" name="Line 77"/>
            <p:cNvSpPr>
              <a:spLocks noChangeShapeType="1"/>
            </p:cNvSpPr>
            <p:nvPr/>
          </p:nvSpPr>
          <p:spPr bwMode="auto">
            <a:xfrm>
              <a:off x="2359" y="3790"/>
              <a:ext cx="2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6" name="Line 78"/>
            <p:cNvSpPr>
              <a:spLocks noChangeShapeType="1"/>
            </p:cNvSpPr>
            <p:nvPr/>
          </p:nvSpPr>
          <p:spPr bwMode="auto">
            <a:xfrm>
              <a:off x="2361" y="3587"/>
              <a:ext cx="0" cy="2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7" name="Arc 79"/>
            <p:cNvSpPr>
              <a:spLocks/>
            </p:cNvSpPr>
            <p:nvPr/>
          </p:nvSpPr>
          <p:spPr bwMode="auto">
            <a:xfrm>
              <a:off x="2562" y="3588"/>
              <a:ext cx="94" cy="106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0 h 21600"/>
                <a:gd name="T4" fmla="*/ 0 w 2159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</a:path>
                <a:path w="21599" h="21600" stroke="0" extrusionOk="0">
                  <a:moveTo>
                    <a:pt x="0" y="-1"/>
                  </a:moveTo>
                  <a:cubicBezTo>
                    <a:pt x="11849" y="-1"/>
                    <a:pt x="21486" y="9546"/>
                    <a:pt x="21599" y="21394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8" name="Arc 80"/>
            <p:cNvSpPr>
              <a:spLocks/>
            </p:cNvSpPr>
            <p:nvPr/>
          </p:nvSpPr>
          <p:spPr bwMode="auto">
            <a:xfrm>
              <a:off x="2563" y="3686"/>
              <a:ext cx="94" cy="107"/>
            </a:xfrm>
            <a:custGeom>
              <a:avLst/>
              <a:gdLst>
                <a:gd name="T0" fmla="*/ 0 w 21600"/>
                <a:gd name="T1" fmla="*/ 0 h 21805"/>
                <a:gd name="T2" fmla="*/ 0 w 21600"/>
                <a:gd name="T3" fmla="*/ 0 h 21805"/>
                <a:gd name="T4" fmla="*/ 0 w 21600"/>
                <a:gd name="T5" fmla="*/ 0 h 218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805" fill="none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</a:path>
                <a:path w="21600" h="21805" stroke="0" extrusionOk="0">
                  <a:moveTo>
                    <a:pt x="21599" y="-1"/>
                  </a:moveTo>
                  <a:cubicBezTo>
                    <a:pt x="21599" y="68"/>
                    <a:pt x="21600" y="136"/>
                    <a:pt x="21600" y="205"/>
                  </a:cubicBezTo>
                  <a:cubicBezTo>
                    <a:pt x="21600" y="12134"/>
                    <a:pt x="11929" y="21805"/>
                    <a:pt x="-1" y="21805"/>
                  </a:cubicBezTo>
                  <a:lnTo>
                    <a:pt x="0" y="205"/>
                  </a:lnTo>
                  <a:lnTo>
                    <a:pt x="21599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01" name="Oval 81"/>
          <p:cNvSpPr>
            <a:spLocks noChangeArrowheads="1"/>
          </p:cNvSpPr>
          <p:nvPr/>
        </p:nvSpPr>
        <p:spPr bwMode="auto">
          <a:xfrm>
            <a:off x="2706688" y="5499100"/>
            <a:ext cx="508000" cy="50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02" name="Rectangle 82"/>
          <p:cNvSpPr>
            <a:spLocks noChangeArrowheads="1"/>
          </p:cNvSpPr>
          <p:nvPr/>
        </p:nvSpPr>
        <p:spPr bwMode="auto">
          <a:xfrm>
            <a:off x="2740025" y="5554663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=</a:t>
            </a:r>
          </a:p>
        </p:txBody>
      </p:sp>
      <p:sp>
        <p:nvSpPr>
          <p:cNvPr id="14403" name="Line 83"/>
          <p:cNvSpPr>
            <a:spLocks noChangeShapeType="1"/>
          </p:cNvSpPr>
          <p:nvPr/>
        </p:nvSpPr>
        <p:spPr bwMode="auto">
          <a:xfrm>
            <a:off x="2438400" y="50292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04" name="Line 84"/>
          <p:cNvSpPr>
            <a:spLocks noChangeShapeType="1"/>
          </p:cNvSpPr>
          <p:nvPr/>
        </p:nvSpPr>
        <p:spPr bwMode="auto">
          <a:xfrm>
            <a:off x="2971800" y="5029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05" name="Line 85"/>
          <p:cNvSpPr>
            <a:spLocks noChangeShapeType="1"/>
          </p:cNvSpPr>
          <p:nvPr/>
        </p:nvSpPr>
        <p:spPr bwMode="auto">
          <a:xfrm flipH="1">
            <a:off x="2057400" y="57150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06" name="Oval 86"/>
          <p:cNvSpPr>
            <a:spLocks noChangeArrowheads="1"/>
          </p:cNvSpPr>
          <p:nvPr/>
        </p:nvSpPr>
        <p:spPr bwMode="auto">
          <a:xfrm>
            <a:off x="2408238" y="49958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07" name="Oval 87"/>
          <p:cNvSpPr>
            <a:spLocks noChangeArrowheads="1"/>
          </p:cNvSpPr>
          <p:nvPr/>
        </p:nvSpPr>
        <p:spPr bwMode="auto">
          <a:xfrm>
            <a:off x="2943225" y="49958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08" name="Oval 88"/>
          <p:cNvSpPr>
            <a:spLocks noChangeArrowheads="1"/>
          </p:cNvSpPr>
          <p:nvPr/>
        </p:nvSpPr>
        <p:spPr bwMode="auto">
          <a:xfrm>
            <a:off x="3775075" y="4995863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09" name="Line 89"/>
          <p:cNvSpPr>
            <a:spLocks noChangeShapeType="1"/>
          </p:cNvSpPr>
          <p:nvPr/>
        </p:nvSpPr>
        <p:spPr bwMode="auto">
          <a:xfrm flipH="1">
            <a:off x="6096000" y="58674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0" name="Line 90"/>
          <p:cNvSpPr>
            <a:spLocks noChangeShapeType="1"/>
          </p:cNvSpPr>
          <p:nvPr/>
        </p:nvSpPr>
        <p:spPr bwMode="auto">
          <a:xfrm flipH="1">
            <a:off x="3200400" y="5715000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1" name="Line 91"/>
          <p:cNvSpPr>
            <a:spLocks noChangeShapeType="1"/>
          </p:cNvSpPr>
          <p:nvPr/>
        </p:nvSpPr>
        <p:spPr bwMode="auto">
          <a:xfrm flipH="1">
            <a:off x="2438400" y="60960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2" name="Line 92"/>
          <p:cNvSpPr>
            <a:spLocks noChangeShapeType="1"/>
          </p:cNvSpPr>
          <p:nvPr/>
        </p:nvSpPr>
        <p:spPr bwMode="auto">
          <a:xfrm>
            <a:off x="2438400" y="5791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3" name="Line 93"/>
          <p:cNvSpPr>
            <a:spLocks noChangeShapeType="1"/>
          </p:cNvSpPr>
          <p:nvPr/>
        </p:nvSpPr>
        <p:spPr bwMode="auto">
          <a:xfrm>
            <a:off x="3505200" y="5715000"/>
            <a:ext cx="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4" name="Line 94"/>
          <p:cNvSpPr>
            <a:spLocks noChangeShapeType="1"/>
          </p:cNvSpPr>
          <p:nvPr/>
        </p:nvSpPr>
        <p:spPr bwMode="auto">
          <a:xfrm flipH="1">
            <a:off x="3505200" y="57912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5" name="Line 95"/>
          <p:cNvSpPr>
            <a:spLocks noChangeShapeType="1"/>
          </p:cNvSpPr>
          <p:nvPr/>
        </p:nvSpPr>
        <p:spPr bwMode="auto">
          <a:xfrm flipH="1">
            <a:off x="3505200" y="594360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6" name="Line 96"/>
          <p:cNvSpPr>
            <a:spLocks noChangeShapeType="1"/>
          </p:cNvSpPr>
          <p:nvPr/>
        </p:nvSpPr>
        <p:spPr bwMode="auto">
          <a:xfrm>
            <a:off x="3505200" y="59436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7" name="Line 97"/>
          <p:cNvSpPr>
            <a:spLocks noChangeShapeType="1"/>
          </p:cNvSpPr>
          <p:nvPr/>
        </p:nvSpPr>
        <p:spPr bwMode="auto">
          <a:xfrm>
            <a:off x="3276600" y="48006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8" name="Line 98"/>
          <p:cNvSpPr>
            <a:spLocks noChangeShapeType="1"/>
          </p:cNvSpPr>
          <p:nvPr/>
        </p:nvSpPr>
        <p:spPr bwMode="auto">
          <a:xfrm>
            <a:off x="2590800" y="48006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9" name="Line 99"/>
          <p:cNvSpPr>
            <a:spLocks noChangeShapeType="1"/>
          </p:cNvSpPr>
          <p:nvPr/>
        </p:nvSpPr>
        <p:spPr bwMode="auto">
          <a:xfrm>
            <a:off x="1066800" y="49530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0" name="Line 100"/>
          <p:cNvSpPr>
            <a:spLocks noChangeShapeType="1"/>
          </p:cNvSpPr>
          <p:nvPr/>
        </p:nvSpPr>
        <p:spPr bwMode="auto">
          <a:xfrm flipH="1">
            <a:off x="3810000" y="34290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1" name="Line 101"/>
          <p:cNvSpPr>
            <a:spLocks noChangeShapeType="1"/>
          </p:cNvSpPr>
          <p:nvPr/>
        </p:nvSpPr>
        <p:spPr bwMode="auto">
          <a:xfrm flipH="1">
            <a:off x="3810000" y="50292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2" name="Line 102"/>
          <p:cNvSpPr>
            <a:spLocks noChangeShapeType="1"/>
          </p:cNvSpPr>
          <p:nvPr/>
        </p:nvSpPr>
        <p:spPr bwMode="auto">
          <a:xfrm>
            <a:off x="5410200" y="1676400"/>
            <a:ext cx="0" cy="388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3" name="AutoShape 103"/>
          <p:cNvSpPr>
            <a:spLocks noChangeArrowheads="1"/>
          </p:cNvSpPr>
          <p:nvPr/>
        </p:nvSpPr>
        <p:spPr bwMode="auto">
          <a:xfrm rot="5400000" flipV="1">
            <a:off x="5422901" y="5043487"/>
            <a:ext cx="1117600" cy="2762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399" y="21600"/>
                </a:lnTo>
                <a:lnTo>
                  <a:pt x="16201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24" name="Line 104"/>
          <p:cNvSpPr>
            <a:spLocks noChangeShapeType="1"/>
          </p:cNvSpPr>
          <p:nvPr/>
        </p:nvSpPr>
        <p:spPr bwMode="auto">
          <a:xfrm>
            <a:off x="1295400" y="5791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5" name="Line 105"/>
          <p:cNvSpPr>
            <a:spLocks noChangeShapeType="1"/>
          </p:cNvSpPr>
          <p:nvPr/>
        </p:nvSpPr>
        <p:spPr bwMode="auto">
          <a:xfrm>
            <a:off x="1295400" y="6324600"/>
            <a:ext cx="472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6" name="Line 106"/>
          <p:cNvSpPr>
            <a:spLocks noChangeShapeType="1"/>
          </p:cNvSpPr>
          <p:nvPr/>
        </p:nvSpPr>
        <p:spPr bwMode="auto">
          <a:xfrm flipV="1">
            <a:off x="6019800" y="55626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27" name="Line 107"/>
          <p:cNvSpPr>
            <a:spLocks noChangeShapeType="1"/>
          </p:cNvSpPr>
          <p:nvPr/>
        </p:nvSpPr>
        <p:spPr bwMode="auto">
          <a:xfrm flipH="1">
            <a:off x="3810000" y="18288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428" name="Group 108"/>
          <p:cNvGrpSpPr>
            <a:grpSpLocks/>
          </p:cNvGrpSpPr>
          <p:nvPr/>
        </p:nvGrpSpPr>
        <p:grpSpPr bwMode="auto">
          <a:xfrm>
            <a:off x="4960938" y="3268663"/>
            <a:ext cx="215900" cy="279400"/>
            <a:chOff x="3125" y="2059"/>
            <a:chExt cx="136" cy="176"/>
          </a:xfrm>
        </p:grpSpPr>
        <p:sp>
          <p:nvSpPr>
            <p:cNvPr id="14461" name="Line 109"/>
            <p:cNvSpPr>
              <a:spLocks noChangeShapeType="1"/>
            </p:cNvSpPr>
            <p:nvPr/>
          </p:nvSpPr>
          <p:spPr bwMode="auto">
            <a:xfrm>
              <a:off x="3128" y="2059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2" name="Line 110"/>
            <p:cNvSpPr>
              <a:spLocks noChangeShapeType="1"/>
            </p:cNvSpPr>
            <p:nvPr/>
          </p:nvSpPr>
          <p:spPr bwMode="auto">
            <a:xfrm flipV="1">
              <a:off x="3128" y="2143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3" name="Line 111"/>
            <p:cNvSpPr>
              <a:spLocks noChangeShapeType="1"/>
            </p:cNvSpPr>
            <p:nvPr/>
          </p:nvSpPr>
          <p:spPr bwMode="auto">
            <a:xfrm>
              <a:off x="3125" y="2062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29" name="Group 112"/>
          <p:cNvGrpSpPr>
            <a:grpSpLocks/>
          </p:cNvGrpSpPr>
          <p:nvPr/>
        </p:nvGrpSpPr>
        <p:grpSpPr bwMode="auto">
          <a:xfrm>
            <a:off x="4960938" y="1668463"/>
            <a:ext cx="215900" cy="279400"/>
            <a:chOff x="3125" y="1051"/>
            <a:chExt cx="136" cy="176"/>
          </a:xfrm>
        </p:grpSpPr>
        <p:sp>
          <p:nvSpPr>
            <p:cNvPr id="14458" name="Line 113"/>
            <p:cNvSpPr>
              <a:spLocks noChangeShapeType="1"/>
            </p:cNvSpPr>
            <p:nvPr/>
          </p:nvSpPr>
          <p:spPr bwMode="auto">
            <a:xfrm>
              <a:off x="3128" y="1051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9" name="Line 114"/>
            <p:cNvSpPr>
              <a:spLocks noChangeShapeType="1"/>
            </p:cNvSpPr>
            <p:nvPr/>
          </p:nvSpPr>
          <p:spPr bwMode="auto">
            <a:xfrm flipV="1">
              <a:off x="3128" y="1135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0" name="Line 115"/>
            <p:cNvSpPr>
              <a:spLocks noChangeShapeType="1"/>
            </p:cNvSpPr>
            <p:nvPr/>
          </p:nvSpPr>
          <p:spPr bwMode="auto">
            <a:xfrm>
              <a:off x="3125" y="1054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430" name="Group 116"/>
          <p:cNvGrpSpPr>
            <a:grpSpLocks/>
          </p:cNvGrpSpPr>
          <p:nvPr/>
        </p:nvGrpSpPr>
        <p:grpSpPr bwMode="auto">
          <a:xfrm>
            <a:off x="4960938" y="4868863"/>
            <a:ext cx="215900" cy="279400"/>
            <a:chOff x="3125" y="3067"/>
            <a:chExt cx="136" cy="176"/>
          </a:xfrm>
        </p:grpSpPr>
        <p:sp>
          <p:nvSpPr>
            <p:cNvPr id="14455" name="Line 117"/>
            <p:cNvSpPr>
              <a:spLocks noChangeShapeType="1"/>
            </p:cNvSpPr>
            <p:nvPr/>
          </p:nvSpPr>
          <p:spPr bwMode="auto">
            <a:xfrm>
              <a:off x="3128" y="3067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6" name="Line 118"/>
            <p:cNvSpPr>
              <a:spLocks noChangeShapeType="1"/>
            </p:cNvSpPr>
            <p:nvPr/>
          </p:nvSpPr>
          <p:spPr bwMode="auto">
            <a:xfrm flipV="1">
              <a:off x="3128" y="3151"/>
              <a:ext cx="133" cy="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7" name="Line 119"/>
            <p:cNvSpPr>
              <a:spLocks noChangeShapeType="1"/>
            </p:cNvSpPr>
            <p:nvPr/>
          </p:nvSpPr>
          <p:spPr bwMode="auto">
            <a:xfrm>
              <a:off x="3125" y="3070"/>
              <a:ext cx="0" cy="1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31" name="Line 120"/>
          <p:cNvSpPr>
            <a:spLocks noChangeShapeType="1"/>
          </p:cNvSpPr>
          <p:nvPr/>
        </p:nvSpPr>
        <p:spPr bwMode="auto">
          <a:xfrm flipH="1">
            <a:off x="5181600" y="1804988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2" name="Line 121"/>
          <p:cNvSpPr>
            <a:spLocks noChangeShapeType="1"/>
          </p:cNvSpPr>
          <p:nvPr/>
        </p:nvSpPr>
        <p:spPr bwMode="auto">
          <a:xfrm flipH="1">
            <a:off x="5168900" y="3405188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3" name="Line 122"/>
          <p:cNvSpPr>
            <a:spLocks noChangeShapeType="1"/>
          </p:cNvSpPr>
          <p:nvPr/>
        </p:nvSpPr>
        <p:spPr bwMode="auto">
          <a:xfrm flipH="1">
            <a:off x="5181600" y="5005388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4" name="Line 123"/>
          <p:cNvSpPr>
            <a:spLocks noChangeShapeType="1"/>
          </p:cNvSpPr>
          <p:nvPr/>
        </p:nvSpPr>
        <p:spPr bwMode="auto">
          <a:xfrm>
            <a:off x="5029200" y="19050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5" name="Line 124"/>
          <p:cNvSpPr>
            <a:spLocks noChangeShapeType="1"/>
          </p:cNvSpPr>
          <p:nvPr/>
        </p:nvSpPr>
        <p:spPr bwMode="auto">
          <a:xfrm>
            <a:off x="5029200" y="35052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6" name="Line 125"/>
          <p:cNvSpPr>
            <a:spLocks noChangeShapeType="1"/>
          </p:cNvSpPr>
          <p:nvPr/>
        </p:nvSpPr>
        <p:spPr bwMode="auto">
          <a:xfrm>
            <a:off x="5029200" y="51054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7" name="Line 126"/>
          <p:cNvSpPr>
            <a:spLocks noChangeShapeType="1"/>
          </p:cNvSpPr>
          <p:nvPr/>
        </p:nvSpPr>
        <p:spPr bwMode="auto">
          <a:xfrm flipH="1">
            <a:off x="4191000" y="42672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8" name="Line 127"/>
          <p:cNvSpPr>
            <a:spLocks noChangeShapeType="1"/>
          </p:cNvSpPr>
          <p:nvPr/>
        </p:nvSpPr>
        <p:spPr bwMode="auto">
          <a:xfrm flipH="1">
            <a:off x="4191000" y="2667000"/>
            <a:ext cx="1143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" name="Line 128"/>
          <p:cNvSpPr>
            <a:spLocks noChangeShapeType="1"/>
          </p:cNvSpPr>
          <p:nvPr/>
        </p:nvSpPr>
        <p:spPr bwMode="auto">
          <a:xfrm flipH="1">
            <a:off x="4191000" y="5867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440" name="Group 129"/>
          <p:cNvGrpSpPr>
            <a:grpSpLocks/>
          </p:cNvGrpSpPr>
          <p:nvPr/>
        </p:nvGrpSpPr>
        <p:grpSpPr bwMode="auto">
          <a:xfrm>
            <a:off x="7221538" y="4046538"/>
            <a:ext cx="758825" cy="476250"/>
            <a:chOff x="4549" y="2549"/>
            <a:chExt cx="478" cy="300"/>
          </a:xfrm>
        </p:grpSpPr>
        <p:sp>
          <p:nvSpPr>
            <p:cNvPr id="14451" name="Arc 130"/>
            <p:cNvSpPr>
              <a:spLocks/>
            </p:cNvSpPr>
            <p:nvPr/>
          </p:nvSpPr>
          <p:spPr bwMode="auto">
            <a:xfrm>
              <a:off x="4549" y="2549"/>
              <a:ext cx="70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2" name="Arc 131"/>
            <p:cNvSpPr>
              <a:spLocks/>
            </p:cNvSpPr>
            <p:nvPr/>
          </p:nvSpPr>
          <p:spPr bwMode="auto">
            <a:xfrm>
              <a:off x="4549" y="2549"/>
              <a:ext cx="478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3" name="Arc 132"/>
            <p:cNvSpPr>
              <a:spLocks/>
            </p:cNvSpPr>
            <p:nvPr/>
          </p:nvSpPr>
          <p:spPr bwMode="auto">
            <a:xfrm>
              <a:off x="4573" y="2692"/>
              <a:ext cx="453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54" name="Arc 133"/>
            <p:cNvSpPr>
              <a:spLocks/>
            </p:cNvSpPr>
            <p:nvPr/>
          </p:nvSpPr>
          <p:spPr bwMode="auto">
            <a:xfrm>
              <a:off x="4549" y="2692"/>
              <a:ext cx="70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441" name="Line 134"/>
          <p:cNvSpPr>
            <a:spLocks noChangeShapeType="1"/>
          </p:cNvSpPr>
          <p:nvPr/>
        </p:nvSpPr>
        <p:spPr bwMode="auto">
          <a:xfrm>
            <a:off x="7086600" y="44196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2" name="Line 135"/>
          <p:cNvSpPr>
            <a:spLocks noChangeShapeType="1"/>
          </p:cNvSpPr>
          <p:nvPr/>
        </p:nvSpPr>
        <p:spPr bwMode="auto">
          <a:xfrm flipH="1">
            <a:off x="7086600" y="4418013"/>
            <a:ext cx="212725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3" name="Line 136"/>
          <p:cNvSpPr>
            <a:spLocks noChangeShapeType="1"/>
          </p:cNvSpPr>
          <p:nvPr/>
        </p:nvSpPr>
        <p:spPr bwMode="auto">
          <a:xfrm flipH="1" flipV="1">
            <a:off x="7086600" y="4114800"/>
            <a:ext cx="188913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4" name="Line 137"/>
          <p:cNvSpPr>
            <a:spLocks noChangeShapeType="1"/>
          </p:cNvSpPr>
          <p:nvPr/>
        </p:nvSpPr>
        <p:spPr bwMode="auto">
          <a:xfrm>
            <a:off x="7086600" y="26670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5" name="Line 138"/>
          <p:cNvSpPr>
            <a:spLocks noChangeShapeType="1"/>
          </p:cNvSpPr>
          <p:nvPr/>
        </p:nvSpPr>
        <p:spPr bwMode="auto">
          <a:xfrm flipH="1">
            <a:off x="7935913" y="4291013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6" name="Oval 139"/>
          <p:cNvSpPr>
            <a:spLocks noChangeArrowheads="1"/>
          </p:cNvSpPr>
          <p:nvPr/>
        </p:nvSpPr>
        <p:spPr bwMode="auto">
          <a:xfrm>
            <a:off x="2024063" y="4083050"/>
            <a:ext cx="63500" cy="635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4447" name="Line 140"/>
          <p:cNvSpPr>
            <a:spLocks noChangeShapeType="1"/>
          </p:cNvSpPr>
          <p:nvPr/>
        </p:nvSpPr>
        <p:spPr bwMode="auto">
          <a:xfrm flipH="1">
            <a:off x="2895600" y="2009775"/>
            <a:ext cx="152400" cy="123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" name="Rectangle 141"/>
          <p:cNvSpPr>
            <a:spLocks noChangeArrowheads="1"/>
          </p:cNvSpPr>
          <p:nvPr/>
        </p:nvSpPr>
        <p:spPr bwMode="auto">
          <a:xfrm>
            <a:off x="2955925" y="1935163"/>
            <a:ext cx="373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>
                <a:latin typeface="Verdana" panose="020B0604030504040204" pitchFamily="34" charset="0"/>
              </a:rPr>
              <a:t> t</a:t>
            </a:r>
          </a:p>
        </p:txBody>
      </p:sp>
      <p:sp>
        <p:nvSpPr>
          <p:cNvPr id="1445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65900"/>
            <a:ext cx="1905000" cy="292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  <a:latin typeface="Garamond" panose="02020404030301010803" pitchFamily="18" charset="0"/>
              </a:rPr>
              <a:t>14</a:t>
            </a:r>
            <a:endParaRPr lang="en-US" altLang="en-US">
              <a:solidFill>
                <a:srgbClr val="FBBA03"/>
              </a:solidFill>
              <a:latin typeface="Garamond" panose="02020404030301010803" pitchFamily="18" charset="0"/>
            </a:endParaRPr>
          </a:p>
        </p:txBody>
      </p:sp>
      <p:sp>
        <p:nvSpPr>
          <p:cNvPr id="143" name="标题 1">
            <a:extLst>
              <a:ext uri="{FF2B5EF4-FFF2-40B4-BE49-F238E27FC236}">
                <a16:creationId xmlns:a16="http://schemas.microsoft.com/office/drawing/2014/main" xmlns="" id="{0ED6AFE4-064E-2741-92B8-14F63B9A9450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Fully Associative Cache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63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65900"/>
            <a:ext cx="1905000" cy="292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D161055-0AA6-4D99-ABDB-884CD0A38536}" type="slidenum">
              <a:rPr lang="en-US" altLang="en-US">
                <a:solidFill>
                  <a:srgbClr val="000000"/>
                </a:solidFill>
                <a:latin typeface="Garamond" panose="02020404030301010803" pitchFamily="18" charset="0"/>
              </a:rPr>
              <a:pPr/>
              <a:t>8</a:t>
            </a:fld>
            <a:endParaRPr lang="en-US" altLang="en-US">
              <a:solidFill>
                <a:srgbClr val="FBBA03"/>
              </a:solidFill>
              <a:latin typeface="Garamond" panose="02020404030301010803" pitchFamily="18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81000" y="1066800"/>
            <a:ext cx="8370888" cy="504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dirty="0">
                <a:latin typeface="Verdana" panose="020B0604030504040204" pitchFamily="34" charset="0"/>
              </a:rPr>
              <a:t>In an associative cache, which block from a set should be evicted when the set becomes full?</a:t>
            </a:r>
          </a:p>
          <a:p>
            <a:endParaRPr lang="en-US" altLang="en-US" dirty="0"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n-US" altLang="en-US" sz="2400" i="1" dirty="0">
                <a:solidFill>
                  <a:srgbClr val="56127A"/>
                </a:solidFill>
                <a:latin typeface="Verdana" panose="020B0604030504040204" pitchFamily="34" charset="0"/>
              </a:rPr>
              <a:t> </a:t>
            </a: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Random</a:t>
            </a:r>
          </a:p>
          <a:p>
            <a:pPr lvl="1"/>
            <a:endParaRPr lang="en-US" altLang="en-US" sz="1400" dirty="0">
              <a:solidFill>
                <a:srgbClr val="56127A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 Least Recently Used (LRU)</a:t>
            </a:r>
          </a:p>
          <a:p>
            <a:pPr lvl="1">
              <a:buFontTx/>
              <a:buChar char="•"/>
            </a:pPr>
            <a:r>
              <a:rPr lang="en-US" altLang="en-US" dirty="0">
                <a:solidFill>
                  <a:srgbClr val="56127A"/>
                </a:solidFill>
                <a:latin typeface="Verdana" panose="020B0604030504040204" pitchFamily="34" charset="0"/>
              </a:rPr>
              <a:t> LRU cache state must be updated on every access</a:t>
            </a:r>
            <a:endParaRPr lang="en-US" altLang="en-US" sz="2000" dirty="0">
              <a:solidFill>
                <a:srgbClr val="56127A"/>
              </a:solidFill>
              <a:latin typeface="Verdana" panose="020B0604030504040204" pitchFamily="34" charset="0"/>
            </a:endParaRPr>
          </a:p>
          <a:p>
            <a:pPr lvl="1">
              <a:buFontTx/>
              <a:buChar char="•"/>
            </a:pPr>
            <a:r>
              <a:rPr lang="en-US" altLang="en-US" dirty="0">
                <a:solidFill>
                  <a:srgbClr val="56127A"/>
                </a:solidFill>
                <a:latin typeface="Verdana" panose="020B0604030504040204" pitchFamily="34" charset="0"/>
              </a:rPr>
              <a:t> true implementation only feasible for small sets (2-way)</a:t>
            </a:r>
          </a:p>
          <a:p>
            <a:pPr lvl="1">
              <a:buFontTx/>
              <a:buChar char="•"/>
            </a:pPr>
            <a:r>
              <a:rPr lang="en-US" altLang="en-US" dirty="0">
                <a:solidFill>
                  <a:srgbClr val="56127A"/>
                </a:solidFill>
                <a:latin typeface="Verdana" panose="020B0604030504040204" pitchFamily="34" charset="0"/>
              </a:rPr>
              <a:t> pseudo-LRU binary tree often used for 4-8 way</a:t>
            </a:r>
          </a:p>
          <a:p>
            <a:pPr lvl="1"/>
            <a:endParaRPr lang="en-US" altLang="en-US" sz="1400" dirty="0">
              <a:solidFill>
                <a:srgbClr val="56127A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n-US" altLang="en-US" sz="2000" dirty="0">
                <a:solidFill>
                  <a:srgbClr val="56127A"/>
                </a:solidFill>
                <a:latin typeface="Verdana" panose="020B0604030504040204" pitchFamily="34" charset="0"/>
              </a:rPr>
              <a:t> First In, First Out (FIFO) a.k.a. Round-Robin</a:t>
            </a:r>
          </a:p>
          <a:p>
            <a:pPr lvl="1">
              <a:buFontTx/>
              <a:buChar char="•"/>
            </a:pPr>
            <a:r>
              <a:rPr lang="en-US" altLang="en-US" dirty="0">
                <a:solidFill>
                  <a:srgbClr val="56127A"/>
                </a:solidFill>
                <a:latin typeface="Verdana" panose="020B0604030504040204" pitchFamily="34" charset="0"/>
              </a:rPr>
              <a:t> used in highly associative caches</a:t>
            </a:r>
          </a:p>
          <a:p>
            <a:pPr>
              <a:buFontTx/>
              <a:buChar char="•"/>
            </a:pPr>
            <a:endParaRPr lang="en-US" altLang="en-US" dirty="0">
              <a:solidFill>
                <a:srgbClr val="56127A"/>
              </a:solidFill>
              <a:latin typeface="Verdana" panose="020B0604030504040204" pitchFamily="34" charset="0"/>
            </a:endParaRPr>
          </a:p>
          <a:p>
            <a:pPr>
              <a:buFontTx/>
              <a:buChar char="•"/>
            </a:pPr>
            <a:r>
              <a:rPr lang="en-US" altLang="en-US" dirty="0">
                <a:solidFill>
                  <a:srgbClr val="56127A"/>
                </a:solidFill>
                <a:latin typeface="Verdana" panose="020B0604030504040204" pitchFamily="34" charset="0"/>
              </a:rPr>
              <a:t> Not Most Recently Used (NMRU)</a:t>
            </a:r>
          </a:p>
          <a:p>
            <a:pPr lvl="1">
              <a:buFontTx/>
              <a:buChar char="•"/>
            </a:pPr>
            <a:r>
              <a:rPr lang="en-US" altLang="en-US" dirty="0">
                <a:solidFill>
                  <a:srgbClr val="56127A"/>
                </a:solidFill>
                <a:latin typeface="Verdana" panose="020B0604030504040204" pitchFamily="34" charset="0"/>
              </a:rPr>
              <a:t> FIFO with exception for most recently used block or blocks</a:t>
            </a:r>
          </a:p>
          <a:p>
            <a:pPr lvl="1"/>
            <a:endParaRPr lang="en-US" altLang="en-US" dirty="0">
              <a:solidFill>
                <a:srgbClr val="56127A"/>
              </a:solidFill>
              <a:latin typeface="Verdana" panose="020B0604030504040204" pitchFamily="34" charset="0"/>
            </a:endParaRPr>
          </a:p>
          <a:p>
            <a:endParaRPr lang="en-US" altLang="en-US" sz="2000" i="1" dirty="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1443844" name="Text Box 4"/>
          <p:cNvSpPr txBox="1">
            <a:spLocks noChangeArrowheads="1"/>
          </p:cNvSpPr>
          <p:nvPr/>
        </p:nvSpPr>
        <p:spPr bwMode="auto">
          <a:xfrm>
            <a:off x="2088916" y="5849888"/>
            <a:ext cx="53912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400" i="1" dirty="0">
                <a:solidFill>
                  <a:srgbClr val="FF0000"/>
                </a:solidFill>
              </a:rPr>
              <a:t>Replacement only happens on misses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xmlns="" id="{CF40EE85-CC4C-A84B-A98F-61AB082CFE15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Replacement Policy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59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4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Simple LRU example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dirty="0">
                <a:ea typeface="宋体" charset="-122"/>
              </a:rPr>
              <a:t>Assume a fully-associative cache with two blocks, which of the following memory references miss in the cache. 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400" dirty="0"/>
          </a:p>
        </p:txBody>
      </p:sp>
      <p:grpSp>
        <p:nvGrpSpPr>
          <p:cNvPr id="165" name="组合 164"/>
          <p:cNvGrpSpPr/>
          <p:nvPr/>
        </p:nvGrpSpPr>
        <p:grpSpPr>
          <a:xfrm>
            <a:off x="3946252" y="2204864"/>
            <a:ext cx="4054475" cy="4368800"/>
            <a:chOff x="-1002656" y="3606800"/>
            <a:chExt cx="5197475" cy="4892675"/>
          </a:xfrm>
        </p:grpSpPr>
        <p:sp>
          <p:nvSpPr>
            <p:cNvPr id="86" name="Rectangle 4"/>
            <p:cNvSpPr>
              <a:spLocks noChangeArrowheads="1"/>
            </p:cNvSpPr>
            <p:nvPr/>
          </p:nvSpPr>
          <p:spPr bwMode="auto">
            <a:xfrm>
              <a:off x="2121544" y="4064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87" name="Rectangle 5"/>
            <p:cNvSpPr>
              <a:spLocks noChangeArrowheads="1"/>
            </p:cNvSpPr>
            <p:nvPr/>
          </p:nvSpPr>
          <p:spPr bwMode="auto">
            <a:xfrm>
              <a:off x="978544" y="4064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88" name="Rectangle 6"/>
            <p:cNvSpPr>
              <a:spLocks noChangeArrowheads="1"/>
            </p:cNvSpPr>
            <p:nvPr/>
          </p:nvSpPr>
          <p:spPr bwMode="auto">
            <a:xfrm>
              <a:off x="3569344" y="40640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>
              <a:off x="3569344" y="3606800"/>
              <a:ext cx="6254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>
                  <a:ea typeface="宋体" charset="-122"/>
                </a:rPr>
                <a:t>LRU</a:t>
              </a:r>
            </a:p>
          </p:txBody>
        </p:sp>
        <p:sp>
          <p:nvSpPr>
            <p:cNvPr id="90" name="Text Box 8"/>
            <p:cNvSpPr txBox="1">
              <a:spLocks noChangeArrowheads="1"/>
            </p:cNvSpPr>
            <p:nvPr/>
          </p:nvSpPr>
          <p:spPr bwMode="auto">
            <a:xfrm>
              <a:off x="1740544" y="3606800"/>
              <a:ext cx="69532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Tags</a:t>
              </a:r>
            </a:p>
          </p:txBody>
        </p:sp>
        <p:sp>
          <p:nvSpPr>
            <p:cNvPr id="91" name="Rectangle 9"/>
            <p:cNvSpPr>
              <a:spLocks noChangeArrowheads="1"/>
            </p:cNvSpPr>
            <p:nvPr/>
          </p:nvSpPr>
          <p:spPr bwMode="auto">
            <a:xfrm>
              <a:off x="2121544" y="4673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2" name="Rectangle 10"/>
            <p:cNvSpPr>
              <a:spLocks noChangeArrowheads="1"/>
            </p:cNvSpPr>
            <p:nvPr/>
          </p:nvSpPr>
          <p:spPr bwMode="auto">
            <a:xfrm>
              <a:off x="978544" y="4673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3" name="Rectangle 11"/>
            <p:cNvSpPr>
              <a:spLocks noChangeArrowheads="1"/>
            </p:cNvSpPr>
            <p:nvPr/>
          </p:nvSpPr>
          <p:spPr bwMode="auto">
            <a:xfrm>
              <a:off x="3569344" y="46736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4" name="Rectangle 12"/>
            <p:cNvSpPr>
              <a:spLocks noChangeArrowheads="1"/>
            </p:cNvSpPr>
            <p:nvPr/>
          </p:nvSpPr>
          <p:spPr bwMode="auto">
            <a:xfrm>
              <a:off x="2121544" y="5207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5" name="Rectangle 13"/>
            <p:cNvSpPr>
              <a:spLocks noChangeArrowheads="1"/>
            </p:cNvSpPr>
            <p:nvPr/>
          </p:nvSpPr>
          <p:spPr bwMode="auto">
            <a:xfrm>
              <a:off x="978544" y="5207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6" name="Rectangle 14"/>
            <p:cNvSpPr>
              <a:spLocks noChangeArrowheads="1"/>
            </p:cNvSpPr>
            <p:nvPr/>
          </p:nvSpPr>
          <p:spPr bwMode="auto">
            <a:xfrm>
              <a:off x="3569344" y="52070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7" name="Rectangle 15"/>
            <p:cNvSpPr>
              <a:spLocks noChangeArrowheads="1"/>
            </p:cNvSpPr>
            <p:nvPr/>
          </p:nvSpPr>
          <p:spPr bwMode="auto">
            <a:xfrm>
              <a:off x="2121544" y="5816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8" name="Rectangle 16"/>
            <p:cNvSpPr>
              <a:spLocks noChangeArrowheads="1"/>
            </p:cNvSpPr>
            <p:nvPr/>
          </p:nvSpPr>
          <p:spPr bwMode="auto">
            <a:xfrm>
              <a:off x="978544" y="5816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99" name="Rectangle 17"/>
            <p:cNvSpPr>
              <a:spLocks noChangeArrowheads="1"/>
            </p:cNvSpPr>
            <p:nvPr/>
          </p:nvSpPr>
          <p:spPr bwMode="auto">
            <a:xfrm>
              <a:off x="3569344" y="58166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0" name="Rectangle 18"/>
            <p:cNvSpPr>
              <a:spLocks noChangeArrowheads="1"/>
            </p:cNvSpPr>
            <p:nvPr/>
          </p:nvSpPr>
          <p:spPr bwMode="auto">
            <a:xfrm>
              <a:off x="2121544" y="6350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1" name="Rectangle 19"/>
            <p:cNvSpPr>
              <a:spLocks noChangeArrowheads="1"/>
            </p:cNvSpPr>
            <p:nvPr/>
          </p:nvSpPr>
          <p:spPr bwMode="auto">
            <a:xfrm>
              <a:off x="978544" y="6350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2" name="Rectangle 20"/>
            <p:cNvSpPr>
              <a:spLocks noChangeArrowheads="1"/>
            </p:cNvSpPr>
            <p:nvPr/>
          </p:nvSpPr>
          <p:spPr bwMode="auto">
            <a:xfrm>
              <a:off x="3569344" y="63500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3" name="Rectangle 21"/>
            <p:cNvSpPr>
              <a:spLocks noChangeArrowheads="1"/>
            </p:cNvSpPr>
            <p:nvPr/>
          </p:nvSpPr>
          <p:spPr bwMode="auto">
            <a:xfrm>
              <a:off x="2121544" y="6959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4" name="Rectangle 22"/>
            <p:cNvSpPr>
              <a:spLocks noChangeArrowheads="1"/>
            </p:cNvSpPr>
            <p:nvPr/>
          </p:nvSpPr>
          <p:spPr bwMode="auto">
            <a:xfrm>
              <a:off x="978544" y="6959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5" name="Rectangle 23"/>
            <p:cNvSpPr>
              <a:spLocks noChangeArrowheads="1"/>
            </p:cNvSpPr>
            <p:nvPr/>
          </p:nvSpPr>
          <p:spPr bwMode="auto">
            <a:xfrm>
              <a:off x="3569344" y="69596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6" name="Rectangle 24"/>
            <p:cNvSpPr>
              <a:spLocks noChangeArrowheads="1"/>
            </p:cNvSpPr>
            <p:nvPr/>
          </p:nvSpPr>
          <p:spPr bwMode="auto">
            <a:xfrm>
              <a:off x="2121544" y="7493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7" name="Rectangle 25"/>
            <p:cNvSpPr>
              <a:spLocks noChangeArrowheads="1"/>
            </p:cNvSpPr>
            <p:nvPr/>
          </p:nvSpPr>
          <p:spPr bwMode="auto">
            <a:xfrm>
              <a:off x="978544" y="74930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8" name="Rectangle 26"/>
            <p:cNvSpPr>
              <a:spLocks noChangeArrowheads="1"/>
            </p:cNvSpPr>
            <p:nvPr/>
          </p:nvSpPr>
          <p:spPr bwMode="auto">
            <a:xfrm>
              <a:off x="3569344" y="74930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09" name="Rectangle 27"/>
            <p:cNvSpPr>
              <a:spLocks noChangeArrowheads="1"/>
            </p:cNvSpPr>
            <p:nvPr/>
          </p:nvSpPr>
          <p:spPr bwMode="auto">
            <a:xfrm>
              <a:off x="2121544" y="8102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10" name="Rectangle 28"/>
            <p:cNvSpPr>
              <a:spLocks noChangeArrowheads="1"/>
            </p:cNvSpPr>
            <p:nvPr/>
          </p:nvSpPr>
          <p:spPr bwMode="auto">
            <a:xfrm>
              <a:off x="978544" y="8102600"/>
              <a:ext cx="11430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11" name="Rectangle 29"/>
            <p:cNvSpPr>
              <a:spLocks noChangeArrowheads="1"/>
            </p:cNvSpPr>
            <p:nvPr/>
          </p:nvSpPr>
          <p:spPr bwMode="auto">
            <a:xfrm>
              <a:off x="3569344" y="8102600"/>
              <a:ext cx="609600" cy="381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12" name="Text Box 30"/>
            <p:cNvSpPr txBox="1">
              <a:spLocks noChangeArrowheads="1"/>
            </p:cNvSpPr>
            <p:nvPr/>
          </p:nvSpPr>
          <p:spPr bwMode="auto">
            <a:xfrm>
              <a:off x="-240656" y="4292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A</a:t>
              </a:r>
            </a:p>
          </p:txBody>
        </p:sp>
        <p:sp>
          <p:nvSpPr>
            <p:cNvPr id="113" name="Text Box 31"/>
            <p:cNvSpPr txBox="1">
              <a:spLocks noChangeArrowheads="1"/>
            </p:cNvSpPr>
            <p:nvPr/>
          </p:nvSpPr>
          <p:spPr bwMode="auto">
            <a:xfrm>
              <a:off x="-240656" y="49022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B</a:t>
              </a:r>
            </a:p>
          </p:txBody>
        </p:sp>
        <p:sp>
          <p:nvSpPr>
            <p:cNvPr id="114" name="Text Box 32"/>
            <p:cNvSpPr txBox="1">
              <a:spLocks noChangeArrowheads="1"/>
            </p:cNvSpPr>
            <p:nvPr/>
          </p:nvSpPr>
          <p:spPr bwMode="auto">
            <a:xfrm>
              <a:off x="-240656" y="5435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A</a:t>
              </a:r>
            </a:p>
          </p:txBody>
        </p:sp>
        <p:sp>
          <p:nvSpPr>
            <p:cNvPr id="115" name="Text Box 33"/>
            <p:cNvSpPr txBox="1">
              <a:spLocks noChangeArrowheads="1"/>
            </p:cNvSpPr>
            <p:nvPr/>
          </p:nvSpPr>
          <p:spPr bwMode="auto">
            <a:xfrm>
              <a:off x="-240656" y="6045200"/>
              <a:ext cx="3365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C</a:t>
              </a:r>
            </a:p>
          </p:txBody>
        </p:sp>
        <p:sp>
          <p:nvSpPr>
            <p:cNvPr id="116" name="Text Box 34"/>
            <p:cNvSpPr txBox="1">
              <a:spLocks noChangeArrowheads="1"/>
            </p:cNvSpPr>
            <p:nvPr/>
          </p:nvSpPr>
          <p:spPr bwMode="auto">
            <a:xfrm>
              <a:off x="-240656" y="66548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B</a:t>
              </a:r>
            </a:p>
          </p:txBody>
        </p:sp>
        <p:sp>
          <p:nvSpPr>
            <p:cNvPr id="117" name="Text Box 35"/>
            <p:cNvSpPr txBox="1">
              <a:spLocks noChangeArrowheads="1"/>
            </p:cNvSpPr>
            <p:nvPr/>
          </p:nvSpPr>
          <p:spPr bwMode="auto">
            <a:xfrm>
              <a:off x="-240656" y="72644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A</a:t>
              </a:r>
            </a:p>
          </p:txBody>
        </p:sp>
        <p:sp>
          <p:nvSpPr>
            <p:cNvPr id="118" name="Text Box 36"/>
            <p:cNvSpPr txBox="1">
              <a:spLocks noChangeArrowheads="1"/>
            </p:cNvSpPr>
            <p:nvPr/>
          </p:nvSpPr>
          <p:spPr bwMode="auto">
            <a:xfrm>
              <a:off x="-240656" y="77978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B</a:t>
              </a:r>
            </a:p>
          </p:txBody>
        </p:sp>
        <p:sp>
          <p:nvSpPr>
            <p:cNvPr id="119" name="Text Box 37"/>
            <p:cNvSpPr txBox="1">
              <a:spLocks noChangeArrowheads="1"/>
            </p:cNvSpPr>
            <p:nvPr/>
          </p:nvSpPr>
          <p:spPr bwMode="auto">
            <a:xfrm>
              <a:off x="-675632" y="3733800"/>
              <a:ext cx="1393063" cy="4136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dirty="0">
                  <a:solidFill>
                    <a:srgbClr val="0000FF"/>
                  </a:solidFill>
                  <a:ea typeface="宋体" charset="-122"/>
                </a:rPr>
                <a:t>addresses</a:t>
              </a:r>
            </a:p>
          </p:txBody>
        </p:sp>
        <p:sp>
          <p:nvSpPr>
            <p:cNvPr id="120" name="Text Box 38"/>
            <p:cNvSpPr txBox="1">
              <a:spLocks noChangeArrowheads="1"/>
            </p:cNvSpPr>
            <p:nvPr/>
          </p:nvSpPr>
          <p:spPr bwMode="auto">
            <a:xfrm>
              <a:off x="1283344" y="4064000"/>
              <a:ext cx="3714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ea typeface="宋体" charset="-122"/>
                </a:rPr>
                <a:t>--</a:t>
              </a:r>
            </a:p>
          </p:txBody>
        </p:sp>
        <p:sp>
          <p:nvSpPr>
            <p:cNvPr id="121" name="Text Box 39"/>
            <p:cNvSpPr txBox="1">
              <a:spLocks noChangeArrowheads="1"/>
            </p:cNvSpPr>
            <p:nvPr/>
          </p:nvSpPr>
          <p:spPr bwMode="auto">
            <a:xfrm>
              <a:off x="2502544" y="4064000"/>
              <a:ext cx="3714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--</a:t>
              </a:r>
            </a:p>
          </p:txBody>
        </p:sp>
        <p:sp>
          <p:nvSpPr>
            <p:cNvPr id="122" name="Text Box 40"/>
            <p:cNvSpPr txBox="1">
              <a:spLocks noChangeArrowheads="1"/>
            </p:cNvSpPr>
            <p:nvPr/>
          </p:nvSpPr>
          <p:spPr bwMode="auto">
            <a:xfrm>
              <a:off x="3721744" y="40640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0</a:t>
              </a:r>
            </a:p>
          </p:txBody>
        </p:sp>
        <p:sp>
          <p:nvSpPr>
            <p:cNvPr id="123" name="Text Box 41"/>
            <p:cNvSpPr txBox="1">
              <a:spLocks noChangeArrowheads="1"/>
            </p:cNvSpPr>
            <p:nvPr/>
          </p:nvSpPr>
          <p:spPr bwMode="auto">
            <a:xfrm>
              <a:off x="1359544" y="36068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ea typeface="宋体" charset="-122"/>
                </a:rPr>
                <a:t>0</a:t>
              </a:r>
            </a:p>
          </p:txBody>
        </p:sp>
        <p:sp>
          <p:nvSpPr>
            <p:cNvPr id="124" name="Text Box 42"/>
            <p:cNvSpPr txBox="1">
              <a:spLocks noChangeArrowheads="1"/>
            </p:cNvSpPr>
            <p:nvPr/>
          </p:nvSpPr>
          <p:spPr bwMode="auto">
            <a:xfrm>
              <a:off x="2502544" y="36068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ea typeface="宋体" charset="-122"/>
                </a:rPr>
                <a:t>1</a:t>
              </a:r>
            </a:p>
          </p:txBody>
        </p:sp>
        <p:sp>
          <p:nvSpPr>
            <p:cNvPr id="125" name="Text Box 43"/>
            <p:cNvSpPr txBox="1">
              <a:spLocks noChangeArrowheads="1"/>
            </p:cNvSpPr>
            <p:nvPr/>
          </p:nvSpPr>
          <p:spPr bwMode="auto">
            <a:xfrm>
              <a:off x="1283344" y="4673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26" name="Text Box 44"/>
            <p:cNvSpPr txBox="1">
              <a:spLocks noChangeArrowheads="1"/>
            </p:cNvSpPr>
            <p:nvPr/>
          </p:nvSpPr>
          <p:spPr bwMode="auto">
            <a:xfrm>
              <a:off x="2502544" y="4673600"/>
              <a:ext cx="3714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--</a:t>
              </a:r>
            </a:p>
          </p:txBody>
        </p:sp>
        <p:sp>
          <p:nvSpPr>
            <p:cNvPr id="127" name="Text Box 45"/>
            <p:cNvSpPr txBox="1">
              <a:spLocks noChangeArrowheads="1"/>
            </p:cNvSpPr>
            <p:nvPr/>
          </p:nvSpPr>
          <p:spPr bwMode="auto">
            <a:xfrm>
              <a:off x="3721744" y="46736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1</a:t>
              </a:r>
            </a:p>
          </p:txBody>
        </p:sp>
        <p:sp>
          <p:nvSpPr>
            <p:cNvPr id="128" name="Text Box 46"/>
            <p:cNvSpPr txBox="1">
              <a:spLocks noChangeArrowheads="1"/>
            </p:cNvSpPr>
            <p:nvPr/>
          </p:nvSpPr>
          <p:spPr bwMode="auto">
            <a:xfrm>
              <a:off x="1283344" y="52070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29" name="Text Box 47"/>
            <p:cNvSpPr txBox="1">
              <a:spLocks noChangeArrowheads="1"/>
            </p:cNvSpPr>
            <p:nvPr/>
          </p:nvSpPr>
          <p:spPr bwMode="auto">
            <a:xfrm>
              <a:off x="2502544" y="52070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30" name="Text Box 48"/>
            <p:cNvSpPr txBox="1">
              <a:spLocks noChangeArrowheads="1"/>
            </p:cNvSpPr>
            <p:nvPr/>
          </p:nvSpPr>
          <p:spPr bwMode="auto">
            <a:xfrm>
              <a:off x="3721744" y="52070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0</a:t>
              </a:r>
            </a:p>
          </p:txBody>
        </p:sp>
        <p:sp>
          <p:nvSpPr>
            <p:cNvPr id="131" name="Text Box 49"/>
            <p:cNvSpPr txBox="1">
              <a:spLocks noChangeArrowheads="1"/>
            </p:cNvSpPr>
            <p:nvPr/>
          </p:nvSpPr>
          <p:spPr bwMode="auto">
            <a:xfrm>
              <a:off x="1283344" y="5816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32" name="Text Box 50"/>
            <p:cNvSpPr txBox="1">
              <a:spLocks noChangeArrowheads="1"/>
            </p:cNvSpPr>
            <p:nvPr/>
          </p:nvSpPr>
          <p:spPr bwMode="auto">
            <a:xfrm>
              <a:off x="2502544" y="58166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33" name="Text Box 51"/>
            <p:cNvSpPr txBox="1">
              <a:spLocks noChangeArrowheads="1"/>
            </p:cNvSpPr>
            <p:nvPr/>
          </p:nvSpPr>
          <p:spPr bwMode="auto">
            <a:xfrm>
              <a:off x="3721744" y="58166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1</a:t>
              </a:r>
            </a:p>
          </p:txBody>
        </p:sp>
        <p:sp>
          <p:nvSpPr>
            <p:cNvPr id="134" name="Text Box 52"/>
            <p:cNvSpPr txBox="1">
              <a:spLocks noChangeArrowheads="1"/>
            </p:cNvSpPr>
            <p:nvPr/>
          </p:nvSpPr>
          <p:spPr bwMode="auto">
            <a:xfrm>
              <a:off x="1283344" y="63500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35" name="Text Box 53"/>
            <p:cNvSpPr txBox="1">
              <a:spLocks noChangeArrowheads="1"/>
            </p:cNvSpPr>
            <p:nvPr/>
          </p:nvSpPr>
          <p:spPr bwMode="auto">
            <a:xfrm>
              <a:off x="2502544" y="6350000"/>
              <a:ext cx="3365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C</a:t>
              </a:r>
            </a:p>
          </p:txBody>
        </p:sp>
        <p:sp>
          <p:nvSpPr>
            <p:cNvPr id="136" name="Text Box 54"/>
            <p:cNvSpPr txBox="1">
              <a:spLocks noChangeArrowheads="1"/>
            </p:cNvSpPr>
            <p:nvPr/>
          </p:nvSpPr>
          <p:spPr bwMode="auto">
            <a:xfrm>
              <a:off x="3721744" y="63500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0</a:t>
              </a:r>
            </a:p>
          </p:txBody>
        </p:sp>
        <p:sp>
          <p:nvSpPr>
            <p:cNvPr id="137" name="Text Box 55"/>
            <p:cNvSpPr txBox="1">
              <a:spLocks noChangeArrowheads="1"/>
            </p:cNvSpPr>
            <p:nvPr/>
          </p:nvSpPr>
          <p:spPr bwMode="auto">
            <a:xfrm>
              <a:off x="1283344" y="69596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38" name="Text Box 56"/>
            <p:cNvSpPr txBox="1">
              <a:spLocks noChangeArrowheads="1"/>
            </p:cNvSpPr>
            <p:nvPr/>
          </p:nvSpPr>
          <p:spPr bwMode="auto">
            <a:xfrm>
              <a:off x="2502544" y="6959600"/>
              <a:ext cx="3365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C</a:t>
              </a:r>
            </a:p>
          </p:txBody>
        </p:sp>
        <p:sp>
          <p:nvSpPr>
            <p:cNvPr id="139" name="Text Box 57"/>
            <p:cNvSpPr txBox="1">
              <a:spLocks noChangeArrowheads="1"/>
            </p:cNvSpPr>
            <p:nvPr/>
          </p:nvSpPr>
          <p:spPr bwMode="auto">
            <a:xfrm>
              <a:off x="3721744" y="69596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1</a:t>
              </a:r>
            </a:p>
          </p:txBody>
        </p:sp>
        <p:sp>
          <p:nvSpPr>
            <p:cNvPr id="140" name="Text Box 58"/>
            <p:cNvSpPr txBox="1">
              <a:spLocks noChangeArrowheads="1"/>
            </p:cNvSpPr>
            <p:nvPr/>
          </p:nvSpPr>
          <p:spPr bwMode="auto">
            <a:xfrm>
              <a:off x="1283344" y="74930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41" name="Text Box 59"/>
            <p:cNvSpPr txBox="1">
              <a:spLocks noChangeArrowheads="1"/>
            </p:cNvSpPr>
            <p:nvPr/>
          </p:nvSpPr>
          <p:spPr bwMode="auto">
            <a:xfrm>
              <a:off x="2502544" y="74930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42" name="Text Box 60"/>
            <p:cNvSpPr txBox="1">
              <a:spLocks noChangeArrowheads="1"/>
            </p:cNvSpPr>
            <p:nvPr/>
          </p:nvSpPr>
          <p:spPr bwMode="auto">
            <a:xfrm>
              <a:off x="3721744" y="74930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0</a:t>
              </a:r>
            </a:p>
          </p:txBody>
        </p:sp>
        <p:sp>
          <p:nvSpPr>
            <p:cNvPr id="143" name="Text Box 61"/>
            <p:cNvSpPr txBox="1">
              <a:spLocks noChangeArrowheads="1"/>
            </p:cNvSpPr>
            <p:nvPr/>
          </p:nvSpPr>
          <p:spPr bwMode="auto">
            <a:xfrm>
              <a:off x="1283344" y="8102600"/>
              <a:ext cx="328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B</a:t>
              </a:r>
            </a:p>
          </p:txBody>
        </p:sp>
        <p:sp>
          <p:nvSpPr>
            <p:cNvPr id="144" name="Text Box 62"/>
            <p:cNvSpPr txBox="1">
              <a:spLocks noChangeArrowheads="1"/>
            </p:cNvSpPr>
            <p:nvPr/>
          </p:nvSpPr>
          <p:spPr bwMode="auto">
            <a:xfrm>
              <a:off x="2502544" y="8102600"/>
              <a:ext cx="3333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A</a:t>
              </a:r>
            </a:p>
          </p:txBody>
        </p:sp>
        <p:sp>
          <p:nvSpPr>
            <p:cNvPr id="145" name="Text Box 63"/>
            <p:cNvSpPr txBox="1">
              <a:spLocks noChangeArrowheads="1"/>
            </p:cNvSpPr>
            <p:nvPr/>
          </p:nvSpPr>
          <p:spPr bwMode="auto">
            <a:xfrm>
              <a:off x="3721744" y="8102600"/>
              <a:ext cx="3175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1</a:t>
              </a:r>
            </a:p>
          </p:txBody>
        </p:sp>
        <p:sp>
          <p:nvSpPr>
            <p:cNvPr id="146" name="Text Box 64"/>
            <p:cNvSpPr txBox="1">
              <a:spLocks noChangeArrowheads="1"/>
            </p:cNvSpPr>
            <p:nvPr/>
          </p:nvSpPr>
          <p:spPr bwMode="auto">
            <a:xfrm>
              <a:off x="-1002656" y="49022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47" name="Text Box 65"/>
            <p:cNvSpPr txBox="1">
              <a:spLocks noChangeArrowheads="1"/>
            </p:cNvSpPr>
            <p:nvPr/>
          </p:nvSpPr>
          <p:spPr bwMode="auto">
            <a:xfrm>
              <a:off x="-1002656" y="42926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dirty="0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48" name="Text Box 66"/>
            <p:cNvSpPr txBox="1">
              <a:spLocks noChangeArrowheads="1"/>
            </p:cNvSpPr>
            <p:nvPr/>
          </p:nvSpPr>
          <p:spPr bwMode="auto">
            <a:xfrm>
              <a:off x="-1002656" y="60452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49" name="Text Box 67"/>
            <p:cNvSpPr txBox="1">
              <a:spLocks noChangeArrowheads="1"/>
            </p:cNvSpPr>
            <p:nvPr/>
          </p:nvSpPr>
          <p:spPr bwMode="auto">
            <a:xfrm>
              <a:off x="-1002656" y="66548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50" name="Text Box 68"/>
            <p:cNvSpPr txBox="1">
              <a:spLocks noChangeArrowheads="1"/>
            </p:cNvSpPr>
            <p:nvPr/>
          </p:nvSpPr>
          <p:spPr bwMode="auto">
            <a:xfrm>
              <a:off x="-1002656" y="7264400"/>
              <a:ext cx="6746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>
                  <a:solidFill>
                    <a:srgbClr val="FF0000"/>
                  </a:solidFill>
                  <a:ea typeface="宋体" charset="-122"/>
                </a:rPr>
                <a:t>miss</a:t>
              </a:r>
            </a:p>
          </p:txBody>
        </p:sp>
        <p:sp>
          <p:nvSpPr>
            <p:cNvPr id="151" name="Line 69"/>
            <p:cNvSpPr>
              <a:spLocks noChangeShapeType="1"/>
            </p:cNvSpPr>
            <p:nvPr/>
          </p:nvSpPr>
          <p:spPr bwMode="auto">
            <a:xfrm flipH="1">
              <a:off x="64144" y="42926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2" name="Line 70"/>
            <p:cNvSpPr>
              <a:spLocks noChangeShapeType="1"/>
            </p:cNvSpPr>
            <p:nvPr/>
          </p:nvSpPr>
          <p:spPr bwMode="auto">
            <a:xfrm>
              <a:off x="140344" y="45212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3" name="Line 71"/>
            <p:cNvSpPr>
              <a:spLocks noChangeShapeType="1"/>
            </p:cNvSpPr>
            <p:nvPr/>
          </p:nvSpPr>
          <p:spPr bwMode="auto">
            <a:xfrm flipH="1">
              <a:off x="64144" y="49022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4" name="Line 72"/>
            <p:cNvSpPr>
              <a:spLocks noChangeShapeType="1"/>
            </p:cNvSpPr>
            <p:nvPr/>
          </p:nvSpPr>
          <p:spPr bwMode="auto">
            <a:xfrm>
              <a:off x="140344" y="51308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5" name="Line 73"/>
            <p:cNvSpPr>
              <a:spLocks noChangeShapeType="1"/>
            </p:cNvSpPr>
            <p:nvPr/>
          </p:nvSpPr>
          <p:spPr bwMode="auto">
            <a:xfrm flipH="1">
              <a:off x="64144" y="55118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6" name="Line 74"/>
            <p:cNvSpPr>
              <a:spLocks noChangeShapeType="1"/>
            </p:cNvSpPr>
            <p:nvPr/>
          </p:nvSpPr>
          <p:spPr bwMode="auto">
            <a:xfrm>
              <a:off x="140344" y="57404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7" name="Line 75"/>
            <p:cNvSpPr>
              <a:spLocks noChangeShapeType="1"/>
            </p:cNvSpPr>
            <p:nvPr/>
          </p:nvSpPr>
          <p:spPr bwMode="auto">
            <a:xfrm flipH="1">
              <a:off x="64144" y="60452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8" name="Line 76"/>
            <p:cNvSpPr>
              <a:spLocks noChangeShapeType="1"/>
            </p:cNvSpPr>
            <p:nvPr/>
          </p:nvSpPr>
          <p:spPr bwMode="auto">
            <a:xfrm>
              <a:off x="140344" y="62738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59" name="Line 77"/>
            <p:cNvSpPr>
              <a:spLocks noChangeShapeType="1"/>
            </p:cNvSpPr>
            <p:nvPr/>
          </p:nvSpPr>
          <p:spPr bwMode="auto">
            <a:xfrm flipH="1">
              <a:off x="64144" y="66548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0" name="Line 78"/>
            <p:cNvSpPr>
              <a:spLocks noChangeShapeType="1"/>
            </p:cNvSpPr>
            <p:nvPr/>
          </p:nvSpPr>
          <p:spPr bwMode="auto">
            <a:xfrm>
              <a:off x="140344" y="68834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1" name="Line 79"/>
            <p:cNvSpPr>
              <a:spLocks noChangeShapeType="1"/>
            </p:cNvSpPr>
            <p:nvPr/>
          </p:nvSpPr>
          <p:spPr bwMode="auto">
            <a:xfrm flipH="1">
              <a:off x="64144" y="72644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2" name="Line 80"/>
            <p:cNvSpPr>
              <a:spLocks noChangeShapeType="1"/>
            </p:cNvSpPr>
            <p:nvPr/>
          </p:nvSpPr>
          <p:spPr bwMode="auto">
            <a:xfrm>
              <a:off x="140344" y="74930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3" name="Line 81"/>
            <p:cNvSpPr>
              <a:spLocks noChangeShapeType="1"/>
            </p:cNvSpPr>
            <p:nvPr/>
          </p:nvSpPr>
          <p:spPr bwMode="auto">
            <a:xfrm flipH="1">
              <a:off x="64144" y="7797800"/>
              <a:ext cx="914400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164" name="Line 82"/>
            <p:cNvSpPr>
              <a:spLocks noChangeShapeType="1"/>
            </p:cNvSpPr>
            <p:nvPr/>
          </p:nvSpPr>
          <p:spPr bwMode="auto">
            <a:xfrm>
              <a:off x="140344" y="8026400"/>
              <a:ext cx="838200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166" name="Text Box 83"/>
          <p:cNvSpPr txBox="1">
            <a:spLocks noChangeArrowheads="1"/>
          </p:cNvSpPr>
          <p:nvPr/>
        </p:nvSpPr>
        <p:spPr bwMode="auto">
          <a:xfrm>
            <a:off x="1187624" y="3233933"/>
            <a:ext cx="24384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On a miss, we </a:t>
            </a:r>
            <a:r>
              <a:rPr lang="en-US" altLang="zh-CN" dirty="0" smtClean="0">
                <a:solidFill>
                  <a:srgbClr val="FF0000"/>
                </a:solidFill>
                <a:ea typeface="宋体" charset="-122"/>
              </a:rPr>
              <a:t>1) replace the block indicated by LRU, 2) update the LRU.</a:t>
            </a:r>
            <a:endParaRPr lang="en-US" altLang="zh-CN" dirty="0">
              <a:solidFill>
                <a:srgbClr val="FF0000"/>
              </a:solidFill>
              <a:ea typeface="宋体" charset="-122"/>
            </a:endParaRPr>
          </a:p>
          <a:p>
            <a:endParaRPr lang="en-US" altLang="zh-CN" dirty="0">
              <a:solidFill>
                <a:srgbClr val="FF0000"/>
              </a:solidFill>
              <a:ea typeface="宋体" charset="-122"/>
            </a:endParaRPr>
          </a:p>
          <a:p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On a hit, we </a:t>
            </a:r>
            <a:r>
              <a:rPr lang="en-US" altLang="zh-CN" dirty="0" smtClean="0">
                <a:solidFill>
                  <a:srgbClr val="FF0000"/>
                </a:solidFill>
                <a:ea typeface="宋体" charset="-122"/>
              </a:rPr>
              <a:t>only update </a:t>
            </a: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the LRU.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072133"/>
            <a:ext cx="457200" cy="47625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205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7203</TotalTime>
  <Words>2461</Words>
  <Application>Microsoft Office PowerPoint</Application>
  <PresentationFormat>On-screen Show (4:3)</PresentationFormat>
  <Paragraphs>640</Paragraphs>
  <Slides>35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夏至</vt:lpstr>
      <vt:lpstr>CSE 341 Computer Organization  Lecture 24 Memory (3) </vt:lpstr>
      <vt:lpstr>Course Evaluation Incentive</vt:lpstr>
      <vt:lpstr>Generality of set associative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Simple LRU example</vt:lpstr>
      <vt:lpstr>PowerPoint Presentation</vt:lpstr>
      <vt:lpstr>PowerPoint Presentation</vt:lpstr>
      <vt:lpstr>Cache Writing &amp; Performance</vt:lpstr>
      <vt:lpstr>Writing to a cache</vt:lpstr>
      <vt:lpstr>Inconsistent memory</vt:lpstr>
      <vt:lpstr>Write-through caches</vt:lpstr>
      <vt:lpstr>Write Buffers</vt:lpstr>
      <vt:lpstr>Write-back caches</vt:lpstr>
      <vt:lpstr>Finishing the write back</vt:lpstr>
      <vt:lpstr>Write misses</vt:lpstr>
      <vt:lpstr>Write around caches (write-no-allocate)</vt:lpstr>
      <vt:lpstr>Cache Writing &amp; Performance</vt:lpstr>
      <vt:lpstr>Cache Hierarchies</vt:lpstr>
      <vt:lpstr>Example</vt:lpstr>
      <vt:lpstr>Associativity and miss rates</vt:lpstr>
      <vt:lpstr>Cache size and miss rates</vt:lpstr>
      <vt:lpstr>Block size and miss rates</vt:lpstr>
      <vt:lpstr>Cache Writing &amp; Performance</vt:lpstr>
      <vt:lpstr>Memory and overall performance</vt:lpstr>
      <vt:lpstr>Example</vt:lpstr>
      <vt:lpstr>Basic main memory design</vt:lpstr>
      <vt:lpstr>Miss penalties for larger cache blocks</vt:lpstr>
      <vt:lpstr>A wider memory</vt:lpstr>
      <vt:lpstr>An interleaved memory</vt:lpstr>
      <vt:lpstr>Example</vt:lpstr>
      <vt:lpstr>End of Lectures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366</cp:revision>
  <cp:lastPrinted>2018-05-01T14:33:27Z</cp:lastPrinted>
  <dcterms:created xsi:type="dcterms:W3CDTF">2015-08-13T19:09:57Z</dcterms:created>
  <dcterms:modified xsi:type="dcterms:W3CDTF">2020-05-04T04:59:52Z</dcterms:modified>
</cp:coreProperties>
</file>