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83" r:id="rId3"/>
    <p:sldId id="340" r:id="rId4"/>
    <p:sldId id="341" r:id="rId5"/>
    <p:sldId id="342" r:id="rId6"/>
    <p:sldId id="343" r:id="rId7"/>
    <p:sldId id="344" r:id="rId8"/>
    <p:sldId id="345" r:id="rId9"/>
    <p:sldId id="348" r:id="rId10"/>
    <p:sldId id="349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87A872-EBF3-4720-93A8-4465606A3226}">
          <p14:sldIdLst>
            <p14:sldId id="256"/>
            <p14:sldId id="383"/>
            <p14:sldId id="340"/>
            <p14:sldId id="341"/>
            <p14:sldId id="342"/>
            <p14:sldId id="343"/>
            <p14:sldId id="344"/>
            <p14:sldId id="345"/>
            <p14:sldId id="348"/>
            <p14:sldId id="349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6158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15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56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6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8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068EAF-31D0-4BA1-8453-2CB7725A887B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0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48AE1D-4D18-410B-8338-06C6E9EE8490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827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F78512-90CB-463A-973C-DFC3BB72CD7F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075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4AA0B7-3E9A-44F3-8CBA-6CAF2F068A1B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887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2941B7-9724-4666-837D-6C63378DEEB5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118" tIns="47558" rIns="95118" bIns="47558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5291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10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6FEC7-6F5D-4A92-B263-054F691128B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84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5A19-E81A-4F4C-AB54-D69BC925B883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3743-E61B-4459-9245-1C6F347D82F4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9E4-7706-4F3A-9DDF-4B95F97BC24C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B0-EFCA-4926-98AB-8374F4328666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8DA-1247-4DD5-8781-83833DCD1527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B311-10C3-49B5-B890-8EC2C4235A7E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32F-A5AC-491F-B91C-DB99193B0A5F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306F-1208-403C-964A-4D2F830BC268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9A85-6665-40A0-AC36-4DB0A73187DF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87-A383-4989-941F-4BB7321A47CF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3AB1-B3FF-49C4-8FA4-100326118B44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495EFB-FC02-4818-B2B0-861643456B2B}" type="datetime1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ub.smarteva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Memory (3)</a:t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65900"/>
            <a:ext cx="19050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E9C303-5078-493B-BDF6-98489990040E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/>
              <a:t>10</a:t>
            </a:fld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259632" y="1270148"/>
            <a:ext cx="77152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547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Verdana" panose="020B0604030504040204" pitchFamily="34" charset="0"/>
              </a:rPr>
              <a:t>Average memory access time =</a:t>
            </a:r>
          </a:p>
          <a:p>
            <a:r>
              <a:rPr lang="en-US" altLang="en-US" sz="2400">
                <a:latin typeface="Verdana" panose="020B0604030504040204" pitchFamily="34" charset="0"/>
              </a:rPr>
              <a:t>		Hit time + Miss rate x Miss penalty</a:t>
            </a:r>
          </a:p>
          <a:p>
            <a:endParaRPr lang="en-US" altLang="en-US" sz="2400">
              <a:latin typeface="Verdana" panose="020B0604030504040204" pitchFamily="34" charset="0"/>
            </a:endParaRPr>
          </a:p>
          <a:p>
            <a:r>
              <a:rPr lang="en-US" altLang="en-US" sz="2400">
                <a:latin typeface="Verdana" panose="020B0604030504040204" pitchFamily="34" charset="0"/>
              </a:rPr>
              <a:t>To improve performance: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56127A"/>
                </a:solidFill>
                <a:latin typeface="Verdana" panose="020B0604030504040204" pitchFamily="34" charset="0"/>
              </a:rPr>
              <a:t>reduce the hit time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56127A"/>
                </a:solidFill>
                <a:latin typeface="Verdana" panose="020B0604030504040204" pitchFamily="34" charset="0"/>
              </a:rPr>
              <a:t>reduce the miss rate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56127A"/>
                </a:solidFill>
                <a:latin typeface="Verdana" panose="020B0604030504040204" pitchFamily="34" charset="0"/>
              </a:rPr>
              <a:t>reduce the miss penalty</a:t>
            </a:r>
          </a:p>
          <a:p>
            <a:endParaRPr lang="en-US" altLang="en-US" sz="240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r>
              <a:rPr lang="en-US" altLang="en-US" sz="2400" i="1">
                <a:solidFill>
                  <a:schemeClr val="tx2"/>
                </a:solidFill>
                <a:latin typeface="Verdana" panose="020B0604030504040204" pitchFamily="34" charset="0"/>
              </a:rPr>
              <a:t>How to improve Cache Performance?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1383457" y="4699148"/>
            <a:ext cx="6248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Cache Size;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Cache Block;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Cache Associativity;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Replacement Policy;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Parallelism;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Many other known and unknown techniques…..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xmlns="" id="{2ACDFAA0-E3DE-ED4D-BFE4-2DAF39A75739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Improving Cache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1. When copying a block of data from main memory to</a:t>
            </a:r>
          </a:p>
          <a:p>
            <a:pPr marL="82296" indent="0">
              <a:buNone/>
            </a:pPr>
            <a:r>
              <a:rPr lang="en-US" altLang="zh-CN" sz="2800" dirty="0"/>
              <a:t>the cache, where exactly should we put it?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2. How can we tell if a word is already in the cache, or if</a:t>
            </a:r>
          </a:p>
          <a:p>
            <a:pPr marL="82296" indent="0">
              <a:buNone/>
            </a:pPr>
            <a:r>
              <a:rPr lang="en-US" altLang="zh-CN" sz="2800" dirty="0"/>
              <a:t>it has to be fetched from main memory first?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3. When the small cache memory fill up. How to replace</a:t>
            </a:r>
          </a:p>
          <a:p>
            <a:pPr marL="82296" indent="0">
              <a:buNone/>
            </a:pPr>
            <a:r>
              <a:rPr lang="en-US" altLang="zh-CN" sz="2800" dirty="0"/>
              <a:t>one of the existing blocks in the cache by a new block from main RAM?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4. How can </a:t>
            </a:r>
            <a:r>
              <a:rPr lang="en-US" altLang="zh-CN" sz="2800" i="1" dirty="0">
                <a:solidFill>
                  <a:srgbClr val="FF0000"/>
                </a:solidFill>
              </a:rPr>
              <a:t>write </a:t>
            </a:r>
            <a:r>
              <a:rPr lang="en-US" altLang="zh-CN" sz="2800" dirty="0">
                <a:solidFill>
                  <a:srgbClr val="FF0000"/>
                </a:solidFill>
              </a:rPr>
              <a:t>operations be handled by the memory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system?</a:t>
            </a:r>
          </a:p>
        </p:txBody>
      </p:sp>
    </p:spTree>
    <p:extLst>
      <p:ext uri="{BB962C8B-B14F-4D97-AF65-F5344CB8AC3E}">
        <p14:creationId xmlns:p14="http://schemas.microsoft.com/office/powerpoint/2010/main" val="36842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0931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Writing &amp;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556792"/>
            <a:ext cx="8136904" cy="4608512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We’ll explore: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Writing to caches: keeping memory consistent &amp; write-allocation</a:t>
            </a:r>
            <a:r>
              <a:rPr lang="en-US" altLang="zh-CN" dirty="0">
                <a:ea typeface="宋体" charset="-122"/>
              </a:rPr>
              <a:t>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Quantify the benefits of different cache designs, and see how caches affect overall performance.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Some main memory organizations that can help increase memory system performance.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1834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Writing to a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/>
            <a:r>
              <a:rPr lang="en-US" altLang="zh-CN" sz="2400" dirty="0">
                <a:ea typeface="宋体" charset="-122"/>
              </a:rPr>
              <a:t>Writing to cache raises several issues.</a:t>
            </a:r>
          </a:p>
          <a:p>
            <a:pPr marL="342900" indent="-342900" defTabSz="914400"/>
            <a:r>
              <a:rPr lang="en-US" altLang="zh-CN" sz="2400" dirty="0">
                <a:ea typeface="宋体" charset="-122"/>
              </a:rPr>
              <a:t>First, assume that the address we want to write to is already loaded in the cache. Also assume simple direct-mapped cache.</a:t>
            </a:r>
          </a:p>
          <a:p>
            <a:pPr marL="0" indent="0" defTabSz="914400">
              <a:buNone/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0"/>
              </a:spcBef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0"/>
              </a:spcBef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0"/>
              </a:spcBef>
            </a:pPr>
            <a:r>
              <a:rPr lang="en-US" altLang="zh-CN" sz="2400" dirty="0">
                <a:ea typeface="宋体" charset="-122"/>
              </a:rPr>
              <a:t>If we write a new value to that address, we can store the new data in the cache, and avoid expensive main memory access.</a:t>
            </a: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00903" y="2420888"/>
            <a:ext cx="6680200" cy="1420813"/>
            <a:chOff x="1073" y="1360"/>
            <a:chExt cx="4207" cy="89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76" y="157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073" y="1360"/>
              <a:ext cx="43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376" y="179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795" y="1578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95" y="1795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904" y="1360"/>
              <a:ext cx="33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539" y="1360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531" y="1578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531" y="1795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535" y="1360"/>
              <a:ext cx="20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376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795" y="2013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531" y="2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877" y="1360"/>
              <a:ext cx="56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101" y="1575"/>
              <a:ext cx="329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80" y="1795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39" y="1795"/>
              <a:ext cx="46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chemeClr val="accent1"/>
                  </a:solidFill>
                  <a:latin typeface="Trebuchet MS" pitchFamily="96" charset="0"/>
                  <a:ea typeface="宋体" charset="-122"/>
                </a:rPr>
                <a:t>11010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472" y="1795"/>
              <a:ext cx="50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 42803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705" y="1360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541" y="179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638" y="1795"/>
              <a:ext cx="50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42803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541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541" y="157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820" y="1575"/>
              <a:ext cx="704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chemeClr val="accent1"/>
                  </a:solidFill>
                  <a:latin typeface="Trebuchet MS" pitchFamily="96" charset="0"/>
                  <a:ea typeface="宋体" charset="-122"/>
                </a:rPr>
                <a:t>1101 0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1475656" y="4725144"/>
            <a:ext cx="6678612" cy="2112963"/>
            <a:chOff x="975" y="2640"/>
            <a:chExt cx="3825" cy="1174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160" y="32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975" y="3024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160" y="340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632" y="3216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632" y="3408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1732" y="3024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309" y="3024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392" y="3216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1394" y="3024"/>
              <a:ext cx="1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160" y="360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1632" y="3600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392" y="3600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524" y="3024"/>
              <a:ext cx="5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1001" y="3214"/>
              <a:ext cx="299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1435" y="340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1672" y="3407"/>
              <a:ext cx="42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chemeClr val="accent1"/>
                  </a:solidFill>
                  <a:latin typeface="Trebuchet MS" pitchFamily="96" charset="0"/>
                  <a:ea typeface="宋体" charset="-122"/>
                </a:rPr>
                <a:t>11010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2247" y="3407"/>
              <a:ext cx="45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 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4278" y="3024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4128" y="340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4216" y="3407"/>
              <a:ext cx="45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42803</a:t>
              </a: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128" y="360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128" y="32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3473" y="3213"/>
              <a:ext cx="64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chemeClr val="accent1"/>
                  </a:solidFill>
                  <a:latin typeface="Trebuchet MS" pitchFamily="96" charset="0"/>
                  <a:ea typeface="宋体" charset="-122"/>
                </a:rPr>
                <a:t>1101 0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1542" y="2640"/>
              <a:ext cx="10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 err="1">
                  <a:latin typeface="Trebuchet MS" pitchFamily="96" charset="0"/>
                  <a:ea typeface="宋体" charset="-122"/>
                </a:rPr>
                <a:t>Mem</a:t>
              </a:r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[</a:t>
              </a:r>
              <a:r>
                <a:rPr lang="en-US" altLang="zh-CN" sz="16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214</a:t>
              </a:r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] = </a:t>
              </a:r>
              <a:r>
                <a:rPr lang="en-US" altLang="zh-CN" sz="16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>
              <a:off x="2112" y="283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06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9735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Inconsistent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080120"/>
            <a:ext cx="7920880" cy="5661248"/>
          </a:xfrm>
        </p:spPr>
        <p:txBody>
          <a:bodyPr>
            <a:no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However, now the cache and memory contain different, inconsistent data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endParaRPr lang="en-US" altLang="zh-CN" sz="26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How can we ensure that subsequent loads will return the right value?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endParaRPr lang="en-US" altLang="zh-CN" sz="26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This is also problematic if other devices are sharing the main memory, as in a multiprocessor system.</a:t>
            </a:r>
          </a:p>
          <a:p>
            <a:pPr marL="800100" lvl="1" indent="-342900" defTabSz="914400">
              <a:buFont typeface="Wingdings" panose="05000000000000000000" pitchFamily="2" charset="2"/>
              <a:buChar char="l"/>
            </a:pPr>
            <a:endParaRPr lang="en-US" altLang="zh-CN" sz="2100" dirty="0">
              <a:ea typeface="宋体" charset="-122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1287813" y="4670896"/>
            <a:ext cx="6680200" cy="1422400"/>
            <a:chOff x="975" y="1680"/>
            <a:chExt cx="3825" cy="789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160" y="187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975" y="1680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2160" y="206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1632" y="1872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632" y="2064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730" y="1680"/>
              <a:ext cx="3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309" y="1680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1392" y="1872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392" y="2064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1395" y="1680"/>
              <a:ext cx="1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2160" y="225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1632" y="2256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392" y="2256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525" y="1680"/>
              <a:ext cx="5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1001" y="1870"/>
              <a:ext cx="299" cy="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1437" y="2063"/>
              <a:ext cx="1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1672" y="2063"/>
              <a:ext cx="4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11010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2230" y="2063"/>
              <a:ext cx="4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  21763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4276" y="1680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273" y="2063"/>
              <a:ext cx="4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42803</a:t>
              </a:r>
            </a:p>
          </p:txBody>
        </p:sp>
        <p:sp>
          <p:nvSpPr>
            <p:cNvPr id="38" name="Rectangle 26"/>
            <p:cNvSpPr>
              <a:spLocks noChangeArrowheads="1"/>
            </p:cNvSpPr>
            <p:nvPr/>
          </p:nvSpPr>
          <p:spPr bwMode="auto">
            <a:xfrm>
              <a:off x="4128" y="225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4128" y="187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3473" y="1870"/>
              <a:ext cx="640" cy="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1101 0110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41" name="Oval 29"/>
            <p:cNvSpPr>
              <a:spLocks noChangeArrowheads="1"/>
            </p:cNvSpPr>
            <p:nvPr/>
          </p:nvSpPr>
          <p:spPr bwMode="auto">
            <a:xfrm>
              <a:off x="2256" y="206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Oval 30"/>
            <p:cNvSpPr>
              <a:spLocks noChangeArrowheads="1"/>
            </p:cNvSpPr>
            <p:nvPr/>
          </p:nvSpPr>
          <p:spPr bwMode="auto">
            <a:xfrm>
              <a:off x="4224" y="206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17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Write-through caches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775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A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write-through cache</a:t>
            </a:r>
            <a:r>
              <a:rPr lang="en-US" altLang="zh-CN" dirty="0">
                <a:ea typeface="宋体" charset="-122"/>
              </a:rPr>
              <a:t> solves the inconsistency problem by forcing all writes to update both the cache </a:t>
            </a:r>
            <a:r>
              <a:rPr lang="en-US" altLang="zh-CN" i="1" dirty="0">
                <a:ea typeface="宋体" charset="-122"/>
              </a:rPr>
              <a:t>and </a:t>
            </a:r>
            <a:r>
              <a:rPr lang="en-US" altLang="zh-CN" dirty="0">
                <a:ea typeface="宋体" charset="-122"/>
              </a:rPr>
              <a:t>the main memory.</a:t>
            </a: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This is simple to implement and keeps the cache and memory consistent, but this is not so good.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The bad thing is that forcing every write to go to main memory, we use up </a:t>
            </a:r>
            <a:r>
              <a:rPr lang="en-US" altLang="zh-CN" b="1" dirty="0">
                <a:ea typeface="宋体" charset="-122"/>
              </a:rPr>
              <a:t>bandwidth</a:t>
            </a:r>
            <a:r>
              <a:rPr lang="en-US" altLang="zh-CN" dirty="0">
                <a:ea typeface="宋体" charset="-122"/>
              </a:rPr>
              <a:t> between the cache and the memory.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93787" y="2564904"/>
            <a:ext cx="6678613" cy="2200275"/>
            <a:chOff x="927" y="1008"/>
            <a:chExt cx="3825" cy="122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63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27" y="1440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12" y="182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84" y="1632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584" y="1824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684" y="1440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261" y="1440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344" y="1632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346" y="1440"/>
              <a:ext cx="1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112" y="20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584" y="2016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344" y="2016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476" y="1440"/>
              <a:ext cx="5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953" y="1630"/>
              <a:ext cx="299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387" y="1824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624" y="1824"/>
              <a:ext cx="421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11010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199" y="1824"/>
              <a:ext cx="45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9900"/>
                  </a:solidFill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230" y="1440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080" y="182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224" y="1824"/>
              <a:ext cx="42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080" y="20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080" y="163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425" y="1630"/>
              <a:ext cx="64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1101 0110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2208" y="182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4176" y="182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2455" y="1008"/>
              <a:ext cx="10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Mem[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214</a:t>
              </a:r>
              <a:r>
                <a:rPr lang="en-US" altLang="zh-CN" sz="1600">
                  <a:latin typeface="Trebuchet MS" pitchFamily="96" charset="0"/>
                  <a:ea typeface="宋体" charset="-122"/>
                </a:rPr>
                <a:t>] = </a:t>
              </a:r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2064" y="1200"/>
              <a:ext cx="100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072" y="1200"/>
              <a:ext cx="100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00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Write Buffers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052736"/>
            <a:ext cx="8136904" cy="5688632"/>
          </a:xfrm>
        </p:spPr>
        <p:txBody>
          <a:bodyPr>
            <a:no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Write-through caches can result in slow writes, so CPU typically include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write buffer</a:t>
            </a:r>
            <a:r>
              <a:rPr lang="en-US" altLang="zh-CN" sz="2400" dirty="0">
                <a:ea typeface="宋体" charset="-122"/>
              </a:rPr>
              <a:t>, which queues pending writes to main memory and permits CPU to continue. </a:t>
            </a: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Buffers are used when two devices run at different speeds.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If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producer</a:t>
            </a:r>
            <a:r>
              <a:rPr lang="en-US" altLang="zh-CN" sz="2400" dirty="0">
                <a:ea typeface="宋体" charset="-122"/>
              </a:rPr>
              <a:t> generates data too quickly for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consumer</a:t>
            </a:r>
            <a:r>
              <a:rPr lang="en-US" altLang="zh-CN" sz="2400" dirty="0">
                <a:ea typeface="宋体" charset="-122"/>
              </a:rPr>
              <a:t> to handle, the extra data is stored in a buffer and producer can continue with other tasks, without waiting for consumer.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Conversely, if the producer slows down, the consumer can continue running at full speed as long as there is excess data in the buffer.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Here the producer is the CPU and the consumer is the main memory.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95736" y="2405831"/>
            <a:ext cx="5113338" cy="519113"/>
            <a:chOff x="1584" y="1824"/>
            <a:chExt cx="3221" cy="32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851" y="1824"/>
              <a:ext cx="634" cy="32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 dirty="0">
                  <a:ea typeface="宋体" charset="-122"/>
                </a:rPr>
                <a:t>Buffer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584" y="1824"/>
              <a:ext cx="792" cy="3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 dirty="0">
                  <a:ea typeface="宋体" charset="-122"/>
                </a:rPr>
                <a:t>Producer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3960" y="1824"/>
              <a:ext cx="845" cy="3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Consumer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376" y="1988"/>
              <a:ext cx="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485" y="1988"/>
              <a:ext cx="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6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Write-back caches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544616"/>
          </a:xfrm>
        </p:spPr>
        <p:txBody>
          <a:bodyPr>
            <a:no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In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write-back cache</a:t>
            </a:r>
            <a:r>
              <a:rPr lang="en-US" altLang="zh-CN" sz="2400" dirty="0">
                <a:ea typeface="宋体" charset="-122"/>
              </a:rPr>
              <a:t>, the memory is not updated until the cache block needs to be replaced 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For example, we might write some data to cache at first, leaving it inconsistent with main memory as shown before. 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  -- The cache block is marked “dirty” to indicate this inconsistency</a:t>
            </a: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4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4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Subsequent reads to the same memory address will be serviced by cache, which contains the correct, updated data.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776663" y="4735289"/>
            <a:ext cx="1173162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1352550" y="4379689"/>
            <a:ext cx="6969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3776663" y="5071839"/>
            <a:ext cx="1173162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854325" y="4735289"/>
            <a:ext cx="922338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2854325" y="5071839"/>
            <a:ext cx="922338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028950" y="4379689"/>
            <a:ext cx="53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Tag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4033838" y="4379689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2417763" y="4735289"/>
            <a:ext cx="436562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2417763" y="5071839"/>
            <a:ext cx="436562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2344738" y="4379689"/>
            <a:ext cx="6461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Dirty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61" name="Rectangle 15"/>
          <p:cNvSpPr>
            <a:spLocks noChangeArrowheads="1"/>
          </p:cNvSpPr>
          <p:nvPr/>
        </p:nvSpPr>
        <p:spPr bwMode="auto">
          <a:xfrm>
            <a:off x="3776663" y="5416327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2854325" y="5416327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2417763" y="5416327"/>
            <a:ext cx="4365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6183313" y="4386039"/>
            <a:ext cx="9032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1398588" y="4721002"/>
            <a:ext cx="5222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latin typeface="Trebuchet MS" pitchFamily="96" charset="0"/>
                <a:ea typeface="宋体" charset="-122"/>
              </a:rPr>
              <a:t>...</a:t>
            </a:r>
          </a:p>
          <a:p>
            <a:pPr algn="ctr">
              <a:spcBef>
                <a:spcPct val="50000"/>
              </a:spcBef>
            </a:pPr>
            <a:r>
              <a:rPr lang="en-US" altLang="zh-CN" sz="16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 dirty="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2511425" y="5070252"/>
            <a:ext cx="30956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2922588" y="5070252"/>
            <a:ext cx="736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3930650" y="5070252"/>
            <a:ext cx="7969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 21763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7500938" y="4386039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7239000" y="5076602"/>
            <a:ext cx="1173163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25"/>
          <p:cNvSpPr txBox="1">
            <a:spLocks noChangeArrowheads="1"/>
          </p:cNvSpPr>
          <p:nvPr/>
        </p:nvSpPr>
        <p:spPr bwMode="auto">
          <a:xfrm>
            <a:off x="7394575" y="5076602"/>
            <a:ext cx="7969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 42803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7239000" y="5421089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Rectangle 27"/>
          <p:cNvSpPr>
            <a:spLocks noChangeArrowheads="1"/>
          </p:cNvSpPr>
          <p:nvPr/>
        </p:nvSpPr>
        <p:spPr bwMode="auto">
          <a:xfrm>
            <a:off x="7239000" y="4730527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6092825" y="4725764"/>
            <a:ext cx="1117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1000 1110</a:t>
            </a:r>
            <a:endParaRPr lang="en-US" altLang="zh-CN" sz="160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1101 0110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2724150" y="3693889"/>
            <a:ext cx="18573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 err="1">
                <a:latin typeface="Trebuchet MS" pitchFamily="96" charset="0"/>
                <a:ea typeface="宋体" charset="-122"/>
              </a:rPr>
              <a:t>Mem</a:t>
            </a:r>
            <a:r>
              <a:rPr lang="en-US" altLang="zh-CN" sz="1600" dirty="0">
                <a:latin typeface="Trebuchet MS" pitchFamily="96" charset="0"/>
                <a:ea typeface="宋体" charset="-122"/>
              </a:rPr>
              <a:t>[</a:t>
            </a:r>
            <a:r>
              <a:rPr lang="en-US" altLang="zh-CN" sz="16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214</a:t>
            </a:r>
            <a:r>
              <a:rPr lang="en-US" altLang="zh-CN" sz="1600" dirty="0">
                <a:latin typeface="Trebuchet MS" pitchFamily="96" charset="0"/>
                <a:ea typeface="宋体" charset="-122"/>
              </a:rPr>
              <a:t>] = </a:t>
            </a:r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21763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76" name="Line 30"/>
          <p:cNvSpPr>
            <a:spLocks noChangeShapeType="1"/>
          </p:cNvSpPr>
          <p:nvPr/>
        </p:nvSpPr>
        <p:spPr bwMode="auto">
          <a:xfrm>
            <a:off x="3717925" y="4039964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Text Box 31"/>
          <p:cNvSpPr txBox="1">
            <a:spLocks noChangeArrowheads="1"/>
          </p:cNvSpPr>
          <p:nvPr/>
        </p:nvSpPr>
        <p:spPr bwMode="auto">
          <a:xfrm>
            <a:off x="7502525" y="4730527"/>
            <a:ext cx="63023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rPr>
              <a:t>1225</a:t>
            </a:r>
            <a:endParaRPr lang="en-US" altLang="zh-CN" sz="160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78" name="Oval 32"/>
          <p:cNvSpPr>
            <a:spLocks noChangeArrowheads="1"/>
          </p:cNvSpPr>
          <p:nvPr/>
        </p:nvSpPr>
        <p:spPr bwMode="auto">
          <a:xfrm>
            <a:off x="3941763" y="5071839"/>
            <a:ext cx="838200" cy="3444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Oval 33"/>
          <p:cNvSpPr>
            <a:spLocks noChangeArrowheads="1"/>
          </p:cNvSpPr>
          <p:nvPr/>
        </p:nvSpPr>
        <p:spPr bwMode="auto">
          <a:xfrm>
            <a:off x="7405688" y="5076602"/>
            <a:ext cx="838200" cy="3444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2035175" y="4735289"/>
            <a:ext cx="382588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Rectangle 35"/>
          <p:cNvSpPr>
            <a:spLocks noChangeArrowheads="1"/>
          </p:cNvSpPr>
          <p:nvPr/>
        </p:nvSpPr>
        <p:spPr bwMode="auto">
          <a:xfrm>
            <a:off x="2035175" y="5065489"/>
            <a:ext cx="382588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2036763" y="4379689"/>
            <a:ext cx="3222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V</a:t>
            </a:r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2035175" y="5416327"/>
            <a:ext cx="38258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2114550" y="5065489"/>
            <a:ext cx="30956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873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4136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Finishing the write back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We don’t need to store the new value back to main memory unless the cache block gets replaced.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For example, on a read from </a:t>
            </a:r>
            <a:r>
              <a:rPr lang="en-US" altLang="zh-CN" sz="2400" dirty="0" err="1">
                <a:ea typeface="宋体" charset="-122"/>
              </a:rPr>
              <a:t>Mem</a:t>
            </a:r>
            <a:r>
              <a:rPr lang="en-US" altLang="zh-CN" sz="2400" dirty="0">
                <a:ea typeface="宋体" charset="-122"/>
              </a:rPr>
              <a:t>[</a:t>
            </a:r>
            <a:r>
              <a:rPr lang="en-US" altLang="zh-CN" sz="2400" dirty="0">
                <a:solidFill>
                  <a:srgbClr val="FF00FF"/>
                </a:solidFill>
                <a:ea typeface="宋体" charset="-122"/>
              </a:rPr>
              <a:t>142</a:t>
            </a:r>
            <a:r>
              <a:rPr lang="en-US" altLang="zh-CN" sz="2400" dirty="0">
                <a:ea typeface="宋体" charset="-122"/>
              </a:rPr>
              <a:t>], which maps to the same cache block, the modified cache contents will first be written to main memory.</a:t>
            </a: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Only then can the cache block be replaced with data from address 142.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627438" y="3559348"/>
            <a:ext cx="1176337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020763" y="3232323"/>
            <a:ext cx="6969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627438" y="3903836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708275" y="3559348"/>
            <a:ext cx="919163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708275" y="3903836"/>
            <a:ext cx="919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2878138" y="3213273"/>
            <a:ext cx="53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Tag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3889375" y="3213273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3627438" y="4249911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2708275" y="4249911"/>
            <a:ext cx="919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1069975" y="3573636"/>
            <a:ext cx="5222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  <a:p>
            <a:pPr algn="ctr">
              <a:spcBef>
                <a:spcPct val="50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2774950" y="3903836"/>
            <a:ext cx="736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3751263" y="3903836"/>
            <a:ext cx="8588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rPr>
              <a:t>  </a:t>
            </a: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21763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45" name="Oval 49"/>
          <p:cNvSpPr>
            <a:spLocks noChangeArrowheads="1"/>
          </p:cNvSpPr>
          <p:nvPr/>
        </p:nvSpPr>
        <p:spPr bwMode="auto">
          <a:xfrm>
            <a:off x="3797300" y="3903836"/>
            <a:ext cx="838200" cy="3460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5926138" y="3213273"/>
            <a:ext cx="9032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7242175" y="3213273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6980238" y="3903836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7231063" y="3903836"/>
            <a:ext cx="736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21763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6980238" y="4249911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6980238" y="3559348"/>
            <a:ext cx="1176337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Text Box 56"/>
          <p:cNvSpPr txBox="1">
            <a:spLocks noChangeArrowheads="1"/>
          </p:cNvSpPr>
          <p:nvPr/>
        </p:nvSpPr>
        <p:spPr bwMode="auto">
          <a:xfrm>
            <a:off x="5835650" y="3554586"/>
            <a:ext cx="1117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1000 1110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1101 0110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53" name="Oval 57"/>
          <p:cNvSpPr>
            <a:spLocks noChangeArrowheads="1"/>
          </p:cNvSpPr>
          <p:nvPr/>
        </p:nvSpPr>
        <p:spPr bwMode="auto">
          <a:xfrm>
            <a:off x="7150100" y="3903836"/>
            <a:ext cx="838200" cy="3460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 Box 58"/>
          <p:cNvSpPr txBox="1">
            <a:spLocks noChangeArrowheads="1"/>
          </p:cNvSpPr>
          <p:nvPr/>
        </p:nvSpPr>
        <p:spPr bwMode="auto">
          <a:xfrm>
            <a:off x="7245350" y="3559348"/>
            <a:ext cx="63023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rPr>
              <a:t>1225</a:t>
            </a:r>
            <a:endParaRPr lang="en-US" altLang="zh-CN" sz="160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>
            <a:off x="4884738" y="4076873"/>
            <a:ext cx="10080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4003303" y="5718001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1396628" y="5390976"/>
            <a:ext cx="6969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4003303" y="6064076"/>
            <a:ext cx="1173162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3080965" y="5718001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3080965" y="6064076"/>
            <a:ext cx="922338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3254003" y="5371926"/>
            <a:ext cx="53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Tag</a:t>
            </a: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4265240" y="5371926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4003303" y="6408563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3080965" y="6408563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444253" y="5733876"/>
            <a:ext cx="5222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  <a:p>
            <a:pPr algn="ctr">
              <a:spcBef>
                <a:spcPct val="50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3149228" y="6062488"/>
            <a:ext cx="736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10001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71" name="Text Box 21"/>
          <p:cNvSpPr txBox="1">
            <a:spLocks noChangeArrowheads="1"/>
          </p:cNvSpPr>
          <p:nvPr/>
        </p:nvSpPr>
        <p:spPr bwMode="auto">
          <a:xfrm>
            <a:off x="4241428" y="6062488"/>
            <a:ext cx="6302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rPr>
              <a:t>1225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6302003" y="5371926"/>
            <a:ext cx="9032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7619628" y="5371926"/>
            <a:ext cx="6223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Data</a:t>
            </a:r>
          </a:p>
        </p:txBody>
      </p: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7356103" y="6064076"/>
            <a:ext cx="1176337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Text Box 25"/>
          <p:cNvSpPr txBox="1">
            <a:spLocks noChangeArrowheads="1"/>
          </p:cNvSpPr>
          <p:nvPr/>
        </p:nvSpPr>
        <p:spPr bwMode="auto">
          <a:xfrm>
            <a:off x="7606928" y="6062488"/>
            <a:ext cx="736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21763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76" name="Rectangle 26"/>
          <p:cNvSpPr>
            <a:spLocks noChangeArrowheads="1"/>
          </p:cNvSpPr>
          <p:nvPr/>
        </p:nvSpPr>
        <p:spPr bwMode="auto">
          <a:xfrm>
            <a:off x="7356103" y="6408563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Rectangle 27"/>
          <p:cNvSpPr>
            <a:spLocks noChangeArrowheads="1"/>
          </p:cNvSpPr>
          <p:nvPr/>
        </p:nvSpPr>
        <p:spPr bwMode="auto">
          <a:xfrm>
            <a:off x="7356103" y="5718001"/>
            <a:ext cx="1176337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6211515" y="5713238"/>
            <a:ext cx="1117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1000 1110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1101 0110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...</a:t>
            </a: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7621215" y="5718001"/>
            <a:ext cx="63023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rPr>
              <a:t>1225</a:t>
            </a:r>
            <a:endParaRPr lang="en-US" altLang="zh-CN" sz="160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80" name="Line 30"/>
          <p:cNvSpPr>
            <a:spLocks noChangeShapeType="1"/>
          </p:cNvSpPr>
          <p:nvPr/>
        </p:nvSpPr>
        <p:spPr bwMode="auto">
          <a:xfrm flipH="1">
            <a:off x="5260603" y="5891038"/>
            <a:ext cx="922337" cy="344488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6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Write misses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544616"/>
          </a:xfrm>
        </p:spPr>
        <p:txBody>
          <a:bodyPr>
            <a:normAutofit fontScale="92500"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Another scenario is if we try to write to an address that is not already contained in the cache; this is called a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write miss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Let’s say we want to store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21763</a:t>
            </a:r>
            <a:r>
              <a:rPr lang="en-US" altLang="zh-CN" sz="2800" dirty="0">
                <a:ea typeface="宋体" charset="-122"/>
              </a:rPr>
              <a:t> into </a:t>
            </a:r>
            <a:r>
              <a:rPr lang="en-US" altLang="zh-CN" sz="2800" dirty="0" err="1">
                <a:ea typeface="宋体" charset="-122"/>
              </a:rPr>
              <a:t>Mem</a:t>
            </a:r>
            <a:r>
              <a:rPr lang="en-US" altLang="zh-CN" sz="2800" dirty="0">
                <a:ea typeface="宋体" charset="-122"/>
              </a:rPr>
              <a:t>[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1101 0110</a:t>
            </a:r>
            <a:r>
              <a:rPr lang="en-US" altLang="zh-CN" sz="2800" dirty="0">
                <a:ea typeface="宋体" charset="-122"/>
              </a:rPr>
              <a:t>] but we find that address is not currently in the cache.</a:t>
            </a: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342900" indent="-342900" defTabSz="914400"/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When we update </a:t>
            </a:r>
            <a:r>
              <a:rPr lang="en-US" altLang="zh-CN" sz="2800" dirty="0" err="1">
                <a:ea typeface="宋体" charset="-122"/>
              </a:rPr>
              <a:t>Mem</a:t>
            </a:r>
            <a:r>
              <a:rPr lang="en-US" altLang="zh-CN" sz="2800" dirty="0">
                <a:ea typeface="宋体" charset="-122"/>
              </a:rPr>
              <a:t>[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1101 0110</a:t>
            </a:r>
            <a:r>
              <a:rPr lang="en-US" altLang="zh-CN" sz="2800" dirty="0">
                <a:ea typeface="宋体" charset="-122"/>
              </a:rPr>
              <a:t>], should we </a:t>
            </a:r>
            <a:r>
              <a:rPr lang="en-US" altLang="zh-CN" sz="2800" i="1" dirty="0">
                <a:ea typeface="宋体" charset="-122"/>
              </a:rPr>
              <a:t>also</a:t>
            </a:r>
            <a:r>
              <a:rPr lang="en-US" altLang="zh-CN" sz="2800" dirty="0">
                <a:ea typeface="宋体" charset="-122"/>
              </a:rPr>
              <a:t> load it into the cache?</a:t>
            </a:r>
          </a:p>
        </p:txBody>
      </p: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1286576" y="3530231"/>
            <a:ext cx="6680200" cy="1422400"/>
            <a:chOff x="1073" y="1632"/>
            <a:chExt cx="4207" cy="894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376" y="1850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1073" y="1632"/>
              <a:ext cx="43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2376" y="2067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1795" y="1850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1795" y="2067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1904" y="1632"/>
              <a:ext cx="33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58" name="Text Box 11"/>
            <p:cNvSpPr txBox="1">
              <a:spLocks noChangeArrowheads="1"/>
            </p:cNvSpPr>
            <p:nvPr/>
          </p:nvSpPr>
          <p:spPr bwMode="auto">
            <a:xfrm>
              <a:off x="2539" y="1632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1531" y="1850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1531" y="2067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1535" y="1632"/>
              <a:ext cx="20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2376" y="2285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1795" y="2285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1531" y="2285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877" y="1632"/>
              <a:ext cx="56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1101" y="1848"/>
              <a:ext cx="329" cy="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580" y="2067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838" y="2067"/>
              <a:ext cx="46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00010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2496" y="2067"/>
              <a:ext cx="53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123456</a:t>
              </a:r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4705" y="1632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541" y="2067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Text Box 25"/>
            <p:cNvSpPr txBox="1">
              <a:spLocks noChangeArrowheads="1"/>
            </p:cNvSpPr>
            <p:nvPr/>
          </p:nvSpPr>
          <p:spPr bwMode="auto">
            <a:xfrm>
              <a:off x="4717" y="2067"/>
              <a:ext cx="39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6378</a:t>
              </a:r>
            </a:p>
          </p:txBody>
        </p:sp>
        <p:sp>
          <p:nvSpPr>
            <p:cNvPr id="73" name="Rectangle 26"/>
            <p:cNvSpPr>
              <a:spLocks noChangeArrowheads="1"/>
            </p:cNvSpPr>
            <p:nvPr/>
          </p:nvSpPr>
          <p:spPr bwMode="auto">
            <a:xfrm>
              <a:off x="4541" y="2285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>
              <a:off x="4541" y="1850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Text Box 28"/>
            <p:cNvSpPr txBox="1">
              <a:spLocks noChangeArrowheads="1"/>
            </p:cNvSpPr>
            <p:nvPr/>
          </p:nvSpPr>
          <p:spPr bwMode="auto">
            <a:xfrm>
              <a:off x="3820" y="1848"/>
              <a:ext cx="704" cy="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1101 0110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76" name="Oval 29"/>
            <p:cNvSpPr>
              <a:spLocks noChangeArrowheads="1"/>
            </p:cNvSpPr>
            <p:nvPr/>
          </p:nvSpPr>
          <p:spPr bwMode="auto">
            <a:xfrm>
              <a:off x="1848" y="2067"/>
              <a:ext cx="422" cy="218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95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Course Evaluation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4968552" cy="3493368"/>
          </a:xfrm>
        </p:spPr>
        <p:txBody>
          <a:bodyPr>
            <a:normAutofit/>
          </a:bodyPr>
          <a:lstStyle/>
          <a:p>
            <a:r>
              <a:rPr lang="en-US" sz="2800" b="1" dirty="0"/>
              <a:t>I will reveal </a:t>
            </a:r>
            <a:r>
              <a:rPr lang="en-US" sz="2800" b="1" dirty="0">
                <a:solidFill>
                  <a:srgbClr val="FF0000"/>
                </a:solidFill>
              </a:rPr>
              <a:t>one question</a:t>
            </a:r>
            <a:r>
              <a:rPr lang="en-US" sz="2800" b="1" dirty="0"/>
              <a:t> of the </a:t>
            </a:r>
            <a:r>
              <a:rPr lang="en-US" sz="2800" b="1" dirty="0">
                <a:solidFill>
                  <a:srgbClr val="FF0000"/>
                </a:solidFill>
              </a:rPr>
              <a:t>final exam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5-10 points</a:t>
            </a:r>
            <a:r>
              <a:rPr lang="en-US" sz="2800" b="1" dirty="0"/>
              <a:t>) as </a:t>
            </a:r>
            <a:r>
              <a:rPr lang="en-US" sz="2800" b="1" dirty="0">
                <a:solidFill>
                  <a:srgbClr val="FF0000"/>
                </a:solidFill>
              </a:rPr>
              <a:t>an incentive</a:t>
            </a:r>
            <a:r>
              <a:rPr lang="en-US" sz="2800" b="1" dirty="0"/>
              <a:t>, if (and when) the </a:t>
            </a:r>
            <a:r>
              <a:rPr lang="en-US" sz="2800" b="1" dirty="0">
                <a:solidFill>
                  <a:srgbClr val="FF0000"/>
                </a:solidFill>
              </a:rPr>
              <a:t>response rate </a:t>
            </a:r>
            <a:r>
              <a:rPr lang="en-US" sz="2800" b="1" dirty="0"/>
              <a:t>of the course evaluation reaches </a:t>
            </a:r>
            <a:r>
              <a:rPr lang="en-US" sz="2800" b="1" dirty="0">
                <a:solidFill>
                  <a:srgbClr val="FF0000"/>
                </a:solidFill>
              </a:rPr>
              <a:t>80% </a:t>
            </a:r>
            <a:r>
              <a:rPr lang="en-US" sz="2800" b="1" dirty="0" smtClean="0">
                <a:solidFill>
                  <a:srgbClr val="FF0000"/>
                </a:solidFill>
              </a:rPr>
              <a:t>!!!</a:t>
            </a:r>
          </a:p>
          <a:p>
            <a:r>
              <a:rPr lang="en-US" sz="2800" u="sng" dirty="0">
                <a:hlinkClick r:id="rId3"/>
              </a:rPr>
              <a:t>https://sunyub.smartevals.com/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1026" name="Picture 2" descr="QR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1168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48" y="1577437"/>
            <a:ext cx="3275856" cy="480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8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3295600" y="5445224"/>
            <a:ext cx="4876800" cy="838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4136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Write around caches (write-no-allocate)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400600"/>
          </a:xfrm>
        </p:spPr>
        <p:txBody>
          <a:bodyPr>
            <a:no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290763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With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write around</a:t>
            </a:r>
            <a:r>
              <a:rPr lang="en-US" altLang="zh-CN" sz="2400" dirty="0">
                <a:ea typeface="宋体" charset="-122"/>
              </a:rPr>
              <a:t> policy, the write operation goes directly to main memory </a:t>
            </a:r>
            <a:r>
              <a:rPr lang="en-US" altLang="zh-CN" sz="2400" i="1" dirty="0">
                <a:ea typeface="宋体" charset="-122"/>
              </a:rPr>
              <a:t>without</a:t>
            </a:r>
            <a:r>
              <a:rPr lang="en-US" altLang="zh-CN" sz="2400" dirty="0">
                <a:ea typeface="宋体" charset="-122"/>
              </a:rPr>
              <a:t> affecting the cache.</a:t>
            </a: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290763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This is good when data is written but not immediately used again, in which case there’s no point to load it into the cache yet.</a:t>
            </a:r>
            <a:r>
              <a:rPr lang="en-US" altLang="zh-CN" sz="2400" dirty="0">
                <a:latin typeface="Lucida Console" pitchFamily="49" charset="0"/>
                <a:ea typeface="宋体" charset="-122"/>
              </a:rPr>
              <a:t>		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for (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int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= 0; 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&lt; SIZE; 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++)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  <a:tabLst>
                <a:tab pos="2290763" algn="l"/>
                <a:tab pos="2803525" algn="l"/>
              </a:tabLst>
            </a:pPr>
            <a:r>
              <a:rPr lang="en-US" altLang="zh-CN" sz="1800" dirty="0">
                <a:latin typeface="Lucida Console" pitchFamily="49" charset="0"/>
                <a:ea typeface="宋体" charset="-122"/>
              </a:rPr>
              <a:t>			a[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] = 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;</a:t>
            </a:r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1626375" y="2728268"/>
            <a:ext cx="3243262" cy="1420812"/>
            <a:chOff x="1049" y="1795"/>
            <a:chExt cx="2042" cy="895"/>
          </a:xfrm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352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49" y="1795"/>
              <a:ext cx="43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2352" y="2231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1771" y="2013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771" y="2231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1881" y="1795"/>
              <a:ext cx="33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2516" y="1795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507" y="2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1507" y="2231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1510" y="1795"/>
              <a:ext cx="20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2352" y="2448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1771" y="2448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1507" y="244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1077" y="2010"/>
              <a:ext cx="329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1556" y="2230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1814" y="2230"/>
              <a:ext cx="46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00010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2470" y="2230"/>
              <a:ext cx="53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123456</a:t>
              </a:r>
            </a:p>
          </p:txBody>
        </p:sp>
      </p:grpSp>
      <p:grpSp>
        <p:nvGrpSpPr>
          <p:cNvPr id="36" name="Group 23"/>
          <p:cNvGrpSpPr>
            <a:grpSpLocks/>
          </p:cNvGrpSpPr>
          <p:nvPr/>
        </p:nvGrpSpPr>
        <p:grpSpPr bwMode="auto">
          <a:xfrm>
            <a:off x="5580112" y="2080691"/>
            <a:ext cx="2595562" cy="2284413"/>
            <a:chOff x="3707" y="1248"/>
            <a:chExt cx="1636" cy="1439"/>
          </a:xfrm>
        </p:grpSpPr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765" y="1792"/>
              <a:ext cx="56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593" y="1792"/>
              <a:ext cx="39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4429" y="222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4569" y="2227"/>
              <a:ext cx="46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4429" y="244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4429" y="2010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3707" y="2007"/>
              <a:ext cx="704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1101 0110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4172" y="1248"/>
              <a:ext cx="117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Mem[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214</a:t>
              </a:r>
              <a:r>
                <a:rPr lang="en-US" altLang="zh-CN" sz="1600">
                  <a:latin typeface="Trebuchet MS" pitchFamily="96" charset="0"/>
                  <a:ea typeface="宋体" charset="-122"/>
                </a:rPr>
                <a:t>] = </a:t>
              </a:r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21763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798" y="1466"/>
              <a:ext cx="0" cy="32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Writing &amp;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We’ll explore: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Writing to caches: keeping memory consistent &amp; write-allocation.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Quantify the benefits of different cache designs, and see how caches affect overall performance.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Some main memory organizations that can help increase memory system performance.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7695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Hierarchies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Trade-off between access time &amp; hit rate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600" dirty="0">
              <a:ea typeface="宋体" charset="-12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L1 cache can focus on fast access time (okay hit rate)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zh-CN" sz="2600" dirty="0">
              <a:ea typeface="宋体" charset="-12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L2 cache can focus on good hit rate (okay access time)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zh-CN" sz="2600" dirty="0">
              <a:ea typeface="宋体" charset="-12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Such hierarchical design is another “big idea”</a:t>
            </a:r>
          </a:p>
        </p:txBody>
      </p:sp>
      <p:grpSp>
        <p:nvGrpSpPr>
          <p:cNvPr id="27" name="Group 4"/>
          <p:cNvGrpSpPr>
            <a:grpSpLocks/>
          </p:cNvGrpSpPr>
          <p:nvPr/>
        </p:nvGrpSpPr>
        <p:grpSpPr bwMode="auto">
          <a:xfrm>
            <a:off x="1239044" y="5288235"/>
            <a:ext cx="7291388" cy="1381125"/>
            <a:chOff x="845" y="1904"/>
            <a:chExt cx="4593" cy="870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1954" y="2176"/>
              <a:ext cx="63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L1 cache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845" y="2176"/>
              <a:ext cx="665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CPU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277" y="1904"/>
              <a:ext cx="1161" cy="87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 dirty="0">
                  <a:ea typeface="宋体" charset="-122"/>
                </a:rPr>
                <a:t>Main</a:t>
              </a:r>
            </a:p>
            <a:p>
              <a:pPr algn="ctr"/>
              <a:r>
                <a:rPr lang="en-US" altLang="zh-CN" sz="1800" dirty="0">
                  <a:ea typeface="宋体" charset="-122"/>
                </a:rPr>
                <a:t>Memory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rot="-5400000">
              <a:off x="1732" y="2063"/>
              <a:ext cx="0" cy="4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 rot="-5400000">
              <a:off x="4066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 rot="-5400000">
              <a:off x="2799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3010" y="2067"/>
              <a:ext cx="84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L2 cache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7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L1 Caches:  Instruction &amp; Data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charset="-122"/>
              </a:rPr>
              <a:t>     -- 64 kB, 64 byte blocks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charset="-122"/>
              </a:rPr>
              <a:t>     -- 2-way set associative, 2 cycle access time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L2 Cache: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charset="-122"/>
              </a:rPr>
              <a:t>      -- 1 MB, 64 byte blocks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charset="-122"/>
              </a:rPr>
              <a:t>      -- 4-way set associative, 16 cycle access time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Memory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charset="-122"/>
              </a:rPr>
              <a:t>      -- 200+ cycle access time</a:t>
            </a:r>
          </a:p>
        </p:txBody>
      </p:sp>
      <p:grpSp>
        <p:nvGrpSpPr>
          <p:cNvPr id="39" name="Group 4"/>
          <p:cNvGrpSpPr>
            <a:grpSpLocks/>
          </p:cNvGrpSpPr>
          <p:nvPr/>
        </p:nvGrpSpPr>
        <p:grpSpPr bwMode="auto">
          <a:xfrm>
            <a:off x="1305766" y="5013176"/>
            <a:ext cx="7291388" cy="1381125"/>
            <a:chOff x="845" y="1904"/>
            <a:chExt cx="4593" cy="870"/>
          </a:xfrm>
        </p:grpSpPr>
        <p:sp>
          <p:nvSpPr>
            <p:cNvPr id="40" name="Rectangle 5"/>
            <p:cNvSpPr>
              <a:spLocks noChangeArrowheads="1"/>
            </p:cNvSpPr>
            <p:nvPr/>
          </p:nvSpPr>
          <p:spPr bwMode="auto">
            <a:xfrm>
              <a:off x="1954" y="2176"/>
              <a:ext cx="63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L1 cache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845" y="2176"/>
              <a:ext cx="665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 dirty="0">
                  <a:ea typeface="宋体" charset="-122"/>
                </a:rPr>
                <a:t>CPU</a:t>
              </a:r>
            </a:p>
          </p:txBody>
        </p:sp>
        <p:sp>
          <p:nvSpPr>
            <p:cNvPr id="42" name="Rectangle 7"/>
            <p:cNvSpPr>
              <a:spLocks noChangeArrowheads="1"/>
            </p:cNvSpPr>
            <p:nvPr/>
          </p:nvSpPr>
          <p:spPr bwMode="auto">
            <a:xfrm>
              <a:off x="4277" y="1904"/>
              <a:ext cx="1161" cy="87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Main</a:t>
              </a:r>
            </a:p>
            <a:p>
              <a:pPr algn="ctr"/>
              <a:r>
                <a:rPr lang="en-US" altLang="zh-CN" sz="1800">
                  <a:ea typeface="宋体" charset="-122"/>
                </a:rPr>
                <a:t>Memory</a:t>
              </a:r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 rot="-5400000">
              <a:off x="1732" y="2063"/>
              <a:ext cx="0" cy="4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 rot="-5400000">
              <a:off x="4066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10"/>
            <p:cNvSpPr>
              <a:spLocks noChangeShapeType="1"/>
            </p:cNvSpPr>
            <p:nvPr/>
          </p:nvSpPr>
          <p:spPr bwMode="auto">
            <a:xfrm rot="-5400000">
              <a:off x="2799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11"/>
            <p:cNvSpPr>
              <a:spLocks noChangeArrowheads="1"/>
            </p:cNvSpPr>
            <p:nvPr/>
          </p:nvSpPr>
          <p:spPr bwMode="auto">
            <a:xfrm>
              <a:off x="3010" y="2067"/>
              <a:ext cx="84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L2 cache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6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Associativity and miss rates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Higher associativity means more complex hardware.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Highly-associative cache will also exhibit a lower miss rate.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Each set has more blocks, so there’s less chance of a conflict between two addresses which both belong in the same set.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Overall, this will reduce AMAT and memory stall cycles.</a:t>
            </a:r>
          </a:p>
          <a:p>
            <a:pPr marL="0" indent="0" defTabSz="914400">
              <a:buNone/>
            </a:pPr>
            <a:endParaRPr lang="en-US" altLang="zh-CN" sz="2200" dirty="0">
              <a:ea typeface="宋体" charset="-122"/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1492250" y="3247231"/>
            <a:ext cx="6392118" cy="3610769"/>
            <a:chOff x="1464" y="2337"/>
            <a:chExt cx="3256" cy="2019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795" y="3692"/>
              <a:ext cx="27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795" y="3257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795" y="4119"/>
              <a:ext cx="2740" cy="6"/>
            </a:xfrm>
            <a:custGeom>
              <a:avLst/>
              <a:gdLst>
                <a:gd name="T0" fmla="*/ 2491 w 2491"/>
                <a:gd name="T1" fmla="*/ 0 h 5"/>
                <a:gd name="T2" fmla="*/ 2491 w 2491"/>
                <a:gd name="T3" fmla="*/ 5 h 5"/>
                <a:gd name="T4" fmla="*/ 0 w 249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1" h="5">
                  <a:moveTo>
                    <a:pt x="2491" y="0"/>
                  </a:moveTo>
                  <a:lnTo>
                    <a:pt x="2491" y="5"/>
                  </a:lnTo>
                  <a:lnTo>
                    <a:pt x="0" y="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654" y="4071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0%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654" y="3646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3%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654" y="3208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6%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654" y="2770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9%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612" y="2337"/>
              <a:ext cx="11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12%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1795" y="2339"/>
              <a:ext cx="0" cy="17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1795" y="3692"/>
              <a:ext cx="3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1795" y="3257"/>
              <a:ext cx="38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1795" y="2824"/>
              <a:ext cx="3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795" y="2391"/>
              <a:ext cx="38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4404" y="4144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Eight-way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3629" y="4144"/>
              <a:ext cx="297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Four-way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20" name="Rectangle 42"/>
            <p:cNvSpPr>
              <a:spLocks noChangeArrowheads="1"/>
            </p:cNvSpPr>
            <p:nvPr/>
          </p:nvSpPr>
          <p:spPr bwMode="auto">
            <a:xfrm>
              <a:off x="2850" y="4144"/>
              <a:ext cx="287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Two-way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21" name="Rectangle 49"/>
            <p:cNvSpPr>
              <a:spLocks noChangeArrowheads="1"/>
            </p:cNvSpPr>
            <p:nvPr/>
          </p:nvSpPr>
          <p:spPr bwMode="auto">
            <a:xfrm>
              <a:off x="2061" y="4144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One-way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 rot="16200000">
              <a:off x="1364" y="2994"/>
              <a:ext cx="28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Miss rate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23" name="Rectangle 66"/>
            <p:cNvSpPr>
              <a:spLocks noChangeArrowheads="1"/>
            </p:cNvSpPr>
            <p:nvPr/>
          </p:nvSpPr>
          <p:spPr bwMode="auto">
            <a:xfrm>
              <a:off x="3015" y="4270"/>
              <a:ext cx="40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ea typeface="宋体" charset="-122"/>
                </a:rPr>
                <a:t>Associativity</a:t>
              </a:r>
              <a:endParaRPr lang="en-US" altLang="zh-CN" sz="1800">
                <a:ea typeface="宋体" charset="-122"/>
              </a:endParaRPr>
            </a:p>
          </p:txBody>
        </p:sp>
        <p:sp>
          <p:nvSpPr>
            <p:cNvPr id="24" name="Line 79"/>
            <p:cNvSpPr>
              <a:spLocks noChangeShapeType="1"/>
            </p:cNvSpPr>
            <p:nvPr/>
          </p:nvSpPr>
          <p:spPr bwMode="auto">
            <a:xfrm>
              <a:off x="1795" y="2824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80"/>
            <p:cNvSpPr>
              <a:spLocks noChangeShapeType="1"/>
            </p:cNvSpPr>
            <p:nvPr/>
          </p:nvSpPr>
          <p:spPr bwMode="auto">
            <a:xfrm flipH="1" flipV="1">
              <a:off x="2180" y="2683"/>
              <a:ext cx="785" cy="29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81"/>
            <p:cNvSpPr>
              <a:spLocks noChangeShapeType="1"/>
            </p:cNvSpPr>
            <p:nvPr/>
          </p:nvSpPr>
          <p:spPr bwMode="auto">
            <a:xfrm flipH="1" flipV="1">
              <a:off x="2965" y="2973"/>
              <a:ext cx="780" cy="286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82"/>
            <p:cNvSpPr>
              <a:spLocks noChangeShapeType="1"/>
            </p:cNvSpPr>
            <p:nvPr/>
          </p:nvSpPr>
          <p:spPr bwMode="auto">
            <a:xfrm flipH="1" flipV="1">
              <a:off x="3745" y="3259"/>
              <a:ext cx="762" cy="144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83"/>
            <p:cNvSpPr>
              <a:spLocks/>
            </p:cNvSpPr>
            <p:nvPr/>
          </p:nvSpPr>
          <p:spPr bwMode="auto">
            <a:xfrm>
              <a:off x="2150" y="2654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0 w 54"/>
                <a:gd name="T7" fmla="*/ 50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84"/>
            <p:cNvSpPr>
              <a:spLocks/>
            </p:cNvSpPr>
            <p:nvPr/>
          </p:nvSpPr>
          <p:spPr bwMode="auto">
            <a:xfrm>
              <a:off x="2936" y="2944"/>
              <a:ext cx="59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0 w 54"/>
                <a:gd name="T7" fmla="*/ 50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85"/>
            <p:cNvSpPr>
              <a:spLocks/>
            </p:cNvSpPr>
            <p:nvPr/>
          </p:nvSpPr>
          <p:spPr bwMode="auto">
            <a:xfrm>
              <a:off x="3715" y="3231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54 w 54"/>
                <a:gd name="T3" fmla="*/ 0 h 48"/>
                <a:gd name="T4" fmla="*/ 54 w 54"/>
                <a:gd name="T5" fmla="*/ 48 h 48"/>
                <a:gd name="T6" fmla="*/ 0 w 54"/>
                <a:gd name="T7" fmla="*/ 48 h 48"/>
                <a:gd name="T8" fmla="*/ 0 w 54"/>
                <a:gd name="T9" fmla="*/ 0 h 48"/>
                <a:gd name="T10" fmla="*/ 0 w 5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86"/>
            <p:cNvSpPr>
              <a:spLocks/>
            </p:cNvSpPr>
            <p:nvPr/>
          </p:nvSpPr>
          <p:spPr bwMode="auto">
            <a:xfrm>
              <a:off x="4478" y="3375"/>
              <a:ext cx="59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2 w 54"/>
                <a:gd name="T7" fmla="*/ 50 h 50"/>
                <a:gd name="T8" fmla="*/ 2 w 54"/>
                <a:gd name="T9" fmla="*/ 2 h 50"/>
                <a:gd name="T10" fmla="*/ 2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2" y="5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87"/>
            <p:cNvSpPr>
              <a:spLocks noChangeShapeType="1"/>
            </p:cNvSpPr>
            <p:nvPr/>
          </p:nvSpPr>
          <p:spPr bwMode="auto">
            <a:xfrm>
              <a:off x="2180" y="4089"/>
              <a:ext cx="1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88"/>
            <p:cNvSpPr>
              <a:spLocks noChangeShapeType="1"/>
            </p:cNvSpPr>
            <p:nvPr/>
          </p:nvSpPr>
          <p:spPr bwMode="auto">
            <a:xfrm>
              <a:off x="2963" y="4089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>
              <a:off x="3747" y="4089"/>
              <a:ext cx="3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4535" y="4089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91"/>
            <p:cNvSpPr>
              <a:spLocks noChangeShapeType="1"/>
            </p:cNvSpPr>
            <p:nvPr/>
          </p:nvSpPr>
          <p:spPr bwMode="auto">
            <a:xfrm>
              <a:off x="1795" y="2394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6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size and miss rates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The cache size also has a significant impact on performance.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The larger a cache is, the less chance there will be of a conflict.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Again this means the miss rate decreases, so the AMAT and number of memory stall cycles also decrease.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The </a:t>
            </a:r>
            <a:r>
              <a:rPr lang="en-US" altLang="zh-CN" sz="2200" dirty="0" smtClean="0">
                <a:ea typeface="宋体" charset="-122"/>
              </a:rPr>
              <a:t>Figure depicts </a:t>
            </a:r>
            <a:r>
              <a:rPr lang="en-US" altLang="zh-CN" sz="2200" dirty="0">
                <a:ea typeface="宋体" charset="-122"/>
              </a:rPr>
              <a:t>the miss rate as a function of both the cache size and its associativity.</a:t>
            </a:r>
          </a:p>
        </p:txBody>
      </p:sp>
      <p:grpSp>
        <p:nvGrpSpPr>
          <p:cNvPr id="64" name="Group 139"/>
          <p:cNvGrpSpPr>
            <a:grpSpLocks noChangeAspect="1"/>
          </p:cNvGrpSpPr>
          <p:nvPr/>
        </p:nvGrpSpPr>
        <p:grpSpPr bwMode="auto">
          <a:xfrm>
            <a:off x="2339752" y="3429000"/>
            <a:ext cx="4885855" cy="3418781"/>
            <a:chOff x="1296" y="2064"/>
            <a:chExt cx="3514" cy="2459"/>
          </a:xfrm>
        </p:grpSpPr>
        <p:sp>
          <p:nvSpPr>
            <p:cNvPr id="65" name="Line 119"/>
            <p:cNvSpPr>
              <a:spLocks noChangeAspect="1" noChangeShapeType="1"/>
            </p:cNvSpPr>
            <p:nvPr/>
          </p:nvSpPr>
          <p:spPr bwMode="auto">
            <a:xfrm>
              <a:off x="1625" y="2121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118"/>
            <p:cNvSpPr>
              <a:spLocks noChangeAspect="1" noChangeShapeType="1"/>
            </p:cNvSpPr>
            <p:nvPr/>
          </p:nvSpPr>
          <p:spPr bwMode="auto">
            <a:xfrm>
              <a:off x="1625" y="2551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117"/>
            <p:cNvSpPr>
              <a:spLocks noChangeAspect="1" noChangeShapeType="1"/>
            </p:cNvSpPr>
            <p:nvPr/>
          </p:nvSpPr>
          <p:spPr bwMode="auto">
            <a:xfrm>
              <a:off x="1625" y="2986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6"/>
            <p:cNvSpPr>
              <a:spLocks noChangeAspect="1" noChangeShapeType="1"/>
            </p:cNvSpPr>
            <p:nvPr/>
          </p:nvSpPr>
          <p:spPr bwMode="auto">
            <a:xfrm>
              <a:off x="1625" y="3854"/>
              <a:ext cx="27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7"/>
            <p:cNvSpPr>
              <a:spLocks noChangeAspect="1" noChangeShapeType="1"/>
            </p:cNvSpPr>
            <p:nvPr/>
          </p:nvSpPr>
          <p:spPr bwMode="auto">
            <a:xfrm flipH="1" flipV="1">
              <a:off x="2010" y="3567"/>
              <a:ext cx="785" cy="143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Line 8"/>
            <p:cNvSpPr>
              <a:spLocks noChangeAspect="1" noChangeShapeType="1"/>
            </p:cNvSpPr>
            <p:nvPr/>
          </p:nvSpPr>
          <p:spPr bwMode="auto">
            <a:xfrm flipH="1">
              <a:off x="2795" y="3709"/>
              <a:ext cx="780" cy="3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9"/>
            <p:cNvSpPr>
              <a:spLocks noChangeAspect="1" noChangeShapeType="1"/>
            </p:cNvSpPr>
            <p:nvPr/>
          </p:nvSpPr>
          <p:spPr bwMode="auto">
            <a:xfrm flipH="1" flipV="1">
              <a:off x="3575" y="3710"/>
              <a:ext cx="762" cy="144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10"/>
            <p:cNvSpPr>
              <a:spLocks noChangeAspect="1" noChangeShapeType="1"/>
            </p:cNvSpPr>
            <p:nvPr/>
          </p:nvSpPr>
          <p:spPr bwMode="auto">
            <a:xfrm>
              <a:off x="1625" y="3419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11"/>
            <p:cNvSpPr>
              <a:spLocks noChangeAspect="1" noChangeShapeType="1"/>
            </p:cNvSpPr>
            <p:nvPr/>
          </p:nvSpPr>
          <p:spPr bwMode="auto">
            <a:xfrm flipH="1" flipV="1">
              <a:off x="3575" y="3565"/>
              <a:ext cx="762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Line 12"/>
            <p:cNvSpPr>
              <a:spLocks noChangeAspect="1" noChangeShapeType="1"/>
            </p:cNvSpPr>
            <p:nvPr/>
          </p:nvSpPr>
          <p:spPr bwMode="auto">
            <a:xfrm flipH="1" flipV="1">
              <a:off x="2795" y="3424"/>
              <a:ext cx="780" cy="141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Line 13"/>
            <p:cNvSpPr>
              <a:spLocks noChangeAspect="1" noChangeShapeType="1"/>
            </p:cNvSpPr>
            <p:nvPr/>
          </p:nvSpPr>
          <p:spPr bwMode="auto">
            <a:xfrm flipH="1" flipV="1">
              <a:off x="2010" y="3277"/>
              <a:ext cx="785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14"/>
            <p:cNvSpPr>
              <a:spLocks noChangeAspect="1"/>
            </p:cNvSpPr>
            <p:nvPr/>
          </p:nvSpPr>
          <p:spPr bwMode="auto">
            <a:xfrm>
              <a:off x="1625" y="4281"/>
              <a:ext cx="2740" cy="6"/>
            </a:xfrm>
            <a:custGeom>
              <a:avLst/>
              <a:gdLst>
                <a:gd name="T0" fmla="*/ 2491 w 2491"/>
                <a:gd name="T1" fmla="*/ 0 h 5"/>
                <a:gd name="T2" fmla="*/ 2491 w 2491"/>
                <a:gd name="T3" fmla="*/ 5 h 5"/>
                <a:gd name="T4" fmla="*/ 0 w 249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1" h="5">
                  <a:moveTo>
                    <a:pt x="2491" y="0"/>
                  </a:moveTo>
                  <a:lnTo>
                    <a:pt x="2491" y="5"/>
                  </a:lnTo>
                  <a:lnTo>
                    <a:pt x="0" y="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Rectangle 15"/>
            <p:cNvSpPr>
              <a:spLocks noChangeAspect="1" noChangeArrowheads="1"/>
            </p:cNvSpPr>
            <p:nvPr/>
          </p:nvSpPr>
          <p:spPr bwMode="auto">
            <a:xfrm>
              <a:off x="1484" y="4233"/>
              <a:ext cx="11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0%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78" name="Rectangle 17"/>
            <p:cNvSpPr>
              <a:spLocks noChangeAspect="1" noChangeArrowheads="1"/>
            </p:cNvSpPr>
            <p:nvPr/>
          </p:nvSpPr>
          <p:spPr bwMode="auto">
            <a:xfrm>
              <a:off x="1484" y="3808"/>
              <a:ext cx="11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3%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79" name="Rectangle 19"/>
            <p:cNvSpPr>
              <a:spLocks noChangeAspect="1" noChangeArrowheads="1"/>
            </p:cNvSpPr>
            <p:nvPr/>
          </p:nvSpPr>
          <p:spPr bwMode="auto">
            <a:xfrm>
              <a:off x="1484" y="3370"/>
              <a:ext cx="11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6%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0" name="Rectangle 21"/>
            <p:cNvSpPr>
              <a:spLocks noChangeAspect="1" noChangeArrowheads="1"/>
            </p:cNvSpPr>
            <p:nvPr/>
          </p:nvSpPr>
          <p:spPr bwMode="auto">
            <a:xfrm>
              <a:off x="1484" y="2932"/>
              <a:ext cx="11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9%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1" name="Rectangle 23"/>
            <p:cNvSpPr>
              <a:spLocks noChangeAspect="1" noChangeArrowheads="1"/>
            </p:cNvSpPr>
            <p:nvPr/>
          </p:nvSpPr>
          <p:spPr bwMode="auto">
            <a:xfrm>
              <a:off x="1440" y="2499"/>
              <a:ext cx="1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12%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2" name="Rectangle 26"/>
            <p:cNvSpPr>
              <a:spLocks noChangeAspect="1" noChangeArrowheads="1"/>
            </p:cNvSpPr>
            <p:nvPr/>
          </p:nvSpPr>
          <p:spPr bwMode="auto">
            <a:xfrm>
              <a:off x="1440" y="2064"/>
              <a:ext cx="1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15%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3" name="Line 29"/>
            <p:cNvSpPr>
              <a:spLocks noChangeAspect="1" noChangeShapeType="1"/>
            </p:cNvSpPr>
            <p:nvPr/>
          </p:nvSpPr>
          <p:spPr bwMode="auto">
            <a:xfrm flipV="1">
              <a:off x="1625" y="2123"/>
              <a:ext cx="1" cy="21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34"/>
            <p:cNvSpPr>
              <a:spLocks noChangeAspect="1"/>
            </p:cNvSpPr>
            <p:nvPr/>
          </p:nvSpPr>
          <p:spPr bwMode="auto">
            <a:xfrm>
              <a:off x="4563" y="3206"/>
              <a:ext cx="48" cy="40"/>
            </a:xfrm>
            <a:custGeom>
              <a:avLst/>
              <a:gdLst>
                <a:gd name="T0" fmla="*/ 0 w 44"/>
                <a:gd name="T1" fmla="*/ 0 h 35"/>
                <a:gd name="T2" fmla="*/ 44 w 44"/>
                <a:gd name="T3" fmla="*/ 0 h 35"/>
                <a:gd name="T4" fmla="*/ 44 w 44"/>
                <a:gd name="T5" fmla="*/ 35 h 35"/>
                <a:gd name="T6" fmla="*/ 0 w 44"/>
                <a:gd name="T7" fmla="*/ 35 h 35"/>
                <a:gd name="T8" fmla="*/ 0 w 44"/>
                <a:gd name="T9" fmla="*/ 0 h 35"/>
                <a:gd name="T10" fmla="*/ 0 w 44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35">
                  <a:moveTo>
                    <a:pt x="0" y="0"/>
                  </a:moveTo>
                  <a:lnTo>
                    <a:pt x="44" y="0"/>
                  </a:lnTo>
                  <a:lnTo>
                    <a:pt x="44" y="3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35"/>
            <p:cNvSpPr>
              <a:spLocks noChangeAspect="1"/>
            </p:cNvSpPr>
            <p:nvPr/>
          </p:nvSpPr>
          <p:spPr bwMode="auto">
            <a:xfrm>
              <a:off x="4560" y="3095"/>
              <a:ext cx="49" cy="40"/>
            </a:xfrm>
            <a:custGeom>
              <a:avLst/>
              <a:gdLst>
                <a:gd name="T0" fmla="*/ 0 w 44"/>
                <a:gd name="T1" fmla="*/ 0 h 35"/>
                <a:gd name="T2" fmla="*/ 44 w 44"/>
                <a:gd name="T3" fmla="*/ 0 h 35"/>
                <a:gd name="T4" fmla="*/ 44 w 44"/>
                <a:gd name="T5" fmla="*/ 35 h 35"/>
                <a:gd name="T6" fmla="*/ 2 w 44"/>
                <a:gd name="T7" fmla="*/ 35 h 35"/>
                <a:gd name="T8" fmla="*/ 2 w 44"/>
                <a:gd name="T9" fmla="*/ 0 h 35"/>
                <a:gd name="T10" fmla="*/ 2 w 44"/>
                <a:gd name="T11" fmla="*/ 0 h 35"/>
                <a:gd name="T12" fmla="*/ 0 w 44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35">
                  <a:moveTo>
                    <a:pt x="0" y="0"/>
                  </a:moveTo>
                  <a:lnTo>
                    <a:pt x="44" y="0"/>
                  </a:lnTo>
                  <a:lnTo>
                    <a:pt x="44" y="35"/>
                  </a:lnTo>
                  <a:lnTo>
                    <a:pt x="2" y="35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Rectangle 36"/>
            <p:cNvSpPr>
              <a:spLocks noChangeAspect="1" noChangeArrowheads="1"/>
            </p:cNvSpPr>
            <p:nvPr/>
          </p:nvSpPr>
          <p:spPr bwMode="auto">
            <a:xfrm>
              <a:off x="4234" y="4306"/>
              <a:ext cx="33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Eight-way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7" name="Rectangle 45"/>
            <p:cNvSpPr>
              <a:spLocks noChangeAspect="1" noChangeArrowheads="1"/>
            </p:cNvSpPr>
            <p:nvPr/>
          </p:nvSpPr>
          <p:spPr bwMode="auto">
            <a:xfrm>
              <a:off x="3459" y="4306"/>
              <a:ext cx="3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Four-way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8" name="Rectangle 53"/>
            <p:cNvSpPr>
              <a:spLocks noChangeAspect="1" noChangeArrowheads="1"/>
            </p:cNvSpPr>
            <p:nvPr/>
          </p:nvSpPr>
          <p:spPr bwMode="auto">
            <a:xfrm>
              <a:off x="2680" y="4306"/>
              <a:ext cx="30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Two-way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89" name="Rectangle 60"/>
            <p:cNvSpPr>
              <a:spLocks noChangeAspect="1" noChangeArrowheads="1"/>
            </p:cNvSpPr>
            <p:nvPr/>
          </p:nvSpPr>
          <p:spPr bwMode="auto">
            <a:xfrm>
              <a:off x="1891" y="4306"/>
              <a:ext cx="30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One-way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90" name="Freeform 67"/>
            <p:cNvSpPr>
              <a:spLocks noChangeAspect="1"/>
            </p:cNvSpPr>
            <p:nvPr/>
          </p:nvSpPr>
          <p:spPr bwMode="auto">
            <a:xfrm>
              <a:off x="4565" y="3435"/>
              <a:ext cx="38" cy="28"/>
            </a:xfrm>
            <a:custGeom>
              <a:avLst/>
              <a:gdLst>
                <a:gd name="T0" fmla="*/ 17 w 35"/>
                <a:gd name="T1" fmla="*/ 25 h 25"/>
                <a:gd name="T2" fmla="*/ 21 w 35"/>
                <a:gd name="T3" fmla="*/ 25 h 25"/>
                <a:gd name="T4" fmla="*/ 23 w 35"/>
                <a:gd name="T5" fmla="*/ 25 h 25"/>
                <a:gd name="T6" fmla="*/ 25 w 35"/>
                <a:gd name="T7" fmla="*/ 23 h 25"/>
                <a:gd name="T8" fmla="*/ 29 w 35"/>
                <a:gd name="T9" fmla="*/ 23 h 25"/>
                <a:gd name="T10" fmla="*/ 31 w 35"/>
                <a:gd name="T11" fmla="*/ 21 h 25"/>
                <a:gd name="T12" fmla="*/ 33 w 35"/>
                <a:gd name="T13" fmla="*/ 21 h 25"/>
                <a:gd name="T14" fmla="*/ 33 w 35"/>
                <a:gd name="T15" fmla="*/ 19 h 25"/>
                <a:gd name="T16" fmla="*/ 35 w 35"/>
                <a:gd name="T17" fmla="*/ 17 h 25"/>
                <a:gd name="T18" fmla="*/ 35 w 35"/>
                <a:gd name="T19" fmla="*/ 15 h 25"/>
                <a:gd name="T20" fmla="*/ 35 w 35"/>
                <a:gd name="T21" fmla="*/ 13 h 25"/>
                <a:gd name="T22" fmla="*/ 35 w 35"/>
                <a:gd name="T23" fmla="*/ 11 h 25"/>
                <a:gd name="T24" fmla="*/ 35 w 35"/>
                <a:gd name="T25" fmla="*/ 10 h 25"/>
                <a:gd name="T26" fmla="*/ 33 w 35"/>
                <a:gd name="T27" fmla="*/ 8 h 25"/>
                <a:gd name="T28" fmla="*/ 33 w 35"/>
                <a:gd name="T29" fmla="*/ 6 h 25"/>
                <a:gd name="T30" fmla="*/ 31 w 35"/>
                <a:gd name="T31" fmla="*/ 4 h 25"/>
                <a:gd name="T32" fmla="*/ 29 w 35"/>
                <a:gd name="T33" fmla="*/ 4 h 25"/>
                <a:gd name="T34" fmla="*/ 25 w 35"/>
                <a:gd name="T35" fmla="*/ 2 h 25"/>
                <a:gd name="T36" fmla="*/ 23 w 35"/>
                <a:gd name="T37" fmla="*/ 2 h 25"/>
                <a:gd name="T38" fmla="*/ 21 w 35"/>
                <a:gd name="T39" fmla="*/ 0 h 25"/>
                <a:gd name="T40" fmla="*/ 17 w 35"/>
                <a:gd name="T41" fmla="*/ 0 h 25"/>
                <a:gd name="T42" fmla="*/ 15 w 35"/>
                <a:gd name="T43" fmla="*/ 0 h 25"/>
                <a:gd name="T44" fmla="*/ 12 w 35"/>
                <a:gd name="T45" fmla="*/ 2 h 25"/>
                <a:gd name="T46" fmla="*/ 10 w 35"/>
                <a:gd name="T47" fmla="*/ 2 h 25"/>
                <a:gd name="T48" fmla="*/ 8 w 35"/>
                <a:gd name="T49" fmla="*/ 4 h 25"/>
                <a:gd name="T50" fmla="*/ 6 w 35"/>
                <a:gd name="T51" fmla="*/ 4 h 25"/>
                <a:gd name="T52" fmla="*/ 4 w 35"/>
                <a:gd name="T53" fmla="*/ 6 h 25"/>
                <a:gd name="T54" fmla="*/ 2 w 35"/>
                <a:gd name="T55" fmla="*/ 8 h 25"/>
                <a:gd name="T56" fmla="*/ 0 w 35"/>
                <a:gd name="T57" fmla="*/ 10 h 25"/>
                <a:gd name="T58" fmla="*/ 0 w 35"/>
                <a:gd name="T59" fmla="*/ 11 h 25"/>
                <a:gd name="T60" fmla="*/ 0 w 35"/>
                <a:gd name="T61" fmla="*/ 13 h 25"/>
                <a:gd name="T62" fmla="*/ 0 w 35"/>
                <a:gd name="T63" fmla="*/ 15 h 25"/>
                <a:gd name="T64" fmla="*/ 0 w 35"/>
                <a:gd name="T65" fmla="*/ 17 h 25"/>
                <a:gd name="T66" fmla="*/ 2 w 35"/>
                <a:gd name="T67" fmla="*/ 19 h 25"/>
                <a:gd name="T68" fmla="*/ 4 w 35"/>
                <a:gd name="T69" fmla="*/ 21 h 25"/>
                <a:gd name="T70" fmla="*/ 6 w 35"/>
                <a:gd name="T71" fmla="*/ 21 h 25"/>
                <a:gd name="T72" fmla="*/ 8 w 35"/>
                <a:gd name="T73" fmla="*/ 23 h 25"/>
                <a:gd name="T74" fmla="*/ 10 w 35"/>
                <a:gd name="T75" fmla="*/ 23 h 25"/>
                <a:gd name="T76" fmla="*/ 12 w 35"/>
                <a:gd name="T77" fmla="*/ 25 h 25"/>
                <a:gd name="T78" fmla="*/ 15 w 35"/>
                <a:gd name="T79" fmla="*/ 25 h 25"/>
                <a:gd name="T80" fmla="*/ 17 w 35"/>
                <a:gd name="T81" fmla="*/ 25 h 25"/>
                <a:gd name="T82" fmla="*/ 17 w 35"/>
                <a:gd name="T8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19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3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68"/>
            <p:cNvSpPr>
              <a:spLocks noChangeAspect="1"/>
            </p:cNvSpPr>
            <p:nvPr/>
          </p:nvSpPr>
          <p:spPr bwMode="auto">
            <a:xfrm>
              <a:off x="1991" y="3554"/>
              <a:ext cx="38" cy="28"/>
            </a:xfrm>
            <a:custGeom>
              <a:avLst/>
              <a:gdLst>
                <a:gd name="T0" fmla="*/ 17 w 34"/>
                <a:gd name="T1" fmla="*/ 23 h 25"/>
                <a:gd name="T2" fmla="*/ 21 w 34"/>
                <a:gd name="T3" fmla="*/ 25 h 25"/>
                <a:gd name="T4" fmla="*/ 23 w 34"/>
                <a:gd name="T5" fmla="*/ 23 h 25"/>
                <a:gd name="T6" fmla="*/ 25 w 34"/>
                <a:gd name="T7" fmla="*/ 23 h 25"/>
                <a:gd name="T8" fmla="*/ 28 w 34"/>
                <a:gd name="T9" fmla="*/ 21 h 25"/>
                <a:gd name="T10" fmla="*/ 30 w 34"/>
                <a:gd name="T11" fmla="*/ 21 h 25"/>
                <a:gd name="T12" fmla="*/ 32 w 34"/>
                <a:gd name="T13" fmla="*/ 19 h 25"/>
                <a:gd name="T14" fmla="*/ 32 w 34"/>
                <a:gd name="T15" fmla="*/ 18 h 25"/>
                <a:gd name="T16" fmla="*/ 34 w 34"/>
                <a:gd name="T17" fmla="*/ 16 h 25"/>
                <a:gd name="T18" fmla="*/ 34 w 34"/>
                <a:gd name="T19" fmla="*/ 14 h 25"/>
                <a:gd name="T20" fmla="*/ 34 w 34"/>
                <a:gd name="T21" fmla="*/ 12 h 25"/>
                <a:gd name="T22" fmla="*/ 34 w 34"/>
                <a:gd name="T23" fmla="*/ 10 h 25"/>
                <a:gd name="T24" fmla="*/ 34 w 34"/>
                <a:gd name="T25" fmla="*/ 8 h 25"/>
                <a:gd name="T26" fmla="*/ 32 w 34"/>
                <a:gd name="T27" fmla="*/ 6 h 25"/>
                <a:gd name="T28" fmla="*/ 32 w 34"/>
                <a:gd name="T29" fmla="*/ 4 h 25"/>
                <a:gd name="T30" fmla="*/ 30 w 34"/>
                <a:gd name="T31" fmla="*/ 4 h 25"/>
                <a:gd name="T32" fmla="*/ 28 w 34"/>
                <a:gd name="T33" fmla="*/ 2 h 25"/>
                <a:gd name="T34" fmla="*/ 25 w 34"/>
                <a:gd name="T35" fmla="*/ 0 h 25"/>
                <a:gd name="T36" fmla="*/ 23 w 34"/>
                <a:gd name="T37" fmla="*/ 0 h 25"/>
                <a:gd name="T38" fmla="*/ 21 w 34"/>
                <a:gd name="T39" fmla="*/ 0 h 25"/>
                <a:gd name="T40" fmla="*/ 17 w 34"/>
                <a:gd name="T41" fmla="*/ 0 h 25"/>
                <a:gd name="T42" fmla="*/ 15 w 34"/>
                <a:gd name="T43" fmla="*/ 0 h 25"/>
                <a:gd name="T44" fmla="*/ 11 w 34"/>
                <a:gd name="T45" fmla="*/ 0 h 25"/>
                <a:gd name="T46" fmla="*/ 9 w 34"/>
                <a:gd name="T47" fmla="*/ 0 h 25"/>
                <a:gd name="T48" fmla="*/ 7 w 34"/>
                <a:gd name="T49" fmla="*/ 2 h 25"/>
                <a:gd name="T50" fmla="*/ 3 w 34"/>
                <a:gd name="T51" fmla="*/ 4 h 25"/>
                <a:gd name="T52" fmla="*/ 3 w 34"/>
                <a:gd name="T53" fmla="*/ 4 h 25"/>
                <a:gd name="T54" fmla="*/ 2 w 34"/>
                <a:gd name="T55" fmla="*/ 6 h 25"/>
                <a:gd name="T56" fmla="*/ 0 w 34"/>
                <a:gd name="T57" fmla="*/ 8 h 25"/>
                <a:gd name="T58" fmla="*/ 0 w 34"/>
                <a:gd name="T59" fmla="*/ 10 h 25"/>
                <a:gd name="T60" fmla="*/ 0 w 34"/>
                <a:gd name="T61" fmla="*/ 12 h 25"/>
                <a:gd name="T62" fmla="*/ 0 w 34"/>
                <a:gd name="T63" fmla="*/ 14 h 25"/>
                <a:gd name="T64" fmla="*/ 0 w 34"/>
                <a:gd name="T65" fmla="*/ 16 h 25"/>
                <a:gd name="T66" fmla="*/ 2 w 34"/>
                <a:gd name="T67" fmla="*/ 18 h 25"/>
                <a:gd name="T68" fmla="*/ 3 w 34"/>
                <a:gd name="T69" fmla="*/ 19 h 25"/>
                <a:gd name="T70" fmla="*/ 3 w 34"/>
                <a:gd name="T71" fmla="*/ 21 h 25"/>
                <a:gd name="T72" fmla="*/ 7 w 34"/>
                <a:gd name="T73" fmla="*/ 21 h 25"/>
                <a:gd name="T74" fmla="*/ 9 w 34"/>
                <a:gd name="T75" fmla="*/ 23 h 25"/>
                <a:gd name="T76" fmla="*/ 11 w 34"/>
                <a:gd name="T77" fmla="*/ 23 h 25"/>
                <a:gd name="T78" fmla="*/ 15 w 34"/>
                <a:gd name="T79" fmla="*/ 25 h 25"/>
                <a:gd name="T80" fmla="*/ 17 w 34"/>
                <a:gd name="T81" fmla="*/ 25 h 25"/>
                <a:gd name="T82" fmla="*/ 17 w 34"/>
                <a:gd name="T83" fmla="*/ 25 h 25"/>
                <a:gd name="T84" fmla="*/ 17 w 34"/>
                <a:gd name="T85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" h="25">
                  <a:moveTo>
                    <a:pt x="17" y="23"/>
                  </a:moveTo>
                  <a:lnTo>
                    <a:pt x="21" y="25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8" y="21"/>
                  </a:lnTo>
                  <a:lnTo>
                    <a:pt x="30" y="21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69"/>
            <p:cNvSpPr>
              <a:spLocks noChangeAspect="1"/>
            </p:cNvSpPr>
            <p:nvPr/>
          </p:nvSpPr>
          <p:spPr bwMode="auto">
            <a:xfrm>
              <a:off x="2776" y="3698"/>
              <a:ext cx="39" cy="28"/>
            </a:xfrm>
            <a:custGeom>
              <a:avLst/>
              <a:gdLst>
                <a:gd name="T0" fmla="*/ 17 w 35"/>
                <a:gd name="T1" fmla="*/ 25 h 25"/>
                <a:gd name="T2" fmla="*/ 19 w 35"/>
                <a:gd name="T3" fmla="*/ 25 h 25"/>
                <a:gd name="T4" fmla="*/ 23 w 35"/>
                <a:gd name="T5" fmla="*/ 25 h 25"/>
                <a:gd name="T6" fmla="*/ 25 w 35"/>
                <a:gd name="T7" fmla="*/ 23 h 25"/>
                <a:gd name="T8" fmla="*/ 27 w 35"/>
                <a:gd name="T9" fmla="*/ 23 h 25"/>
                <a:gd name="T10" fmla="*/ 31 w 35"/>
                <a:gd name="T11" fmla="*/ 21 h 25"/>
                <a:gd name="T12" fmla="*/ 31 w 35"/>
                <a:gd name="T13" fmla="*/ 19 h 25"/>
                <a:gd name="T14" fmla="*/ 33 w 35"/>
                <a:gd name="T15" fmla="*/ 19 h 25"/>
                <a:gd name="T16" fmla="*/ 35 w 35"/>
                <a:gd name="T17" fmla="*/ 17 h 25"/>
                <a:gd name="T18" fmla="*/ 35 w 35"/>
                <a:gd name="T19" fmla="*/ 15 h 25"/>
                <a:gd name="T20" fmla="*/ 35 w 35"/>
                <a:gd name="T21" fmla="*/ 13 h 25"/>
                <a:gd name="T22" fmla="*/ 35 w 35"/>
                <a:gd name="T23" fmla="*/ 11 h 25"/>
                <a:gd name="T24" fmla="*/ 35 w 35"/>
                <a:gd name="T25" fmla="*/ 10 h 25"/>
                <a:gd name="T26" fmla="*/ 33 w 35"/>
                <a:gd name="T27" fmla="*/ 8 h 25"/>
                <a:gd name="T28" fmla="*/ 31 w 35"/>
                <a:gd name="T29" fmla="*/ 6 h 25"/>
                <a:gd name="T30" fmla="*/ 31 w 35"/>
                <a:gd name="T31" fmla="*/ 4 h 25"/>
                <a:gd name="T32" fmla="*/ 27 w 35"/>
                <a:gd name="T33" fmla="*/ 2 h 25"/>
                <a:gd name="T34" fmla="*/ 25 w 35"/>
                <a:gd name="T35" fmla="*/ 2 h 25"/>
                <a:gd name="T36" fmla="*/ 23 w 35"/>
                <a:gd name="T37" fmla="*/ 0 h 25"/>
                <a:gd name="T38" fmla="*/ 19 w 35"/>
                <a:gd name="T39" fmla="*/ 0 h 25"/>
                <a:gd name="T40" fmla="*/ 17 w 35"/>
                <a:gd name="T41" fmla="*/ 0 h 25"/>
                <a:gd name="T42" fmla="*/ 13 w 35"/>
                <a:gd name="T43" fmla="*/ 0 h 25"/>
                <a:gd name="T44" fmla="*/ 12 w 35"/>
                <a:gd name="T45" fmla="*/ 0 h 25"/>
                <a:gd name="T46" fmla="*/ 10 w 35"/>
                <a:gd name="T47" fmla="*/ 2 h 25"/>
                <a:gd name="T48" fmla="*/ 6 w 35"/>
                <a:gd name="T49" fmla="*/ 2 h 25"/>
                <a:gd name="T50" fmla="*/ 4 w 35"/>
                <a:gd name="T51" fmla="*/ 4 h 25"/>
                <a:gd name="T52" fmla="*/ 2 w 35"/>
                <a:gd name="T53" fmla="*/ 6 h 25"/>
                <a:gd name="T54" fmla="*/ 2 w 35"/>
                <a:gd name="T55" fmla="*/ 8 h 25"/>
                <a:gd name="T56" fmla="*/ 0 w 35"/>
                <a:gd name="T57" fmla="*/ 10 h 25"/>
                <a:gd name="T58" fmla="*/ 0 w 35"/>
                <a:gd name="T59" fmla="*/ 11 h 25"/>
                <a:gd name="T60" fmla="*/ 0 w 35"/>
                <a:gd name="T61" fmla="*/ 13 h 25"/>
                <a:gd name="T62" fmla="*/ 0 w 35"/>
                <a:gd name="T63" fmla="*/ 15 h 25"/>
                <a:gd name="T64" fmla="*/ 0 w 35"/>
                <a:gd name="T65" fmla="*/ 17 h 25"/>
                <a:gd name="T66" fmla="*/ 2 w 35"/>
                <a:gd name="T67" fmla="*/ 19 h 25"/>
                <a:gd name="T68" fmla="*/ 2 w 35"/>
                <a:gd name="T69" fmla="*/ 19 h 25"/>
                <a:gd name="T70" fmla="*/ 4 w 35"/>
                <a:gd name="T71" fmla="*/ 21 h 25"/>
                <a:gd name="T72" fmla="*/ 6 w 35"/>
                <a:gd name="T73" fmla="*/ 23 h 25"/>
                <a:gd name="T74" fmla="*/ 10 w 35"/>
                <a:gd name="T75" fmla="*/ 23 h 25"/>
                <a:gd name="T76" fmla="*/ 12 w 35"/>
                <a:gd name="T77" fmla="*/ 25 h 25"/>
                <a:gd name="T78" fmla="*/ 13 w 35"/>
                <a:gd name="T79" fmla="*/ 25 h 25"/>
                <a:gd name="T80" fmla="*/ 17 w 35"/>
                <a:gd name="T81" fmla="*/ 25 h 25"/>
                <a:gd name="T82" fmla="*/ 17 w 35"/>
                <a:gd name="T8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25">
                  <a:moveTo>
                    <a:pt x="17" y="25"/>
                  </a:moveTo>
                  <a:lnTo>
                    <a:pt x="19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3" y="8"/>
                  </a:lnTo>
                  <a:lnTo>
                    <a:pt x="31" y="6"/>
                  </a:lnTo>
                  <a:lnTo>
                    <a:pt x="31" y="4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70"/>
            <p:cNvSpPr>
              <a:spLocks noChangeAspect="1"/>
            </p:cNvSpPr>
            <p:nvPr/>
          </p:nvSpPr>
          <p:spPr bwMode="auto">
            <a:xfrm>
              <a:off x="3558" y="3695"/>
              <a:ext cx="40" cy="29"/>
            </a:xfrm>
            <a:custGeom>
              <a:avLst/>
              <a:gdLst>
                <a:gd name="T0" fmla="*/ 17 w 36"/>
                <a:gd name="T1" fmla="*/ 25 h 25"/>
                <a:gd name="T2" fmla="*/ 21 w 36"/>
                <a:gd name="T3" fmla="*/ 25 h 25"/>
                <a:gd name="T4" fmla="*/ 23 w 36"/>
                <a:gd name="T5" fmla="*/ 25 h 25"/>
                <a:gd name="T6" fmla="*/ 26 w 36"/>
                <a:gd name="T7" fmla="*/ 25 h 25"/>
                <a:gd name="T8" fmla="*/ 28 w 36"/>
                <a:gd name="T9" fmla="*/ 23 h 25"/>
                <a:gd name="T10" fmla="*/ 30 w 36"/>
                <a:gd name="T11" fmla="*/ 21 h 25"/>
                <a:gd name="T12" fmla="*/ 32 w 36"/>
                <a:gd name="T13" fmla="*/ 21 h 25"/>
                <a:gd name="T14" fmla="*/ 34 w 36"/>
                <a:gd name="T15" fmla="*/ 19 h 25"/>
                <a:gd name="T16" fmla="*/ 34 w 36"/>
                <a:gd name="T17" fmla="*/ 17 h 25"/>
                <a:gd name="T18" fmla="*/ 36 w 36"/>
                <a:gd name="T19" fmla="*/ 15 h 25"/>
                <a:gd name="T20" fmla="*/ 36 w 36"/>
                <a:gd name="T21" fmla="*/ 13 h 25"/>
                <a:gd name="T22" fmla="*/ 36 w 36"/>
                <a:gd name="T23" fmla="*/ 12 h 25"/>
                <a:gd name="T24" fmla="*/ 34 w 36"/>
                <a:gd name="T25" fmla="*/ 10 h 25"/>
                <a:gd name="T26" fmla="*/ 34 w 36"/>
                <a:gd name="T27" fmla="*/ 8 h 25"/>
                <a:gd name="T28" fmla="*/ 32 w 36"/>
                <a:gd name="T29" fmla="*/ 6 h 25"/>
                <a:gd name="T30" fmla="*/ 30 w 36"/>
                <a:gd name="T31" fmla="*/ 4 h 25"/>
                <a:gd name="T32" fmla="*/ 28 w 36"/>
                <a:gd name="T33" fmla="*/ 4 h 25"/>
                <a:gd name="T34" fmla="*/ 26 w 36"/>
                <a:gd name="T35" fmla="*/ 2 h 25"/>
                <a:gd name="T36" fmla="*/ 23 w 36"/>
                <a:gd name="T37" fmla="*/ 2 h 25"/>
                <a:gd name="T38" fmla="*/ 21 w 36"/>
                <a:gd name="T39" fmla="*/ 0 h 25"/>
                <a:gd name="T40" fmla="*/ 19 w 36"/>
                <a:gd name="T41" fmla="*/ 0 h 25"/>
                <a:gd name="T42" fmla="*/ 15 w 36"/>
                <a:gd name="T43" fmla="*/ 0 h 25"/>
                <a:gd name="T44" fmla="*/ 13 w 36"/>
                <a:gd name="T45" fmla="*/ 2 h 25"/>
                <a:gd name="T46" fmla="*/ 9 w 36"/>
                <a:gd name="T47" fmla="*/ 2 h 25"/>
                <a:gd name="T48" fmla="*/ 7 w 36"/>
                <a:gd name="T49" fmla="*/ 4 h 25"/>
                <a:gd name="T50" fmla="*/ 5 w 36"/>
                <a:gd name="T51" fmla="*/ 4 h 25"/>
                <a:gd name="T52" fmla="*/ 3 w 36"/>
                <a:gd name="T53" fmla="*/ 6 h 25"/>
                <a:gd name="T54" fmla="*/ 2 w 36"/>
                <a:gd name="T55" fmla="*/ 8 h 25"/>
                <a:gd name="T56" fmla="*/ 2 w 36"/>
                <a:gd name="T57" fmla="*/ 10 h 25"/>
                <a:gd name="T58" fmla="*/ 0 w 36"/>
                <a:gd name="T59" fmla="*/ 12 h 25"/>
                <a:gd name="T60" fmla="*/ 0 w 36"/>
                <a:gd name="T61" fmla="*/ 13 h 25"/>
                <a:gd name="T62" fmla="*/ 0 w 36"/>
                <a:gd name="T63" fmla="*/ 15 h 25"/>
                <a:gd name="T64" fmla="*/ 2 w 36"/>
                <a:gd name="T65" fmla="*/ 17 h 25"/>
                <a:gd name="T66" fmla="*/ 2 w 36"/>
                <a:gd name="T67" fmla="*/ 19 h 25"/>
                <a:gd name="T68" fmla="*/ 3 w 36"/>
                <a:gd name="T69" fmla="*/ 21 h 25"/>
                <a:gd name="T70" fmla="*/ 5 w 36"/>
                <a:gd name="T71" fmla="*/ 21 h 25"/>
                <a:gd name="T72" fmla="*/ 7 w 36"/>
                <a:gd name="T73" fmla="*/ 23 h 25"/>
                <a:gd name="T74" fmla="*/ 9 w 36"/>
                <a:gd name="T75" fmla="*/ 25 h 25"/>
                <a:gd name="T76" fmla="*/ 13 w 36"/>
                <a:gd name="T77" fmla="*/ 25 h 25"/>
                <a:gd name="T78" fmla="*/ 15 w 36"/>
                <a:gd name="T79" fmla="*/ 25 h 25"/>
                <a:gd name="T80" fmla="*/ 19 w 36"/>
                <a:gd name="T81" fmla="*/ 25 h 25"/>
                <a:gd name="T82" fmla="*/ 19 w 36"/>
                <a:gd name="T83" fmla="*/ 25 h 25"/>
                <a:gd name="T84" fmla="*/ 17 w 36"/>
                <a:gd name="T8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6" y="25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3" y="21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71"/>
            <p:cNvSpPr>
              <a:spLocks noChangeAspect="1"/>
            </p:cNvSpPr>
            <p:nvPr/>
          </p:nvSpPr>
          <p:spPr bwMode="auto">
            <a:xfrm>
              <a:off x="4323" y="3842"/>
              <a:ext cx="37" cy="28"/>
            </a:xfrm>
            <a:custGeom>
              <a:avLst/>
              <a:gdLst>
                <a:gd name="T0" fmla="*/ 15 w 34"/>
                <a:gd name="T1" fmla="*/ 23 h 25"/>
                <a:gd name="T2" fmla="*/ 19 w 34"/>
                <a:gd name="T3" fmla="*/ 25 h 25"/>
                <a:gd name="T4" fmla="*/ 23 w 34"/>
                <a:gd name="T5" fmla="*/ 23 h 25"/>
                <a:gd name="T6" fmla="*/ 25 w 34"/>
                <a:gd name="T7" fmla="*/ 23 h 25"/>
                <a:gd name="T8" fmla="*/ 27 w 34"/>
                <a:gd name="T9" fmla="*/ 21 h 25"/>
                <a:gd name="T10" fmla="*/ 29 w 34"/>
                <a:gd name="T11" fmla="*/ 21 h 25"/>
                <a:gd name="T12" fmla="*/ 31 w 34"/>
                <a:gd name="T13" fmla="*/ 19 h 25"/>
                <a:gd name="T14" fmla="*/ 32 w 34"/>
                <a:gd name="T15" fmla="*/ 17 h 25"/>
                <a:gd name="T16" fmla="*/ 34 w 34"/>
                <a:gd name="T17" fmla="*/ 15 h 25"/>
                <a:gd name="T18" fmla="*/ 34 w 34"/>
                <a:gd name="T19" fmla="*/ 13 h 25"/>
                <a:gd name="T20" fmla="*/ 34 w 34"/>
                <a:gd name="T21" fmla="*/ 11 h 25"/>
                <a:gd name="T22" fmla="*/ 34 w 34"/>
                <a:gd name="T23" fmla="*/ 9 h 25"/>
                <a:gd name="T24" fmla="*/ 34 w 34"/>
                <a:gd name="T25" fmla="*/ 7 h 25"/>
                <a:gd name="T26" fmla="*/ 32 w 34"/>
                <a:gd name="T27" fmla="*/ 5 h 25"/>
                <a:gd name="T28" fmla="*/ 31 w 34"/>
                <a:gd name="T29" fmla="*/ 4 h 25"/>
                <a:gd name="T30" fmla="*/ 29 w 34"/>
                <a:gd name="T31" fmla="*/ 4 h 25"/>
                <a:gd name="T32" fmla="*/ 27 w 34"/>
                <a:gd name="T33" fmla="*/ 2 h 25"/>
                <a:gd name="T34" fmla="*/ 25 w 34"/>
                <a:gd name="T35" fmla="*/ 0 h 25"/>
                <a:gd name="T36" fmla="*/ 23 w 34"/>
                <a:gd name="T37" fmla="*/ 0 h 25"/>
                <a:gd name="T38" fmla="*/ 19 w 34"/>
                <a:gd name="T39" fmla="*/ 0 h 25"/>
                <a:gd name="T40" fmla="*/ 17 w 34"/>
                <a:gd name="T41" fmla="*/ 0 h 25"/>
                <a:gd name="T42" fmla="*/ 13 w 34"/>
                <a:gd name="T43" fmla="*/ 0 h 25"/>
                <a:gd name="T44" fmla="*/ 11 w 34"/>
                <a:gd name="T45" fmla="*/ 0 h 25"/>
                <a:gd name="T46" fmla="*/ 9 w 34"/>
                <a:gd name="T47" fmla="*/ 0 h 25"/>
                <a:gd name="T48" fmla="*/ 6 w 34"/>
                <a:gd name="T49" fmla="*/ 2 h 25"/>
                <a:gd name="T50" fmla="*/ 4 w 34"/>
                <a:gd name="T51" fmla="*/ 4 h 25"/>
                <a:gd name="T52" fmla="*/ 2 w 34"/>
                <a:gd name="T53" fmla="*/ 4 h 25"/>
                <a:gd name="T54" fmla="*/ 2 w 34"/>
                <a:gd name="T55" fmla="*/ 5 h 25"/>
                <a:gd name="T56" fmla="*/ 0 w 34"/>
                <a:gd name="T57" fmla="*/ 7 h 25"/>
                <a:gd name="T58" fmla="*/ 0 w 34"/>
                <a:gd name="T59" fmla="*/ 9 h 25"/>
                <a:gd name="T60" fmla="*/ 0 w 34"/>
                <a:gd name="T61" fmla="*/ 11 h 25"/>
                <a:gd name="T62" fmla="*/ 0 w 34"/>
                <a:gd name="T63" fmla="*/ 13 h 25"/>
                <a:gd name="T64" fmla="*/ 0 w 34"/>
                <a:gd name="T65" fmla="*/ 15 h 25"/>
                <a:gd name="T66" fmla="*/ 2 w 34"/>
                <a:gd name="T67" fmla="*/ 17 h 25"/>
                <a:gd name="T68" fmla="*/ 2 w 34"/>
                <a:gd name="T69" fmla="*/ 19 h 25"/>
                <a:gd name="T70" fmla="*/ 4 w 34"/>
                <a:gd name="T71" fmla="*/ 21 h 25"/>
                <a:gd name="T72" fmla="*/ 6 w 34"/>
                <a:gd name="T73" fmla="*/ 21 h 25"/>
                <a:gd name="T74" fmla="*/ 9 w 34"/>
                <a:gd name="T75" fmla="*/ 23 h 25"/>
                <a:gd name="T76" fmla="*/ 11 w 34"/>
                <a:gd name="T77" fmla="*/ 23 h 25"/>
                <a:gd name="T78" fmla="*/ 13 w 34"/>
                <a:gd name="T79" fmla="*/ 25 h 25"/>
                <a:gd name="T80" fmla="*/ 17 w 34"/>
                <a:gd name="T81" fmla="*/ 25 h 25"/>
                <a:gd name="T82" fmla="*/ 17 w 34"/>
                <a:gd name="T83" fmla="*/ 25 h 25"/>
                <a:gd name="T84" fmla="*/ 15 w 34"/>
                <a:gd name="T85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" h="25">
                  <a:moveTo>
                    <a:pt x="15" y="23"/>
                  </a:moveTo>
                  <a:lnTo>
                    <a:pt x="19" y="25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31" y="19"/>
                  </a:lnTo>
                  <a:lnTo>
                    <a:pt x="32" y="17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3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72"/>
            <p:cNvSpPr>
              <a:spLocks noChangeAspect="1"/>
            </p:cNvSpPr>
            <p:nvPr/>
          </p:nvSpPr>
          <p:spPr bwMode="auto">
            <a:xfrm>
              <a:off x="4565" y="3324"/>
              <a:ext cx="38" cy="28"/>
            </a:xfrm>
            <a:custGeom>
              <a:avLst/>
              <a:gdLst>
                <a:gd name="T0" fmla="*/ 17 w 35"/>
                <a:gd name="T1" fmla="*/ 25 h 25"/>
                <a:gd name="T2" fmla="*/ 21 w 35"/>
                <a:gd name="T3" fmla="*/ 25 h 25"/>
                <a:gd name="T4" fmla="*/ 23 w 35"/>
                <a:gd name="T5" fmla="*/ 25 h 25"/>
                <a:gd name="T6" fmla="*/ 25 w 35"/>
                <a:gd name="T7" fmla="*/ 23 h 25"/>
                <a:gd name="T8" fmla="*/ 29 w 35"/>
                <a:gd name="T9" fmla="*/ 23 h 25"/>
                <a:gd name="T10" fmla="*/ 31 w 35"/>
                <a:gd name="T11" fmla="*/ 21 h 25"/>
                <a:gd name="T12" fmla="*/ 33 w 35"/>
                <a:gd name="T13" fmla="*/ 19 h 25"/>
                <a:gd name="T14" fmla="*/ 33 w 35"/>
                <a:gd name="T15" fmla="*/ 17 h 25"/>
                <a:gd name="T16" fmla="*/ 35 w 35"/>
                <a:gd name="T17" fmla="*/ 15 h 25"/>
                <a:gd name="T18" fmla="*/ 35 w 35"/>
                <a:gd name="T19" fmla="*/ 13 h 25"/>
                <a:gd name="T20" fmla="*/ 35 w 35"/>
                <a:gd name="T21" fmla="*/ 12 h 25"/>
                <a:gd name="T22" fmla="*/ 35 w 35"/>
                <a:gd name="T23" fmla="*/ 10 h 25"/>
                <a:gd name="T24" fmla="*/ 35 w 35"/>
                <a:gd name="T25" fmla="*/ 8 h 25"/>
                <a:gd name="T26" fmla="*/ 33 w 35"/>
                <a:gd name="T27" fmla="*/ 6 h 25"/>
                <a:gd name="T28" fmla="*/ 33 w 35"/>
                <a:gd name="T29" fmla="*/ 6 h 25"/>
                <a:gd name="T30" fmla="*/ 31 w 35"/>
                <a:gd name="T31" fmla="*/ 4 h 25"/>
                <a:gd name="T32" fmla="*/ 29 w 35"/>
                <a:gd name="T33" fmla="*/ 2 h 25"/>
                <a:gd name="T34" fmla="*/ 25 w 35"/>
                <a:gd name="T35" fmla="*/ 2 h 25"/>
                <a:gd name="T36" fmla="*/ 23 w 35"/>
                <a:gd name="T37" fmla="*/ 0 h 25"/>
                <a:gd name="T38" fmla="*/ 21 w 35"/>
                <a:gd name="T39" fmla="*/ 0 h 25"/>
                <a:gd name="T40" fmla="*/ 17 w 35"/>
                <a:gd name="T41" fmla="*/ 0 h 25"/>
                <a:gd name="T42" fmla="*/ 15 w 35"/>
                <a:gd name="T43" fmla="*/ 0 h 25"/>
                <a:gd name="T44" fmla="*/ 12 w 35"/>
                <a:gd name="T45" fmla="*/ 0 h 25"/>
                <a:gd name="T46" fmla="*/ 10 w 35"/>
                <a:gd name="T47" fmla="*/ 2 h 25"/>
                <a:gd name="T48" fmla="*/ 8 w 35"/>
                <a:gd name="T49" fmla="*/ 2 h 25"/>
                <a:gd name="T50" fmla="*/ 6 w 35"/>
                <a:gd name="T51" fmla="*/ 4 h 25"/>
                <a:gd name="T52" fmla="*/ 4 w 35"/>
                <a:gd name="T53" fmla="*/ 6 h 25"/>
                <a:gd name="T54" fmla="*/ 2 w 35"/>
                <a:gd name="T55" fmla="*/ 6 h 25"/>
                <a:gd name="T56" fmla="*/ 0 w 35"/>
                <a:gd name="T57" fmla="*/ 8 h 25"/>
                <a:gd name="T58" fmla="*/ 0 w 35"/>
                <a:gd name="T59" fmla="*/ 10 h 25"/>
                <a:gd name="T60" fmla="*/ 0 w 35"/>
                <a:gd name="T61" fmla="*/ 12 h 25"/>
                <a:gd name="T62" fmla="*/ 0 w 35"/>
                <a:gd name="T63" fmla="*/ 13 h 25"/>
                <a:gd name="T64" fmla="*/ 0 w 35"/>
                <a:gd name="T65" fmla="*/ 15 h 25"/>
                <a:gd name="T66" fmla="*/ 2 w 35"/>
                <a:gd name="T67" fmla="*/ 17 h 25"/>
                <a:gd name="T68" fmla="*/ 4 w 35"/>
                <a:gd name="T69" fmla="*/ 19 h 25"/>
                <a:gd name="T70" fmla="*/ 6 w 35"/>
                <a:gd name="T71" fmla="*/ 21 h 25"/>
                <a:gd name="T72" fmla="*/ 8 w 35"/>
                <a:gd name="T73" fmla="*/ 23 h 25"/>
                <a:gd name="T74" fmla="*/ 10 w 35"/>
                <a:gd name="T75" fmla="*/ 23 h 25"/>
                <a:gd name="T76" fmla="*/ 12 w 35"/>
                <a:gd name="T77" fmla="*/ 25 h 25"/>
                <a:gd name="T78" fmla="*/ 15 w 35"/>
                <a:gd name="T79" fmla="*/ 25 h 25"/>
                <a:gd name="T80" fmla="*/ 17 w 35"/>
                <a:gd name="T81" fmla="*/ 25 h 25"/>
                <a:gd name="T82" fmla="*/ 17 w 35"/>
                <a:gd name="T8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4" y="19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73"/>
            <p:cNvSpPr>
              <a:spLocks noChangeAspect="1"/>
            </p:cNvSpPr>
            <p:nvPr/>
          </p:nvSpPr>
          <p:spPr bwMode="auto">
            <a:xfrm>
              <a:off x="1991" y="3265"/>
              <a:ext cx="38" cy="28"/>
            </a:xfrm>
            <a:custGeom>
              <a:avLst/>
              <a:gdLst>
                <a:gd name="T0" fmla="*/ 15 w 34"/>
                <a:gd name="T1" fmla="*/ 23 h 25"/>
                <a:gd name="T2" fmla="*/ 19 w 34"/>
                <a:gd name="T3" fmla="*/ 23 h 25"/>
                <a:gd name="T4" fmla="*/ 23 w 34"/>
                <a:gd name="T5" fmla="*/ 23 h 25"/>
                <a:gd name="T6" fmla="*/ 25 w 34"/>
                <a:gd name="T7" fmla="*/ 23 h 25"/>
                <a:gd name="T8" fmla="*/ 26 w 34"/>
                <a:gd name="T9" fmla="*/ 21 h 25"/>
                <a:gd name="T10" fmla="*/ 28 w 34"/>
                <a:gd name="T11" fmla="*/ 21 h 25"/>
                <a:gd name="T12" fmla="*/ 30 w 34"/>
                <a:gd name="T13" fmla="*/ 19 h 25"/>
                <a:gd name="T14" fmla="*/ 32 w 34"/>
                <a:gd name="T15" fmla="*/ 17 h 25"/>
                <a:gd name="T16" fmla="*/ 34 w 34"/>
                <a:gd name="T17" fmla="*/ 15 h 25"/>
                <a:gd name="T18" fmla="*/ 34 w 34"/>
                <a:gd name="T19" fmla="*/ 13 h 25"/>
                <a:gd name="T20" fmla="*/ 34 w 34"/>
                <a:gd name="T21" fmla="*/ 11 h 25"/>
                <a:gd name="T22" fmla="*/ 34 w 34"/>
                <a:gd name="T23" fmla="*/ 9 h 25"/>
                <a:gd name="T24" fmla="*/ 34 w 34"/>
                <a:gd name="T25" fmla="*/ 8 h 25"/>
                <a:gd name="T26" fmla="*/ 32 w 34"/>
                <a:gd name="T27" fmla="*/ 6 h 25"/>
                <a:gd name="T28" fmla="*/ 30 w 34"/>
                <a:gd name="T29" fmla="*/ 4 h 25"/>
                <a:gd name="T30" fmla="*/ 28 w 34"/>
                <a:gd name="T31" fmla="*/ 2 h 25"/>
                <a:gd name="T32" fmla="*/ 26 w 34"/>
                <a:gd name="T33" fmla="*/ 2 h 25"/>
                <a:gd name="T34" fmla="*/ 25 w 34"/>
                <a:gd name="T35" fmla="*/ 0 h 25"/>
                <a:gd name="T36" fmla="*/ 23 w 34"/>
                <a:gd name="T37" fmla="*/ 0 h 25"/>
                <a:gd name="T38" fmla="*/ 19 w 34"/>
                <a:gd name="T39" fmla="*/ 0 h 25"/>
                <a:gd name="T40" fmla="*/ 17 w 34"/>
                <a:gd name="T41" fmla="*/ 0 h 25"/>
                <a:gd name="T42" fmla="*/ 13 w 34"/>
                <a:gd name="T43" fmla="*/ 0 h 25"/>
                <a:gd name="T44" fmla="*/ 11 w 34"/>
                <a:gd name="T45" fmla="*/ 0 h 25"/>
                <a:gd name="T46" fmla="*/ 9 w 34"/>
                <a:gd name="T47" fmla="*/ 0 h 25"/>
                <a:gd name="T48" fmla="*/ 5 w 34"/>
                <a:gd name="T49" fmla="*/ 2 h 25"/>
                <a:gd name="T50" fmla="*/ 3 w 34"/>
                <a:gd name="T51" fmla="*/ 2 h 25"/>
                <a:gd name="T52" fmla="*/ 2 w 34"/>
                <a:gd name="T53" fmla="*/ 4 h 25"/>
                <a:gd name="T54" fmla="*/ 2 w 34"/>
                <a:gd name="T55" fmla="*/ 6 h 25"/>
                <a:gd name="T56" fmla="*/ 0 w 34"/>
                <a:gd name="T57" fmla="*/ 8 h 25"/>
                <a:gd name="T58" fmla="*/ 0 w 34"/>
                <a:gd name="T59" fmla="*/ 9 h 25"/>
                <a:gd name="T60" fmla="*/ 0 w 34"/>
                <a:gd name="T61" fmla="*/ 11 h 25"/>
                <a:gd name="T62" fmla="*/ 0 w 34"/>
                <a:gd name="T63" fmla="*/ 13 h 25"/>
                <a:gd name="T64" fmla="*/ 0 w 34"/>
                <a:gd name="T65" fmla="*/ 15 h 25"/>
                <a:gd name="T66" fmla="*/ 2 w 34"/>
                <a:gd name="T67" fmla="*/ 17 h 25"/>
                <a:gd name="T68" fmla="*/ 2 w 34"/>
                <a:gd name="T69" fmla="*/ 19 h 25"/>
                <a:gd name="T70" fmla="*/ 3 w 34"/>
                <a:gd name="T71" fmla="*/ 21 h 25"/>
                <a:gd name="T72" fmla="*/ 5 w 34"/>
                <a:gd name="T73" fmla="*/ 21 h 25"/>
                <a:gd name="T74" fmla="*/ 9 w 34"/>
                <a:gd name="T75" fmla="*/ 23 h 25"/>
                <a:gd name="T76" fmla="*/ 11 w 34"/>
                <a:gd name="T77" fmla="*/ 23 h 25"/>
                <a:gd name="T78" fmla="*/ 13 w 34"/>
                <a:gd name="T79" fmla="*/ 23 h 25"/>
                <a:gd name="T80" fmla="*/ 17 w 34"/>
                <a:gd name="T81" fmla="*/ 25 h 25"/>
                <a:gd name="T82" fmla="*/ 17 w 34"/>
                <a:gd name="T83" fmla="*/ 25 h 25"/>
                <a:gd name="T84" fmla="*/ 15 w 34"/>
                <a:gd name="T85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" h="25">
                  <a:moveTo>
                    <a:pt x="15" y="23"/>
                  </a:moveTo>
                  <a:lnTo>
                    <a:pt x="19" y="23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30" y="19"/>
                  </a:lnTo>
                  <a:lnTo>
                    <a:pt x="32" y="17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3" y="21"/>
                  </a:lnTo>
                  <a:lnTo>
                    <a:pt x="5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3" y="23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74"/>
            <p:cNvSpPr>
              <a:spLocks noChangeAspect="1"/>
            </p:cNvSpPr>
            <p:nvPr/>
          </p:nvSpPr>
          <p:spPr bwMode="auto">
            <a:xfrm>
              <a:off x="2774" y="3410"/>
              <a:ext cx="41" cy="28"/>
            </a:xfrm>
            <a:custGeom>
              <a:avLst/>
              <a:gdLst>
                <a:gd name="T0" fmla="*/ 17 w 37"/>
                <a:gd name="T1" fmla="*/ 24 h 25"/>
                <a:gd name="T2" fmla="*/ 21 w 37"/>
                <a:gd name="T3" fmla="*/ 24 h 25"/>
                <a:gd name="T4" fmla="*/ 23 w 37"/>
                <a:gd name="T5" fmla="*/ 24 h 25"/>
                <a:gd name="T6" fmla="*/ 27 w 37"/>
                <a:gd name="T7" fmla="*/ 24 h 25"/>
                <a:gd name="T8" fmla="*/ 29 w 37"/>
                <a:gd name="T9" fmla="*/ 22 h 25"/>
                <a:gd name="T10" fmla="*/ 31 w 37"/>
                <a:gd name="T11" fmla="*/ 22 h 25"/>
                <a:gd name="T12" fmla="*/ 33 w 37"/>
                <a:gd name="T13" fmla="*/ 20 h 25"/>
                <a:gd name="T14" fmla="*/ 35 w 37"/>
                <a:gd name="T15" fmla="*/ 18 h 25"/>
                <a:gd name="T16" fmla="*/ 35 w 37"/>
                <a:gd name="T17" fmla="*/ 16 h 25"/>
                <a:gd name="T18" fmla="*/ 37 w 37"/>
                <a:gd name="T19" fmla="*/ 14 h 25"/>
                <a:gd name="T20" fmla="*/ 37 w 37"/>
                <a:gd name="T21" fmla="*/ 12 h 25"/>
                <a:gd name="T22" fmla="*/ 37 w 37"/>
                <a:gd name="T23" fmla="*/ 10 h 25"/>
                <a:gd name="T24" fmla="*/ 35 w 37"/>
                <a:gd name="T25" fmla="*/ 8 h 25"/>
                <a:gd name="T26" fmla="*/ 35 w 37"/>
                <a:gd name="T27" fmla="*/ 6 h 25"/>
                <a:gd name="T28" fmla="*/ 33 w 37"/>
                <a:gd name="T29" fmla="*/ 4 h 25"/>
                <a:gd name="T30" fmla="*/ 31 w 37"/>
                <a:gd name="T31" fmla="*/ 2 h 25"/>
                <a:gd name="T32" fmla="*/ 29 w 37"/>
                <a:gd name="T33" fmla="*/ 2 h 25"/>
                <a:gd name="T34" fmla="*/ 27 w 37"/>
                <a:gd name="T35" fmla="*/ 0 h 25"/>
                <a:gd name="T36" fmla="*/ 23 w 37"/>
                <a:gd name="T37" fmla="*/ 0 h 25"/>
                <a:gd name="T38" fmla="*/ 21 w 37"/>
                <a:gd name="T39" fmla="*/ 0 h 25"/>
                <a:gd name="T40" fmla="*/ 17 w 37"/>
                <a:gd name="T41" fmla="*/ 0 h 25"/>
                <a:gd name="T42" fmla="*/ 15 w 37"/>
                <a:gd name="T43" fmla="*/ 0 h 25"/>
                <a:gd name="T44" fmla="*/ 12 w 37"/>
                <a:gd name="T45" fmla="*/ 0 h 25"/>
                <a:gd name="T46" fmla="*/ 10 w 37"/>
                <a:gd name="T47" fmla="*/ 0 h 25"/>
                <a:gd name="T48" fmla="*/ 8 w 37"/>
                <a:gd name="T49" fmla="*/ 2 h 25"/>
                <a:gd name="T50" fmla="*/ 6 w 37"/>
                <a:gd name="T51" fmla="*/ 2 h 25"/>
                <a:gd name="T52" fmla="*/ 4 w 37"/>
                <a:gd name="T53" fmla="*/ 4 h 25"/>
                <a:gd name="T54" fmla="*/ 2 w 37"/>
                <a:gd name="T55" fmla="*/ 6 h 25"/>
                <a:gd name="T56" fmla="*/ 2 w 37"/>
                <a:gd name="T57" fmla="*/ 8 h 25"/>
                <a:gd name="T58" fmla="*/ 0 w 37"/>
                <a:gd name="T59" fmla="*/ 10 h 25"/>
                <a:gd name="T60" fmla="*/ 0 w 37"/>
                <a:gd name="T61" fmla="*/ 12 h 25"/>
                <a:gd name="T62" fmla="*/ 0 w 37"/>
                <a:gd name="T63" fmla="*/ 14 h 25"/>
                <a:gd name="T64" fmla="*/ 2 w 37"/>
                <a:gd name="T65" fmla="*/ 16 h 25"/>
                <a:gd name="T66" fmla="*/ 2 w 37"/>
                <a:gd name="T67" fmla="*/ 18 h 25"/>
                <a:gd name="T68" fmla="*/ 4 w 37"/>
                <a:gd name="T69" fmla="*/ 20 h 25"/>
                <a:gd name="T70" fmla="*/ 6 w 37"/>
                <a:gd name="T71" fmla="*/ 22 h 25"/>
                <a:gd name="T72" fmla="*/ 8 w 37"/>
                <a:gd name="T73" fmla="*/ 22 h 25"/>
                <a:gd name="T74" fmla="*/ 10 w 37"/>
                <a:gd name="T75" fmla="*/ 24 h 25"/>
                <a:gd name="T76" fmla="*/ 12 w 37"/>
                <a:gd name="T77" fmla="*/ 24 h 25"/>
                <a:gd name="T78" fmla="*/ 15 w 37"/>
                <a:gd name="T79" fmla="*/ 24 h 25"/>
                <a:gd name="T80" fmla="*/ 17 w 37"/>
                <a:gd name="T81" fmla="*/ 25 h 25"/>
                <a:gd name="T82" fmla="*/ 17 w 37"/>
                <a:gd name="T83" fmla="*/ 25 h 25"/>
                <a:gd name="T84" fmla="*/ 17 w 37"/>
                <a:gd name="T85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25">
                  <a:moveTo>
                    <a:pt x="17" y="24"/>
                  </a:moveTo>
                  <a:lnTo>
                    <a:pt x="21" y="24"/>
                  </a:lnTo>
                  <a:lnTo>
                    <a:pt x="23" y="24"/>
                  </a:lnTo>
                  <a:lnTo>
                    <a:pt x="27" y="24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3" y="20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3" y="4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7" y="24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75"/>
            <p:cNvSpPr>
              <a:spLocks noChangeAspect="1"/>
            </p:cNvSpPr>
            <p:nvPr/>
          </p:nvSpPr>
          <p:spPr bwMode="auto">
            <a:xfrm>
              <a:off x="3558" y="3554"/>
              <a:ext cx="40" cy="28"/>
            </a:xfrm>
            <a:custGeom>
              <a:avLst/>
              <a:gdLst>
                <a:gd name="T0" fmla="*/ 17 w 36"/>
                <a:gd name="T1" fmla="*/ 25 h 25"/>
                <a:gd name="T2" fmla="*/ 21 w 36"/>
                <a:gd name="T3" fmla="*/ 25 h 25"/>
                <a:gd name="T4" fmla="*/ 23 w 36"/>
                <a:gd name="T5" fmla="*/ 25 h 25"/>
                <a:gd name="T6" fmla="*/ 26 w 36"/>
                <a:gd name="T7" fmla="*/ 23 h 25"/>
                <a:gd name="T8" fmla="*/ 28 w 36"/>
                <a:gd name="T9" fmla="*/ 23 h 25"/>
                <a:gd name="T10" fmla="*/ 30 w 36"/>
                <a:gd name="T11" fmla="*/ 21 h 25"/>
                <a:gd name="T12" fmla="*/ 32 w 36"/>
                <a:gd name="T13" fmla="*/ 19 h 25"/>
                <a:gd name="T14" fmla="*/ 34 w 36"/>
                <a:gd name="T15" fmla="*/ 18 h 25"/>
                <a:gd name="T16" fmla="*/ 34 w 36"/>
                <a:gd name="T17" fmla="*/ 18 h 25"/>
                <a:gd name="T18" fmla="*/ 36 w 36"/>
                <a:gd name="T19" fmla="*/ 16 h 25"/>
                <a:gd name="T20" fmla="*/ 36 w 36"/>
                <a:gd name="T21" fmla="*/ 12 h 25"/>
                <a:gd name="T22" fmla="*/ 36 w 36"/>
                <a:gd name="T23" fmla="*/ 10 h 25"/>
                <a:gd name="T24" fmla="*/ 34 w 36"/>
                <a:gd name="T25" fmla="*/ 8 h 25"/>
                <a:gd name="T26" fmla="*/ 34 w 36"/>
                <a:gd name="T27" fmla="*/ 6 h 25"/>
                <a:gd name="T28" fmla="*/ 32 w 36"/>
                <a:gd name="T29" fmla="*/ 6 h 25"/>
                <a:gd name="T30" fmla="*/ 30 w 36"/>
                <a:gd name="T31" fmla="*/ 4 h 25"/>
                <a:gd name="T32" fmla="*/ 28 w 36"/>
                <a:gd name="T33" fmla="*/ 2 h 25"/>
                <a:gd name="T34" fmla="*/ 26 w 36"/>
                <a:gd name="T35" fmla="*/ 2 h 25"/>
                <a:gd name="T36" fmla="*/ 23 w 36"/>
                <a:gd name="T37" fmla="*/ 0 h 25"/>
                <a:gd name="T38" fmla="*/ 21 w 36"/>
                <a:gd name="T39" fmla="*/ 0 h 25"/>
                <a:gd name="T40" fmla="*/ 17 w 36"/>
                <a:gd name="T41" fmla="*/ 0 h 25"/>
                <a:gd name="T42" fmla="*/ 15 w 36"/>
                <a:gd name="T43" fmla="*/ 0 h 25"/>
                <a:gd name="T44" fmla="*/ 13 w 36"/>
                <a:gd name="T45" fmla="*/ 0 h 25"/>
                <a:gd name="T46" fmla="*/ 9 w 36"/>
                <a:gd name="T47" fmla="*/ 2 h 25"/>
                <a:gd name="T48" fmla="*/ 7 w 36"/>
                <a:gd name="T49" fmla="*/ 2 h 25"/>
                <a:gd name="T50" fmla="*/ 5 w 36"/>
                <a:gd name="T51" fmla="*/ 4 h 25"/>
                <a:gd name="T52" fmla="*/ 3 w 36"/>
                <a:gd name="T53" fmla="*/ 6 h 25"/>
                <a:gd name="T54" fmla="*/ 2 w 36"/>
                <a:gd name="T55" fmla="*/ 6 h 25"/>
                <a:gd name="T56" fmla="*/ 2 w 36"/>
                <a:gd name="T57" fmla="*/ 8 h 25"/>
                <a:gd name="T58" fmla="*/ 0 w 36"/>
                <a:gd name="T59" fmla="*/ 10 h 25"/>
                <a:gd name="T60" fmla="*/ 0 w 36"/>
                <a:gd name="T61" fmla="*/ 12 h 25"/>
                <a:gd name="T62" fmla="*/ 0 w 36"/>
                <a:gd name="T63" fmla="*/ 16 h 25"/>
                <a:gd name="T64" fmla="*/ 2 w 36"/>
                <a:gd name="T65" fmla="*/ 18 h 25"/>
                <a:gd name="T66" fmla="*/ 2 w 36"/>
                <a:gd name="T67" fmla="*/ 18 h 25"/>
                <a:gd name="T68" fmla="*/ 3 w 36"/>
                <a:gd name="T69" fmla="*/ 19 h 25"/>
                <a:gd name="T70" fmla="*/ 5 w 36"/>
                <a:gd name="T71" fmla="*/ 21 h 25"/>
                <a:gd name="T72" fmla="*/ 7 w 36"/>
                <a:gd name="T73" fmla="*/ 23 h 25"/>
                <a:gd name="T74" fmla="*/ 9 w 36"/>
                <a:gd name="T75" fmla="*/ 23 h 25"/>
                <a:gd name="T76" fmla="*/ 13 w 36"/>
                <a:gd name="T77" fmla="*/ 25 h 25"/>
                <a:gd name="T78" fmla="*/ 15 w 36"/>
                <a:gd name="T79" fmla="*/ 25 h 25"/>
                <a:gd name="T80" fmla="*/ 17 w 36"/>
                <a:gd name="T81" fmla="*/ 25 h 25"/>
                <a:gd name="T82" fmla="*/ 17 w 36"/>
                <a:gd name="T8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2" y="19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76"/>
            <p:cNvSpPr>
              <a:spLocks noChangeAspect="1"/>
            </p:cNvSpPr>
            <p:nvPr/>
          </p:nvSpPr>
          <p:spPr bwMode="auto">
            <a:xfrm>
              <a:off x="4321" y="3695"/>
              <a:ext cx="39" cy="29"/>
            </a:xfrm>
            <a:custGeom>
              <a:avLst/>
              <a:gdLst>
                <a:gd name="T0" fmla="*/ 17 w 36"/>
                <a:gd name="T1" fmla="*/ 25 h 25"/>
                <a:gd name="T2" fmla="*/ 21 w 36"/>
                <a:gd name="T3" fmla="*/ 25 h 25"/>
                <a:gd name="T4" fmla="*/ 23 w 36"/>
                <a:gd name="T5" fmla="*/ 25 h 25"/>
                <a:gd name="T6" fmla="*/ 27 w 36"/>
                <a:gd name="T7" fmla="*/ 25 h 25"/>
                <a:gd name="T8" fmla="*/ 29 w 36"/>
                <a:gd name="T9" fmla="*/ 23 h 25"/>
                <a:gd name="T10" fmla="*/ 31 w 36"/>
                <a:gd name="T11" fmla="*/ 21 h 25"/>
                <a:gd name="T12" fmla="*/ 33 w 36"/>
                <a:gd name="T13" fmla="*/ 21 h 25"/>
                <a:gd name="T14" fmla="*/ 34 w 36"/>
                <a:gd name="T15" fmla="*/ 19 h 25"/>
                <a:gd name="T16" fmla="*/ 34 w 36"/>
                <a:gd name="T17" fmla="*/ 17 h 25"/>
                <a:gd name="T18" fmla="*/ 36 w 36"/>
                <a:gd name="T19" fmla="*/ 15 h 25"/>
                <a:gd name="T20" fmla="*/ 36 w 36"/>
                <a:gd name="T21" fmla="*/ 13 h 25"/>
                <a:gd name="T22" fmla="*/ 36 w 36"/>
                <a:gd name="T23" fmla="*/ 12 h 25"/>
                <a:gd name="T24" fmla="*/ 34 w 36"/>
                <a:gd name="T25" fmla="*/ 10 h 25"/>
                <a:gd name="T26" fmla="*/ 34 w 36"/>
                <a:gd name="T27" fmla="*/ 8 h 25"/>
                <a:gd name="T28" fmla="*/ 33 w 36"/>
                <a:gd name="T29" fmla="*/ 6 h 25"/>
                <a:gd name="T30" fmla="*/ 31 w 36"/>
                <a:gd name="T31" fmla="*/ 4 h 25"/>
                <a:gd name="T32" fmla="*/ 29 w 36"/>
                <a:gd name="T33" fmla="*/ 4 h 25"/>
                <a:gd name="T34" fmla="*/ 27 w 36"/>
                <a:gd name="T35" fmla="*/ 2 h 25"/>
                <a:gd name="T36" fmla="*/ 23 w 36"/>
                <a:gd name="T37" fmla="*/ 2 h 25"/>
                <a:gd name="T38" fmla="*/ 21 w 36"/>
                <a:gd name="T39" fmla="*/ 0 h 25"/>
                <a:gd name="T40" fmla="*/ 17 w 36"/>
                <a:gd name="T41" fmla="*/ 0 h 25"/>
                <a:gd name="T42" fmla="*/ 15 w 36"/>
                <a:gd name="T43" fmla="*/ 0 h 25"/>
                <a:gd name="T44" fmla="*/ 13 w 36"/>
                <a:gd name="T45" fmla="*/ 2 h 25"/>
                <a:gd name="T46" fmla="*/ 9 w 36"/>
                <a:gd name="T47" fmla="*/ 2 h 25"/>
                <a:gd name="T48" fmla="*/ 8 w 36"/>
                <a:gd name="T49" fmla="*/ 4 h 25"/>
                <a:gd name="T50" fmla="*/ 6 w 36"/>
                <a:gd name="T51" fmla="*/ 4 h 25"/>
                <a:gd name="T52" fmla="*/ 4 w 36"/>
                <a:gd name="T53" fmla="*/ 6 h 25"/>
                <a:gd name="T54" fmla="*/ 2 w 36"/>
                <a:gd name="T55" fmla="*/ 8 h 25"/>
                <a:gd name="T56" fmla="*/ 2 w 36"/>
                <a:gd name="T57" fmla="*/ 10 h 25"/>
                <a:gd name="T58" fmla="*/ 0 w 36"/>
                <a:gd name="T59" fmla="*/ 12 h 25"/>
                <a:gd name="T60" fmla="*/ 0 w 36"/>
                <a:gd name="T61" fmla="*/ 13 h 25"/>
                <a:gd name="T62" fmla="*/ 0 w 36"/>
                <a:gd name="T63" fmla="*/ 15 h 25"/>
                <a:gd name="T64" fmla="*/ 2 w 36"/>
                <a:gd name="T65" fmla="*/ 17 h 25"/>
                <a:gd name="T66" fmla="*/ 2 w 36"/>
                <a:gd name="T67" fmla="*/ 19 h 25"/>
                <a:gd name="T68" fmla="*/ 4 w 36"/>
                <a:gd name="T69" fmla="*/ 21 h 25"/>
                <a:gd name="T70" fmla="*/ 6 w 36"/>
                <a:gd name="T71" fmla="*/ 21 h 25"/>
                <a:gd name="T72" fmla="*/ 8 w 36"/>
                <a:gd name="T73" fmla="*/ 23 h 25"/>
                <a:gd name="T74" fmla="*/ 9 w 36"/>
                <a:gd name="T75" fmla="*/ 25 h 25"/>
                <a:gd name="T76" fmla="*/ 13 w 36"/>
                <a:gd name="T77" fmla="*/ 25 h 25"/>
                <a:gd name="T78" fmla="*/ 15 w 36"/>
                <a:gd name="T79" fmla="*/ 25 h 25"/>
                <a:gd name="T80" fmla="*/ 17 w 36"/>
                <a:gd name="T81" fmla="*/ 25 h 25"/>
                <a:gd name="T82" fmla="*/ 17 w 36"/>
                <a:gd name="T8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7" y="25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Rectangle 77"/>
            <p:cNvSpPr>
              <a:spLocks noChangeAspect="1" noChangeArrowheads="1"/>
            </p:cNvSpPr>
            <p:nvPr/>
          </p:nvSpPr>
          <p:spPr bwMode="auto">
            <a:xfrm>
              <a:off x="4645" y="3073"/>
              <a:ext cx="16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1 KB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1" name="Rectangle 81"/>
            <p:cNvSpPr>
              <a:spLocks noChangeAspect="1" noChangeArrowheads="1"/>
            </p:cNvSpPr>
            <p:nvPr/>
          </p:nvSpPr>
          <p:spPr bwMode="auto">
            <a:xfrm>
              <a:off x="4645" y="3182"/>
              <a:ext cx="16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2 KB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2" name="Rectangle 85"/>
            <p:cNvSpPr>
              <a:spLocks noChangeAspect="1" noChangeArrowheads="1"/>
            </p:cNvSpPr>
            <p:nvPr/>
          </p:nvSpPr>
          <p:spPr bwMode="auto">
            <a:xfrm>
              <a:off x="4645" y="3291"/>
              <a:ext cx="16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4 KB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3" name="Rectangle 90"/>
            <p:cNvSpPr>
              <a:spLocks noChangeAspect="1" noChangeArrowheads="1"/>
            </p:cNvSpPr>
            <p:nvPr/>
          </p:nvSpPr>
          <p:spPr bwMode="auto">
            <a:xfrm>
              <a:off x="4645" y="3400"/>
              <a:ext cx="16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8 KB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4" name="Rectangle 94"/>
            <p:cNvSpPr>
              <a:spLocks noChangeAspect="1" noChangeArrowheads="1"/>
            </p:cNvSpPr>
            <p:nvPr/>
          </p:nvSpPr>
          <p:spPr bwMode="auto">
            <a:xfrm rot="16200000">
              <a:off x="1188" y="3143"/>
              <a:ext cx="30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Miss rate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5" name="Rectangle 103"/>
            <p:cNvSpPr>
              <a:spLocks noChangeAspect="1" noChangeArrowheads="1"/>
            </p:cNvSpPr>
            <p:nvPr/>
          </p:nvSpPr>
          <p:spPr bwMode="auto">
            <a:xfrm>
              <a:off x="3003" y="4432"/>
              <a:ext cx="4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900">
                  <a:solidFill>
                    <a:srgbClr val="000000"/>
                  </a:solidFill>
                  <a:latin typeface="Arial" charset="0"/>
                  <a:ea typeface="宋体" charset="-122"/>
                </a:rPr>
                <a:t>Associativity</a:t>
              </a:r>
              <a:endParaRPr lang="en-US" altLang="zh-CN" sz="1800">
                <a:latin typeface="Comic Sans MS" pitchFamily="96" charset="0"/>
                <a:ea typeface="宋体" charset="-122"/>
              </a:endParaRPr>
            </a:p>
          </p:txBody>
        </p:sp>
        <p:sp>
          <p:nvSpPr>
            <p:cNvPr id="106" name="Line 120"/>
            <p:cNvSpPr>
              <a:spLocks noChangeAspect="1" noChangeShapeType="1"/>
            </p:cNvSpPr>
            <p:nvPr/>
          </p:nvSpPr>
          <p:spPr bwMode="auto">
            <a:xfrm flipH="1" flipV="1">
              <a:off x="2010" y="2845"/>
              <a:ext cx="785" cy="29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121"/>
            <p:cNvSpPr>
              <a:spLocks noChangeAspect="1" noChangeShapeType="1"/>
            </p:cNvSpPr>
            <p:nvPr/>
          </p:nvSpPr>
          <p:spPr bwMode="auto">
            <a:xfrm flipH="1" flipV="1">
              <a:off x="2795" y="3135"/>
              <a:ext cx="780" cy="286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122"/>
            <p:cNvSpPr>
              <a:spLocks noChangeAspect="1" noChangeShapeType="1"/>
            </p:cNvSpPr>
            <p:nvPr/>
          </p:nvSpPr>
          <p:spPr bwMode="auto">
            <a:xfrm flipH="1" flipV="1">
              <a:off x="3575" y="3421"/>
              <a:ext cx="762" cy="144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123"/>
            <p:cNvSpPr>
              <a:spLocks noChangeAspect="1" noChangeShapeType="1"/>
            </p:cNvSpPr>
            <p:nvPr/>
          </p:nvSpPr>
          <p:spPr bwMode="auto">
            <a:xfrm flipH="1" flipV="1">
              <a:off x="2010" y="2412"/>
              <a:ext cx="785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124"/>
            <p:cNvSpPr>
              <a:spLocks noChangeAspect="1" noChangeShapeType="1"/>
            </p:cNvSpPr>
            <p:nvPr/>
          </p:nvSpPr>
          <p:spPr bwMode="auto">
            <a:xfrm flipH="1" flipV="1">
              <a:off x="2795" y="2702"/>
              <a:ext cx="780" cy="1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125"/>
            <p:cNvSpPr>
              <a:spLocks noChangeAspect="1" noChangeShapeType="1"/>
            </p:cNvSpPr>
            <p:nvPr/>
          </p:nvSpPr>
          <p:spPr bwMode="auto">
            <a:xfrm flipH="1" flipV="1">
              <a:off x="3575" y="2842"/>
              <a:ext cx="76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126"/>
            <p:cNvSpPr>
              <a:spLocks noChangeAspect="1"/>
            </p:cNvSpPr>
            <p:nvPr/>
          </p:nvSpPr>
          <p:spPr bwMode="auto">
            <a:xfrm>
              <a:off x="1980" y="2816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0 w 54"/>
                <a:gd name="T7" fmla="*/ 50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127"/>
            <p:cNvSpPr>
              <a:spLocks noChangeAspect="1"/>
            </p:cNvSpPr>
            <p:nvPr/>
          </p:nvSpPr>
          <p:spPr bwMode="auto">
            <a:xfrm>
              <a:off x="2765" y="3106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0 w 54"/>
                <a:gd name="T7" fmla="*/ 50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128"/>
            <p:cNvSpPr>
              <a:spLocks noChangeAspect="1"/>
            </p:cNvSpPr>
            <p:nvPr/>
          </p:nvSpPr>
          <p:spPr bwMode="auto">
            <a:xfrm>
              <a:off x="3545" y="3393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54 w 54"/>
                <a:gd name="T3" fmla="*/ 0 h 48"/>
                <a:gd name="T4" fmla="*/ 54 w 54"/>
                <a:gd name="T5" fmla="*/ 48 h 48"/>
                <a:gd name="T6" fmla="*/ 0 w 54"/>
                <a:gd name="T7" fmla="*/ 48 h 48"/>
                <a:gd name="T8" fmla="*/ 0 w 54"/>
                <a:gd name="T9" fmla="*/ 0 h 48"/>
                <a:gd name="T10" fmla="*/ 0 w 5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129"/>
            <p:cNvSpPr>
              <a:spLocks noChangeAspect="1"/>
            </p:cNvSpPr>
            <p:nvPr/>
          </p:nvSpPr>
          <p:spPr bwMode="auto">
            <a:xfrm>
              <a:off x="4307" y="3537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2 w 54"/>
                <a:gd name="T7" fmla="*/ 50 h 50"/>
                <a:gd name="T8" fmla="*/ 2 w 54"/>
                <a:gd name="T9" fmla="*/ 2 h 50"/>
                <a:gd name="T10" fmla="*/ 2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2" y="5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130"/>
            <p:cNvSpPr>
              <a:spLocks noChangeAspect="1"/>
            </p:cNvSpPr>
            <p:nvPr/>
          </p:nvSpPr>
          <p:spPr bwMode="auto">
            <a:xfrm>
              <a:off x="1980" y="2383"/>
              <a:ext cx="60" cy="55"/>
            </a:xfrm>
            <a:custGeom>
              <a:avLst/>
              <a:gdLst>
                <a:gd name="T0" fmla="*/ 0 w 54"/>
                <a:gd name="T1" fmla="*/ 0 h 48"/>
                <a:gd name="T2" fmla="*/ 54 w 54"/>
                <a:gd name="T3" fmla="*/ 0 h 48"/>
                <a:gd name="T4" fmla="*/ 54 w 54"/>
                <a:gd name="T5" fmla="*/ 48 h 48"/>
                <a:gd name="T6" fmla="*/ 0 w 54"/>
                <a:gd name="T7" fmla="*/ 48 h 48"/>
                <a:gd name="T8" fmla="*/ 0 w 54"/>
                <a:gd name="T9" fmla="*/ 0 h 48"/>
                <a:gd name="T10" fmla="*/ 0 w 5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131"/>
            <p:cNvSpPr>
              <a:spLocks noChangeAspect="1"/>
            </p:cNvSpPr>
            <p:nvPr/>
          </p:nvSpPr>
          <p:spPr bwMode="auto">
            <a:xfrm>
              <a:off x="2765" y="2674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54 w 54"/>
                <a:gd name="T3" fmla="*/ 0 h 48"/>
                <a:gd name="T4" fmla="*/ 54 w 54"/>
                <a:gd name="T5" fmla="*/ 48 h 48"/>
                <a:gd name="T6" fmla="*/ 0 w 54"/>
                <a:gd name="T7" fmla="*/ 48 h 48"/>
                <a:gd name="T8" fmla="*/ 0 w 54"/>
                <a:gd name="T9" fmla="*/ 0 h 48"/>
                <a:gd name="T10" fmla="*/ 0 w 5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132"/>
            <p:cNvSpPr>
              <a:spLocks noChangeAspect="1"/>
            </p:cNvSpPr>
            <p:nvPr/>
          </p:nvSpPr>
          <p:spPr bwMode="auto">
            <a:xfrm>
              <a:off x="3545" y="2814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54 w 54"/>
                <a:gd name="T3" fmla="*/ 2 h 50"/>
                <a:gd name="T4" fmla="*/ 54 w 54"/>
                <a:gd name="T5" fmla="*/ 50 h 50"/>
                <a:gd name="T6" fmla="*/ 0 w 54"/>
                <a:gd name="T7" fmla="*/ 50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133"/>
            <p:cNvSpPr>
              <a:spLocks noChangeAspect="1"/>
            </p:cNvSpPr>
            <p:nvPr/>
          </p:nvSpPr>
          <p:spPr bwMode="auto">
            <a:xfrm>
              <a:off x="4307" y="2960"/>
              <a:ext cx="60" cy="55"/>
            </a:xfrm>
            <a:custGeom>
              <a:avLst/>
              <a:gdLst>
                <a:gd name="T0" fmla="*/ 0 w 54"/>
                <a:gd name="T1" fmla="*/ 0 h 48"/>
                <a:gd name="T2" fmla="*/ 54 w 54"/>
                <a:gd name="T3" fmla="*/ 0 h 48"/>
                <a:gd name="T4" fmla="*/ 54 w 54"/>
                <a:gd name="T5" fmla="*/ 48 h 48"/>
                <a:gd name="T6" fmla="*/ 2 w 54"/>
                <a:gd name="T7" fmla="*/ 48 h 48"/>
                <a:gd name="T8" fmla="*/ 2 w 54"/>
                <a:gd name="T9" fmla="*/ 0 h 48"/>
                <a:gd name="T10" fmla="*/ 2 w 54"/>
                <a:gd name="T11" fmla="*/ 0 h 48"/>
                <a:gd name="T12" fmla="*/ 0 w 54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2" y="48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34"/>
            <p:cNvSpPr>
              <a:spLocks noChangeAspect="1" noChangeShapeType="1"/>
            </p:cNvSpPr>
            <p:nvPr/>
          </p:nvSpPr>
          <p:spPr bwMode="auto">
            <a:xfrm>
              <a:off x="2010" y="4251"/>
              <a:ext cx="1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35"/>
            <p:cNvSpPr>
              <a:spLocks noChangeAspect="1" noChangeShapeType="1"/>
            </p:cNvSpPr>
            <p:nvPr/>
          </p:nvSpPr>
          <p:spPr bwMode="auto">
            <a:xfrm>
              <a:off x="2793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36"/>
            <p:cNvSpPr>
              <a:spLocks noChangeAspect="1" noChangeShapeType="1"/>
            </p:cNvSpPr>
            <p:nvPr/>
          </p:nvSpPr>
          <p:spPr bwMode="auto">
            <a:xfrm>
              <a:off x="3577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37"/>
            <p:cNvSpPr>
              <a:spLocks noChangeAspect="1" noChangeShapeType="1"/>
            </p:cNvSpPr>
            <p:nvPr/>
          </p:nvSpPr>
          <p:spPr bwMode="auto">
            <a:xfrm>
              <a:off x="4365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56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Block size and miss rates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Miss rates are also related to the block size and overall cache size.</a:t>
            </a:r>
          </a:p>
          <a:p>
            <a:pPr marL="457200" lvl="1" indent="0">
              <a:buNone/>
            </a:pPr>
            <a:r>
              <a:rPr lang="en-US" altLang="zh-CN" sz="2200" dirty="0">
                <a:ea typeface="宋体" charset="-122"/>
              </a:rPr>
              <a:t>-- Smaller blocks do not take maximum advantage of spatial locality.</a:t>
            </a:r>
          </a:p>
          <a:p>
            <a:pPr marL="457200" lvl="1" indent="0">
              <a:buNone/>
            </a:pPr>
            <a:r>
              <a:rPr lang="en-US" altLang="zh-CN" sz="2200" dirty="0">
                <a:ea typeface="宋体" charset="-122"/>
              </a:rPr>
              <a:t>-- But if blocks are </a:t>
            </a:r>
            <a:r>
              <a:rPr lang="en-US" altLang="zh-CN" sz="2200" i="1" dirty="0">
                <a:ea typeface="宋体" charset="-122"/>
              </a:rPr>
              <a:t>too</a:t>
            </a:r>
            <a:r>
              <a:rPr lang="en-US" altLang="zh-CN" sz="2200" dirty="0">
                <a:ea typeface="宋体" charset="-122"/>
              </a:rPr>
              <a:t> large, there will be fewer blocks available, and more potential misses due to conflicts.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</p:txBody>
      </p:sp>
      <p:grpSp>
        <p:nvGrpSpPr>
          <p:cNvPr id="39" name="Group 124"/>
          <p:cNvGrpSpPr>
            <a:grpSpLocks/>
          </p:cNvGrpSpPr>
          <p:nvPr/>
        </p:nvGrpSpPr>
        <p:grpSpPr bwMode="auto">
          <a:xfrm>
            <a:off x="1447007" y="3280618"/>
            <a:ext cx="6651625" cy="3460750"/>
            <a:chOff x="1063" y="2013"/>
            <a:chExt cx="4190" cy="2180"/>
          </a:xfrm>
        </p:grpSpPr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5014" y="2628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1 KB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V="1">
              <a:off x="3652" y="3517"/>
              <a:ext cx="996" cy="20"/>
            </a:xfrm>
            <a:prstGeom prst="line">
              <a:avLst/>
            </a:prstGeom>
            <a:noFill/>
            <a:ln w="17463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1661" y="3141"/>
              <a:ext cx="1991" cy="396"/>
            </a:xfrm>
            <a:custGeom>
              <a:avLst/>
              <a:gdLst>
                <a:gd name="T0" fmla="*/ 0 w 1810"/>
                <a:gd name="T1" fmla="*/ 0 h 350"/>
                <a:gd name="T2" fmla="*/ 905 w 1810"/>
                <a:gd name="T3" fmla="*/ 245 h 350"/>
                <a:gd name="T4" fmla="*/ 1810 w 1810"/>
                <a:gd name="T5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0" h="350">
                  <a:moveTo>
                    <a:pt x="0" y="0"/>
                  </a:moveTo>
                  <a:lnTo>
                    <a:pt x="905" y="245"/>
                  </a:lnTo>
                  <a:lnTo>
                    <a:pt x="1810" y="350"/>
                  </a:lnTo>
                </a:path>
              </a:pathLst>
            </a:custGeom>
            <a:noFill/>
            <a:ln w="17463">
              <a:solidFill>
                <a:srgbClr val="3333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479" y="3418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12"/>
            <p:cNvSpPr>
              <a:spLocks/>
            </p:cNvSpPr>
            <p:nvPr/>
          </p:nvSpPr>
          <p:spPr bwMode="auto">
            <a:xfrm>
              <a:off x="1661" y="2177"/>
              <a:ext cx="2987" cy="858"/>
            </a:xfrm>
            <a:custGeom>
              <a:avLst/>
              <a:gdLst>
                <a:gd name="T0" fmla="*/ 0 w 2715"/>
                <a:gd name="T1" fmla="*/ 0 h 757"/>
                <a:gd name="T2" fmla="*/ 905 w 2715"/>
                <a:gd name="T3" fmla="*/ 617 h 757"/>
                <a:gd name="T4" fmla="*/ 1810 w 2715"/>
                <a:gd name="T5" fmla="*/ 757 h 757"/>
                <a:gd name="T6" fmla="*/ 2715 w 2715"/>
                <a:gd name="T7" fmla="*/ 42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5" h="757">
                  <a:moveTo>
                    <a:pt x="0" y="0"/>
                  </a:moveTo>
                  <a:lnTo>
                    <a:pt x="905" y="617"/>
                  </a:lnTo>
                  <a:lnTo>
                    <a:pt x="1810" y="757"/>
                  </a:lnTo>
                  <a:lnTo>
                    <a:pt x="2715" y="420"/>
                  </a:lnTo>
                </a:path>
              </a:pathLst>
            </a:custGeom>
            <a:noFill/>
            <a:ln w="1746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1661" y="3358"/>
              <a:ext cx="2987" cy="290"/>
            </a:xfrm>
            <a:custGeom>
              <a:avLst/>
              <a:gdLst>
                <a:gd name="T0" fmla="*/ 0 w 2715"/>
                <a:gd name="T1" fmla="*/ 0 h 256"/>
                <a:gd name="T2" fmla="*/ 905 w 2715"/>
                <a:gd name="T3" fmla="*/ 206 h 256"/>
                <a:gd name="T4" fmla="*/ 1810 w 2715"/>
                <a:gd name="T5" fmla="*/ 256 h 256"/>
                <a:gd name="T6" fmla="*/ 2715 w 2715"/>
                <a:gd name="T7" fmla="*/ 2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5" h="256">
                  <a:moveTo>
                    <a:pt x="0" y="0"/>
                  </a:moveTo>
                  <a:lnTo>
                    <a:pt x="905" y="206"/>
                  </a:lnTo>
                  <a:lnTo>
                    <a:pt x="1810" y="256"/>
                  </a:lnTo>
                  <a:lnTo>
                    <a:pt x="2715" y="219"/>
                  </a:lnTo>
                </a:path>
              </a:pathLst>
            </a:custGeom>
            <a:noFill/>
            <a:ln w="1746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14"/>
            <p:cNvSpPr>
              <a:spLocks/>
            </p:cNvSpPr>
            <p:nvPr/>
          </p:nvSpPr>
          <p:spPr bwMode="auto">
            <a:xfrm>
              <a:off x="4616" y="3574"/>
              <a:ext cx="60" cy="62"/>
            </a:xfrm>
            <a:custGeom>
              <a:avLst/>
              <a:gdLst>
                <a:gd name="T0" fmla="*/ 26 w 55"/>
                <a:gd name="T1" fmla="*/ 55 h 55"/>
                <a:gd name="T2" fmla="*/ 34 w 55"/>
                <a:gd name="T3" fmla="*/ 55 h 55"/>
                <a:gd name="T4" fmla="*/ 36 w 55"/>
                <a:gd name="T5" fmla="*/ 55 h 55"/>
                <a:gd name="T6" fmla="*/ 42 w 55"/>
                <a:gd name="T7" fmla="*/ 53 h 55"/>
                <a:gd name="T8" fmla="*/ 44 w 55"/>
                <a:gd name="T9" fmla="*/ 50 h 55"/>
                <a:gd name="T10" fmla="*/ 47 w 55"/>
                <a:gd name="T11" fmla="*/ 47 h 55"/>
                <a:gd name="T12" fmla="*/ 50 w 55"/>
                <a:gd name="T13" fmla="*/ 45 h 55"/>
                <a:gd name="T14" fmla="*/ 52 w 55"/>
                <a:gd name="T15" fmla="*/ 42 h 55"/>
                <a:gd name="T16" fmla="*/ 55 w 55"/>
                <a:gd name="T17" fmla="*/ 37 h 55"/>
                <a:gd name="T18" fmla="*/ 55 w 55"/>
                <a:gd name="T19" fmla="*/ 34 h 55"/>
                <a:gd name="T20" fmla="*/ 55 w 55"/>
                <a:gd name="T21" fmla="*/ 29 h 55"/>
                <a:gd name="T22" fmla="*/ 55 w 55"/>
                <a:gd name="T23" fmla="*/ 24 h 55"/>
                <a:gd name="T24" fmla="*/ 55 w 55"/>
                <a:gd name="T25" fmla="*/ 21 h 55"/>
                <a:gd name="T26" fmla="*/ 52 w 55"/>
                <a:gd name="T27" fmla="*/ 16 h 55"/>
                <a:gd name="T28" fmla="*/ 50 w 55"/>
                <a:gd name="T29" fmla="*/ 13 h 55"/>
                <a:gd name="T30" fmla="*/ 47 w 55"/>
                <a:gd name="T31" fmla="*/ 10 h 55"/>
                <a:gd name="T32" fmla="*/ 44 w 55"/>
                <a:gd name="T33" fmla="*/ 5 h 55"/>
                <a:gd name="T34" fmla="*/ 42 w 55"/>
                <a:gd name="T35" fmla="*/ 5 h 55"/>
                <a:gd name="T36" fmla="*/ 36 w 55"/>
                <a:gd name="T37" fmla="*/ 3 h 55"/>
                <a:gd name="T38" fmla="*/ 34 w 55"/>
                <a:gd name="T39" fmla="*/ 3 h 55"/>
                <a:gd name="T40" fmla="*/ 29 w 55"/>
                <a:gd name="T41" fmla="*/ 0 h 55"/>
                <a:gd name="T42" fmla="*/ 23 w 55"/>
                <a:gd name="T43" fmla="*/ 3 h 55"/>
                <a:gd name="T44" fmla="*/ 21 w 55"/>
                <a:gd name="T45" fmla="*/ 3 h 55"/>
                <a:gd name="T46" fmla="*/ 15 w 55"/>
                <a:gd name="T47" fmla="*/ 5 h 55"/>
                <a:gd name="T48" fmla="*/ 13 w 55"/>
                <a:gd name="T49" fmla="*/ 5 h 55"/>
                <a:gd name="T50" fmla="*/ 10 w 55"/>
                <a:gd name="T51" fmla="*/ 10 h 55"/>
                <a:gd name="T52" fmla="*/ 5 w 55"/>
                <a:gd name="T53" fmla="*/ 13 h 55"/>
                <a:gd name="T54" fmla="*/ 5 w 55"/>
                <a:gd name="T55" fmla="*/ 16 h 55"/>
                <a:gd name="T56" fmla="*/ 2 w 55"/>
                <a:gd name="T57" fmla="*/ 21 h 55"/>
                <a:gd name="T58" fmla="*/ 2 w 55"/>
                <a:gd name="T59" fmla="*/ 24 h 55"/>
                <a:gd name="T60" fmla="*/ 0 w 55"/>
                <a:gd name="T61" fmla="*/ 29 h 55"/>
                <a:gd name="T62" fmla="*/ 2 w 55"/>
                <a:gd name="T63" fmla="*/ 34 h 55"/>
                <a:gd name="T64" fmla="*/ 2 w 55"/>
                <a:gd name="T65" fmla="*/ 37 h 55"/>
                <a:gd name="T66" fmla="*/ 5 w 55"/>
                <a:gd name="T67" fmla="*/ 42 h 55"/>
                <a:gd name="T68" fmla="*/ 5 w 55"/>
                <a:gd name="T69" fmla="*/ 45 h 55"/>
                <a:gd name="T70" fmla="*/ 10 w 55"/>
                <a:gd name="T71" fmla="*/ 47 h 55"/>
                <a:gd name="T72" fmla="*/ 13 w 55"/>
                <a:gd name="T73" fmla="*/ 50 h 55"/>
                <a:gd name="T74" fmla="*/ 15 w 55"/>
                <a:gd name="T75" fmla="*/ 53 h 55"/>
                <a:gd name="T76" fmla="*/ 21 w 55"/>
                <a:gd name="T77" fmla="*/ 55 h 55"/>
                <a:gd name="T78" fmla="*/ 23 w 55"/>
                <a:gd name="T79" fmla="*/ 55 h 55"/>
                <a:gd name="T80" fmla="*/ 29 w 55"/>
                <a:gd name="T81" fmla="*/ 55 h 55"/>
                <a:gd name="T82" fmla="*/ 29 w 55"/>
                <a:gd name="T83" fmla="*/ 55 h 55"/>
                <a:gd name="T84" fmla="*/ 26 w 55"/>
                <a:gd name="T8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55">
                  <a:moveTo>
                    <a:pt x="26" y="55"/>
                  </a:moveTo>
                  <a:lnTo>
                    <a:pt x="34" y="55"/>
                  </a:lnTo>
                  <a:lnTo>
                    <a:pt x="36" y="55"/>
                  </a:lnTo>
                  <a:lnTo>
                    <a:pt x="42" y="53"/>
                  </a:lnTo>
                  <a:lnTo>
                    <a:pt x="44" y="50"/>
                  </a:lnTo>
                  <a:lnTo>
                    <a:pt x="47" y="47"/>
                  </a:lnTo>
                  <a:lnTo>
                    <a:pt x="50" y="45"/>
                  </a:lnTo>
                  <a:lnTo>
                    <a:pt x="52" y="42"/>
                  </a:lnTo>
                  <a:lnTo>
                    <a:pt x="55" y="37"/>
                  </a:lnTo>
                  <a:lnTo>
                    <a:pt x="55" y="34"/>
                  </a:lnTo>
                  <a:lnTo>
                    <a:pt x="55" y="29"/>
                  </a:lnTo>
                  <a:lnTo>
                    <a:pt x="55" y="24"/>
                  </a:lnTo>
                  <a:lnTo>
                    <a:pt x="55" y="21"/>
                  </a:lnTo>
                  <a:lnTo>
                    <a:pt x="52" y="16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5" y="13"/>
                  </a:lnTo>
                  <a:lnTo>
                    <a:pt x="5" y="16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2" y="37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5" y="53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9" y="55"/>
                  </a:lnTo>
                  <a:lnTo>
                    <a:pt x="29" y="55"/>
                  </a:lnTo>
                  <a:lnTo>
                    <a:pt x="26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15"/>
            <p:cNvSpPr>
              <a:spLocks/>
            </p:cNvSpPr>
            <p:nvPr/>
          </p:nvSpPr>
          <p:spPr bwMode="auto">
            <a:xfrm>
              <a:off x="3623" y="3618"/>
              <a:ext cx="61" cy="63"/>
            </a:xfrm>
            <a:custGeom>
              <a:avLst/>
              <a:gdLst>
                <a:gd name="T0" fmla="*/ 27 w 56"/>
                <a:gd name="T1" fmla="*/ 56 h 56"/>
                <a:gd name="T2" fmla="*/ 32 w 56"/>
                <a:gd name="T3" fmla="*/ 56 h 56"/>
                <a:gd name="T4" fmla="*/ 37 w 56"/>
                <a:gd name="T5" fmla="*/ 56 h 56"/>
                <a:gd name="T6" fmla="*/ 43 w 56"/>
                <a:gd name="T7" fmla="*/ 53 h 56"/>
                <a:gd name="T8" fmla="*/ 45 w 56"/>
                <a:gd name="T9" fmla="*/ 51 h 56"/>
                <a:gd name="T10" fmla="*/ 48 w 56"/>
                <a:gd name="T11" fmla="*/ 48 h 56"/>
                <a:gd name="T12" fmla="*/ 50 w 56"/>
                <a:gd name="T13" fmla="*/ 45 h 56"/>
                <a:gd name="T14" fmla="*/ 53 w 56"/>
                <a:gd name="T15" fmla="*/ 43 h 56"/>
                <a:gd name="T16" fmla="*/ 56 w 56"/>
                <a:gd name="T17" fmla="*/ 37 h 56"/>
                <a:gd name="T18" fmla="*/ 56 w 56"/>
                <a:gd name="T19" fmla="*/ 35 h 56"/>
                <a:gd name="T20" fmla="*/ 56 w 56"/>
                <a:gd name="T21" fmla="*/ 29 h 56"/>
                <a:gd name="T22" fmla="*/ 56 w 56"/>
                <a:gd name="T23" fmla="*/ 24 h 56"/>
                <a:gd name="T24" fmla="*/ 56 w 56"/>
                <a:gd name="T25" fmla="*/ 22 h 56"/>
                <a:gd name="T26" fmla="*/ 53 w 56"/>
                <a:gd name="T27" fmla="*/ 16 h 56"/>
                <a:gd name="T28" fmla="*/ 50 w 56"/>
                <a:gd name="T29" fmla="*/ 14 h 56"/>
                <a:gd name="T30" fmla="*/ 48 w 56"/>
                <a:gd name="T31" fmla="*/ 8 h 56"/>
                <a:gd name="T32" fmla="*/ 45 w 56"/>
                <a:gd name="T33" fmla="*/ 6 h 56"/>
                <a:gd name="T34" fmla="*/ 43 w 56"/>
                <a:gd name="T35" fmla="*/ 6 h 56"/>
                <a:gd name="T36" fmla="*/ 37 w 56"/>
                <a:gd name="T37" fmla="*/ 3 h 56"/>
                <a:gd name="T38" fmla="*/ 32 w 56"/>
                <a:gd name="T39" fmla="*/ 3 h 56"/>
                <a:gd name="T40" fmla="*/ 29 w 56"/>
                <a:gd name="T41" fmla="*/ 0 h 56"/>
                <a:gd name="T42" fmla="*/ 24 w 56"/>
                <a:gd name="T43" fmla="*/ 3 h 56"/>
                <a:gd name="T44" fmla="*/ 19 w 56"/>
                <a:gd name="T45" fmla="*/ 3 h 56"/>
                <a:gd name="T46" fmla="*/ 16 w 56"/>
                <a:gd name="T47" fmla="*/ 6 h 56"/>
                <a:gd name="T48" fmla="*/ 14 w 56"/>
                <a:gd name="T49" fmla="*/ 6 h 56"/>
                <a:gd name="T50" fmla="*/ 8 w 56"/>
                <a:gd name="T51" fmla="*/ 8 h 56"/>
                <a:gd name="T52" fmla="*/ 6 w 56"/>
                <a:gd name="T53" fmla="*/ 14 h 56"/>
                <a:gd name="T54" fmla="*/ 6 w 56"/>
                <a:gd name="T55" fmla="*/ 16 h 56"/>
                <a:gd name="T56" fmla="*/ 3 w 56"/>
                <a:gd name="T57" fmla="*/ 22 h 56"/>
                <a:gd name="T58" fmla="*/ 3 w 56"/>
                <a:gd name="T59" fmla="*/ 24 h 56"/>
                <a:gd name="T60" fmla="*/ 0 w 56"/>
                <a:gd name="T61" fmla="*/ 29 h 56"/>
                <a:gd name="T62" fmla="*/ 3 w 56"/>
                <a:gd name="T63" fmla="*/ 35 h 56"/>
                <a:gd name="T64" fmla="*/ 3 w 56"/>
                <a:gd name="T65" fmla="*/ 37 h 56"/>
                <a:gd name="T66" fmla="*/ 6 w 56"/>
                <a:gd name="T67" fmla="*/ 43 h 56"/>
                <a:gd name="T68" fmla="*/ 6 w 56"/>
                <a:gd name="T69" fmla="*/ 45 h 56"/>
                <a:gd name="T70" fmla="*/ 8 w 56"/>
                <a:gd name="T71" fmla="*/ 48 h 56"/>
                <a:gd name="T72" fmla="*/ 14 w 56"/>
                <a:gd name="T73" fmla="*/ 51 h 56"/>
                <a:gd name="T74" fmla="*/ 16 w 56"/>
                <a:gd name="T75" fmla="*/ 53 h 56"/>
                <a:gd name="T76" fmla="*/ 19 w 56"/>
                <a:gd name="T77" fmla="*/ 56 h 56"/>
                <a:gd name="T78" fmla="*/ 24 w 56"/>
                <a:gd name="T79" fmla="*/ 56 h 56"/>
                <a:gd name="T80" fmla="*/ 29 w 56"/>
                <a:gd name="T81" fmla="*/ 56 h 56"/>
                <a:gd name="T82" fmla="*/ 29 w 56"/>
                <a:gd name="T83" fmla="*/ 56 h 56"/>
                <a:gd name="T84" fmla="*/ 27 w 56"/>
                <a:gd name="T8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56">
                  <a:moveTo>
                    <a:pt x="27" y="56"/>
                  </a:moveTo>
                  <a:lnTo>
                    <a:pt x="32" y="56"/>
                  </a:lnTo>
                  <a:lnTo>
                    <a:pt x="37" y="56"/>
                  </a:lnTo>
                  <a:lnTo>
                    <a:pt x="43" y="53"/>
                  </a:lnTo>
                  <a:lnTo>
                    <a:pt x="45" y="51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3"/>
                  </a:lnTo>
                  <a:lnTo>
                    <a:pt x="56" y="37"/>
                  </a:lnTo>
                  <a:lnTo>
                    <a:pt x="56" y="35"/>
                  </a:lnTo>
                  <a:lnTo>
                    <a:pt x="56" y="29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48" y="8"/>
                  </a:lnTo>
                  <a:lnTo>
                    <a:pt x="45" y="6"/>
                  </a:lnTo>
                  <a:lnTo>
                    <a:pt x="43" y="6"/>
                  </a:lnTo>
                  <a:lnTo>
                    <a:pt x="37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4" y="3"/>
                  </a:lnTo>
                  <a:lnTo>
                    <a:pt x="19" y="3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8" y="8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6" y="43"/>
                  </a:lnTo>
                  <a:lnTo>
                    <a:pt x="6" y="45"/>
                  </a:lnTo>
                  <a:lnTo>
                    <a:pt x="8" y="48"/>
                  </a:lnTo>
                  <a:lnTo>
                    <a:pt x="14" y="51"/>
                  </a:lnTo>
                  <a:lnTo>
                    <a:pt x="16" y="53"/>
                  </a:lnTo>
                  <a:lnTo>
                    <a:pt x="19" y="56"/>
                  </a:lnTo>
                  <a:lnTo>
                    <a:pt x="24" y="56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4924" y="2957"/>
              <a:ext cx="60" cy="64"/>
            </a:xfrm>
            <a:custGeom>
              <a:avLst/>
              <a:gdLst>
                <a:gd name="T0" fmla="*/ 26 w 55"/>
                <a:gd name="T1" fmla="*/ 53 h 56"/>
                <a:gd name="T2" fmla="*/ 32 w 55"/>
                <a:gd name="T3" fmla="*/ 56 h 56"/>
                <a:gd name="T4" fmla="*/ 37 w 55"/>
                <a:gd name="T5" fmla="*/ 53 h 56"/>
                <a:gd name="T6" fmla="*/ 40 w 55"/>
                <a:gd name="T7" fmla="*/ 53 h 56"/>
                <a:gd name="T8" fmla="*/ 45 w 55"/>
                <a:gd name="T9" fmla="*/ 50 h 56"/>
                <a:gd name="T10" fmla="*/ 48 w 55"/>
                <a:gd name="T11" fmla="*/ 48 h 56"/>
                <a:gd name="T12" fmla="*/ 50 w 55"/>
                <a:gd name="T13" fmla="*/ 45 h 56"/>
                <a:gd name="T14" fmla="*/ 53 w 55"/>
                <a:gd name="T15" fmla="*/ 40 h 56"/>
                <a:gd name="T16" fmla="*/ 53 w 55"/>
                <a:gd name="T17" fmla="*/ 37 h 56"/>
                <a:gd name="T18" fmla="*/ 55 w 55"/>
                <a:gd name="T19" fmla="*/ 32 h 56"/>
                <a:gd name="T20" fmla="*/ 55 w 55"/>
                <a:gd name="T21" fmla="*/ 27 h 56"/>
                <a:gd name="T22" fmla="*/ 55 w 55"/>
                <a:gd name="T23" fmla="*/ 24 h 56"/>
                <a:gd name="T24" fmla="*/ 53 w 55"/>
                <a:gd name="T25" fmla="*/ 19 h 56"/>
                <a:gd name="T26" fmla="*/ 53 w 55"/>
                <a:gd name="T27" fmla="*/ 16 h 56"/>
                <a:gd name="T28" fmla="*/ 50 w 55"/>
                <a:gd name="T29" fmla="*/ 11 h 56"/>
                <a:gd name="T30" fmla="*/ 48 w 55"/>
                <a:gd name="T31" fmla="*/ 8 h 56"/>
                <a:gd name="T32" fmla="*/ 45 w 55"/>
                <a:gd name="T33" fmla="*/ 5 h 56"/>
                <a:gd name="T34" fmla="*/ 40 w 55"/>
                <a:gd name="T35" fmla="*/ 3 h 56"/>
                <a:gd name="T36" fmla="*/ 37 w 55"/>
                <a:gd name="T37" fmla="*/ 3 h 56"/>
                <a:gd name="T38" fmla="*/ 32 w 55"/>
                <a:gd name="T39" fmla="*/ 0 h 56"/>
                <a:gd name="T40" fmla="*/ 26 w 55"/>
                <a:gd name="T41" fmla="*/ 0 h 56"/>
                <a:gd name="T42" fmla="*/ 24 w 55"/>
                <a:gd name="T43" fmla="*/ 0 h 56"/>
                <a:gd name="T44" fmla="*/ 19 w 55"/>
                <a:gd name="T45" fmla="*/ 3 h 56"/>
                <a:gd name="T46" fmla="*/ 16 w 55"/>
                <a:gd name="T47" fmla="*/ 3 h 56"/>
                <a:gd name="T48" fmla="*/ 11 w 55"/>
                <a:gd name="T49" fmla="*/ 5 h 56"/>
                <a:gd name="T50" fmla="*/ 8 w 55"/>
                <a:gd name="T51" fmla="*/ 8 h 56"/>
                <a:gd name="T52" fmla="*/ 5 w 55"/>
                <a:gd name="T53" fmla="*/ 11 h 56"/>
                <a:gd name="T54" fmla="*/ 3 w 55"/>
                <a:gd name="T55" fmla="*/ 16 h 56"/>
                <a:gd name="T56" fmla="*/ 3 w 55"/>
                <a:gd name="T57" fmla="*/ 19 h 56"/>
                <a:gd name="T58" fmla="*/ 0 w 55"/>
                <a:gd name="T59" fmla="*/ 24 h 56"/>
                <a:gd name="T60" fmla="*/ 0 w 55"/>
                <a:gd name="T61" fmla="*/ 27 h 56"/>
                <a:gd name="T62" fmla="*/ 0 w 55"/>
                <a:gd name="T63" fmla="*/ 32 h 56"/>
                <a:gd name="T64" fmla="*/ 3 w 55"/>
                <a:gd name="T65" fmla="*/ 37 h 56"/>
                <a:gd name="T66" fmla="*/ 3 w 55"/>
                <a:gd name="T67" fmla="*/ 40 h 56"/>
                <a:gd name="T68" fmla="*/ 5 w 55"/>
                <a:gd name="T69" fmla="*/ 45 h 56"/>
                <a:gd name="T70" fmla="*/ 8 w 55"/>
                <a:gd name="T71" fmla="*/ 48 h 56"/>
                <a:gd name="T72" fmla="*/ 11 w 55"/>
                <a:gd name="T73" fmla="*/ 50 h 56"/>
                <a:gd name="T74" fmla="*/ 16 w 55"/>
                <a:gd name="T75" fmla="*/ 53 h 56"/>
                <a:gd name="T76" fmla="*/ 19 w 55"/>
                <a:gd name="T77" fmla="*/ 53 h 56"/>
                <a:gd name="T78" fmla="*/ 24 w 55"/>
                <a:gd name="T79" fmla="*/ 56 h 56"/>
                <a:gd name="T80" fmla="*/ 26 w 55"/>
                <a:gd name="T81" fmla="*/ 56 h 56"/>
                <a:gd name="T82" fmla="*/ 26 w 55"/>
                <a:gd name="T83" fmla="*/ 56 h 56"/>
                <a:gd name="T84" fmla="*/ 26 w 55"/>
                <a:gd name="T85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56">
                  <a:moveTo>
                    <a:pt x="26" y="53"/>
                  </a:moveTo>
                  <a:lnTo>
                    <a:pt x="32" y="56"/>
                  </a:lnTo>
                  <a:lnTo>
                    <a:pt x="37" y="53"/>
                  </a:lnTo>
                  <a:lnTo>
                    <a:pt x="40" y="53"/>
                  </a:lnTo>
                  <a:lnTo>
                    <a:pt x="45" y="50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0"/>
                  </a:lnTo>
                  <a:lnTo>
                    <a:pt x="53" y="37"/>
                  </a:lnTo>
                  <a:lnTo>
                    <a:pt x="55" y="32"/>
                  </a:lnTo>
                  <a:lnTo>
                    <a:pt x="55" y="27"/>
                  </a:lnTo>
                  <a:lnTo>
                    <a:pt x="55" y="24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0" y="11"/>
                  </a:lnTo>
                  <a:lnTo>
                    <a:pt x="48" y="8"/>
                  </a:lnTo>
                  <a:lnTo>
                    <a:pt x="45" y="5"/>
                  </a:lnTo>
                  <a:lnTo>
                    <a:pt x="40" y="3"/>
                  </a:lnTo>
                  <a:lnTo>
                    <a:pt x="37" y="3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8" y="48"/>
                  </a:lnTo>
                  <a:lnTo>
                    <a:pt x="11" y="50"/>
                  </a:lnTo>
                  <a:lnTo>
                    <a:pt x="16" y="53"/>
                  </a:lnTo>
                  <a:lnTo>
                    <a:pt x="19" y="53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6" y="53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2627" y="3559"/>
              <a:ext cx="58" cy="62"/>
            </a:xfrm>
            <a:custGeom>
              <a:avLst/>
              <a:gdLst>
                <a:gd name="T0" fmla="*/ 27 w 53"/>
                <a:gd name="T1" fmla="*/ 55 h 55"/>
                <a:gd name="T2" fmla="*/ 32 w 53"/>
                <a:gd name="T3" fmla="*/ 55 h 55"/>
                <a:gd name="T4" fmla="*/ 35 w 53"/>
                <a:gd name="T5" fmla="*/ 55 h 55"/>
                <a:gd name="T6" fmla="*/ 40 w 53"/>
                <a:gd name="T7" fmla="*/ 52 h 55"/>
                <a:gd name="T8" fmla="*/ 43 w 53"/>
                <a:gd name="T9" fmla="*/ 50 h 55"/>
                <a:gd name="T10" fmla="*/ 45 w 53"/>
                <a:gd name="T11" fmla="*/ 47 h 55"/>
                <a:gd name="T12" fmla="*/ 48 w 53"/>
                <a:gd name="T13" fmla="*/ 45 h 55"/>
                <a:gd name="T14" fmla="*/ 51 w 53"/>
                <a:gd name="T15" fmla="*/ 39 h 55"/>
                <a:gd name="T16" fmla="*/ 53 w 53"/>
                <a:gd name="T17" fmla="*/ 37 h 55"/>
                <a:gd name="T18" fmla="*/ 53 w 53"/>
                <a:gd name="T19" fmla="*/ 31 h 55"/>
                <a:gd name="T20" fmla="*/ 53 w 53"/>
                <a:gd name="T21" fmla="*/ 29 h 55"/>
                <a:gd name="T22" fmla="*/ 53 w 53"/>
                <a:gd name="T23" fmla="*/ 23 h 55"/>
                <a:gd name="T24" fmla="*/ 53 w 53"/>
                <a:gd name="T25" fmla="*/ 18 h 55"/>
                <a:gd name="T26" fmla="*/ 51 w 53"/>
                <a:gd name="T27" fmla="*/ 16 h 55"/>
                <a:gd name="T28" fmla="*/ 48 w 53"/>
                <a:gd name="T29" fmla="*/ 13 h 55"/>
                <a:gd name="T30" fmla="*/ 45 w 53"/>
                <a:gd name="T31" fmla="*/ 8 h 55"/>
                <a:gd name="T32" fmla="*/ 43 w 53"/>
                <a:gd name="T33" fmla="*/ 5 h 55"/>
                <a:gd name="T34" fmla="*/ 40 w 53"/>
                <a:gd name="T35" fmla="*/ 2 h 55"/>
                <a:gd name="T36" fmla="*/ 35 w 53"/>
                <a:gd name="T37" fmla="*/ 2 h 55"/>
                <a:gd name="T38" fmla="*/ 32 w 53"/>
                <a:gd name="T39" fmla="*/ 0 h 55"/>
                <a:gd name="T40" fmla="*/ 27 w 53"/>
                <a:gd name="T41" fmla="*/ 0 h 55"/>
                <a:gd name="T42" fmla="*/ 22 w 53"/>
                <a:gd name="T43" fmla="*/ 0 h 55"/>
                <a:gd name="T44" fmla="*/ 19 w 53"/>
                <a:gd name="T45" fmla="*/ 2 h 55"/>
                <a:gd name="T46" fmla="*/ 14 w 53"/>
                <a:gd name="T47" fmla="*/ 2 h 55"/>
                <a:gd name="T48" fmla="*/ 11 w 53"/>
                <a:gd name="T49" fmla="*/ 5 h 55"/>
                <a:gd name="T50" fmla="*/ 8 w 53"/>
                <a:gd name="T51" fmla="*/ 8 h 55"/>
                <a:gd name="T52" fmla="*/ 6 w 53"/>
                <a:gd name="T53" fmla="*/ 13 h 55"/>
                <a:gd name="T54" fmla="*/ 3 w 53"/>
                <a:gd name="T55" fmla="*/ 16 h 55"/>
                <a:gd name="T56" fmla="*/ 0 w 53"/>
                <a:gd name="T57" fmla="*/ 18 h 55"/>
                <a:gd name="T58" fmla="*/ 0 w 53"/>
                <a:gd name="T59" fmla="*/ 23 h 55"/>
                <a:gd name="T60" fmla="*/ 0 w 53"/>
                <a:gd name="T61" fmla="*/ 29 h 55"/>
                <a:gd name="T62" fmla="*/ 0 w 53"/>
                <a:gd name="T63" fmla="*/ 31 h 55"/>
                <a:gd name="T64" fmla="*/ 0 w 53"/>
                <a:gd name="T65" fmla="*/ 37 h 55"/>
                <a:gd name="T66" fmla="*/ 3 w 53"/>
                <a:gd name="T67" fmla="*/ 39 h 55"/>
                <a:gd name="T68" fmla="*/ 6 w 53"/>
                <a:gd name="T69" fmla="*/ 45 h 55"/>
                <a:gd name="T70" fmla="*/ 8 w 53"/>
                <a:gd name="T71" fmla="*/ 47 h 55"/>
                <a:gd name="T72" fmla="*/ 11 w 53"/>
                <a:gd name="T73" fmla="*/ 50 h 55"/>
                <a:gd name="T74" fmla="*/ 14 w 53"/>
                <a:gd name="T75" fmla="*/ 52 h 55"/>
                <a:gd name="T76" fmla="*/ 19 w 53"/>
                <a:gd name="T77" fmla="*/ 55 h 55"/>
                <a:gd name="T78" fmla="*/ 22 w 53"/>
                <a:gd name="T79" fmla="*/ 55 h 55"/>
                <a:gd name="T80" fmla="*/ 27 w 53"/>
                <a:gd name="T81" fmla="*/ 55 h 55"/>
                <a:gd name="T82" fmla="*/ 27 w 53"/>
                <a:gd name="T8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55">
                  <a:moveTo>
                    <a:pt x="27" y="55"/>
                  </a:moveTo>
                  <a:lnTo>
                    <a:pt x="32" y="55"/>
                  </a:lnTo>
                  <a:lnTo>
                    <a:pt x="35" y="55"/>
                  </a:lnTo>
                  <a:lnTo>
                    <a:pt x="40" y="52"/>
                  </a:lnTo>
                  <a:lnTo>
                    <a:pt x="43" y="50"/>
                  </a:lnTo>
                  <a:lnTo>
                    <a:pt x="45" y="47"/>
                  </a:lnTo>
                  <a:lnTo>
                    <a:pt x="48" y="45"/>
                  </a:lnTo>
                  <a:lnTo>
                    <a:pt x="51" y="39"/>
                  </a:lnTo>
                  <a:lnTo>
                    <a:pt x="53" y="37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3" y="23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48" y="13"/>
                  </a:lnTo>
                  <a:lnTo>
                    <a:pt x="45" y="8"/>
                  </a:lnTo>
                  <a:lnTo>
                    <a:pt x="43" y="5"/>
                  </a:lnTo>
                  <a:lnTo>
                    <a:pt x="40" y="2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1" y="5"/>
                  </a:lnTo>
                  <a:lnTo>
                    <a:pt x="8" y="8"/>
                  </a:lnTo>
                  <a:lnTo>
                    <a:pt x="6" y="13"/>
                  </a:lnTo>
                  <a:lnTo>
                    <a:pt x="3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3" y="39"/>
                  </a:lnTo>
                  <a:lnTo>
                    <a:pt x="6" y="45"/>
                  </a:lnTo>
                  <a:lnTo>
                    <a:pt x="8" y="47"/>
                  </a:lnTo>
                  <a:lnTo>
                    <a:pt x="11" y="50"/>
                  </a:lnTo>
                  <a:lnTo>
                    <a:pt x="14" y="52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7" y="55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1633" y="3329"/>
              <a:ext cx="57" cy="62"/>
            </a:xfrm>
            <a:custGeom>
              <a:avLst/>
              <a:gdLst>
                <a:gd name="T0" fmla="*/ 26 w 52"/>
                <a:gd name="T1" fmla="*/ 52 h 55"/>
                <a:gd name="T2" fmla="*/ 31 w 52"/>
                <a:gd name="T3" fmla="*/ 52 h 55"/>
                <a:gd name="T4" fmla="*/ 34 w 52"/>
                <a:gd name="T5" fmla="*/ 52 h 55"/>
                <a:gd name="T6" fmla="*/ 39 w 52"/>
                <a:gd name="T7" fmla="*/ 50 h 55"/>
                <a:gd name="T8" fmla="*/ 42 w 52"/>
                <a:gd name="T9" fmla="*/ 47 h 55"/>
                <a:gd name="T10" fmla="*/ 44 w 52"/>
                <a:gd name="T11" fmla="*/ 44 h 55"/>
                <a:gd name="T12" fmla="*/ 47 w 52"/>
                <a:gd name="T13" fmla="*/ 42 h 55"/>
                <a:gd name="T14" fmla="*/ 50 w 52"/>
                <a:gd name="T15" fmla="*/ 39 h 55"/>
                <a:gd name="T16" fmla="*/ 52 w 52"/>
                <a:gd name="T17" fmla="*/ 34 h 55"/>
                <a:gd name="T18" fmla="*/ 52 w 52"/>
                <a:gd name="T19" fmla="*/ 31 h 55"/>
                <a:gd name="T20" fmla="*/ 52 w 52"/>
                <a:gd name="T21" fmla="*/ 26 h 55"/>
                <a:gd name="T22" fmla="*/ 52 w 52"/>
                <a:gd name="T23" fmla="*/ 21 h 55"/>
                <a:gd name="T24" fmla="*/ 52 w 52"/>
                <a:gd name="T25" fmla="*/ 18 h 55"/>
                <a:gd name="T26" fmla="*/ 50 w 52"/>
                <a:gd name="T27" fmla="*/ 13 h 55"/>
                <a:gd name="T28" fmla="*/ 47 w 52"/>
                <a:gd name="T29" fmla="*/ 10 h 55"/>
                <a:gd name="T30" fmla="*/ 44 w 52"/>
                <a:gd name="T31" fmla="*/ 8 h 55"/>
                <a:gd name="T32" fmla="*/ 42 w 52"/>
                <a:gd name="T33" fmla="*/ 5 h 55"/>
                <a:gd name="T34" fmla="*/ 39 w 52"/>
                <a:gd name="T35" fmla="*/ 2 h 55"/>
                <a:gd name="T36" fmla="*/ 34 w 52"/>
                <a:gd name="T37" fmla="*/ 0 h 55"/>
                <a:gd name="T38" fmla="*/ 31 w 52"/>
                <a:gd name="T39" fmla="*/ 0 h 55"/>
                <a:gd name="T40" fmla="*/ 26 w 52"/>
                <a:gd name="T41" fmla="*/ 0 h 55"/>
                <a:gd name="T42" fmla="*/ 21 w 52"/>
                <a:gd name="T43" fmla="*/ 0 h 55"/>
                <a:gd name="T44" fmla="*/ 18 w 52"/>
                <a:gd name="T45" fmla="*/ 0 h 55"/>
                <a:gd name="T46" fmla="*/ 13 w 52"/>
                <a:gd name="T47" fmla="*/ 2 h 55"/>
                <a:gd name="T48" fmla="*/ 10 w 52"/>
                <a:gd name="T49" fmla="*/ 5 h 55"/>
                <a:gd name="T50" fmla="*/ 8 w 52"/>
                <a:gd name="T51" fmla="*/ 8 h 55"/>
                <a:gd name="T52" fmla="*/ 5 w 52"/>
                <a:gd name="T53" fmla="*/ 10 h 55"/>
                <a:gd name="T54" fmla="*/ 2 w 52"/>
                <a:gd name="T55" fmla="*/ 13 h 55"/>
                <a:gd name="T56" fmla="*/ 0 w 52"/>
                <a:gd name="T57" fmla="*/ 18 h 55"/>
                <a:gd name="T58" fmla="*/ 0 w 52"/>
                <a:gd name="T59" fmla="*/ 21 h 55"/>
                <a:gd name="T60" fmla="*/ 0 w 52"/>
                <a:gd name="T61" fmla="*/ 26 h 55"/>
                <a:gd name="T62" fmla="*/ 0 w 52"/>
                <a:gd name="T63" fmla="*/ 31 h 55"/>
                <a:gd name="T64" fmla="*/ 0 w 52"/>
                <a:gd name="T65" fmla="*/ 34 h 55"/>
                <a:gd name="T66" fmla="*/ 2 w 52"/>
                <a:gd name="T67" fmla="*/ 39 h 55"/>
                <a:gd name="T68" fmla="*/ 5 w 52"/>
                <a:gd name="T69" fmla="*/ 42 h 55"/>
                <a:gd name="T70" fmla="*/ 8 w 52"/>
                <a:gd name="T71" fmla="*/ 44 h 55"/>
                <a:gd name="T72" fmla="*/ 10 w 52"/>
                <a:gd name="T73" fmla="*/ 47 h 55"/>
                <a:gd name="T74" fmla="*/ 13 w 52"/>
                <a:gd name="T75" fmla="*/ 50 h 55"/>
                <a:gd name="T76" fmla="*/ 18 w 52"/>
                <a:gd name="T77" fmla="*/ 52 h 55"/>
                <a:gd name="T78" fmla="*/ 21 w 52"/>
                <a:gd name="T79" fmla="*/ 52 h 55"/>
                <a:gd name="T80" fmla="*/ 26 w 52"/>
                <a:gd name="T81" fmla="*/ 55 h 55"/>
                <a:gd name="T82" fmla="*/ 26 w 52"/>
                <a:gd name="T83" fmla="*/ 55 h 55"/>
                <a:gd name="T84" fmla="*/ 26 w 52"/>
                <a:gd name="T85" fmla="*/ 5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55">
                  <a:moveTo>
                    <a:pt x="26" y="52"/>
                  </a:moveTo>
                  <a:lnTo>
                    <a:pt x="31" y="52"/>
                  </a:lnTo>
                  <a:lnTo>
                    <a:pt x="34" y="52"/>
                  </a:lnTo>
                  <a:lnTo>
                    <a:pt x="39" y="50"/>
                  </a:lnTo>
                  <a:lnTo>
                    <a:pt x="42" y="47"/>
                  </a:lnTo>
                  <a:lnTo>
                    <a:pt x="44" y="44"/>
                  </a:lnTo>
                  <a:lnTo>
                    <a:pt x="47" y="42"/>
                  </a:lnTo>
                  <a:lnTo>
                    <a:pt x="50" y="39"/>
                  </a:lnTo>
                  <a:lnTo>
                    <a:pt x="52" y="34"/>
                  </a:lnTo>
                  <a:lnTo>
                    <a:pt x="52" y="31"/>
                  </a:lnTo>
                  <a:lnTo>
                    <a:pt x="52" y="26"/>
                  </a:lnTo>
                  <a:lnTo>
                    <a:pt x="52" y="21"/>
                  </a:lnTo>
                  <a:lnTo>
                    <a:pt x="52" y="18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8"/>
                  </a:lnTo>
                  <a:lnTo>
                    <a:pt x="42" y="5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10" y="5"/>
                  </a:lnTo>
                  <a:lnTo>
                    <a:pt x="8" y="8"/>
                  </a:lnTo>
                  <a:lnTo>
                    <a:pt x="5" y="10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9"/>
                  </a:lnTo>
                  <a:lnTo>
                    <a:pt x="5" y="42"/>
                  </a:lnTo>
                  <a:lnTo>
                    <a:pt x="8" y="44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8" y="52"/>
                  </a:lnTo>
                  <a:lnTo>
                    <a:pt x="21" y="52"/>
                  </a:lnTo>
                  <a:lnTo>
                    <a:pt x="26" y="55"/>
                  </a:lnTo>
                  <a:lnTo>
                    <a:pt x="26" y="55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4618" y="2620"/>
              <a:ext cx="62" cy="63"/>
            </a:xfrm>
            <a:custGeom>
              <a:avLst/>
              <a:gdLst>
                <a:gd name="T0" fmla="*/ 53 w 56"/>
                <a:gd name="T1" fmla="*/ 55 h 55"/>
                <a:gd name="T2" fmla="*/ 56 w 56"/>
                <a:gd name="T3" fmla="*/ 0 h 55"/>
                <a:gd name="T4" fmla="*/ 0 w 56"/>
                <a:gd name="T5" fmla="*/ 0 h 55"/>
                <a:gd name="T6" fmla="*/ 0 w 56"/>
                <a:gd name="T7" fmla="*/ 55 h 55"/>
                <a:gd name="T8" fmla="*/ 56 w 56"/>
                <a:gd name="T9" fmla="*/ 55 h 55"/>
                <a:gd name="T10" fmla="*/ 56 w 56"/>
                <a:gd name="T11" fmla="*/ 55 h 55"/>
                <a:gd name="T12" fmla="*/ 53 w 56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5">
                  <a:moveTo>
                    <a:pt x="53" y="55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3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3623" y="3006"/>
              <a:ext cx="61" cy="60"/>
            </a:xfrm>
            <a:custGeom>
              <a:avLst/>
              <a:gdLst>
                <a:gd name="T0" fmla="*/ 53 w 56"/>
                <a:gd name="T1" fmla="*/ 53 h 53"/>
                <a:gd name="T2" fmla="*/ 56 w 56"/>
                <a:gd name="T3" fmla="*/ 0 h 53"/>
                <a:gd name="T4" fmla="*/ 0 w 56"/>
                <a:gd name="T5" fmla="*/ 0 h 53"/>
                <a:gd name="T6" fmla="*/ 0 w 56"/>
                <a:gd name="T7" fmla="*/ 53 h 53"/>
                <a:gd name="T8" fmla="*/ 56 w 56"/>
                <a:gd name="T9" fmla="*/ 53 h 53"/>
                <a:gd name="T10" fmla="*/ 56 w 56"/>
                <a:gd name="T11" fmla="*/ 53 h 53"/>
                <a:gd name="T12" fmla="*/ 53 w 56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3">
                  <a:moveTo>
                    <a:pt x="53" y="53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53" y="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4920" y="2665"/>
              <a:ext cx="62" cy="59"/>
            </a:xfrm>
            <a:custGeom>
              <a:avLst/>
              <a:gdLst>
                <a:gd name="T0" fmla="*/ 53 w 56"/>
                <a:gd name="T1" fmla="*/ 52 h 52"/>
                <a:gd name="T2" fmla="*/ 56 w 56"/>
                <a:gd name="T3" fmla="*/ 0 h 52"/>
                <a:gd name="T4" fmla="*/ 0 w 56"/>
                <a:gd name="T5" fmla="*/ 0 h 52"/>
                <a:gd name="T6" fmla="*/ 0 w 56"/>
                <a:gd name="T7" fmla="*/ 52 h 52"/>
                <a:gd name="T8" fmla="*/ 56 w 56"/>
                <a:gd name="T9" fmla="*/ 52 h 52"/>
                <a:gd name="T10" fmla="*/ 56 w 56"/>
                <a:gd name="T11" fmla="*/ 52 h 52"/>
                <a:gd name="T12" fmla="*/ 53 w 56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2">
                  <a:moveTo>
                    <a:pt x="53" y="52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1633" y="2148"/>
              <a:ext cx="57" cy="62"/>
            </a:xfrm>
            <a:custGeom>
              <a:avLst/>
              <a:gdLst>
                <a:gd name="T0" fmla="*/ 52 w 52"/>
                <a:gd name="T1" fmla="*/ 55 h 55"/>
                <a:gd name="T2" fmla="*/ 52 w 52"/>
                <a:gd name="T3" fmla="*/ 0 h 55"/>
                <a:gd name="T4" fmla="*/ 0 w 52"/>
                <a:gd name="T5" fmla="*/ 0 h 55"/>
                <a:gd name="T6" fmla="*/ 0 w 52"/>
                <a:gd name="T7" fmla="*/ 55 h 55"/>
                <a:gd name="T8" fmla="*/ 52 w 52"/>
                <a:gd name="T9" fmla="*/ 55 h 55"/>
                <a:gd name="T10" fmla="*/ 52 w 5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5">
                  <a:moveTo>
                    <a:pt x="52" y="55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2" y="55"/>
                  </a:lnTo>
                  <a:lnTo>
                    <a:pt x="52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2627" y="2844"/>
              <a:ext cx="58" cy="63"/>
            </a:xfrm>
            <a:custGeom>
              <a:avLst/>
              <a:gdLst>
                <a:gd name="T0" fmla="*/ 53 w 53"/>
                <a:gd name="T1" fmla="*/ 56 h 56"/>
                <a:gd name="T2" fmla="*/ 53 w 53"/>
                <a:gd name="T3" fmla="*/ 0 h 56"/>
                <a:gd name="T4" fmla="*/ 0 w 53"/>
                <a:gd name="T5" fmla="*/ 0 h 56"/>
                <a:gd name="T6" fmla="*/ 0 w 53"/>
                <a:gd name="T7" fmla="*/ 56 h 56"/>
                <a:gd name="T8" fmla="*/ 53 w 53"/>
                <a:gd name="T9" fmla="*/ 56 h 56"/>
                <a:gd name="T10" fmla="*/ 53 w 53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6">
                  <a:moveTo>
                    <a:pt x="53" y="56"/>
                  </a:moveTo>
                  <a:lnTo>
                    <a:pt x="53" y="0"/>
                  </a:lnTo>
                  <a:lnTo>
                    <a:pt x="0" y="0"/>
                  </a:lnTo>
                  <a:lnTo>
                    <a:pt x="0" y="56"/>
                  </a:lnTo>
                  <a:lnTo>
                    <a:pt x="53" y="56"/>
                  </a:lnTo>
                  <a:lnTo>
                    <a:pt x="53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5069" y="262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 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>
              <a:off x="5014" y="2778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8 KB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>
              <a:off x="5069" y="277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 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59" name="Rectangle 32"/>
            <p:cNvSpPr>
              <a:spLocks noChangeArrowheads="1"/>
            </p:cNvSpPr>
            <p:nvPr/>
          </p:nvSpPr>
          <p:spPr bwMode="auto">
            <a:xfrm>
              <a:off x="5014" y="2928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16 KB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014" y="3076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64 KB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4559" y="3902"/>
              <a:ext cx="1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256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2" name="Rectangle 45"/>
            <p:cNvSpPr>
              <a:spLocks noChangeArrowheads="1"/>
            </p:cNvSpPr>
            <p:nvPr/>
          </p:nvSpPr>
          <p:spPr bwMode="auto">
            <a:xfrm>
              <a:off x="1247" y="2013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40%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1247" y="2241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35%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4" name="Rectangle 51"/>
            <p:cNvSpPr>
              <a:spLocks noChangeArrowheads="1"/>
            </p:cNvSpPr>
            <p:nvPr/>
          </p:nvSpPr>
          <p:spPr bwMode="auto">
            <a:xfrm>
              <a:off x="1247" y="24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30%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1247" y="2688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25%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6" name="Rectangle 57"/>
            <p:cNvSpPr>
              <a:spLocks noChangeArrowheads="1"/>
            </p:cNvSpPr>
            <p:nvPr/>
          </p:nvSpPr>
          <p:spPr bwMode="auto">
            <a:xfrm>
              <a:off x="1247" y="2915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20%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7" name="Rectangle 60"/>
            <p:cNvSpPr>
              <a:spLocks noChangeArrowheads="1"/>
            </p:cNvSpPr>
            <p:nvPr/>
          </p:nvSpPr>
          <p:spPr bwMode="auto">
            <a:xfrm>
              <a:off x="1247" y="3139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15%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1247" y="33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10%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1305" y="3588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5%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305" y="3815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0%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 rot="16200000">
              <a:off x="931" y="2921"/>
              <a:ext cx="38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Miss rate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2" name="Rectangle 79"/>
            <p:cNvSpPr>
              <a:spLocks noChangeArrowheads="1"/>
            </p:cNvSpPr>
            <p:nvPr/>
          </p:nvSpPr>
          <p:spPr bwMode="auto">
            <a:xfrm>
              <a:off x="3594" y="3902"/>
              <a:ext cx="10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64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2595" y="3902"/>
              <a:ext cx="10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16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4" name="Rectangle 83"/>
            <p:cNvSpPr>
              <a:spLocks noChangeArrowheads="1"/>
            </p:cNvSpPr>
            <p:nvPr/>
          </p:nvSpPr>
          <p:spPr bwMode="auto">
            <a:xfrm>
              <a:off x="1628" y="3902"/>
              <a:ext cx="5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4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5" name="Rectangle 84"/>
            <p:cNvSpPr>
              <a:spLocks noChangeArrowheads="1"/>
            </p:cNvSpPr>
            <p:nvPr/>
          </p:nvSpPr>
          <p:spPr bwMode="auto">
            <a:xfrm>
              <a:off x="2781" y="4078"/>
              <a:ext cx="7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altLang="zh-CN" sz="1200">
                  <a:solidFill>
                    <a:srgbClr val="000000"/>
                  </a:solidFill>
                  <a:ea typeface="宋体" charset="-122"/>
                </a:rPr>
                <a:t>Block size (bytes)</a:t>
              </a:r>
              <a:endParaRPr lang="en-US" altLang="zh-CN" sz="1200">
                <a:ea typeface="宋体" charset="-122"/>
              </a:endParaRPr>
            </a:p>
          </p:txBody>
        </p:sp>
        <p:sp>
          <p:nvSpPr>
            <p:cNvPr id="76" name="Freeform 102"/>
            <p:cNvSpPr>
              <a:spLocks/>
            </p:cNvSpPr>
            <p:nvPr/>
          </p:nvSpPr>
          <p:spPr bwMode="auto">
            <a:xfrm>
              <a:off x="1638" y="3116"/>
              <a:ext cx="46" cy="51"/>
            </a:xfrm>
            <a:custGeom>
              <a:avLst/>
              <a:gdLst>
                <a:gd name="T0" fmla="*/ 21 w 42"/>
                <a:gd name="T1" fmla="*/ 45 h 45"/>
                <a:gd name="T2" fmla="*/ 24 w 42"/>
                <a:gd name="T3" fmla="*/ 45 h 45"/>
                <a:gd name="T4" fmla="*/ 29 w 42"/>
                <a:gd name="T5" fmla="*/ 45 h 45"/>
                <a:gd name="T6" fmla="*/ 32 w 42"/>
                <a:gd name="T7" fmla="*/ 43 h 45"/>
                <a:gd name="T8" fmla="*/ 34 w 42"/>
                <a:gd name="T9" fmla="*/ 40 h 45"/>
                <a:gd name="T10" fmla="*/ 37 w 42"/>
                <a:gd name="T11" fmla="*/ 40 h 45"/>
                <a:gd name="T12" fmla="*/ 39 w 42"/>
                <a:gd name="T13" fmla="*/ 37 h 45"/>
                <a:gd name="T14" fmla="*/ 39 w 42"/>
                <a:gd name="T15" fmla="*/ 35 h 45"/>
                <a:gd name="T16" fmla="*/ 42 w 42"/>
                <a:gd name="T17" fmla="*/ 29 h 45"/>
                <a:gd name="T18" fmla="*/ 42 w 42"/>
                <a:gd name="T19" fmla="*/ 27 h 45"/>
                <a:gd name="T20" fmla="*/ 42 w 42"/>
                <a:gd name="T21" fmla="*/ 24 h 45"/>
                <a:gd name="T22" fmla="*/ 42 w 42"/>
                <a:gd name="T23" fmla="*/ 19 h 45"/>
                <a:gd name="T24" fmla="*/ 42 w 42"/>
                <a:gd name="T25" fmla="*/ 16 h 45"/>
                <a:gd name="T26" fmla="*/ 39 w 42"/>
                <a:gd name="T27" fmla="*/ 14 h 45"/>
                <a:gd name="T28" fmla="*/ 39 w 42"/>
                <a:gd name="T29" fmla="*/ 11 h 45"/>
                <a:gd name="T30" fmla="*/ 37 w 42"/>
                <a:gd name="T31" fmla="*/ 8 h 45"/>
                <a:gd name="T32" fmla="*/ 34 w 42"/>
                <a:gd name="T33" fmla="*/ 6 h 45"/>
                <a:gd name="T34" fmla="*/ 32 w 42"/>
                <a:gd name="T35" fmla="*/ 3 h 45"/>
                <a:gd name="T36" fmla="*/ 29 w 42"/>
                <a:gd name="T37" fmla="*/ 3 h 45"/>
                <a:gd name="T38" fmla="*/ 24 w 42"/>
                <a:gd name="T39" fmla="*/ 0 h 45"/>
                <a:gd name="T40" fmla="*/ 21 w 42"/>
                <a:gd name="T41" fmla="*/ 0 h 45"/>
                <a:gd name="T42" fmla="*/ 18 w 42"/>
                <a:gd name="T43" fmla="*/ 0 h 45"/>
                <a:gd name="T44" fmla="*/ 13 w 42"/>
                <a:gd name="T45" fmla="*/ 3 h 45"/>
                <a:gd name="T46" fmla="*/ 10 w 42"/>
                <a:gd name="T47" fmla="*/ 3 h 45"/>
                <a:gd name="T48" fmla="*/ 8 w 42"/>
                <a:gd name="T49" fmla="*/ 6 h 45"/>
                <a:gd name="T50" fmla="*/ 5 w 42"/>
                <a:gd name="T51" fmla="*/ 8 h 45"/>
                <a:gd name="T52" fmla="*/ 3 w 42"/>
                <a:gd name="T53" fmla="*/ 11 h 45"/>
                <a:gd name="T54" fmla="*/ 3 w 42"/>
                <a:gd name="T55" fmla="*/ 14 h 45"/>
                <a:gd name="T56" fmla="*/ 0 w 42"/>
                <a:gd name="T57" fmla="*/ 16 h 45"/>
                <a:gd name="T58" fmla="*/ 0 w 42"/>
                <a:gd name="T59" fmla="*/ 19 h 45"/>
                <a:gd name="T60" fmla="*/ 0 w 42"/>
                <a:gd name="T61" fmla="*/ 24 h 45"/>
                <a:gd name="T62" fmla="*/ 0 w 42"/>
                <a:gd name="T63" fmla="*/ 27 h 45"/>
                <a:gd name="T64" fmla="*/ 0 w 42"/>
                <a:gd name="T65" fmla="*/ 29 h 45"/>
                <a:gd name="T66" fmla="*/ 3 w 42"/>
                <a:gd name="T67" fmla="*/ 35 h 45"/>
                <a:gd name="T68" fmla="*/ 3 w 42"/>
                <a:gd name="T69" fmla="*/ 37 h 45"/>
                <a:gd name="T70" fmla="*/ 5 w 42"/>
                <a:gd name="T71" fmla="*/ 40 h 45"/>
                <a:gd name="T72" fmla="*/ 8 w 42"/>
                <a:gd name="T73" fmla="*/ 40 h 45"/>
                <a:gd name="T74" fmla="*/ 10 w 42"/>
                <a:gd name="T75" fmla="*/ 43 h 45"/>
                <a:gd name="T76" fmla="*/ 13 w 42"/>
                <a:gd name="T77" fmla="*/ 45 h 45"/>
                <a:gd name="T78" fmla="*/ 18 w 42"/>
                <a:gd name="T79" fmla="*/ 45 h 45"/>
                <a:gd name="T80" fmla="*/ 21 w 42"/>
                <a:gd name="T81" fmla="*/ 45 h 45"/>
                <a:gd name="T82" fmla="*/ 21 w 42"/>
                <a:gd name="T8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45">
                  <a:moveTo>
                    <a:pt x="21" y="45"/>
                  </a:moveTo>
                  <a:lnTo>
                    <a:pt x="24" y="45"/>
                  </a:lnTo>
                  <a:lnTo>
                    <a:pt x="29" y="45"/>
                  </a:lnTo>
                  <a:lnTo>
                    <a:pt x="32" y="43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39" y="35"/>
                  </a:lnTo>
                  <a:lnTo>
                    <a:pt x="42" y="29"/>
                  </a:lnTo>
                  <a:lnTo>
                    <a:pt x="42" y="27"/>
                  </a:lnTo>
                  <a:lnTo>
                    <a:pt x="42" y="24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9" y="11"/>
                  </a:lnTo>
                  <a:lnTo>
                    <a:pt x="37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5" y="40"/>
                  </a:lnTo>
                  <a:lnTo>
                    <a:pt x="8" y="40"/>
                  </a:lnTo>
                  <a:lnTo>
                    <a:pt x="10" y="43"/>
                  </a:lnTo>
                  <a:lnTo>
                    <a:pt x="13" y="45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103"/>
            <p:cNvSpPr>
              <a:spLocks/>
            </p:cNvSpPr>
            <p:nvPr/>
          </p:nvSpPr>
          <p:spPr bwMode="auto">
            <a:xfrm>
              <a:off x="4929" y="2817"/>
              <a:ext cx="48" cy="47"/>
            </a:xfrm>
            <a:custGeom>
              <a:avLst/>
              <a:gdLst>
                <a:gd name="T0" fmla="*/ 19 w 43"/>
                <a:gd name="T1" fmla="*/ 42 h 42"/>
                <a:gd name="T2" fmla="*/ 24 w 43"/>
                <a:gd name="T3" fmla="*/ 42 h 42"/>
                <a:gd name="T4" fmla="*/ 27 w 43"/>
                <a:gd name="T5" fmla="*/ 42 h 42"/>
                <a:gd name="T6" fmla="*/ 32 w 43"/>
                <a:gd name="T7" fmla="*/ 40 h 42"/>
                <a:gd name="T8" fmla="*/ 35 w 43"/>
                <a:gd name="T9" fmla="*/ 40 h 42"/>
                <a:gd name="T10" fmla="*/ 37 w 43"/>
                <a:gd name="T11" fmla="*/ 37 h 42"/>
                <a:gd name="T12" fmla="*/ 40 w 43"/>
                <a:gd name="T13" fmla="*/ 35 h 42"/>
                <a:gd name="T14" fmla="*/ 40 w 43"/>
                <a:gd name="T15" fmla="*/ 32 h 42"/>
                <a:gd name="T16" fmla="*/ 43 w 43"/>
                <a:gd name="T17" fmla="*/ 29 h 42"/>
                <a:gd name="T18" fmla="*/ 43 w 43"/>
                <a:gd name="T19" fmla="*/ 24 h 42"/>
                <a:gd name="T20" fmla="*/ 43 w 43"/>
                <a:gd name="T21" fmla="*/ 21 h 42"/>
                <a:gd name="T22" fmla="*/ 43 w 43"/>
                <a:gd name="T23" fmla="*/ 19 h 42"/>
                <a:gd name="T24" fmla="*/ 43 w 43"/>
                <a:gd name="T25" fmla="*/ 13 h 42"/>
                <a:gd name="T26" fmla="*/ 40 w 43"/>
                <a:gd name="T27" fmla="*/ 11 h 42"/>
                <a:gd name="T28" fmla="*/ 40 w 43"/>
                <a:gd name="T29" fmla="*/ 8 h 42"/>
                <a:gd name="T30" fmla="*/ 37 w 43"/>
                <a:gd name="T31" fmla="*/ 6 h 42"/>
                <a:gd name="T32" fmla="*/ 35 w 43"/>
                <a:gd name="T33" fmla="*/ 3 h 42"/>
                <a:gd name="T34" fmla="*/ 32 w 43"/>
                <a:gd name="T35" fmla="*/ 3 h 42"/>
                <a:gd name="T36" fmla="*/ 27 w 43"/>
                <a:gd name="T37" fmla="*/ 0 h 42"/>
                <a:gd name="T38" fmla="*/ 24 w 43"/>
                <a:gd name="T39" fmla="*/ 0 h 42"/>
                <a:gd name="T40" fmla="*/ 21 w 43"/>
                <a:gd name="T41" fmla="*/ 0 h 42"/>
                <a:gd name="T42" fmla="*/ 16 w 43"/>
                <a:gd name="T43" fmla="*/ 0 h 42"/>
                <a:gd name="T44" fmla="*/ 14 w 43"/>
                <a:gd name="T45" fmla="*/ 0 h 42"/>
                <a:gd name="T46" fmla="*/ 11 w 43"/>
                <a:gd name="T47" fmla="*/ 3 h 42"/>
                <a:gd name="T48" fmla="*/ 8 w 43"/>
                <a:gd name="T49" fmla="*/ 3 h 42"/>
                <a:gd name="T50" fmla="*/ 6 w 43"/>
                <a:gd name="T51" fmla="*/ 6 h 42"/>
                <a:gd name="T52" fmla="*/ 3 w 43"/>
                <a:gd name="T53" fmla="*/ 8 h 42"/>
                <a:gd name="T54" fmla="*/ 0 w 43"/>
                <a:gd name="T55" fmla="*/ 11 h 42"/>
                <a:gd name="T56" fmla="*/ 0 w 43"/>
                <a:gd name="T57" fmla="*/ 13 h 42"/>
                <a:gd name="T58" fmla="*/ 0 w 43"/>
                <a:gd name="T59" fmla="*/ 19 h 42"/>
                <a:gd name="T60" fmla="*/ 0 w 43"/>
                <a:gd name="T61" fmla="*/ 21 h 42"/>
                <a:gd name="T62" fmla="*/ 0 w 43"/>
                <a:gd name="T63" fmla="*/ 24 h 42"/>
                <a:gd name="T64" fmla="*/ 0 w 43"/>
                <a:gd name="T65" fmla="*/ 29 h 42"/>
                <a:gd name="T66" fmla="*/ 0 w 43"/>
                <a:gd name="T67" fmla="*/ 32 h 42"/>
                <a:gd name="T68" fmla="*/ 3 w 43"/>
                <a:gd name="T69" fmla="*/ 35 h 42"/>
                <a:gd name="T70" fmla="*/ 6 w 43"/>
                <a:gd name="T71" fmla="*/ 37 h 42"/>
                <a:gd name="T72" fmla="*/ 8 w 43"/>
                <a:gd name="T73" fmla="*/ 40 h 42"/>
                <a:gd name="T74" fmla="*/ 11 w 43"/>
                <a:gd name="T75" fmla="*/ 40 h 42"/>
                <a:gd name="T76" fmla="*/ 14 w 43"/>
                <a:gd name="T77" fmla="*/ 42 h 42"/>
                <a:gd name="T78" fmla="*/ 16 w 43"/>
                <a:gd name="T79" fmla="*/ 42 h 42"/>
                <a:gd name="T80" fmla="*/ 21 w 43"/>
                <a:gd name="T81" fmla="*/ 42 h 42"/>
                <a:gd name="T82" fmla="*/ 21 w 43"/>
                <a:gd name="T83" fmla="*/ 42 h 42"/>
                <a:gd name="T84" fmla="*/ 19 w 43"/>
                <a:gd name="T8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" h="42">
                  <a:moveTo>
                    <a:pt x="19" y="42"/>
                  </a:moveTo>
                  <a:lnTo>
                    <a:pt x="24" y="42"/>
                  </a:lnTo>
                  <a:lnTo>
                    <a:pt x="27" y="42"/>
                  </a:lnTo>
                  <a:lnTo>
                    <a:pt x="32" y="40"/>
                  </a:lnTo>
                  <a:lnTo>
                    <a:pt x="35" y="40"/>
                  </a:lnTo>
                  <a:lnTo>
                    <a:pt x="37" y="37"/>
                  </a:lnTo>
                  <a:lnTo>
                    <a:pt x="40" y="35"/>
                  </a:lnTo>
                  <a:lnTo>
                    <a:pt x="40" y="32"/>
                  </a:lnTo>
                  <a:lnTo>
                    <a:pt x="43" y="29"/>
                  </a:lnTo>
                  <a:lnTo>
                    <a:pt x="43" y="24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8" y="40"/>
                  </a:lnTo>
                  <a:lnTo>
                    <a:pt x="11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104"/>
            <p:cNvSpPr>
              <a:spLocks/>
            </p:cNvSpPr>
            <p:nvPr/>
          </p:nvSpPr>
          <p:spPr bwMode="auto">
            <a:xfrm>
              <a:off x="1661" y="3634"/>
              <a:ext cx="2987" cy="151"/>
            </a:xfrm>
            <a:custGeom>
              <a:avLst/>
              <a:gdLst>
                <a:gd name="T0" fmla="*/ 2715 w 2715"/>
                <a:gd name="T1" fmla="*/ 134 h 134"/>
                <a:gd name="T2" fmla="*/ 1810 w 2715"/>
                <a:gd name="T3" fmla="*/ 134 h 134"/>
                <a:gd name="T4" fmla="*/ 905 w 2715"/>
                <a:gd name="T5" fmla="*/ 102 h 134"/>
                <a:gd name="T6" fmla="*/ 0 w 2715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5" h="134">
                  <a:moveTo>
                    <a:pt x="2715" y="134"/>
                  </a:moveTo>
                  <a:lnTo>
                    <a:pt x="1810" y="134"/>
                  </a:lnTo>
                  <a:lnTo>
                    <a:pt x="905" y="10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105"/>
            <p:cNvSpPr>
              <a:spLocks/>
            </p:cNvSpPr>
            <p:nvPr/>
          </p:nvSpPr>
          <p:spPr bwMode="auto">
            <a:xfrm>
              <a:off x="2634" y="3394"/>
              <a:ext cx="46" cy="51"/>
            </a:xfrm>
            <a:custGeom>
              <a:avLst/>
              <a:gdLst>
                <a:gd name="T0" fmla="*/ 21 w 42"/>
                <a:gd name="T1" fmla="*/ 42 h 45"/>
                <a:gd name="T2" fmla="*/ 23 w 42"/>
                <a:gd name="T3" fmla="*/ 45 h 45"/>
                <a:gd name="T4" fmla="*/ 29 w 42"/>
                <a:gd name="T5" fmla="*/ 42 h 45"/>
                <a:gd name="T6" fmla="*/ 31 w 42"/>
                <a:gd name="T7" fmla="*/ 42 h 45"/>
                <a:gd name="T8" fmla="*/ 34 w 42"/>
                <a:gd name="T9" fmla="*/ 39 h 45"/>
                <a:gd name="T10" fmla="*/ 37 w 42"/>
                <a:gd name="T11" fmla="*/ 37 h 45"/>
                <a:gd name="T12" fmla="*/ 39 w 42"/>
                <a:gd name="T13" fmla="*/ 34 h 45"/>
                <a:gd name="T14" fmla="*/ 39 w 42"/>
                <a:gd name="T15" fmla="*/ 31 h 45"/>
                <a:gd name="T16" fmla="*/ 42 w 42"/>
                <a:gd name="T17" fmla="*/ 29 h 45"/>
                <a:gd name="T18" fmla="*/ 42 w 42"/>
                <a:gd name="T19" fmla="*/ 26 h 45"/>
                <a:gd name="T20" fmla="*/ 42 w 42"/>
                <a:gd name="T21" fmla="*/ 21 h 45"/>
                <a:gd name="T22" fmla="*/ 42 w 42"/>
                <a:gd name="T23" fmla="*/ 18 h 45"/>
                <a:gd name="T24" fmla="*/ 42 w 42"/>
                <a:gd name="T25" fmla="*/ 16 h 45"/>
                <a:gd name="T26" fmla="*/ 39 w 42"/>
                <a:gd name="T27" fmla="*/ 13 h 45"/>
                <a:gd name="T28" fmla="*/ 39 w 42"/>
                <a:gd name="T29" fmla="*/ 8 h 45"/>
                <a:gd name="T30" fmla="*/ 37 w 42"/>
                <a:gd name="T31" fmla="*/ 8 h 45"/>
                <a:gd name="T32" fmla="*/ 34 w 42"/>
                <a:gd name="T33" fmla="*/ 5 h 45"/>
                <a:gd name="T34" fmla="*/ 31 w 42"/>
                <a:gd name="T35" fmla="*/ 2 h 45"/>
                <a:gd name="T36" fmla="*/ 29 w 42"/>
                <a:gd name="T37" fmla="*/ 0 h 45"/>
                <a:gd name="T38" fmla="*/ 23 w 42"/>
                <a:gd name="T39" fmla="*/ 0 h 45"/>
                <a:gd name="T40" fmla="*/ 21 w 42"/>
                <a:gd name="T41" fmla="*/ 0 h 45"/>
                <a:gd name="T42" fmla="*/ 18 w 42"/>
                <a:gd name="T43" fmla="*/ 0 h 45"/>
                <a:gd name="T44" fmla="*/ 13 w 42"/>
                <a:gd name="T45" fmla="*/ 0 h 45"/>
                <a:gd name="T46" fmla="*/ 10 w 42"/>
                <a:gd name="T47" fmla="*/ 2 h 45"/>
                <a:gd name="T48" fmla="*/ 8 w 42"/>
                <a:gd name="T49" fmla="*/ 5 h 45"/>
                <a:gd name="T50" fmla="*/ 5 w 42"/>
                <a:gd name="T51" fmla="*/ 8 h 45"/>
                <a:gd name="T52" fmla="*/ 2 w 42"/>
                <a:gd name="T53" fmla="*/ 8 h 45"/>
                <a:gd name="T54" fmla="*/ 2 w 42"/>
                <a:gd name="T55" fmla="*/ 13 h 45"/>
                <a:gd name="T56" fmla="*/ 0 w 42"/>
                <a:gd name="T57" fmla="*/ 16 h 45"/>
                <a:gd name="T58" fmla="*/ 0 w 42"/>
                <a:gd name="T59" fmla="*/ 18 h 45"/>
                <a:gd name="T60" fmla="*/ 0 w 42"/>
                <a:gd name="T61" fmla="*/ 21 h 45"/>
                <a:gd name="T62" fmla="*/ 0 w 42"/>
                <a:gd name="T63" fmla="*/ 26 h 45"/>
                <a:gd name="T64" fmla="*/ 0 w 42"/>
                <a:gd name="T65" fmla="*/ 29 h 45"/>
                <a:gd name="T66" fmla="*/ 2 w 42"/>
                <a:gd name="T67" fmla="*/ 31 h 45"/>
                <a:gd name="T68" fmla="*/ 2 w 42"/>
                <a:gd name="T69" fmla="*/ 34 h 45"/>
                <a:gd name="T70" fmla="*/ 5 w 42"/>
                <a:gd name="T71" fmla="*/ 37 h 45"/>
                <a:gd name="T72" fmla="*/ 8 w 42"/>
                <a:gd name="T73" fmla="*/ 39 h 45"/>
                <a:gd name="T74" fmla="*/ 10 w 42"/>
                <a:gd name="T75" fmla="*/ 42 h 45"/>
                <a:gd name="T76" fmla="*/ 13 w 42"/>
                <a:gd name="T77" fmla="*/ 42 h 45"/>
                <a:gd name="T78" fmla="*/ 18 w 42"/>
                <a:gd name="T79" fmla="*/ 45 h 45"/>
                <a:gd name="T80" fmla="*/ 21 w 42"/>
                <a:gd name="T81" fmla="*/ 45 h 45"/>
                <a:gd name="T82" fmla="*/ 21 w 42"/>
                <a:gd name="T83" fmla="*/ 45 h 45"/>
                <a:gd name="T84" fmla="*/ 21 w 42"/>
                <a:gd name="T8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" h="45">
                  <a:moveTo>
                    <a:pt x="21" y="42"/>
                  </a:moveTo>
                  <a:lnTo>
                    <a:pt x="23" y="45"/>
                  </a:lnTo>
                  <a:lnTo>
                    <a:pt x="29" y="42"/>
                  </a:lnTo>
                  <a:lnTo>
                    <a:pt x="31" y="42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39" y="31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2" y="21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9" y="8"/>
                  </a:lnTo>
                  <a:lnTo>
                    <a:pt x="37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39"/>
                  </a:lnTo>
                  <a:lnTo>
                    <a:pt x="10" y="42"/>
                  </a:lnTo>
                  <a:lnTo>
                    <a:pt x="13" y="42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1" y="45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106"/>
            <p:cNvSpPr>
              <a:spLocks/>
            </p:cNvSpPr>
            <p:nvPr/>
          </p:nvSpPr>
          <p:spPr bwMode="auto">
            <a:xfrm>
              <a:off x="3629" y="3513"/>
              <a:ext cx="49" cy="48"/>
            </a:xfrm>
            <a:custGeom>
              <a:avLst/>
              <a:gdLst>
                <a:gd name="T0" fmla="*/ 21 w 44"/>
                <a:gd name="T1" fmla="*/ 42 h 42"/>
                <a:gd name="T2" fmla="*/ 26 w 44"/>
                <a:gd name="T3" fmla="*/ 42 h 42"/>
                <a:gd name="T4" fmla="*/ 29 w 44"/>
                <a:gd name="T5" fmla="*/ 42 h 42"/>
                <a:gd name="T6" fmla="*/ 31 w 44"/>
                <a:gd name="T7" fmla="*/ 40 h 42"/>
                <a:gd name="T8" fmla="*/ 34 w 44"/>
                <a:gd name="T9" fmla="*/ 40 h 42"/>
                <a:gd name="T10" fmla="*/ 37 w 44"/>
                <a:gd name="T11" fmla="*/ 37 h 42"/>
                <a:gd name="T12" fmla="*/ 39 w 44"/>
                <a:gd name="T13" fmla="*/ 34 h 42"/>
                <a:gd name="T14" fmla="*/ 42 w 44"/>
                <a:gd name="T15" fmla="*/ 32 h 42"/>
                <a:gd name="T16" fmla="*/ 42 w 44"/>
                <a:gd name="T17" fmla="*/ 29 h 42"/>
                <a:gd name="T18" fmla="*/ 42 w 44"/>
                <a:gd name="T19" fmla="*/ 24 h 42"/>
                <a:gd name="T20" fmla="*/ 44 w 44"/>
                <a:gd name="T21" fmla="*/ 21 h 42"/>
                <a:gd name="T22" fmla="*/ 42 w 44"/>
                <a:gd name="T23" fmla="*/ 19 h 42"/>
                <a:gd name="T24" fmla="*/ 42 w 44"/>
                <a:gd name="T25" fmla="*/ 13 h 42"/>
                <a:gd name="T26" fmla="*/ 42 w 44"/>
                <a:gd name="T27" fmla="*/ 11 h 42"/>
                <a:gd name="T28" fmla="*/ 39 w 44"/>
                <a:gd name="T29" fmla="*/ 8 h 42"/>
                <a:gd name="T30" fmla="*/ 37 w 44"/>
                <a:gd name="T31" fmla="*/ 5 h 42"/>
                <a:gd name="T32" fmla="*/ 34 w 44"/>
                <a:gd name="T33" fmla="*/ 3 h 42"/>
                <a:gd name="T34" fmla="*/ 31 w 44"/>
                <a:gd name="T35" fmla="*/ 3 h 42"/>
                <a:gd name="T36" fmla="*/ 29 w 44"/>
                <a:gd name="T37" fmla="*/ 0 h 42"/>
                <a:gd name="T38" fmla="*/ 26 w 44"/>
                <a:gd name="T39" fmla="*/ 0 h 42"/>
                <a:gd name="T40" fmla="*/ 21 w 44"/>
                <a:gd name="T41" fmla="*/ 0 h 42"/>
                <a:gd name="T42" fmla="*/ 18 w 44"/>
                <a:gd name="T43" fmla="*/ 0 h 42"/>
                <a:gd name="T44" fmla="*/ 15 w 44"/>
                <a:gd name="T45" fmla="*/ 0 h 42"/>
                <a:gd name="T46" fmla="*/ 10 w 44"/>
                <a:gd name="T47" fmla="*/ 3 h 42"/>
                <a:gd name="T48" fmla="*/ 8 w 44"/>
                <a:gd name="T49" fmla="*/ 3 h 42"/>
                <a:gd name="T50" fmla="*/ 5 w 44"/>
                <a:gd name="T51" fmla="*/ 5 h 42"/>
                <a:gd name="T52" fmla="*/ 2 w 44"/>
                <a:gd name="T53" fmla="*/ 8 h 42"/>
                <a:gd name="T54" fmla="*/ 2 w 44"/>
                <a:gd name="T55" fmla="*/ 11 h 42"/>
                <a:gd name="T56" fmla="*/ 0 w 44"/>
                <a:gd name="T57" fmla="*/ 13 h 42"/>
                <a:gd name="T58" fmla="*/ 0 w 44"/>
                <a:gd name="T59" fmla="*/ 19 h 42"/>
                <a:gd name="T60" fmla="*/ 0 w 44"/>
                <a:gd name="T61" fmla="*/ 21 h 42"/>
                <a:gd name="T62" fmla="*/ 0 w 44"/>
                <a:gd name="T63" fmla="*/ 24 h 42"/>
                <a:gd name="T64" fmla="*/ 0 w 44"/>
                <a:gd name="T65" fmla="*/ 29 h 42"/>
                <a:gd name="T66" fmla="*/ 2 w 44"/>
                <a:gd name="T67" fmla="*/ 32 h 42"/>
                <a:gd name="T68" fmla="*/ 2 w 44"/>
                <a:gd name="T69" fmla="*/ 34 h 42"/>
                <a:gd name="T70" fmla="*/ 5 w 44"/>
                <a:gd name="T71" fmla="*/ 37 h 42"/>
                <a:gd name="T72" fmla="*/ 8 w 44"/>
                <a:gd name="T73" fmla="*/ 40 h 42"/>
                <a:gd name="T74" fmla="*/ 10 w 44"/>
                <a:gd name="T75" fmla="*/ 40 h 42"/>
                <a:gd name="T76" fmla="*/ 15 w 44"/>
                <a:gd name="T77" fmla="*/ 42 h 42"/>
                <a:gd name="T78" fmla="*/ 18 w 44"/>
                <a:gd name="T79" fmla="*/ 42 h 42"/>
                <a:gd name="T80" fmla="*/ 21 w 44"/>
                <a:gd name="T81" fmla="*/ 42 h 42"/>
                <a:gd name="T82" fmla="*/ 21 w 44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2">
                  <a:moveTo>
                    <a:pt x="21" y="42"/>
                  </a:moveTo>
                  <a:lnTo>
                    <a:pt x="26" y="42"/>
                  </a:lnTo>
                  <a:lnTo>
                    <a:pt x="29" y="42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29"/>
                  </a:lnTo>
                  <a:lnTo>
                    <a:pt x="42" y="24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1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107"/>
            <p:cNvSpPr>
              <a:spLocks/>
            </p:cNvSpPr>
            <p:nvPr/>
          </p:nvSpPr>
          <p:spPr bwMode="auto">
            <a:xfrm>
              <a:off x="4623" y="3493"/>
              <a:ext cx="48" cy="51"/>
            </a:xfrm>
            <a:custGeom>
              <a:avLst/>
              <a:gdLst>
                <a:gd name="T0" fmla="*/ 22 w 43"/>
                <a:gd name="T1" fmla="*/ 42 h 45"/>
                <a:gd name="T2" fmla="*/ 24 w 43"/>
                <a:gd name="T3" fmla="*/ 45 h 45"/>
                <a:gd name="T4" fmla="*/ 29 w 43"/>
                <a:gd name="T5" fmla="*/ 42 h 45"/>
                <a:gd name="T6" fmla="*/ 32 w 43"/>
                <a:gd name="T7" fmla="*/ 42 h 45"/>
                <a:gd name="T8" fmla="*/ 35 w 43"/>
                <a:gd name="T9" fmla="*/ 39 h 45"/>
                <a:gd name="T10" fmla="*/ 37 w 43"/>
                <a:gd name="T11" fmla="*/ 37 h 45"/>
                <a:gd name="T12" fmla="*/ 40 w 43"/>
                <a:gd name="T13" fmla="*/ 34 h 45"/>
                <a:gd name="T14" fmla="*/ 43 w 43"/>
                <a:gd name="T15" fmla="*/ 31 h 45"/>
                <a:gd name="T16" fmla="*/ 43 w 43"/>
                <a:gd name="T17" fmla="*/ 29 h 45"/>
                <a:gd name="T18" fmla="*/ 43 w 43"/>
                <a:gd name="T19" fmla="*/ 26 h 45"/>
                <a:gd name="T20" fmla="*/ 43 w 43"/>
                <a:gd name="T21" fmla="*/ 21 h 45"/>
                <a:gd name="T22" fmla="*/ 43 w 43"/>
                <a:gd name="T23" fmla="*/ 18 h 45"/>
                <a:gd name="T24" fmla="*/ 43 w 43"/>
                <a:gd name="T25" fmla="*/ 16 h 45"/>
                <a:gd name="T26" fmla="*/ 43 w 43"/>
                <a:gd name="T27" fmla="*/ 13 h 45"/>
                <a:gd name="T28" fmla="*/ 40 w 43"/>
                <a:gd name="T29" fmla="*/ 10 h 45"/>
                <a:gd name="T30" fmla="*/ 37 w 43"/>
                <a:gd name="T31" fmla="*/ 8 h 45"/>
                <a:gd name="T32" fmla="*/ 35 w 43"/>
                <a:gd name="T33" fmla="*/ 5 h 45"/>
                <a:gd name="T34" fmla="*/ 32 w 43"/>
                <a:gd name="T35" fmla="*/ 2 h 45"/>
                <a:gd name="T36" fmla="*/ 29 w 43"/>
                <a:gd name="T37" fmla="*/ 2 h 45"/>
                <a:gd name="T38" fmla="*/ 24 w 43"/>
                <a:gd name="T39" fmla="*/ 0 h 45"/>
                <a:gd name="T40" fmla="*/ 22 w 43"/>
                <a:gd name="T41" fmla="*/ 0 h 45"/>
                <a:gd name="T42" fmla="*/ 19 w 43"/>
                <a:gd name="T43" fmla="*/ 0 h 45"/>
                <a:gd name="T44" fmla="*/ 16 w 43"/>
                <a:gd name="T45" fmla="*/ 2 h 45"/>
                <a:gd name="T46" fmla="*/ 11 w 43"/>
                <a:gd name="T47" fmla="*/ 2 h 45"/>
                <a:gd name="T48" fmla="*/ 8 w 43"/>
                <a:gd name="T49" fmla="*/ 5 h 45"/>
                <a:gd name="T50" fmla="*/ 6 w 43"/>
                <a:gd name="T51" fmla="*/ 8 h 45"/>
                <a:gd name="T52" fmla="*/ 3 w 43"/>
                <a:gd name="T53" fmla="*/ 10 h 45"/>
                <a:gd name="T54" fmla="*/ 3 w 43"/>
                <a:gd name="T55" fmla="*/ 13 h 45"/>
                <a:gd name="T56" fmla="*/ 0 w 43"/>
                <a:gd name="T57" fmla="*/ 16 h 45"/>
                <a:gd name="T58" fmla="*/ 0 w 43"/>
                <a:gd name="T59" fmla="*/ 18 h 45"/>
                <a:gd name="T60" fmla="*/ 0 w 43"/>
                <a:gd name="T61" fmla="*/ 21 h 45"/>
                <a:gd name="T62" fmla="*/ 0 w 43"/>
                <a:gd name="T63" fmla="*/ 26 h 45"/>
                <a:gd name="T64" fmla="*/ 0 w 43"/>
                <a:gd name="T65" fmla="*/ 29 h 45"/>
                <a:gd name="T66" fmla="*/ 3 w 43"/>
                <a:gd name="T67" fmla="*/ 31 h 45"/>
                <a:gd name="T68" fmla="*/ 3 w 43"/>
                <a:gd name="T69" fmla="*/ 34 h 45"/>
                <a:gd name="T70" fmla="*/ 6 w 43"/>
                <a:gd name="T71" fmla="*/ 37 h 45"/>
                <a:gd name="T72" fmla="*/ 8 w 43"/>
                <a:gd name="T73" fmla="*/ 39 h 45"/>
                <a:gd name="T74" fmla="*/ 11 w 43"/>
                <a:gd name="T75" fmla="*/ 42 h 45"/>
                <a:gd name="T76" fmla="*/ 16 w 43"/>
                <a:gd name="T77" fmla="*/ 42 h 45"/>
                <a:gd name="T78" fmla="*/ 19 w 43"/>
                <a:gd name="T79" fmla="*/ 45 h 45"/>
                <a:gd name="T80" fmla="*/ 22 w 43"/>
                <a:gd name="T81" fmla="*/ 45 h 45"/>
                <a:gd name="T82" fmla="*/ 22 w 43"/>
                <a:gd name="T83" fmla="*/ 45 h 45"/>
                <a:gd name="T84" fmla="*/ 22 w 43"/>
                <a:gd name="T8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" h="45">
                  <a:moveTo>
                    <a:pt x="22" y="42"/>
                  </a:moveTo>
                  <a:lnTo>
                    <a:pt x="24" y="45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40" y="34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43" y="26"/>
                  </a:lnTo>
                  <a:lnTo>
                    <a:pt x="43" y="21"/>
                  </a:lnTo>
                  <a:lnTo>
                    <a:pt x="43" y="18"/>
                  </a:lnTo>
                  <a:lnTo>
                    <a:pt x="43" y="16"/>
                  </a:lnTo>
                  <a:lnTo>
                    <a:pt x="43" y="13"/>
                  </a:lnTo>
                  <a:lnTo>
                    <a:pt x="40" y="10"/>
                  </a:lnTo>
                  <a:lnTo>
                    <a:pt x="37" y="8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7"/>
                  </a:lnTo>
                  <a:lnTo>
                    <a:pt x="8" y="39"/>
                  </a:lnTo>
                  <a:lnTo>
                    <a:pt x="11" y="42"/>
                  </a:lnTo>
                  <a:lnTo>
                    <a:pt x="16" y="42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108"/>
            <p:cNvSpPr>
              <a:spLocks/>
            </p:cNvSpPr>
            <p:nvPr/>
          </p:nvSpPr>
          <p:spPr bwMode="auto">
            <a:xfrm>
              <a:off x="1626" y="3597"/>
              <a:ext cx="71" cy="72"/>
            </a:xfrm>
            <a:custGeom>
              <a:avLst/>
              <a:gdLst>
                <a:gd name="T0" fmla="*/ 32 w 64"/>
                <a:gd name="T1" fmla="*/ 0 h 63"/>
                <a:gd name="T2" fmla="*/ 0 w 64"/>
                <a:gd name="T3" fmla="*/ 32 h 63"/>
                <a:gd name="T4" fmla="*/ 32 w 64"/>
                <a:gd name="T5" fmla="*/ 63 h 63"/>
                <a:gd name="T6" fmla="*/ 64 w 64"/>
                <a:gd name="T7" fmla="*/ 32 h 63"/>
                <a:gd name="T8" fmla="*/ 32 w 64"/>
                <a:gd name="T9" fmla="*/ 0 h 63"/>
                <a:gd name="T10" fmla="*/ 32 w 64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63">
                  <a:moveTo>
                    <a:pt x="32" y="0"/>
                  </a:moveTo>
                  <a:lnTo>
                    <a:pt x="0" y="32"/>
                  </a:lnTo>
                  <a:lnTo>
                    <a:pt x="32" y="63"/>
                  </a:lnTo>
                  <a:lnTo>
                    <a:pt x="64" y="3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109"/>
            <p:cNvSpPr>
              <a:spLocks/>
            </p:cNvSpPr>
            <p:nvPr/>
          </p:nvSpPr>
          <p:spPr bwMode="auto">
            <a:xfrm>
              <a:off x="4918" y="3094"/>
              <a:ext cx="70" cy="73"/>
            </a:xfrm>
            <a:custGeom>
              <a:avLst/>
              <a:gdLst>
                <a:gd name="T0" fmla="*/ 29 w 63"/>
                <a:gd name="T1" fmla="*/ 0 h 64"/>
                <a:gd name="T2" fmla="*/ 0 w 63"/>
                <a:gd name="T3" fmla="*/ 32 h 64"/>
                <a:gd name="T4" fmla="*/ 31 w 63"/>
                <a:gd name="T5" fmla="*/ 64 h 64"/>
                <a:gd name="T6" fmla="*/ 63 w 63"/>
                <a:gd name="T7" fmla="*/ 32 h 64"/>
                <a:gd name="T8" fmla="*/ 31 w 63"/>
                <a:gd name="T9" fmla="*/ 3 h 64"/>
                <a:gd name="T10" fmla="*/ 31 w 63"/>
                <a:gd name="T11" fmla="*/ 3 h 64"/>
                <a:gd name="T12" fmla="*/ 29 w 63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4">
                  <a:moveTo>
                    <a:pt x="29" y="0"/>
                  </a:moveTo>
                  <a:lnTo>
                    <a:pt x="0" y="32"/>
                  </a:lnTo>
                  <a:lnTo>
                    <a:pt x="31" y="64"/>
                  </a:lnTo>
                  <a:lnTo>
                    <a:pt x="63" y="32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110"/>
            <p:cNvSpPr>
              <a:spLocks/>
            </p:cNvSpPr>
            <p:nvPr/>
          </p:nvSpPr>
          <p:spPr bwMode="auto">
            <a:xfrm>
              <a:off x="2622" y="3714"/>
              <a:ext cx="70" cy="71"/>
            </a:xfrm>
            <a:custGeom>
              <a:avLst/>
              <a:gdLst>
                <a:gd name="T0" fmla="*/ 32 w 64"/>
                <a:gd name="T1" fmla="*/ 0 h 63"/>
                <a:gd name="T2" fmla="*/ 0 w 64"/>
                <a:gd name="T3" fmla="*/ 31 h 63"/>
                <a:gd name="T4" fmla="*/ 32 w 64"/>
                <a:gd name="T5" fmla="*/ 63 h 63"/>
                <a:gd name="T6" fmla="*/ 64 w 64"/>
                <a:gd name="T7" fmla="*/ 31 h 63"/>
                <a:gd name="T8" fmla="*/ 32 w 64"/>
                <a:gd name="T9" fmla="*/ 2 h 63"/>
                <a:gd name="T10" fmla="*/ 32 w 64"/>
                <a:gd name="T11" fmla="*/ 2 h 63"/>
                <a:gd name="T12" fmla="*/ 32 w 64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3">
                  <a:moveTo>
                    <a:pt x="32" y="0"/>
                  </a:moveTo>
                  <a:lnTo>
                    <a:pt x="0" y="31"/>
                  </a:lnTo>
                  <a:lnTo>
                    <a:pt x="32" y="63"/>
                  </a:lnTo>
                  <a:lnTo>
                    <a:pt x="64" y="31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111"/>
            <p:cNvSpPr>
              <a:spLocks/>
            </p:cNvSpPr>
            <p:nvPr/>
          </p:nvSpPr>
          <p:spPr bwMode="auto">
            <a:xfrm>
              <a:off x="3617" y="3749"/>
              <a:ext cx="69" cy="73"/>
            </a:xfrm>
            <a:custGeom>
              <a:avLst/>
              <a:gdLst>
                <a:gd name="T0" fmla="*/ 32 w 63"/>
                <a:gd name="T1" fmla="*/ 0 h 64"/>
                <a:gd name="T2" fmla="*/ 0 w 63"/>
                <a:gd name="T3" fmla="*/ 35 h 64"/>
                <a:gd name="T4" fmla="*/ 32 w 63"/>
                <a:gd name="T5" fmla="*/ 64 h 64"/>
                <a:gd name="T6" fmla="*/ 63 w 63"/>
                <a:gd name="T7" fmla="*/ 35 h 64"/>
                <a:gd name="T8" fmla="*/ 32 w 63"/>
                <a:gd name="T9" fmla="*/ 3 h 64"/>
                <a:gd name="T10" fmla="*/ 32 w 63"/>
                <a:gd name="T11" fmla="*/ 3 h 64"/>
                <a:gd name="T12" fmla="*/ 32 w 63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4">
                  <a:moveTo>
                    <a:pt x="32" y="0"/>
                  </a:moveTo>
                  <a:lnTo>
                    <a:pt x="0" y="35"/>
                  </a:lnTo>
                  <a:lnTo>
                    <a:pt x="32" y="64"/>
                  </a:lnTo>
                  <a:lnTo>
                    <a:pt x="63" y="35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112"/>
            <p:cNvSpPr>
              <a:spLocks/>
            </p:cNvSpPr>
            <p:nvPr/>
          </p:nvSpPr>
          <p:spPr bwMode="auto">
            <a:xfrm>
              <a:off x="4612" y="3749"/>
              <a:ext cx="70" cy="73"/>
            </a:xfrm>
            <a:custGeom>
              <a:avLst/>
              <a:gdLst>
                <a:gd name="T0" fmla="*/ 32 w 63"/>
                <a:gd name="T1" fmla="*/ 0 h 64"/>
                <a:gd name="T2" fmla="*/ 0 w 63"/>
                <a:gd name="T3" fmla="*/ 32 h 64"/>
                <a:gd name="T4" fmla="*/ 32 w 63"/>
                <a:gd name="T5" fmla="*/ 64 h 64"/>
                <a:gd name="T6" fmla="*/ 63 w 63"/>
                <a:gd name="T7" fmla="*/ 32 h 64"/>
                <a:gd name="T8" fmla="*/ 32 w 63"/>
                <a:gd name="T9" fmla="*/ 3 h 64"/>
                <a:gd name="T10" fmla="*/ 32 w 63"/>
                <a:gd name="T11" fmla="*/ 3 h 64"/>
                <a:gd name="T12" fmla="*/ 32 w 63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4">
                  <a:moveTo>
                    <a:pt x="32" y="0"/>
                  </a:moveTo>
                  <a:lnTo>
                    <a:pt x="0" y="32"/>
                  </a:lnTo>
                  <a:lnTo>
                    <a:pt x="32" y="64"/>
                  </a:lnTo>
                  <a:lnTo>
                    <a:pt x="63" y="32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Line 113"/>
            <p:cNvSpPr>
              <a:spLocks noChangeShapeType="1"/>
            </p:cNvSpPr>
            <p:nvPr/>
          </p:nvSpPr>
          <p:spPr bwMode="auto">
            <a:xfrm flipH="1">
              <a:off x="1481" y="22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114"/>
            <p:cNvSpPr>
              <a:spLocks noChangeShapeType="1"/>
            </p:cNvSpPr>
            <p:nvPr/>
          </p:nvSpPr>
          <p:spPr bwMode="auto">
            <a:xfrm flipH="1">
              <a:off x="1481" y="27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115"/>
            <p:cNvSpPr>
              <a:spLocks noChangeShapeType="1"/>
            </p:cNvSpPr>
            <p:nvPr/>
          </p:nvSpPr>
          <p:spPr bwMode="auto">
            <a:xfrm flipH="1">
              <a:off x="1481" y="31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116"/>
            <p:cNvSpPr>
              <a:spLocks noChangeShapeType="1"/>
            </p:cNvSpPr>
            <p:nvPr/>
          </p:nvSpPr>
          <p:spPr bwMode="auto">
            <a:xfrm flipH="1">
              <a:off x="1481" y="36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117"/>
            <p:cNvSpPr>
              <a:spLocks noChangeShapeType="1"/>
            </p:cNvSpPr>
            <p:nvPr/>
          </p:nvSpPr>
          <p:spPr bwMode="auto">
            <a:xfrm>
              <a:off x="3652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118"/>
            <p:cNvSpPr>
              <a:spLocks noChangeShapeType="1"/>
            </p:cNvSpPr>
            <p:nvPr/>
          </p:nvSpPr>
          <p:spPr bwMode="auto">
            <a:xfrm>
              <a:off x="2657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119"/>
            <p:cNvSpPr>
              <a:spLocks/>
            </p:cNvSpPr>
            <p:nvPr/>
          </p:nvSpPr>
          <p:spPr bwMode="auto">
            <a:xfrm>
              <a:off x="1481" y="2070"/>
              <a:ext cx="3167" cy="1799"/>
            </a:xfrm>
            <a:custGeom>
              <a:avLst/>
              <a:gdLst>
                <a:gd name="T0" fmla="*/ 2879 w 2879"/>
                <a:gd name="T1" fmla="*/ 1543 h 1588"/>
                <a:gd name="T2" fmla="*/ 2879 w 2879"/>
                <a:gd name="T3" fmla="*/ 1588 h 1588"/>
                <a:gd name="T4" fmla="*/ 0 w 2879"/>
                <a:gd name="T5" fmla="*/ 1588 h 1588"/>
                <a:gd name="T6" fmla="*/ 0 w 2879"/>
                <a:gd name="T7" fmla="*/ 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9" h="1588">
                  <a:moveTo>
                    <a:pt x="2879" y="1543"/>
                  </a:moveTo>
                  <a:lnTo>
                    <a:pt x="2879" y="1588"/>
                  </a:lnTo>
                  <a:lnTo>
                    <a:pt x="0" y="15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120"/>
            <p:cNvSpPr>
              <a:spLocks noChangeShapeType="1"/>
            </p:cNvSpPr>
            <p:nvPr/>
          </p:nvSpPr>
          <p:spPr bwMode="auto">
            <a:xfrm>
              <a:off x="1661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121"/>
            <p:cNvSpPr>
              <a:spLocks noChangeShapeType="1"/>
            </p:cNvSpPr>
            <p:nvPr/>
          </p:nvSpPr>
          <p:spPr bwMode="auto">
            <a:xfrm>
              <a:off x="1479" y="2067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122"/>
            <p:cNvSpPr>
              <a:spLocks noChangeShapeType="1"/>
            </p:cNvSpPr>
            <p:nvPr/>
          </p:nvSpPr>
          <p:spPr bwMode="auto">
            <a:xfrm>
              <a:off x="1479" y="2522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123"/>
            <p:cNvSpPr>
              <a:spLocks noChangeShapeType="1"/>
            </p:cNvSpPr>
            <p:nvPr/>
          </p:nvSpPr>
          <p:spPr bwMode="auto">
            <a:xfrm>
              <a:off x="1479" y="2970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93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Writing &amp;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We’ll explore: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Writing to caches: keeping memory consistent &amp; write-allocation.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Quantify the benefits of different cache designs, and see how caches affect overall performance.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Some main memory organizations that can help increase memory system performance.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6918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02493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and overall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How do cache hits and misses affect overall system performance?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Assuming a hit time of one CPU clock cycle, program execution will continue normally on a cache hit. </a:t>
            </a:r>
          </a:p>
          <a:p>
            <a:pPr marL="457200" lvl="1" indent="0" defTabSz="914400">
              <a:buNone/>
            </a:pPr>
            <a:r>
              <a:rPr lang="en-US" altLang="zh-CN" sz="2200" dirty="0">
                <a:ea typeface="宋体" charset="-122"/>
              </a:rPr>
              <a:t>-- For cache misses, we’ll assume the CPU must stall to wait for a load from main memory.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The total number of stall cycles depends on the number of cache misses </a:t>
            </a:r>
            <a:r>
              <a:rPr lang="en-US" altLang="zh-CN" sz="2400" i="1" dirty="0">
                <a:ea typeface="宋体" charset="-122"/>
              </a:rPr>
              <a:t>and</a:t>
            </a:r>
            <a:r>
              <a:rPr lang="en-US" altLang="zh-CN" sz="2400" dirty="0">
                <a:ea typeface="宋体" charset="-122"/>
              </a:rPr>
              <a:t> the miss penalty.</a:t>
            </a:r>
          </a:p>
          <a:p>
            <a:pPr marL="342900" indent="-342900" algn="ctr" defTabSz="914400">
              <a:spcBef>
                <a:spcPct val="80000"/>
              </a:spcBef>
              <a:spcAft>
                <a:spcPct val="60000"/>
              </a:spcAft>
              <a:buFont typeface="Wingdings" pitchFamily="96" charset="2"/>
              <a:buNone/>
            </a:pPr>
            <a:r>
              <a:rPr lang="en-US" altLang="zh-CN" sz="2200" dirty="0">
                <a:solidFill>
                  <a:srgbClr val="3333FF"/>
                </a:solidFill>
                <a:ea typeface="宋体" charset="-122"/>
              </a:rPr>
              <a:t>Memory stall cycles = Memory accesses x miss rate x miss penalty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To include stalls due to cache misses in CPU performance equations:</a:t>
            </a:r>
          </a:p>
          <a:p>
            <a:pPr marL="0" indent="0" defTabSz="914400">
              <a:buNone/>
            </a:pP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    </a:t>
            </a:r>
            <a:r>
              <a:rPr lang="en-US" altLang="zh-CN" sz="2200" dirty="0">
                <a:solidFill>
                  <a:srgbClr val="3333FF"/>
                </a:solidFill>
                <a:ea typeface="宋体" charset="-122"/>
              </a:rPr>
              <a:t>CPU time = (CPU execution cycles + Memory stall cycles) x Cycle time</a:t>
            </a:r>
            <a:endParaRPr lang="en-US" altLang="zh-CN" sz="2200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55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62500" lnSpcReduction="20000"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dirty="0">
                <a:ea typeface="宋体" charset="-122"/>
              </a:rPr>
              <a:t>Assume that 33% of the instructions in a program are data accesses. The cache hit ratio is 97% and the hit time is one cycle, but the miss penalty is 20 cycles.</a:t>
            </a:r>
          </a:p>
          <a:p>
            <a:pPr marL="342900" indent="-342900" defTabSz="914400">
              <a:spcBef>
                <a:spcPct val="80000"/>
              </a:spcBef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dirty="0">
                <a:ea typeface="宋体" charset="-122"/>
              </a:rPr>
              <a:t>		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Memory stall cycles	= Memory accesses x Miss rate x Miss penalty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					= 0.33 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 x 0.03 x 20 cycles</a:t>
            </a:r>
          </a:p>
          <a:p>
            <a:pPr marL="342900" indent="-342900" defTabSz="914400">
              <a:spcBef>
                <a:spcPct val="0"/>
              </a:spcBef>
              <a:spcAft>
                <a:spcPct val="60000"/>
              </a:spcAft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					= 0.2 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 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cycles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Processor performance traditionally outpaces memory performance, so the memory system is often the system bottleneck.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In this example, with a base CPI of 1, the CPU time is:</a:t>
            </a:r>
          </a:p>
          <a:p>
            <a:pPr marL="342900" indent="-342900" algn="ctr" defTabSz="914400">
              <a:spcBef>
                <a:spcPct val="70000"/>
              </a:spcBef>
              <a:spcAft>
                <a:spcPct val="50000"/>
              </a:spcAft>
              <a:buFont typeface="Wingdings" pitchFamily="96" charset="2"/>
              <a:buNone/>
            </a:pP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CPU time = (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 + 0.2 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) x Cycle time</a:t>
            </a:r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What if we could </a:t>
            </a:r>
            <a:r>
              <a:rPr lang="en-US" altLang="zh-CN" i="1" dirty="0">
                <a:ea typeface="宋体" charset="-122"/>
              </a:rPr>
              <a:t>double</a:t>
            </a:r>
            <a:r>
              <a:rPr lang="en-US" altLang="zh-CN" dirty="0">
                <a:ea typeface="宋体" charset="-122"/>
              </a:rPr>
              <a:t> the CPU performance so the CPI becomes 0.5, but memory performance remained the same?</a:t>
            </a:r>
          </a:p>
          <a:p>
            <a:pPr marL="342900" indent="-342900" algn="ctr" defTabSz="914400">
              <a:spcBef>
                <a:spcPct val="70000"/>
              </a:spcBef>
              <a:spcAft>
                <a:spcPct val="50000"/>
              </a:spcAft>
              <a:buFont typeface="Wingdings" pitchFamily="96" charset="2"/>
              <a:buNone/>
            </a:pP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CPU time = (0.5 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 + 0.2 </a:t>
            </a:r>
            <a:r>
              <a:rPr lang="en-US" altLang="zh-CN" b="1" dirty="0">
                <a:solidFill>
                  <a:srgbClr val="3333FF"/>
                </a:solidFill>
                <a:latin typeface="Courier New" pitchFamily="96" charset="0"/>
                <a:ea typeface="宋体" charset="-122"/>
              </a:rPr>
              <a:t>I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) x Cycle time</a:t>
            </a:r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The overall CPU time improves by just 1.2/0.7 = 1.7 times!</a:t>
            </a:r>
          </a:p>
        </p:txBody>
      </p:sp>
    </p:spTree>
    <p:extLst>
      <p:ext uri="{BB962C8B-B14F-4D97-AF65-F5344CB8AC3E}">
        <p14:creationId xmlns:p14="http://schemas.microsoft.com/office/powerpoint/2010/main" val="11008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Generality of set associative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1-way set associative cache is the same as a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direct-mapped</a:t>
            </a:r>
            <a:r>
              <a:rPr lang="en-US" altLang="zh-CN" sz="2800" dirty="0">
                <a:ea typeface="宋体" charset="-122"/>
              </a:rPr>
              <a:t> cache.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If a cache has 2</a:t>
            </a:r>
            <a:r>
              <a:rPr lang="en-US" altLang="zh-CN" sz="2800" i="1" baseline="40000" dirty="0">
                <a:ea typeface="宋体" charset="-122"/>
              </a:rPr>
              <a:t>k</a:t>
            </a:r>
            <a:r>
              <a:rPr lang="en-US" altLang="zh-CN" sz="2800" dirty="0">
                <a:ea typeface="宋体" charset="-122"/>
              </a:rPr>
              <a:t> blocks, a 2</a:t>
            </a:r>
            <a:r>
              <a:rPr lang="en-US" altLang="zh-CN" sz="2800" i="1" baseline="40000" dirty="0">
                <a:ea typeface="宋体" charset="-122"/>
              </a:rPr>
              <a:t>k</a:t>
            </a:r>
            <a:r>
              <a:rPr lang="en-US" altLang="zh-CN" sz="2800" dirty="0">
                <a:ea typeface="宋体" charset="-122"/>
              </a:rPr>
              <a:t>-way set associative cache would be the same as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fully-associative </a:t>
            </a:r>
            <a:r>
              <a:rPr lang="en-US" altLang="zh-CN" sz="2800" dirty="0">
                <a:ea typeface="宋体" charset="-122"/>
              </a:rPr>
              <a:t>cache.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23528" y="3092276"/>
            <a:ext cx="8899525" cy="3721100"/>
            <a:chOff x="329" y="1717"/>
            <a:chExt cx="5606" cy="234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6" y="2443"/>
              <a:ext cx="195" cy="1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904" y="2573"/>
              <a:ext cx="195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07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5" y="2726"/>
              <a:ext cx="19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33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544" y="1739"/>
              <a:ext cx="849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block each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42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blocks each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73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4-way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blocks each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808" y="3034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4711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5068" y="1717"/>
              <a:ext cx="592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8-way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set,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blocks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528" y="3849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direct mapped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4896" y="3849"/>
              <a:ext cx="10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fully associative</a:t>
              </a: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6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Basic main memory design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6696744" cy="5544616"/>
          </a:xfrm>
        </p:spPr>
        <p:txBody>
          <a:bodyPr>
            <a:normAutofit fontScale="625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There are some ways the main memory can be organized to reduce miss penalties and help with caching.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For examples assume the following</a:t>
            </a:r>
          </a:p>
          <a:p>
            <a:pPr marL="346075" indent="-346075" defTabSz="914400">
              <a:spcBef>
                <a:spcPct val="0"/>
              </a:spcBef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three steps are taken when a cache needs to load data</a:t>
            </a:r>
          </a:p>
          <a:p>
            <a:pPr marL="346075" indent="-346075" defTabSz="914400">
              <a:spcBef>
                <a:spcPct val="0"/>
              </a:spcBef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from the main memory.</a:t>
            </a:r>
          </a:p>
          <a:p>
            <a:pPr marL="862013" lvl="1" indent="-347663" defTabSz="914400">
              <a:buFontTx/>
              <a:buAutoNum type="arabicPeriod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It takes 1 cycle to send an address to the RAM.</a:t>
            </a:r>
          </a:p>
          <a:p>
            <a:pPr marL="862013" lvl="1" indent="-347663" defTabSz="914400">
              <a:buFontTx/>
              <a:buAutoNum type="arabicPeriod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There is a 15-cycle latency for each RAM access.</a:t>
            </a:r>
          </a:p>
          <a:p>
            <a:pPr marL="862013" lvl="1" indent="-347663" defTabSz="914400">
              <a:buFontTx/>
              <a:buAutoNum type="arabicPeriod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It takes 1 cycle to return data from the RAM.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In the setup shown here, the buses from the CPU to the</a:t>
            </a:r>
          </a:p>
          <a:p>
            <a:pPr marL="346075" indent="-346075" defTabSz="914400">
              <a:spcBef>
                <a:spcPct val="0"/>
              </a:spcBef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cache and from the cache to RAM are all one word wide.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If the cache has one-word blocks, then filling a block</a:t>
            </a:r>
          </a:p>
          <a:p>
            <a:pPr marL="346075" indent="-346075" defTabSz="914400">
              <a:spcBef>
                <a:spcPct val="0"/>
              </a:spcBef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from RAM (</a:t>
            </a:r>
            <a:r>
              <a:rPr lang="en-US" altLang="zh-CN" i="1" dirty="0">
                <a:ea typeface="宋体" charset="-122"/>
              </a:rPr>
              <a:t>i.e.</a:t>
            </a:r>
            <a:r>
              <a:rPr lang="en-US" altLang="zh-CN" dirty="0">
                <a:ea typeface="宋体" charset="-122"/>
              </a:rPr>
              <a:t>, the miss penalty) would take 17 cycles.</a:t>
            </a:r>
          </a:p>
          <a:p>
            <a:pPr marL="346075" indent="-346075" defTabSz="914400">
              <a:spcBef>
                <a:spcPct val="80000"/>
              </a:spcBef>
              <a:spcAft>
                <a:spcPct val="60000"/>
              </a:spcAft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	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1 + 15 + 1 = 17 clock cycles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The cache controller has to send the desired address to</a:t>
            </a:r>
          </a:p>
          <a:p>
            <a:pPr marL="346075" indent="-346075" defTabSz="914400">
              <a:spcBef>
                <a:spcPct val="0"/>
              </a:spcBef>
              <a:buFont typeface="Wingdings" pitchFamily="96" charset="2"/>
              <a:buNone/>
              <a:tabLst>
                <a:tab pos="2001838" algn="l"/>
              </a:tabLst>
            </a:pPr>
            <a:r>
              <a:rPr lang="en-US" altLang="zh-CN" dirty="0">
                <a:ea typeface="宋体" charset="-122"/>
              </a:rPr>
              <a:t>	the RAM, wait and receive the data.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524328" y="1772816"/>
            <a:ext cx="1143000" cy="3973513"/>
            <a:chOff x="5217" y="1142"/>
            <a:chExt cx="720" cy="2503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5217" y="2886"/>
              <a:ext cx="67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Main </a:t>
              </a:r>
            </a:p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Memory 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227" y="2666"/>
              <a:ext cx="634" cy="97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89" y="1960"/>
              <a:ext cx="64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Cache   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27" y="1850"/>
              <a:ext cx="63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227" y="2285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355" y="1198"/>
              <a:ext cx="3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CPU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27" y="1142"/>
              <a:ext cx="634" cy="3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5227" y="1469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95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Miss penalties for larger cache blocks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If the cache has four-word blocks, then loading a single block would need four individual main memory accesses, and a miss penalty of 68 cycles.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400" dirty="0"/>
          </a:p>
        </p:txBody>
      </p:sp>
      <p:grpSp>
        <p:nvGrpSpPr>
          <p:cNvPr id="167" name="Group 13"/>
          <p:cNvGrpSpPr>
            <a:grpSpLocks/>
          </p:cNvGrpSpPr>
          <p:nvPr/>
        </p:nvGrpSpPr>
        <p:grpSpPr bwMode="auto">
          <a:xfrm>
            <a:off x="2738437" y="2570162"/>
            <a:ext cx="4022725" cy="3971925"/>
            <a:chOff x="1901" y="1632"/>
            <a:chExt cx="2534" cy="2502"/>
          </a:xfrm>
        </p:grpSpPr>
        <p:sp>
          <p:nvSpPr>
            <p:cNvPr id="168" name="Text Box 5"/>
            <p:cNvSpPr txBox="1">
              <a:spLocks noChangeArrowheads="1"/>
            </p:cNvSpPr>
            <p:nvPr/>
          </p:nvSpPr>
          <p:spPr bwMode="auto">
            <a:xfrm>
              <a:off x="2860" y="3375"/>
              <a:ext cx="67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Main </a:t>
              </a:r>
            </a:p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Memory </a:t>
              </a:r>
            </a:p>
          </p:txBody>
        </p:sp>
        <p:sp>
          <p:nvSpPr>
            <p:cNvPr id="169" name="Rectangle 6"/>
            <p:cNvSpPr>
              <a:spLocks noChangeArrowheads="1"/>
            </p:cNvSpPr>
            <p:nvPr/>
          </p:nvSpPr>
          <p:spPr bwMode="auto">
            <a:xfrm>
              <a:off x="2851" y="3155"/>
              <a:ext cx="634" cy="97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AutoShape 7"/>
            <p:cNvSpPr>
              <a:spLocks noChangeArrowheads="1"/>
            </p:cNvSpPr>
            <p:nvPr/>
          </p:nvSpPr>
          <p:spPr bwMode="auto">
            <a:xfrm>
              <a:off x="2851" y="2774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Text Box 8"/>
            <p:cNvSpPr txBox="1">
              <a:spLocks noChangeArrowheads="1"/>
            </p:cNvSpPr>
            <p:nvPr/>
          </p:nvSpPr>
          <p:spPr bwMode="auto">
            <a:xfrm>
              <a:off x="2973" y="1681"/>
              <a:ext cx="3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CPU</a:t>
              </a:r>
            </a:p>
          </p:txBody>
        </p:sp>
        <p:sp>
          <p:nvSpPr>
            <p:cNvPr id="172" name="Rectangle 9"/>
            <p:cNvSpPr>
              <a:spLocks noChangeArrowheads="1"/>
            </p:cNvSpPr>
            <p:nvPr/>
          </p:nvSpPr>
          <p:spPr bwMode="auto">
            <a:xfrm>
              <a:off x="2851" y="1632"/>
              <a:ext cx="634" cy="32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AutoShape 10"/>
            <p:cNvSpPr>
              <a:spLocks noChangeArrowheads="1"/>
            </p:cNvSpPr>
            <p:nvPr/>
          </p:nvSpPr>
          <p:spPr bwMode="auto">
            <a:xfrm>
              <a:off x="2851" y="1958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" name="Text Box 11"/>
            <p:cNvSpPr txBox="1">
              <a:spLocks noChangeArrowheads="1"/>
            </p:cNvSpPr>
            <p:nvPr/>
          </p:nvSpPr>
          <p:spPr bwMode="auto">
            <a:xfrm>
              <a:off x="2903" y="2449"/>
              <a:ext cx="562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Cache </a:t>
              </a:r>
            </a:p>
          </p:txBody>
        </p:sp>
        <p:sp>
          <p:nvSpPr>
            <p:cNvPr id="175" name="Rectangle 12"/>
            <p:cNvSpPr>
              <a:spLocks noChangeArrowheads="1"/>
            </p:cNvSpPr>
            <p:nvPr/>
          </p:nvSpPr>
          <p:spPr bwMode="auto">
            <a:xfrm>
              <a:off x="1901" y="2339"/>
              <a:ext cx="253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6" name="Group 18"/>
          <p:cNvGrpSpPr>
            <a:grpSpLocks/>
          </p:cNvGrpSpPr>
          <p:nvPr/>
        </p:nvGrpSpPr>
        <p:grpSpPr bwMode="auto">
          <a:xfrm>
            <a:off x="3729037" y="3713162"/>
            <a:ext cx="1981200" cy="685800"/>
            <a:chOff x="2544" y="2448"/>
            <a:chExt cx="1248" cy="432"/>
          </a:xfrm>
        </p:grpSpPr>
        <p:sp>
          <p:nvSpPr>
            <p:cNvPr id="177" name="Line 15"/>
            <p:cNvSpPr>
              <a:spLocks noChangeShapeType="1"/>
            </p:cNvSpPr>
            <p:nvPr/>
          </p:nvSpPr>
          <p:spPr bwMode="auto">
            <a:xfrm>
              <a:off x="3168" y="2448"/>
              <a:ext cx="0" cy="432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78" name="Line 16"/>
            <p:cNvSpPr>
              <a:spLocks noChangeShapeType="1"/>
            </p:cNvSpPr>
            <p:nvPr/>
          </p:nvSpPr>
          <p:spPr bwMode="auto">
            <a:xfrm>
              <a:off x="2544" y="2448"/>
              <a:ext cx="0" cy="432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79" name="Line 17"/>
            <p:cNvSpPr>
              <a:spLocks noChangeShapeType="1"/>
            </p:cNvSpPr>
            <p:nvPr/>
          </p:nvSpPr>
          <p:spPr bwMode="auto">
            <a:xfrm>
              <a:off x="3792" y="2448"/>
              <a:ext cx="0" cy="432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8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wider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104456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A simple way to decrease the miss penalty is to widen memory and its interface to cache for multiple words from RAM.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If  four words are read from the memory at once, a four-word cache load would need just 17 cycles.</a:t>
            </a:r>
          </a:p>
          <a:p>
            <a:pPr marL="0" indent="0" defTabSz="914400">
              <a:buNone/>
            </a:pPr>
            <a:r>
              <a:rPr lang="en-US" altLang="zh-CN" sz="2200" dirty="0">
                <a:ea typeface="宋体" charset="-122"/>
              </a:rPr>
              <a:t>	1 + 15 + 1 = 17 cycles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The disadvantage is the cost of the wider buses—each additional bit of memory width requires another connection to the cache.</a:t>
            </a:r>
          </a:p>
        </p:txBody>
      </p:sp>
      <p:grpSp>
        <p:nvGrpSpPr>
          <p:cNvPr id="51" name="Group 13"/>
          <p:cNvGrpSpPr>
            <a:grpSpLocks/>
          </p:cNvGrpSpPr>
          <p:nvPr/>
        </p:nvGrpSpPr>
        <p:grpSpPr bwMode="auto">
          <a:xfrm>
            <a:off x="4932040" y="1615727"/>
            <a:ext cx="4025900" cy="3973513"/>
            <a:chOff x="3408" y="816"/>
            <a:chExt cx="2534" cy="2503"/>
          </a:xfrm>
        </p:grpSpPr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4374" y="2621"/>
              <a:ext cx="67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Main </a:t>
              </a:r>
            </a:p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Memory 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408" y="2340"/>
              <a:ext cx="2534" cy="97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7"/>
            <p:cNvSpPr txBox="1">
              <a:spLocks noChangeArrowheads="1"/>
            </p:cNvSpPr>
            <p:nvPr/>
          </p:nvSpPr>
          <p:spPr bwMode="auto">
            <a:xfrm>
              <a:off x="4411" y="1634"/>
              <a:ext cx="51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Cache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408" y="1523"/>
              <a:ext cx="2534" cy="4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08" y="1959"/>
              <a:ext cx="2534" cy="381"/>
            </a:xfrm>
            <a:prstGeom prst="upDownArrow">
              <a:avLst>
                <a:gd name="adj1" fmla="val 83509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4487" y="872"/>
              <a:ext cx="3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 dirty="0">
                  <a:latin typeface="Trebuchet MS" pitchFamily="96" charset="0"/>
                  <a:ea typeface="宋体" charset="-122"/>
                </a:rPr>
                <a:t>CPU</a:t>
              </a: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4358" y="816"/>
              <a:ext cx="634" cy="32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AutoShape 12"/>
            <p:cNvSpPr>
              <a:spLocks noChangeArrowheads="1"/>
            </p:cNvSpPr>
            <p:nvPr/>
          </p:nvSpPr>
          <p:spPr bwMode="auto">
            <a:xfrm>
              <a:off x="4358" y="1142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27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An interleaved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104456" cy="5544616"/>
          </a:xfrm>
        </p:spPr>
        <p:txBody>
          <a:bodyPr>
            <a:normAutofit fontScale="92500" lnSpcReduction="20000"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Another approach is to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interleave</a:t>
            </a:r>
            <a:r>
              <a:rPr lang="en-US" altLang="zh-CN" sz="2400" dirty="0">
                <a:ea typeface="宋体" charset="-122"/>
              </a:rPr>
              <a:t> the memory, or split it into “banks” that can be accessed individually.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The main benefit is overlapping the latencies of accessing each word.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For example, if our main memory has four banks, each one </a:t>
            </a:r>
            <a:r>
              <a:rPr lang="en-US" altLang="zh-CN" sz="2400" dirty="0" smtClean="0">
                <a:ea typeface="宋体" charset="-122"/>
              </a:rPr>
              <a:t>word </a:t>
            </a:r>
            <a:r>
              <a:rPr lang="en-US" altLang="zh-CN" sz="2400" dirty="0">
                <a:ea typeface="宋体" charset="-122"/>
              </a:rPr>
              <a:t>wide, then we could load four </a:t>
            </a:r>
            <a:r>
              <a:rPr lang="en-US" altLang="zh-CN" sz="2400" dirty="0" smtClean="0">
                <a:ea typeface="宋体" charset="-122"/>
              </a:rPr>
              <a:t>words </a:t>
            </a:r>
            <a:r>
              <a:rPr lang="en-US" altLang="zh-CN" sz="2400" dirty="0">
                <a:ea typeface="宋体" charset="-122"/>
              </a:rPr>
              <a:t>into a cache block in just 20 cycles.</a:t>
            </a:r>
          </a:p>
          <a:p>
            <a:pPr marL="342900" indent="-342900" algn="ctr" defTabSz="914400">
              <a:spcBef>
                <a:spcPct val="80000"/>
              </a:spcBef>
              <a:spcAft>
                <a:spcPct val="60000"/>
              </a:spcAft>
              <a:buFont typeface="Wingdings" pitchFamily="96" charset="2"/>
              <a:buNone/>
            </a:pP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1 + 15 + (4 x 1) = 20 cycles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Our buses are still one </a:t>
            </a:r>
            <a:r>
              <a:rPr lang="en-US" altLang="zh-CN" sz="2400" dirty="0" smtClean="0">
                <a:ea typeface="宋体" charset="-122"/>
              </a:rPr>
              <a:t>word wide </a:t>
            </a:r>
            <a:r>
              <a:rPr lang="en-US" altLang="zh-CN" sz="2400" dirty="0">
                <a:ea typeface="宋体" charset="-122"/>
              </a:rPr>
              <a:t>here, so four cycles are needed to transfer data to the caches.</a:t>
            </a:r>
          </a:p>
        </p:txBody>
      </p: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4932040" y="1304072"/>
            <a:ext cx="4191000" cy="4749800"/>
            <a:chOff x="3360" y="816"/>
            <a:chExt cx="2640" cy="2992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4251" y="2428"/>
              <a:ext cx="97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Main Memory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314" y="2774"/>
              <a:ext cx="633" cy="9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4416" y="1958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538" y="865"/>
              <a:ext cx="3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CPU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634" cy="32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4416" y="1142"/>
              <a:ext cx="634" cy="381"/>
            </a:xfrm>
            <a:prstGeom prst="upDownArrow">
              <a:avLst>
                <a:gd name="adj1" fmla="val 69093"/>
                <a:gd name="adj2" fmla="val 32144"/>
              </a:avLst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4680" y="2774"/>
              <a:ext cx="634" cy="9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046" y="2774"/>
              <a:ext cx="634" cy="9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3413" y="2774"/>
              <a:ext cx="633" cy="9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3360" y="2339"/>
              <a:ext cx="2640" cy="14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449" y="3156"/>
              <a:ext cx="59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Bank 0 </a:t>
              </a: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032" y="3156"/>
              <a:ext cx="59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 Bank 1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716" y="3156"/>
              <a:ext cx="59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Bank 2 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297" y="3156"/>
              <a:ext cx="59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 Bank 3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4438" y="1633"/>
              <a:ext cx="51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pPr algn="ctr"/>
              <a:r>
                <a:rPr lang="en-US" altLang="zh-CN" sz="1800">
                  <a:ea typeface="宋体" charset="-122"/>
                </a:rPr>
                <a:t>Cache</a:t>
              </a:r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3360" y="1523"/>
              <a:ext cx="2640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6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92888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Each memory bank has a 15-cycle latency, and it takes another cycle (shown in blue) to return data from the memory.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The same basic idea as pipelining.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As soon as we request data from one memory bank, we can go ahead and request data from another bank as well.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200" dirty="0">
                <a:ea typeface="宋体" charset="-122"/>
              </a:rPr>
              <a:t>Each individual load takes 17 clock cycles, but four overlapped loads require just 20 cycles.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943048" y="4296331"/>
            <a:ext cx="5197475" cy="1550987"/>
            <a:chOff x="1392" y="576"/>
            <a:chExt cx="2976" cy="863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448" y="816"/>
              <a:ext cx="96" cy="144"/>
            </a:xfrm>
            <a:prstGeom prst="rect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544" y="960"/>
              <a:ext cx="96" cy="144"/>
            </a:xfrm>
            <a:prstGeom prst="rect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640" y="1104"/>
              <a:ext cx="96" cy="144"/>
            </a:xfrm>
            <a:prstGeom prst="rect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96" cy="144"/>
            </a:xfrm>
            <a:prstGeom prst="rect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544" y="816"/>
              <a:ext cx="144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2640" y="960"/>
              <a:ext cx="144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2736" y="1104"/>
              <a:ext cx="144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832" y="1248"/>
              <a:ext cx="144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3984" y="816"/>
              <a:ext cx="96" cy="144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4080" y="960"/>
              <a:ext cx="96" cy="144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4176" y="1104"/>
              <a:ext cx="96" cy="144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4272" y="1248"/>
              <a:ext cx="96" cy="144"/>
            </a:xfrm>
            <a:prstGeom prst="rect">
              <a:avLst/>
            </a:prstGeom>
            <a:solidFill>
              <a:srgbClr val="333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92" y="771"/>
              <a:ext cx="834" cy="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r>
                <a:rPr lang="en-US" altLang="zh-CN" sz="1800" dirty="0">
                  <a:ea typeface="宋体" charset="-122"/>
                </a:rPr>
                <a:t>Load word 1</a:t>
              </a:r>
            </a:p>
            <a:p>
              <a:r>
                <a:rPr lang="en-US" altLang="zh-CN" sz="1800" dirty="0">
                  <a:ea typeface="宋体" charset="-122"/>
                </a:rPr>
                <a:t>Load word 2</a:t>
              </a:r>
            </a:p>
            <a:p>
              <a:r>
                <a:rPr lang="en-US" altLang="zh-CN" sz="1800" dirty="0">
                  <a:ea typeface="宋体" charset="-122"/>
                </a:rPr>
                <a:t>Load word 3</a:t>
              </a:r>
            </a:p>
            <a:p>
              <a:r>
                <a:rPr lang="en-US" altLang="zh-CN" sz="1800" dirty="0">
                  <a:ea typeface="宋体" charset="-122"/>
                </a:rPr>
                <a:t>Load word 4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2832" y="576"/>
              <a:ext cx="831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r>
                <a:rPr lang="en-US" altLang="zh-CN" sz="1800">
                  <a:ea typeface="宋体" charset="-122"/>
                </a:rPr>
                <a:t>Clock cycles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3016" y="802"/>
              <a:ext cx="502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ABAEE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1pPr>
              <a:lvl2pPr marL="742950" indent="-28575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2pPr>
              <a:lvl3pPr marL="11430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3pPr>
              <a:lvl4pPr marL="16002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4pPr>
              <a:lvl5pPr marL="2057400" indent="-228600" defTabSz="1019175"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96" charset="0"/>
                </a:defRPr>
              </a:lvl9pPr>
            </a:lstStyle>
            <a:p>
              <a:r>
                <a:rPr lang="en-US" altLang="zh-CN" sz="1300">
                  <a:ea typeface="宋体" charset="-122"/>
                </a:rPr>
                <a:t>15 cycles</a:t>
              </a: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3518" y="88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H="1">
              <a:off x="2566" y="88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1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End of Lectures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6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2987551" y="5264299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 descr="Large confetti"/>
          <p:cNvSpPr>
            <a:spLocks noChangeArrowheads="1"/>
          </p:cNvSpPr>
          <p:nvPr/>
        </p:nvSpPr>
        <p:spPr bwMode="auto">
          <a:xfrm>
            <a:off x="2308101" y="3670449"/>
            <a:ext cx="4864100" cy="3683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314451" y="2914799"/>
            <a:ext cx="4851400" cy="149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301751" y="3283099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2301751" y="3664099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2301751" y="4045099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3520951" y="2749699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4435351" y="2902099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2606551" y="2749699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2590676" y="2551261"/>
            <a:ext cx="830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648076" y="2551261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2133476" y="2551261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5349751" y="2902099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6264151" y="2902099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1628651" y="1466999"/>
            <a:ext cx="4318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1281" name="Group 18"/>
          <p:cNvGrpSpPr>
            <a:grpSpLocks/>
          </p:cNvGrpSpPr>
          <p:nvPr/>
        </p:nvGrpSpPr>
        <p:grpSpPr bwMode="auto">
          <a:xfrm>
            <a:off x="2376363" y="5578624"/>
            <a:ext cx="325438" cy="473075"/>
            <a:chOff x="1151" y="3414"/>
            <a:chExt cx="205" cy="298"/>
          </a:xfrm>
        </p:grpSpPr>
        <p:sp>
          <p:nvSpPr>
            <p:cNvPr id="11344" name="Line 19"/>
            <p:cNvSpPr>
              <a:spLocks noChangeShapeType="1"/>
            </p:cNvSpPr>
            <p:nvPr/>
          </p:nvSpPr>
          <p:spPr bwMode="auto">
            <a:xfrm>
              <a:off x="1354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Line 20"/>
            <p:cNvSpPr>
              <a:spLocks noChangeShapeType="1"/>
            </p:cNvSpPr>
            <p:nvPr/>
          </p:nvSpPr>
          <p:spPr bwMode="auto">
            <a:xfrm>
              <a:off x="1152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Line 21"/>
            <p:cNvSpPr>
              <a:spLocks noChangeShapeType="1"/>
            </p:cNvSpPr>
            <p:nvPr/>
          </p:nvSpPr>
          <p:spPr bwMode="auto">
            <a:xfrm flipH="1">
              <a:off x="1153" y="341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Arc 22"/>
            <p:cNvSpPr>
              <a:spLocks/>
            </p:cNvSpPr>
            <p:nvPr/>
          </p:nvSpPr>
          <p:spPr bwMode="auto">
            <a:xfrm>
              <a:off x="1249" y="3617"/>
              <a:ext cx="107" cy="94"/>
            </a:xfrm>
            <a:custGeom>
              <a:avLst/>
              <a:gdLst>
                <a:gd name="T0" fmla="*/ 0 w 21805"/>
                <a:gd name="T1" fmla="*/ 0 h 21600"/>
                <a:gd name="T2" fmla="*/ 0 w 21805"/>
                <a:gd name="T3" fmla="*/ 0 h 21600"/>
                <a:gd name="T4" fmla="*/ 0 w 2180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</a:path>
                <a:path w="21805" h="21600" stroke="0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  <a:lnTo>
                    <a:pt x="205" y="0"/>
                  </a:lnTo>
                  <a:lnTo>
                    <a:pt x="21805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Arc 23"/>
            <p:cNvSpPr>
              <a:spLocks/>
            </p:cNvSpPr>
            <p:nvPr/>
          </p:nvSpPr>
          <p:spPr bwMode="auto">
            <a:xfrm>
              <a:off x="1151" y="3618"/>
              <a:ext cx="106" cy="9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</a:path>
                <a:path w="21600" h="21599" stroke="0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  <a:lnTo>
                    <a:pt x="21600" y="0"/>
                  </a:lnTo>
                  <a:lnTo>
                    <a:pt x="21394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2" name="AutoShape 24"/>
          <p:cNvSpPr>
            <a:spLocks noChangeArrowheads="1"/>
          </p:cNvSpPr>
          <p:nvPr/>
        </p:nvSpPr>
        <p:spPr bwMode="auto">
          <a:xfrm rot="10800000" flipH="1" flipV="1">
            <a:off x="4829051" y="5735786"/>
            <a:ext cx="1117600" cy="2778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25"/>
          <p:cNvSpPr>
            <a:spLocks noChangeArrowheads="1"/>
          </p:cNvSpPr>
          <p:nvPr/>
        </p:nvSpPr>
        <p:spPr bwMode="auto">
          <a:xfrm>
            <a:off x="2722438" y="4819799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84" name="Rectangle 26"/>
          <p:cNvSpPr>
            <a:spLocks noChangeArrowheads="1"/>
          </p:cNvSpPr>
          <p:nvPr/>
        </p:nvSpPr>
        <p:spPr bwMode="auto">
          <a:xfrm>
            <a:off x="2755776" y="4875361"/>
            <a:ext cx="481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1285" name="Rectangle 27"/>
          <p:cNvSpPr>
            <a:spLocks noChangeArrowheads="1"/>
          </p:cNvSpPr>
          <p:nvPr/>
        </p:nvSpPr>
        <p:spPr bwMode="auto">
          <a:xfrm>
            <a:off x="5181476" y="1452711"/>
            <a:ext cx="793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Block</a:t>
            </a:r>
          </a:p>
          <a:p>
            <a:r>
              <a:rPr lang="en-US" altLang="en-US">
                <a:latin typeface="Verdana" panose="020B0604030504040204" pitchFamily="34" charset="0"/>
              </a:rPr>
              <a:t>Offset</a:t>
            </a:r>
          </a:p>
        </p:txBody>
      </p:sp>
      <p:sp>
        <p:nvSpPr>
          <p:cNvPr id="11286" name="Line 28"/>
          <p:cNvSpPr>
            <a:spLocks noChangeShapeType="1"/>
          </p:cNvSpPr>
          <p:nvPr/>
        </p:nvSpPr>
        <p:spPr bwMode="auto">
          <a:xfrm>
            <a:off x="5197351" y="1454299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9"/>
          <p:cNvSpPr>
            <a:spLocks noChangeShapeType="1"/>
          </p:cNvSpPr>
          <p:nvPr/>
        </p:nvSpPr>
        <p:spPr bwMode="auto">
          <a:xfrm>
            <a:off x="3063751" y="1454299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30"/>
          <p:cNvSpPr>
            <a:spLocks noChangeArrowheads="1"/>
          </p:cNvSpPr>
          <p:nvPr/>
        </p:nvSpPr>
        <p:spPr bwMode="auto">
          <a:xfrm>
            <a:off x="1904876" y="1497161"/>
            <a:ext cx="830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1289" name="Rectangle 31"/>
          <p:cNvSpPr>
            <a:spLocks noChangeArrowheads="1"/>
          </p:cNvSpPr>
          <p:nvPr/>
        </p:nvSpPr>
        <p:spPr bwMode="auto">
          <a:xfrm>
            <a:off x="3606676" y="1497161"/>
            <a:ext cx="911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Index</a:t>
            </a:r>
          </a:p>
        </p:txBody>
      </p:sp>
      <p:sp>
        <p:nvSpPr>
          <p:cNvPr id="11290" name="Line 32"/>
          <p:cNvSpPr>
            <a:spLocks noChangeShapeType="1"/>
          </p:cNvSpPr>
          <p:nvPr/>
        </p:nvSpPr>
        <p:spPr bwMode="auto">
          <a:xfrm>
            <a:off x="2454151" y="3892699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33"/>
          <p:cNvSpPr>
            <a:spLocks noChangeShapeType="1"/>
          </p:cNvSpPr>
          <p:nvPr/>
        </p:nvSpPr>
        <p:spPr bwMode="auto">
          <a:xfrm>
            <a:off x="2987551" y="3892699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34"/>
          <p:cNvSpPr>
            <a:spLocks noChangeShapeType="1"/>
          </p:cNvSpPr>
          <p:nvPr/>
        </p:nvSpPr>
        <p:spPr bwMode="auto">
          <a:xfrm>
            <a:off x="2530351" y="6026299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 flipH="1">
            <a:off x="1996951" y="6178699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2606551" y="5416699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2606551" y="5416699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3989263" y="3892699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39"/>
          <p:cNvSpPr>
            <a:spLocks noChangeShapeType="1"/>
          </p:cNvSpPr>
          <p:nvPr/>
        </p:nvSpPr>
        <p:spPr bwMode="auto">
          <a:xfrm flipH="1">
            <a:off x="3978151" y="52642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40"/>
          <p:cNvSpPr>
            <a:spLocks noChangeShapeType="1"/>
          </p:cNvSpPr>
          <p:nvPr/>
        </p:nvSpPr>
        <p:spPr bwMode="auto">
          <a:xfrm>
            <a:off x="4892551" y="5264299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41"/>
          <p:cNvSpPr>
            <a:spLocks noChangeShapeType="1"/>
          </p:cNvSpPr>
          <p:nvPr/>
        </p:nvSpPr>
        <p:spPr bwMode="auto">
          <a:xfrm>
            <a:off x="4876676" y="3892699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42"/>
          <p:cNvSpPr>
            <a:spLocks noChangeShapeType="1"/>
          </p:cNvSpPr>
          <p:nvPr/>
        </p:nvSpPr>
        <p:spPr bwMode="auto">
          <a:xfrm flipH="1">
            <a:off x="4892551" y="5035699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43"/>
          <p:cNvSpPr>
            <a:spLocks noChangeShapeType="1"/>
          </p:cNvSpPr>
          <p:nvPr/>
        </p:nvSpPr>
        <p:spPr bwMode="auto">
          <a:xfrm>
            <a:off x="5197351" y="5035699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44"/>
          <p:cNvSpPr>
            <a:spLocks noChangeShapeType="1"/>
          </p:cNvSpPr>
          <p:nvPr/>
        </p:nvSpPr>
        <p:spPr bwMode="auto">
          <a:xfrm>
            <a:off x="5578351" y="5035699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45"/>
          <p:cNvSpPr>
            <a:spLocks noChangeShapeType="1"/>
          </p:cNvSpPr>
          <p:nvPr/>
        </p:nvSpPr>
        <p:spPr bwMode="auto">
          <a:xfrm>
            <a:off x="5883151" y="5264299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6"/>
          <p:cNvSpPr>
            <a:spLocks noChangeShapeType="1"/>
          </p:cNvSpPr>
          <p:nvPr/>
        </p:nvSpPr>
        <p:spPr bwMode="auto">
          <a:xfrm flipH="1">
            <a:off x="5578351" y="5035699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47"/>
          <p:cNvSpPr>
            <a:spLocks noChangeShapeType="1"/>
          </p:cNvSpPr>
          <p:nvPr/>
        </p:nvSpPr>
        <p:spPr bwMode="auto">
          <a:xfrm flipH="1">
            <a:off x="5883151" y="5264299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Line 48"/>
          <p:cNvSpPr>
            <a:spLocks noChangeShapeType="1"/>
          </p:cNvSpPr>
          <p:nvPr/>
        </p:nvSpPr>
        <p:spPr bwMode="auto">
          <a:xfrm>
            <a:off x="5906963" y="3892699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49"/>
          <p:cNvSpPr>
            <a:spLocks noChangeShapeType="1"/>
          </p:cNvSpPr>
          <p:nvPr/>
        </p:nvSpPr>
        <p:spPr bwMode="auto">
          <a:xfrm>
            <a:off x="6727701" y="3892699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5425951" y="6026299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Line 51"/>
          <p:cNvSpPr>
            <a:spLocks noChangeShapeType="1"/>
          </p:cNvSpPr>
          <p:nvPr/>
        </p:nvSpPr>
        <p:spPr bwMode="auto">
          <a:xfrm flipH="1">
            <a:off x="5425951" y="6254899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52"/>
          <p:cNvSpPr>
            <a:spLocks noChangeShapeType="1"/>
          </p:cNvSpPr>
          <p:nvPr/>
        </p:nvSpPr>
        <p:spPr bwMode="auto">
          <a:xfrm>
            <a:off x="4130551" y="1987699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 flipH="1">
            <a:off x="2073151" y="2292499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54"/>
          <p:cNvSpPr>
            <a:spLocks noChangeShapeType="1"/>
          </p:cNvSpPr>
          <p:nvPr/>
        </p:nvSpPr>
        <p:spPr bwMode="auto">
          <a:xfrm>
            <a:off x="2301751" y="1987699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Line 55"/>
          <p:cNvSpPr>
            <a:spLocks noChangeShapeType="1"/>
          </p:cNvSpPr>
          <p:nvPr/>
        </p:nvSpPr>
        <p:spPr bwMode="auto">
          <a:xfrm>
            <a:off x="2073151" y="2292499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6"/>
          <p:cNvSpPr>
            <a:spLocks noChangeShapeType="1"/>
          </p:cNvSpPr>
          <p:nvPr/>
        </p:nvSpPr>
        <p:spPr bwMode="auto">
          <a:xfrm flipH="1">
            <a:off x="2073151" y="3816499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57"/>
          <p:cNvSpPr>
            <a:spLocks noChangeShapeType="1"/>
          </p:cNvSpPr>
          <p:nvPr/>
        </p:nvSpPr>
        <p:spPr bwMode="auto">
          <a:xfrm flipH="1">
            <a:off x="1615951" y="2140099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8"/>
          <p:cNvSpPr>
            <a:spLocks noChangeShapeType="1"/>
          </p:cNvSpPr>
          <p:nvPr/>
        </p:nvSpPr>
        <p:spPr bwMode="auto">
          <a:xfrm>
            <a:off x="1615951" y="2140099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Line 59"/>
          <p:cNvSpPr>
            <a:spLocks noChangeShapeType="1"/>
          </p:cNvSpPr>
          <p:nvPr/>
        </p:nvSpPr>
        <p:spPr bwMode="auto">
          <a:xfrm flipH="1">
            <a:off x="1615951" y="503569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Line 60"/>
          <p:cNvSpPr>
            <a:spLocks noChangeShapeType="1"/>
          </p:cNvSpPr>
          <p:nvPr/>
        </p:nvSpPr>
        <p:spPr bwMode="auto">
          <a:xfrm flipH="1">
            <a:off x="2301751" y="5035699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Oval 61"/>
          <p:cNvSpPr>
            <a:spLocks noChangeArrowheads="1"/>
          </p:cNvSpPr>
          <p:nvPr/>
        </p:nvSpPr>
        <p:spPr bwMode="auto">
          <a:xfrm>
            <a:off x="2423988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0" name="Oval 62"/>
          <p:cNvSpPr>
            <a:spLocks noChangeArrowheads="1"/>
          </p:cNvSpPr>
          <p:nvPr/>
        </p:nvSpPr>
        <p:spPr bwMode="auto">
          <a:xfrm>
            <a:off x="2952626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1" name="Oval 63"/>
          <p:cNvSpPr>
            <a:spLocks noChangeArrowheads="1"/>
          </p:cNvSpPr>
          <p:nvPr/>
        </p:nvSpPr>
        <p:spPr bwMode="auto">
          <a:xfrm>
            <a:off x="3957513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2" name="Oval 64"/>
          <p:cNvSpPr>
            <a:spLocks noChangeArrowheads="1"/>
          </p:cNvSpPr>
          <p:nvPr/>
        </p:nvSpPr>
        <p:spPr bwMode="auto">
          <a:xfrm>
            <a:off x="4844926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3" name="Oval 65"/>
          <p:cNvSpPr>
            <a:spLocks noChangeArrowheads="1"/>
          </p:cNvSpPr>
          <p:nvPr/>
        </p:nvSpPr>
        <p:spPr bwMode="auto">
          <a:xfrm>
            <a:off x="5875213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4" name="Oval 66"/>
          <p:cNvSpPr>
            <a:spLocks noChangeArrowheads="1"/>
          </p:cNvSpPr>
          <p:nvPr/>
        </p:nvSpPr>
        <p:spPr bwMode="auto">
          <a:xfrm>
            <a:off x="6695951" y="3829199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25" name="Line 67"/>
          <p:cNvSpPr>
            <a:spLocks noChangeShapeType="1"/>
          </p:cNvSpPr>
          <p:nvPr/>
        </p:nvSpPr>
        <p:spPr bwMode="auto">
          <a:xfrm>
            <a:off x="2454151" y="5111899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Line 68"/>
          <p:cNvSpPr>
            <a:spLocks noChangeShapeType="1"/>
          </p:cNvSpPr>
          <p:nvPr/>
        </p:nvSpPr>
        <p:spPr bwMode="auto">
          <a:xfrm>
            <a:off x="5578351" y="1987699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Line 69"/>
          <p:cNvSpPr>
            <a:spLocks noChangeShapeType="1"/>
          </p:cNvSpPr>
          <p:nvPr/>
        </p:nvSpPr>
        <p:spPr bwMode="auto">
          <a:xfrm flipH="1">
            <a:off x="5578351" y="2292499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Line 70"/>
          <p:cNvSpPr>
            <a:spLocks noChangeShapeType="1"/>
          </p:cNvSpPr>
          <p:nvPr/>
        </p:nvSpPr>
        <p:spPr bwMode="auto">
          <a:xfrm>
            <a:off x="8169151" y="2292499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Line 71"/>
          <p:cNvSpPr>
            <a:spLocks noChangeShapeType="1"/>
          </p:cNvSpPr>
          <p:nvPr/>
        </p:nvSpPr>
        <p:spPr bwMode="auto">
          <a:xfrm flipH="1">
            <a:off x="5806951" y="5873899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Line 72"/>
          <p:cNvSpPr>
            <a:spLocks noChangeShapeType="1"/>
          </p:cNvSpPr>
          <p:nvPr/>
        </p:nvSpPr>
        <p:spPr bwMode="auto">
          <a:xfrm flipH="1">
            <a:off x="1692151" y="2063899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Line 73"/>
          <p:cNvSpPr>
            <a:spLocks noChangeShapeType="1"/>
          </p:cNvSpPr>
          <p:nvPr/>
        </p:nvSpPr>
        <p:spPr bwMode="auto">
          <a:xfrm flipH="1">
            <a:off x="3749551" y="2216299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Line 74"/>
          <p:cNvSpPr>
            <a:spLocks noChangeShapeType="1"/>
          </p:cNvSpPr>
          <p:nvPr/>
        </p:nvSpPr>
        <p:spPr bwMode="auto">
          <a:xfrm flipH="1">
            <a:off x="6264151" y="2216299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Line 75"/>
          <p:cNvSpPr>
            <a:spLocks noChangeShapeType="1"/>
          </p:cNvSpPr>
          <p:nvPr/>
        </p:nvSpPr>
        <p:spPr bwMode="auto">
          <a:xfrm flipH="1">
            <a:off x="2911351" y="4502299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Rectangle 76"/>
          <p:cNvSpPr>
            <a:spLocks noChangeArrowheads="1"/>
          </p:cNvSpPr>
          <p:nvPr/>
        </p:nvSpPr>
        <p:spPr bwMode="auto">
          <a:xfrm>
            <a:off x="1600076" y="2170261"/>
            <a:ext cx="37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1335" name="Rectangle 77"/>
          <p:cNvSpPr>
            <a:spLocks noChangeArrowheads="1"/>
          </p:cNvSpPr>
          <p:nvPr/>
        </p:nvSpPr>
        <p:spPr bwMode="auto">
          <a:xfrm>
            <a:off x="3657476" y="2322661"/>
            <a:ext cx="423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k</a:t>
            </a:r>
          </a:p>
        </p:txBody>
      </p:sp>
      <p:sp>
        <p:nvSpPr>
          <p:cNvPr id="11336" name="Rectangle 78"/>
          <p:cNvSpPr>
            <a:spLocks noChangeArrowheads="1"/>
          </p:cNvSpPr>
          <p:nvPr/>
        </p:nvSpPr>
        <p:spPr bwMode="auto">
          <a:xfrm>
            <a:off x="6172076" y="2322661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b</a:t>
            </a:r>
          </a:p>
        </p:txBody>
      </p:sp>
      <p:sp>
        <p:nvSpPr>
          <p:cNvPr id="11337" name="Rectangle 79"/>
          <p:cNvSpPr>
            <a:spLocks noChangeArrowheads="1"/>
          </p:cNvSpPr>
          <p:nvPr/>
        </p:nvSpPr>
        <p:spPr bwMode="auto">
          <a:xfrm>
            <a:off x="3047876" y="4456261"/>
            <a:ext cx="37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1338" name="Rectangle 80"/>
          <p:cNvSpPr>
            <a:spLocks noChangeArrowheads="1"/>
          </p:cNvSpPr>
          <p:nvPr/>
        </p:nvSpPr>
        <p:spPr bwMode="auto">
          <a:xfrm>
            <a:off x="1447676" y="5980261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11339" name="Rectangle 81"/>
          <p:cNvSpPr>
            <a:spLocks noChangeArrowheads="1"/>
          </p:cNvSpPr>
          <p:nvPr/>
        </p:nvSpPr>
        <p:spPr bwMode="auto">
          <a:xfrm>
            <a:off x="6400676" y="6056461"/>
            <a:ext cx="2563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Word or Byte</a:t>
            </a:r>
          </a:p>
        </p:txBody>
      </p:sp>
      <p:sp>
        <p:nvSpPr>
          <p:cNvPr id="11340" name="Line 82"/>
          <p:cNvSpPr>
            <a:spLocks noChangeShapeType="1"/>
          </p:cNvSpPr>
          <p:nvPr/>
        </p:nvSpPr>
        <p:spPr bwMode="auto">
          <a:xfrm>
            <a:off x="7330951" y="2902099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1" name="Rectangle 83"/>
          <p:cNvSpPr>
            <a:spLocks noChangeArrowheads="1"/>
          </p:cNvSpPr>
          <p:nvPr/>
        </p:nvSpPr>
        <p:spPr bwMode="auto">
          <a:xfrm>
            <a:off x="7315076" y="3465661"/>
            <a:ext cx="768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2</a:t>
            </a:r>
            <a:r>
              <a:rPr lang="en-US" altLang="en-US" sz="2000" baseline="30000">
                <a:latin typeface="Verdana" panose="020B0604030504040204" pitchFamily="34" charset="0"/>
              </a:rPr>
              <a:t>k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lines</a:t>
            </a:r>
          </a:p>
        </p:txBody>
      </p:sp>
      <p:sp>
        <p:nvSpPr>
          <p:cNvPr id="1134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65900"/>
            <a:ext cx="19050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t>15</a:t>
            </a:r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87" name="标题 1">
            <a:extLst>
              <a:ext uri="{FF2B5EF4-FFF2-40B4-BE49-F238E27FC236}">
                <a16:creationId xmlns:a16="http://schemas.microsoft.com/office/drawing/2014/main" xmlns="" id="{C3B1439B-9F29-434A-AE6D-5B146DBE0ADC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Direct-Mapped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23528" y="1187028"/>
            <a:ext cx="8610600" cy="51943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Direct-mapped cache: </a:t>
            </a:r>
            <a:r>
              <a:rPr lang="en-US" altLang="en-US" dirty="0"/>
              <a:t>Blocks in memory that map to the same index in the cache cannot be present in the cache at the same time</a:t>
            </a:r>
          </a:p>
          <a:p>
            <a:pPr lvl="1"/>
            <a:r>
              <a:rPr lang="en-US" altLang="en-US" dirty="0"/>
              <a:t>One index </a:t>
            </a:r>
            <a:r>
              <a:rPr lang="en-US" altLang="en-US" dirty="0">
                <a:sym typeface="Wingdings" panose="05000000000000000000" pitchFamily="2" charset="2"/>
              </a:rPr>
              <a:t> one entry</a:t>
            </a:r>
          </a:p>
          <a:p>
            <a:pPr lvl="1"/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Can lead to 0% hit rate if more than one block accessed in an interleaved manner map to the same index 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Assume addresses A and B have the same index bits but different tag bits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A, B, A, B, A, B, A, B, …  conflict in the cache index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All accesses are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conflict misses</a:t>
            </a:r>
          </a:p>
          <a:p>
            <a:pPr lvl="1"/>
            <a:endParaRPr lang="en-US" altLang="en-US" dirty="0">
              <a:sym typeface="Wingdings" panose="05000000000000000000" pitchFamily="2" charset="2"/>
            </a:endParaRPr>
          </a:p>
          <a:p>
            <a:endParaRPr lang="en-US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DBA3DB-8C89-433C-A471-850A871F40C4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xmlns="" id="{DE80F31D-1059-5848-9418-7839CA8AECEF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Direct-Mapped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23928" y="44624"/>
            <a:ext cx="4608512" cy="4608512"/>
            <a:chOff x="3923928" y="1412776"/>
            <a:chExt cx="4608512" cy="4608512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3923928" y="1412776"/>
              <a:ext cx="4608512" cy="4608512"/>
            </a:xfrm>
            <a:prstGeom prst="wedgeRoundRectCallout">
              <a:avLst>
                <a:gd name="adj1" fmla="val -61054"/>
                <a:gd name="adj2" fmla="val 53084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0908" y="1666207"/>
              <a:ext cx="4049126" cy="413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590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6324600" y="4800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6324600" y="5029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6324600" y="5257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6324600" y="5486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286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H="1">
            <a:off x="6934200" y="5105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9" descr="Large confetti"/>
          <p:cNvSpPr>
            <a:spLocks noChangeArrowheads="1"/>
          </p:cNvSpPr>
          <p:nvPr/>
        </p:nvSpPr>
        <p:spPr bwMode="auto">
          <a:xfrm>
            <a:off x="1606550" y="3435350"/>
            <a:ext cx="2349500" cy="2921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612900" y="2832100"/>
            <a:ext cx="2336800" cy="119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1600200" y="31242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1600200" y="3429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1600200" y="37338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25908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19050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1736725" y="246856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2574925" y="2468563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1431925" y="24685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1003300" y="1308100"/>
            <a:ext cx="42418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3331" name="Group 20"/>
          <p:cNvGrpSpPr>
            <a:grpSpLocks/>
          </p:cNvGrpSpPr>
          <p:nvPr/>
        </p:nvGrpSpPr>
        <p:grpSpPr bwMode="auto">
          <a:xfrm>
            <a:off x="2436813" y="5416550"/>
            <a:ext cx="473075" cy="327025"/>
            <a:chOff x="1535" y="3412"/>
            <a:chExt cx="298" cy="206"/>
          </a:xfrm>
        </p:grpSpPr>
        <p:sp>
          <p:nvSpPr>
            <p:cNvPr id="13435" name="Line 21"/>
            <p:cNvSpPr>
              <a:spLocks noChangeShapeType="1"/>
            </p:cNvSpPr>
            <p:nvPr/>
          </p:nvSpPr>
          <p:spPr bwMode="auto">
            <a:xfrm>
              <a:off x="153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6" name="Line 22"/>
            <p:cNvSpPr>
              <a:spLocks noChangeShapeType="1"/>
            </p:cNvSpPr>
            <p:nvPr/>
          </p:nvSpPr>
          <p:spPr bwMode="auto">
            <a:xfrm>
              <a:off x="153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7" name="Line 23"/>
            <p:cNvSpPr>
              <a:spLocks noChangeShapeType="1"/>
            </p:cNvSpPr>
            <p:nvPr/>
          </p:nvSpPr>
          <p:spPr bwMode="auto">
            <a:xfrm>
              <a:off x="153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8" name="Arc 24"/>
            <p:cNvSpPr>
              <a:spLocks/>
            </p:cNvSpPr>
            <p:nvPr/>
          </p:nvSpPr>
          <p:spPr bwMode="auto">
            <a:xfrm>
              <a:off x="1738" y="3413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9" name="Arc 25"/>
            <p:cNvSpPr>
              <a:spLocks/>
            </p:cNvSpPr>
            <p:nvPr/>
          </p:nvSpPr>
          <p:spPr bwMode="auto">
            <a:xfrm>
              <a:off x="1739" y="3511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" name="Oval 26"/>
          <p:cNvSpPr>
            <a:spLocks noChangeArrowheads="1"/>
          </p:cNvSpPr>
          <p:nvPr/>
        </p:nvSpPr>
        <p:spPr bwMode="auto">
          <a:xfrm>
            <a:off x="2020888" y="4737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33" name="Rectangle 27"/>
          <p:cNvSpPr>
            <a:spLocks noChangeArrowheads="1"/>
          </p:cNvSpPr>
          <p:nvPr/>
        </p:nvSpPr>
        <p:spPr bwMode="auto">
          <a:xfrm>
            <a:off x="2054225" y="4792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479925" y="1293813"/>
            <a:ext cx="793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Block</a:t>
            </a:r>
          </a:p>
          <a:p>
            <a:r>
              <a:rPr lang="en-US" altLang="en-US">
                <a:latin typeface="Verdana" panose="020B0604030504040204" pitchFamily="34" charset="0"/>
              </a:rPr>
              <a:t>Offset</a:t>
            </a:r>
          </a:p>
        </p:txBody>
      </p:sp>
      <p:sp>
        <p:nvSpPr>
          <p:cNvPr id="13335" name="Line 29"/>
          <p:cNvSpPr>
            <a:spLocks noChangeShapeType="1"/>
          </p:cNvSpPr>
          <p:nvPr/>
        </p:nvSpPr>
        <p:spPr bwMode="auto">
          <a:xfrm>
            <a:off x="4495800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30"/>
          <p:cNvSpPr>
            <a:spLocks noChangeShapeType="1"/>
          </p:cNvSpPr>
          <p:nvPr/>
        </p:nvSpPr>
        <p:spPr bwMode="auto">
          <a:xfrm>
            <a:off x="2362200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1"/>
          <p:cNvSpPr>
            <a:spLocks noChangeArrowheads="1"/>
          </p:cNvSpPr>
          <p:nvPr/>
        </p:nvSpPr>
        <p:spPr bwMode="auto">
          <a:xfrm>
            <a:off x="1127125" y="132556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38" name="Rectangle 32"/>
          <p:cNvSpPr>
            <a:spLocks noChangeArrowheads="1"/>
          </p:cNvSpPr>
          <p:nvPr/>
        </p:nvSpPr>
        <p:spPr bwMode="auto">
          <a:xfrm>
            <a:off x="2955925" y="1325563"/>
            <a:ext cx="911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Index</a:t>
            </a:r>
          </a:p>
        </p:txBody>
      </p:sp>
      <p:sp>
        <p:nvSpPr>
          <p:cNvPr id="13339" name="Line 33"/>
          <p:cNvSpPr>
            <a:spLocks noChangeShapeType="1"/>
          </p:cNvSpPr>
          <p:nvPr/>
        </p:nvSpPr>
        <p:spPr bwMode="auto">
          <a:xfrm>
            <a:off x="1752600" y="35814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34"/>
          <p:cNvSpPr>
            <a:spLocks noChangeShapeType="1"/>
          </p:cNvSpPr>
          <p:nvPr/>
        </p:nvSpPr>
        <p:spPr bwMode="auto">
          <a:xfrm>
            <a:off x="2286000" y="35814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35"/>
          <p:cNvSpPr>
            <a:spLocks noChangeShapeType="1"/>
          </p:cNvSpPr>
          <p:nvPr/>
        </p:nvSpPr>
        <p:spPr bwMode="auto">
          <a:xfrm>
            <a:off x="3252788" y="56276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 flipH="1">
            <a:off x="1752600" y="5638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3429000" y="182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 flipH="1">
            <a:off x="1371600" y="21336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9"/>
          <p:cNvSpPr>
            <a:spLocks noChangeShapeType="1"/>
          </p:cNvSpPr>
          <p:nvPr/>
        </p:nvSpPr>
        <p:spPr bwMode="auto">
          <a:xfrm>
            <a:off x="1600200" y="1828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40"/>
          <p:cNvSpPr>
            <a:spLocks noChangeShapeType="1"/>
          </p:cNvSpPr>
          <p:nvPr/>
        </p:nvSpPr>
        <p:spPr bwMode="auto">
          <a:xfrm>
            <a:off x="1371600" y="2133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41"/>
          <p:cNvSpPr>
            <a:spLocks noChangeShapeType="1"/>
          </p:cNvSpPr>
          <p:nvPr/>
        </p:nvSpPr>
        <p:spPr bwMode="auto">
          <a:xfrm flipH="1">
            <a:off x="1371600" y="3581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42"/>
          <p:cNvSpPr>
            <a:spLocks noChangeShapeType="1"/>
          </p:cNvSpPr>
          <p:nvPr/>
        </p:nvSpPr>
        <p:spPr bwMode="auto">
          <a:xfrm flipH="1">
            <a:off x="990600" y="19812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43"/>
          <p:cNvSpPr>
            <a:spLocks noChangeShapeType="1"/>
          </p:cNvSpPr>
          <p:nvPr/>
        </p:nvSpPr>
        <p:spPr bwMode="auto">
          <a:xfrm>
            <a:off x="990600" y="19812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Line 44"/>
          <p:cNvSpPr>
            <a:spLocks noChangeShapeType="1"/>
          </p:cNvSpPr>
          <p:nvPr/>
        </p:nvSpPr>
        <p:spPr bwMode="auto">
          <a:xfrm flipH="1">
            <a:off x="990600" y="4953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Line 45"/>
          <p:cNvSpPr>
            <a:spLocks noChangeShapeType="1"/>
          </p:cNvSpPr>
          <p:nvPr/>
        </p:nvSpPr>
        <p:spPr bwMode="auto">
          <a:xfrm flipH="1">
            <a:off x="1600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6"/>
          <p:cNvSpPr>
            <a:spLocks noChangeArrowheads="1"/>
          </p:cNvSpPr>
          <p:nvPr/>
        </p:nvSpPr>
        <p:spPr bwMode="auto">
          <a:xfrm>
            <a:off x="1722438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3" name="Oval 47"/>
          <p:cNvSpPr>
            <a:spLocks noChangeArrowheads="1"/>
          </p:cNvSpPr>
          <p:nvPr/>
        </p:nvSpPr>
        <p:spPr bwMode="auto">
          <a:xfrm>
            <a:off x="2257425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4" name="Oval 48"/>
          <p:cNvSpPr>
            <a:spLocks noChangeArrowheads="1"/>
          </p:cNvSpPr>
          <p:nvPr/>
        </p:nvSpPr>
        <p:spPr bwMode="auto">
          <a:xfrm>
            <a:off x="3241675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5" name="Line 49"/>
          <p:cNvSpPr>
            <a:spLocks noChangeShapeType="1"/>
          </p:cNvSpPr>
          <p:nvPr/>
        </p:nvSpPr>
        <p:spPr bwMode="auto">
          <a:xfrm>
            <a:off x="1752600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Line 50"/>
          <p:cNvSpPr>
            <a:spLocks noChangeShapeType="1"/>
          </p:cNvSpPr>
          <p:nvPr/>
        </p:nvSpPr>
        <p:spPr bwMode="auto">
          <a:xfrm flipH="1">
            <a:off x="5257800" y="15240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Line 51"/>
          <p:cNvSpPr>
            <a:spLocks noChangeShapeType="1"/>
          </p:cNvSpPr>
          <p:nvPr/>
        </p:nvSpPr>
        <p:spPr bwMode="auto">
          <a:xfrm flipH="1">
            <a:off x="1066800" y="19050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Line 52"/>
          <p:cNvSpPr>
            <a:spLocks noChangeShapeType="1"/>
          </p:cNvSpPr>
          <p:nvPr/>
        </p:nvSpPr>
        <p:spPr bwMode="auto">
          <a:xfrm flipH="1">
            <a:off x="2590800" y="2057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Line 53"/>
          <p:cNvSpPr>
            <a:spLocks noChangeShapeType="1"/>
          </p:cNvSpPr>
          <p:nvPr/>
        </p:nvSpPr>
        <p:spPr bwMode="auto">
          <a:xfrm flipH="1">
            <a:off x="5562600" y="14478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Rectangle 54"/>
          <p:cNvSpPr>
            <a:spLocks noChangeArrowheads="1"/>
          </p:cNvSpPr>
          <p:nvPr/>
        </p:nvSpPr>
        <p:spPr bwMode="auto">
          <a:xfrm>
            <a:off x="974725" y="20113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3361" name="Rectangle 55"/>
          <p:cNvSpPr>
            <a:spLocks noChangeArrowheads="1"/>
          </p:cNvSpPr>
          <p:nvPr/>
        </p:nvSpPr>
        <p:spPr bwMode="auto">
          <a:xfrm>
            <a:off x="2574925" y="216376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k</a:t>
            </a:r>
          </a:p>
        </p:txBody>
      </p:sp>
      <p:sp>
        <p:nvSpPr>
          <p:cNvPr id="13362" name="Rectangle 56"/>
          <p:cNvSpPr>
            <a:spLocks noChangeArrowheads="1"/>
          </p:cNvSpPr>
          <p:nvPr/>
        </p:nvSpPr>
        <p:spPr bwMode="auto">
          <a:xfrm>
            <a:off x="5470525" y="15541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b</a:t>
            </a:r>
          </a:p>
        </p:txBody>
      </p:sp>
      <p:sp>
        <p:nvSpPr>
          <p:cNvPr id="13363" name="Rectangle 57"/>
          <p:cNvSpPr>
            <a:spLocks noChangeArrowheads="1"/>
          </p:cNvSpPr>
          <p:nvPr/>
        </p:nvSpPr>
        <p:spPr bwMode="auto">
          <a:xfrm>
            <a:off x="7615238" y="6049963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13364" name="Line 58"/>
          <p:cNvSpPr>
            <a:spLocks noChangeShapeType="1"/>
          </p:cNvSpPr>
          <p:nvPr/>
        </p:nvSpPr>
        <p:spPr bwMode="auto">
          <a:xfrm flipH="1">
            <a:off x="990600" y="44958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Line 59"/>
          <p:cNvSpPr>
            <a:spLocks noChangeShapeType="1"/>
          </p:cNvSpPr>
          <p:nvPr/>
        </p:nvSpPr>
        <p:spPr bwMode="auto">
          <a:xfrm>
            <a:off x="4114800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Rectangle 60" descr="Large confetti"/>
          <p:cNvSpPr>
            <a:spLocks noChangeArrowheads="1"/>
          </p:cNvSpPr>
          <p:nvPr/>
        </p:nvSpPr>
        <p:spPr bwMode="auto">
          <a:xfrm>
            <a:off x="4273550" y="3435350"/>
            <a:ext cx="2349500" cy="2921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67" name="Rectangle 61"/>
          <p:cNvSpPr>
            <a:spLocks noChangeArrowheads="1"/>
          </p:cNvSpPr>
          <p:nvPr/>
        </p:nvSpPr>
        <p:spPr bwMode="auto">
          <a:xfrm>
            <a:off x="4279900" y="2832100"/>
            <a:ext cx="2336800" cy="119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68" name="Line 62"/>
          <p:cNvSpPr>
            <a:spLocks noChangeShapeType="1"/>
          </p:cNvSpPr>
          <p:nvPr/>
        </p:nvSpPr>
        <p:spPr bwMode="auto">
          <a:xfrm>
            <a:off x="4267200" y="31242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Line 63"/>
          <p:cNvSpPr>
            <a:spLocks noChangeShapeType="1"/>
          </p:cNvSpPr>
          <p:nvPr/>
        </p:nvSpPr>
        <p:spPr bwMode="auto">
          <a:xfrm>
            <a:off x="4267200" y="3429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Line 64"/>
          <p:cNvSpPr>
            <a:spLocks noChangeShapeType="1"/>
          </p:cNvSpPr>
          <p:nvPr/>
        </p:nvSpPr>
        <p:spPr bwMode="auto">
          <a:xfrm>
            <a:off x="4267200" y="37338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Line 65"/>
          <p:cNvSpPr>
            <a:spLocks noChangeShapeType="1"/>
          </p:cNvSpPr>
          <p:nvPr/>
        </p:nvSpPr>
        <p:spPr bwMode="auto">
          <a:xfrm>
            <a:off x="52578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Rectangle 66"/>
          <p:cNvSpPr>
            <a:spLocks noChangeArrowheads="1"/>
          </p:cNvSpPr>
          <p:nvPr/>
        </p:nvSpPr>
        <p:spPr bwMode="auto">
          <a:xfrm>
            <a:off x="4708525" y="3351213"/>
            <a:ext cx="255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3373" name="Line 67"/>
          <p:cNvSpPr>
            <a:spLocks noChangeShapeType="1"/>
          </p:cNvSpPr>
          <p:nvPr/>
        </p:nvSpPr>
        <p:spPr bwMode="auto">
          <a:xfrm>
            <a:off x="45720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Rectangle 68"/>
          <p:cNvSpPr>
            <a:spLocks noChangeArrowheads="1"/>
          </p:cNvSpPr>
          <p:nvPr/>
        </p:nvSpPr>
        <p:spPr bwMode="auto">
          <a:xfrm>
            <a:off x="4403725" y="246856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75" name="Rectangle 69"/>
          <p:cNvSpPr>
            <a:spLocks noChangeArrowheads="1"/>
          </p:cNvSpPr>
          <p:nvPr/>
        </p:nvSpPr>
        <p:spPr bwMode="auto">
          <a:xfrm>
            <a:off x="5241925" y="2468563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3376" name="Oval 70"/>
          <p:cNvSpPr>
            <a:spLocks noChangeArrowheads="1"/>
          </p:cNvSpPr>
          <p:nvPr/>
        </p:nvSpPr>
        <p:spPr bwMode="auto">
          <a:xfrm>
            <a:off x="4389438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7" name="Oval 71"/>
          <p:cNvSpPr>
            <a:spLocks noChangeArrowheads="1"/>
          </p:cNvSpPr>
          <p:nvPr/>
        </p:nvSpPr>
        <p:spPr bwMode="auto">
          <a:xfrm>
            <a:off x="4911725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8" name="Oval 72"/>
          <p:cNvSpPr>
            <a:spLocks noChangeArrowheads="1"/>
          </p:cNvSpPr>
          <p:nvPr/>
        </p:nvSpPr>
        <p:spPr bwMode="auto">
          <a:xfrm>
            <a:off x="5905500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9" name="Rectangle 73"/>
          <p:cNvSpPr>
            <a:spLocks noChangeArrowheads="1"/>
          </p:cNvSpPr>
          <p:nvPr/>
        </p:nvSpPr>
        <p:spPr bwMode="auto">
          <a:xfrm>
            <a:off x="4098925" y="24685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3380" name="Line 74"/>
          <p:cNvSpPr>
            <a:spLocks noChangeShapeType="1"/>
          </p:cNvSpPr>
          <p:nvPr/>
        </p:nvSpPr>
        <p:spPr bwMode="auto">
          <a:xfrm>
            <a:off x="4419600" y="3581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Line 75"/>
          <p:cNvSpPr>
            <a:spLocks noChangeShapeType="1"/>
          </p:cNvSpPr>
          <p:nvPr/>
        </p:nvSpPr>
        <p:spPr bwMode="auto">
          <a:xfrm>
            <a:off x="4953000" y="3581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Line 76"/>
          <p:cNvSpPr>
            <a:spLocks noChangeShapeType="1"/>
          </p:cNvSpPr>
          <p:nvPr/>
        </p:nvSpPr>
        <p:spPr bwMode="auto">
          <a:xfrm>
            <a:off x="3276600" y="3581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Line 77"/>
          <p:cNvSpPr>
            <a:spLocks noChangeShapeType="1"/>
          </p:cNvSpPr>
          <p:nvPr/>
        </p:nvSpPr>
        <p:spPr bwMode="auto">
          <a:xfrm>
            <a:off x="5943600" y="3581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Line 78"/>
          <p:cNvSpPr>
            <a:spLocks noChangeShapeType="1"/>
          </p:cNvSpPr>
          <p:nvPr/>
        </p:nvSpPr>
        <p:spPr bwMode="auto">
          <a:xfrm flipH="1">
            <a:off x="3124200" y="5943600"/>
            <a:ext cx="320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AutoShape 79"/>
          <p:cNvSpPr>
            <a:spLocks noChangeArrowheads="1"/>
          </p:cNvSpPr>
          <p:nvPr/>
        </p:nvSpPr>
        <p:spPr bwMode="auto">
          <a:xfrm rot="5400000" flipV="1">
            <a:off x="6261101" y="4967287"/>
            <a:ext cx="1117600" cy="2762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Line 80"/>
          <p:cNvSpPr>
            <a:spLocks noChangeShapeType="1"/>
          </p:cNvSpPr>
          <p:nvPr/>
        </p:nvSpPr>
        <p:spPr bwMode="auto">
          <a:xfrm>
            <a:off x="6858000" y="15240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7" name="Rectangle 81"/>
          <p:cNvSpPr>
            <a:spLocks noChangeArrowheads="1"/>
          </p:cNvSpPr>
          <p:nvPr/>
        </p:nvSpPr>
        <p:spPr bwMode="auto">
          <a:xfrm>
            <a:off x="7299325" y="4678363"/>
            <a:ext cx="1111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Word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or Byte</a:t>
            </a:r>
          </a:p>
        </p:txBody>
      </p:sp>
      <p:sp>
        <p:nvSpPr>
          <p:cNvPr id="13388" name="Line 82"/>
          <p:cNvSpPr>
            <a:spLocks noChangeShapeType="1"/>
          </p:cNvSpPr>
          <p:nvPr/>
        </p:nvSpPr>
        <p:spPr bwMode="auto">
          <a:xfrm>
            <a:off x="1752600" y="4572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Line 83"/>
          <p:cNvSpPr>
            <a:spLocks noChangeShapeType="1"/>
          </p:cNvSpPr>
          <p:nvPr/>
        </p:nvSpPr>
        <p:spPr bwMode="auto">
          <a:xfrm>
            <a:off x="2286000" y="4572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Line 84"/>
          <p:cNvSpPr>
            <a:spLocks noChangeShapeType="1"/>
          </p:cNvSpPr>
          <p:nvPr/>
        </p:nvSpPr>
        <p:spPr bwMode="auto">
          <a:xfrm>
            <a:off x="4419600" y="4191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Line 85"/>
          <p:cNvSpPr>
            <a:spLocks noChangeShapeType="1"/>
          </p:cNvSpPr>
          <p:nvPr/>
        </p:nvSpPr>
        <p:spPr bwMode="auto">
          <a:xfrm>
            <a:off x="4953000" y="4267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92" name="Group 86"/>
          <p:cNvGrpSpPr>
            <a:grpSpLocks/>
          </p:cNvGrpSpPr>
          <p:nvPr/>
        </p:nvGrpSpPr>
        <p:grpSpPr bwMode="auto">
          <a:xfrm>
            <a:off x="3100388" y="5434013"/>
            <a:ext cx="279400" cy="215900"/>
            <a:chOff x="1953" y="3423"/>
            <a:chExt cx="176" cy="136"/>
          </a:xfrm>
        </p:grpSpPr>
        <p:sp>
          <p:nvSpPr>
            <p:cNvPr id="13432" name="Line 87"/>
            <p:cNvSpPr>
              <a:spLocks noChangeShapeType="1"/>
            </p:cNvSpPr>
            <p:nvPr/>
          </p:nvSpPr>
          <p:spPr bwMode="auto">
            <a:xfrm flipH="1">
              <a:off x="203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3" name="Line 88"/>
            <p:cNvSpPr>
              <a:spLocks noChangeShapeType="1"/>
            </p:cNvSpPr>
            <p:nvPr/>
          </p:nvSpPr>
          <p:spPr bwMode="auto">
            <a:xfrm>
              <a:off x="195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4" name="Line 89"/>
            <p:cNvSpPr>
              <a:spLocks noChangeShapeType="1"/>
            </p:cNvSpPr>
            <p:nvPr/>
          </p:nvSpPr>
          <p:spPr bwMode="auto">
            <a:xfrm flipH="1">
              <a:off x="195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93" name="Line 90"/>
          <p:cNvSpPr>
            <a:spLocks noChangeShapeType="1"/>
          </p:cNvSpPr>
          <p:nvPr/>
        </p:nvSpPr>
        <p:spPr bwMode="auto">
          <a:xfrm flipH="1">
            <a:off x="2286000" y="5486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4" name="Line 91"/>
          <p:cNvSpPr>
            <a:spLocks noChangeShapeType="1"/>
          </p:cNvSpPr>
          <p:nvPr/>
        </p:nvSpPr>
        <p:spPr bwMode="auto">
          <a:xfrm flipH="1">
            <a:off x="2895600" y="556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5" name="Line 92"/>
          <p:cNvSpPr>
            <a:spLocks noChangeShapeType="1"/>
          </p:cNvSpPr>
          <p:nvPr/>
        </p:nvSpPr>
        <p:spPr bwMode="auto">
          <a:xfrm>
            <a:off x="4953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96" name="Group 93"/>
          <p:cNvGrpSpPr>
            <a:grpSpLocks/>
          </p:cNvGrpSpPr>
          <p:nvPr/>
        </p:nvGrpSpPr>
        <p:grpSpPr bwMode="auto">
          <a:xfrm>
            <a:off x="5103813" y="5416550"/>
            <a:ext cx="473075" cy="327025"/>
            <a:chOff x="3215" y="3412"/>
            <a:chExt cx="298" cy="206"/>
          </a:xfrm>
        </p:grpSpPr>
        <p:sp>
          <p:nvSpPr>
            <p:cNvPr id="13427" name="Line 94"/>
            <p:cNvSpPr>
              <a:spLocks noChangeShapeType="1"/>
            </p:cNvSpPr>
            <p:nvPr/>
          </p:nvSpPr>
          <p:spPr bwMode="auto">
            <a:xfrm>
              <a:off x="321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8" name="Line 95"/>
            <p:cNvSpPr>
              <a:spLocks noChangeShapeType="1"/>
            </p:cNvSpPr>
            <p:nvPr/>
          </p:nvSpPr>
          <p:spPr bwMode="auto">
            <a:xfrm>
              <a:off x="321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9" name="Line 96"/>
            <p:cNvSpPr>
              <a:spLocks noChangeShapeType="1"/>
            </p:cNvSpPr>
            <p:nvPr/>
          </p:nvSpPr>
          <p:spPr bwMode="auto">
            <a:xfrm>
              <a:off x="321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0" name="Arc 97"/>
            <p:cNvSpPr>
              <a:spLocks/>
            </p:cNvSpPr>
            <p:nvPr/>
          </p:nvSpPr>
          <p:spPr bwMode="auto">
            <a:xfrm>
              <a:off x="3418" y="3413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1" name="Arc 98"/>
            <p:cNvSpPr>
              <a:spLocks/>
            </p:cNvSpPr>
            <p:nvPr/>
          </p:nvSpPr>
          <p:spPr bwMode="auto">
            <a:xfrm>
              <a:off x="3419" y="3511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97" name="Oval 99"/>
          <p:cNvSpPr>
            <a:spLocks noChangeArrowheads="1"/>
          </p:cNvSpPr>
          <p:nvPr/>
        </p:nvSpPr>
        <p:spPr bwMode="auto">
          <a:xfrm>
            <a:off x="4687888" y="4737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98" name="Rectangle 100"/>
          <p:cNvSpPr>
            <a:spLocks noChangeArrowheads="1"/>
          </p:cNvSpPr>
          <p:nvPr/>
        </p:nvSpPr>
        <p:spPr bwMode="auto">
          <a:xfrm>
            <a:off x="4721225" y="4792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3399" name="Line 101"/>
          <p:cNvSpPr>
            <a:spLocks noChangeShapeType="1"/>
          </p:cNvSpPr>
          <p:nvPr/>
        </p:nvSpPr>
        <p:spPr bwMode="auto">
          <a:xfrm>
            <a:off x="5919788" y="563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Line 102"/>
          <p:cNvSpPr>
            <a:spLocks noChangeShapeType="1"/>
          </p:cNvSpPr>
          <p:nvPr/>
        </p:nvSpPr>
        <p:spPr bwMode="auto">
          <a:xfrm flipH="1">
            <a:off x="4419600" y="5638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Line 103"/>
          <p:cNvSpPr>
            <a:spLocks noChangeShapeType="1"/>
          </p:cNvSpPr>
          <p:nvPr/>
        </p:nvSpPr>
        <p:spPr bwMode="auto">
          <a:xfrm flipH="1">
            <a:off x="4114800" y="4953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2" name="Line 104"/>
          <p:cNvSpPr>
            <a:spLocks noChangeShapeType="1"/>
          </p:cNvSpPr>
          <p:nvPr/>
        </p:nvSpPr>
        <p:spPr bwMode="auto">
          <a:xfrm>
            <a:off x="4419600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03" name="Group 105"/>
          <p:cNvGrpSpPr>
            <a:grpSpLocks/>
          </p:cNvGrpSpPr>
          <p:nvPr/>
        </p:nvGrpSpPr>
        <p:grpSpPr bwMode="auto">
          <a:xfrm>
            <a:off x="5767388" y="5434013"/>
            <a:ext cx="279400" cy="215900"/>
            <a:chOff x="3633" y="3423"/>
            <a:chExt cx="176" cy="136"/>
          </a:xfrm>
        </p:grpSpPr>
        <p:sp>
          <p:nvSpPr>
            <p:cNvPr id="13424" name="Line 106"/>
            <p:cNvSpPr>
              <a:spLocks noChangeShapeType="1"/>
            </p:cNvSpPr>
            <p:nvPr/>
          </p:nvSpPr>
          <p:spPr bwMode="auto">
            <a:xfrm flipH="1">
              <a:off x="371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Line 107"/>
            <p:cNvSpPr>
              <a:spLocks noChangeShapeType="1"/>
            </p:cNvSpPr>
            <p:nvPr/>
          </p:nvSpPr>
          <p:spPr bwMode="auto">
            <a:xfrm>
              <a:off x="363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6" name="Line 108"/>
            <p:cNvSpPr>
              <a:spLocks noChangeShapeType="1"/>
            </p:cNvSpPr>
            <p:nvPr/>
          </p:nvSpPr>
          <p:spPr bwMode="auto">
            <a:xfrm flipH="1">
              <a:off x="363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04" name="Line 109"/>
          <p:cNvSpPr>
            <a:spLocks noChangeShapeType="1"/>
          </p:cNvSpPr>
          <p:nvPr/>
        </p:nvSpPr>
        <p:spPr bwMode="auto">
          <a:xfrm flipH="1">
            <a:off x="4953000" y="5486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5" name="Line 110"/>
          <p:cNvSpPr>
            <a:spLocks noChangeShapeType="1"/>
          </p:cNvSpPr>
          <p:nvPr/>
        </p:nvSpPr>
        <p:spPr bwMode="auto">
          <a:xfrm flipH="1">
            <a:off x="5562600" y="556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6" name="Line 111"/>
          <p:cNvSpPr>
            <a:spLocks noChangeShapeType="1"/>
          </p:cNvSpPr>
          <p:nvPr/>
        </p:nvSpPr>
        <p:spPr bwMode="auto">
          <a:xfrm flipV="1">
            <a:off x="6324600" y="47244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Line 112"/>
          <p:cNvSpPr>
            <a:spLocks noChangeShapeType="1"/>
          </p:cNvSpPr>
          <p:nvPr/>
        </p:nvSpPr>
        <p:spPr bwMode="auto">
          <a:xfrm>
            <a:off x="2971800" y="5562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08" name="Group 113"/>
          <p:cNvGrpSpPr>
            <a:grpSpLocks/>
          </p:cNvGrpSpPr>
          <p:nvPr/>
        </p:nvGrpSpPr>
        <p:grpSpPr bwMode="auto">
          <a:xfrm>
            <a:off x="6535738" y="6027738"/>
            <a:ext cx="758825" cy="476250"/>
            <a:chOff x="4117" y="3797"/>
            <a:chExt cx="478" cy="300"/>
          </a:xfrm>
        </p:grpSpPr>
        <p:sp>
          <p:nvSpPr>
            <p:cNvPr id="13420" name="Arc 114"/>
            <p:cNvSpPr>
              <a:spLocks/>
            </p:cNvSpPr>
            <p:nvPr/>
          </p:nvSpPr>
          <p:spPr bwMode="auto">
            <a:xfrm>
              <a:off x="4117" y="3797"/>
              <a:ext cx="7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Arc 115"/>
            <p:cNvSpPr>
              <a:spLocks/>
            </p:cNvSpPr>
            <p:nvPr/>
          </p:nvSpPr>
          <p:spPr bwMode="auto">
            <a:xfrm>
              <a:off x="4117" y="3797"/>
              <a:ext cx="478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Arc 116"/>
            <p:cNvSpPr>
              <a:spLocks/>
            </p:cNvSpPr>
            <p:nvPr/>
          </p:nvSpPr>
          <p:spPr bwMode="auto">
            <a:xfrm>
              <a:off x="4141" y="3940"/>
              <a:ext cx="453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Arc 117"/>
            <p:cNvSpPr>
              <a:spLocks/>
            </p:cNvSpPr>
            <p:nvPr/>
          </p:nvSpPr>
          <p:spPr bwMode="auto">
            <a:xfrm>
              <a:off x="4117" y="3940"/>
              <a:ext cx="70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09" name="Line 118"/>
          <p:cNvSpPr>
            <a:spLocks noChangeShapeType="1"/>
          </p:cNvSpPr>
          <p:nvPr/>
        </p:nvSpPr>
        <p:spPr bwMode="auto">
          <a:xfrm flipH="1">
            <a:off x="7273925" y="624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0" name="Line 119"/>
          <p:cNvSpPr>
            <a:spLocks noChangeShapeType="1"/>
          </p:cNvSpPr>
          <p:nvPr/>
        </p:nvSpPr>
        <p:spPr bwMode="auto">
          <a:xfrm>
            <a:off x="56388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Line 120"/>
          <p:cNvSpPr>
            <a:spLocks noChangeShapeType="1"/>
          </p:cNvSpPr>
          <p:nvPr/>
        </p:nvSpPr>
        <p:spPr bwMode="auto">
          <a:xfrm>
            <a:off x="5638800" y="6019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2" name="Line 121"/>
          <p:cNvSpPr>
            <a:spLocks noChangeShapeType="1"/>
          </p:cNvSpPr>
          <p:nvPr/>
        </p:nvSpPr>
        <p:spPr bwMode="auto">
          <a:xfrm flipH="1">
            <a:off x="56388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3" name="Line 122"/>
          <p:cNvSpPr>
            <a:spLocks noChangeShapeType="1"/>
          </p:cNvSpPr>
          <p:nvPr/>
        </p:nvSpPr>
        <p:spPr bwMode="auto">
          <a:xfrm flipH="1">
            <a:off x="2971800" y="63246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" name="Line 123"/>
          <p:cNvSpPr>
            <a:spLocks noChangeShapeType="1"/>
          </p:cNvSpPr>
          <p:nvPr/>
        </p:nvSpPr>
        <p:spPr bwMode="auto">
          <a:xfrm flipH="1">
            <a:off x="2197100" y="4154488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" name="Rectangle 124"/>
          <p:cNvSpPr>
            <a:spLocks noChangeArrowheads="1"/>
          </p:cNvSpPr>
          <p:nvPr/>
        </p:nvSpPr>
        <p:spPr bwMode="auto">
          <a:xfrm>
            <a:off x="2309813" y="4060825"/>
            <a:ext cx="37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3416" name="Line 125"/>
          <p:cNvSpPr>
            <a:spLocks noChangeShapeType="1"/>
          </p:cNvSpPr>
          <p:nvPr/>
        </p:nvSpPr>
        <p:spPr bwMode="auto">
          <a:xfrm>
            <a:off x="3962400" y="342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" name="Line 126"/>
          <p:cNvSpPr>
            <a:spLocks noChangeShapeType="1"/>
          </p:cNvSpPr>
          <p:nvPr/>
        </p:nvSpPr>
        <p:spPr bwMode="auto">
          <a:xfrm>
            <a:off x="3962400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65900"/>
            <a:ext cx="19050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t>13</a:t>
            </a:r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128" name="标题 1">
            <a:extLst>
              <a:ext uri="{FF2B5EF4-FFF2-40B4-BE49-F238E27FC236}">
                <a16:creationId xmlns:a16="http://schemas.microsoft.com/office/drawing/2014/main" xmlns="" id="{90D420DC-4176-0E4A-B9FA-26AC6160A404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2-Way Set-Associative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5410200" y="5486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5410200" y="4800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5410200" y="5029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5410200" y="5257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6096000" y="5181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 descr="Large confetti"/>
          <p:cNvSpPr>
            <a:spLocks noChangeArrowheads="1"/>
          </p:cNvSpPr>
          <p:nvPr/>
        </p:nvSpPr>
        <p:spPr bwMode="auto">
          <a:xfrm>
            <a:off x="2298700" y="1612900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276600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2803525" y="22844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2590800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2422525" y="124936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3336925" y="1249363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2117725" y="12493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1079500" y="1460500"/>
            <a:ext cx="508000" cy="431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4351" name="Group 16"/>
          <p:cNvGrpSpPr>
            <a:grpSpLocks/>
          </p:cNvGrpSpPr>
          <p:nvPr/>
        </p:nvGrpSpPr>
        <p:grpSpPr bwMode="auto">
          <a:xfrm>
            <a:off x="3744913" y="2493963"/>
            <a:ext cx="473075" cy="327025"/>
            <a:chOff x="2359" y="1571"/>
            <a:chExt cx="298" cy="206"/>
          </a:xfrm>
        </p:grpSpPr>
        <p:sp>
          <p:nvSpPr>
            <p:cNvPr id="14474" name="Line 17"/>
            <p:cNvSpPr>
              <a:spLocks noChangeShapeType="1"/>
            </p:cNvSpPr>
            <p:nvPr/>
          </p:nvSpPr>
          <p:spPr bwMode="auto">
            <a:xfrm>
              <a:off x="2359" y="157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5" name="Line 18"/>
            <p:cNvSpPr>
              <a:spLocks noChangeShapeType="1"/>
            </p:cNvSpPr>
            <p:nvPr/>
          </p:nvSpPr>
          <p:spPr bwMode="auto">
            <a:xfrm>
              <a:off x="2359" y="1774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6" name="Line 19"/>
            <p:cNvSpPr>
              <a:spLocks noChangeShapeType="1"/>
            </p:cNvSpPr>
            <p:nvPr/>
          </p:nvSpPr>
          <p:spPr bwMode="auto">
            <a:xfrm>
              <a:off x="2361" y="1571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7" name="Arc 20"/>
            <p:cNvSpPr>
              <a:spLocks/>
            </p:cNvSpPr>
            <p:nvPr/>
          </p:nvSpPr>
          <p:spPr bwMode="auto">
            <a:xfrm>
              <a:off x="2562" y="1572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8" name="Arc 21"/>
            <p:cNvSpPr>
              <a:spLocks/>
            </p:cNvSpPr>
            <p:nvPr/>
          </p:nvSpPr>
          <p:spPr bwMode="auto">
            <a:xfrm>
              <a:off x="2563" y="1670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2" name="Oval 22"/>
          <p:cNvSpPr>
            <a:spLocks noChangeArrowheads="1"/>
          </p:cNvSpPr>
          <p:nvPr/>
        </p:nvSpPr>
        <p:spPr bwMode="auto">
          <a:xfrm>
            <a:off x="2706688" y="22987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3" name="Rectangle 23"/>
          <p:cNvSpPr>
            <a:spLocks noChangeArrowheads="1"/>
          </p:cNvSpPr>
          <p:nvPr/>
        </p:nvSpPr>
        <p:spPr bwMode="auto">
          <a:xfrm>
            <a:off x="2740025" y="23542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354" name="Rectangle 24"/>
          <p:cNvSpPr>
            <a:spLocks noChangeArrowheads="1"/>
          </p:cNvSpPr>
          <p:nvPr/>
        </p:nvSpPr>
        <p:spPr bwMode="auto">
          <a:xfrm rot="-5400000">
            <a:off x="950913" y="5081587"/>
            <a:ext cx="793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Block</a:t>
            </a:r>
          </a:p>
          <a:p>
            <a:r>
              <a:rPr lang="en-US" altLang="en-US">
                <a:latin typeface="Verdana" panose="020B0604030504040204" pitchFamily="34" charset="0"/>
              </a:rPr>
              <a:t>Offset</a:t>
            </a:r>
          </a:p>
        </p:txBody>
      </p:sp>
      <p:sp>
        <p:nvSpPr>
          <p:cNvPr id="14355" name="Rectangle 25"/>
          <p:cNvSpPr>
            <a:spLocks noChangeArrowheads="1"/>
          </p:cNvSpPr>
          <p:nvPr/>
        </p:nvSpPr>
        <p:spPr bwMode="auto">
          <a:xfrm rot="-5400000">
            <a:off x="940594" y="3423444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4356" name="Line 26"/>
          <p:cNvSpPr>
            <a:spLocks noChangeShapeType="1"/>
          </p:cNvSpPr>
          <p:nvPr/>
        </p:nvSpPr>
        <p:spPr bwMode="auto">
          <a:xfrm>
            <a:off x="2438400" y="1828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7"/>
          <p:cNvSpPr>
            <a:spLocks noChangeShapeType="1"/>
          </p:cNvSpPr>
          <p:nvPr/>
        </p:nvSpPr>
        <p:spPr bwMode="auto">
          <a:xfrm>
            <a:off x="2971800" y="1828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8"/>
          <p:cNvSpPr>
            <a:spLocks noChangeShapeType="1"/>
          </p:cNvSpPr>
          <p:nvPr/>
        </p:nvSpPr>
        <p:spPr bwMode="auto">
          <a:xfrm>
            <a:off x="2057400" y="25146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9"/>
          <p:cNvSpPr>
            <a:spLocks noChangeShapeType="1"/>
          </p:cNvSpPr>
          <p:nvPr/>
        </p:nvSpPr>
        <p:spPr bwMode="auto">
          <a:xfrm flipH="1">
            <a:off x="20574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30"/>
          <p:cNvSpPr>
            <a:spLocks noChangeArrowheads="1"/>
          </p:cNvSpPr>
          <p:nvPr/>
        </p:nvSpPr>
        <p:spPr bwMode="auto">
          <a:xfrm>
            <a:off x="2408238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1" name="Oval 31"/>
          <p:cNvSpPr>
            <a:spLocks noChangeArrowheads="1"/>
          </p:cNvSpPr>
          <p:nvPr/>
        </p:nvSpPr>
        <p:spPr bwMode="auto">
          <a:xfrm>
            <a:off x="2943225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2" name="Oval 32"/>
          <p:cNvSpPr>
            <a:spLocks noChangeArrowheads="1"/>
          </p:cNvSpPr>
          <p:nvPr/>
        </p:nvSpPr>
        <p:spPr bwMode="auto">
          <a:xfrm>
            <a:off x="3775075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3" name="Line 33"/>
          <p:cNvSpPr>
            <a:spLocks noChangeShapeType="1"/>
          </p:cNvSpPr>
          <p:nvPr/>
        </p:nvSpPr>
        <p:spPr bwMode="auto">
          <a:xfrm flipH="1">
            <a:off x="1752600" y="4038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34"/>
          <p:cNvSpPr>
            <a:spLocks noChangeShapeType="1"/>
          </p:cNvSpPr>
          <p:nvPr/>
        </p:nvSpPr>
        <p:spPr bwMode="auto">
          <a:xfrm flipH="1">
            <a:off x="1219200" y="5943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35"/>
          <p:cNvSpPr>
            <a:spLocks noChangeArrowheads="1"/>
          </p:cNvSpPr>
          <p:nvPr/>
        </p:nvSpPr>
        <p:spPr bwMode="auto">
          <a:xfrm>
            <a:off x="1660525" y="36877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4366" name="Rectangle 36"/>
          <p:cNvSpPr>
            <a:spLocks noChangeArrowheads="1"/>
          </p:cNvSpPr>
          <p:nvPr/>
        </p:nvSpPr>
        <p:spPr bwMode="auto">
          <a:xfrm>
            <a:off x="1279525" y="58213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b</a:t>
            </a:r>
          </a:p>
        </p:txBody>
      </p:sp>
      <p:sp>
        <p:nvSpPr>
          <p:cNvPr id="14367" name="Rectangle 37"/>
          <p:cNvSpPr>
            <a:spLocks noChangeArrowheads="1"/>
          </p:cNvSpPr>
          <p:nvPr/>
        </p:nvSpPr>
        <p:spPr bwMode="auto">
          <a:xfrm>
            <a:off x="7756525" y="4449763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14368" name="Line 38"/>
          <p:cNvSpPr>
            <a:spLocks noChangeShapeType="1"/>
          </p:cNvSpPr>
          <p:nvPr/>
        </p:nvSpPr>
        <p:spPr bwMode="auto">
          <a:xfrm flipH="1">
            <a:off x="5486400" y="26670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Rectangle 39"/>
          <p:cNvSpPr>
            <a:spLocks noChangeArrowheads="1"/>
          </p:cNvSpPr>
          <p:nvPr/>
        </p:nvSpPr>
        <p:spPr bwMode="auto">
          <a:xfrm>
            <a:off x="6240463" y="5211763"/>
            <a:ext cx="1111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Word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or Byte</a:t>
            </a:r>
          </a:p>
        </p:txBody>
      </p:sp>
      <p:sp>
        <p:nvSpPr>
          <p:cNvPr id="14370" name="Line 40"/>
          <p:cNvSpPr>
            <a:spLocks noChangeShapeType="1"/>
          </p:cNvSpPr>
          <p:nvPr/>
        </p:nvSpPr>
        <p:spPr bwMode="auto">
          <a:xfrm flipH="1">
            <a:off x="3200400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41"/>
          <p:cNvSpPr>
            <a:spLocks noChangeShapeType="1"/>
          </p:cNvSpPr>
          <p:nvPr/>
        </p:nvSpPr>
        <p:spPr bwMode="auto">
          <a:xfrm flipH="1">
            <a:off x="2438400" y="2895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42"/>
          <p:cNvSpPr>
            <a:spLocks noChangeShapeType="1"/>
          </p:cNvSpPr>
          <p:nvPr/>
        </p:nvSpPr>
        <p:spPr bwMode="auto">
          <a:xfrm>
            <a:off x="2438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43"/>
          <p:cNvSpPr>
            <a:spLocks noChangeShapeType="1"/>
          </p:cNvSpPr>
          <p:nvPr/>
        </p:nvSpPr>
        <p:spPr bwMode="auto">
          <a:xfrm>
            <a:off x="3505200" y="2514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44"/>
          <p:cNvSpPr>
            <a:spLocks noChangeShapeType="1"/>
          </p:cNvSpPr>
          <p:nvPr/>
        </p:nvSpPr>
        <p:spPr bwMode="auto">
          <a:xfrm flipH="1">
            <a:off x="3505200" y="2590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45"/>
          <p:cNvSpPr>
            <a:spLocks noChangeShapeType="1"/>
          </p:cNvSpPr>
          <p:nvPr/>
        </p:nvSpPr>
        <p:spPr bwMode="auto">
          <a:xfrm flipH="1">
            <a:off x="3505200" y="2743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6"/>
          <p:cNvSpPr>
            <a:spLocks noChangeShapeType="1"/>
          </p:cNvSpPr>
          <p:nvPr/>
        </p:nvSpPr>
        <p:spPr bwMode="auto">
          <a:xfrm>
            <a:off x="3505200" y="2743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Rectangle 47" descr="Large confetti"/>
          <p:cNvSpPr>
            <a:spLocks noChangeArrowheads="1"/>
          </p:cNvSpPr>
          <p:nvPr/>
        </p:nvSpPr>
        <p:spPr bwMode="auto">
          <a:xfrm>
            <a:off x="2298700" y="3213100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78" name="Rectangle 48"/>
          <p:cNvSpPr>
            <a:spLocks noChangeArrowheads="1"/>
          </p:cNvSpPr>
          <p:nvPr/>
        </p:nvSpPr>
        <p:spPr bwMode="auto">
          <a:xfrm>
            <a:off x="2803525" y="38846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14379" name="Group 49"/>
          <p:cNvGrpSpPr>
            <a:grpSpLocks/>
          </p:cNvGrpSpPr>
          <p:nvPr/>
        </p:nvGrpSpPr>
        <p:grpSpPr bwMode="auto">
          <a:xfrm>
            <a:off x="3744913" y="4094163"/>
            <a:ext cx="473075" cy="327025"/>
            <a:chOff x="2359" y="2579"/>
            <a:chExt cx="298" cy="206"/>
          </a:xfrm>
        </p:grpSpPr>
        <p:sp>
          <p:nvSpPr>
            <p:cNvPr id="14469" name="Line 50"/>
            <p:cNvSpPr>
              <a:spLocks noChangeShapeType="1"/>
            </p:cNvSpPr>
            <p:nvPr/>
          </p:nvSpPr>
          <p:spPr bwMode="auto">
            <a:xfrm>
              <a:off x="2359" y="258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0" name="Line 51"/>
            <p:cNvSpPr>
              <a:spLocks noChangeShapeType="1"/>
            </p:cNvSpPr>
            <p:nvPr/>
          </p:nvSpPr>
          <p:spPr bwMode="auto">
            <a:xfrm>
              <a:off x="2359" y="278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1" name="Line 52"/>
            <p:cNvSpPr>
              <a:spLocks noChangeShapeType="1"/>
            </p:cNvSpPr>
            <p:nvPr/>
          </p:nvSpPr>
          <p:spPr bwMode="auto">
            <a:xfrm>
              <a:off x="2361" y="2579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2" name="Arc 53"/>
            <p:cNvSpPr>
              <a:spLocks/>
            </p:cNvSpPr>
            <p:nvPr/>
          </p:nvSpPr>
          <p:spPr bwMode="auto">
            <a:xfrm>
              <a:off x="2562" y="2580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3" name="Arc 54"/>
            <p:cNvSpPr>
              <a:spLocks/>
            </p:cNvSpPr>
            <p:nvPr/>
          </p:nvSpPr>
          <p:spPr bwMode="auto">
            <a:xfrm>
              <a:off x="2563" y="2678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0" name="Oval 55"/>
          <p:cNvSpPr>
            <a:spLocks noChangeArrowheads="1"/>
          </p:cNvSpPr>
          <p:nvPr/>
        </p:nvSpPr>
        <p:spPr bwMode="auto">
          <a:xfrm>
            <a:off x="2706688" y="38989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1" name="Rectangle 56"/>
          <p:cNvSpPr>
            <a:spLocks noChangeArrowheads="1"/>
          </p:cNvSpPr>
          <p:nvPr/>
        </p:nvSpPr>
        <p:spPr bwMode="auto">
          <a:xfrm>
            <a:off x="2740025" y="39544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382" name="Line 57"/>
          <p:cNvSpPr>
            <a:spLocks noChangeShapeType="1"/>
          </p:cNvSpPr>
          <p:nvPr/>
        </p:nvSpPr>
        <p:spPr bwMode="auto">
          <a:xfrm>
            <a:off x="2438400" y="3429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Line 58"/>
          <p:cNvSpPr>
            <a:spLocks noChangeShapeType="1"/>
          </p:cNvSpPr>
          <p:nvPr/>
        </p:nvSpPr>
        <p:spPr bwMode="auto">
          <a:xfrm>
            <a:off x="2971800" y="3429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59"/>
          <p:cNvSpPr>
            <a:spLocks noChangeShapeType="1"/>
          </p:cNvSpPr>
          <p:nvPr/>
        </p:nvSpPr>
        <p:spPr bwMode="auto">
          <a:xfrm flipH="1">
            <a:off x="1600200" y="4114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Oval 60"/>
          <p:cNvSpPr>
            <a:spLocks noChangeArrowheads="1"/>
          </p:cNvSpPr>
          <p:nvPr/>
        </p:nvSpPr>
        <p:spPr bwMode="auto">
          <a:xfrm>
            <a:off x="2408238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6" name="Oval 61"/>
          <p:cNvSpPr>
            <a:spLocks noChangeArrowheads="1"/>
          </p:cNvSpPr>
          <p:nvPr/>
        </p:nvSpPr>
        <p:spPr bwMode="auto">
          <a:xfrm>
            <a:off x="2943225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7" name="Oval 62"/>
          <p:cNvSpPr>
            <a:spLocks noChangeArrowheads="1"/>
          </p:cNvSpPr>
          <p:nvPr/>
        </p:nvSpPr>
        <p:spPr bwMode="auto">
          <a:xfrm>
            <a:off x="3775075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8" name="Line 63"/>
          <p:cNvSpPr>
            <a:spLocks noChangeShapeType="1"/>
          </p:cNvSpPr>
          <p:nvPr/>
        </p:nvSpPr>
        <p:spPr bwMode="auto">
          <a:xfrm flipH="1">
            <a:off x="5486400" y="4267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Line 64"/>
          <p:cNvSpPr>
            <a:spLocks noChangeShapeType="1"/>
          </p:cNvSpPr>
          <p:nvPr/>
        </p:nvSpPr>
        <p:spPr bwMode="auto">
          <a:xfrm flipH="1">
            <a:off x="3200400" y="4114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65"/>
          <p:cNvSpPr>
            <a:spLocks noChangeShapeType="1"/>
          </p:cNvSpPr>
          <p:nvPr/>
        </p:nvSpPr>
        <p:spPr bwMode="auto">
          <a:xfrm flipH="1">
            <a:off x="2438400" y="4495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66"/>
          <p:cNvSpPr>
            <a:spLocks noChangeShapeType="1"/>
          </p:cNvSpPr>
          <p:nvPr/>
        </p:nvSpPr>
        <p:spPr bwMode="auto">
          <a:xfrm>
            <a:off x="24384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67"/>
          <p:cNvSpPr>
            <a:spLocks noChangeShapeType="1"/>
          </p:cNvSpPr>
          <p:nvPr/>
        </p:nvSpPr>
        <p:spPr bwMode="auto">
          <a:xfrm>
            <a:off x="3505200" y="4114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Line 68"/>
          <p:cNvSpPr>
            <a:spLocks noChangeShapeType="1"/>
          </p:cNvSpPr>
          <p:nvPr/>
        </p:nvSpPr>
        <p:spPr bwMode="auto">
          <a:xfrm flipH="1">
            <a:off x="3505200" y="4191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Line 69"/>
          <p:cNvSpPr>
            <a:spLocks noChangeShapeType="1"/>
          </p:cNvSpPr>
          <p:nvPr/>
        </p:nvSpPr>
        <p:spPr bwMode="auto">
          <a:xfrm flipH="1">
            <a:off x="3505200" y="4343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Line 70"/>
          <p:cNvSpPr>
            <a:spLocks noChangeShapeType="1"/>
          </p:cNvSpPr>
          <p:nvPr/>
        </p:nvSpPr>
        <p:spPr bwMode="auto">
          <a:xfrm>
            <a:off x="3505200" y="4343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Line 71"/>
          <p:cNvSpPr>
            <a:spLocks noChangeShapeType="1"/>
          </p:cNvSpPr>
          <p:nvPr/>
        </p:nvSpPr>
        <p:spPr bwMode="auto">
          <a:xfrm>
            <a:off x="3276600" y="3200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Line 72"/>
          <p:cNvSpPr>
            <a:spLocks noChangeShapeType="1"/>
          </p:cNvSpPr>
          <p:nvPr/>
        </p:nvSpPr>
        <p:spPr bwMode="auto">
          <a:xfrm>
            <a:off x="2590800" y="3200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Rectangle 73" descr="Large confetti"/>
          <p:cNvSpPr>
            <a:spLocks noChangeArrowheads="1"/>
          </p:cNvSpPr>
          <p:nvPr/>
        </p:nvSpPr>
        <p:spPr bwMode="auto">
          <a:xfrm>
            <a:off x="2298700" y="4813300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99" name="Rectangle 74"/>
          <p:cNvSpPr>
            <a:spLocks noChangeArrowheads="1"/>
          </p:cNvSpPr>
          <p:nvPr/>
        </p:nvSpPr>
        <p:spPr bwMode="auto">
          <a:xfrm>
            <a:off x="2803525" y="54848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14400" name="Group 75"/>
          <p:cNvGrpSpPr>
            <a:grpSpLocks/>
          </p:cNvGrpSpPr>
          <p:nvPr/>
        </p:nvGrpSpPr>
        <p:grpSpPr bwMode="auto">
          <a:xfrm>
            <a:off x="3744913" y="5694363"/>
            <a:ext cx="473075" cy="327025"/>
            <a:chOff x="2359" y="3587"/>
            <a:chExt cx="298" cy="206"/>
          </a:xfrm>
        </p:grpSpPr>
        <p:sp>
          <p:nvSpPr>
            <p:cNvPr id="14464" name="Line 76"/>
            <p:cNvSpPr>
              <a:spLocks noChangeShapeType="1"/>
            </p:cNvSpPr>
            <p:nvPr/>
          </p:nvSpPr>
          <p:spPr bwMode="auto">
            <a:xfrm>
              <a:off x="2359" y="3588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5" name="Line 77"/>
            <p:cNvSpPr>
              <a:spLocks noChangeShapeType="1"/>
            </p:cNvSpPr>
            <p:nvPr/>
          </p:nvSpPr>
          <p:spPr bwMode="auto">
            <a:xfrm>
              <a:off x="2359" y="379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6" name="Line 78"/>
            <p:cNvSpPr>
              <a:spLocks noChangeShapeType="1"/>
            </p:cNvSpPr>
            <p:nvPr/>
          </p:nvSpPr>
          <p:spPr bwMode="auto">
            <a:xfrm>
              <a:off x="2361" y="358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7" name="Arc 79"/>
            <p:cNvSpPr>
              <a:spLocks/>
            </p:cNvSpPr>
            <p:nvPr/>
          </p:nvSpPr>
          <p:spPr bwMode="auto">
            <a:xfrm>
              <a:off x="2562" y="3588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8" name="Arc 80"/>
            <p:cNvSpPr>
              <a:spLocks/>
            </p:cNvSpPr>
            <p:nvPr/>
          </p:nvSpPr>
          <p:spPr bwMode="auto">
            <a:xfrm>
              <a:off x="2563" y="3686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01" name="Oval 81"/>
          <p:cNvSpPr>
            <a:spLocks noChangeArrowheads="1"/>
          </p:cNvSpPr>
          <p:nvPr/>
        </p:nvSpPr>
        <p:spPr bwMode="auto">
          <a:xfrm>
            <a:off x="2706688" y="5499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2" name="Rectangle 82"/>
          <p:cNvSpPr>
            <a:spLocks noChangeArrowheads="1"/>
          </p:cNvSpPr>
          <p:nvPr/>
        </p:nvSpPr>
        <p:spPr bwMode="auto">
          <a:xfrm>
            <a:off x="2740025" y="5554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403" name="Line 83"/>
          <p:cNvSpPr>
            <a:spLocks noChangeShapeType="1"/>
          </p:cNvSpPr>
          <p:nvPr/>
        </p:nvSpPr>
        <p:spPr bwMode="auto">
          <a:xfrm>
            <a:off x="2438400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Line 84"/>
          <p:cNvSpPr>
            <a:spLocks noChangeShapeType="1"/>
          </p:cNvSpPr>
          <p:nvPr/>
        </p:nvSpPr>
        <p:spPr bwMode="auto">
          <a:xfrm>
            <a:off x="2971800" y="5029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5" name="Line 85"/>
          <p:cNvSpPr>
            <a:spLocks noChangeShapeType="1"/>
          </p:cNvSpPr>
          <p:nvPr/>
        </p:nvSpPr>
        <p:spPr bwMode="auto">
          <a:xfrm flipH="1">
            <a:off x="20574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Oval 86"/>
          <p:cNvSpPr>
            <a:spLocks noChangeArrowheads="1"/>
          </p:cNvSpPr>
          <p:nvPr/>
        </p:nvSpPr>
        <p:spPr bwMode="auto">
          <a:xfrm>
            <a:off x="2408238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7" name="Oval 87"/>
          <p:cNvSpPr>
            <a:spLocks noChangeArrowheads="1"/>
          </p:cNvSpPr>
          <p:nvPr/>
        </p:nvSpPr>
        <p:spPr bwMode="auto">
          <a:xfrm>
            <a:off x="2943225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8" name="Oval 88"/>
          <p:cNvSpPr>
            <a:spLocks noChangeArrowheads="1"/>
          </p:cNvSpPr>
          <p:nvPr/>
        </p:nvSpPr>
        <p:spPr bwMode="auto">
          <a:xfrm>
            <a:off x="3775075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9" name="Line 89"/>
          <p:cNvSpPr>
            <a:spLocks noChangeShapeType="1"/>
          </p:cNvSpPr>
          <p:nvPr/>
        </p:nvSpPr>
        <p:spPr bwMode="auto">
          <a:xfrm flipH="1">
            <a:off x="6096000" y="5867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Line 90"/>
          <p:cNvSpPr>
            <a:spLocks noChangeShapeType="1"/>
          </p:cNvSpPr>
          <p:nvPr/>
        </p:nvSpPr>
        <p:spPr bwMode="auto">
          <a:xfrm flipH="1">
            <a:off x="3200400" y="5715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1" name="Line 91"/>
          <p:cNvSpPr>
            <a:spLocks noChangeShapeType="1"/>
          </p:cNvSpPr>
          <p:nvPr/>
        </p:nvSpPr>
        <p:spPr bwMode="auto">
          <a:xfrm flipH="1">
            <a:off x="2438400" y="609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Line 92"/>
          <p:cNvSpPr>
            <a:spLocks noChangeShapeType="1"/>
          </p:cNvSpPr>
          <p:nvPr/>
        </p:nvSpPr>
        <p:spPr bwMode="auto">
          <a:xfrm>
            <a:off x="2438400" y="5791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3" name="Line 93"/>
          <p:cNvSpPr>
            <a:spLocks noChangeShapeType="1"/>
          </p:cNvSpPr>
          <p:nvPr/>
        </p:nvSpPr>
        <p:spPr bwMode="auto">
          <a:xfrm>
            <a:off x="3505200" y="5715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4" name="Line 94"/>
          <p:cNvSpPr>
            <a:spLocks noChangeShapeType="1"/>
          </p:cNvSpPr>
          <p:nvPr/>
        </p:nvSpPr>
        <p:spPr bwMode="auto">
          <a:xfrm flipH="1">
            <a:off x="3505200" y="5791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5" name="Line 95"/>
          <p:cNvSpPr>
            <a:spLocks noChangeShapeType="1"/>
          </p:cNvSpPr>
          <p:nvPr/>
        </p:nvSpPr>
        <p:spPr bwMode="auto">
          <a:xfrm flipH="1">
            <a:off x="3505200" y="594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6" name="Line 96"/>
          <p:cNvSpPr>
            <a:spLocks noChangeShapeType="1"/>
          </p:cNvSpPr>
          <p:nvPr/>
        </p:nvSpPr>
        <p:spPr bwMode="auto">
          <a:xfrm>
            <a:off x="3505200" y="5943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7" name="Line 97"/>
          <p:cNvSpPr>
            <a:spLocks noChangeShapeType="1"/>
          </p:cNvSpPr>
          <p:nvPr/>
        </p:nvSpPr>
        <p:spPr bwMode="auto">
          <a:xfrm>
            <a:off x="3276600" y="4800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8" name="Line 98"/>
          <p:cNvSpPr>
            <a:spLocks noChangeShapeType="1"/>
          </p:cNvSpPr>
          <p:nvPr/>
        </p:nvSpPr>
        <p:spPr bwMode="auto">
          <a:xfrm>
            <a:off x="2590800" y="4800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9" name="Line 99"/>
          <p:cNvSpPr>
            <a:spLocks noChangeShapeType="1"/>
          </p:cNvSpPr>
          <p:nvPr/>
        </p:nvSpPr>
        <p:spPr bwMode="auto">
          <a:xfrm>
            <a:off x="1066800" y="4953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0" name="Line 100"/>
          <p:cNvSpPr>
            <a:spLocks noChangeShapeType="1"/>
          </p:cNvSpPr>
          <p:nvPr/>
        </p:nvSpPr>
        <p:spPr bwMode="auto">
          <a:xfrm flipH="1">
            <a:off x="3810000" y="3429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1" name="Line 101"/>
          <p:cNvSpPr>
            <a:spLocks noChangeShapeType="1"/>
          </p:cNvSpPr>
          <p:nvPr/>
        </p:nvSpPr>
        <p:spPr bwMode="auto">
          <a:xfrm flipH="1">
            <a:off x="3810000" y="5029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2" name="Line 102"/>
          <p:cNvSpPr>
            <a:spLocks noChangeShapeType="1"/>
          </p:cNvSpPr>
          <p:nvPr/>
        </p:nvSpPr>
        <p:spPr bwMode="auto">
          <a:xfrm>
            <a:off x="5410200" y="1676400"/>
            <a:ext cx="0" cy="388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3" name="AutoShape 103"/>
          <p:cNvSpPr>
            <a:spLocks noChangeArrowheads="1"/>
          </p:cNvSpPr>
          <p:nvPr/>
        </p:nvSpPr>
        <p:spPr bwMode="auto">
          <a:xfrm rot="5400000" flipV="1">
            <a:off x="5422901" y="5043487"/>
            <a:ext cx="1117600" cy="2762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104"/>
          <p:cNvSpPr>
            <a:spLocks noChangeShapeType="1"/>
          </p:cNvSpPr>
          <p:nvPr/>
        </p:nvSpPr>
        <p:spPr bwMode="auto">
          <a:xfrm>
            <a:off x="1295400" y="579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5" name="Line 105"/>
          <p:cNvSpPr>
            <a:spLocks noChangeShapeType="1"/>
          </p:cNvSpPr>
          <p:nvPr/>
        </p:nvSpPr>
        <p:spPr bwMode="auto">
          <a:xfrm>
            <a:off x="1295400" y="6324600"/>
            <a:ext cx="472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6" name="Line 106"/>
          <p:cNvSpPr>
            <a:spLocks noChangeShapeType="1"/>
          </p:cNvSpPr>
          <p:nvPr/>
        </p:nvSpPr>
        <p:spPr bwMode="auto">
          <a:xfrm flipV="1">
            <a:off x="6019800" y="5562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7" name="Line 107"/>
          <p:cNvSpPr>
            <a:spLocks noChangeShapeType="1"/>
          </p:cNvSpPr>
          <p:nvPr/>
        </p:nvSpPr>
        <p:spPr bwMode="auto">
          <a:xfrm flipH="1">
            <a:off x="3810000" y="1828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28" name="Group 108"/>
          <p:cNvGrpSpPr>
            <a:grpSpLocks/>
          </p:cNvGrpSpPr>
          <p:nvPr/>
        </p:nvGrpSpPr>
        <p:grpSpPr bwMode="auto">
          <a:xfrm>
            <a:off x="4960938" y="3268663"/>
            <a:ext cx="215900" cy="279400"/>
            <a:chOff x="3125" y="2059"/>
            <a:chExt cx="136" cy="176"/>
          </a:xfrm>
        </p:grpSpPr>
        <p:sp>
          <p:nvSpPr>
            <p:cNvPr id="14461" name="Line 109"/>
            <p:cNvSpPr>
              <a:spLocks noChangeShapeType="1"/>
            </p:cNvSpPr>
            <p:nvPr/>
          </p:nvSpPr>
          <p:spPr bwMode="auto">
            <a:xfrm>
              <a:off x="3128" y="2059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2" name="Line 110"/>
            <p:cNvSpPr>
              <a:spLocks noChangeShapeType="1"/>
            </p:cNvSpPr>
            <p:nvPr/>
          </p:nvSpPr>
          <p:spPr bwMode="auto">
            <a:xfrm flipV="1">
              <a:off x="3128" y="2143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3" name="Line 111"/>
            <p:cNvSpPr>
              <a:spLocks noChangeShapeType="1"/>
            </p:cNvSpPr>
            <p:nvPr/>
          </p:nvSpPr>
          <p:spPr bwMode="auto">
            <a:xfrm>
              <a:off x="3125" y="2062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29" name="Group 112"/>
          <p:cNvGrpSpPr>
            <a:grpSpLocks/>
          </p:cNvGrpSpPr>
          <p:nvPr/>
        </p:nvGrpSpPr>
        <p:grpSpPr bwMode="auto">
          <a:xfrm>
            <a:off x="4960938" y="1668463"/>
            <a:ext cx="215900" cy="279400"/>
            <a:chOff x="3125" y="1051"/>
            <a:chExt cx="136" cy="176"/>
          </a:xfrm>
        </p:grpSpPr>
        <p:sp>
          <p:nvSpPr>
            <p:cNvPr id="14458" name="Line 113"/>
            <p:cNvSpPr>
              <a:spLocks noChangeShapeType="1"/>
            </p:cNvSpPr>
            <p:nvPr/>
          </p:nvSpPr>
          <p:spPr bwMode="auto">
            <a:xfrm>
              <a:off x="3128" y="10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" name="Line 114"/>
            <p:cNvSpPr>
              <a:spLocks noChangeShapeType="1"/>
            </p:cNvSpPr>
            <p:nvPr/>
          </p:nvSpPr>
          <p:spPr bwMode="auto">
            <a:xfrm flipV="1">
              <a:off x="3128" y="1135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0" name="Line 115"/>
            <p:cNvSpPr>
              <a:spLocks noChangeShapeType="1"/>
            </p:cNvSpPr>
            <p:nvPr/>
          </p:nvSpPr>
          <p:spPr bwMode="auto">
            <a:xfrm>
              <a:off x="3125" y="1054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30" name="Group 116"/>
          <p:cNvGrpSpPr>
            <a:grpSpLocks/>
          </p:cNvGrpSpPr>
          <p:nvPr/>
        </p:nvGrpSpPr>
        <p:grpSpPr bwMode="auto">
          <a:xfrm>
            <a:off x="4960938" y="4868863"/>
            <a:ext cx="215900" cy="279400"/>
            <a:chOff x="3125" y="3067"/>
            <a:chExt cx="136" cy="176"/>
          </a:xfrm>
        </p:grpSpPr>
        <p:sp>
          <p:nvSpPr>
            <p:cNvPr id="14455" name="Line 117"/>
            <p:cNvSpPr>
              <a:spLocks noChangeShapeType="1"/>
            </p:cNvSpPr>
            <p:nvPr/>
          </p:nvSpPr>
          <p:spPr bwMode="auto">
            <a:xfrm>
              <a:off x="3128" y="3067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6" name="Line 118"/>
            <p:cNvSpPr>
              <a:spLocks noChangeShapeType="1"/>
            </p:cNvSpPr>
            <p:nvPr/>
          </p:nvSpPr>
          <p:spPr bwMode="auto">
            <a:xfrm flipV="1">
              <a:off x="3128" y="31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" name="Line 119"/>
            <p:cNvSpPr>
              <a:spLocks noChangeShapeType="1"/>
            </p:cNvSpPr>
            <p:nvPr/>
          </p:nvSpPr>
          <p:spPr bwMode="auto">
            <a:xfrm>
              <a:off x="3125" y="3070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31" name="Line 120"/>
          <p:cNvSpPr>
            <a:spLocks noChangeShapeType="1"/>
          </p:cNvSpPr>
          <p:nvPr/>
        </p:nvSpPr>
        <p:spPr bwMode="auto">
          <a:xfrm flipH="1">
            <a:off x="5181600" y="18049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2" name="Line 121"/>
          <p:cNvSpPr>
            <a:spLocks noChangeShapeType="1"/>
          </p:cNvSpPr>
          <p:nvPr/>
        </p:nvSpPr>
        <p:spPr bwMode="auto">
          <a:xfrm flipH="1">
            <a:off x="5168900" y="34051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3" name="Line 122"/>
          <p:cNvSpPr>
            <a:spLocks noChangeShapeType="1"/>
          </p:cNvSpPr>
          <p:nvPr/>
        </p:nvSpPr>
        <p:spPr bwMode="auto">
          <a:xfrm flipH="1">
            <a:off x="5181600" y="50053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4" name="Line 123"/>
          <p:cNvSpPr>
            <a:spLocks noChangeShapeType="1"/>
          </p:cNvSpPr>
          <p:nvPr/>
        </p:nvSpPr>
        <p:spPr bwMode="auto">
          <a:xfrm>
            <a:off x="5029200" y="19050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5" name="Line 124"/>
          <p:cNvSpPr>
            <a:spLocks noChangeShapeType="1"/>
          </p:cNvSpPr>
          <p:nvPr/>
        </p:nvSpPr>
        <p:spPr bwMode="auto">
          <a:xfrm>
            <a:off x="5029200" y="3505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6" name="Line 125"/>
          <p:cNvSpPr>
            <a:spLocks noChangeShapeType="1"/>
          </p:cNvSpPr>
          <p:nvPr/>
        </p:nvSpPr>
        <p:spPr bwMode="auto">
          <a:xfrm>
            <a:off x="5029200" y="5105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7" name="Line 126"/>
          <p:cNvSpPr>
            <a:spLocks noChangeShapeType="1"/>
          </p:cNvSpPr>
          <p:nvPr/>
        </p:nvSpPr>
        <p:spPr bwMode="auto">
          <a:xfrm flipH="1">
            <a:off x="4191000" y="4267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" name="Line 127"/>
          <p:cNvSpPr>
            <a:spLocks noChangeShapeType="1"/>
          </p:cNvSpPr>
          <p:nvPr/>
        </p:nvSpPr>
        <p:spPr bwMode="auto">
          <a:xfrm flipH="1">
            <a:off x="4191000" y="2667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" name="Line 128"/>
          <p:cNvSpPr>
            <a:spLocks noChangeShapeType="1"/>
          </p:cNvSpPr>
          <p:nvPr/>
        </p:nvSpPr>
        <p:spPr bwMode="auto">
          <a:xfrm flipH="1">
            <a:off x="4191000" y="5867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0" name="Group 129"/>
          <p:cNvGrpSpPr>
            <a:grpSpLocks/>
          </p:cNvGrpSpPr>
          <p:nvPr/>
        </p:nvGrpSpPr>
        <p:grpSpPr bwMode="auto">
          <a:xfrm>
            <a:off x="7221538" y="4046538"/>
            <a:ext cx="758825" cy="476250"/>
            <a:chOff x="4549" y="2549"/>
            <a:chExt cx="478" cy="300"/>
          </a:xfrm>
        </p:grpSpPr>
        <p:sp>
          <p:nvSpPr>
            <p:cNvPr id="14451" name="Arc 130"/>
            <p:cNvSpPr>
              <a:spLocks/>
            </p:cNvSpPr>
            <p:nvPr/>
          </p:nvSpPr>
          <p:spPr bwMode="auto">
            <a:xfrm>
              <a:off x="4549" y="2549"/>
              <a:ext cx="7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" name="Arc 131"/>
            <p:cNvSpPr>
              <a:spLocks/>
            </p:cNvSpPr>
            <p:nvPr/>
          </p:nvSpPr>
          <p:spPr bwMode="auto">
            <a:xfrm>
              <a:off x="4549" y="2549"/>
              <a:ext cx="478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3" name="Arc 132"/>
            <p:cNvSpPr>
              <a:spLocks/>
            </p:cNvSpPr>
            <p:nvPr/>
          </p:nvSpPr>
          <p:spPr bwMode="auto">
            <a:xfrm>
              <a:off x="4573" y="2692"/>
              <a:ext cx="453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4" name="Arc 133"/>
            <p:cNvSpPr>
              <a:spLocks/>
            </p:cNvSpPr>
            <p:nvPr/>
          </p:nvSpPr>
          <p:spPr bwMode="auto">
            <a:xfrm>
              <a:off x="4549" y="2692"/>
              <a:ext cx="70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1" name="Line 134"/>
          <p:cNvSpPr>
            <a:spLocks noChangeShapeType="1"/>
          </p:cNvSpPr>
          <p:nvPr/>
        </p:nvSpPr>
        <p:spPr bwMode="auto">
          <a:xfrm>
            <a:off x="7086600" y="4419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 flipH="1">
            <a:off x="7086600" y="4418013"/>
            <a:ext cx="2127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 flipH="1" flipV="1">
            <a:off x="7086600" y="4114800"/>
            <a:ext cx="188913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>
            <a:off x="7086600" y="2667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 flipH="1">
            <a:off x="7935913" y="42910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Oval 139"/>
          <p:cNvSpPr>
            <a:spLocks noChangeArrowheads="1"/>
          </p:cNvSpPr>
          <p:nvPr/>
        </p:nvSpPr>
        <p:spPr bwMode="auto">
          <a:xfrm>
            <a:off x="2024063" y="40830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47" name="Line 140"/>
          <p:cNvSpPr>
            <a:spLocks noChangeShapeType="1"/>
          </p:cNvSpPr>
          <p:nvPr/>
        </p:nvSpPr>
        <p:spPr bwMode="auto">
          <a:xfrm flipH="1">
            <a:off x="2895600" y="2009775"/>
            <a:ext cx="152400" cy="12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" name="Rectangle 141"/>
          <p:cNvSpPr>
            <a:spLocks noChangeArrowheads="1"/>
          </p:cNvSpPr>
          <p:nvPr/>
        </p:nvSpPr>
        <p:spPr bwMode="auto">
          <a:xfrm>
            <a:off x="2955925" y="19351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445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65900"/>
            <a:ext cx="19050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t>14</a:t>
            </a:r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143" name="标题 1">
            <a:extLst>
              <a:ext uri="{FF2B5EF4-FFF2-40B4-BE49-F238E27FC236}">
                <a16:creationId xmlns:a16="http://schemas.microsoft.com/office/drawing/2014/main" xmlns="" id="{0ED6AFE4-064E-2741-92B8-14F63B9A9450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Fully 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65900"/>
            <a:ext cx="1905000" cy="29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D161055-0AA6-4D99-ABDB-884CD0A38536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/>
              <a:t>8</a:t>
            </a:fld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1000" y="1066800"/>
            <a:ext cx="8370888" cy="504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>
                <a:latin typeface="Verdana" panose="020B0604030504040204" pitchFamily="34" charset="0"/>
              </a:rPr>
              <a:t>In an associative cache, which block from a set should be evicted when the set becomes full?</a:t>
            </a:r>
          </a:p>
          <a:p>
            <a:endParaRPr lang="en-US" altLang="en-US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i="1" dirty="0">
                <a:solidFill>
                  <a:srgbClr val="56127A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Random</a:t>
            </a:r>
          </a:p>
          <a:p>
            <a:pPr lvl="1"/>
            <a:endParaRPr lang="en-US" altLang="en-US" sz="1400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Least Recently Used (LRU)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LRU cache state must be updated on every access</a:t>
            </a:r>
            <a:endParaRPr lang="en-US" altLang="en-US" sz="2000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true implementation only feasible for small sets (2-way)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pseudo-LRU binary tree often used for 4-8 way</a:t>
            </a:r>
          </a:p>
          <a:p>
            <a:pPr lvl="1"/>
            <a:endParaRPr lang="en-US" altLang="en-US" sz="1400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First In, First Out (FIFO) a.k.a. Round-Robin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used in highly associative caches</a:t>
            </a:r>
          </a:p>
          <a:p>
            <a:pPr>
              <a:buFontTx/>
              <a:buChar char="•"/>
            </a:pPr>
            <a:endParaRPr lang="en-US" altLang="en-US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Not Most Recently Used (NMRU)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56127A"/>
                </a:solidFill>
                <a:latin typeface="Verdana" panose="020B0604030504040204" pitchFamily="34" charset="0"/>
              </a:rPr>
              <a:t> FIFO with exception for most recently used block or blocks</a:t>
            </a:r>
          </a:p>
          <a:p>
            <a:pPr lvl="1"/>
            <a:endParaRPr lang="en-US" altLang="en-US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endParaRPr lang="en-US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1443844" name="Text Box 4"/>
          <p:cNvSpPr txBox="1">
            <a:spLocks noChangeArrowheads="1"/>
          </p:cNvSpPr>
          <p:nvPr/>
        </p:nvSpPr>
        <p:spPr bwMode="auto">
          <a:xfrm>
            <a:off x="2088916" y="5849888"/>
            <a:ext cx="5391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i="1" dirty="0">
                <a:solidFill>
                  <a:srgbClr val="FF0000"/>
                </a:solidFill>
              </a:rPr>
              <a:t>Replacement only happens on misses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xmlns="" id="{CF40EE85-CC4C-A84B-A98F-61AB082CFE15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Replacement Policy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9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Simple LRU 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Assume a fully-associative cache with two blocks, which of the following memory references miss in the cache. 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400" dirty="0"/>
          </a:p>
        </p:txBody>
      </p:sp>
      <p:grpSp>
        <p:nvGrpSpPr>
          <p:cNvPr id="165" name="组合 164"/>
          <p:cNvGrpSpPr/>
          <p:nvPr/>
        </p:nvGrpSpPr>
        <p:grpSpPr>
          <a:xfrm>
            <a:off x="3946252" y="2204864"/>
            <a:ext cx="4054475" cy="4368800"/>
            <a:chOff x="-1002656" y="3606800"/>
            <a:chExt cx="5197475" cy="4892675"/>
          </a:xfrm>
        </p:grpSpPr>
        <p:sp>
          <p:nvSpPr>
            <p:cNvPr id="86" name="Rectangle 4"/>
            <p:cNvSpPr>
              <a:spLocks noChangeArrowheads="1"/>
            </p:cNvSpPr>
            <p:nvPr/>
          </p:nvSpPr>
          <p:spPr bwMode="auto">
            <a:xfrm>
              <a:off x="2121544" y="4064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978544" y="4064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3569344" y="4064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3569344" y="3606800"/>
              <a:ext cx="625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a typeface="宋体" charset="-122"/>
                </a:rPr>
                <a:t>LRU</a:t>
              </a:r>
            </a:p>
          </p:txBody>
        </p:sp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1740544" y="3606800"/>
              <a:ext cx="6953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Tags</a:t>
              </a:r>
            </a:p>
          </p:txBody>
        </p:sp>
        <p:sp>
          <p:nvSpPr>
            <p:cNvPr id="91" name="Rectangle 9"/>
            <p:cNvSpPr>
              <a:spLocks noChangeArrowheads="1"/>
            </p:cNvSpPr>
            <p:nvPr/>
          </p:nvSpPr>
          <p:spPr bwMode="auto">
            <a:xfrm>
              <a:off x="2121544" y="4673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2" name="Rectangle 10"/>
            <p:cNvSpPr>
              <a:spLocks noChangeArrowheads="1"/>
            </p:cNvSpPr>
            <p:nvPr/>
          </p:nvSpPr>
          <p:spPr bwMode="auto">
            <a:xfrm>
              <a:off x="978544" y="4673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3569344" y="4673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2121544" y="5207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978544" y="5207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6" name="Rectangle 14"/>
            <p:cNvSpPr>
              <a:spLocks noChangeArrowheads="1"/>
            </p:cNvSpPr>
            <p:nvPr/>
          </p:nvSpPr>
          <p:spPr bwMode="auto">
            <a:xfrm>
              <a:off x="3569344" y="5207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7" name="Rectangle 15"/>
            <p:cNvSpPr>
              <a:spLocks noChangeArrowheads="1"/>
            </p:cNvSpPr>
            <p:nvPr/>
          </p:nvSpPr>
          <p:spPr bwMode="auto">
            <a:xfrm>
              <a:off x="2121544" y="5816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8" name="Rectangle 16"/>
            <p:cNvSpPr>
              <a:spLocks noChangeArrowheads="1"/>
            </p:cNvSpPr>
            <p:nvPr/>
          </p:nvSpPr>
          <p:spPr bwMode="auto">
            <a:xfrm>
              <a:off x="978544" y="5816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9" name="Rectangle 17"/>
            <p:cNvSpPr>
              <a:spLocks noChangeArrowheads="1"/>
            </p:cNvSpPr>
            <p:nvPr/>
          </p:nvSpPr>
          <p:spPr bwMode="auto">
            <a:xfrm>
              <a:off x="3569344" y="5816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0" name="Rectangle 18"/>
            <p:cNvSpPr>
              <a:spLocks noChangeArrowheads="1"/>
            </p:cNvSpPr>
            <p:nvPr/>
          </p:nvSpPr>
          <p:spPr bwMode="auto">
            <a:xfrm>
              <a:off x="2121544" y="6350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1" name="Rectangle 19"/>
            <p:cNvSpPr>
              <a:spLocks noChangeArrowheads="1"/>
            </p:cNvSpPr>
            <p:nvPr/>
          </p:nvSpPr>
          <p:spPr bwMode="auto">
            <a:xfrm>
              <a:off x="978544" y="6350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2" name="Rectangle 20"/>
            <p:cNvSpPr>
              <a:spLocks noChangeArrowheads="1"/>
            </p:cNvSpPr>
            <p:nvPr/>
          </p:nvSpPr>
          <p:spPr bwMode="auto">
            <a:xfrm>
              <a:off x="3569344" y="6350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" name="Rectangle 21"/>
            <p:cNvSpPr>
              <a:spLocks noChangeArrowheads="1"/>
            </p:cNvSpPr>
            <p:nvPr/>
          </p:nvSpPr>
          <p:spPr bwMode="auto">
            <a:xfrm>
              <a:off x="2121544" y="6959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4" name="Rectangle 22"/>
            <p:cNvSpPr>
              <a:spLocks noChangeArrowheads="1"/>
            </p:cNvSpPr>
            <p:nvPr/>
          </p:nvSpPr>
          <p:spPr bwMode="auto">
            <a:xfrm>
              <a:off x="978544" y="6959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3569344" y="6959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6" name="Rectangle 24"/>
            <p:cNvSpPr>
              <a:spLocks noChangeArrowheads="1"/>
            </p:cNvSpPr>
            <p:nvPr/>
          </p:nvSpPr>
          <p:spPr bwMode="auto">
            <a:xfrm>
              <a:off x="2121544" y="7493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7" name="Rectangle 25"/>
            <p:cNvSpPr>
              <a:spLocks noChangeArrowheads="1"/>
            </p:cNvSpPr>
            <p:nvPr/>
          </p:nvSpPr>
          <p:spPr bwMode="auto">
            <a:xfrm>
              <a:off x="978544" y="7493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8" name="Rectangle 26"/>
            <p:cNvSpPr>
              <a:spLocks noChangeArrowheads="1"/>
            </p:cNvSpPr>
            <p:nvPr/>
          </p:nvSpPr>
          <p:spPr bwMode="auto">
            <a:xfrm>
              <a:off x="3569344" y="7493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9" name="Rectangle 27"/>
            <p:cNvSpPr>
              <a:spLocks noChangeArrowheads="1"/>
            </p:cNvSpPr>
            <p:nvPr/>
          </p:nvSpPr>
          <p:spPr bwMode="auto">
            <a:xfrm>
              <a:off x="2121544" y="8102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0" name="Rectangle 28"/>
            <p:cNvSpPr>
              <a:spLocks noChangeArrowheads="1"/>
            </p:cNvSpPr>
            <p:nvPr/>
          </p:nvSpPr>
          <p:spPr bwMode="auto">
            <a:xfrm>
              <a:off x="978544" y="8102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1" name="Rectangle 29"/>
            <p:cNvSpPr>
              <a:spLocks noChangeArrowheads="1"/>
            </p:cNvSpPr>
            <p:nvPr/>
          </p:nvSpPr>
          <p:spPr bwMode="auto">
            <a:xfrm>
              <a:off x="3569344" y="8102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" name="Text Box 30"/>
            <p:cNvSpPr txBox="1">
              <a:spLocks noChangeArrowheads="1"/>
            </p:cNvSpPr>
            <p:nvPr/>
          </p:nvSpPr>
          <p:spPr bwMode="auto">
            <a:xfrm>
              <a:off x="-240656" y="4292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3" name="Text Box 31"/>
            <p:cNvSpPr txBox="1">
              <a:spLocks noChangeArrowheads="1"/>
            </p:cNvSpPr>
            <p:nvPr/>
          </p:nvSpPr>
          <p:spPr bwMode="auto">
            <a:xfrm>
              <a:off x="-240656" y="49022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4" name="Text Box 32"/>
            <p:cNvSpPr txBox="1">
              <a:spLocks noChangeArrowheads="1"/>
            </p:cNvSpPr>
            <p:nvPr/>
          </p:nvSpPr>
          <p:spPr bwMode="auto">
            <a:xfrm>
              <a:off x="-240656" y="5435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5" name="Text Box 33"/>
            <p:cNvSpPr txBox="1">
              <a:spLocks noChangeArrowheads="1"/>
            </p:cNvSpPr>
            <p:nvPr/>
          </p:nvSpPr>
          <p:spPr bwMode="auto">
            <a:xfrm>
              <a:off x="-240656" y="60452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C</a:t>
              </a:r>
            </a:p>
          </p:txBody>
        </p:sp>
        <p:sp>
          <p:nvSpPr>
            <p:cNvPr id="116" name="Text Box 34"/>
            <p:cNvSpPr txBox="1">
              <a:spLocks noChangeArrowheads="1"/>
            </p:cNvSpPr>
            <p:nvPr/>
          </p:nvSpPr>
          <p:spPr bwMode="auto">
            <a:xfrm>
              <a:off x="-240656" y="66548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7" name="Text Box 35"/>
            <p:cNvSpPr txBox="1">
              <a:spLocks noChangeArrowheads="1"/>
            </p:cNvSpPr>
            <p:nvPr/>
          </p:nvSpPr>
          <p:spPr bwMode="auto">
            <a:xfrm>
              <a:off x="-240656" y="72644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8" name="Text Box 36"/>
            <p:cNvSpPr txBox="1">
              <a:spLocks noChangeArrowheads="1"/>
            </p:cNvSpPr>
            <p:nvPr/>
          </p:nvSpPr>
          <p:spPr bwMode="auto">
            <a:xfrm>
              <a:off x="-240656" y="77978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9" name="Text Box 37"/>
            <p:cNvSpPr txBox="1">
              <a:spLocks noChangeArrowheads="1"/>
            </p:cNvSpPr>
            <p:nvPr/>
          </p:nvSpPr>
          <p:spPr bwMode="auto">
            <a:xfrm>
              <a:off x="-675632" y="3733800"/>
              <a:ext cx="1393063" cy="413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ea typeface="宋体" charset="-122"/>
                </a:rPr>
                <a:t>addresses</a:t>
              </a:r>
            </a:p>
          </p:txBody>
        </p:sp>
        <p:sp>
          <p:nvSpPr>
            <p:cNvPr id="120" name="Text Box 38"/>
            <p:cNvSpPr txBox="1">
              <a:spLocks noChangeArrowheads="1"/>
            </p:cNvSpPr>
            <p:nvPr/>
          </p:nvSpPr>
          <p:spPr bwMode="auto">
            <a:xfrm>
              <a:off x="1283344" y="40640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1" name="Text Box 39"/>
            <p:cNvSpPr txBox="1">
              <a:spLocks noChangeArrowheads="1"/>
            </p:cNvSpPr>
            <p:nvPr/>
          </p:nvSpPr>
          <p:spPr bwMode="auto">
            <a:xfrm>
              <a:off x="2502544" y="40640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2" name="Text Box 40"/>
            <p:cNvSpPr txBox="1">
              <a:spLocks noChangeArrowheads="1"/>
            </p:cNvSpPr>
            <p:nvPr/>
          </p:nvSpPr>
          <p:spPr bwMode="auto">
            <a:xfrm>
              <a:off x="3721744" y="4064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23" name="Text Box 41"/>
            <p:cNvSpPr txBox="1">
              <a:spLocks noChangeArrowheads="1"/>
            </p:cNvSpPr>
            <p:nvPr/>
          </p:nvSpPr>
          <p:spPr bwMode="auto">
            <a:xfrm>
              <a:off x="1359544" y="36068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ea typeface="宋体" charset="-122"/>
                </a:rPr>
                <a:t>0</a:t>
              </a:r>
            </a:p>
          </p:txBody>
        </p:sp>
        <p:sp>
          <p:nvSpPr>
            <p:cNvPr id="124" name="Text Box 42"/>
            <p:cNvSpPr txBox="1">
              <a:spLocks noChangeArrowheads="1"/>
            </p:cNvSpPr>
            <p:nvPr/>
          </p:nvSpPr>
          <p:spPr bwMode="auto">
            <a:xfrm>
              <a:off x="2502544" y="36068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1</a:t>
              </a:r>
            </a:p>
          </p:txBody>
        </p:sp>
        <p:sp>
          <p:nvSpPr>
            <p:cNvPr id="125" name="Text Box 43"/>
            <p:cNvSpPr txBox="1">
              <a:spLocks noChangeArrowheads="1"/>
            </p:cNvSpPr>
            <p:nvPr/>
          </p:nvSpPr>
          <p:spPr bwMode="auto">
            <a:xfrm>
              <a:off x="1283344" y="4673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26" name="Text Box 44"/>
            <p:cNvSpPr txBox="1">
              <a:spLocks noChangeArrowheads="1"/>
            </p:cNvSpPr>
            <p:nvPr/>
          </p:nvSpPr>
          <p:spPr bwMode="auto">
            <a:xfrm>
              <a:off x="2502544" y="46736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7" name="Text Box 45"/>
            <p:cNvSpPr txBox="1">
              <a:spLocks noChangeArrowheads="1"/>
            </p:cNvSpPr>
            <p:nvPr/>
          </p:nvSpPr>
          <p:spPr bwMode="auto">
            <a:xfrm>
              <a:off x="3721744" y="4673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28" name="Text Box 46"/>
            <p:cNvSpPr txBox="1">
              <a:spLocks noChangeArrowheads="1"/>
            </p:cNvSpPr>
            <p:nvPr/>
          </p:nvSpPr>
          <p:spPr bwMode="auto">
            <a:xfrm>
              <a:off x="1283344" y="5207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29" name="Text Box 47"/>
            <p:cNvSpPr txBox="1">
              <a:spLocks noChangeArrowheads="1"/>
            </p:cNvSpPr>
            <p:nvPr/>
          </p:nvSpPr>
          <p:spPr bwMode="auto">
            <a:xfrm>
              <a:off x="2502544" y="52070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0" name="Text Box 48"/>
            <p:cNvSpPr txBox="1">
              <a:spLocks noChangeArrowheads="1"/>
            </p:cNvSpPr>
            <p:nvPr/>
          </p:nvSpPr>
          <p:spPr bwMode="auto">
            <a:xfrm>
              <a:off x="3721744" y="5207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31" name="Text Box 49"/>
            <p:cNvSpPr txBox="1">
              <a:spLocks noChangeArrowheads="1"/>
            </p:cNvSpPr>
            <p:nvPr/>
          </p:nvSpPr>
          <p:spPr bwMode="auto">
            <a:xfrm>
              <a:off x="1283344" y="5816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32" name="Text Box 50"/>
            <p:cNvSpPr txBox="1">
              <a:spLocks noChangeArrowheads="1"/>
            </p:cNvSpPr>
            <p:nvPr/>
          </p:nvSpPr>
          <p:spPr bwMode="auto">
            <a:xfrm>
              <a:off x="2502544" y="5816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3" name="Text Box 51"/>
            <p:cNvSpPr txBox="1">
              <a:spLocks noChangeArrowheads="1"/>
            </p:cNvSpPr>
            <p:nvPr/>
          </p:nvSpPr>
          <p:spPr bwMode="auto">
            <a:xfrm>
              <a:off x="3721744" y="5816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34" name="Text Box 52"/>
            <p:cNvSpPr txBox="1">
              <a:spLocks noChangeArrowheads="1"/>
            </p:cNvSpPr>
            <p:nvPr/>
          </p:nvSpPr>
          <p:spPr bwMode="auto">
            <a:xfrm>
              <a:off x="1283344" y="6350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35" name="Text Box 53"/>
            <p:cNvSpPr txBox="1">
              <a:spLocks noChangeArrowheads="1"/>
            </p:cNvSpPr>
            <p:nvPr/>
          </p:nvSpPr>
          <p:spPr bwMode="auto">
            <a:xfrm>
              <a:off x="2502544" y="63500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C</a:t>
              </a:r>
            </a:p>
          </p:txBody>
        </p:sp>
        <p:sp>
          <p:nvSpPr>
            <p:cNvPr id="136" name="Text Box 54"/>
            <p:cNvSpPr txBox="1">
              <a:spLocks noChangeArrowheads="1"/>
            </p:cNvSpPr>
            <p:nvPr/>
          </p:nvSpPr>
          <p:spPr bwMode="auto">
            <a:xfrm>
              <a:off x="3721744" y="6350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37" name="Text Box 55"/>
            <p:cNvSpPr txBox="1">
              <a:spLocks noChangeArrowheads="1"/>
            </p:cNvSpPr>
            <p:nvPr/>
          </p:nvSpPr>
          <p:spPr bwMode="auto">
            <a:xfrm>
              <a:off x="1283344" y="6959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8" name="Text Box 56"/>
            <p:cNvSpPr txBox="1">
              <a:spLocks noChangeArrowheads="1"/>
            </p:cNvSpPr>
            <p:nvPr/>
          </p:nvSpPr>
          <p:spPr bwMode="auto">
            <a:xfrm>
              <a:off x="2502544" y="69596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C</a:t>
              </a:r>
            </a:p>
          </p:txBody>
        </p:sp>
        <p:sp>
          <p:nvSpPr>
            <p:cNvPr id="139" name="Text Box 57"/>
            <p:cNvSpPr txBox="1">
              <a:spLocks noChangeArrowheads="1"/>
            </p:cNvSpPr>
            <p:nvPr/>
          </p:nvSpPr>
          <p:spPr bwMode="auto">
            <a:xfrm>
              <a:off x="3721744" y="6959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40" name="Text Box 58"/>
            <p:cNvSpPr txBox="1">
              <a:spLocks noChangeArrowheads="1"/>
            </p:cNvSpPr>
            <p:nvPr/>
          </p:nvSpPr>
          <p:spPr bwMode="auto">
            <a:xfrm>
              <a:off x="1283344" y="74930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>
              <a:off x="2502544" y="7493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42" name="Text Box 60"/>
            <p:cNvSpPr txBox="1">
              <a:spLocks noChangeArrowheads="1"/>
            </p:cNvSpPr>
            <p:nvPr/>
          </p:nvSpPr>
          <p:spPr bwMode="auto">
            <a:xfrm>
              <a:off x="3721744" y="7493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43" name="Text Box 61"/>
            <p:cNvSpPr txBox="1">
              <a:spLocks noChangeArrowheads="1"/>
            </p:cNvSpPr>
            <p:nvPr/>
          </p:nvSpPr>
          <p:spPr bwMode="auto">
            <a:xfrm>
              <a:off x="1283344" y="8102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44" name="Text Box 62"/>
            <p:cNvSpPr txBox="1">
              <a:spLocks noChangeArrowheads="1"/>
            </p:cNvSpPr>
            <p:nvPr/>
          </p:nvSpPr>
          <p:spPr bwMode="auto">
            <a:xfrm>
              <a:off x="2502544" y="8102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45" name="Text Box 63"/>
            <p:cNvSpPr txBox="1">
              <a:spLocks noChangeArrowheads="1"/>
            </p:cNvSpPr>
            <p:nvPr/>
          </p:nvSpPr>
          <p:spPr bwMode="auto">
            <a:xfrm>
              <a:off x="3721744" y="8102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46" name="Text Box 64"/>
            <p:cNvSpPr txBox="1">
              <a:spLocks noChangeArrowheads="1"/>
            </p:cNvSpPr>
            <p:nvPr/>
          </p:nvSpPr>
          <p:spPr bwMode="auto">
            <a:xfrm>
              <a:off x="-1002656" y="49022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7" name="Text Box 65"/>
            <p:cNvSpPr txBox="1">
              <a:spLocks noChangeArrowheads="1"/>
            </p:cNvSpPr>
            <p:nvPr/>
          </p:nvSpPr>
          <p:spPr bwMode="auto">
            <a:xfrm>
              <a:off x="-1002656" y="42926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8" name="Text Box 66"/>
            <p:cNvSpPr txBox="1">
              <a:spLocks noChangeArrowheads="1"/>
            </p:cNvSpPr>
            <p:nvPr/>
          </p:nvSpPr>
          <p:spPr bwMode="auto">
            <a:xfrm>
              <a:off x="-1002656" y="60452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9" name="Text Box 67"/>
            <p:cNvSpPr txBox="1">
              <a:spLocks noChangeArrowheads="1"/>
            </p:cNvSpPr>
            <p:nvPr/>
          </p:nvSpPr>
          <p:spPr bwMode="auto">
            <a:xfrm>
              <a:off x="-1002656" y="66548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50" name="Text Box 68"/>
            <p:cNvSpPr txBox="1">
              <a:spLocks noChangeArrowheads="1"/>
            </p:cNvSpPr>
            <p:nvPr/>
          </p:nvSpPr>
          <p:spPr bwMode="auto">
            <a:xfrm>
              <a:off x="-1002656" y="72644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51" name="Line 69"/>
            <p:cNvSpPr>
              <a:spLocks noChangeShapeType="1"/>
            </p:cNvSpPr>
            <p:nvPr/>
          </p:nvSpPr>
          <p:spPr bwMode="auto">
            <a:xfrm flipH="1">
              <a:off x="64144" y="42926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2" name="Line 70"/>
            <p:cNvSpPr>
              <a:spLocks noChangeShapeType="1"/>
            </p:cNvSpPr>
            <p:nvPr/>
          </p:nvSpPr>
          <p:spPr bwMode="auto">
            <a:xfrm>
              <a:off x="140344" y="45212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" name="Line 71"/>
            <p:cNvSpPr>
              <a:spLocks noChangeShapeType="1"/>
            </p:cNvSpPr>
            <p:nvPr/>
          </p:nvSpPr>
          <p:spPr bwMode="auto">
            <a:xfrm flipH="1">
              <a:off x="64144" y="49022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4" name="Line 72"/>
            <p:cNvSpPr>
              <a:spLocks noChangeShapeType="1"/>
            </p:cNvSpPr>
            <p:nvPr/>
          </p:nvSpPr>
          <p:spPr bwMode="auto">
            <a:xfrm>
              <a:off x="140344" y="51308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5" name="Line 73"/>
            <p:cNvSpPr>
              <a:spLocks noChangeShapeType="1"/>
            </p:cNvSpPr>
            <p:nvPr/>
          </p:nvSpPr>
          <p:spPr bwMode="auto">
            <a:xfrm flipH="1">
              <a:off x="64144" y="5511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6" name="Line 74"/>
            <p:cNvSpPr>
              <a:spLocks noChangeShapeType="1"/>
            </p:cNvSpPr>
            <p:nvPr/>
          </p:nvSpPr>
          <p:spPr bwMode="auto">
            <a:xfrm>
              <a:off x="140344" y="5740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7" name="Line 75"/>
            <p:cNvSpPr>
              <a:spLocks noChangeShapeType="1"/>
            </p:cNvSpPr>
            <p:nvPr/>
          </p:nvSpPr>
          <p:spPr bwMode="auto">
            <a:xfrm flipH="1">
              <a:off x="64144" y="60452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8" name="Line 76"/>
            <p:cNvSpPr>
              <a:spLocks noChangeShapeType="1"/>
            </p:cNvSpPr>
            <p:nvPr/>
          </p:nvSpPr>
          <p:spPr bwMode="auto">
            <a:xfrm>
              <a:off x="140344" y="62738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9" name="Line 77"/>
            <p:cNvSpPr>
              <a:spLocks noChangeShapeType="1"/>
            </p:cNvSpPr>
            <p:nvPr/>
          </p:nvSpPr>
          <p:spPr bwMode="auto">
            <a:xfrm flipH="1">
              <a:off x="64144" y="6654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0" name="Line 78"/>
            <p:cNvSpPr>
              <a:spLocks noChangeShapeType="1"/>
            </p:cNvSpPr>
            <p:nvPr/>
          </p:nvSpPr>
          <p:spPr bwMode="auto">
            <a:xfrm>
              <a:off x="140344" y="6883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1" name="Line 79"/>
            <p:cNvSpPr>
              <a:spLocks noChangeShapeType="1"/>
            </p:cNvSpPr>
            <p:nvPr/>
          </p:nvSpPr>
          <p:spPr bwMode="auto">
            <a:xfrm flipH="1">
              <a:off x="64144" y="72644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2" name="Line 80"/>
            <p:cNvSpPr>
              <a:spLocks noChangeShapeType="1"/>
            </p:cNvSpPr>
            <p:nvPr/>
          </p:nvSpPr>
          <p:spPr bwMode="auto">
            <a:xfrm>
              <a:off x="140344" y="74930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" name="Line 81"/>
            <p:cNvSpPr>
              <a:spLocks noChangeShapeType="1"/>
            </p:cNvSpPr>
            <p:nvPr/>
          </p:nvSpPr>
          <p:spPr bwMode="auto">
            <a:xfrm flipH="1">
              <a:off x="64144" y="7797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4" name="Line 82"/>
            <p:cNvSpPr>
              <a:spLocks noChangeShapeType="1"/>
            </p:cNvSpPr>
            <p:nvPr/>
          </p:nvSpPr>
          <p:spPr bwMode="auto">
            <a:xfrm>
              <a:off x="140344" y="8026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66" name="Text Box 83"/>
          <p:cNvSpPr txBox="1">
            <a:spLocks noChangeArrowheads="1"/>
          </p:cNvSpPr>
          <p:nvPr/>
        </p:nvSpPr>
        <p:spPr bwMode="auto">
          <a:xfrm>
            <a:off x="1187624" y="3233933"/>
            <a:ext cx="2438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On a miss, we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1) replace the block indicated by LRU, 2) update the LRU.</a:t>
            </a:r>
            <a:endParaRPr lang="en-US" altLang="zh-CN" dirty="0">
              <a:solidFill>
                <a:srgbClr val="FF0000"/>
              </a:solidFill>
              <a:ea typeface="宋体" charset="-122"/>
            </a:endParaRPr>
          </a:p>
          <a:p>
            <a:endParaRPr lang="en-US" altLang="zh-CN" dirty="0">
              <a:solidFill>
                <a:srgbClr val="FF0000"/>
              </a:solidFill>
              <a:ea typeface="宋体" charset="-122"/>
            </a:endParaRPr>
          </a:p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On a hit, we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only update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the LRU.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072133"/>
            <a:ext cx="457200" cy="47625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0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7203</TotalTime>
  <Words>2461</Words>
  <Application>Microsoft Office PowerPoint</Application>
  <PresentationFormat>On-screen Show (4:3)</PresentationFormat>
  <Paragraphs>640</Paragraphs>
  <Slides>35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夏至</vt:lpstr>
      <vt:lpstr>CSE 341 Computer Organization  Lecture 24 Memory (3) </vt:lpstr>
      <vt:lpstr>Course Evaluation Incentive</vt:lpstr>
      <vt:lpstr>Generality of set associative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LRU example</vt:lpstr>
      <vt:lpstr>PowerPoint Presentation</vt:lpstr>
      <vt:lpstr>PowerPoint Presentation</vt:lpstr>
      <vt:lpstr>Cache Writing &amp; Performance</vt:lpstr>
      <vt:lpstr>Writing to a cache</vt:lpstr>
      <vt:lpstr>Inconsistent memory</vt:lpstr>
      <vt:lpstr>Write-through caches</vt:lpstr>
      <vt:lpstr>Write Buffers</vt:lpstr>
      <vt:lpstr>Write-back caches</vt:lpstr>
      <vt:lpstr>Finishing the write back</vt:lpstr>
      <vt:lpstr>Write misses</vt:lpstr>
      <vt:lpstr>Write around caches (write-no-allocate)</vt:lpstr>
      <vt:lpstr>Cache Writing &amp; Performance</vt:lpstr>
      <vt:lpstr>Cache Hierarchies</vt:lpstr>
      <vt:lpstr>Example</vt:lpstr>
      <vt:lpstr>Associativity and miss rates</vt:lpstr>
      <vt:lpstr>Cache size and miss rates</vt:lpstr>
      <vt:lpstr>Block size and miss rates</vt:lpstr>
      <vt:lpstr>Cache Writing &amp; Performance</vt:lpstr>
      <vt:lpstr>Memory and overall performance</vt:lpstr>
      <vt:lpstr>Example</vt:lpstr>
      <vt:lpstr>Basic main memory design</vt:lpstr>
      <vt:lpstr>Miss penalties for larger cache blocks</vt:lpstr>
      <vt:lpstr>A wider memory</vt:lpstr>
      <vt:lpstr>An interleaved memory</vt:lpstr>
      <vt:lpstr>Example</vt:lpstr>
      <vt:lpstr>End of Lectures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366</cp:revision>
  <cp:lastPrinted>2018-05-01T14:33:27Z</cp:lastPrinted>
  <dcterms:created xsi:type="dcterms:W3CDTF">2015-08-13T19:09:57Z</dcterms:created>
  <dcterms:modified xsi:type="dcterms:W3CDTF">2020-05-04T04:59:52Z</dcterms:modified>
</cp:coreProperties>
</file>