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2"/>
  </p:notesMasterIdLst>
  <p:sldIdLst>
    <p:sldId id="256" r:id="rId2"/>
    <p:sldId id="335" r:id="rId3"/>
    <p:sldId id="289" r:id="rId4"/>
    <p:sldId id="364" r:id="rId5"/>
    <p:sldId id="339" r:id="rId6"/>
    <p:sldId id="340" r:id="rId7"/>
    <p:sldId id="365" r:id="rId8"/>
    <p:sldId id="342" r:id="rId9"/>
    <p:sldId id="343" r:id="rId10"/>
    <p:sldId id="366" r:id="rId11"/>
    <p:sldId id="345" r:id="rId12"/>
    <p:sldId id="347" r:id="rId13"/>
    <p:sldId id="348" r:id="rId14"/>
    <p:sldId id="349" r:id="rId15"/>
    <p:sldId id="367" r:id="rId16"/>
    <p:sldId id="351" r:id="rId17"/>
    <p:sldId id="352" r:id="rId18"/>
    <p:sldId id="353" r:id="rId19"/>
    <p:sldId id="356" r:id="rId20"/>
    <p:sldId id="369" r:id="rId21"/>
    <p:sldId id="370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78" r:id="rId30"/>
    <p:sldId id="379" r:id="rId31"/>
  </p:sldIdLst>
  <p:sldSz cx="9144000" cy="6858000" type="screen4x3"/>
  <p:notesSz cx="7099300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6B49A"/>
    <a:srgbClr val="54D1EA"/>
    <a:srgbClr val="167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70911" autoAdjust="0"/>
  </p:normalViewPr>
  <p:slideViewPr>
    <p:cSldViewPr>
      <p:cViewPr varScale="1">
        <p:scale>
          <a:sx n="97" d="100"/>
          <a:sy n="97" d="100"/>
        </p:scale>
        <p:origin x="-20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62360-BD95-49C2-A82D-2F9963887958}" type="datetimeFigureOut">
              <a:rPr lang="en-US" smtClean="0"/>
              <a:t>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D919D-36E6-458F-8285-2B168B244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97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3506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546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886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36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2255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45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053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55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05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24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91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597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89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D919D-36E6-458F-8285-2B168B24435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90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2020/2/2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2</a:t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ISA : Assembly </a:t>
            </a:r>
            <a:r>
              <a:rPr lang="en-US" altLang="zh-Hans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anguage 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00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Computer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0912" y="332656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Task 1: From HLL to ASM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44008" y="3429000"/>
            <a:ext cx="4536504" cy="7028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4700" b="1" dirty="0">
                <a:solidFill>
                  <a:schemeClr val="accent6">
                    <a:lumMod val="75000"/>
                  </a:schemeClr>
                </a:solidFill>
              </a:rPr>
              <a:t>add $t0, $s1, $s2</a:t>
            </a:r>
            <a:endParaRPr lang="zh-CN" altLang="en-US" sz="47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内容占位符 2"/>
          <p:cNvSpPr txBox="1">
            <a:spLocks/>
          </p:cNvSpPr>
          <p:nvPr/>
        </p:nvSpPr>
        <p:spPr>
          <a:xfrm>
            <a:off x="611560" y="5040000"/>
            <a:ext cx="3600400" cy="477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/>
              <a:t>Machine language</a:t>
            </a:r>
            <a:endParaRPr lang="zh-CN" altLang="en-US" sz="2800" b="1" dirty="0"/>
          </a:p>
        </p:txBody>
      </p:sp>
      <p:sp>
        <p:nvSpPr>
          <p:cNvPr id="16" name="内容占位符 2"/>
          <p:cNvSpPr txBox="1">
            <a:spLocks/>
          </p:cNvSpPr>
          <p:nvPr/>
        </p:nvSpPr>
        <p:spPr>
          <a:xfrm>
            <a:off x="611560" y="3501008"/>
            <a:ext cx="3892293" cy="468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/>
              <a:t>Assembly language</a:t>
            </a:r>
            <a:endParaRPr lang="zh-CN" altLang="en-US" sz="2800" b="1" dirty="0"/>
          </a:p>
        </p:txBody>
      </p:sp>
      <p:sp>
        <p:nvSpPr>
          <p:cNvPr id="18" name="内容占位符 2"/>
          <p:cNvSpPr txBox="1">
            <a:spLocks/>
          </p:cNvSpPr>
          <p:nvPr/>
        </p:nvSpPr>
        <p:spPr>
          <a:xfrm>
            <a:off x="144016" y="1628800"/>
            <a:ext cx="4860032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/>
              <a:t>High-level Language(C/Java)</a:t>
            </a:r>
            <a:endParaRPr lang="zh-CN" altLang="en-US" sz="2800" b="1" dirty="0"/>
          </a:p>
        </p:txBody>
      </p:sp>
      <p:sp>
        <p:nvSpPr>
          <p:cNvPr id="19" name="内容占位符 2"/>
          <p:cNvSpPr txBox="1">
            <a:spLocks/>
          </p:cNvSpPr>
          <p:nvPr/>
        </p:nvSpPr>
        <p:spPr>
          <a:xfrm>
            <a:off x="5292080" y="1700808"/>
            <a:ext cx="2260245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5300" b="1" dirty="0">
                <a:solidFill>
                  <a:srgbClr val="00B050"/>
                </a:solidFill>
              </a:rPr>
              <a:t>A=B+C</a:t>
            </a:r>
            <a:endParaRPr lang="zh-CN" altLang="en-US" sz="5300" b="1" dirty="0">
              <a:solidFill>
                <a:srgbClr val="00B050"/>
              </a:solidFill>
            </a:endParaRPr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 rot="5400000" flipH="1">
            <a:off x="5934554" y="2542301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21" name="内容占位符 2"/>
          <p:cNvSpPr txBox="1">
            <a:spLocks/>
          </p:cNvSpPr>
          <p:nvPr/>
        </p:nvSpPr>
        <p:spPr>
          <a:xfrm>
            <a:off x="6843979" y="2557266"/>
            <a:ext cx="2120509" cy="698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b="1" dirty="0"/>
              <a:t>Compiler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22" name="AutoShape 4"/>
          <p:cNvSpPr>
            <a:spLocks noChangeArrowheads="1"/>
          </p:cNvSpPr>
          <p:nvPr/>
        </p:nvSpPr>
        <p:spPr bwMode="auto">
          <a:xfrm rot="5400000" flipH="1">
            <a:off x="5890748" y="4270493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23" name="内容占位符 2"/>
          <p:cNvSpPr txBox="1">
            <a:spLocks/>
          </p:cNvSpPr>
          <p:nvPr/>
        </p:nvSpPr>
        <p:spPr>
          <a:xfrm>
            <a:off x="6804249" y="4256377"/>
            <a:ext cx="2313834" cy="698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4300" b="1" dirty="0"/>
              <a:t>Assembler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 rot="5400000" flipH="1">
            <a:off x="5882259" y="5603355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25" name="内容占位符 2"/>
          <p:cNvSpPr txBox="1">
            <a:spLocks/>
          </p:cNvSpPr>
          <p:nvPr/>
        </p:nvSpPr>
        <p:spPr>
          <a:xfrm>
            <a:off x="4503853" y="6281936"/>
            <a:ext cx="393843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3600" dirty="0"/>
              <a:t>HW-level operation</a:t>
            </a:r>
            <a:endParaRPr lang="zh-CN" altLang="en-US" sz="3600" b="1" dirty="0"/>
          </a:p>
        </p:txBody>
      </p:sp>
      <p:sp>
        <p:nvSpPr>
          <p:cNvPr id="14" name="内容占位符 2"/>
          <p:cNvSpPr txBox="1">
            <a:spLocks/>
          </p:cNvSpPr>
          <p:nvPr/>
        </p:nvSpPr>
        <p:spPr>
          <a:xfrm>
            <a:off x="4183746" y="5085184"/>
            <a:ext cx="4924758" cy="5224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200" b="1" dirty="0"/>
              <a:t>000010001100100100000000100000</a:t>
            </a:r>
            <a:endParaRPr lang="zh-CN" altLang="en-US" sz="2200" b="1" dirty="0"/>
          </a:p>
        </p:txBody>
      </p:sp>
      <p:sp>
        <p:nvSpPr>
          <p:cNvPr id="17" name="椭圆 16"/>
          <p:cNvSpPr/>
          <p:nvPr/>
        </p:nvSpPr>
        <p:spPr>
          <a:xfrm>
            <a:off x="6646124" y="2204863"/>
            <a:ext cx="2497875" cy="129614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2167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08112" y="548680"/>
            <a:ext cx="7740352" cy="922114"/>
          </a:xfrm>
        </p:spPr>
        <p:txBody>
          <a:bodyPr>
            <a:noAutofit/>
          </a:bodyPr>
          <a:lstStyle/>
          <a:p>
            <a:r>
              <a:rPr lang="en-US" altLang="zh-CN" sz="4400" b="1" dirty="0">
                <a:solidFill>
                  <a:srgbClr val="0000FF"/>
                </a:solidFill>
              </a:rPr>
              <a:t>In this task, you will learn… 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844824"/>
            <a:ext cx="8100392" cy="501317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4300" dirty="0"/>
              <a:t>Fundamental knowledge of Assembly language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43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4300" dirty="0"/>
              <a:t>How to Translate from C/Java to Assembly language</a:t>
            </a:r>
          </a:p>
          <a:p>
            <a:pPr marL="0" indent="0">
              <a:buNone/>
            </a:pPr>
            <a:r>
              <a:rPr lang="en-US" altLang="zh-CN" sz="4300" dirty="0"/>
              <a:t>  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4300" dirty="0"/>
              <a:t>How to program Assembly in simulator</a:t>
            </a:r>
          </a:p>
          <a:p>
            <a:pPr marL="0" indent="0">
              <a:buNone/>
            </a:pPr>
            <a:r>
              <a:rPr lang="en-US" altLang="zh-CN" sz="4300" dirty="0"/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809386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82047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MIPS ISA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412776"/>
            <a:ext cx="8073752" cy="544522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4300" dirty="0"/>
              <a:t>In CSE 341 we will learn MIPS ISA.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4300" dirty="0"/>
              <a:t>MIPS: Microprocessor without interlocked pipeline stages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4300" dirty="0"/>
              <a:t>There are many other ISAs:</a:t>
            </a:r>
          </a:p>
          <a:p>
            <a:pPr marL="0" indent="0">
              <a:buNone/>
            </a:pPr>
            <a:r>
              <a:rPr lang="en-US" altLang="zh-CN" sz="4300" dirty="0"/>
              <a:t>     Intel x86,  ARM,  IBM power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4300" dirty="0"/>
              <a:t> They are quite similar, like “dialects”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124871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82047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Why we choose MIPS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124744"/>
            <a:ext cx="8073752" cy="501317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3600" dirty="0"/>
              <a:t> It is simple, RISC pioneer</a:t>
            </a:r>
          </a:p>
          <a:p>
            <a:pPr marL="0" indent="0">
              <a:buNone/>
            </a:pPr>
            <a:r>
              <a:rPr lang="en-US" altLang="zh-CN" sz="3600" dirty="0"/>
              <a:t>    </a:t>
            </a:r>
            <a:r>
              <a:rPr lang="en-US" altLang="zh-CN" dirty="0"/>
              <a:t>--RISC (reduced instruction set computer)</a:t>
            </a:r>
          </a:p>
          <a:p>
            <a:pPr marL="0" indent="0">
              <a:buNone/>
            </a:pPr>
            <a:r>
              <a:rPr lang="en-US" altLang="zh-CN" sz="3600" dirty="0"/>
              <a:t>    </a:t>
            </a:r>
            <a:r>
              <a:rPr lang="en-US" altLang="zh-CN" dirty="0"/>
              <a:t>--CISC (complex instruction set computer)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600" dirty="0"/>
              <a:t> It is still used in commercial products</a:t>
            </a:r>
          </a:p>
          <a:p>
            <a:pPr marL="0" indent="0">
              <a:buNone/>
            </a:pPr>
            <a:r>
              <a:rPr lang="en-US" altLang="zh-CN" sz="3600" dirty="0"/>
              <a:t>              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717032"/>
            <a:ext cx="3388705" cy="2270432"/>
          </a:xfrm>
          <a:prstGeom prst="rect">
            <a:avLst/>
          </a:prstGeom>
        </p:spPr>
      </p:pic>
      <p:sp>
        <p:nvSpPr>
          <p:cNvPr id="8" name="内容占位符 2"/>
          <p:cNvSpPr txBox="1">
            <a:spLocks/>
          </p:cNvSpPr>
          <p:nvPr/>
        </p:nvSpPr>
        <p:spPr>
          <a:xfrm>
            <a:off x="2627784" y="6237312"/>
            <a:ext cx="3938434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200" b="1" dirty="0"/>
              <a:t>In courtesy of vr-zone.com</a:t>
            </a:r>
            <a:endParaRPr lang="zh-CN" alt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937937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82047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Register to Register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484784"/>
            <a:ext cx="8073752" cy="5013176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/>
              <a:t> MIPS is a </a:t>
            </a:r>
            <a:r>
              <a:rPr lang="en-US" altLang="zh-CN" sz="3700" i="1" dirty="0"/>
              <a:t>register-to-register</a:t>
            </a:r>
            <a:r>
              <a:rPr lang="en-US" altLang="zh-CN" sz="3700" dirty="0"/>
              <a:t> architecture</a:t>
            </a:r>
          </a:p>
          <a:p>
            <a:pPr marL="0" indent="0">
              <a:buNone/>
            </a:pPr>
            <a:r>
              <a:rPr lang="en-US" altLang="zh-CN" sz="3700" dirty="0"/>
              <a:t>     -- The destination and source of most instructions must be registers.</a:t>
            </a:r>
          </a:p>
          <a:p>
            <a:pPr marL="0" indent="0">
              <a:buNone/>
            </a:pPr>
            <a:endParaRPr lang="en-US" altLang="zh-CN" sz="3700" dirty="0"/>
          </a:p>
          <a:p>
            <a:pPr marL="0" indent="0">
              <a:buNone/>
            </a:pPr>
            <a:r>
              <a:rPr lang="en-US" altLang="zh-CN" sz="3700" dirty="0"/>
              <a:t>     -- Special instructions are provided to access to memory.</a:t>
            </a:r>
          </a:p>
          <a:p>
            <a:pPr marL="0" indent="0">
              <a:buNone/>
            </a:pPr>
            <a:r>
              <a:rPr lang="en-US" altLang="zh-CN" sz="3700" dirty="0"/>
              <a:t>     --  CISC is memory-to-memory architecture</a:t>
            </a:r>
            <a:r>
              <a:rPr lang="en-US" altLang="zh-CN" sz="4300" dirty="0"/>
              <a:t>              </a:t>
            </a: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2236161" y="3140968"/>
            <a:ext cx="4784111" cy="9361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4700" b="1" dirty="0">
                <a:solidFill>
                  <a:schemeClr val="accent6">
                    <a:lumMod val="75000"/>
                  </a:schemeClr>
                </a:solidFill>
              </a:rPr>
              <a:t>add   $t0, $s1, $s2</a:t>
            </a:r>
            <a:endParaRPr lang="zh-CN" altLang="en-US" sz="47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699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82047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Register vs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484784"/>
            <a:ext cx="8073752" cy="53732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/>
              <a:t> Both of them are used for data storage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/>
              <a:t> Register</a:t>
            </a:r>
          </a:p>
          <a:p>
            <a:pPr marL="0" indent="0">
              <a:buNone/>
            </a:pPr>
            <a:r>
              <a:rPr lang="en-US" altLang="zh-CN" sz="3700" dirty="0"/>
              <a:t>      </a:t>
            </a:r>
            <a:r>
              <a:rPr lang="en-US" altLang="zh-CN" sz="3700" dirty="0">
                <a:solidFill>
                  <a:srgbClr val="00B050"/>
                </a:solidFill>
              </a:rPr>
              <a:t>Pros:</a:t>
            </a:r>
            <a:r>
              <a:rPr lang="en-US" altLang="zh-CN" sz="3700" dirty="0"/>
              <a:t> Faster access (read and write)</a:t>
            </a:r>
          </a:p>
          <a:p>
            <a:pPr marL="0" indent="0">
              <a:buNone/>
            </a:pPr>
            <a:r>
              <a:rPr lang="en-US" altLang="zh-CN" sz="3700" dirty="0" smtClean="0"/>
              <a:t>      </a:t>
            </a:r>
            <a:r>
              <a:rPr lang="en-US" altLang="zh-CN" sz="3700" dirty="0" smtClean="0">
                <a:solidFill>
                  <a:srgbClr val="FFC000"/>
                </a:solidFill>
              </a:rPr>
              <a:t>Cons:</a:t>
            </a:r>
            <a:r>
              <a:rPr lang="en-US" altLang="zh-CN" sz="3700" dirty="0" smtClean="0"/>
              <a:t> Higher unit cost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 smtClean="0"/>
              <a:t> Memory</a:t>
            </a:r>
          </a:p>
          <a:p>
            <a:pPr marL="0" indent="0">
              <a:buNone/>
            </a:pPr>
            <a:r>
              <a:rPr lang="en-US" altLang="zh-CN" sz="3700" dirty="0" smtClean="0"/>
              <a:t>     </a:t>
            </a:r>
            <a:r>
              <a:rPr lang="en-US" altLang="zh-CN" sz="3700" dirty="0">
                <a:solidFill>
                  <a:srgbClr val="00B050"/>
                </a:solidFill>
              </a:rPr>
              <a:t>Pros:</a:t>
            </a:r>
            <a:r>
              <a:rPr lang="en-US" altLang="zh-CN" sz="3700" dirty="0"/>
              <a:t>  </a:t>
            </a:r>
            <a:r>
              <a:rPr lang="en-US" altLang="zh-CN" sz="3700" dirty="0" smtClean="0"/>
              <a:t>Lower </a:t>
            </a:r>
            <a:r>
              <a:rPr lang="en-US" altLang="zh-CN" sz="3700" dirty="0"/>
              <a:t>unit </a:t>
            </a:r>
            <a:r>
              <a:rPr lang="en-US" altLang="zh-CN" sz="3700" dirty="0" smtClean="0"/>
              <a:t>cost</a:t>
            </a:r>
            <a:endParaRPr lang="en-US" altLang="zh-CN" sz="3700" dirty="0"/>
          </a:p>
          <a:p>
            <a:pPr marL="0" indent="0">
              <a:buNone/>
            </a:pPr>
            <a:r>
              <a:rPr lang="en-US" altLang="zh-CN" sz="3700" dirty="0">
                <a:solidFill>
                  <a:srgbClr val="FFC000"/>
                </a:solidFill>
              </a:rPr>
              <a:t>     Cons:</a:t>
            </a:r>
            <a:r>
              <a:rPr lang="en-US" altLang="zh-CN" sz="3700" dirty="0"/>
              <a:t> Slower access </a:t>
            </a:r>
          </a:p>
          <a:p>
            <a:pPr marL="0" indent="0">
              <a:buNone/>
            </a:pPr>
            <a:endParaRPr lang="en-US" altLang="zh-CN" sz="3700" dirty="0"/>
          </a:p>
        </p:txBody>
      </p:sp>
    </p:spTree>
    <p:extLst>
      <p:ext uri="{BB962C8B-B14F-4D97-AF65-F5344CB8AC3E}">
        <p14:creationId xmlns:p14="http://schemas.microsoft.com/office/powerpoint/2010/main" val="2915457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FF0000"/>
                </a:solidFill>
              </a:rPr>
              <a:t>1-bit </a:t>
            </a:r>
            <a:r>
              <a:rPr lang="en-US" altLang="zh-CN" sz="4400" b="1" dirty="0" err="1">
                <a:solidFill>
                  <a:srgbClr val="FF0000"/>
                </a:solidFill>
              </a:rPr>
              <a:t>Reg</a:t>
            </a:r>
            <a:r>
              <a:rPr lang="en-US" altLang="zh-CN" sz="4400" b="1" dirty="0">
                <a:solidFill>
                  <a:srgbClr val="FF0000"/>
                </a:solidFill>
              </a:rPr>
              <a:t> and </a:t>
            </a:r>
            <a:r>
              <a:rPr lang="en-US" altLang="zh-CN" sz="4400" b="1" dirty="0" err="1">
                <a:solidFill>
                  <a:srgbClr val="FF0000"/>
                </a:solidFill>
              </a:rPr>
              <a:t>Mem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621919"/>
            <a:ext cx="3810000" cy="28575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828342"/>
            <a:ext cx="3885980" cy="2569468"/>
          </a:xfrm>
          <a:prstGeom prst="rect">
            <a:avLst/>
          </a:prstGeom>
        </p:spPr>
      </p:pic>
      <p:sp>
        <p:nvSpPr>
          <p:cNvPr id="7" name="内容占位符 2"/>
          <p:cNvSpPr txBox="1">
            <a:spLocks/>
          </p:cNvSpPr>
          <p:nvPr/>
        </p:nvSpPr>
        <p:spPr>
          <a:xfrm>
            <a:off x="323527" y="5713444"/>
            <a:ext cx="4784111" cy="88390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4700" dirty="0" smtClean="0"/>
              <a:t>1-bit </a:t>
            </a:r>
            <a:r>
              <a:rPr lang="en-US" altLang="zh-CN" sz="4700" dirty="0"/>
              <a:t>Register (D Flip-flop)</a:t>
            </a:r>
          </a:p>
          <a:p>
            <a:pPr marL="0" indent="0">
              <a:buFont typeface="Arial" pitchFamily="34" charset="0"/>
              <a:buNone/>
            </a:pPr>
            <a:r>
              <a:rPr lang="en-US" altLang="zh-CN" sz="4700" dirty="0"/>
              <a:t>8 transistors</a:t>
            </a:r>
            <a:endParaRPr lang="zh-CN" altLang="en-US" sz="4700" dirty="0"/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5508104" y="5713444"/>
            <a:ext cx="3089920" cy="88390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4700" dirty="0"/>
              <a:t>1-bit SRAM cell</a:t>
            </a:r>
          </a:p>
          <a:p>
            <a:pPr marL="0" indent="0">
              <a:buFont typeface="Arial" pitchFamily="34" charset="0"/>
              <a:buNone/>
            </a:pPr>
            <a:r>
              <a:rPr lang="en-US" altLang="zh-CN" sz="4700" dirty="0"/>
              <a:t>6 transistors</a:t>
            </a:r>
            <a:endParaRPr lang="zh-CN" altLang="en-US" sz="4700" dirty="0"/>
          </a:p>
        </p:txBody>
      </p:sp>
    </p:spTree>
    <p:extLst>
      <p:ext uri="{BB962C8B-B14F-4D97-AF65-F5344CB8AC3E}">
        <p14:creationId xmlns:p14="http://schemas.microsoft.com/office/powerpoint/2010/main" val="85177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Register File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412776"/>
            <a:ext cx="6057528" cy="5013176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A combination of multiple registers</a:t>
            </a:r>
          </a:p>
          <a:p>
            <a:endParaRPr lang="en-US" altLang="zh-CN" sz="4000" dirty="0"/>
          </a:p>
          <a:p>
            <a:endParaRPr lang="en-US" altLang="zh-CN" sz="4000" dirty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765160"/>
            <a:ext cx="2869190" cy="289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内容占位符 2"/>
          <p:cNvSpPr txBox="1">
            <a:spLocks/>
          </p:cNvSpPr>
          <p:nvPr/>
        </p:nvSpPr>
        <p:spPr>
          <a:xfrm>
            <a:off x="5508104" y="2159933"/>
            <a:ext cx="4176464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b="1" dirty="0"/>
              <a:t>2</a:t>
            </a:r>
            <a:r>
              <a:rPr lang="en-US" altLang="zh-CN" b="1" baseline="30000" dirty="0"/>
              <a:t>k</a:t>
            </a:r>
            <a:r>
              <a:rPr lang="en-US" altLang="zh-CN" b="1" dirty="0"/>
              <a:t> x n Register file</a:t>
            </a: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1403648" y="2770437"/>
            <a:ext cx="4176464" cy="528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Contains 2</a:t>
            </a:r>
            <a:r>
              <a:rPr lang="en-US" altLang="zh-CN" sz="2600" baseline="30000" dirty="0"/>
              <a:t>k</a:t>
            </a:r>
            <a:r>
              <a:rPr lang="en-US" altLang="zh-CN" sz="2600" dirty="0"/>
              <a:t>  n-bit Registers</a:t>
            </a:r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1403648" y="3253950"/>
            <a:ext cx="558011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</a:t>
            </a:r>
            <a:r>
              <a:rPr lang="en-US" altLang="zh-CN" sz="2600" dirty="0">
                <a:solidFill>
                  <a:srgbClr val="FF0000"/>
                </a:solidFill>
              </a:rPr>
              <a:t>Write</a:t>
            </a:r>
            <a:r>
              <a:rPr lang="en-US" altLang="zh-CN" sz="2600" dirty="0"/>
              <a:t>=1, </a:t>
            </a:r>
            <a:r>
              <a:rPr lang="en-US" altLang="zh-CN" sz="2600" dirty="0">
                <a:solidFill>
                  <a:srgbClr val="FF0000"/>
                </a:solidFill>
              </a:rPr>
              <a:t>D data</a:t>
            </a:r>
            <a:r>
              <a:rPr lang="en-US" altLang="zh-CN" sz="2600" dirty="0"/>
              <a:t> stored into </a:t>
            </a:r>
            <a:r>
              <a:rPr lang="en-US" altLang="zh-CN" sz="2600" dirty="0">
                <a:solidFill>
                  <a:srgbClr val="FF0000"/>
                </a:solidFill>
              </a:rPr>
              <a:t>D address</a:t>
            </a:r>
          </a:p>
        </p:txBody>
      </p:sp>
      <p:sp>
        <p:nvSpPr>
          <p:cNvPr id="10" name="内容占位符 2"/>
          <p:cNvSpPr txBox="1">
            <a:spLocks/>
          </p:cNvSpPr>
          <p:nvPr/>
        </p:nvSpPr>
        <p:spPr>
          <a:xfrm>
            <a:off x="1403648" y="4005064"/>
            <a:ext cx="558011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No enable signal for read </a:t>
            </a:r>
          </a:p>
        </p:txBody>
      </p:sp>
      <p:sp>
        <p:nvSpPr>
          <p:cNvPr id="11" name="内容占位符 2"/>
          <p:cNvSpPr txBox="1">
            <a:spLocks/>
          </p:cNvSpPr>
          <p:nvPr/>
        </p:nvSpPr>
        <p:spPr>
          <a:xfrm>
            <a:off x="1403648" y="4437112"/>
            <a:ext cx="5580112" cy="1296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When supplying the inputs of </a:t>
            </a:r>
            <a:r>
              <a:rPr lang="en-US" altLang="zh-CN" sz="2600" dirty="0">
                <a:solidFill>
                  <a:srgbClr val="FF0000"/>
                </a:solidFill>
              </a:rPr>
              <a:t>A address</a:t>
            </a:r>
            <a:r>
              <a:rPr lang="en-US" altLang="zh-CN" sz="2600" dirty="0"/>
              <a:t> and </a:t>
            </a:r>
            <a:r>
              <a:rPr lang="en-US" altLang="zh-CN" sz="2600" dirty="0">
                <a:solidFill>
                  <a:srgbClr val="FF0000"/>
                </a:solidFill>
              </a:rPr>
              <a:t>B address</a:t>
            </a:r>
            <a:r>
              <a:rPr lang="en-US" altLang="zh-CN" sz="2600" dirty="0"/>
              <a:t>, output appears as </a:t>
            </a:r>
            <a:r>
              <a:rPr lang="en-US" altLang="zh-CN" sz="2600" dirty="0">
                <a:solidFill>
                  <a:srgbClr val="FF0000"/>
                </a:solidFill>
              </a:rPr>
              <a:t>A data </a:t>
            </a:r>
            <a:r>
              <a:rPr lang="en-US" altLang="zh-CN" sz="2600" dirty="0"/>
              <a:t>and </a:t>
            </a:r>
            <a:r>
              <a:rPr lang="en-US" altLang="zh-CN" sz="2600" dirty="0">
                <a:solidFill>
                  <a:srgbClr val="FF0000"/>
                </a:solidFill>
              </a:rPr>
              <a:t>B data</a:t>
            </a:r>
          </a:p>
        </p:txBody>
      </p:sp>
    </p:spTree>
    <p:extLst>
      <p:ext uri="{BB962C8B-B14F-4D97-AF65-F5344CB8AC3E}">
        <p14:creationId xmlns:p14="http://schemas.microsoft.com/office/powerpoint/2010/main" val="80844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204864"/>
            <a:ext cx="3600400" cy="3374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MIPS Register File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0864" y="1844824"/>
            <a:ext cx="9036496" cy="5013176"/>
          </a:xfrm>
        </p:spPr>
        <p:txBody>
          <a:bodyPr>
            <a:normAutofit/>
          </a:bodyPr>
          <a:lstStyle/>
          <a:p>
            <a:endParaRPr lang="en-US" altLang="zh-CN" sz="4000" dirty="0"/>
          </a:p>
          <a:p>
            <a:pPr marL="82296" indent="0">
              <a:buNone/>
            </a:pPr>
            <a:endParaRPr lang="en-US" altLang="zh-CN" sz="4000" dirty="0">
              <a:solidFill>
                <a:srgbClr val="FF0000"/>
              </a:solidFill>
            </a:endParaRPr>
          </a:p>
          <a:p>
            <a:endParaRPr lang="zh-CN" altLang="en-US" dirty="0"/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1043608" y="1484784"/>
            <a:ext cx="4320480" cy="767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4700" dirty="0"/>
              <a:t>32 x 32 Register file</a:t>
            </a: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1043608" y="2204864"/>
            <a:ext cx="4176464" cy="52889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Contains 32 32-bit registers</a:t>
            </a:r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1043608" y="3573016"/>
            <a:ext cx="558011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Register is for most frequently used data and operation (instruction)</a:t>
            </a:r>
          </a:p>
        </p:txBody>
      </p:sp>
      <p:sp>
        <p:nvSpPr>
          <p:cNvPr id="10" name="内容占位符 2"/>
          <p:cNvSpPr txBox="1">
            <a:spLocks/>
          </p:cNvSpPr>
          <p:nvPr/>
        </p:nvSpPr>
        <p:spPr>
          <a:xfrm>
            <a:off x="1043608" y="4509120"/>
            <a:ext cx="5580112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600" dirty="0"/>
              <a:t>-- Memory is for less frequently used and large-size (&gt;32-bit) data.</a:t>
            </a:r>
          </a:p>
        </p:txBody>
      </p:sp>
      <p:sp>
        <p:nvSpPr>
          <p:cNvPr id="11" name="内容占位符 2"/>
          <p:cNvSpPr txBox="1">
            <a:spLocks/>
          </p:cNvSpPr>
          <p:nvPr/>
        </p:nvSpPr>
        <p:spPr>
          <a:xfrm>
            <a:off x="1043608" y="2636912"/>
            <a:ext cx="6156176" cy="983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-- More register is “expensive” due to</a:t>
            </a:r>
          </a:p>
          <a:p>
            <a:pPr marL="0" indent="0">
              <a:buFont typeface="Arial" pitchFamily="34" charset="0"/>
              <a:buNone/>
            </a:pPr>
            <a:r>
              <a:rPr lang="en-US" altLang="zh-CN" sz="2600" dirty="0"/>
              <a:t> area budget</a:t>
            </a:r>
            <a:endParaRPr lang="en-US" altLang="zh-CN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24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18654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Register Name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412776"/>
            <a:ext cx="8145760" cy="544522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/>
              <a:t>In MIPS, register names begin with </a:t>
            </a:r>
            <a:r>
              <a:rPr lang="en-US" altLang="zh-CN" sz="3700" dirty="0">
                <a:solidFill>
                  <a:srgbClr val="FF0000"/>
                </a:solidFill>
              </a:rPr>
              <a:t>$</a:t>
            </a:r>
            <a:endParaRPr lang="en-US" altLang="zh-CN" sz="3700" i="1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/>
              <a:t>Two types of naming conventions:</a:t>
            </a:r>
          </a:p>
          <a:p>
            <a:pPr marL="0" indent="0">
              <a:buNone/>
            </a:pPr>
            <a:r>
              <a:rPr lang="en-US" altLang="zh-CN" sz="3700" dirty="0"/>
              <a:t>     --  </a:t>
            </a:r>
            <a:r>
              <a:rPr lang="en-US" altLang="zh-CN" sz="3700" dirty="0">
                <a:solidFill>
                  <a:srgbClr val="00B050"/>
                </a:solidFill>
              </a:rPr>
              <a:t>$0</a:t>
            </a:r>
            <a:r>
              <a:rPr lang="en-US" altLang="zh-CN" sz="3700" dirty="0"/>
              <a:t>   </a:t>
            </a:r>
            <a:r>
              <a:rPr lang="en-US" altLang="zh-CN" sz="3700" dirty="0">
                <a:solidFill>
                  <a:srgbClr val="00B050"/>
                </a:solidFill>
              </a:rPr>
              <a:t>$1</a:t>
            </a:r>
            <a:r>
              <a:rPr lang="en-US" altLang="zh-CN" sz="3700" dirty="0"/>
              <a:t>  </a:t>
            </a:r>
            <a:r>
              <a:rPr lang="en-US" altLang="zh-CN" sz="3700" dirty="0">
                <a:solidFill>
                  <a:srgbClr val="00B050"/>
                </a:solidFill>
              </a:rPr>
              <a:t>$2</a:t>
            </a:r>
            <a:r>
              <a:rPr lang="en-US" altLang="zh-CN" sz="3700" dirty="0"/>
              <a:t>  …  </a:t>
            </a:r>
            <a:r>
              <a:rPr lang="en-US" altLang="zh-CN" sz="3700" dirty="0">
                <a:solidFill>
                  <a:srgbClr val="00B050"/>
                </a:solidFill>
              </a:rPr>
              <a:t>$31</a:t>
            </a:r>
          </a:p>
          <a:p>
            <a:pPr marL="0" indent="0">
              <a:buNone/>
            </a:pPr>
            <a:r>
              <a:rPr lang="en-US" altLang="zh-CN" sz="3700" dirty="0"/>
              <a:t>     -- (mostly used)  </a:t>
            </a:r>
            <a:r>
              <a:rPr lang="en-US" altLang="zh-CN" sz="3700" dirty="0">
                <a:solidFill>
                  <a:srgbClr val="002060"/>
                </a:solidFill>
              </a:rPr>
              <a:t>$a0-$a3   $s0-$s7  …   </a:t>
            </a:r>
            <a:r>
              <a:rPr lang="en-US" altLang="zh-CN" sz="3700" dirty="0"/>
              <a:t>(see “MIPS Reference Data” in textbook)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/>
              <a:t>Some registers have special uses by convention</a:t>
            </a:r>
          </a:p>
          <a:p>
            <a:pPr marL="0" indent="0">
              <a:buNone/>
            </a:pPr>
            <a:r>
              <a:rPr lang="en-US" altLang="zh-CN" sz="3700" dirty="0"/>
              <a:t>    -- $0 or $zero always contain 0</a:t>
            </a:r>
          </a:p>
          <a:p>
            <a:pPr marL="0" indent="0">
              <a:buNone/>
            </a:pPr>
            <a:r>
              <a:rPr lang="en-US" altLang="zh-CN" sz="3700" dirty="0"/>
              <a:t>    -- see textbook for other conventions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/>
              <a:t>Follow those conventions to maintain readability</a:t>
            </a:r>
          </a:p>
          <a:p>
            <a:pPr marL="0" indent="0">
              <a:buNone/>
            </a:pPr>
            <a:endParaRPr lang="en-US" altLang="zh-CN" sz="3700" dirty="0"/>
          </a:p>
          <a:p>
            <a:endParaRPr lang="en-US" altLang="zh-CN" sz="4000" i="1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2530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-99392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Today’s Content in Big Picture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6381328"/>
            <a:ext cx="7524328" cy="486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i="1" dirty="0"/>
              <a:t>Computer Organization and Design (5</a:t>
            </a:r>
            <a:r>
              <a:rPr lang="en-US" altLang="zh-CN" sz="2000" i="1" baseline="30000" dirty="0"/>
              <a:t>th</a:t>
            </a:r>
            <a:r>
              <a:rPr lang="en-US" altLang="zh-CN" sz="2000" i="1" dirty="0"/>
              <a:t> edition) by Patterson and Hennessy</a:t>
            </a:r>
            <a:endParaRPr lang="zh-CN" altLang="en-US" sz="20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423" y="1052736"/>
            <a:ext cx="6552728" cy="529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7583671" y="3933056"/>
            <a:ext cx="16688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rgbClr val="FF0000"/>
                </a:solidFill>
              </a:rPr>
              <a:t>I/O device</a:t>
            </a:r>
          </a:p>
        </p:txBody>
      </p:sp>
      <p:sp>
        <p:nvSpPr>
          <p:cNvPr id="6" name="矩形 5"/>
          <p:cNvSpPr/>
          <p:nvPr/>
        </p:nvSpPr>
        <p:spPr>
          <a:xfrm>
            <a:off x="4055279" y="620688"/>
            <a:ext cx="1668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</a:rPr>
              <a:t>SW</a:t>
            </a:r>
          </a:p>
        </p:txBody>
      </p:sp>
      <p:sp>
        <p:nvSpPr>
          <p:cNvPr id="8" name="矩形 7"/>
          <p:cNvSpPr/>
          <p:nvPr/>
        </p:nvSpPr>
        <p:spPr>
          <a:xfrm>
            <a:off x="5436096" y="1484784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ch2</a:t>
            </a:r>
          </a:p>
        </p:txBody>
      </p:sp>
      <p:sp>
        <p:nvSpPr>
          <p:cNvPr id="9" name="矩形 8"/>
          <p:cNvSpPr/>
          <p:nvPr/>
        </p:nvSpPr>
        <p:spPr>
          <a:xfrm>
            <a:off x="3220853" y="5373216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70C0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Ch3,4</a:t>
            </a:r>
          </a:p>
        </p:txBody>
      </p:sp>
      <p:sp>
        <p:nvSpPr>
          <p:cNvPr id="10" name="矩形 9"/>
          <p:cNvSpPr/>
          <p:nvPr/>
        </p:nvSpPr>
        <p:spPr>
          <a:xfrm>
            <a:off x="4991383" y="5373216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Ch5</a:t>
            </a:r>
          </a:p>
        </p:txBody>
      </p:sp>
      <p:sp>
        <p:nvSpPr>
          <p:cNvPr id="11" name="矩形 10"/>
          <p:cNvSpPr/>
          <p:nvPr/>
        </p:nvSpPr>
        <p:spPr>
          <a:xfrm>
            <a:off x="6996455" y="4311386"/>
            <a:ext cx="9573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Ch6</a:t>
            </a:r>
          </a:p>
        </p:txBody>
      </p:sp>
      <p:sp>
        <p:nvSpPr>
          <p:cNvPr id="12" name="矩形 11"/>
          <p:cNvSpPr/>
          <p:nvPr/>
        </p:nvSpPr>
        <p:spPr>
          <a:xfrm>
            <a:off x="6264696" y="924786"/>
            <a:ext cx="3059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000" b="1" dirty="0">
                <a:solidFill>
                  <a:srgbClr val="00B050"/>
                </a:solidFill>
              </a:rPr>
              <a:t>Part-I Ch2</a:t>
            </a:r>
          </a:p>
          <a:p>
            <a:r>
              <a:rPr lang="en-US" altLang="en-US" sz="3000" b="1" dirty="0">
                <a:solidFill>
                  <a:schemeClr val="bg2"/>
                </a:solidFill>
              </a:rPr>
              <a:t>Part-II Ch3,4</a:t>
            </a:r>
          </a:p>
          <a:p>
            <a:r>
              <a:rPr lang="en-US" altLang="en-US" sz="3000" b="1" dirty="0">
                <a:solidFill>
                  <a:schemeClr val="bg2"/>
                </a:solidFill>
              </a:rPr>
              <a:t>Part-III Ch1,5,6</a:t>
            </a:r>
          </a:p>
        </p:txBody>
      </p:sp>
      <p:sp>
        <p:nvSpPr>
          <p:cNvPr id="13" name="椭圆 12"/>
          <p:cNvSpPr/>
          <p:nvPr/>
        </p:nvSpPr>
        <p:spPr>
          <a:xfrm>
            <a:off x="2555776" y="1052736"/>
            <a:ext cx="3816424" cy="208823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816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18654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Naming Conventions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412776"/>
            <a:ext cx="8145760" cy="5445224"/>
          </a:xfrm>
        </p:spPr>
        <p:txBody>
          <a:bodyPr>
            <a:normAutofit/>
          </a:bodyPr>
          <a:lstStyle/>
          <a:p>
            <a:endParaRPr lang="en-US" altLang="zh-CN" sz="4000" i="1" dirty="0"/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813" y="1340768"/>
            <a:ext cx="8036691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578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18654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MIPS ASM Instructions (Arithmetic)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412776"/>
            <a:ext cx="8145760" cy="54452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3700" b="1" dirty="0"/>
              <a:t> Three-address </a:t>
            </a:r>
            <a:r>
              <a:rPr lang="en-US" altLang="zh-CN" sz="3700" dirty="0"/>
              <a:t>(operands) instructions for arithmetic instructions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/>
              <a:t> Each arithmetic instruction contains a destination and two sources (</a:t>
            </a:r>
            <a:r>
              <a:rPr lang="en-US" altLang="zh-CN" sz="3700" i="1" dirty="0"/>
              <a:t>destination first</a:t>
            </a:r>
            <a:r>
              <a:rPr lang="en-US" altLang="zh-CN" sz="3700" dirty="0"/>
              <a:t>)</a:t>
            </a:r>
            <a:endParaRPr lang="zh-CN" altLang="en-US" sz="3700" dirty="0"/>
          </a:p>
          <a:p>
            <a:pPr marL="0" indent="0">
              <a:buNone/>
            </a:pPr>
            <a:endParaRPr lang="en-US" altLang="zh-CN" sz="3700" dirty="0"/>
          </a:p>
          <a:p>
            <a:endParaRPr lang="en-US" altLang="zh-CN" sz="4000" i="1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 rot="5400000" flipH="1">
            <a:off x="2180214" y="4921401"/>
            <a:ext cx="539345" cy="364285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1763688" y="5244904"/>
            <a:ext cx="7200800" cy="936104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indent="0">
              <a:buFont typeface="Wingdings 2"/>
              <a:buNone/>
            </a:pPr>
            <a:r>
              <a:rPr lang="en-US" altLang="zh-CN" sz="4700" b="1" dirty="0">
                <a:solidFill>
                  <a:schemeClr val="accent6">
                    <a:lumMod val="75000"/>
                  </a:schemeClr>
                </a:solidFill>
              </a:rPr>
              <a:t>add        </a:t>
            </a:r>
            <a:r>
              <a:rPr lang="en-US" altLang="zh-CN" sz="4700" b="1" dirty="0">
                <a:solidFill>
                  <a:srgbClr val="00B050"/>
                </a:solidFill>
              </a:rPr>
              <a:t>$t0</a:t>
            </a:r>
            <a:r>
              <a:rPr lang="en-US" altLang="zh-CN" sz="4700" b="1" dirty="0"/>
              <a:t>,</a:t>
            </a:r>
            <a:r>
              <a:rPr lang="en-US" altLang="zh-CN" sz="4700" b="1" dirty="0">
                <a:solidFill>
                  <a:schemeClr val="accent6">
                    <a:lumMod val="75000"/>
                  </a:schemeClr>
                </a:solidFill>
              </a:rPr>
              <a:t>    </a:t>
            </a:r>
            <a:r>
              <a:rPr lang="en-US" altLang="zh-CN" sz="4700" b="1" dirty="0">
                <a:solidFill>
                  <a:srgbClr val="0070C0"/>
                </a:solidFill>
              </a:rPr>
              <a:t>$s1</a:t>
            </a:r>
            <a:r>
              <a:rPr lang="en-US" altLang="zh-CN" sz="4700" b="1" dirty="0"/>
              <a:t>,</a:t>
            </a:r>
            <a:r>
              <a:rPr lang="en-US" altLang="zh-CN" sz="4700" b="1" dirty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en-US" altLang="zh-CN" sz="4700" b="1" dirty="0">
                <a:solidFill>
                  <a:srgbClr val="0070C0"/>
                </a:solidFill>
              </a:rPr>
              <a:t>$s2</a:t>
            </a:r>
            <a:endParaRPr lang="zh-CN" altLang="en-US" sz="4700" b="1" dirty="0">
              <a:solidFill>
                <a:srgbClr val="0070C0"/>
              </a:solidFill>
            </a:endParaRP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1763688" y="4379704"/>
            <a:ext cx="2278334" cy="468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>
                <a:solidFill>
                  <a:schemeClr val="accent6">
                    <a:lumMod val="75000"/>
                  </a:schemeClr>
                </a:solidFill>
              </a:rPr>
              <a:t>Operation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 rot="5400000" flipH="1">
            <a:off x="4440682" y="4921401"/>
            <a:ext cx="539345" cy="364285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9" name="内容占位符 2"/>
          <p:cNvSpPr txBox="1">
            <a:spLocks/>
          </p:cNvSpPr>
          <p:nvPr/>
        </p:nvSpPr>
        <p:spPr>
          <a:xfrm>
            <a:off x="3851920" y="4365104"/>
            <a:ext cx="2056649" cy="468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>
                <a:solidFill>
                  <a:srgbClr val="00B050"/>
                </a:solidFill>
              </a:rPr>
              <a:t>destination</a:t>
            </a:r>
            <a:endParaRPr lang="zh-CN" altLang="en-US" sz="2800" b="1" dirty="0">
              <a:solidFill>
                <a:srgbClr val="00B050"/>
              </a:solidFill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 rot="7529107" flipH="1">
            <a:off x="6229720" y="4940327"/>
            <a:ext cx="539345" cy="364285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 rot="3934464" flipH="1">
            <a:off x="7387993" y="4935865"/>
            <a:ext cx="539345" cy="364285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12" name="内容占位符 2"/>
          <p:cNvSpPr txBox="1">
            <a:spLocks/>
          </p:cNvSpPr>
          <p:nvPr/>
        </p:nvSpPr>
        <p:spPr>
          <a:xfrm>
            <a:off x="6444208" y="4365104"/>
            <a:ext cx="1327727" cy="468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>
                <a:solidFill>
                  <a:srgbClr val="1678B4"/>
                </a:solidFill>
              </a:rPr>
              <a:t>source</a:t>
            </a:r>
            <a:endParaRPr lang="zh-CN" altLang="en-US" sz="2800" b="1" dirty="0">
              <a:solidFill>
                <a:srgbClr val="1678B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25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18654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Some Arithmetic and Logical Operations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412776"/>
            <a:ext cx="8145760" cy="5445224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3700" i="1" dirty="0"/>
              <a:t>integer</a:t>
            </a:r>
            <a:r>
              <a:rPr lang="en-US" altLang="zh-CN" sz="3700" dirty="0"/>
              <a:t> arithmetic operation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       add         sub      </a:t>
            </a:r>
            <a:r>
              <a:rPr lang="en-US" altLang="zh-CN" sz="3700" dirty="0" err="1">
                <a:solidFill>
                  <a:srgbClr val="00B050"/>
                </a:solidFill>
              </a:rPr>
              <a:t>mul</a:t>
            </a:r>
            <a:r>
              <a:rPr lang="en-US" altLang="zh-CN" sz="3700" dirty="0">
                <a:solidFill>
                  <a:srgbClr val="00B050"/>
                </a:solidFill>
              </a:rPr>
              <a:t>       div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/>
              <a:t>logical operation</a:t>
            </a:r>
          </a:p>
          <a:p>
            <a:pPr marL="82296" indent="0">
              <a:buNone/>
            </a:pPr>
            <a:r>
              <a:rPr lang="en-US" altLang="zh-CN" sz="3700" dirty="0">
                <a:solidFill>
                  <a:srgbClr val="FFC000"/>
                </a:solidFill>
              </a:rPr>
              <a:t>             </a:t>
            </a:r>
            <a:r>
              <a:rPr lang="en-US" altLang="zh-CN" sz="3700" dirty="0">
                <a:solidFill>
                  <a:schemeClr val="accent6"/>
                </a:solidFill>
              </a:rPr>
              <a:t>and      or      nor </a:t>
            </a:r>
            <a:endParaRPr lang="en-US" altLang="zh-CN" sz="37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/>
              <a:t>All above require three register operands</a:t>
            </a:r>
          </a:p>
          <a:p>
            <a:pPr marL="0" indent="0">
              <a:buNone/>
            </a:pPr>
            <a:r>
              <a:rPr lang="en-US" altLang="zh-CN" sz="3700" dirty="0"/>
              <a:t>      </a:t>
            </a:r>
            <a:r>
              <a:rPr lang="en-US" altLang="zh-CN" sz="3700" dirty="0">
                <a:solidFill>
                  <a:srgbClr val="0000FF"/>
                </a:solidFill>
              </a:rPr>
              <a:t>add   $t0,  $t1,  $t2     # $t0= $t1 + $t2</a:t>
            </a:r>
          </a:p>
          <a:p>
            <a:pPr marL="0" indent="0">
              <a:buNone/>
            </a:pPr>
            <a:r>
              <a:rPr lang="en-US" altLang="zh-CN" sz="3700" dirty="0"/>
              <a:t>      </a:t>
            </a:r>
            <a:r>
              <a:rPr lang="en-US" altLang="zh-CN" sz="3700" dirty="0" err="1">
                <a:solidFill>
                  <a:srgbClr val="0000FF"/>
                </a:solidFill>
              </a:rPr>
              <a:t>mul</a:t>
            </a:r>
            <a:r>
              <a:rPr lang="en-US" altLang="zh-CN" sz="3700" dirty="0">
                <a:solidFill>
                  <a:srgbClr val="0000FF"/>
                </a:solidFill>
              </a:rPr>
              <a:t>   $t0,  $t1,  $t2   # $t0= $t1 x $t2</a:t>
            </a:r>
            <a:endParaRPr lang="en-US" altLang="zh-CN" sz="3700" dirty="0"/>
          </a:p>
          <a:p>
            <a:pPr marL="0" indent="0">
              <a:buNone/>
            </a:pPr>
            <a:r>
              <a:rPr lang="en-US" altLang="zh-CN" sz="3700" dirty="0"/>
              <a:t>    Read “MIPS Reference Data” in textbook for full lists</a:t>
            </a:r>
          </a:p>
          <a:p>
            <a:endParaRPr lang="en-US" altLang="zh-CN" sz="4000" i="1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896719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18654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Larger Expression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412776"/>
            <a:ext cx="8145760" cy="5445224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3700" b="1" dirty="0"/>
              <a:t> </a:t>
            </a:r>
            <a:r>
              <a:rPr lang="en-US" altLang="zh-CN" sz="3700" dirty="0"/>
              <a:t>For more complex arithmetic expressions, multiple operations are required.</a:t>
            </a:r>
          </a:p>
          <a:p>
            <a:pPr marL="0" indent="0">
              <a:buNone/>
            </a:pPr>
            <a:r>
              <a:rPr lang="en-US" altLang="zh-CN" sz="3700" dirty="0">
                <a:solidFill>
                  <a:srgbClr val="00B050"/>
                </a:solidFill>
              </a:rPr>
              <a:t>           </a:t>
            </a:r>
            <a:r>
              <a:rPr lang="en-US" altLang="zh-CN" sz="3700" dirty="0"/>
              <a:t> </a:t>
            </a:r>
          </a:p>
          <a:p>
            <a:pPr marL="0" indent="0">
              <a:buNone/>
            </a:pPr>
            <a:r>
              <a:rPr lang="en-US" altLang="zh-CN" sz="4000" i="1" dirty="0"/>
              <a:t>How to perform </a:t>
            </a:r>
            <a:r>
              <a:rPr lang="en-US" altLang="zh-CN" sz="4000" i="1" dirty="0">
                <a:solidFill>
                  <a:schemeClr val="accent6"/>
                </a:solidFill>
              </a:rPr>
              <a:t>t0 = (t1 + t2) x (t3 - t4)</a:t>
            </a:r>
            <a:r>
              <a:rPr lang="en-US" altLang="zh-CN" sz="4000" i="1" dirty="0"/>
              <a:t>?</a:t>
            </a:r>
            <a:r>
              <a:rPr lang="en-US" altLang="zh-CN" sz="4000" i="1" dirty="0">
                <a:solidFill>
                  <a:schemeClr val="accent6"/>
                </a:solidFill>
              </a:rPr>
              <a:t> </a:t>
            </a:r>
            <a:r>
              <a:rPr lang="en-US" altLang="zh-CN" sz="4000" dirty="0">
                <a:solidFill>
                  <a:schemeClr val="accent6"/>
                </a:solidFill>
              </a:rPr>
              <a:t>        </a:t>
            </a:r>
          </a:p>
          <a:p>
            <a:pPr marL="0" indent="0">
              <a:buNone/>
            </a:pPr>
            <a:r>
              <a:rPr lang="en-US" altLang="zh-CN" sz="4000" dirty="0">
                <a:solidFill>
                  <a:srgbClr val="0000FF"/>
                </a:solidFill>
              </a:rPr>
              <a:t>    add  $t0,  $t1,  $t2   # $t0 = $t1 + $t2</a:t>
            </a:r>
          </a:p>
          <a:p>
            <a:pPr marL="0" indent="0">
              <a:buNone/>
            </a:pPr>
            <a:r>
              <a:rPr lang="en-US" altLang="zh-CN" sz="4000" dirty="0">
                <a:solidFill>
                  <a:srgbClr val="0000FF"/>
                </a:solidFill>
              </a:rPr>
              <a:t>    sub  $s0,  $t3,  $t4   # $s0 = $t3 - $t4</a:t>
            </a:r>
          </a:p>
          <a:p>
            <a:pPr marL="0" indent="0">
              <a:buNone/>
            </a:pPr>
            <a:r>
              <a:rPr lang="en-US" altLang="zh-CN" sz="4000" dirty="0">
                <a:solidFill>
                  <a:srgbClr val="0000FF"/>
                </a:solidFill>
              </a:rPr>
              <a:t>    </a:t>
            </a:r>
            <a:r>
              <a:rPr lang="en-US" altLang="zh-CN" sz="4000" dirty="0" err="1">
                <a:solidFill>
                  <a:srgbClr val="0000FF"/>
                </a:solidFill>
              </a:rPr>
              <a:t>mul</a:t>
            </a:r>
            <a:r>
              <a:rPr lang="en-US" altLang="zh-CN" sz="4000" dirty="0">
                <a:solidFill>
                  <a:srgbClr val="0000FF"/>
                </a:solidFill>
              </a:rPr>
              <a:t> $t0,  $t0,  $s0   # update $t0</a:t>
            </a:r>
            <a:endParaRPr lang="en-US" altLang="zh-CN" sz="4000" i="1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427551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18654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Immediate Operations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8240" y="1410770"/>
            <a:ext cx="8145760" cy="544522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3700" b="1" dirty="0"/>
              <a:t> </a:t>
            </a:r>
            <a:r>
              <a:rPr lang="en-US" altLang="zh-CN" sz="3700" dirty="0"/>
              <a:t>Immediate operations are used to perform operations involve with </a:t>
            </a:r>
            <a:r>
              <a:rPr lang="en-US" altLang="zh-CN" sz="3700" b="1" dirty="0"/>
              <a:t>constant</a:t>
            </a:r>
          </a:p>
          <a:p>
            <a:pPr marL="82296" indent="0" algn="ctr">
              <a:buNone/>
            </a:pPr>
            <a:r>
              <a:rPr lang="en-US" altLang="zh-CN" sz="3700" dirty="0"/>
              <a:t> </a:t>
            </a:r>
            <a:r>
              <a:rPr lang="en-US" altLang="zh-CN" sz="3700" dirty="0" err="1">
                <a:solidFill>
                  <a:srgbClr val="0000FF"/>
                </a:solidFill>
              </a:rPr>
              <a:t>addi</a:t>
            </a:r>
            <a:r>
              <a:rPr lang="en-US" altLang="zh-CN" sz="3700" dirty="0">
                <a:solidFill>
                  <a:srgbClr val="0000FF"/>
                </a:solidFill>
              </a:rPr>
              <a:t>   $t0,  $t1,  4     # $t0= $t1 + 4</a:t>
            </a:r>
            <a:endParaRPr lang="en-US" altLang="zh-CN" sz="37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3700" dirty="0"/>
              <a:t>A important use of the immediate operations is to write constants into registers</a:t>
            </a:r>
          </a:p>
          <a:p>
            <a:pPr marL="82296" indent="0">
              <a:buNone/>
            </a:pPr>
            <a:r>
              <a:rPr lang="en-US" altLang="zh-CN" sz="3700" dirty="0">
                <a:solidFill>
                  <a:srgbClr val="0000FF"/>
                </a:solidFill>
              </a:rPr>
              <a:t>           </a:t>
            </a:r>
            <a:r>
              <a:rPr lang="en-US" altLang="zh-CN" sz="3700" dirty="0" err="1">
                <a:solidFill>
                  <a:srgbClr val="0000FF"/>
                </a:solidFill>
              </a:rPr>
              <a:t>addi</a:t>
            </a:r>
            <a:r>
              <a:rPr lang="en-US" altLang="zh-CN" sz="3700" dirty="0">
                <a:solidFill>
                  <a:srgbClr val="0000FF"/>
                </a:solidFill>
              </a:rPr>
              <a:t>   $t0,  $0,  4     # $t0= 4</a:t>
            </a:r>
          </a:p>
          <a:p>
            <a:pPr marL="82296" indent="0">
              <a:buNone/>
            </a:pPr>
            <a:r>
              <a:rPr lang="en-US" altLang="zh-CN" sz="3700" dirty="0"/>
              <a:t> </a:t>
            </a:r>
          </a:p>
          <a:p>
            <a:pPr marL="82296" indent="0">
              <a:buNone/>
            </a:pPr>
            <a:r>
              <a:rPr lang="en-US" altLang="zh-CN" sz="3700" i="1" dirty="0"/>
              <a:t>Read “MIPS Reference Data” in textbook for full lists</a:t>
            </a:r>
            <a:r>
              <a:rPr lang="en-US" altLang="zh-CN" sz="3700" i="1" dirty="0">
                <a:solidFill>
                  <a:srgbClr val="00B050"/>
                </a:solidFill>
              </a:rPr>
              <a:t>           </a:t>
            </a:r>
            <a:r>
              <a:rPr lang="en-US" altLang="zh-CN" sz="3700" i="1" dirty="0"/>
              <a:t> 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7565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18654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Question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8240" y="1410770"/>
            <a:ext cx="8145760" cy="5445224"/>
          </a:xfrm>
        </p:spPr>
        <p:txBody>
          <a:bodyPr>
            <a:normAutofit/>
          </a:bodyPr>
          <a:lstStyle/>
          <a:p>
            <a:r>
              <a:rPr lang="en-US" altLang="zh-CN" sz="3700" b="1" dirty="0"/>
              <a:t> </a:t>
            </a:r>
            <a:r>
              <a:rPr lang="en-US" altLang="zh-CN" sz="3700" dirty="0"/>
              <a:t>Write ASM instructions for the following operation</a:t>
            </a:r>
          </a:p>
          <a:p>
            <a:pPr marL="0" indent="0">
              <a:buNone/>
            </a:pPr>
            <a:r>
              <a:rPr lang="en-US" altLang="zh-CN" sz="3700" dirty="0"/>
              <a:t>                  2+4+6+8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5050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418654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Question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98240" y="1410770"/>
            <a:ext cx="8145760" cy="5445224"/>
          </a:xfrm>
        </p:spPr>
        <p:txBody>
          <a:bodyPr>
            <a:normAutofit/>
          </a:bodyPr>
          <a:lstStyle/>
          <a:p>
            <a:r>
              <a:rPr lang="en-US" altLang="zh-CN" sz="3700" b="1" dirty="0"/>
              <a:t> </a:t>
            </a:r>
            <a:r>
              <a:rPr lang="en-US" altLang="zh-CN" sz="3700" dirty="0"/>
              <a:t>Write ASM instructions for the following operation</a:t>
            </a:r>
          </a:p>
          <a:p>
            <a:pPr marL="0" indent="0">
              <a:buNone/>
            </a:pPr>
            <a:r>
              <a:rPr lang="en-US" altLang="zh-CN" sz="3700" dirty="0"/>
              <a:t>                  2+4+6+8</a:t>
            </a:r>
          </a:p>
          <a:p>
            <a:pPr marL="0" indent="0">
              <a:buNone/>
            </a:pPr>
            <a:endParaRPr lang="en-US" altLang="zh-CN" sz="3700" dirty="0"/>
          </a:p>
          <a:p>
            <a:pPr marL="82296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	    </a:t>
            </a:r>
            <a:r>
              <a:rPr lang="en-US" altLang="zh-CN" dirty="0" err="1">
                <a:solidFill>
                  <a:srgbClr val="0000FF"/>
                </a:solidFill>
              </a:rPr>
              <a:t>addi</a:t>
            </a:r>
            <a:r>
              <a:rPr lang="en-US" altLang="zh-CN" dirty="0">
                <a:solidFill>
                  <a:srgbClr val="0000FF"/>
                </a:solidFill>
              </a:rPr>
              <a:t>   $t0,  $0,  2      # $t0= 2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            </a:t>
            </a:r>
            <a:r>
              <a:rPr lang="en-US" altLang="zh-CN" dirty="0" err="1">
                <a:solidFill>
                  <a:srgbClr val="0000FF"/>
                </a:solidFill>
              </a:rPr>
              <a:t>addi</a:t>
            </a:r>
            <a:r>
              <a:rPr lang="en-US" altLang="zh-CN" dirty="0">
                <a:solidFill>
                  <a:srgbClr val="0000FF"/>
                </a:solidFill>
              </a:rPr>
              <a:t>   $t0,  $t0,  4    # $t0= 2+4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	    </a:t>
            </a:r>
            <a:r>
              <a:rPr lang="en-US" altLang="zh-CN" dirty="0" err="1">
                <a:solidFill>
                  <a:srgbClr val="0000FF"/>
                </a:solidFill>
              </a:rPr>
              <a:t>addi</a:t>
            </a:r>
            <a:r>
              <a:rPr lang="en-US" altLang="zh-CN" dirty="0">
                <a:solidFill>
                  <a:srgbClr val="0000FF"/>
                </a:solidFill>
              </a:rPr>
              <a:t>   $t0,  $t0,  6     # $t0= (2+4)+6</a:t>
            </a:r>
          </a:p>
          <a:p>
            <a:pPr marL="82296" indent="0">
              <a:buNone/>
            </a:pPr>
            <a:r>
              <a:rPr lang="en-US" altLang="zh-CN" dirty="0">
                <a:solidFill>
                  <a:srgbClr val="0000FF"/>
                </a:solidFill>
              </a:rPr>
              <a:t>	    </a:t>
            </a:r>
            <a:r>
              <a:rPr lang="en-US" altLang="zh-CN" dirty="0" err="1">
                <a:solidFill>
                  <a:srgbClr val="0000FF"/>
                </a:solidFill>
              </a:rPr>
              <a:t>addi</a:t>
            </a:r>
            <a:r>
              <a:rPr lang="en-US" altLang="zh-CN" dirty="0">
                <a:solidFill>
                  <a:srgbClr val="0000FF"/>
                </a:solidFill>
              </a:rPr>
              <a:t>   $t0,  $t0,  8     # $t0= (2+4+6)+8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0548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The Need of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Fact1: MIPS is a </a:t>
            </a:r>
            <a:r>
              <a:rPr lang="en-US" altLang="zh-CN" i="1" dirty="0"/>
              <a:t>register-to-register</a:t>
            </a:r>
            <a:r>
              <a:rPr lang="en-US" altLang="zh-CN" dirty="0"/>
              <a:t> arch.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Fact2: Register file of MIPS is 32x32</a:t>
            </a:r>
          </a:p>
          <a:p>
            <a:pPr marL="82296" indent="0">
              <a:buNone/>
            </a:pPr>
            <a:r>
              <a:rPr lang="en-US" altLang="zh-CN" dirty="0"/>
              <a:t>        -- Only 32 register is available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They are not enough for real applications</a:t>
            </a:r>
          </a:p>
          <a:p>
            <a:pPr marL="0" indent="0">
              <a:buNone/>
            </a:pPr>
            <a:r>
              <a:rPr lang="en-US" altLang="zh-CN" dirty="0"/>
              <a:t>         -- More data needs to be stored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       -- A lot of data is beyond 32-bit width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Memory is a good solution</a:t>
            </a:r>
          </a:p>
          <a:p>
            <a:pPr marL="0" indent="0">
              <a:buNone/>
            </a:pPr>
            <a:r>
              <a:rPr lang="en-US" altLang="zh-CN" dirty="0"/>
              <a:t>         -- Denser and cheaper</a:t>
            </a:r>
          </a:p>
          <a:p>
            <a:pPr marL="0" indent="0">
              <a:buNone/>
            </a:pPr>
            <a:r>
              <a:rPr lang="en-US" altLang="zh-CN" dirty="0"/>
              <a:t>         -- Larger width of data bus</a:t>
            </a:r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6564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The Need of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Fact1: MIPS is a </a:t>
            </a:r>
            <a:r>
              <a:rPr lang="en-US" altLang="zh-CN" i="1" dirty="0"/>
              <a:t>register-to-register</a:t>
            </a:r>
            <a:r>
              <a:rPr lang="en-US" altLang="zh-CN" dirty="0"/>
              <a:t> arch.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Fact2: Register file of MIPS is 32x32</a:t>
            </a:r>
          </a:p>
          <a:p>
            <a:pPr marL="82296" indent="0">
              <a:buNone/>
            </a:pPr>
            <a:r>
              <a:rPr lang="en-US" altLang="zh-CN" dirty="0"/>
              <a:t>        -- Only 32 register is available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They are not enough for real applications</a:t>
            </a:r>
          </a:p>
          <a:p>
            <a:pPr marL="0" indent="0">
              <a:buNone/>
            </a:pPr>
            <a:r>
              <a:rPr lang="en-US" altLang="zh-CN" dirty="0"/>
              <a:t>         -- More data needs to be stored</a:t>
            </a:r>
            <a:endParaRPr lang="en-US" altLang="zh-CN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altLang="zh-CN" dirty="0"/>
              <a:t>         -- A lot of data is beyond 32-bit width </a:t>
            </a:r>
          </a:p>
          <a:p>
            <a:pPr marL="0" indent="0" algn="ctr">
              <a:buNone/>
            </a:pPr>
            <a:r>
              <a:rPr lang="en-US" altLang="zh-CN" i="1" dirty="0">
                <a:solidFill>
                  <a:srgbClr val="FF0000"/>
                </a:solidFill>
              </a:rPr>
              <a:t>How to compile this C code?</a:t>
            </a:r>
          </a:p>
          <a:p>
            <a:pPr marL="0" indent="0" algn="ctr">
              <a:buNone/>
            </a:pPr>
            <a:r>
              <a:rPr lang="en-US" altLang="zh-CN" i="1" dirty="0">
                <a:solidFill>
                  <a:srgbClr val="FF0000"/>
                </a:solidFill>
              </a:rPr>
              <a:t>A[64] = h + A[8]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Memory is a good solution</a:t>
            </a:r>
          </a:p>
          <a:p>
            <a:pPr marL="0" indent="0">
              <a:buNone/>
            </a:pPr>
            <a:r>
              <a:rPr lang="en-US" altLang="zh-CN" dirty="0"/>
              <a:t>         -- Denser and cheaper</a:t>
            </a:r>
          </a:p>
          <a:p>
            <a:pPr marL="0" indent="0">
              <a:buNone/>
            </a:pPr>
            <a:r>
              <a:rPr lang="en-US" altLang="zh-CN" dirty="0"/>
              <a:t>         -- Larger width of data bus</a:t>
            </a:r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4832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Review of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FF0000"/>
                </a:solidFill>
              </a:rPr>
              <a:t>CS</a:t>
            </a:r>
            <a:r>
              <a:rPr lang="en-US" altLang="zh-CN" dirty="0"/>
              <a:t>: chip select, enable/disable signal (CS=1/0)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FF0000"/>
                </a:solidFill>
              </a:rPr>
              <a:t>ADRS</a:t>
            </a:r>
            <a:r>
              <a:rPr lang="en-US" altLang="zh-CN" dirty="0"/>
              <a:t>: The address of memory being accessed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FF0000"/>
                </a:solidFill>
              </a:rPr>
              <a:t>WR</a:t>
            </a:r>
            <a:r>
              <a:rPr lang="en-US" altLang="zh-CN" dirty="0"/>
              <a:t>=0, read phase, </a:t>
            </a:r>
          </a:p>
          <a:p>
            <a:pPr marL="0" indent="0">
              <a:buNone/>
            </a:pPr>
            <a:r>
              <a:rPr lang="en-US" altLang="zh-CN" dirty="0"/>
              <a:t>    </a:t>
            </a:r>
            <a:r>
              <a:rPr lang="en-US" altLang="zh-CN" dirty="0">
                <a:solidFill>
                  <a:srgbClr val="FF0000"/>
                </a:solidFill>
              </a:rPr>
              <a:t>OUT</a:t>
            </a:r>
            <a:r>
              <a:rPr lang="en-US" altLang="zh-CN" dirty="0"/>
              <a:t>=data stored in the </a:t>
            </a:r>
          </a:p>
          <a:p>
            <a:pPr marL="0" indent="0">
              <a:buNone/>
            </a:pPr>
            <a:r>
              <a:rPr lang="en-US" altLang="zh-CN" dirty="0"/>
              <a:t>address (</a:t>
            </a:r>
            <a:r>
              <a:rPr lang="en-US" altLang="zh-CN" dirty="0">
                <a:solidFill>
                  <a:srgbClr val="FF0000"/>
                </a:solidFill>
              </a:rPr>
              <a:t>ADRS</a:t>
            </a:r>
            <a:r>
              <a:rPr lang="en-US" altLang="zh-CN" dirty="0"/>
              <a:t>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FF0000"/>
                </a:solidFill>
              </a:rPr>
              <a:t>WR</a:t>
            </a:r>
            <a:r>
              <a:rPr lang="en-US" altLang="zh-CN" dirty="0"/>
              <a:t>=1, write phase, data</a:t>
            </a:r>
          </a:p>
          <a:p>
            <a:pPr marL="0" indent="0">
              <a:buNone/>
            </a:pPr>
            <a:r>
              <a:rPr lang="en-US" altLang="zh-CN" dirty="0"/>
              <a:t>stored in the </a:t>
            </a:r>
            <a:r>
              <a:rPr lang="en-US" altLang="zh-CN" dirty="0">
                <a:solidFill>
                  <a:srgbClr val="FF0000"/>
                </a:solidFill>
              </a:rPr>
              <a:t>ADRS</a:t>
            </a:r>
            <a:r>
              <a:rPr lang="en-US" altLang="zh-CN" dirty="0"/>
              <a:t> is replaced</a:t>
            </a:r>
          </a:p>
          <a:p>
            <a:pPr marL="0" indent="0">
              <a:buNone/>
            </a:pPr>
            <a:r>
              <a:rPr lang="en-US" altLang="zh-CN" dirty="0"/>
              <a:t> by </a:t>
            </a:r>
            <a:r>
              <a:rPr lang="en-US" altLang="zh-CN" dirty="0">
                <a:solidFill>
                  <a:srgbClr val="FF0000"/>
                </a:solidFill>
              </a:rPr>
              <a:t>DATA</a:t>
            </a:r>
            <a:endParaRPr lang="zh-CN" alt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564904"/>
            <a:ext cx="3663097" cy="2495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448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Instruction Set  Arch. (ISA)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064896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The first part of this course is all about ISA.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 dirty="0"/>
              <a:t>ISA is a </a:t>
            </a:r>
            <a:r>
              <a:rPr lang="en-US" altLang="en-US" b="1" dirty="0"/>
              <a:t>central</a:t>
            </a:r>
            <a:r>
              <a:rPr lang="en-US" altLang="en-US" dirty="0"/>
              <a:t> topic in Comp. Org.</a:t>
            </a:r>
          </a:p>
          <a:p>
            <a:pPr marL="82296" indent="0">
              <a:buNone/>
            </a:pPr>
            <a:r>
              <a:rPr lang="en-US" altLang="en-US" dirty="0"/>
              <a:t>    ---In old days, CO= ISA design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Why ISA is so important?</a:t>
            </a:r>
          </a:p>
          <a:p>
            <a:pPr marL="82296" indent="0">
              <a:buNone/>
            </a:pPr>
            <a:r>
              <a:rPr lang="en-US" altLang="zh-CN" dirty="0"/>
              <a:t>    --- To command computer, we need a “language”</a:t>
            </a:r>
          </a:p>
          <a:p>
            <a:pPr marL="82296" indent="0">
              <a:buNone/>
            </a:pPr>
            <a:r>
              <a:rPr lang="en-US" altLang="zh-CN" dirty="0"/>
              <a:t>    --- Instruction: “Word” of the language</a:t>
            </a:r>
          </a:p>
          <a:p>
            <a:pPr marL="82296" indent="0">
              <a:buNone/>
            </a:pPr>
            <a:r>
              <a:rPr lang="en-US" altLang="zh-CN" dirty="0"/>
              <a:t>    --- Instruction Set Arch. : “Vocabulary”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37506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Memory in the MIPS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Byte-addressable, each data entry is 8-bit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Width of address bus is k=32</a:t>
            </a:r>
          </a:p>
          <a:p>
            <a:pPr marL="0" indent="0">
              <a:buNone/>
            </a:pPr>
            <a:r>
              <a:rPr lang="en-US" altLang="zh-CN" dirty="0">
                <a:solidFill>
                  <a:srgbClr val="FF0000"/>
                </a:solidFill>
              </a:rPr>
              <a:t>    </a:t>
            </a:r>
            <a:r>
              <a:rPr lang="en-US" altLang="zh-CN" dirty="0"/>
              <a:t>- totally 2</a:t>
            </a:r>
            <a:r>
              <a:rPr lang="en-US" altLang="zh-CN" baseline="30000" dirty="0"/>
              <a:t>32</a:t>
            </a:r>
            <a:r>
              <a:rPr lang="en-US" altLang="zh-CN" dirty="0"/>
              <a:t> entries</a:t>
            </a:r>
          </a:p>
          <a:p>
            <a:pPr marL="0" indent="0">
              <a:buNone/>
            </a:pPr>
            <a:r>
              <a:rPr lang="en-US" altLang="zh-CN" dirty="0"/>
              <a:t>    - total volume can reach 4GB</a:t>
            </a:r>
            <a:endParaRPr lang="zh-CN" alt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187" y="3675969"/>
            <a:ext cx="3663097" cy="2495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5793" y="2211995"/>
            <a:ext cx="2374679" cy="4385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068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ISA: Interface between HW and SW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l"/>
            </a:pPr>
            <a:r>
              <a:rPr lang="en-US" altLang="zh-CN" b="1" dirty="0"/>
              <a:t>Abstraction</a:t>
            </a:r>
            <a:r>
              <a:rPr lang="en-US" altLang="zh-CN" dirty="0"/>
              <a:t>: Hide HW complexity from the software through a set of simple operations and devices: </a:t>
            </a:r>
            <a:r>
              <a:rPr lang="en-US" altLang="zh-CN" i="1" dirty="0"/>
              <a:t>add</a:t>
            </a:r>
            <a:r>
              <a:rPr lang="en-US" altLang="zh-CN" dirty="0"/>
              <a:t>,  </a:t>
            </a:r>
            <a:r>
              <a:rPr lang="en-US" altLang="zh-CN" i="1" dirty="0" err="1"/>
              <a:t>mul</a:t>
            </a:r>
            <a:r>
              <a:rPr lang="en-US" altLang="zh-CN" dirty="0"/>
              <a:t>…</a:t>
            </a:r>
          </a:p>
          <a:p>
            <a:pPr algn="just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charset="-122"/>
              </a:rPr>
              <a:t>Provides a mechanism by which the software </a:t>
            </a:r>
            <a:r>
              <a:rPr lang="en-US" altLang="zh-CN" dirty="0">
                <a:solidFill>
                  <a:srgbClr val="CC0000"/>
                </a:solidFill>
                <a:ea typeface="宋体" charset="-122"/>
              </a:rPr>
              <a:t>tells the hardware what should be done</a:t>
            </a:r>
            <a:r>
              <a:rPr lang="en-US" altLang="zh-CN" dirty="0">
                <a:ea typeface="宋体" charset="-122"/>
              </a:rPr>
              <a:t>.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221088"/>
            <a:ext cx="5468370" cy="2370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9849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50912" y="332656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 “Medium” Pic. For ISA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44008" y="3429000"/>
            <a:ext cx="4536504" cy="7028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CN" sz="4700" b="1" dirty="0">
                <a:solidFill>
                  <a:schemeClr val="accent6">
                    <a:lumMod val="75000"/>
                  </a:schemeClr>
                </a:solidFill>
              </a:rPr>
              <a:t>add $t0, $s1, $s2</a:t>
            </a:r>
            <a:endParaRPr lang="zh-CN" altLang="en-US" sz="47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内容占位符 2"/>
          <p:cNvSpPr txBox="1">
            <a:spLocks/>
          </p:cNvSpPr>
          <p:nvPr/>
        </p:nvSpPr>
        <p:spPr>
          <a:xfrm>
            <a:off x="611560" y="5040000"/>
            <a:ext cx="3600400" cy="477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/>
              <a:t>Machine language</a:t>
            </a:r>
            <a:endParaRPr lang="zh-CN" altLang="en-US" sz="2800" b="1" dirty="0"/>
          </a:p>
        </p:txBody>
      </p:sp>
      <p:sp>
        <p:nvSpPr>
          <p:cNvPr id="16" name="内容占位符 2"/>
          <p:cNvSpPr txBox="1">
            <a:spLocks/>
          </p:cNvSpPr>
          <p:nvPr/>
        </p:nvSpPr>
        <p:spPr>
          <a:xfrm>
            <a:off x="611560" y="3501008"/>
            <a:ext cx="3892293" cy="468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/>
              <a:t>Assembly language</a:t>
            </a:r>
            <a:endParaRPr lang="zh-CN" altLang="en-US" sz="2800" b="1" dirty="0"/>
          </a:p>
        </p:txBody>
      </p:sp>
      <p:sp>
        <p:nvSpPr>
          <p:cNvPr id="18" name="内容占位符 2"/>
          <p:cNvSpPr txBox="1">
            <a:spLocks/>
          </p:cNvSpPr>
          <p:nvPr/>
        </p:nvSpPr>
        <p:spPr>
          <a:xfrm>
            <a:off x="144016" y="1628800"/>
            <a:ext cx="4860032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800" b="1" dirty="0"/>
              <a:t>High-level Language(C/Java)</a:t>
            </a:r>
            <a:endParaRPr lang="zh-CN" altLang="en-US" sz="2800" b="1" dirty="0"/>
          </a:p>
        </p:txBody>
      </p:sp>
      <p:sp>
        <p:nvSpPr>
          <p:cNvPr id="19" name="内容占位符 2"/>
          <p:cNvSpPr txBox="1">
            <a:spLocks/>
          </p:cNvSpPr>
          <p:nvPr/>
        </p:nvSpPr>
        <p:spPr>
          <a:xfrm>
            <a:off x="5292080" y="1700808"/>
            <a:ext cx="2260245" cy="648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5300" b="1" dirty="0">
                <a:solidFill>
                  <a:srgbClr val="00B050"/>
                </a:solidFill>
              </a:rPr>
              <a:t>A=B+C</a:t>
            </a:r>
            <a:endParaRPr lang="zh-CN" altLang="en-US" sz="5300" b="1" dirty="0">
              <a:solidFill>
                <a:srgbClr val="00B050"/>
              </a:solidFill>
            </a:endParaRPr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 rot="5400000" flipH="1">
            <a:off x="5934554" y="2542301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21" name="内容占位符 2"/>
          <p:cNvSpPr txBox="1">
            <a:spLocks/>
          </p:cNvSpPr>
          <p:nvPr/>
        </p:nvSpPr>
        <p:spPr>
          <a:xfrm>
            <a:off x="6843979" y="2557266"/>
            <a:ext cx="2120509" cy="698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3700" b="1" dirty="0"/>
              <a:t>Compiler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22" name="AutoShape 4"/>
          <p:cNvSpPr>
            <a:spLocks noChangeArrowheads="1"/>
          </p:cNvSpPr>
          <p:nvPr/>
        </p:nvSpPr>
        <p:spPr bwMode="auto">
          <a:xfrm rot="5400000" flipH="1">
            <a:off x="5890748" y="4270493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23" name="内容占位符 2"/>
          <p:cNvSpPr txBox="1">
            <a:spLocks/>
          </p:cNvSpPr>
          <p:nvPr/>
        </p:nvSpPr>
        <p:spPr>
          <a:xfrm>
            <a:off x="6804249" y="4256377"/>
            <a:ext cx="2313834" cy="698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4300" b="1" dirty="0"/>
              <a:t>Assembler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 rot="5400000" flipH="1">
            <a:off x="5882259" y="5603355"/>
            <a:ext cx="827377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25" name="内容占位符 2"/>
          <p:cNvSpPr txBox="1">
            <a:spLocks/>
          </p:cNvSpPr>
          <p:nvPr/>
        </p:nvSpPr>
        <p:spPr>
          <a:xfrm>
            <a:off x="4503853" y="6281936"/>
            <a:ext cx="393843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3600" dirty="0"/>
              <a:t>HW-level operation</a:t>
            </a:r>
            <a:endParaRPr lang="zh-CN" altLang="en-US" sz="3600" b="1" dirty="0"/>
          </a:p>
        </p:txBody>
      </p:sp>
      <p:sp>
        <p:nvSpPr>
          <p:cNvPr id="14" name="内容占位符 2"/>
          <p:cNvSpPr txBox="1">
            <a:spLocks/>
          </p:cNvSpPr>
          <p:nvPr/>
        </p:nvSpPr>
        <p:spPr>
          <a:xfrm>
            <a:off x="4183746" y="5085184"/>
            <a:ext cx="4924758" cy="5224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2200" b="1" dirty="0"/>
              <a:t>000010001100100100000000100000</a:t>
            </a:r>
            <a:endParaRPr lang="zh-CN" altLang="en-US" sz="2200" b="1" dirty="0"/>
          </a:p>
        </p:txBody>
      </p:sp>
      <p:sp>
        <p:nvSpPr>
          <p:cNvPr id="17" name="椭圆 16"/>
          <p:cNvSpPr/>
          <p:nvPr/>
        </p:nvSpPr>
        <p:spPr>
          <a:xfrm>
            <a:off x="6646124" y="2204863"/>
            <a:ext cx="2497875" cy="376277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817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82047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Machine language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412776"/>
            <a:ext cx="8073752" cy="54452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4000" dirty="0"/>
              <a:t> </a:t>
            </a:r>
            <a:r>
              <a:rPr lang="en-US" altLang="zh-CN" sz="4000" i="1" dirty="0"/>
              <a:t>Binary</a:t>
            </a:r>
            <a:r>
              <a:rPr lang="en-US" altLang="zh-CN" sz="4000" dirty="0"/>
              <a:t> representation of </a:t>
            </a:r>
            <a:r>
              <a:rPr lang="en-US" altLang="zh-CN" sz="4000" i="1" dirty="0"/>
              <a:t>instruction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4000" i="1" dirty="0"/>
              <a:t> Physically</a:t>
            </a:r>
            <a:r>
              <a:rPr lang="en-US" altLang="zh-CN" sz="4000" dirty="0"/>
              <a:t> store in the memory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4000" i="1" dirty="0"/>
              <a:t> Directly</a:t>
            </a:r>
            <a:r>
              <a:rPr lang="en-US" altLang="zh-CN" sz="4000" dirty="0"/>
              <a:t> executed by the processor</a:t>
            </a:r>
          </a:p>
          <a:p>
            <a:pPr marL="82296" indent="0">
              <a:buNone/>
            </a:pP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1115616" y="6165304"/>
            <a:ext cx="7704856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CN" sz="4000" i="1" dirty="0"/>
              <a:t>We will re-visit machine language later</a:t>
            </a:r>
          </a:p>
        </p:txBody>
      </p:sp>
      <p:sp>
        <p:nvSpPr>
          <p:cNvPr id="5" name="内容占位符 2"/>
          <p:cNvSpPr txBox="1">
            <a:spLocks/>
          </p:cNvSpPr>
          <p:nvPr/>
        </p:nvSpPr>
        <p:spPr>
          <a:xfrm>
            <a:off x="1979712" y="5625244"/>
            <a:ext cx="5616624" cy="540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i="1" dirty="0"/>
              <a:t>In courtesy of www.proactiveinvestors.com.au</a:t>
            </a:r>
            <a:endParaRPr lang="zh-CN" altLang="en-US" sz="2400" i="1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968" y="3550085"/>
            <a:ext cx="4032448" cy="190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301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82047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Assembly (ASM) language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608" y="1412776"/>
            <a:ext cx="8073752" cy="5445224"/>
          </a:xfrm>
        </p:spPr>
        <p:txBody>
          <a:bodyPr>
            <a:normAutofit fontScale="92500"/>
          </a:bodyPr>
          <a:lstStyle/>
          <a:p>
            <a:r>
              <a:rPr lang="en-US" altLang="zh-CN" sz="4000" dirty="0"/>
              <a:t>For programmer, directly uses machine language to command CPU is too tedious</a:t>
            </a:r>
          </a:p>
          <a:p>
            <a:r>
              <a:rPr lang="en-US" altLang="zh-CN" sz="4000" dirty="0"/>
              <a:t>High-level language (HLL) cannot perform directly on hardware (register-level)</a:t>
            </a:r>
          </a:p>
          <a:p>
            <a:r>
              <a:rPr lang="en-US" altLang="zh-CN" sz="4000" dirty="0"/>
              <a:t>ASM provides good tradeoff between “readability” to programmer and “accessibility” to hardware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57715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First Glance to Instruction in MIPS ASM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907704" y="1628800"/>
            <a:ext cx="5400600" cy="93610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CN" sz="5300" b="1" dirty="0">
                <a:solidFill>
                  <a:srgbClr val="00B050"/>
                </a:solidFill>
              </a:rPr>
              <a:t>add     $t0, $s1, $s2</a:t>
            </a:r>
            <a:endParaRPr lang="zh-CN" altLang="en-US" sz="5300" b="1" dirty="0">
              <a:solidFill>
                <a:srgbClr val="00B050"/>
              </a:solidFill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 rot="5400000">
            <a:off x="2213820" y="2617386"/>
            <a:ext cx="836415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7" name="内容占位符 2"/>
          <p:cNvSpPr txBox="1">
            <a:spLocks/>
          </p:cNvSpPr>
          <p:nvPr/>
        </p:nvSpPr>
        <p:spPr>
          <a:xfrm>
            <a:off x="1115617" y="3522451"/>
            <a:ext cx="2808312" cy="698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14800" b="1" dirty="0"/>
              <a:t>Operation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3505185" y="3450443"/>
            <a:ext cx="1210831" cy="698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4000" b="1" dirty="0"/>
              <a:t>Reg1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 rot="5400000">
            <a:off x="3789508" y="2618828"/>
            <a:ext cx="836415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 rot="5400000">
            <a:off x="5013644" y="2618828"/>
            <a:ext cx="836415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 rot="5400000">
            <a:off x="6165772" y="2618828"/>
            <a:ext cx="836415" cy="728568"/>
          </a:xfrm>
          <a:prstGeom prst="leftArrow">
            <a:avLst>
              <a:gd name="adj1" fmla="val 50000"/>
              <a:gd name="adj2" fmla="val 43783"/>
            </a:avLst>
          </a:prstGeom>
          <a:solidFill>
            <a:srgbClr val="FF0000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endParaRPr lang="en-US">
              <a:solidFill>
                <a:schemeClr val="accent6"/>
              </a:solidFill>
            </a:endParaRPr>
          </a:p>
        </p:txBody>
      </p:sp>
      <p:sp>
        <p:nvSpPr>
          <p:cNvPr id="12" name="内容占位符 2"/>
          <p:cNvSpPr txBox="1">
            <a:spLocks/>
          </p:cNvSpPr>
          <p:nvPr/>
        </p:nvSpPr>
        <p:spPr>
          <a:xfrm>
            <a:off x="4729321" y="3450443"/>
            <a:ext cx="1210831" cy="698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4000" b="1" dirty="0"/>
              <a:t>Reg2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13" name="内容占位符 2"/>
          <p:cNvSpPr txBox="1">
            <a:spLocks/>
          </p:cNvSpPr>
          <p:nvPr/>
        </p:nvSpPr>
        <p:spPr>
          <a:xfrm>
            <a:off x="5953457" y="3450443"/>
            <a:ext cx="1210831" cy="698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4000" b="1" dirty="0"/>
              <a:t>Reg3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17" name="内容占位符 2"/>
          <p:cNvSpPr txBox="1">
            <a:spLocks/>
          </p:cNvSpPr>
          <p:nvPr/>
        </p:nvSpPr>
        <p:spPr>
          <a:xfrm>
            <a:off x="7264473" y="3749196"/>
            <a:ext cx="1913920" cy="69863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4300" dirty="0" err="1"/>
              <a:t>Reg</a:t>
            </a:r>
            <a:r>
              <a:rPr lang="en-US" altLang="zh-CN" sz="4300" dirty="0"/>
              <a:t>: Register</a:t>
            </a: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14" name="内容占位符 2"/>
          <p:cNvSpPr txBox="1">
            <a:spLocks/>
          </p:cNvSpPr>
          <p:nvPr/>
        </p:nvSpPr>
        <p:spPr>
          <a:xfrm>
            <a:off x="1187624" y="4248472"/>
            <a:ext cx="7573485" cy="249289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 panose="05000000000000000000" pitchFamily="2" charset="2"/>
              <a:buChar char="l"/>
            </a:pPr>
            <a:r>
              <a:rPr lang="en-US" altLang="zh-CN" sz="4000" dirty="0"/>
              <a:t>MIPS ASM language directly operates on </a:t>
            </a:r>
            <a:r>
              <a:rPr lang="en-US" altLang="zh-CN" sz="4000" i="1" dirty="0"/>
              <a:t>Register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4000" dirty="0"/>
              <a:t>It is readable to programmer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4000" dirty="0"/>
              <a:t>We will talk about Register later</a:t>
            </a:r>
            <a:r>
              <a:rPr lang="en-US" altLang="zh-CN" sz="3600" dirty="0"/>
              <a:t>   </a:t>
            </a:r>
            <a:endParaRPr lang="en-US" altLang="zh-CN" sz="24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74547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820472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HLL vs ASM vs Machine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844824"/>
            <a:ext cx="7848872" cy="37444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4300" dirty="0"/>
              <a:t>Readability:</a:t>
            </a:r>
          </a:p>
          <a:p>
            <a:pPr marL="0" indent="0">
              <a:buNone/>
            </a:pPr>
            <a:r>
              <a:rPr lang="en-US" altLang="zh-CN" sz="4300" dirty="0"/>
              <a:t>       HLL &gt; ASM &gt; Machine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4300" dirty="0"/>
              <a:t>Executing speed:</a:t>
            </a:r>
          </a:p>
          <a:p>
            <a:pPr marL="0" indent="0">
              <a:buNone/>
            </a:pPr>
            <a:r>
              <a:rPr lang="en-US" altLang="zh-CN" sz="4300" dirty="0"/>
              <a:t>       Machine &gt; ASM &gt; HLL</a:t>
            </a:r>
          </a:p>
        </p:txBody>
      </p:sp>
    </p:spTree>
    <p:extLst>
      <p:ext uri="{BB962C8B-B14F-4D97-AF65-F5344CB8AC3E}">
        <p14:creationId xmlns:p14="http://schemas.microsoft.com/office/powerpoint/2010/main" val="3049324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5049</TotalTime>
  <Words>1329</Words>
  <Application>Microsoft Office PowerPoint</Application>
  <PresentationFormat>On-screen Show (4:3)</PresentationFormat>
  <Paragraphs>239</Paragraphs>
  <Slides>30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夏至</vt:lpstr>
      <vt:lpstr>CSE 341 Computer Organization  Lecture 2 ISA : Assembly Language 1 </vt:lpstr>
      <vt:lpstr>Today’s Content in Big Picture</vt:lpstr>
      <vt:lpstr>Instruction Set  Arch. (ISA)</vt:lpstr>
      <vt:lpstr>ISA: Interface between HW and SW</vt:lpstr>
      <vt:lpstr>A “Medium” Pic. For ISA</vt:lpstr>
      <vt:lpstr>Machine language</vt:lpstr>
      <vt:lpstr>Assembly (ASM) language</vt:lpstr>
      <vt:lpstr>First Glance to Instruction in MIPS ASM</vt:lpstr>
      <vt:lpstr>HLL vs ASM vs Machine</vt:lpstr>
      <vt:lpstr>Task 1: From HLL to ASM</vt:lpstr>
      <vt:lpstr>In this task, you will learn… </vt:lpstr>
      <vt:lpstr>MIPS ISA</vt:lpstr>
      <vt:lpstr>Why we choose MIPS</vt:lpstr>
      <vt:lpstr>Register to Register</vt:lpstr>
      <vt:lpstr>Register vs Memory</vt:lpstr>
      <vt:lpstr>1-bit Reg and Mem</vt:lpstr>
      <vt:lpstr>Register File</vt:lpstr>
      <vt:lpstr>MIPS Register File</vt:lpstr>
      <vt:lpstr>Register Name</vt:lpstr>
      <vt:lpstr>Naming Conventions</vt:lpstr>
      <vt:lpstr>MIPS ASM Instructions (Arithmetic)</vt:lpstr>
      <vt:lpstr>Some Arithmetic and Logical Operations</vt:lpstr>
      <vt:lpstr>Larger Expression</vt:lpstr>
      <vt:lpstr>Immediate Operations</vt:lpstr>
      <vt:lpstr>Question</vt:lpstr>
      <vt:lpstr>Question</vt:lpstr>
      <vt:lpstr>The Need of Memory</vt:lpstr>
      <vt:lpstr>The Need of Memory</vt:lpstr>
      <vt:lpstr>Review of Memory</vt:lpstr>
      <vt:lpstr>Memory in the MIPS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Wenyao</dc:creator>
  <cp:lastModifiedBy>Lu Su</cp:lastModifiedBy>
  <cp:revision>204</cp:revision>
  <cp:lastPrinted>2016-02-08T21:26:17Z</cp:lastPrinted>
  <dcterms:created xsi:type="dcterms:W3CDTF">2015-08-13T19:09:57Z</dcterms:created>
  <dcterms:modified xsi:type="dcterms:W3CDTF">2020-02-02T05:35:43Z</dcterms:modified>
</cp:coreProperties>
</file>