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380" r:id="rId3"/>
    <p:sldId id="381" r:id="rId4"/>
    <p:sldId id="382" r:id="rId5"/>
    <p:sldId id="383" r:id="rId6"/>
    <p:sldId id="384" r:id="rId7"/>
    <p:sldId id="385" r:id="rId8"/>
    <p:sldId id="386" r:id="rId9"/>
    <p:sldId id="387" r:id="rId10"/>
    <p:sldId id="388" r:id="rId11"/>
    <p:sldId id="389" r:id="rId12"/>
    <p:sldId id="390" r:id="rId13"/>
    <p:sldId id="391" r:id="rId14"/>
    <p:sldId id="392" r:id="rId15"/>
    <p:sldId id="393" r:id="rId16"/>
    <p:sldId id="394" r:id="rId17"/>
    <p:sldId id="395" r:id="rId18"/>
    <p:sldId id="396" r:id="rId19"/>
    <p:sldId id="397" r:id="rId20"/>
    <p:sldId id="398" r:id="rId21"/>
    <p:sldId id="399" r:id="rId22"/>
    <p:sldId id="400" r:id="rId23"/>
  </p:sldIdLst>
  <p:sldSz cx="9144000" cy="6858000" type="screen4x3"/>
  <p:notesSz cx="7099300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16B49A"/>
    <a:srgbClr val="54D1EA"/>
    <a:srgbClr val="167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70911" autoAdjust="0"/>
  </p:normalViewPr>
  <p:slideViewPr>
    <p:cSldViewPr>
      <p:cViewPr varScale="1">
        <p:scale>
          <a:sx n="97" d="100"/>
          <a:sy n="97" d="100"/>
        </p:scale>
        <p:origin x="-20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062360-BD95-49C2-A82D-2F9963887958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D919D-36E6-458F-8285-2B168B244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597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Byte_addressing#cite_note-Economia_Word-2" TargetMode="External"/><Relationship Id="rId3" Type="http://schemas.openxmlformats.org/officeDocument/2006/relationships/hyperlink" Target="https://en.wikipedia.org/wiki/Byte" TargetMode="External"/><Relationship Id="rId7" Type="http://schemas.openxmlformats.org/officeDocument/2006/relationships/hyperlink" Target="https://en.wikipedia.org/wiki/Word_machine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en.wikipedia.org/wiki/Byte_addressing#cite_note-Hansen_1986-1" TargetMode="External"/><Relationship Id="rId5" Type="http://schemas.openxmlformats.org/officeDocument/2006/relationships/hyperlink" Target="https://en.wikipedia.org/wiki/Word-addressable" TargetMode="External"/><Relationship Id="rId4" Type="http://schemas.openxmlformats.org/officeDocument/2006/relationships/hyperlink" Target="https://en.wikipedia.org/wiki/Word_orientation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constant in a data transfer instruction (8) is called the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off set,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register added to form the address ($s3) is called the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base register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D919D-36E6-458F-8285-2B168B24435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570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Byte addressing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refers to hardware architectures which support accessing individual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Byte"/>
              </a:rPr>
              <a:t>bytes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 data rather than only larger units called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Word orientation"/>
              </a:rPr>
              <a:t>words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which would be </a:t>
            </a:r>
            <a:r>
              <a:rPr lang="en-US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Word-addressable"/>
              </a:rPr>
              <a:t>word-addressable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Such computers are sometimes called 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byte machines</a:t>
            </a:r>
            <a:r>
              <a:rPr lang="en-US" sz="1200" b="0" i="0" u="none" strike="noStrike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[1]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(in contrast to </a:t>
            </a:r>
            <a:r>
              <a:rPr lang="en-US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 tooltip="Word machine"/>
              </a:rPr>
              <a:t>word machines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  <a:r>
              <a:rPr lang="en-US" sz="1200" b="0" i="0" u="none" strike="noStrike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8"/>
              </a:rPr>
              <a:t>[</a:t>
            </a:r>
            <a:r>
              <a:rPr lang="en-US" sz="1200" b="0" i="0" u="none" strike="noStrike" kern="1200" baseline="300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8"/>
              </a:rPr>
              <a:t>2]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C9AD78-F2AB-4FB3-A6AB-00203984E50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105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bne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branch on not equal</a:t>
            </a:r>
          </a:p>
          <a:p>
            <a:r>
              <a:rPr lang="en-US" dirty="0" err="1" smtClean="0"/>
              <a:t>beq</a:t>
            </a:r>
            <a:r>
              <a:rPr lang="en-US" dirty="0" smtClean="0"/>
              <a:t>: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branch on equal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set on less than</a:t>
            </a: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slti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set less than immediate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D919D-36E6-458F-8285-2B168B24435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77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bgt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branch greater than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D919D-36E6-458F-8285-2B168B24435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318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2020/2/4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t>2020/2/4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1844824"/>
            <a:ext cx="8964488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  <a:t>CSE 341</a:t>
            </a:r>
            <a:b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Computer Organization</a:t>
            </a:r>
            <a:b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100" b="1" i="1" dirty="0">
                <a:solidFill>
                  <a:schemeClr val="tx1"/>
                </a:solidFill>
              </a:rPr>
              <a:t/>
            </a:r>
            <a:br>
              <a:rPr lang="en-US" altLang="zh-CN" sz="3100" b="1" i="1" dirty="0">
                <a:solidFill>
                  <a:schemeClr val="tx1"/>
                </a:solidFill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Lecture </a:t>
            </a:r>
            <a:r>
              <a:rPr lang="en-US" altLang="zh-CN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3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ISA : Assembly </a:t>
            </a:r>
            <a:r>
              <a:rPr lang="en-US" altLang="zh-Hans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L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anguage 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2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endParaRPr lang="zh-CN" altLang="en-US" sz="3600" b="1" dirty="0">
              <a:solidFill>
                <a:srgbClr val="FF0000"/>
              </a:solidFill>
              <a:latin typeface="Gadugi" panose="020B0502040204020203" pitchFamily="34" charset="0"/>
              <a:ea typeface="Malgun Gothic" panose="020B0503020000020004" pitchFamily="34" charset="-127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2448272"/>
          </a:xfrm>
        </p:spPr>
        <p:txBody>
          <a:bodyPr>
            <a:normAutofit fontScale="70000" lnSpcReduction="20000"/>
          </a:bodyPr>
          <a:lstStyle/>
          <a:p>
            <a:endParaRPr lang="en-US" altLang="zh-CN" dirty="0"/>
          </a:p>
          <a:p>
            <a:pPr algn="ctr"/>
            <a:r>
              <a:rPr lang="en-US" altLang="zh-CN" sz="5100" b="1" i="1" dirty="0">
                <a:solidFill>
                  <a:schemeClr val="accent1"/>
                </a:solidFill>
              </a:rPr>
              <a:t>Prof. </a:t>
            </a:r>
            <a:r>
              <a:rPr lang="en-US" altLang="zh-CN" sz="5100" b="1" i="1" dirty="0" smtClean="0">
                <a:solidFill>
                  <a:schemeClr val="accent1"/>
                </a:solidFill>
              </a:rPr>
              <a:t>Lu Su</a:t>
            </a:r>
            <a:endParaRPr lang="en-US" altLang="zh-CN" sz="5100" b="1" i="1" dirty="0">
              <a:solidFill>
                <a:schemeClr val="accent1"/>
              </a:solidFill>
            </a:endParaRPr>
          </a:p>
          <a:p>
            <a:pPr algn="ctr"/>
            <a:r>
              <a:rPr lang="en-US" altLang="zh-CN" sz="4400" b="1" i="1" dirty="0">
                <a:solidFill>
                  <a:schemeClr val="tx1"/>
                </a:solidFill>
              </a:rPr>
              <a:t>Computer Science &amp; Engineering</a:t>
            </a:r>
          </a:p>
          <a:p>
            <a:pPr algn="ctr"/>
            <a:endParaRPr lang="en-US" altLang="zh-CN" sz="4400" b="1" i="1" dirty="0">
              <a:solidFill>
                <a:schemeClr val="tx1"/>
              </a:solidFill>
            </a:endParaRP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Slides adapted from </a:t>
            </a:r>
            <a:r>
              <a:rPr lang="en-US" altLang="zh-CN" sz="2100" b="1" i="1" dirty="0" err="1"/>
              <a:t>Raheel</a:t>
            </a:r>
            <a:r>
              <a:rPr lang="en-US" altLang="zh-CN" sz="2100" b="1" i="1" dirty="0"/>
              <a:t> Ahmad, </a:t>
            </a:r>
            <a:r>
              <a:rPr lang="en-US" altLang="zh-CN" sz="2100" b="1" i="1" dirty="0">
                <a:solidFill>
                  <a:schemeClr val="tx1"/>
                </a:solidFill>
              </a:rPr>
              <a:t>Luis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Ceze</a:t>
            </a:r>
            <a:r>
              <a:rPr lang="en-US" altLang="zh-CN" sz="2100" b="1" i="1" dirty="0">
                <a:solidFill>
                  <a:schemeClr val="tx1"/>
                </a:solidFill>
              </a:rPr>
              <a:t> , </a:t>
            </a:r>
            <a:r>
              <a:rPr lang="en-US" altLang="zh-CN" sz="2100" b="1" i="1" dirty="0" err="1"/>
              <a:t>Sangyeun</a:t>
            </a:r>
            <a:r>
              <a:rPr lang="en-US" altLang="zh-CN" sz="2100" b="1" i="1" dirty="0"/>
              <a:t> Cho,</a:t>
            </a: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 Howard Huang, Bruce Kim,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Josep</a:t>
            </a:r>
            <a:r>
              <a:rPr lang="en-US" altLang="zh-CN" sz="2100" b="1" i="1" dirty="0">
                <a:solidFill>
                  <a:schemeClr val="tx1"/>
                </a:solidFill>
              </a:rPr>
              <a:t>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Torrellas</a:t>
            </a:r>
            <a:r>
              <a:rPr lang="en-US" altLang="zh-CN" sz="2100" b="1" i="1" dirty="0">
                <a:solidFill>
                  <a:schemeClr val="tx1"/>
                </a:solidFill>
              </a:rPr>
              <a:t>, Bo Yuan, and Craig Zilles</a:t>
            </a:r>
            <a:endParaRPr lang="zh-CN" altLang="en-US" sz="21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2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Example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340768"/>
            <a:ext cx="7920880" cy="5472608"/>
          </a:xfrm>
        </p:spPr>
        <p:txBody>
          <a:bodyPr>
            <a:normAutofit/>
          </a:bodyPr>
          <a:lstStyle/>
          <a:p>
            <a:r>
              <a:rPr lang="en-US" altLang="zh-CN" sz="3600" dirty="0"/>
              <a:t>Compile   </a:t>
            </a:r>
            <a:r>
              <a:rPr lang="en-US" altLang="zh-CN" sz="3600" dirty="0">
                <a:solidFill>
                  <a:srgbClr val="00B050"/>
                </a:solidFill>
              </a:rPr>
              <a:t>A[12] = h + A[8]</a:t>
            </a:r>
          </a:p>
          <a:p>
            <a:r>
              <a:rPr lang="en-US" altLang="zh-CN" sz="3600" dirty="0"/>
              <a:t>Assume $s3 stores the starting address of A[], value of h is in $s2</a:t>
            </a:r>
          </a:p>
          <a:p>
            <a:pPr marL="82296" indent="0" algn="ctr">
              <a:buNone/>
            </a:pPr>
            <a:r>
              <a:rPr lang="en-US" altLang="zh-CN" sz="3600" dirty="0"/>
              <a:t>	</a:t>
            </a:r>
            <a:r>
              <a:rPr lang="en-US" altLang="zh-CN" sz="3600" dirty="0" err="1">
                <a:solidFill>
                  <a:srgbClr val="0000FF"/>
                </a:solidFill>
              </a:rPr>
              <a:t>lw</a:t>
            </a:r>
            <a:r>
              <a:rPr lang="en-US" altLang="zh-CN" sz="3600" dirty="0">
                <a:solidFill>
                  <a:srgbClr val="0000FF"/>
                </a:solidFill>
              </a:rPr>
              <a:t>   $t0,  </a:t>
            </a:r>
            <a:r>
              <a:rPr lang="en-US" altLang="zh-CN" sz="3600" dirty="0">
                <a:solidFill>
                  <a:srgbClr val="FF0000"/>
                </a:solidFill>
              </a:rPr>
              <a:t>32</a:t>
            </a:r>
            <a:r>
              <a:rPr lang="en-US" altLang="zh-CN" sz="3600" dirty="0">
                <a:solidFill>
                  <a:srgbClr val="0000FF"/>
                </a:solidFill>
              </a:rPr>
              <a:t>($s3)</a:t>
            </a:r>
          </a:p>
          <a:p>
            <a:pPr marL="0" indent="0" algn="ctr">
              <a:buNone/>
            </a:pPr>
            <a:r>
              <a:rPr lang="en-US" altLang="zh-CN" sz="3600" dirty="0">
                <a:solidFill>
                  <a:srgbClr val="0000FF"/>
                </a:solidFill>
              </a:rPr>
              <a:t>    	add  $t0, $s2, $t0</a:t>
            </a:r>
          </a:p>
          <a:p>
            <a:pPr marL="0" indent="0" algn="ctr">
              <a:buNone/>
            </a:pPr>
            <a:r>
              <a:rPr lang="en-US" altLang="zh-CN" sz="3600" dirty="0">
                <a:solidFill>
                  <a:srgbClr val="0000FF"/>
                </a:solidFill>
              </a:rPr>
              <a:t>    	</a:t>
            </a:r>
            <a:r>
              <a:rPr lang="en-US" altLang="zh-CN" sz="3600" dirty="0" err="1">
                <a:solidFill>
                  <a:srgbClr val="0000FF"/>
                </a:solidFill>
              </a:rPr>
              <a:t>sw</a:t>
            </a:r>
            <a:r>
              <a:rPr lang="en-US" altLang="zh-CN" sz="3600" dirty="0">
                <a:solidFill>
                  <a:srgbClr val="0000FF"/>
                </a:solidFill>
              </a:rPr>
              <a:t>    $t0, </a:t>
            </a:r>
            <a:r>
              <a:rPr lang="en-US" altLang="zh-CN" sz="3600" dirty="0">
                <a:solidFill>
                  <a:srgbClr val="FF0000"/>
                </a:solidFill>
              </a:rPr>
              <a:t>48</a:t>
            </a:r>
            <a:r>
              <a:rPr lang="en-US" altLang="zh-CN" sz="3600" dirty="0">
                <a:solidFill>
                  <a:srgbClr val="0000FF"/>
                </a:solidFill>
              </a:rPr>
              <a:t>($s3)</a:t>
            </a:r>
            <a:endParaRPr lang="en-US" altLang="zh-CN" sz="3600" dirty="0"/>
          </a:p>
          <a:p>
            <a:r>
              <a:rPr lang="en-US" altLang="zh-CN" sz="3600" b="1" dirty="0"/>
              <a:t>Do not </a:t>
            </a:r>
            <a:r>
              <a:rPr lang="en-US" altLang="zh-CN" sz="3600" dirty="0"/>
              <a:t>write something such as:  </a:t>
            </a:r>
          </a:p>
          <a:p>
            <a:pPr marL="0" indent="0">
              <a:buNone/>
            </a:pPr>
            <a:r>
              <a:rPr lang="en-US" altLang="zh-CN" sz="3600" dirty="0"/>
              <a:t>         add 48($s3),  $s2, 32($s3)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850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Revisit the prior examples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66124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endParaRPr lang="en-US" altLang="zh-CN" sz="36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3600" dirty="0"/>
              <a:t>Load word instruction (</a:t>
            </a:r>
            <a:r>
              <a:rPr lang="en-US" altLang="zh-CN" sz="3600" dirty="0" err="1">
                <a:solidFill>
                  <a:srgbClr val="FF0000"/>
                </a:solidFill>
              </a:rPr>
              <a:t>lw</a:t>
            </a:r>
            <a:r>
              <a:rPr lang="en-US" altLang="zh-CN" sz="3600" dirty="0"/>
              <a:t>)</a:t>
            </a:r>
          </a:p>
          <a:p>
            <a:pPr marL="82296" indent="0">
              <a:buNone/>
            </a:pPr>
            <a:r>
              <a:rPr lang="en-US" altLang="zh-CN" sz="3600" dirty="0"/>
              <a:t>    </a:t>
            </a:r>
            <a:r>
              <a:rPr lang="en-US" altLang="zh-CN" sz="3000" dirty="0" err="1">
                <a:solidFill>
                  <a:srgbClr val="0070C0"/>
                </a:solidFill>
              </a:rPr>
              <a:t>lw</a:t>
            </a:r>
            <a:r>
              <a:rPr lang="en-US" altLang="zh-CN" sz="3000" dirty="0">
                <a:solidFill>
                  <a:srgbClr val="0070C0"/>
                </a:solidFill>
              </a:rPr>
              <a:t> $t0,  </a:t>
            </a:r>
            <a:r>
              <a:rPr lang="en-US" altLang="zh-CN" sz="3000" dirty="0">
                <a:solidFill>
                  <a:srgbClr val="FF0000"/>
                </a:solidFill>
              </a:rPr>
              <a:t>80</a:t>
            </a:r>
            <a:r>
              <a:rPr lang="en-US" altLang="zh-CN" sz="3000" dirty="0">
                <a:solidFill>
                  <a:srgbClr val="0070C0"/>
                </a:solidFill>
              </a:rPr>
              <a:t>($a0)   # $t0 = Memory[$a0+20]</a:t>
            </a:r>
          </a:p>
          <a:p>
            <a:pPr marL="82296" indent="0">
              <a:buNone/>
            </a:pPr>
            <a:r>
              <a:rPr lang="en-US" altLang="zh-CN" sz="3000" dirty="0"/>
              <a:t>    ---$a0: stores the starting position of array a[]</a:t>
            </a:r>
          </a:p>
          <a:p>
            <a:pPr marL="82296" indent="0">
              <a:buNone/>
            </a:pPr>
            <a:r>
              <a:rPr lang="en-US" altLang="zh-CN" sz="3000" dirty="0"/>
              <a:t>    ---20: Offset</a:t>
            </a:r>
          </a:p>
          <a:p>
            <a:pPr marL="82296" indent="0">
              <a:buNone/>
            </a:pPr>
            <a:endParaRPr lang="en-US" altLang="zh-CN" sz="30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3600" dirty="0"/>
              <a:t>Store word instruction (</a:t>
            </a:r>
            <a:r>
              <a:rPr lang="en-US" altLang="zh-CN" sz="3600" dirty="0" err="1">
                <a:solidFill>
                  <a:srgbClr val="00B050"/>
                </a:solidFill>
              </a:rPr>
              <a:t>sw</a:t>
            </a:r>
            <a:r>
              <a:rPr lang="en-US" altLang="zh-CN" sz="3600" dirty="0"/>
              <a:t>)</a:t>
            </a:r>
          </a:p>
          <a:p>
            <a:pPr marL="0" indent="0">
              <a:buNone/>
            </a:pPr>
            <a:r>
              <a:rPr lang="en-US" altLang="zh-CN" sz="3000" dirty="0"/>
              <a:t>     </a:t>
            </a:r>
            <a:r>
              <a:rPr lang="en-US" altLang="zh-CN" sz="3000" dirty="0" err="1">
                <a:solidFill>
                  <a:srgbClr val="0070C0"/>
                </a:solidFill>
              </a:rPr>
              <a:t>sw</a:t>
            </a:r>
            <a:r>
              <a:rPr lang="en-US" altLang="zh-CN" sz="3000" dirty="0">
                <a:solidFill>
                  <a:srgbClr val="0070C0"/>
                </a:solidFill>
              </a:rPr>
              <a:t>   $t0,  </a:t>
            </a:r>
            <a:r>
              <a:rPr lang="en-US" altLang="zh-CN" sz="3000" dirty="0">
                <a:solidFill>
                  <a:srgbClr val="FF0000"/>
                </a:solidFill>
              </a:rPr>
              <a:t>80</a:t>
            </a:r>
            <a:r>
              <a:rPr lang="en-US" altLang="zh-CN" sz="3000" dirty="0">
                <a:solidFill>
                  <a:srgbClr val="0070C0"/>
                </a:solidFill>
              </a:rPr>
              <a:t>($a0)  # Memory[$a0+20] = $t0</a:t>
            </a:r>
            <a:endParaRPr lang="en-US" altLang="zh-CN" sz="3000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275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Revisit the prior question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340768"/>
            <a:ext cx="7920880" cy="5472608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pt-BR" altLang="zh-CN" sz="3600" dirty="0"/>
              <a:t>Write the ASM for following c code:</a:t>
            </a:r>
          </a:p>
          <a:p>
            <a:pPr marL="82296" indent="0">
              <a:buNone/>
            </a:pPr>
            <a:r>
              <a:rPr lang="pt-BR" altLang="zh-CN" sz="3600" i="1" dirty="0">
                <a:solidFill>
                  <a:srgbClr val="FF0000"/>
                </a:solidFill>
              </a:rPr>
              <a:t>char A[4] = {1, 2, 3, 4};</a:t>
            </a:r>
          </a:p>
          <a:p>
            <a:pPr marL="82296" indent="0">
              <a:buNone/>
            </a:pPr>
            <a:r>
              <a:rPr lang="en-US" altLang="zh-CN" sz="3600" i="1" dirty="0" err="1">
                <a:solidFill>
                  <a:srgbClr val="FF0000"/>
                </a:solidFill>
              </a:rPr>
              <a:t>int</a:t>
            </a:r>
            <a:r>
              <a:rPr lang="en-US" altLang="zh-CN" sz="3600" i="1" dirty="0">
                <a:solidFill>
                  <a:srgbClr val="FF0000"/>
                </a:solidFill>
              </a:rPr>
              <a:t> result;</a:t>
            </a:r>
          </a:p>
          <a:p>
            <a:pPr marL="82296" indent="0">
              <a:buNone/>
            </a:pPr>
            <a:r>
              <a:rPr lang="pt-BR" altLang="zh-CN" sz="3600" i="1" dirty="0">
                <a:solidFill>
                  <a:srgbClr val="FF0000"/>
                </a:solidFill>
              </a:rPr>
              <a:t>result = A[0] + A[1] + A[2] + A[3];</a:t>
            </a:r>
            <a:endParaRPr lang="en-US" altLang="zh-CN" sz="3600" i="1" dirty="0">
              <a:solidFill>
                <a:srgbClr val="FF0000"/>
              </a:solidFill>
            </a:endParaRPr>
          </a:p>
          <a:p>
            <a:pPr marL="82296" indent="0">
              <a:buNone/>
            </a:pPr>
            <a:r>
              <a:rPr lang="en-US" altLang="zh-CN" sz="3600" dirty="0">
                <a:solidFill>
                  <a:srgbClr val="00B050"/>
                </a:solidFill>
              </a:rPr>
              <a:t># Assume a0 stores the starting address of A[];</a:t>
            </a:r>
          </a:p>
          <a:p>
            <a:pPr marL="82296" indent="0">
              <a:buNone/>
            </a:pPr>
            <a:r>
              <a:rPr lang="en-US" altLang="zh-CN" sz="3600" dirty="0" err="1">
                <a:solidFill>
                  <a:srgbClr val="00B050"/>
                </a:solidFill>
              </a:rPr>
              <a:t>lw</a:t>
            </a:r>
            <a:r>
              <a:rPr lang="en-US" altLang="zh-CN" sz="3600" dirty="0">
                <a:solidFill>
                  <a:srgbClr val="00B050"/>
                </a:solidFill>
              </a:rPr>
              <a:t> $t0, </a:t>
            </a:r>
            <a:r>
              <a:rPr lang="en-US" altLang="zh-CN" sz="3600" dirty="0">
                <a:solidFill>
                  <a:srgbClr val="0070C0"/>
                </a:solidFill>
              </a:rPr>
              <a:t>0</a:t>
            </a:r>
            <a:r>
              <a:rPr lang="en-US" altLang="zh-CN" sz="3600" dirty="0">
                <a:solidFill>
                  <a:srgbClr val="00B050"/>
                </a:solidFill>
              </a:rPr>
              <a:t>($a0);</a:t>
            </a:r>
          </a:p>
          <a:p>
            <a:pPr marL="82296" indent="0">
              <a:buNone/>
            </a:pPr>
            <a:r>
              <a:rPr lang="en-US" altLang="zh-CN" sz="3600" dirty="0" err="1">
                <a:solidFill>
                  <a:srgbClr val="00B050"/>
                </a:solidFill>
              </a:rPr>
              <a:t>lw</a:t>
            </a:r>
            <a:r>
              <a:rPr lang="en-US" altLang="zh-CN" sz="3600" dirty="0">
                <a:solidFill>
                  <a:srgbClr val="00B050"/>
                </a:solidFill>
              </a:rPr>
              <a:t> $t1,</a:t>
            </a:r>
            <a:r>
              <a:rPr lang="en-US" altLang="zh-CN" sz="3600" dirty="0">
                <a:solidFill>
                  <a:srgbClr val="0070C0"/>
                </a:solidFill>
              </a:rPr>
              <a:t>4</a:t>
            </a:r>
            <a:r>
              <a:rPr lang="en-US" altLang="zh-CN" sz="3600" dirty="0">
                <a:solidFill>
                  <a:srgbClr val="00B050"/>
                </a:solidFill>
              </a:rPr>
              <a:t>($a0);    </a:t>
            </a:r>
          </a:p>
          <a:p>
            <a:pPr marL="82296" indent="0">
              <a:buNone/>
            </a:pPr>
            <a:r>
              <a:rPr lang="en-US" altLang="zh-CN" sz="3600" dirty="0">
                <a:solidFill>
                  <a:srgbClr val="00B050"/>
                </a:solidFill>
              </a:rPr>
              <a:t>add $t0,$t0,$t1;    #A[0]+A[1]</a:t>
            </a:r>
          </a:p>
          <a:p>
            <a:pPr marL="82296" indent="0">
              <a:buNone/>
            </a:pPr>
            <a:r>
              <a:rPr lang="en-US" altLang="zh-CN" sz="3600" dirty="0" err="1">
                <a:solidFill>
                  <a:srgbClr val="00B050"/>
                </a:solidFill>
              </a:rPr>
              <a:t>lw</a:t>
            </a:r>
            <a:r>
              <a:rPr lang="en-US" altLang="zh-CN" sz="3600" dirty="0">
                <a:solidFill>
                  <a:srgbClr val="00B050"/>
                </a:solidFill>
              </a:rPr>
              <a:t> $t1,</a:t>
            </a:r>
            <a:r>
              <a:rPr lang="en-US" altLang="zh-CN" sz="3600" dirty="0">
                <a:solidFill>
                  <a:srgbClr val="0070C0"/>
                </a:solidFill>
              </a:rPr>
              <a:t>8</a:t>
            </a:r>
            <a:r>
              <a:rPr lang="en-US" altLang="zh-CN" sz="3600" dirty="0">
                <a:solidFill>
                  <a:srgbClr val="00B050"/>
                </a:solidFill>
              </a:rPr>
              <a:t>($a0); </a:t>
            </a:r>
          </a:p>
          <a:p>
            <a:pPr marL="82296" indent="0">
              <a:buNone/>
            </a:pPr>
            <a:r>
              <a:rPr lang="en-US" altLang="zh-CN" sz="3600" dirty="0">
                <a:solidFill>
                  <a:srgbClr val="00B050"/>
                </a:solidFill>
              </a:rPr>
              <a:t>add $t0,$t0,$t1;    #A[0]+A[1]+A[2]</a:t>
            </a:r>
          </a:p>
          <a:p>
            <a:pPr marL="82296" indent="0">
              <a:buNone/>
            </a:pPr>
            <a:r>
              <a:rPr lang="en-US" altLang="zh-CN" sz="3600" dirty="0" err="1">
                <a:solidFill>
                  <a:srgbClr val="00B050"/>
                </a:solidFill>
              </a:rPr>
              <a:t>lw</a:t>
            </a:r>
            <a:r>
              <a:rPr lang="en-US" altLang="zh-CN" sz="3600" dirty="0">
                <a:solidFill>
                  <a:srgbClr val="00B050"/>
                </a:solidFill>
              </a:rPr>
              <a:t> $t1,</a:t>
            </a:r>
            <a:r>
              <a:rPr lang="en-US" altLang="zh-CN" sz="3600" dirty="0">
                <a:solidFill>
                  <a:srgbClr val="0070C0"/>
                </a:solidFill>
              </a:rPr>
              <a:t>12</a:t>
            </a:r>
            <a:r>
              <a:rPr lang="en-US" altLang="zh-CN" sz="3600" dirty="0">
                <a:solidFill>
                  <a:srgbClr val="00B050"/>
                </a:solidFill>
              </a:rPr>
              <a:t>($a0);</a:t>
            </a:r>
          </a:p>
          <a:p>
            <a:pPr marL="82296" indent="0">
              <a:buNone/>
            </a:pPr>
            <a:r>
              <a:rPr lang="en-US" altLang="zh-CN" sz="3600" dirty="0">
                <a:solidFill>
                  <a:srgbClr val="00B050"/>
                </a:solidFill>
              </a:rPr>
              <a:t>add $t0,$t0,$t1;    #A[0]+A[1]+A[2]+A[3]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442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Pseudo-instructions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340768"/>
            <a:ext cx="7920880" cy="5472608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3600" dirty="0"/>
              <a:t>Sometimes the MIPS instructions are not very expressive </a:t>
            </a:r>
          </a:p>
          <a:p>
            <a:pPr marL="0" indent="0">
              <a:buNone/>
            </a:pPr>
            <a:r>
              <a:rPr lang="en-US" altLang="zh-CN" sz="3600" dirty="0">
                <a:solidFill>
                  <a:srgbClr val="00B050"/>
                </a:solidFill>
              </a:rPr>
              <a:t>    </a:t>
            </a:r>
            <a:r>
              <a:rPr lang="en-US" altLang="zh-CN" sz="3600" dirty="0" err="1">
                <a:solidFill>
                  <a:srgbClr val="00B050"/>
                </a:solidFill>
              </a:rPr>
              <a:t>addi</a:t>
            </a:r>
            <a:r>
              <a:rPr lang="en-US" altLang="zh-CN" sz="3600" dirty="0">
                <a:solidFill>
                  <a:srgbClr val="00B050"/>
                </a:solidFill>
              </a:rPr>
              <a:t>       $a0,  $0, 2000   # load 2000 into $a0</a:t>
            </a:r>
          </a:p>
          <a:p>
            <a:pPr marL="0" indent="0">
              <a:buNone/>
            </a:pPr>
            <a:r>
              <a:rPr lang="en-US" altLang="zh-CN" sz="3600" dirty="0">
                <a:solidFill>
                  <a:srgbClr val="00B050"/>
                </a:solidFill>
              </a:rPr>
              <a:t>    add        $a1, $t0, $0      # copy $t0 into $a1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3600" dirty="0"/>
              <a:t>MIPS support expressive </a:t>
            </a:r>
            <a:r>
              <a:rPr lang="en-US" altLang="zh-CN" sz="3600" dirty="0">
                <a:solidFill>
                  <a:srgbClr val="FF0000"/>
                </a:solidFill>
              </a:rPr>
              <a:t>pseudo-instructions</a:t>
            </a:r>
          </a:p>
          <a:p>
            <a:pPr marL="0" indent="0">
              <a:buNone/>
            </a:pPr>
            <a:r>
              <a:rPr lang="en-US" altLang="zh-CN" sz="3600" dirty="0">
                <a:solidFill>
                  <a:srgbClr val="0000FF"/>
                </a:solidFill>
              </a:rPr>
              <a:t>      li           $a0,  2000   # load 2000 into $a0</a:t>
            </a:r>
          </a:p>
          <a:p>
            <a:pPr marL="0" indent="0">
              <a:buNone/>
            </a:pPr>
            <a:r>
              <a:rPr lang="en-US" altLang="zh-CN" sz="3600" dirty="0"/>
              <a:t>      </a:t>
            </a:r>
            <a:r>
              <a:rPr lang="en-US" altLang="zh-CN" sz="3600" dirty="0">
                <a:solidFill>
                  <a:srgbClr val="0000FF"/>
                </a:solidFill>
              </a:rPr>
              <a:t>move     $a1, $t0       # copy $t0 into $a1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3600" dirty="0"/>
              <a:t>Assemblers translates pseudo-instructions into “real” instructions.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195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Control Flow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340768"/>
            <a:ext cx="7920880" cy="5472608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3600" dirty="0"/>
              <a:t>Usually instructions are executed sequentially. </a:t>
            </a:r>
            <a:endParaRPr lang="en-US" altLang="zh-CN" sz="36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3600" dirty="0"/>
              <a:t>Sometimes control signal alters the flow.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3600" dirty="0"/>
              <a:t>High-level language has two types of control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3600" dirty="0">
                <a:solidFill>
                  <a:srgbClr val="FF0000"/>
                </a:solidFill>
              </a:rPr>
              <a:t> Conditional statements (if-else)</a:t>
            </a:r>
          </a:p>
          <a:p>
            <a:pPr marL="0" indent="0">
              <a:buNone/>
            </a:pPr>
            <a:r>
              <a:rPr lang="en-US" altLang="zh-CN" sz="3600" dirty="0">
                <a:solidFill>
                  <a:srgbClr val="FF0000"/>
                </a:solidFill>
              </a:rPr>
              <a:t>     </a:t>
            </a:r>
            <a:r>
              <a:rPr lang="en-US" altLang="zh-CN" sz="3600" dirty="0"/>
              <a:t>-- executes only if test expression is true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3600" dirty="0">
                <a:solidFill>
                  <a:srgbClr val="FF0000"/>
                </a:solidFill>
              </a:rPr>
              <a:t> </a:t>
            </a:r>
            <a:r>
              <a:rPr lang="en-US" altLang="zh-CN" sz="3600" dirty="0">
                <a:solidFill>
                  <a:srgbClr val="00B050"/>
                </a:solidFill>
              </a:rPr>
              <a:t>Loop (for, while)</a:t>
            </a:r>
          </a:p>
          <a:p>
            <a:pPr marL="0" indent="0">
              <a:buNone/>
            </a:pPr>
            <a:r>
              <a:rPr lang="en-US" altLang="zh-CN" sz="3600" dirty="0">
                <a:solidFill>
                  <a:srgbClr val="FF0000"/>
                </a:solidFill>
              </a:rPr>
              <a:t>     </a:t>
            </a:r>
            <a:r>
              <a:rPr lang="en-US" altLang="zh-CN" sz="3600" dirty="0"/>
              <a:t>-- executes some statements many times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750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Conditional Statements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340768"/>
            <a:ext cx="7920880" cy="547260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Hans" sz="3600"/>
              <a:t>Double</a:t>
            </a:r>
            <a:r>
              <a:rPr lang="en-US" altLang="zh-CN" sz="3600"/>
              <a:t> </a:t>
            </a:r>
            <a:r>
              <a:rPr lang="en-US" altLang="zh-CN" sz="3600" dirty="0"/>
              <a:t>the absolute value at a0 </a:t>
            </a:r>
          </a:p>
          <a:p>
            <a:pPr marL="0" indent="0">
              <a:buNone/>
            </a:pPr>
            <a:r>
              <a:rPr lang="en-US" altLang="zh-CN" sz="3600" dirty="0"/>
              <a:t>	 v0 = a0;</a:t>
            </a:r>
          </a:p>
          <a:p>
            <a:pPr marL="0" indent="0">
              <a:buNone/>
            </a:pPr>
            <a:r>
              <a:rPr lang="en-US" altLang="zh-CN" sz="3600" dirty="0"/>
              <a:t>        if (v0 &lt; 0)</a:t>
            </a:r>
          </a:p>
          <a:p>
            <a:pPr marL="0" indent="0">
              <a:buNone/>
            </a:pPr>
            <a:r>
              <a:rPr lang="en-US" altLang="zh-CN" sz="3600" dirty="0">
                <a:solidFill>
                  <a:srgbClr val="FF0000"/>
                </a:solidFill>
              </a:rPr>
              <a:t>           v0 = -v0;   // may not be executed</a:t>
            </a:r>
          </a:p>
          <a:p>
            <a:pPr marL="0" indent="0">
              <a:buNone/>
            </a:pPr>
            <a:r>
              <a:rPr lang="en-US" altLang="zh-CN" sz="3600" dirty="0"/>
              <a:t>	 v1= v0 + v0;       </a:t>
            </a:r>
            <a:endParaRPr lang="en-US" altLang="zh-CN" sz="3600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694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Loop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340768"/>
            <a:ext cx="7920880" cy="547260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3600" dirty="0"/>
              <a:t>Sum the elements of array a0</a:t>
            </a:r>
          </a:p>
          <a:p>
            <a:pPr marL="0" indent="0">
              <a:buNone/>
            </a:pPr>
            <a:r>
              <a:rPr lang="en-US" altLang="zh-CN" sz="3600" dirty="0"/>
              <a:t>	 v0 = 0;</a:t>
            </a:r>
          </a:p>
          <a:p>
            <a:pPr marL="0" indent="0">
              <a:buNone/>
            </a:pPr>
            <a:r>
              <a:rPr lang="en-US" altLang="zh-CN" sz="3600" dirty="0"/>
              <a:t>	 t0 = 0;</a:t>
            </a:r>
          </a:p>
          <a:p>
            <a:pPr marL="0" indent="0">
              <a:buNone/>
            </a:pPr>
            <a:r>
              <a:rPr lang="en-US" altLang="zh-CN" sz="3600" dirty="0"/>
              <a:t>          while (t0 &lt; 5) {</a:t>
            </a:r>
          </a:p>
          <a:p>
            <a:pPr marL="0" indent="0">
              <a:buNone/>
            </a:pPr>
            <a:r>
              <a:rPr lang="en-US" altLang="zh-CN" sz="3600" dirty="0">
                <a:solidFill>
                  <a:srgbClr val="FF0000"/>
                </a:solidFill>
              </a:rPr>
              <a:t>              v0 = v0 + a0[t0];  </a:t>
            </a:r>
          </a:p>
          <a:p>
            <a:pPr marL="0" indent="0">
              <a:buNone/>
            </a:pPr>
            <a:r>
              <a:rPr lang="en-US" altLang="zh-CN" sz="3600" dirty="0">
                <a:solidFill>
                  <a:srgbClr val="FF0000"/>
                </a:solidFill>
              </a:rPr>
              <a:t>              t0++; </a:t>
            </a:r>
          </a:p>
          <a:p>
            <a:pPr marL="0" indent="0">
              <a:buNone/>
            </a:pPr>
            <a:r>
              <a:rPr lang="en-US" altLang="zh-CN" sz="3600" dirty="0">
                <a:solidFill>
                  <a:srgbClr val="FF0000"/>
                </a:solidFill>
              </a:rPr>
              <a:t>	    </a:t>
            </a:r>
            <a:r>
              <a:rPr lang="en-US" altLang="zh-CN" sz="3600" dirty="0"/>
              <a:t>} </a:t>
            </a:r>
          </a:p>
          <a:p>
            <a:pPr marL="0" indent="0">
              <a:buNone/>
            </a:pPr>
            <a:r>
              <a:rPr lang="en-US" altLang="zh-CN" sz="3600" dirty="0"/>
              <a:t>	</a:t>
            </a:r>
            <a:endParaRPr lang="en-US" altLang="zh-CN" sz="3600" dirty="0">
              <a:solidFill>
                <a:srgbClr val="00B05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6012160" y="3769668"/>
            <a:ext cx="266429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600" b="1" dirty="0">
                <a:solidFill>
                  <a:srgbClr val="FF0000"/>
                </a:solidFill>
              </a:rPr>
              <a:t>These two statements will be executed 5 times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536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MIPS Control Instructions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340768"/>
            <a:ext cx="7920880" cy="547260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3600" dirty="0"/>
              <a:t>MIPS provides three control-flow instructions</a:t>
            </a:r>
            <a:endParaRPr lang="en-US" altLang="zh-CN" sz="36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altLang="zh-CN" sz="3600" dirty="0"/>
              <a:t>    --  j: unconditional jumps</a:t>
            </a:r>
          </a:p>
          <a:p>
            <a:pPr marL="0" indent="0">
              <a:buNone/>
            </a:pPr>
            <a:r>
              <a:rPr lang="en-US" altLang="zh-CN" sz="2800" dirty="0"/>
              <a:t>       	      </a:t>
            </a:r>
            <a:r>
              <a:rPr lang="en-US" altLang="zh-CN" sz="2800" dirty="0">
                <a:solidFill>
                  <a:srgbClr val="00B050"/>
                </a:solidFill>
              </a:rPr>
              <a:t>j  Label                  # jump to Label</a:t>
            </a:r>
          </a:p>
          <a:p>
            <a:pPr marL="0" indent="0">
              <a:buNone/>
            </a:pPr>
            <a:r>
              <a:rPr lang="en-US" altLang="zh-CN" sz="3600" dirty="0"/>
              <a:t>    -- </a:t>
            </a:r>
            <a:r>
              <a:rPr lang="en-US" altLang="zh-CN" sz="3600" dirty="0" err="1"/>
              <a:t>bne</a:t>
            </a:r>
            <a:r>
              <a:rPr lang="en-US" altLang="zh-CN" sz="3600" dirty="0"/>
              <a:t> and </a:t>
            </a:r>
            <a:r>
              <a:rPr lang="en-US" altLang="zh-CN" sz="3600" dirty="0" err="1"/>
              <a:t>beq</a:t>
            </a:r>
            <a:r>
              <a:rPr lang="en-US" altLang="zh-CN" sz="3600" dirty="0"/>
              <a:t>: conditional branches</a:t>
            </a:r>
          </a:p>
          <a:p>
            <a:pPr marL="0" indent="0">
              <a:buNone/>
            </a:pPr>
            <a:r>
              <a:rPr lang="en-US" altLang="zh-CN" sz="2600" dirty="0"/>
              <a:t>        	     </a:t>
            </a:r>
            <a:r>
              <a:rPr lang="en-US" altLang="zh-CN" sz="2600" dirty="0" err="1">
                <a:solidFill>
                  <a:srgbClr val="FF0000"/>
                </a:solidFill>
              </a:rPr>
              <a:t>bne</a:t>
            </a:r>
            <a:r>
              <a:rPr lang="en-US" altLang="zh-CN" sz="2600" dirty="0">
                <a:solidFill>
                  <a:srgbClr val="FF0000"/>
                </a:solidFill>
              </a:rPr>
              <a:t>  $a1, $a2, Label # if $a1!=$a2, go to label</a:t>
            </a:r>
          </a:p>
          <a:p>
            <a:pPr marL="0" indent="0">
              <a:buNone/>
            </a:pPr>
            <a:r>
              <a:rPr lang="en-US" altLang="zh-CN" sz="3600" dirty="0"/>
              <a:t>    -- </a:t>
            </a:r>
            <a:r>
              <a:rPr lang="en-US" altLang="zh-CN" sz="3600" dirty="0" err="1"/>
              <a:t>slt</a:t>
            </a:r>
            <a:r>
              <a:rPr lang="en-US" altLang="zh-CN" sz="3600" dirty="0"/>
              <a:t> and </a:t>
            </a:r>
            <a:r>
              <a:rPr lang="en-US" altLang="zh-CN" sz="3600" dirty="0" err="1"/>
              <a:t>slti</a:t>
            </a:r>
            <a:r>
              <a:rPr lang="en-US" altLang="zh-CN" sz="3600" dirty="0"/>
              <a:t>:        set if less</a:t>
            </a:r>
          </a:p>
          <a:p>
            <a:pPr marL="0" indent="0">
              <a:buNone/>
            </a:pPr>
            <a:r>
              <a:rPr lang="en-US" altLang="zh-CN" sz="2600" dirty="0">
                <a:solidFill>
                  <a:srgbClr val="0000FF"/>
                </a:solidFill>
              </a:rPr>
              <a:t>               </a:t>
            </a:r>
            <a:r>
              <a:rPr lang="en-US" altLang="zh-CN" sz="2600" dirty="0" err="1">
                <a:solidFill>
                  <a:srgbClr val="0000FF"/>
                </a:solidFill>
              </a:rPr>
              <a:t>slt</a:t>
            </a:r>
            <a:r>
              <a:rPr lang="en-US" altLang="zh-CN" sz="2600" dirty="0">
                <a:solidFill>
                  <a:srgbClr val="0000FF"/>
                </a:solidFill>
              </a:rPr>
              <a:t>   $a1, $a2, $a3     # $a1=1 if $a2 &lt; $a3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927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Pseudo-branches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340768"/>
            <a:ext cx="7920880" cy="547260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3600" dirty="0"/>
              <a:t>Besides </a:t>
            </a:r>
            <a:r>
              <a:rPr lang="en-US" altLang="zh-CN" sz="3600" i="1" dirty="0" err="1"/>
              <a:t>beq</a:t>
            </a:r>
            <a:r>
              <a:rPr lang="en-US" altLang="zh-CN" sz="3600" dirty="0"/>
              <a:t> and </a:t>
            </a:r>
            <a:r>
              <a:rPr lang="en-US" altLang="zh-CN" sz="3600" i="1" dirty="0" err="1"/>
              <a:t>bne</a:t>
            </a:r>
            <a:r>
              <a:rPr lang="en-US" altLang="zh-CN" sz="3600" dirty="0"/>
              <a:t>, MIPS assembler provides other pseudo instructions for branch</a:t>
            </a:r>
          </a:p>
          <a:p>
            <a:pPr marL="0" indent="0">
              <a:buNone/>
            </a:pPr>
            <a:r>
              <a:rPr lang="en-US" altLang="zh-CN" sz="3100" dirty="0">
                <a:solidFill>
                  <a:srgbClr val="00B050"/>
                </a:solidFill>
              </a:rPr>
              <a:t>    </a:t>
            </a:r>
            <a:r>
              <a:rPr lang="en-US" altLang="zh-CN" sz="3100" dirty="0" err="1">
                <a:solidFill>
                  <a:srgbClr val="00B050"/>
                </a:solidFill>
              </a:rPr>
              <a:t>blt</a:t>
            </a:r>
            <a:r>
              <a:rPr lang="en-US" altLang="zh-CN" sz="3100" dirty="0">
                <a:solidFill>
                  <a:srgbClr val="00B050"/>
                </a:solidFill>
              </a:rPr>
              <a:t>   $t0,  $t1, L1  # Branch to L1 if $t0&lt;$t1</a:t>
            </a:r>
          </a:p>
          <a:p>
            <a:pPr marL="0" indent="0">
              <a:buNone/>
            </a:pPr>
            <a:r>
              <a:rPr lang="en-US" altLang="zh-CN" sz="3100" dirty="0">
                <a:solidFill>
                  <a:srgbClr val="FF0000"/>
                </a:solidFill>
              </a:rPr>
              <a:t>    </a:t>
            </a:r>
            <a:r>
              <a:rPr lang="en-US" altLang="zh-CN" sz="3100" dirty="0" err="1">
                <a:solidFill>
                  <a:srgbClr val="FF0000"/>
                </a:solidFill>
              </a:rPr>
              <a:t>ble</a:t>
            </a:r>
            <a:r>
              <a:rPr lang="en-US" altLang="zh-CN" sz="3100" dirty="0">
                <a:solidFill>
                  <a:srgbClr val="FF0000"/>
                </a:solidFill>
              </a:rPr>
              <a:t>  $t0,  $t1, L2  # Branch to L2 if $t0&lt;=$t1</a:t>
            </a:r>
          </a:p>
          <a:p>
            <a:pPr marL="0" indent="0">
              <a:buNone/>
            </a:pPr>
            <a:r>
              <a:rPr lang="en-US" altLang="zh-CN" sz="3100" dirty="0">
                <a:solidFill>
                  <a:srgbClr val="0070C0"/>
                </a:solidFill>
              </a:rPr>
              <a:t>    </a:t>
            </a:r>
            <a:r>
              <a:rPr lang="en-US" altLang="zh-CN" sz="3100" dirty="0" err="1">
                <a:solidFill>
                  <a:srgbClr val="0070C0"/>
                </a:solidFill>
              </a:rPr>
              <a:t>bgt</a:t>
            </a:r>
            <a:r>
              <a:rPr lang="en-US" altLang="zh-CN" sz="3100" dirty="0">
                <a:solidFill>
                  <a:srgbClr val="0070C0"/>
                </a:solidFill>
              </a:rPr>
              <a:t>  $t0,  $t1, L3  # Branch to L3 if $t0&gt;$t1</a:t>
            </a:r>
          </a:p>
          <a:p>
            <a:pPr marL="0" indent="0">
              <a:buNone/>
            </a:pPr>
            <a:r>
              <a:rPr lang="en-US" altLang="zh-CN" sz="3100" dirty="0">
                <a:solidFill>
                  <a:schemeClr val="accent3"/>
                </a:solidFill>
              </a:rPr>
              <a:t>    </a:t>
            </a:r>
            <a:r>
              <a:rPr lang="en-US" altLang="zh-CN" sz="3100" dirty="0" err="1">
                <a:solidFill>
                  <a:schemeClr val="accent3"/>
                </a:solidFill>
              </a:rPr>
              <a:t>bge</a:t>
            </a:r>
            <a:r>
              <a:rPr lang="en-US" altLang="zh-CN" sz="3100" dirty="0">
                <a:solidFill>
                  <a:schemeClr val="accent3"/>
                </a:solidFill>
              </a:rPr>
              <a:t>  $t0,  $t1, L4  # Branch to L4 if $t0&gt;=$t1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3600" dirty="0"/>
              <a:t>Immediate versions are also associated.</a:t>
            </a:r>
          </a:p>
          <a:p>
            <a:pPr marL="0" indent="0">
              <a:buNone/>
            </a:pPr>
            <a:r>
              <a:rPr lang="en-US" altLang="zh-CN" sz="2800" dirty="0">
                <a:solidFill>
                  <a:srgbClr val="00B050"/>
                </a:solidFill>
              </a:rPr>
              <a:t>     </a:t>
            </a:r>
            <a:r>
              <a:rPr lang="en-US" altLang="zh-CN" sz="2800" dirty="0" err="1">
                <a:solidFill>
                  <a:srgbClr val="00B050"/>
                </a:solidFill>
              </a:rPr>
              <a:t>blti</a:t>
            </a:r>
            <a:r>
              <a:rPr lang="en-US" altLang="zh-CN" sz="2800" dirty="0">
                <a:solidFill>
                  <a:srgbClr val="00B050"/>
                </a:solidFill>
              </a:rPr>
              <a:t>   $t0,  1, L1  # Branch to L1 if $t0&lt;1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684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Implementing  Pseudo-branches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340768"/>
            <a:ext cx="7920880" cy="5472608"/>
          </a:xfrm>
        </p:spPr>
        <p:txBody>
          <a:bodyPr>
            <a:normAutofit/>
          </a:bodyPr>
          <a:lstStyle/>
          <a:p>
            <a:r>
              <a:rPr lang="en-US" altLang="zh-CN" sz="3600" dirty="0"/>
              <a:t>Pseudo-branches can be implemented with </a:t>
            </a:r>
            <a:r>
              <a:rPr lang="en-US" altLang="zh-CN" sz="3600" dirty="0" err="1">
                <a:solidFill>
                  <a:srgbClr val="FF0000"/>
                </a:solidFill>
              </a:rPr>
              <a:t>slt</a:t>
            </a:r>
            <a:r>
              <a:rPr lang="en-US" altLang="zh-CN" sz="3600" dirty="0"/>
              <a:t>.</a:t>
            </a:r>
          </a:p>
          <a:p>
            <a:pPr marL="0" indent="0">
              <a:buNone/>
            </a:pPr>
            <a:r>
              <a:rPr lang="en-US" altLang="zh-CN" sz="2600" dirty="0"/>
              <a:t>        </a:t>
            </a:r>
            <a:r>
              <a:rPr lang="en-US" altLang="zh-CN" sz="2600" dirty="0" err="1">
                <a:solidFill>
                  <a:srgbClr val="00B050"/>
                </a:solidFill>
              </a:rPr>
              <a:t>blt</a:t>
            </a:r>
            <a:r>
              <a:rPr lang="en-US" altLang="zh-CN" sz="2600" dirty="0">
                <a:solidFill>
                  <a:srgbClr val="00B050"/>
                </a:solidFill>
              </a:rPr>
              <a:t>   $a0,  $a1, L1  # Branch if $a0&lt;$a1</a:t>
            </a:r>
          </a:p>
          <a:p>
            <a:pPr marL="0" indent="0">
              <a:buNone/>
            </a:pPr>
            <a:endParaRPr lang="en-US" altLang="zh-CN" sz="26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altLang="zh-CN" sz="2600" dirty="0">
                <a:solidFill>
                  <a:srgbClr val="00B050"/>
                </a:solidFill>
              </a:rPr>
              <a:t>        </a:t>
            </a:r>
          </a:p>
          <a:p>
            <a:pPr marL="0" indent="0">
              <a:buNone/>
            </a:pPr>
            <a:r>
              <a:rPr lang="en-US" altLang="zh-CN" sz="2600" dirty="0">
                <a:solidFill>
                  <a:srgbClr val="00B050"/>
                </a:solidFill>
              </a:rPr>
              <a:t>        </a:t>
            </a:r>
            <a:r>
              <a:rPr lang="en-US" altLang="zh-CN" sz="2600" dirty="0" err="1">
                <a:solidFill>
                  <a:srgbClr val="0000FF"/>
                </a:solidFill>
              </a:rPr>
              <a:t>slt</a:t>
            </a:r>
            <a:r>
              <a:rPr lang="en-US" altLang="zh-CN" sz="2600" dirty="0">
                <a:solidFill>
                  <a:srgbClr val="0000FF"/>
                </a:solidFill>
              </a:rPr>
              <a:t> $a2, $a0, $a1 # $a2=1 if $a0&lt;$a1</a:t>
            </a:r>
          </a:p>
          <a:p>
            <a:pPr marL="0" indent="0">
              <a:buNone/>
            </a:pPr>
            <a:r>
              <a:rPr lang="en-US" altLang="zh-CN" sz="2600" dirty="0">
                <a:solidFill>
                  <a:srgbClr val="0000FF"/>
                </a:solidFill>
              </a:rPr>
              <a:t>        </a:t>
            </a:r>
            <a:r>
              <a:rPr lang="en-US" altLang="zh-CN" sz="2600" dirty="0" err="1">
                <a:solidFill>
                  <a:srgbClr val="0000FF"/>
                </a:solidFill>
              </a:rPr>
              <a:t>bne</a:t>
            </a:r>
            <a:r>
              <a:rPr lang="en-US" altLang="zh-CN" sz="2600" dirty="0">
                <a:solidFill>
                  <a:srgbClr val="0000FF"/>
                </a:solidFill>
              </a:rPr>
              <a:t> $a2, $0, L1  # Branch to L1 if $a2!=0</a:t>
            </a:r>
            <a:endParaRPr lang="en-US" altLang="zh-CN" sz="2600" dirty="0">
              <a:solidFill>
                <a:srgbClr val="00B050"/>
              </a:solidFill>
            </a:endParaRPr>
          </a:p>
          <a:p>
            <a:r>
              <a:rPr lang="en-US" altLang="zh-CN" sz="3600" dirty="0"/>
              <a:t>You can also implement immediate version.</a:t>
            </a: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 rot="5400000" flipH="1">
            <a:off x="3815916" y="3176972"/>
            <a:ext cx="648072" cy="576064"/>
          </a:xfrm>
          <a:prstGeom prst="leftArrow">
            <a:avLst>
              <a:gd name="adj1" fmla="val 50000"/>
              <a:gd name="adj2" fmla="val 43783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endParaRPr lang="en-US">
              <a:solidFill>
                <a:schemeClr val="accent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884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Operations on memory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Recall that</a:t>
            </a:r>
          </a:p>
          <a:p>
            <a:pPr marL="82296" indent="0">
              <a:buNone/>
            </a:pPr>
            <a:r>
              <a:rPr lang="en-US" altLang="zh-CN" dirty="0"/>
              <a:t>   --Arithmetic operation must be with registers</a:t>
            </a:r>
          </a:p>
          <a:p>
            <a:pPr marL="82296" indent="0">
              <a:buNone/>
            </a:pPr>
            <a:r>
              <a:rPr lang="en-US" altLang="zh-CN" dirty="0"/>
              <a:t>   -- Memory is needed for some cases</a:t>
            </a:r>
          </a:p>
          <a:p>
            <a:pPr marL="82296" indent="0">
              <a:buNone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MIPS provides </a:t>
            </a:r>
            <a:r>
              <a:rPr lang="en-US" altLang="zh-CN" dirty="0">
                <a:solidFill>
                  <a:srgbClr val="FF0000"/>
                </a:solidFill>
              </a:rPr>
              <a:t>load</a:t>
            </a:r>
            <a:r>
              <a:rPr lang="en-US" altLang="zh-CN" dirty="0"/>
              <a:t> and </a:t>
            </a:r>
            <a:r>
              <a:rPr lang="en-US" altLang="zh-CN" dirty="0">
                <a:solidFill>
                  <a:srgbClr val="00B050"/>
                </a:solidFill>
              </a:rPr>
              <a:t>store</a:t>
            </a:r>
            <a:r>
              <a:rPr lang="en-US" altLang="zh-CN" dirty="0"/>
              <a:t> instructions to access memory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FF0000"/>
                </a:solidFill>
              </a:rPr>
              <a:t>   Load</a:t>
            </a:r>
            <a:r>
              <a:rPr lang="en-US" altLang="zh-CN" dirty="0"/>
              <a:t>: transfer data from memory to register</a:t>
            </a:r>
          </a:p>
          <a:p>
            <a:pPr marL="0" indent="0">
              <a:buNone/>
            </a:pPr>
            <a:r>
              <a:rPr lang="en-US" altLang="zh-CN" sz="3600" dirty="0">
                <a:solidFill>
                  <a:srgbClr val="FF0000"/>
                </a:solidFill>
              </a:rPr>
              <a:t>  </a:t>
            </a:r>
            <a:r>
              <a:rPr lang="en-US" altLang="zh-CN" dirty="0">
                <a:solidFill>
                  <a:srgbClr val="00B050"/>
                </a:solidFill>
              </a:rPr>
              <a:t>Store</a:t>
            </a:r>
            <a:r>
              <a:rPr lang="en-US" altLang="zh-CN" dirty="0"/>
              <a:t>: transfer data from register to memory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2932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 Question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18" name="内容占位符 2"/>
          <p:cNvSpPr txBox="1">
            <a:spLocks/>
          </p:cNvSpPr>
          <p:nvPr/>
        </p:nvSpPr>
        <p:spPr>
          <a:xfrm>
            <a:off x="1187624" y="1412776"/>
            <a:ext cx="7920880" cy="52565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2800" dirty="0"/>
              <a:t>How to implement </a:t>
            </a:r>
            <a:r>
              <a:rPr lang="en-US" altLang="zh-CN" sz="2800" dirty="0" err="1"/>
              <a:t>bgt</a:t>
            </a:r>
            <a:r>
              <a:rPr lang="en-US" altLang="zh-CN" sz="2800" dirty="0"/>
              <a:t> and </a:t>
            </a:r>
            <a:r>
              <a:rPr lang="en-US" altLang="zh-CN" sz="2800" dirty="0" err="1"/>
              <a:t>bge</a:t>
            </a:r>
            <a:endParaRPr lang="en-US" altLang="zh-CN" sz="2800" dirty="0"/>
          </a:p>
          <a:p>
            <a:pPr marL="0" indent="0">
              <a:buNone/>
            </a:pPr>
            <a:endParaRPr lang="en-US" altLang="zh-CN" sz="3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630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 Question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18" name="内容占位符 2"/>
          <p:cNvSpPr txBox="1">
            <a:spLocks/>
          </p:cNvSpPr>
          <p:nvPr/>
        </p:nvSpPr>
        <p:spPr>
          <a:xfrm>
            <a:off x="1187624" y="1412776"/>
            <a:ext cx="7920880" cy="52565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2800" dirty="0"/>
              <a:t>How to implement </a:t>
            </a:r>
            <a:r>
              <a:rPr lang="en-US" altLang="zh-CN" sz="2800" dirty="0" err="1"/>
              <a:t>bgt</a:t>
            </a:r>
            <a:r>
              <a:rPr lang="en-US" altLang="zh-CN" sz="2800" dirty="0"/>
              <a:t> and </a:t>
            </a:r>
            <a:r>
              <a:rPr lang="en-US" altLang="zh-CN" sz="2800" dirty="0" err="1"/>
              <a:t>bge</a:t>
            </a:r>
            <a:endParaRPr lang="en-US" altLang="zh-CN" sz="2800" dirty="0"/>
          </a:p>
          <a:p>
            <a:pPr marL="0" indent="0">
              <a:buNone/>
            </a:pPr>
            <a:r>
              <a:rPr lang="en-US" altLang="zh-CN" sz="2800" dirty="0" err="1">
                <a:solidFill>
                  <a:srgbClr val="00B050"/>
                </a:solidFill>
              </a:rPr>
              <a:t>bgt</a:t>
            </a:r>
            <a:r>
              <a:rPr lang="en-US" altLang="zh-CN" sz="2800" dirty="0">
                <a:solidFill>
                  <a:srgbClr val="00B050"/>
                </a:solidFill>
              </a:rPr>
              <a:t>  $t0,  $t1, L3  # Branch to L3 if $t0&gt;$t1</a:t>
            </a:r>
          </a:p>
          <a:p>
            <a:pPr marL="0" indent="0">
              <a:buNone/>
            </a:pPr>
            <a:endParaRPr lang="en-US" altLang="zh-CN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altLang="zh-CN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zh-CN" sz="2800" dirty="0">
                <a:solidFill>
                  <a:srgbClr val="0000FF"/>
                </a:solidFill>
              </a:rPr>
              <a:t>add $t2, $0, $0 # Initialize $t2=0</a:t>
            </a:r>
          </a:p>
          <a:p>
            <a:pPr marL="0" indent="0">
              <a:buNone/>
            </a:pPr>
            <a:r>
              <a:rPr lang="en-US" altLang="zh-CN" sz="2800" dirty="0" err="1">
                <a:solidFill>
                  <a:srgbClr val="0000FF"/>
                </a:solidFill>
              </a:rPr>
              <a:t>slt</a:t>
            </a:r>
            <a:r>
              <a:rPr lang="en-US" altLang="zh-CN" sz="2800" dirty="0">
                <a:solidFill>
                  <a:srgbClr val="0000FF"/>
                </a:solidFill>
              </a:rPr>
              <a:t> $t2, $t1, $t0 # $t2=1 if $t1&lt;$t0</a:t>
            </a:r>
          </a:p>
          <a:p>
            <a:pPr marL="0" indent="0">
              <a:buNone/>
            </a:pPr>
            <a:r>
              <a:rPr lang="en-US" altLang="zh-CN" sz="2800" dirty="0" err="1">
                <a:solidFill>
                  <a:srgbClr val="0000FF"/>
                </a:solidFill>
              </a:rPr>
              <a:t>bne</a:t>
            </a:r>
            <a:r>
              <a:rPr lang="en-US" altLang="zh-CN" sz="2800" dirty="0">
                <a:solidFill>
                  <a:srgbClr val="0000FF"/>
                </a:solidFill>
              </a:rPr>
              <a:t> $t2, $0, L3  # Branch to L3 if $t2!=0</a:t>
            </a:r>
            <a:endParaRPr lang="en-US" altLang="zh-CN" sz="2800" dirty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 rot="5400000" flipH="1">
            <a:off x="4034757" y="2539504"/>
            <a:ext cx="648072" cy="576064"/>
          </a:xfrm>
          <a:prstGeom prst="leftArrow">
            <a:avLst>
              <a:gd name="adj1" fmla="val 50000"/>
              <a:gd name="adj2" fmla="val 43783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endParaRPr lang="en-US">
              <a:solidFill>
                <a:schemeClr val="accent6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29008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 Question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18" name="内容占位符 2"/>
          <p:cNvSpPr txBox="1">
            <a:spLocks/>
          </p:cNvSpPr>
          <p:nvPr/>
        </p:nvSpPr>
        <p:spPr>
          <a:xfrm>
            <a:off x="1187624" y="1412776"/>
            <a:ext cx="7920880" cy="52565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2800" dirty="0"/>
              <a:t>How to implement </a:t>
            </a:r>
            <a:r>
              <a:rPr lang="en-US" altLang="zh-CN" sz="2800" dirty="0" err="1"/>
              <a:t>bgt</a:t>
            </a:r>
            <a:r>
              <a:rPr lang="en-US" altLang="zh-CN" sz="2800" dirty="0"/>
              <a:t> and </a:t>
            </a:r>
            <a:r>
              <a:rPr lang="en-US" altLang="zh-CN" sz="2800" dirty="0" err="1"/>
              <a:t>bge</a:t>
            </a:r>
            <a:endParaRPr lang="en-US" altLang="zh-CN" sz="2800" dirty="0"/>
          </a:p>
          <a:p>
            <a:pPr marL="0" indent="0">
              <a:buNone/>
            </a:pPr>
            <a:r>
              <a:rPr lang="en-US" altLang="zh-CN" sz="2800" dirty="0" err="1">
                <a:solidFill>
                  <a:srgbClr val="00B050"/>
                </a:solidFill>
              </a:rPr>
              <a:t>bge</a:t>
            </a:r>
            <a:r>
              <a:rPr lang="en-US" altLang="zh-CN" sz="2800" dirty="0">
                <a:solidFill>
                  <a:srgbClr val="00B050"/>
                </a:solidFill>
              </a:rPr>
              <a:t>  $t0,  $t1, L4  # Branch to L4 if $t0&gt;=$t1</a:t>
            </a:r>
            <a:endParaRPr lang="en-US" altLang="zh-CN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altLang="zh-CN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altLang="zh-CN" sz="28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altLang="zh-CN" sz="2800" dirty="0">
                <a:solidFill>
                  <a:srgbClr val="0000FF"/>
                </a:solidFill>
              </a:rPr>
              <a:t>add $t2, $0, $0 # Initialize $t2=0</a:t>
            </a:r>
          </a:p>
          <a:p>
            <a:pPr marL="0" indent="0">
              <a:buNone/>
            </a:pPr>
            <a:r>
              <a:rPr lang="en-US" altLang="zh-CN" sz="2800" dirty="0" err="1">
                <a:solidFill>
                  <a:srgbClr val="0000FF"/>
                </a:solidFill>
              </a:rPr>
              <a:t>slt</a:t>
            </a:r>
            <a:r>
              <a:rPr lang="en-US" altLang="zh-CN" sz="2800" dirty="0">
                <a:solidFill>
                  <a:srgbClr val="0000FF"/>
                </a:solidFill>
              </a:rPr>
              <a:t> $t2, $t1, $t0 # $t2=1 if $t1&lt;$t0</a:t>
            </a:r>
          </a:p>
          <a:p>
            <a:pPr marL="0" indent="0">
              <a:buNone/>
            </a:pPr>
            <a:r>
              <a:rPr lang="en-US" altLang="zh-CN" sz="2800" dirty="0" err="1">
                <a:solidFill>
                  <a:srgbClr val="0000FF"/>
                </a:solidFill>
              </a:rPr>
              <a:t>bne</a:t>
            </a:r>
            <a:r>
              <a:rPr lang="en-US" altLang="zh-CN" sz="2800" dirty="0">
                <a:solidFill>
                  <a:srgbClr val="0000FF"/>
                </a:solidFill>
              </a:rPr>
              <a:t> $t2, $0, L4  # Branch to L4 if $t2!=0</a:t>
            </a:r>
          </a:p>
          <a:p>
            <a:pPr marL="0" indent="0">
              <a:buNone/>
            </a:pPr>
            <a:r>
              <a:rPr lang="en-US" altLang="zh-CN" sz="2800" dirty="0" err="1">
                <a:solidFill>
                  <a:srgbClr val="0000FF"/>
                </a:solidFill>
              </a:rPr>
              <a:t>beq</a:t>
            </a:r>
            <a:r>
              <a:rPr lang="en-US" altLang="zh-CN" sz="2800" dirty="0">
                <a:solidFill>
                  <a:srgbClr val="0000FF"/>
                </a:solidFill>
              </a:rPr>
              <a:t> $t1, $t0, L4  # Branch to L4 if $t1=$t0</a:t>
            </a:r>
            <a:endParaRPr lang="en-US" altLang="zh-CN" sz="2800" dirty="0"/>
          </a:p>
          <a:p>
            <a:pPr marL="0" indent="0">
              <a:buNone/>
            </a:pPr>
            <a:endParaRPr lang="en-US" altLang="zh-CN" sz="2800" dirty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 rot="5400000" flipH="1">
            <a:off x="4034757" y="2539504"/>
            <a:ext cx="648072" cy="576064"/>
          </a:xfrm>
          <a:prstGeom prst="leftArrow">
            <a:avLst>
              <a:gd name="adj1" fmla="val 50000"/>
              <a:gd name="adj2" fmla="val 43783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endParaRPr lang="en-US">
              <a:solidFill>
                <a:schemeClr val="accent6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4025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Load and Store Word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66124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3600" dirty="0"/>
              <a:t>Load and store </a:t>
            </a:r>
            <a:r>
              <a:rPr lang="en-US" altLang="zh-CN" sz="3600" b="1" dirty="0"/>
              <a:t>word</a:t>
            </a:r>
            <a:r>
              <a:rPr lang="en-US" altLang="zh-CN" sz="3600" dirty="0"/>
              <a:t> is popular in MIPS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3600" dirty="0"/>
              <a:t>1 word= 32 bits = 4 byte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3600" dirty="0"/>
              <a:t>Most programming languages support several 32-bit data types.</a:t>
            </a:r>
          </a:p>
          <a:p>
            <a:pPr marL="82296" indent="0">
              <a:buNone/>
            </a:pPr>
            <a:r>
              <a:rPr lang="en-US" altLang="zh-CN" sz="3600" dirty="0"/>
              <a:t>     --- Integers, memory addresses, pointers, single-precision floating number</a:t>
            </a:r>
          </a:p>
          <a:p>
            <a:pPr marL="82296" indent="0">
              <a:buNone/>
            </a:pPr>
            <a:r>
              <a:rPr lang="en-US" altLang="zh-CN" sz="3600" dirty="0"/>
              <a:t>     --- Unless otherwise stated, we’ll assume words are the basic unit of data.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2292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Load and Store Word (</a:t>
            </a:r>
            <a:r>
              <a:rPr lang="en-US" altLang="zh-CN" sz="4400" b="1" dirty="0" err="1">
                <a:solidFill>
                  <a:srgbClr val="0000FF"/>
                </a:solidFill>
              </a:rPr>
              <a:t>ctd</a:t>
            </a:r>
            <a:r>
              <a:rPr lang="en-US" altLang="zh-CN" sz="4400" b="1" dirty="0">
                <a:solidFill>
                  <a:srgbClr val="0000FF"/>
                </a:solidFill>
              </a:rPr>
              <a:t>.)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66124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l"/>
            </a:pPr>
            <a:endParaRPr lang="en-US" altLang="zh-CN" sz="36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3600" dirty="0"/>
              <a:t>Load word instruction (</a:t>
            </a:r>
            <a:r>
              <a:rPr lang="en-US" altLang="zh-CN" sz="3600" dirty="0" err="1">
                <a:solidFill>
                  <a:srgbClr val="FF0000"/>
                </a:solidFill>
              </a:rPr>
              <a:t>lw</a:t>
            </a:r>
            <a:r>
              <a:rPr lang="en-US" altLang="zh-CN" sz="3600" dirty="0"/>
              <a:t>)</a:t>
            </a:r>
          </a:p>
          <a:p>
            <a:pPr marL="82296" indent="0">
              <a:buNone/>
            </a:pPr>
            <a:r>
              <a:rPr lang="en-US" altLang="zh-CN" sz="3600" dirty="0"/>
              <a:t>    </a:t>
            </a:r>
            <a:r>
              <a:rPr lang="en-US" altLang="zh-CN" sz="3000" dirty="0" err="1">
                <a:solidFill>
                  <a:srgbClr val="0070C0"/>
                </a:solidFill>
              </a:rPr>
              <a:t>lw</a:t>
            </a:r>
            <a:r>
              <a:rPr lang="en-US" altLang="zh-CN" sz="3000" dirty="0">
                <a:solidFill>
                  <a:srgbClr val="0070C0"/>
                </a:solidFill>
              </a:rPr>
              <a:t> $t0,  20($a0)   # $t0 = Memory[$a0+20]</a:t>
            </a:r>
          </a:p>
          <a:p>
            <a:pPr marL="82296" indent="0">
              <a:buNone/>
            </a:pPr>
            <a:r>
              <a:rPr lang="en-US" altLang="zh-CN" sz="3000" dirty="0"/>
              <a:t>    ---$a0: stores the starting position of array a[]</a:t>
            </a:r>
          </a:p>
          <a:p>
            <a:pPr marL="82296" indent="0">
              <a:buNone/>
            </a:pPr>
            <a:r>
              <a:rPr lang="en-US" altLang="zh-CN" sz="3000" dirty="0"/>
              <a:t>    --- 20: Offset</a:t>
            </a:r>
          </a:p>
          <a:p>
            <a:pPr marL="82296" indent="0">
              <a:buNone/>
            </a:pPr>
            <a:endParaRPr lang="en-US" altLang="zh-CN" sz="30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3600" dirty="0"/>
              <a:t>Store word instruction (</a:t>
            </a:r>
            <a:r>
              <a:rPr lang="en-US" altLang="zh-CN" sz="3600" dirty="0" err="1">
                <a:solidFill>
                  <a:srgbClr val="00B050"/>
                </a:solidFill>
              </a:rPr>
              <a:t>sw</a:t>
            </a:r>
            <a:r>
              <a:rPr lang="en-US" altLang="zh-CN" sz="3600" dirty="0"/>
              <a:t>)</a:t>
            </a:r>
          </a:p>
          <a:p>
            <a:pPr marL="0" indent="0">
              <a:buNone/>
            </a:pPr>
            <a:r>
              <a:rPr lang="en-US" altLang="zh-CN" sz="3000" dirty="0"/>
              <a:t>     </a:t>
            </a:r>
            <a:r>
              <a:rPr lang="en-US" altLang="zh-CN" sz="3000" dirty="0" err="1">
                <a:solidFill>
                  <a:srgbClr val="0070C0"/>
                </a:solidFill>
              </a:rPr>
              <a:t>sw</a:t>
            </a:r>
            <a:r>
              <a:rPr lang="en-US" altLang="zh-CN" sz="3000" dirty="0">
                <a:solidFill>
                  <a:srgbClr val="0070C0"/>
                </a:solidFill>
              </a:rPr>
              <a:t>   $t0,  20($a0)  # Memory[$a0+20] = $t0</a:t>
            </a:r>
            <a:endParaRPr lang="en-US" altLang="zh-CN" sz="3000" dirty="0"/>
          </a:p>
          <a:p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b="1" dirty="0">
                <a:solidFill>
                  <a:srgbClr val="FF0000"/>
                </a:solidFill>
              </a:rPr>
              <a:t>Note!!! The above two ASM codes are NOT the accurate versions, we will revisit them later.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88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Computing with Memory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340768"/>
            <a:ext cx="7920880" cy="547260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3600" dirty="0"/>
              <a:t>When your computation contains memory-based data, you should:</a:t>
            </a:r>
          </a:p>
          <a:p>
            <a:pPr marL="0" indent="0">
              <a:buNone/>
            </a:pPr>
            <a:r>
              <a:rPr lang="en-US" altLang="zh-CN" sz="3600" dirty="0">
                <a:solidFill>
                  <a:srgbClr val="00B050"/>
                </a:solidFill>
              </a:rPr>
              <a:t>    </a:t>
            </a:r>
            <a:r>
              <a:rPr lang="en-US" altLang="zh-CN" dirty="0"/>
              <a:t>1. Load the data from memory to register</a:t>
            </a:r>
          </a:p>
          <a:p>
            <a:pPr marL="0" indent="0">
              <a:buNone/>
            </a:pPr>
            <a:r>
              <a:rPr lang="en-US" altLang="zh-CN" dirty="0"/>
              <a:t>    2. Do computation, store result in register</a:t>
            </a:r>
          </a:p>
          <a:p>
            <a:pPr marL="0" indent="0">
              <a:buNone/>
            </a:pPr>
            <a:r>
              <a:rPr lang="en-US" altLang="zh-CN" dirty="0"/>
              <a:t>    3. Store result in register to memory if need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3600" i="1" dirty="0"/>
              <a:t> Arithmetic</a:t>
            </a:r>
            <a:r>
              <a:rPr lang="en-US" altLang="zh-CN" sz="3600" dirty="0"/>
              <a:t> operands are always </a:t>
            </a:r>
            <a:r>
              <a:rPr lang="en-US" altLang="zh-CN" sz="3600" b="1" dirty="0"/>
              <a:t>registers</a:t>
            </a:r>
            <a:r>
              <a:rPr lang="en-US" altLang="zh-CN" sz="3600" dirty="0"/>
              <a:t>, not memory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78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Question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66124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pt-BR" altLang="zh-CN" sz="2800" dirty="0"/>
              <a:t>Write the ASM for following c code:</a:t>
            </a:r>
          </a:p>
          <a:p>
            <a:pPr marL="82296" indent="0">
              <a:buNone/>
            </a:pPr>
            <a:r>
              <a:rPr lang="pt-BR" altLang="zh-CN" sz="2800" i="1" dirty="0">
                <a:solidFill>
                  <a:srgbClr val="FF0000"/>
                </a:solidFill>
              </a:rPr>
              <a:t>char A[4] = {1, 2, 3, 4};</a:t>
            </a:r>
          </a:p>
          <a:p>
            <a:pPr marL="82296" indent="0">
              <a:buNone/>
            </a:pPr>
            <a:r>
              <a:rPr lang="en-US" altLang="zh-CN" sz="2800" i="1" dirty="0" err="1">
                <a:solidFill>
                  <a:srgbClr val="FF0000"/>
                </a:solidFill>
              </a:rPr>
              <a:t>int</a:t>
            </a:r>
            <a:r>
              <a:rPr lang="en-US" altLang="zh-CN" sz="2800" i="1" dirty="0">
                <a:solidFill>
                  <a:srgbClr val="FF0000"/>
                </a:solidFill>
              </a:rPr>
              <a:t> result;</a:t>
            </a:r>
          </a:p>
          <a:p>
            <a:pPr marL="82296" indent="0">
              <a:buNone/>
            </a:pPr>
            <a:r>
              <a:rPr lang="pt-BR" altLang="zh-CN" sz="2800" i="1" dirty="0">
                <a:solidFill>
                  <a:srgbClr val="FF0000"/>
                </a:solidFill>
              </a:rPr>
              <a:t>result = A[0] + A[1] + A[2] + A[3];</a:t>
            </a:r>
            <a:endParaRPr lang="en-US" altLang="zh-CN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23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Question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661248"/>
          </a:xfrm>
        </p:spPr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pt-BR" altLang="zh-CN" sz="2800" dirty="0"/>
              <a:t>Write the ASM for following c code:</a:t>
            </a:r>
          </a:p>
          <a:p>
            <a:pPr marL="82296" indent="0">
              <a:buNone/>
            </a:pPr>
            <a:r>
              <a:rPr lang="pt-BR" altLang="zh-CN" sz="2800" i="1" dirty="0">
                <a:solidFill>
                  <a:srgbClr val="FF0000"/>
                </a:solidFill>
              </a:rPr>
              <a:t>char A[4] = {1, 2, 3, 4};</a:t>
            </a:r>
          </a:p>
          <a:p>
            <a:pPr marL="82296" indent="0">
              <a:buNone/>
            </a:pPr>
            <a:r>
              <a:rPr lang="en-US" altLang="zh-CN" sz="2800" i="1" dirty="0" err="1">
                <a:solidFill>
                  <a:srgbClr val="FF0000"/>
                </a:solidFill>
              </a:rPr>
              <a:t>int</a:t>
            </a:r>
            <a:r>
              <a:rPr lang="en-US" altLang="zh-CN" sz="2800" i="1" dirty="0">
                <a:solidFill>
                  <a:srgbClr val="FF0000"/>
                </a:solidFill>
              </a:rPr>
              <a:t> result;</a:t>
            </a:r>
          </a:p>
          <a:p>
            <a:pPr marL="82296" indent="0">
              <a:buNone/>
            </a:pPr>
            <a:r>
              <a:rPr lang="pt-BR" altLang="zh-CN" sz="2800" i="1" dirty="0">
                <a:solidFill>
                  <a:srgbClr val="FF0000"/>
                </a:solidFill>
              </a:rPr>
              <a:t>result = A[0] + A[1] + A[2] + A[3];</a:t>
            </a:r>
            <a:endParaRPr lang="en-US" altLang="zh-CN" sz="2800" i="1" dirty="0">
              <a:solidFill>
                <a:srgbClr val="FF0000"/>
              </a:solidFill>
            </a:endParaRPr>
          </a:p>
          <a:p>
            <a:pPr marL="82296" indent="0">
              <a:buNone/>
            </a:pPr>
            <a:r>
              <a:rPr lang="en-US" altLang="zh-CN" sz="2800" dirty="0">
                <a:solidFill>
                  <a:srgbClr val="00B050"/>
                </a:solidFill>
              </a:rPr>
              <a:t># Assume a0 stores the starting address of A[];</a:t>
            </a:r>
          </a:p>
          <a:p>
            <a:pPr marL="82296" indent="0">
              <a:buNone/>
            </a:pPr>
            <a:r>
              <a:rPr lang="en-US" altLang="zh-CN" sz="2800" dirty="0" err="1">
                <a:solidFill>
                  <a:srgbClr val="00B050"/>
                </a:solidFill>
              </a:rPr>
              <a:t>lw</a:t>
            </a:r>
            <a:r>
              <a:rPr lang="en-US" altLang="zh-CN" sz="2800" dirty="0">
                <a:solidFill>
                  <a:srgbClr val="00B050"/>
                </a:solidFill>
              </a:rPr>
              <a:t> $t0, 0($a0);</a:t>
            </a:r>
          </a:p>
          <a:p>
            <a:pPr marL="82296" indent="0">
              <a:buNone/>
            </a:pPr>
            <a:r>
              <a:rPr lang="en-US" altLang="zh-CN" sz="2800" dirty="0" err="1">
                <a:solidFill>
                  <a:srgbClr val="00B050"/>
                </a:solidFill>
              </a:rPr>
              <a:t>lw</a:t>
            </a:r>
            <a:r>
              <a:rPr lang="en-US" altLang="zh-CN" sz="2800" dirty="0">
                <a:solidFill>
                  <a:srgbClr val="00B050"/>
                </a:solidFill>
              </a:rPr>
              <a:t> $t1,1($a0);    </a:t>
            </a:r>
          </a:p>
          <a:p>
            <a:pPr marL="82296" indent="0">
              <a:buNone/>
            </a:pPr>
            <a:r>
              <a:rPr lang="en-US" altLang="zh-CN" sz="2800" dirty="0">
                <a:solidFill>
                  <a:srgbClr val="00B050"/>
                </a:solidFill>
              </a:rPr>
              <a:t>add $t0,$t0,$t1;   # A[0]+A[1]</a:t>
            </a:r>
          </a:p>
          <a:p>
            <a:pPr marL="82296" indent="0">
              <a:buNone/>
            </a:pPr>
            <a:r>
              <a:rPr lang="en-US" altLang="zh-CN" sz="2800" dirty="0" err="1">
                <a:solidFill>
                  <a:srgbClr val="00B050"/>
                </a:solidFill>
              </a:rPr>
              <a:t>lw</a:t>
            </a:r>
            <a:r>
              <a:rPr lang="en-US" altLang="zh-CN" sz="2800" dirty="0">
                <a:solidFill>
                  <a:srgbClr val="00B050"/>
                </a:solidFill>
              </a:rPr>
              <a:t> $t1,2($a0); </a:t>
            </a:r>
          </a:p>
          <a:p>
            <a:pPr marL="82296" indent="0">
              <a:buNone/>
            </a:pPr>
            <a:r>
              <a:rPr lang="en-US" altLang="zh-CN" sz="2800" dirty="0">
                <a:solidFill>
                  <a:srgbClr val="00B050"/>
                </a:solidFill>
              </a:rPr>
              <a:t>add $t0,$t0,$t1;    #A[0]+A[1]+A[2]</a:t>
            </a:r>
          </a:p>
          <a:p>
            <a:pPr marL="82296" indent="0">
              <a:buNone/>
            </a:pPr>
            <a:r>
              <a:rPr lang="en-US" altLang="zh-CN" sz="2800" dirty="0" err="1">
                <a:solidFill>
                  <a:srgbClr val="00B050"/>
                </a:solidFill>
              </a:rPr>
              <a:t>lw</a:t>
            </a:r>
            <a:r>
              <a:rPr lang="en-US" altLang="zh-CN" sz="2800" dirty="0">
                <a:solidFill>
                  <a:srgbClr val="00B050"/>
                </a:solidFill>
              </a:rPr>
              <a:t> $t1,3($a0);</a:t>
            </a:r>
          </a:p>
          <a:p>
            <a:pPr marL="82296" indent="0">
              <a:buNone/>
            </a:pPr>
            <a:r>
              <a:rPr lang="en-US" altLang="zh-CN" sz="2800" dirty="0">
                <a:solidFill>
                  <a:srgbClr val="00B050"/>
                </a:solidFill>
              </a:rPr>
              <a:t>add $t0,$t0,$t1;    #A[0]+A[1]+A[2]+A[3]</a:t>
            </a:r>
          </a:p>
          <a:p>
            <a:pPr marL="82296" indent="0">
              <a:buNone/>
            </a:pPr>
            <a:r>
              <a:rPr lang="en-US" altLang="zh-CN" sz="2800" b="1" dirty="0">
                <a:solidFill>
                  <a:srgbClr val="FF0000"/>
                </a:solidFill>
              </a:rPr>
              <a:t>Note the above codes are NOT the accurate version, we will revisit them later.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3076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Memory alignment (1)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340768"/>
            <a:ext cx="7920880" cy="547260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3600" dirty="0"/>
              <a:t>Be careful when using </a:t>
            </a:r>
            <a:r>
              <a:rPr lang="en-US" altLang="zh-CN" sz="3600" dirty="0" err="1">
                <a:solidFill>
                  <a:srgbClr val="FF0000"/>
                </a:solidFill>
              </a:rPr>
              <a:t>lw</a:t>
            </a:r>
            <a:r>
              <a:rPr lang="en-US" altLang="zh-CN" sz="3600" dirty="0"/>
              <a:t> and </a:t>
            </a:r>
            <a:r>
              <a:rPr lang="en-US" altLang="zh-CN" sz="3600" dirty="0" err="1">
                <a:solidFill>
                  <a:srgbClr val="00B050"/>
                </a:solidFill>
              </a:rPr>
              <a:t>sw</a:t>
            </a:r>
            <a:r>
              <a:rPr lang="en-US" altLang="zh-CN" sz="3600" dirty="0">
                <a:solidFill>
                  <a:srgbClr val="00B050"/>
                </a:solidFill>
              </a:rPr>
              <a:t> </a:t>
            </a:r>
            <a:r>
              <a:rPr lang="en-US" altLang="zh-CN" sz="3600" dirty="0"/>
              <a:t>!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3600" dirty="0"/>
              <a:t>Assume an array of words with starting address 2000 (stored in $a0)</a:t>
            </a:r>
          </a:p>
          <a:p>
            <a:pPr marL="0" indent="0">
              <a:buNone/>
            </a:pPr>
            <a:r>
              <a:rPr lang="en-US" altLang="zh-CN" sz="3600" dirty="0"/>
              <a:t>    -- The first word is at address 2000</a:t>
            </a:r>
          </a:p>
          <a:p>
            <a:pPr marL="0" indent="0">
              <a:buNone/>
            </a:pPr>
            <a:r>
              <a:rPr lang="en-US" altLang="zh-CN" sz="3600" dirty="0"/>
              <a:t>    -- The second word is at address </a:t>
            </a:r>
            <a:r>
              <a:rPr lang="en-US" altLang="zh-CN" sz="3600" b="1" dirty="0"/>
              <a:t>2004</a:t>
            </a:r>
            <a:r>
              <a:rPr lang="en-US" altLang="zh-CN" sz="3600" dirty="0"/>
              <a:t>, not 2001!</a:t>
            </a:r>
          </a:p>
          <a:p>
            <a:pPr marL="0" indent="0">
              <a:buNone/>
            </a:pPr>
            <a:r>
              <a:rPr lang="en-US" altLang="zh-CN" sz="3600" dirty="0"/>
              <a:t>    -- How to access the second word?</a:t>
            </a:r>
          </a:p>
          <a:p>
            <a:pPr marL="0" indent="0">
              <a:buNone/>
            </a:pPr>
            <a:r>
              <a:rPr lang="en-US" altLang="zh-CN" sz="3600" dirty="0">
                <a:solidFill>
                  <a:srgbClr val="FF0000"/>
                </a:solidFill>
              </a:rPr>
              <a:t>       </a:t>
            </a:r>
            <a:r>
              <a:rPr lang="en-US" altLang="zh-CN" sz="3600" dirty="0" err="1">
                <a:solidFill>
                  <a:srgbClr val="FF0000"/>
                </a:solidFill>
              </a:rPr>
              <a:t>lw</a:t>
            </a:r>
            <a:r>
              <a:rPr lang="en-US" altLang="zh-CN" sz="3600" dirty="0">
                <a:solidFill>
                  <a:srgbClr val="FF0000"/>
                </a:solidFill>
              </a:rPr>
              <a:t> $t0, 4($a0)     </a:t>
            </a:r>
            <a:r>
              <a:rPr lang="en-US" altLang="zh-CN" sz="3600" dirty="0" err="1">
                <a:solidFill>
                  <a:srgbClr val="00B050"/>
                </a:solidFill>
              </a:rPr>
              <a:t>sw</a:t>
            </a:r>
            <a:r>
              <a:rPr lang="en-US" altLang="zh-CN" sz="3600" dirty="0">
                <a:solidFill>
                  <a:srgbClr val="00B050"/>
                </a:solidFill>
              </a:rPr>
              <a:t>   $t0, 4($a0)  </a:t>
            </a:r>
            <a:endParaRPr lang="zh-CN" altLang="en-US" sz="3600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916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Memory alignment (2)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340768"/>
            <a:ext cx="7920880" cy="547260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3600" dirty="0"/>
              <a:t>Memory is </a:t>
            </a:r>
            <a:r>
              <a:rPr lang="en-US" altLang="zh-CN" sz="3600" i="1" dirty="0"/>
              <a:t>byte-addressable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3600" dirty="0"/>
              <a:t>A word occupies adjacent 4 entries of memory (1word = 4 bytes)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3600" dirty="0"/>
              <a:t>Alignment requirement in MIPS</a:t>
            </a:r>
          </a:p>
          <a:p>
            <a:pPr marL="0" indent="0">
              <a:buNone/>
            </a:pPr>
            <a:r>
              <a:rPr lang="en-US" altLang="zh-CN" sz="2800" dirty="0"/>
              <a:t>   -- 0,4,8,12… are valid word address (offset value)</a:t>
            </a:r>
          </a:p>
          <a:p>
            <a:pPr marL="0" indent="0">
              <a:buNone/>
            </a:pPr>
            <a:r>
              <a:rPr lang="en-US" altLang="zh-CN" sz="2800" dirty="0"/>
              <a:t>   -- 1,2,3,5,7… invalid word address (</a:t>
            </a:r>
            <a:r>
              <a:rPr lang="en-US" altLang="zh-CN" sz="2800" dirty="0">
                <a:solidFill>
                  <a:srgbClr val="00B050"/>
                </a:solidFill>
              </a:rPr>
              <a:t>bus error</a:t>
            </a:r>
            <a:r>
              <a:rPr lang="en-US" altLang="zh-CN" sz="2800" dirty="0"/>
              <a:t>)</a:t>
            </a:r>
          </a:p>
          <a:p>
            <a:endParaRPr lang="en-US" altLang="zh-CN" sz="3600" dirty="0">
              <a:solidFill>
                <a:srgbClr val="00B05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869160"/>
            <a:ext cx="7966568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201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5452</TotalTime>
  <Words>1394</Words>
  <Application>Microsoft Office PowerPoint</Application>
  <PresentationFormat>On-screen Show (4:3)</PresentationFormat>
  <Paragraphs>203</Paragraphs>
  <Slides>22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夏至</vt:lpstr>
      <vt:lpstr>CSE 341 Computer Organization  Lecture 3 ISA : Assembly Language 2 </vt:lpstr>
      <vt:lpstr>Operations on memory</vt:lpstr>
      <vt:lpstr>Load and Store Word</vt:lpstr>
      <vt:lpstr>Load and Store Word (ctd.)</vt:lpstr>
      <vt:lpstr>Computing with Memory</vt:lpstr>
      <vt:lpstr>Question</vt:lpstr>
      <vt:lpstr>Question</vt:lpstr>
      <vt:lpstr>Memory alignment (1)</vt:lpstr>
      <vt:lpstr>Memory alignment (2)</vt:lpstr>
      <vt:lpstr>Example</vt:lpstr>
      <vt:lpstr>Revisit the prior examples</vt:lpstr>
      <vt:lpstr>Revisit the prior question</vt:lpstr>
      <vt:lpstr>Pseudo-instructions</vt:lpstr>
      <vt:lpstr>Control Flow</vt:lpstr>
      <vt:lpstr>Conditional Statements</vt:lpstr>
      <vt:lpstr>Loop</vt:lpstr>
      <vt:lpstr>MIPS Control Instructions</vt:lpstr>
      <vt:lpstr>Pseudo-branches</vt:lpstr>
      <vt:lpstr>Implementing  Pseudo-branches</vt:lpstr>
      <vt:lpstr> Question</vt:lpstr>
      <vt:lpstr> Question</vt:lpstr>
      <vt:lpstr> Question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 344  Digital Computer Systems</dc:title>
  <dc:creator>Wenyao</dc:creator>
  <cp:lastModifiedBy>Lu Su</cp:lastModifiedBy>
  <cp:revision>210</cp:revision>
  <cp:lastPrinted>2016-02-08T21:26:17Z</cp:lastPrinted>
  <dcterms:created xsi:type="dcterms:W3CDTF">2015-08-13T19:09:57Z</dcterms:created>
  <dcterms:modified xsi:type="dcterms:W3CDTF">2020-02-05T03:46:10Z</dcterms:modified>
</cp:coreProperties>
</file>