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80" r:id="rId3"/>
    <p:sldId id="381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</p:sldIdLst>
  <p:sldSz cx="9144000" cy="6858000" type="screen4x3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6B49A"/>
    <a:srgbClr val="54D1EA"/>
    <a:srgbClr val="16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0911" autoAdjust="0"/>
  </p:normalViewPr>
  <p:slideViewPr>
    <p:cSldViewPr>
      <p:cViewPr varScale="1">
        <p:scale>
          <a:sx n="97" d="100"/>
          <a:sy n="97" d="100"/>
        </p:scale>
        <p:origin x="-20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62360-BD95-49C2-A82D-2F9963887958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D919D-36E6-458F-8285-2B168B24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9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Byte_addressing#cite_note-Economia_Word-2" TargetMode="External"/><Relationship Id="rId3" Type="http://schemas.openxmlformats.org/officeDocument/2006/relationships/hyperlink" Target="https://en.wikipedia.org/wiki/Byte" TargetMode="External"/><Relationship Id="rId7" Type="http://schemas.openxmlformats.org/officeDocument/2006/relationships/hyperlink" Target="https://en.wikipedia.org/wiki/Word_machine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Byte_addressing#cite_note-Hansen_1986-1" TargetMode="External"/><Relationship Id="rId5" Type="http://schemas.openxmlformats.org/officeDocument/2006/relationships/hyperlink" Target="https://en.wikipedia.org/wiki/Word-addressable" TargetMode="External"/><Relationship Id="rId4" Type="http://schemas.openxmlformats.org/officeDocument/2006/relationships/hyperlink" Target="https://en.wikipedia.org/wiki/Word_orientation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constant in a data transfer instruction (8) is called the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 set,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register added to form the address ($s3) is called the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 register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70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Byte addressing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refers to hardware architectures which support accessing individual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Byte"/>
              </a:rPr>
              <a:t>bytes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data rather than only larger units called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Word orientation"/>
              </a:rPr>
              <a:t>words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which would be 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Word-addressable"/>
              </a:rPr>
              <a:t>word-addressable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Such computers are sometimes called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byte machines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[1]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(in contrast to 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Word machine"/>
              </a:rPr>
              <a:t>word machines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[</a:t>
            </a:r>
            <a:r>
              <a:rPr lang="en-US" sz="1200" b="0" i="0" u="none" strike="noStrike" kern="1200" baseline="300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2]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9AD78-F2AB-4FB3-A6AB-00203984E5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05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branch on not equal</a:t>
            </a:r>
          </a:p>
          <a:p>
            <a:r>
              <a:rPr lang="en-US" dirty="0" err="1" smtClean="0"/>
              <a:t>beq</a:t>
            </a:r>
            <a:r>
              <a:rPr lang="en-US" dirty="0" smtClean="0"/>
              <a:t>: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branch on equal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set on less than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set less than immediate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77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bgt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branch greater than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18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2020/2/4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2020/2/4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3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ISA : Assembly </a:t>
            </a:r>
            <a:r>
              <a:rPr lang="en-US" altLang="zh-Hans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anguage 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2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00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Computer Science &amp; Engineering</a:t>
            </a:r>
          </a:p>
          <a:p>
            <a:pPr algn="ctr"/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547260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Compile   </a:t>
            </a:r>
            <a:r>
              <a:rPr lang="en-US" altLang="zh-CN" sz="3600" dirty="0">
                <a:solidFill>
                  <a:srgbClr val="00B050"/>
                </a:solidFill>
              </a:rPr>
              <a:t>A[12] = h + A[8]</a:t>
            </a:r>
          </a:p>
          <a:p>
            <a:r>
              <a:rPr lang="en-US" altLang="zh-CN" sz="3600" dirty="0"/>
              <a:t>Assume $s3 stores the starting address of A[], value of h is in $s2</a:t>
            </a:r>
          </a:p>
          <a:p>
            <a:pPr marL="82296" indent="0" algn="ctr">
              <a:buNone/>
            </a:pPr>
            <a:r>
              <a:rPr lang="en-US" altLang="zh-CN" sz="3600" dirty="0"/>
              <a:t>	</a:t>
            </a:r>
            <a:r>
              <a:rPr lang="en-US" altLang="zh-CN" sz="3600" dirty="0" err="1">
                <a:solidFill>
                  <a:srgbClr val="0000FF"/>
                </a:solidFill>
              </a:rPr>
              <a:t>lw</a:t>
            </a:r>
            <a:r>
              <a:rPr lang="en-US" altLang="zh-CN" sz="3600" dirty="0">
                <a:solidFill>
                  <a:srgbClr val="0000FF"/>
                </a:solidFill>
              </a:rPr>
              <a:t>   $t0,  </a:t>
            </a:r>
            <a:r>
              <a:rPr lang="en-US" altLang="zh-CN" sz="3600" dirty="0">
                <a:solidFill>
                  <a:srgbClr val="FF0000"/>
                </a:solidFill>
              </a:rPr>
              <a:t>32</a:t>
            </a:r>
            <a:r>
              <a:rPr lang="en-US" altLang="zh-CN" sz="3600" dirty="0">
                <a:solidFill>
                  <a:srgbClr val="0000FF"/>
                </a:solidFill>
              </a:rPr>
              <a:t>($s3)</a:t>
            </a:r>
          </a:p>
          <a:p>
            <a:pPr marL="0" indent="0" algn="ctr">
              <a:buNone/>
            </a:pPr>
            <a:r>
              <a:rPr lang="en-US" altLang="zh-CN" sz="3600" dirty="0">
                <a:solidFill>
                  <a:srgbClr val="0000FF"/>
                </a:solidFill>
              </a:rPr>
              <a:t>    	add  $t0, $s2, $t0</a:t>
            </a:r>
          </a:p>
          <a:p>
            <a:pPr marL="0" indent="0" algn="ctr">
              <a:buNone/>
            </a:pPr>
            <a:r>
              <a:rPr lang="en-US" altLang="zh-CN" sz="3600" dirty="0">
                <a:solidFill>
                  <a:srgbClr val="0000FF"/>
                </a:solidFill>
              </a:rPr>
              <a:t>    	</a:t>
            </a:r>
            <a:r>
              <a:rPr lang="en-US" altLang="zh-CN" sz="3600" dirty="0" err="1">
                <a:solidFill>
                  <a:srgbClr val="0000FF"/>
                </a:solidFill>
              </a:rPr>
              <a:t>sw</a:t>
            </a:r>
            <a:r>
              <a:rPr lang="en-US" altLang="zh-CN" sz="3600" dirty="0">
                <a:solidFill>
                  <a:srgbClr val="0000FF"/>
                </a:solidFill>
              </a:rPr>
              <a:t>    $t0, </a:t>
            </a:r>
            <a:r>
              <a:rPr lang="en-US" altLang="zh-CN" sz="3600" dirty="0">
                <a:solidFill>
                  <a:srgbClr val="FF0000"/>
                </a:solidFill>
              </a:rPr>
              <a:t>48</a:t>
            </a:r>
            <a:r>
              <a:rPr lang="en-US" altLang="zh-CN" sz="3600" dirty="0">
                <a:solidFill>
                  <a:srgbClr val="0000FF"/>
                </a:solidFill>
              </a:rPr>
              <a:t>($s3)</a:t>
            </a:r>
            <a:endParaRPr lang="en-US" altLang="zh-CN" sz="3600" dirty="0"/>
          </a:p>
          <a:p>
            <a:r>
              <a:rPr lang="en-US" altLang="zh-CN" sz="3600" b="1" dirty="0"/>
              <a:t>Do not </a:t>
            </a:r>
            <a:r>
              <a:rPr lang="en-US" altLang="zh-CN" sz="3600" dirty="0"/>
              <a:t>write something such as:  </a:t>
            </a:r>
          </a:p>
          <a:p>
            <a:pPr marL="0" indent="0">
              <a:buNone/>
            </a:pPr>
            <a:r>
              <a:rPr lang="en-US" altLang="zh-CN" sz="3600" dirty="0"/>
              <a:t>         add 48($s3),  $s2, 32($s3)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850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Revisit the prior examples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6612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36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Load word instruction (</a:t>
            </a:r>
            <a:r>
              <a:rPr lang="en-US" altLang="zh-CN" sz="3600" dirty="0" err="1">
                <a:solidFill>
                  <a:srgbClr val="FF0000"/>
                </a:solidFill>
              </a:rPr>
              <a:t>lw</a:t>
            </a:r>
            <a:r>
              <a:rPr lang="en-US" altLang="zh-CN" sz="3600" dirty="0"/>
              <a:t>)</a:t>
            </a:r>
          </a:p>
          <a:p>
            <a:pPr marL="82296" indent="0">
              <a:buNone/>
            </a:pPr>
            <a:r>
              <a:rPr lang="en-US" altLang="zh-CN" sz="3600" dirty="0"/>
              <a:t>    </a:t>
            </a:r>
            <a:r>
              <a:rPr lang="en-US" altLang="zh-CN" sz="3000" dirty="0" err="1">
                <a:solidFill>
                  <a:srgbClr val="0070C0"/>
                </a:solidFill>
              </a:rPr>
              <a:t>lw</a:t>
            </a:r>
            <a:r>
              <a:rPr lang="en-US" altLang="zh-CN" sz="3000" dirty="0">
                <a:solidFill>
                  <a:srgbClr val="0070C0"/>
                </a:solidFill>
              </a:rPr>
              <a:t> $t0,  </a:t>
            </a:r>
            <a:r>
              <a:rPr lang="en-US" altLang="zh-CN" sz="3000" dirty="0">
                <a:solidFill>
                  <a:srgbClr val="FF0000"/>
                </a:solidFill>
              </a:rPr>
              <a:t>80</a:t>
            </a:r>
            <a:r>
              <a:rPr lang="en-US" altLang="zh-CN" sz="3000" dirty="0">
                <a:solidFill>
                  <a:srgbClr val="0070C0"/>
                </a:solidFill>
              </a:rPr>
              <a:t>($a0)   # $t0 = Memory[$a0+20]</a:t>
            </a:r>
          </a:p>
          <a:p>
            <a:pPr marL="82296" indent="0">
              <a:buNone/>
            </a:pPr>
            <a:r>
              <a:rPr lang="en-US" altLang="zh-CN" sz="3000" dirty="0"/>
              <a:t>    ---$a0: stores the starting position of array a[]</a:t>
            </a:r>
          </a:p>
          <a:p>
            <a:pPr marL="82296" indent="0">
              <a:buNone/>
            </a:pPr>
            <a:r>
              <a:rPr lang="en-US" altLang="zh-CN" sz="3000" dirty="0"/>
              <a:t>    ---20: Offset</a:t>
            </a:r>
          </a:p>
          <a:p>
            <a:pPr marL="82296" indent="0">
              <a:buNone/>
            </a:pPr>
            <a:endParaRPr lang="en-US" altLang="zh-CN" sz="30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Store word instruction (</a:t>
            </a:r>
            <a:r>
              <a:rPr lang="en-US" altLang="zh-CN" sz="3600" dirty="0" err="1">
                <a:solidFill>
                  <a:srgbClr val="00B050"/>
                </a:solidFill>
              </a:rPr>
              <a:t>sw</a:t>
            </a:r>
            <a:r>
              <a:rPr lang="en-US" altLang="zh-CN" sz="3600" dirty="0"/>
              <a:t>)</a:t>
            </a:r>
          </a:p>
          <a:p>
            <a:pPr marL="0" indent="0">
              <a:buNone/>
            </a:pPr>
            <a:r>
              <a:rPr lang="en-US" altLang="zh-CN" sz="3000" dirty="0"/>
              <a:t>     </a:t>
            </a:r>
            <a:r>
              <a:rPr lang="en-US" altLang="zh-CN" sz="3000" dirty="0" err="1">
                <a:solidFill>
                  <a:srgbClr val="0070C0"/>
                </a:solidFill>
              </a:rPr>
              <a:t>sw</a:t>
            </a:r>
            <a:r>
              <a:rPr lang="en-US" altLang="zh-CN" sz="3000" dirty="0">
                <a:solidFill>
                  <a:srgbClr val="0070C0"/>
                </a:solidFill>
              </a:rPr>
              <a:t>   $t0,  </a:t>
            </a:r>
            <a:r>
              <a:rPr lang="en-US" altLang="zh-CN" sz="3000" dirty="0">
                <a:solidFill>
                  <a:srgbClr val="FF0000"/>
                </a:solidFill>
              </a:rPr>
              <a:t>80</a:t>
            </a:r>
            <a:r>
              <a:rPr lang="en-US" altLang="zh-CN" sz="3000" dirty="0">
                <a:solidFill>
                  <a:srgbClr val="0070C0"/>
                </a:solidFill>
              </a:rPr>
              <a:t>($a0)  # Memory[$a0+20] = $t0</a:t>
            </a:r>
            <a:endParaRPr lang="en-US" altLang="zh-CN" sz="3000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75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Revisit the prior question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5472608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t-BR" altLang="zh-CN" sz="3600" dirty="0"/>
              <a:t>Write the ASM for following c code:</a:t>
            </a:r>
          </a:p>
          <a:p>
            <a:pPr marL="82296" indent="0">
              <a:buNone/>
            </a:pPr>
            <a:r>
              <a:rPr lang="pt-BR" altLang="zh-CN" sz="3600" i="1" dirty="0">
                <a:solidFill>
                  <a:srgbClr val="FF0000"/>
                </a:solidFill>
              </a:rPr>
              <a:t>char A[4] = {1, 2, 3, 4};</a:t>
            </a:r>
          </a:p>
          <a:p>
            <a:pPr marL="82296" indent="0">
              <a:buNone/>
            </a:pPr>
            <a:r>
              <a:rPr lang="en-US" altLang="zh-CN" sz="3600" i="1" dirty="0" err="1">
                <a:solidFill>
                  <a:srgbClr val="FF0000"/>
                </a:solidFill>
              </a:rPr>
              <a:t>int</a:t>
            </a:r>
            <a:r>
              <a:rPr lang="en-US" altLang="zh-CN" sz="3600" i="1" dirty="0">
                <a:solidFill>
                  <a:srgbClr val="FF0000"/>
                </a:solidFill>
              </a:rPr>
              <a:t> result;</a:t>
            </a:r>
          </a:p>
          <a:p>
            <a:pPr marL="82296" indent="0">
              <a:buNone/>
            </a:pPr>
            <a:r>
              <a:rPr lang="pt-BR" altLang="zh-CN" sz="3600" i="1" dirty="0">
                <a:solidFill>
                  <a:srgbClr val="FF0000"/>
                </a:solidFill>
              </a:rPr>
              <a:t>result = A[0] + A[1] + A[2] + A[3];</a:t>
            </a:r>
            <a:endParaRPr lang="en-US" altLang="zh-CN" sz="3600" i="1" dirty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en-US" altLang="zh-CN" sz="3600" dirty="0">
                <a:solidFill>
                  <a:srgbClr val="00B050"/>
                </a:solidFill>
              </a:rPr>
              <a:t># Assume a0 stores the starting address of A[];</a:t>
            </a:r>
          </a:p>
          <a:p>
            <a:pPr marL="82296" indent="0">
              <a:buNone/>
            </a:pPr>
            <a:r>
              <a:rPr lang="en-US" altLang="zh-CN" sz="3600" dirty="0" err="1">
                <a:solidFill>
                  <a:srgbClr val="00B050"/>
                </a:solidFill>
              </a:rPr>
              <a:t>lw</a:t>
            </a:r>
            <a:r>
              <a:rPr lang="en-US" altLang="zh-CN" sz="3600" dirty="0">
                <a:solidFill>
                  <a:srgbClr val="00B050"/>
                </a:solidFill>
              </a:rPr>
              <a:t> $t0, </a:t>
            </a:r>
            <a:r>
              <a:rPr lang="en-US" altLang="zh-CN" sz="3600" dirty="0">
                <a:solidFill>
                  <a:srgbClr val="0070C0"/>
                </a:solidFill>
              </a:rPr>
              <a:t>0</a:t>
            </a:r>
            <a:r>
              <a:rPr lang="en-US" altLang="zh-CN" sz="3600" dirty="0">
                <a:solidFill>
                  <a:srgbClr val="00B050"/>
                </a:solidFill>
              </a:rPr>
              <a:t>($a0);</a:t>
            </a:r>
          </a:p>
          <a:p>
            <a:pPr marL="82296" indent="0">
              <a:buNone/>
            </a:pPr>
            <a:r>
              <a:rPr lang="en-US" altLang="zh-CN" sz="3600" dirty="0" err="1">
                <a:solidFill>
                  <a:srgbClr val="00B050"/>
                </a:solidFill>
              </a:rPr>
              <a:t>lw</a:t>
            </a:r>
            <a:r>
              <a:rPr lang="en-US" altLang="zh-CN" sz="3600" dirty="0">
                <a:solidFill>
                  <a:srgbClr val="00B050"/>
                </a:solidFill>
              </a:rPr>
              <a:t> $t1,</a:t>
            </a:r>
            <a:r>
              <a:rPr lang="en-US" altLang="zh-CN" sz="3600" dirty="0">
                <a:solidFill>
                  <a:srgbClr val="0070C0"/>
                </a:solidFill>
              </a:rPr>
              <a:t>4</a:t>
            </a:r>
            <a:r>
              <a:rPr lang="en-US" altLang="zh-CN" sz="3600" dirty="0">
                <a:solidFill>
                  <a:srgbClr val="00B050"/>
                </a:solidFill>
              </a:rPr>
              <a:t>($a0);    </a:t>
            </a:r>
          </a:p>
          <a:p>
            <a:pPr marL="82296" indent="0">
              <a:buNone/>
            </a:pPr>
            <a:r>
              <a:rPr lang="en-US" altLang="zh-CN" sz="3600" dirty="0">
                <a:solidFill>
                  <a:srgbClr val="00B050"/>
                </a:solidFill>
              </a:rPr>
              <a:t>add $t0,$t0,$t1;    #A[0]+A[1]</a:t>
            </a:r>
          </a:p>
          <a:p>
            <a:pPr marL="82296" indent="0">
              <a:buNone/>
            </a:pPr>
            <a:r>
              <a:rPr lang="en-US" altLang="zh-CN" sz="3600" dirty="0" err="1">
                <a:solidFill>
                  <a:srgbClr val="00B050"/>
                </a:solidFill>
              </a:rPr>
              <a:t>lw</a:t>
            </a:r>
            <a:r>
              <a:rPr lang="en-US" altLang="zh-CN" sz="3600" dirty="0">
                <a:solidFill>
                  <a:srgbClr val="00B050"/>
                </a:solidFill>
              </a:rPr>
              <a:t> $t1,</a:t>
            </a:r>
            <a:r>
              <a:rPr lang="en-US" altLang="zh-CN" sz="3600" dirty="0">
                <a:solidFill>
                  <a:srgbClr val="0070C0"/>
                </a:solidFill>
              </a:rPr>
              <a:t>8</a:t>
            </a:r>
            <a:r>
              <a:rPr lang="en-US" altLang="zh-CN" sz="3600" dirty="0">
                <a:solidFill>
                  <a:srgbClr val="00B050"/>
                </a:solidFill>
              </a:rPr>
              <a:t>($a0); </a:t>
            </a:r>
          </a:p>
          <a:p>
            <a:pPr marL="82296" indent="0">
              <a:buNone/>
            </a:pPr>
            <a:r>
              <a:rPr lang="en-US" altLang="zh-CN" sz="3600" dirty="0">
                <a:solidFill>
                  <a:srgbClr val="00B050"/>
                </a:solidFill>
              </a:rPr>
              <a:t>add $t0,$t0,$t1;    #A[0]+A[1]+A[2]</a:t>
            </a:r>
          </a:p>
          <a:p>
            <a:pPr marL="82296" indent="0">
              <a:buNone/>
            </a:pPr>
            <a:r>
              <a:rPr lang="en-US" altLang="zh-CN" sz="3600" dirty="0" err="1">
                <a:solidFill>
                  <a:srgbClr val="00B050"/>
                </a:solidFill>
              </a:rPr>
              <a:t>lw</a:t>
            </a:r>
            <a:r>
              <a:rPr lang="en-US" altLang="zh-CN" sz="3600" dirty="0">
                <a:solidFill>
                  <a:srgbClr val="00B050"/>
                </a:solidFill>
              </a:rPr>
              <a:t> $t1,</a:t>
            </a:r>
            <a:r>
              <a:rPr lang="en-US" altLang="zh-CN" sz="3600" dirty="0">
                <a:solidFill>
                  <a:srgbClr val="0070C0"/>
                </a:solidFill>
              </a:rPr>
              <a:t>12</a:t>
            </a:r>
            <a:r>
              <a:rPr lang="en-US" altLang="zh-CN" sz="3600" dirty="0">
                <a:solidFill>
                  <a:srgbClr val="00B050"/>
                </a:solidFill>
              </a:rPr>
              <a:t>($a0);</a:t>
            </a:r>
          </a:p>
          <a:p>
            <a:pPr marL="82296" indent="0">
              <a:buNone/>
            </a:pPr>
            <a:r>
              <a:rPr lang="en-US" altLang="zh-CN" sz="3600" dirty="0">
                <a:solidFill>
                  <a:srgbClr val="00B050"/>
                </a:solidFill>
              </a:rPr>
              <a:t>add $t0,$t0,$t1;    #A[0]+A[1]+A[2]+A[3]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4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Pseudo-instructions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547260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Sometimes the MIPS instructions are not very expressive 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B050"/>
                </a:solidFill>
              </a:rPr>
              <a:t>    </a:t>
            </a:r>
            <a:r>
              <a:rPr lang="en-US" altLang="zh-CN" sz="3600" dirty="0" err="1">
                <a:solidFill>
                  <a:srgbClr val="00B050"/>
                </a:solidFill>
              </a:rPr>
              <a:t>addi</a:t>
            </a:r>
            <a:r>
              <a:rPr lang="en-US" altLang="zh-CN" sz="3600" dirty="0">
                <a:solidFill>
                  <a:srgbClr val="00B050"/>
                </a:solidFill>
              </a:rPr>
              <a:t>       $a0,  $0, 2000   # load 2000 into $a0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B050"/>
                </a:solidFill>
              </a:rPr>
              <a:t>    add        $a1, $t0, $0      # copy $t0 into $a1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MIPS support expressive </a:t>
            </a:r>
            <a:r>
              <a:rPr lang="en-US" altLang="zh-CN" sz="3600" dirty="0">
                <a:solidFill>
                  <a:srgbClr val="FF0000"/>
                </a:solidFill>
              </a:rPr>
              <a:t>pseudo-instructions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FF"/>
                </a:solidFill>
              </a:rPr>
              <a:t>      li           $a0,  2000   # load 2000 into $a0</a:t>
            </a:r>
          </a:p>
          <a:p>
            <a:pPr marL="0" indent="0">
              <a:buNone/>
            </a:pPr>
            <a:r>
              <a:rPr lang="en-US" altLang="zh-CN" sz="3600" dirty="0"/>
              <a:t>      </a:t>
            </a:r>
            <a:r>
              <a:rPr lang="en-US" altLang="zh-CN" sz="3600" dirty="0">
                <a:solidFill>
                  <a:srgbClr val="0000FF"/>
                </a:solidFill>
              </a:rPr>
              <a:t>move     $a1, $t0       # copy $t0 into $a1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Assemblers translates pseudo-instructions into “real” instructions.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95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Control Flow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547260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Usually instructions are executed sequentially. </a:t>
            </a:r>
            <a:endParaRPr lang="en-US" altLang="zh-CN" sz="36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Sometimes control signal alters the flow.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High-level language has two types of control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>
                <a:solidFill>
                  <a:srgbClr val="FF0000"/>
                </a:solidFill>
              </a:rPr>
              <a:t> Conditional statements (if-else)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     </a:t>
            </a:r>
            <a:r>
              <a:rPr lang="en-US" altLang="zh-CN" sz="3600" dirty="0"/>
              <a:t>-- executes only if test expression is true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>
                <a:solidFill>
                  <a:srgbClr val="FF0000"/>
                </a:solidFill>
              </a:rPr>
              <a:t> </a:t>
            </a:r>
            <a:r>
              <a:rPr lang="en-US" altLang="zh-CN" sz="3600" dirty="0">
                <a:solidFill>
                  <a:srgbClr val="00B050"/>
                </a:solidFill>
              </a:rPr>
              <a:t>Loop (for, while)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     </a:t>
            </a:r>
            <a:r>
              <a:rPr lang="en-US" altLang="zh-CN" sz="3600" dirty="0"/>
              <a:t>-- executes some statements many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5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Conditional Statements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Hans" sz="3600"/>
              <a:t>Double</a:t>
            </a:r>
            <a:r>
              <a:rPr lang="en-US" altLang="zh-CN" sz="3600"/>
              <a:t> </a:t>
            </a:r>
            <a:r>
              <a:rPr lang="en-US" altLang="zh-CN" sz="3600" dirty="0"/>
              <a:t>the absolute value at a0 </a:t>
            </a:r>
          </a:p>
          <a:p>
            <a:pPr marL="0" indent="0">
              <a:buNone/>
            </a:pPr>
            <a:r>
              <a:rPr lang="en-US" altLang="zh-CN" sz="3600" dirty="0"/>
              <a:t>	 v0 = a0;</a:t>
            </a:r>
          </a:p>
          <a:p>
            <a:pPr marL="0" indent="0">
              <a:buNone/>
            </a:pPr>
            <a:r>
              <a:rPr lang="en-US" altLang="zh-CN" sz="3600" dirty="0"/>
              <a:t>        if (v0 &lt; 0)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           v0 = -v0;   // may not be executed</a:t>
            </a:r>
          </a:p>
          <a:p>
            <a:pPr marL="0" indent="0">
              <a:buNone/>
            </a:pPr>
            <a:r>
              <a:rPr lang="en-US" altLang="zh-CN" sz="3600" dirty="0"/>
              <a:t>	 v1= v0 + v0;       </a:t>
            </a:r>
            <a:endParaRPr lang="en-US" altLang="zh-CN" sz="36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9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Loop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Sum the elements of array a0</a:t>
            </a:r>
          </a:p>
          <a:p>
            <a:pPr marL="0" indent="0">
              <a:buNone/>
            </a:pPr>
            <a:r>
              <a:rPr lang="en-US" altLang="zh-CN" sz="3600" dirty="0"/>
              <a:t>	 v0 = 0;</a:t>
            </a:r>
          </a:p>
          <a:p>
            <a:pPr marL="0" indent="0">
              <a:buNone/>
            </a:pPr>
            <a:r>
              <a:rPr lang="en-US" altLang="zh-CN" sz="3600" dirty="0"/>
              <a:t>	 t0 = 0;</a:t>
            </a:r>
          </a:p>
          <a:p>
            <a:pPr marL="0" indent="0">
              <a:buNone/>
            </a:pPr>
            <a:r>
              <a:rPr lang="en-US" altLang="zh-CN" sz="3600" dirty="0"/>
              <a:t>          while (t0 &lt; 5) {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              v0 = v0 + a0[t0];  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              t0++; 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	    </a:t>
            </a:r>
            <a:r>
              <a:rPr lang="en-US" altLang="zh-CN" sz="3600" dirty="0"/>
              <a:t>} </a:t>
            </a:r>
          </a:p>
          <a:p>
            <a:pPr marL="0" indent="0">
              <a:buNone/>
            </a:pPr>
            <a:r>
              <a:rPr lang="en-US" altLang="zh-CN" sz="3600" dirty="0"/>
              <a:t>	</a:t>
            </a:r>
            <a:endParaRPr lang="en-US" altLang="zh-CN" sz="3600" dirty="0">
              <a:solidFill>
                <a:srgbClr val="00B05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12160" y="3769668"/>
            <a:ext cx="266429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600" b="1" dirty="0">
                <a:solidFill>
                  <a:srgbClr val="FF0000"/>
                </a:solidFill>
              </a:rPr>
              <a:t>These two statements will be executed 5 times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3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MIPS Control Instructions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MIPS provides three control-flow instructions</a:t>
            </a:r>
            <a:endParaRPr lang="en-US" altLang="zh-CN" sz="3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sz="3600" dirty="0"/>
              <a:t>    --  j: unconditional jumps</a:t>
            </a:r>
          </a:p>
          <a:p>
            <a:pPr marL="0" indent="0">
              <a:buNone/>
            </a:pPr>
            <a:r>
              <a:rPr lang="en-US" altLang="zh-CN" sz="2800" dirty="0"/>
              <a:t>       	      </a:t>
            </a:r>
            <a:r>
              <a:rPr lang="en-US" altLang="zh-CN" sz="2800" dirty="0">
                <a:solidFill>
                  <a:srgbClr val="00B050"/>
                </a:solidFill>
              </a:rPr>
              <a:t>j  Label                  # jump to Label</a:t>
            </a:r>
          </a:p>
          <a:p>
            <a:pPr marL="0" indent="0">
              <a:buNone/>
            </a:pPr>
            <a:r>
              <a:rPr lang="en-US" altLang="zh-CN" sz="3600" dirty="0"/>
              <a:t>    -- </a:t>
            </a:r>
            <a:r>
              <a:rPr lang="en-US" altLang="zh-CN" sz="3600" dirty="0" err="1"/>
              <a:t>bne</a:t>
            </a:r>
            <a:r>
              <a:rPr lang="en-US" altLang="zh-CN" sz="3600" dirty="0"/>
              <a:t> and </a:t>
            </a:r>
            <a:r>
              <a:rPr lang="en-US" altLang="zh-CN" sz="3600" dirty="0" err="1"/>
              <a:t>beq</a:t>
            </a:r>
            <a:r>
              <a:rPr lang="en-US" altLang="zh-CN" sz="3600" dirty="0"/>
              <a:t>: conditional branches</a:t>
            </a:r>
          </a:p>
          <a:p>
            <a:pPr marL="0" indent="0">
              <a:buNone/>
            </a:pPr>
            <a:r>
              <a:rPr lang="en-US" altLang="zh-CN" sz="2600" dirty="0"/>
              <a:t>        	     </a:t>
            </a:r>
            <a:r>
              <a:rPr lang="en-US" altLang="zh-CN" sz="2600" dirty="0" err="1">
                <a:solidFill>
                  <a:srgbClr val="FF0000"/>
                </a:solidFill>
              </a:rPr>
              <a:t>bne</a:t>
            </a:r>
            <a:r>
              <a:rPr lang="en-US" altLang="zh-CN" sz="2600" dirty="0">
                <a:solidFill>
                  <a:srgbClr val="FF0000"/>
                </a:solidFill>
              </a:rPr>
              <a:t>  $a1, $a2, Label # if $a1!=$a2, go to label</a:t>
            </a:r>
          </a:p>
          <a:p>
            <a:pPr marL="0" indent="0">
              <a:buNone/>
            </a:pPr>
            <a:r>
              <a:rPr lang="en-US" altLang="zh-CN" sz="3600" dirty="0"/>
              <a:t>    -- </a:t>
            </a:r>
            <a:r>
              <a:rPr lang="en-US" altLang="zh-CN" sz="3600" dirty="0" err="1"/>
              <a:t>slt</a:t>
            </a:r>
            <a:r>
              <a:rPr lang="en-US" altLang="zh-CN" sz="3600" dirty="0"/>
              <a:t> and </a:t>
            </a:r>
            <a:r>
              <a:rPr lang="en-US" altLang="zh-CN" sz="3600" dirty="0" err="1"/>
              <a:t>slti</a:t>
            </a:r>
            <a:r>
              <a:rPr lang="en-US" altLang="zh-CN" sz="3600" dirty="0"/>
              <a:t>:        set if less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rgbClr val="0000FF"/>
                </a:solidFill>
              </a:rPr>
              <a:t>               </a:t>
            </a:r>
            <a:r>
              <a:rPr lang="en-US" altLang="zh-CN" sz="2600" dirty="0" err="1">
                <a:solidFill>
                  <a:srgbClr val="0000FF"/>
                </a:solidFill>
              </a:rPr>
              <a:t>slt</a:t>
            </a:r>
            <a:r>
              <a:rPr lang="en-US" altLang="zh-CN" sz="2600" dirty="0">
                <a:solidFill>
                  <a:srgbClr val="0000FF"/>
                </a:solidFill>
              </a:rPr>
              <a:t>   $a1, $a2, $a3     # $a1=1 if $a2 &lt; $a3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92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Pseudo-branches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Besides </a:t>
            </a:r>
            <a:r>
              <a:rPr lang="en-US" altLang="zh-CN" sz="3600" i="1" dirty="0" err="1"/>
              <a:t>beq</a:t>
            </a:r>
            <a:r>
              <a:rPr lang="en-US" altLang="zh-CN" sz="3600" dirty="0"/>
              <a:t> and </a:t>
            </a:r>
            <a:r>
              <a:rPr lang="en-US" altLang="zh-CN" sz="3600" i="1" dirty="0" err="1"/>
              <a:t>bne</a:t>
            </a:r>
            <a:r>
              <a:rPr lang="en-US" altLang="zh-CN" sz="3600" dirty="0"/>
              <a:t>, MIPS assembler provides other pseudo instructions for branch</a:t>
            </a:r>
          </a:p>
          <a:p>
            <a:pPr marL="0" indent="0">
              <a:buNone/>
            </a:pPr>
            <a:r>
              <a:rPr lang="en-US" altLang="zh-CN" sz="3100" dirty="0">
                <a:solidFill>
                  <a:srgbClr val="00B050"/>
                </a:solidFill>
              </a:rPr>
              <a:t>    </a:t>
            </a:r>
            <a:r>
              <a:rPr lang="en-US" altLang="zh-CN" sz="3100" dirty="0" err="1">
                <a:solidFill>
                  <a:srgbClr val="00B050"/>
                </a:solidFill>
              </a:rPr>
              <a:t>blt</a:t>
            </a:r>
            <a:r>
              <a:rPr lang="en-US" altLang="zh-CN" sz="3100" dirty="0">
                <a:solidFill>
                  <a:srgbClr val="00B050"/>
                </a:solidFill>
              </a:rPr>
              <a:t>   $t0,  $t1, L1  # Branch to L1 if $t0&lt;$t1</a:t>
            </a:r>
          </a:p>
          <a:p>
            <a:pPr marL="0" indent="0">
              <a:buNone/>
            </a:pPr>
            <a:r>
              <a:rPr lang="en-US" altLang="zh-CN" sz="3100" dirty="0">
                <a:solidFill>
                  <a:srgbClr val="FF0000"/>
                </a:solidFill>
              </a:rPr>
              <a:t>    </a:t>
            </a:r>
            <a:r>
              <a:rPr lang="en-US" altLang="zh-CN" sz="3100" dirty="0" err="1">
                <a:solidFill>
                  <a:srgbClr val="FF0000"/>
                </a:solidFill>
              </a:rPr>
              <a:t>ble</a:t>
            </a:r>
            <a:r>
              <a:rPr lang="en-US" altLang="zh-CN" sz="3100" dirty="0">
                <a:solidFill>
                  <a:srgbClr val="FF0000"/>
                </a:solidFill>
              </a:rPr>
              <a:t>  $t0,  $t1, L2  # Branch to L2 if $t0&lt;=$t1</a:t>
            </a:r>
          </a:p>
          <a:p>
            <a:pPr marL="0" indent="0">
              <a:buNone/>
            </a:pPr>
            <a:r>
              <a:rPr lang="en-US" altLang="zh-CN" sz="3100" dirty="0">
                <a:solidFill>
                  <a:srgbClr val="0070C0"/>
                </a:solidFill>
              </a:rPr>
              <a:t>    </a:t>
            </a:r>
            <a:r>
              <a:rPr lang="en-US" altLang="zh-CN" sz="3100" dirty="0" err="1">
                <a:solidFill>
                  <a:srgbClr val="0070C0"/>
                </a:solidFill>
              </a:rPr>
              <a:t>bgt</a:t>
            </a:r>
            <a:r>
              <a:rPr lang="en-US" altLang="zh-CN" sz="3100" dirty="0">
                <a:solidFill>
                  <a:srgbClr val="0070C0"/>
                </a:solidFill>
              </a:rPr>
              <a:t>  $t0,  $t1, L3  # Branch to L3 if $t0&gt;$t1</a:t>
            </a:r>
          </a:p>
          <a:p>
            <a:pPr marL="0" indent="0">
              <a:buNone/>
            </a:pPr>
            <a:r>
              <a:rPr lang="en-US" altLang="zh-CN" sz="3100" dirty="0">
                <a:solidFill>
                  <a:schemeClr val="accent3"/>
                </a:solidFill>
              </a:rPr>
              <a:t>    </a:t>
            </a:r>
            <a:r>
              <a:rPr lang="en-US" altLang="zh-CN" sz="3100" dirty="0" err="1">
                <a:solidFill>
                  <a:schemeClr val="accent3"/>
                </a:solidFill>
              </a:rPr>
              <a:t>bge</a:t>
            </a:r>
            <a:r>
              <a:rPr lang="en-US" altLang="zh-CN" sz="3100" dirty="0">
                <a:solidFill>
                  <a:schemeClr val="accent3"/>
                </a:solidFill>
              </a:rPr>
              <a:t>  $t0,  $t1, L4  # Branch to L4 if $t0&gt;=$t1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Immediate versions are also associated.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B050"/>
                </a:solidFill>
              </a:rPr>
              <a:t>     </a:t>
            </a:r>
            <a:r>
              <a:rPr lang="en-US" altLang="zh-CN" sz="2800" dirty="0" err="1">
                <a:solidFill>
                  <a:srgbClr val="00B050"/>
                </a:solidFill>
              </a:rPr>
              <a:t>blti</a:t>
            </a:r>
            <a:r>
              <a:rPr lang="en-US" altLang="zh-CN" sz="2800" dirty="0">
                <a:solidFill>
                  <a:srgbClr val="00B050"/>
                </a:solidFill>
              </a:rPr>
              <a:t>   $t0,  1, L1  # Branch to L1 if $t0&lt;1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8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Implementing  Pseudo-branches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547260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Pseudo-branches can be implemented with </a:t>
            </a:r>
            <a:r>
              <a:rPr lang="en-US" altLang="zh-CN" sz="3600" dirty="0" err="1">
                <a:solidFill>
                  <a:srgbClr val="FF0000"/>
                </a:solidFill>
              </a:rPr>
              <a:t>slt</a:t>
            </a:r>
            <a:r>
              <a:rPr lang="en-US" altLang="zh-CN" sz="3600" dirty="0"/>
              <a:t>.</a:t>
            </a:r>
          </a:p>
          <a:p>
            <a:pPr marL="0" indent="0">
              <a:buNone/>
            </a:pPr>
            <a:r>
              <a:rPr lang="en-US" altLang="zh-CN" sz="2600" dirty="0"/>
              <a:t>        </a:t>
            </a:r>
            <a:r>
              <a:rPr lang="en-US" altLang="zh-CN" sz="2600" dirty="0" err="1">
                <a:solidFill>
                  <a:srgbClr val="00B050"/>
                </a:solidFill>
              </a:rPr>
              <a:t>blt</a:t>
            </a:r>
            <a:r>
              <a:rPr lang="en-US" altLang="zh-CN" sz="2600" dirty="0">
                <a:solidFill>
                  <a:srgbClr val="00B050"/>
                </a:solidFill>
              </a:rPr>
              <a:t>   $a0,  $a1, L1  # Branch if $a0&lt;$a1</a:t>
            </a:r>
          </a:p>
          <a:p>
            <a:pPr marL="0" indent="0">
              <a:buNone/>
            </a:pPr>
            <a:endParaRPr lang="en-US" altLang="zh-CN" sz="2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sz="2600" dirty="0">
                <a:solidFill>
                  <a:srgbClr val="00B050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rgbClr val="00B050"/>
                </a:solidFill>
              </a:rPr>
              <a:t>        </a:t>
            </a:r>
            <a:r>
              <a:rPr lang="en-US" altLang="zh-CN" sz="2600" dirty="0" err="1">
                <a:solidFill>
                  <a:srgbClr val="0000FF"/>
                </a:solidFill>
              </a:rPr>
              <a:t>slt</a:t>
            </a:r>
            <a:r>
              <a:rPr lang="en-US" altLang="zh-CN" sz="2600" dirty="0">
                <a:solidFill>
                  <a:srgbClr val="0000FF"/>
                </a:solidFill>
              </a:rPr>
              <a:t> $a2, $a0, $a1 # $a2=1 if $a0&lt;$a1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rgbClr val="0000FF"/>
                </a:solidFill>
              </a:rPr>
              <a:t>        </a:t>
            </a:r>
            <a:r>
              <a:rPr lang="en-US" altLang="zh-CN" sz="2600" dirty="0" err="1">
                <a:solidFill>
                  <a:srgbClr val="0000FF"/>
                </a:solidFill>
              </a:rPr>
              <a:t>bne</a:t>
            </a:r>
            <a:r>
              <a:rPr lang="en-US" altLang="zh-CN" sz="2600" dirty="0">
                <a:solidFill>
                  <a:srgbClr val="0000FF"/>
                </a:solidFill>
              </a:rPr>
              <a:t> $a2, $0, L1  # Branch to L1 if $a2!=0</a:t>
            </a:r>
            <a:endParaRPr lang="en-US" altLang="zh-CN" sz="2600" dirty="0">
              <a:solidFill>
                <a:srgbClr val="00B050"/>
              </a:solidFill>
            </a:endParaRPr>
          </a:p>
          <a:p>
            <a:r>
              <a:rPr lang="en-US" altLang="zh-CN" sz="3600" dirty="0"/>
              <a:t>You can also implement immediate version.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5400000" flipH="1">
            <a:off x="3815916" y="3176972"/>
            <a:ext cx="648072" cy="576064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84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Operations on 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Recall that</a:t>
            </a:r>
          </a:p>
          <a:p>
            <a:pPr marL="82296" indent="0">
              <a:buNone/>
            </a:pPr>
            <a:r>
              <a:rPr lang="en-US" altLang="zh-CN" dirty="0"/>
              <a:t>   --Arithmetic operation must be with registers</a:t>
            </a:r>
          </a:p>
          <a:p>
            <a:pPr marL="82296" indent="0">
              <a:buNone/>
            </a:pPr>
            <a:r>
              <a:rPr lang="en-US" altLang="zh-CN" dirty="0"/>
              <a:t>   -- Memory is needed for some cases</a:t>
            </a:r>
          </a:p>
          <a:p>
            <a:pPr marL="82296" indent="0">
              <a:buNone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MIPS provides </a:t>
            </a:r>
            <a:r>
              <a:rPr lang="en-US" altLang="zh-CN" dirty="0">
                <a:solidFill>
                  <a:srgbClr val="FF0000"/>
                </a:solidFill>
              </a:rPr>
              <a:t>load</a:t>
            </a:r>
            <a:r>
              <a:rPr lang="en-US" altLang="zh-CN" dirty="0"/>
              <a:t> and </a:t>
            </a:r>
            <a:r>
              <a:rPr lang="en-US" altLang="zh-CN" dirty="0">
                <a:solidFill>
                  <a:srgbClr val="00B050"/>
                </a:solidFill>
              </a:rPr>
              <a:t>store</a:t>
            </a:r>
            <a:r>
              <a:rPr lang="en-US" altLang="zh-CN" dirty="0"/>
              <a:t> instructions to access memory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   Load</a:t>
            </a:r>
            <a:r>
              <a:rPr lang="en-US" altLang="zh-CN" dirty="0"/>
              <a:t>: transfer data from memory to register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  </a:t>
            </a:r>
            <a:r>
              <a:rPr lang="en-US" altLang="zh-CN" dirty="0">
                <a:solidFill>
                  <a:srgbClr val="00B050"/>
                </a:solidFill>
              </a:rPr>
              <a:t>Store</a:t>
            </a:r>
            <a:r>
              <a:rPr lang="en-US" altLang="zh-CN" dirty="0"/>
              <a:t>: transfer data from register to memory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93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 Question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18" name="内容占位符 2"/>
          <p:cNvSpPr txBox="1">
            <a:spLocks/>
          </p:cNvSpPr>
          <p:nvPr/>
        </p:nvSpPr>
        <p:spPr>
          <a:xfrm>
            <a:off x="1187624" y="1412776"/>
            <a:ext cx="7920880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dirty="0"/>
              <a:t>How to implement </a:t>
            </a:r>
            <a:r>
              <a:rPr lang="en-US" altLang="zh-CN" sz="2800" dirty="0" err="1"/>
              <a:t>bgt</a:t>
            </a:r>
            <a:r>
              <a:rPr lang="en-US" altLang="zh-CN" sz="2800" dirty="0"/>
              <a:t> and </a:t>
            </a:r>
            <a:r>
              <a:rPr lang="en-US" altLang="zh-CN" sz="2800" dirty="0" err="1"/>
              <a:t>bge</a:t>
            </a:r>
            <a:endParaRPr lang="en-US" altLang="zh-CN" sz="2800" dirty="0"/>
          </a:p>
          <a:p>
            <a:pPr marL="0" indent="0">
              <a:buNone/>
            </a:pPr>
            <a:endParaRPr lang="en-US" altLang="zh-CN" sz="3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63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 Question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18" name="内容占位符 2"/>
          <p:cNvSpPr txBox="1">
            <a:spLocks/>
          </p:cNvSpPr>
          <p:nvPr/>
        </p:nvSpPr>
        <p:spPr>
          <a:xfrm>
            <a:off x="1187624" y="1412776"/>
            <a:ext cx="7920880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dirty="0"/>
              <a:t>How to implement </a:t>
            </a:r>
            <a:r>
              <a:rPr lang="en-US" altLang="zh-CN" sz="2800" dirty="0" err="1"/>
              <a:t>bgt</a:t>
            </a:r>
            <a:r>
              <a:rPr lang="en-US" altLang="zh-CN" sz="2800" dirty="0"/>
              <a:t> and </a:t>
            </a:r>
            <a:r>
              <a:rPr lang="en-US" altLang="zh-CN" sz="2800" dirty="0" err="1"/>
              <a:t>bge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 err="1">
                <a:solidFill>
                  <a:srgbClr val="00B050"/>
                </a:solidFill>
              </a:rPr>
              <a:t>bgt</a:t>
            </a:r>
            <a:r>
              <a:rPr lang="en-US" altLang="zh-CN" sz="2800" dirty="0">
                <a:solidFill>
                  <a:srgbClr val="00B050"/>
                </a:solidFill>
              </a:rPr>
              <a:t>  $t0,  $t1, L3  # Branch to L3 if $t0&gt;$t1</a:t>
            </a:r>
          </a:p>
          <a:p>
            <a:pPr marL="0" indent="0">
              <a:buNone/>
            </a:pPr>
            <a:endParaRPr lang="en-US" altLang="zh-CN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</a:rPr>
              <a:t>add $t2, $0, $0 # Initialize $t2=0</a:t>
            </a:r>
          </a:p>
          <a:p>
            <a:pPr marL="0" indent="0">
              <a:buNone/>
            </a:pPr>
            <a:r>
              <a:rPr lang="en-US" altLang="zh-CN" sz="2800" dirty="0" err="1">
                <a:solidFill>
                  <a:srgbClr val="0000FF"/>
                </a:solidFill>
              </a:rPr>
              <a:t>slt</a:t>
            </a:r>
            <a:r>
              <a:rPr lang="en-US" altLang="zh-CN" sz="2800" dirty="0">
                <a:solidFill>
                  <a:srgbClr val="0000FF"/>
                </a:solidFill>
              </a:rPr>
              <a:t> $t2, $t1, $t0 # $t2=1 if $t1&lt;$t0</a:t>
            </a:r>
          </a:p>
          <a:p>
            <a:pPr marL="0" indent="0">
              <a:buNone/>
            </a:pPr>
            <a:r>
              <a:rPr lang="en-US" altLang="zh-CN" sz="2800" dirty="0" err="1">
                <a:solidFill>
                  <a:srgbClr val="0000FF"/>
                </a:solidFill>
              </a:rPr>
              <a:t>bne</a:t>
            </a:r>
            <a:r>
              <a:rPr lang="en-US" altLang="zh-CN" sz="2800" dirty="0">
                <a:solidFill>
                  <a:srgbClr val="0000FF"/>
                </a:solidFill>
              </a:rPr>
              <a:t> $t2, $0, L3  # Branch to L3 if $t2!=0</a:t>
            </a:r>
            <a:endParaRPr lang="en-US" altLang="zh-CN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5400000" flipH="1">
            <a:off x="4034757" y="2539504"/>
            <a:ext cx="648072" cy="576064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2900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 Question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18" name="内容占位符 2"/>
          <p:cNvSpPr txBox="1">
            <a:spLocks/>
          </p:cNvSpPr>
          <p:nvPr/>
        </p:nvSpPr>
        <p:spPr>
          <a:xfrm>
            <a:off x="1187624" y="1412776"/>
            <a:ext cx="7920880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dirty="0"/>
              <a:t>How to implement </a:t>
            </a:r>
            <a:r>
              <a:rPr lang="en-US" altLang="zh-CN" sz="2800" dirty="0" err="1"/>
              <a:t>bgt</a:t>
            </a:r>
            <a:r>
              <a:rPr lang="en-US" altLang="zh-CN" sz="2800" dirty="0"/>
              <a:t> and </a:t>
            </a:r>
            <a:r>
              <a:rPr lang="en-US" altLang="zh-CN" sz="2800" dirty="0" err="1"/>
              <a:t>bge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 err="1">
                <a:solidFill>
                  <a:srgbClr val="00B050"/>
                </a:solidFill>
              </a:rPr>
              <a:t>bge</a:t>
            </a:r>
            <a:r>
              <a:rPr lang="en-US" altLang="zh-CN" sz="2800" dirty="0">
                <a:solidFill>
                  <a:srgbClr val="00B050"/>
                </a:solidFill>
              </a:rPr>
              <a:t>  $t0,  $t1, L4  # Branch to L4 if $t0&gt;=$t1</a:t>
            </a:r>
            <a:endParaRPr lang="en-US" altLang="zh-CN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sz="2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</a:rPr>
              <a:t>add $t2, $0, $0 # Initialize $t2=0</a:t>
            </a:r>
          </a:p>
          <a:p>
            <a:pPr marL="0" indent="0">
              <a:buNone/>
            </a:pPr>
            <a:r>
              <a:rPr lang="en-US" altLang="zh-CN" sz="2800" dirty="0" err="1">
                <a:solidFill>
                  <a:srgbClr val="0000FF"/>
                </a:solidFill>
              </a:rPr>
              <a:t>slt</a:t>
            </a:r>
            <a:r>
              <a:rPr lang="en-US" altLang="zh-CN" sz="2800" dirty="0">
                <a:solidFill>
                  <a:srgbClr val="0000FF"/>
                </a:solidFill>
              </a:rPr>
              <a:t> $t2, $t1, $t0 # $t2=1 if $t1&lt;$t0</a:t>
            </a:r>
          </a:p>
          <a:p>
            <a:pPr marL="0" indent="0">
              <a:buNone/>
            </a:pPr>
            <a:r>
              <a:rPr lang="en-US" altLang="zh-CN" sz="2800" dirty="0" err="1">
                <a:solidFill>
                  <a:srgbClr val="0000FF"/>
                </a:solidFill>
              </a:rPr>
              <a:t>bne</a:t>
            </a:r>
            <a:r>
              <a:rPr lang="en-US" altLang="zh-CN" sz="2800" dirty="0">
                <a:solidFill>
                  <a:srgbClr val="0000FF"/>
                </a:solidFill>
              </a:rPr>
              <a:t> $t2, $0, L4  # Branch to L4 if $t2!=0</a:t>
            </a:r>
          </a:p>
          <a:p>
            <a:pPr marL="0" indent="0">
              <a:buNone/>
            </a:pPr>
            <a:r>
              <a:rPr lang="en-US" altLang="zh-CN" sz="2800" dirty="0" err="1">
                <a:solidFill>
                  <a:srgbClr val="0000FF"/>
                </a:solidFill>
              </a:rPr>
              <a:t>beq</a:t>
            </a:r>
            <a:r>
              <a:rPr lang="en-US" altLang="zh-CN" sz="2800" dirty="0">
                <a:solidFill>
                  <a:srgbClr val="0000FF"/>
                </a:solidFill>
              </a:rPr>
              <a:t> $t1, $t0, L4  # Branch to L4 if $t1=$t0</a:t>
            </a:r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5400000" flipH="1">
            <a:off x="4034757" y="2539504"/>
            <a:ext cx="648072" cy="576064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02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Load and Store Word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6612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Load and store </a:t>
            </a:r>
            <a:r>
              <a:rPr lang="en-US" altLang="zh-CN" sz="3600" b="1" dirty="0"/>
              <a:t>word</a:t>
            </a:r>
            <a:r>
              <a:rPr lang="en-US" altLang="zh-CN" sz="3600" dirty="0"/>
              <a:t> is popular in MIPS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1 word= 32 bits = 4 byte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Most programming languages support several 32-bit data types.</a:t>
            </a:r>
          </a:p>
          <a:p>
            <a:pPr marL="82296" indent="0">
              <a:buNone/>
            </a:pPr>
            <a:r>
              <a:rPr lang="en-US" altLang="zh-CN" sz="3600" dirty="0"/>
              <a:t>     --- Integers, memory addresses, pointers, single-precision floating number</a:t>
            </a:r>
          </a:p>
          <a:p>
            <a:pPr marL="82296" indent="0">
              <a:buNone/>
            </a:pPr>
            <a:r>
              <a:rPr lang="en-US" altLang="zh-CN" sz="3600" dirty="0"/>
              <a:t>     --- Unless otherwise stated, we’ll assume words are the basic unit of data.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292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Load and Store Word (</a:t>
            </a:r>
            <a:r>
              <a:rPr lang="en-US" altLang="zh-CN" sz="4400" b="1" dirty="0" err="1">
                <a:solidFill>
                  <a:srgbClr val="0000FF"/>
                </a:solidFill>
              </a:rPr>
              <a:t>ctd</a:t>
            </a:r>
            <a:r>
              <a:rPr lang="en-US" altLang="zh-CN" sz="4400" b="1" dirty="0">
                <a:solidFill>
                  <a:srgbClr val="0000FF"/>
                </a:solidFill>
              </a:rPr>
              <a:t>.)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66124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36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Load word instruction (</a:t>
            </a:r>
            <a:r>
              <a:rPr lang="en-US" altLang="zh-CN" sz="3600" dirty="0" err="1">
                <a:solidFill>
                  <a:srgbClr val="FF0000"/>
                </a:solidFill>
              </a:rPr>
              <a:t>lw</a:t>
            </a:r>
            <a:r>
              <a:rPr lang="en-US" altLang="zh-CN" sz="3600" dirty="0"/>
              <a:t>)</a:t>
            </a:r>
          </a:p>
          <a:p>
            <a:pPr marL="82296" indent="0">
              <a:buNone/>
            </a:pPr>
            <a:r>
              <a:rPr lang="en-US" altLang="zh-CN" sz="3600" dirty="0"/>
              <a:t>    </a:t>
            </a:r>
            <a:r>
              <a:rPr lang="en-US" altLang="zh-CN" sz="3000" dirty="0" err="1">
                <a:solidFill>
                  <a:srgbClr val="0070C0"/>
                </a:solidFill>
              </a:rPr>
              <a:t>lw</a:t>
            </a:r>
            <a:r>
              <a:rPr lang="en-US" altLang="zh-CN" sz="3000" dirty="0">
                <a:solidFill>
                  <a:srgbClr val="0070C0"/>
                </a:solidFill>
              </a:rPr>
              <a:t> $t0,  20($a0)   # $t0 = Memory[$a0+20]</a:t>
            </a:r>
          </a:p>
          <a:p>
            <a:pPr marL="82296" indent="0">
              <a:buNone/>
            </a:pPr>
            <a:r>
              <a:rPr lang="en-US" altLang="zh-CN" sz="3000" dirty="0"/>
              <a:t>    ---$a0: stores the starting position of array a[]</a:t>
            </a:r>
          </a:p>
          <a:p>
            <a:pPr marL="82296" indent="0">
              <a:buNone/>
            </a:pPr>
            <a:r>
              <a:rPr lang="en-US" altLang="zh-CN" sz="3000" dirty="0"/>
              <a:t>    --- 20: Offset</a:t>
            </a:r>
          </a:p>
          <a:p>
            <a:pPr marL="82296" indent="0">
              <a:buNone/>
            </a:pPr>
            <a:endParaRPr lang="en-US" altLang="zh-CN" sz="30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Store word instruction (</a:t>
            </a:r>
            <a:r>
              <a:rPr lang="en-US" altLang="zh-CN" sz="3600" dirty="0" err="1">
                <a:solidFill>
                  <a:srgbClr val="00B050"/>
                </a:solidFill>
              </a:rPr>
              <a:t>sw</a:t>
            </a:r>
            <a:r>
              <a:rPr lang="en-US" altLang="zh-CN" sz="3600" dirty="0"/>
              <a:t>)</a:t>
            </a:r>
          </a:p>
          <a:p>
            <a:pPr marL="0" indent="0">
              <a:buNone/>
            </a:pPr>
            <a:r>
              <a:rPr lang="en-US" altLang="zh-CN" sz="3000" dirty="0"/>
              <a:t>     </a:t>
            </a:r>
            <a:r>
              <a:rPr lang="en-US" altLang="zh-CN" sz="3000" dirty="0" err="1">
                <a:solidFill>
                  <a:srgbClr val="0070C0"/>
                </a:solidFill>
              </a:rPr>
              <a:t>sw</a:t>
            </a:r>
            <a:r>
              <a:rPr lang="en-US" altLang="zh-CN" sz="3000" dirty="0">
                <a:solidFill>
                  <a:srgbClr val="0070C0"/>
                </a:solidFill>
              </a:rPr>
              <a:t>   $t0,  20($a0)  # Memory[$a0+20] = $t0</a:t>
            </a:r>
            <a:endParaRPr lang="en-US" altLang="zh-CN" sz="3000" dirty="0"/>
          </a:p>
          <a:p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rgbClr val="FF0000"/>
                </a:solidFill>
              </a:rPr>
              <a:t>Note!!! The above two ASM codes are NOT the accurate versions, we will revisit them later.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88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Computing with 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When your computation contains memory-based data, you should: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B050"/>
                </a:solidFill>
              </a:rPr>
              <a:t>    </a:t>
            </a:r>
            <a:r>
              <a:rPr lang="en-US" altLang="zh-CN" dirty="0"/>
              <a:t>1. Load the data from memory to register</a:t>
            </a:r>
          </a:p>
          <a:p>
            <a:pPr marL="0" indent="0">
              <a:buNone/>
            </a:pPr>
            <a:r>
              <a:rPr lang="en-US" altLang="zh-CN" dirty="0"/>
              <a:t>    2. Do computation, store result in register</a:t>
            </a:r>
          </a:p>
          <a:p>
            <a:pPr marL="0" indent="0">
              <a:buNone/>
            </a:pPr>
            <a:r>
              <a:rPr lang="en-US" altLang="zh-CN" dirty="0"/>
              <a:t>    3. Store result in register to memory if need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i="1" dirty="0"/>
              <a:t> Arithmetic</a:t>
            </a:r>
            <a:r>
              <a:rPr lang="en-US" altLang="zh-CN" sz="3600" dirty="0"/>
              <a:t> operands are always </a:t>
            </a:r>
            <a:r>
              <a:rPr lang="en-US" altLang="zh-CN" sz="3600" b="1" dirty="0"/>
              <a:t>registers</a:t>
            </a:r>
            <a:r>
              <a:rPr lang="en-US" altLang="zh-CN" sz="3600" dirty="0"/>
              <a:t>, not memory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7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Question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66124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t-BR" altLang="zh-CN" sz="2800" dirty="0"/>
              <a:t>Write the ASM for following c code:</a:t>
            </a:r>
          </a:p>
          <a:p>
            <a:pPr marL="82296" indent="0">
              <a:buNone/>
            </a:pPr>
            <a:r>
              <a:rPr lang="pt-BR" altLang="zh-CN" sz="2800" i="1" dirty="0">
                <a:solidFill>
                  <a:srgbClr val="FF0000"/>
                </a:solidFill>
              </a:rPr>
              <a:t>char A[4] = {1, 2, 3, 4};</a:t>
            </a:r>
          </a:p>
          <a:p>
            <a:pPr marL="82296" indent="0">
              <a:buNone/>
            </a:pPr>
            <a:r>
              <a:rPr lang="en-US" altLang="zh-CN" sz="2800" i="1" dirty="0" err="1">
                <a:solidFill>
                  <a:srgbClr val="FF0000"/>
                </a:solidFill>
              </a:rPr>
              <a:t>int</a:t>
            </a:r>
            <a:r>
              <a:rPr lang="en-US" altLang="zh-CN" sz="2800" i="1" dirty="0">
                <a:solidFill>
                  <a:srgbClr val="FF0000"/>
                </a:solidFill>
              </a:rPr>
              <a:t> result;</a:t>
            </a:r>
          </a:p>
          <a:p>
            <a:pPr marL="82296" indent="0">
              <a:buNone/>
            </a:pPr>
            <a:r>
              <a:rPr lang="pt-BR" altLang="zh-CN" sz="2800" i="1" dirty="0">
                <a:solidFill>
                  <a:srgbClr val="FF0000"/>
                </a:solidFill>
              </a:rPr>
              <a:t>result = A[0] + A[1] + A[2] + A[3];</a:t>
            </a:r>
            <a:endParaRPr lang="en-US" altLang="zh-CN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23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Question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661248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pt-BR" altLang="zh-CN" sz="2800" dirty="0"/>
              <a:t>Write the ASM for following c code:</a:t>
            </a:r>
          </a:p>
          <a:p>
            <a:pPr marL="82296" indent="0">
              <a:buNone/>
            </a:pPr>
            <a:r>
              <a:rPr lang="pt-BR" altLang="zh-CN" sz="2800" i="1" dirty="0">
                <a:solidFill>
                  <a:srgbClr val="FF0000"/>
                </a:solidFill>
              </a:rPr>
              <a:t>char A[4] = {1, 2, 3, 4};</a:t>
            </a:r>
          </a:p>
          <a:p>
            <a:pPr marL="82296" indent="0">
              <a:buNone/>
            </a:pPr>
            <a:r>
              <a:rPr lang="en-US" altLang="zh-CN" sz="2800" i="1" dirty="0" err="1">
                <a:solidFill>
                  <a:srgbClr val="FF0000"/>
                </a:solidFill>
              </a:rPr>
              <a:t>int</a:t>
            </a:r>
            <a:r>
              <a:rPr lang="en-US" altLang="zh-CN" sz="2800" i="1" dirty="0">
                <a:solidFill>
                  <a:srgbClr val="FF0000"/>
                </a:solidFill>
              </a:rPr>
              <a:t> result;</a:t>
            </a:r>
          </a:p>
          <a:p>
            <a:pPr marL="82296" indent="0">
              <a:buNone/>
            </a:pPr>
            <a:r>
              <a:rPr lang="pt-BR" altLang="zh-CN" sz="2800" i="1" dirty="0">
                <a:solidFill>
                  <a:srgbClr val="FF0000"/>
                </a:solidFill>
              </a:rPr>
              <a:t>result = A[0] + A[1] + A[2] + A[3];</a:t>
            </a:r>
            <a:endParaRPr lang="en-US" altLang="zh-CN" sz="2800" i="1" dirty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en-US" altLang="zh-CN" sz="2800" dirty="0">
                <a:solidFill>
                  <a:srgbClr val="00B050"/>
                </a:solidFill>
              </a:rPr>
              <a:t># Assume a0 stores the starting address of A[];</a:t>
            </a:r>
          </a:p>
          <a:p>
            <a:pPr marL="82296" indent="0">
              <a:buNone/>
            </a:pPr>
            <a:r>
              <a:rPr lang="en-US" altLang="zh-CN" sz="2800" dirty="0" err="1">
                <a:solidFill>
                  <a:srgbClr val="00B050"/>
                </a:solidFill>
              </a:rPr>
              <a:t>lw</a:t>
            </a:r>
            <a:r>
              <a:rPr lang="en-US" altLang="zh-CN" sz="2800" dirty="0">
                <a:solidFill>
                  <a:srgbClr val="00B050"/>
                </a:solidFill>
              </a:rPr>
              <a:t> $t0, 0($a0);</a:t>
            </a:r>
          </a:p>
          <a:p>
            <a:pPr marL="82296" indent="0">
              <a:buNone/>
            </a:pPr>
            <a:r>
              <a:rPr lang="en-US" altLang="zh-CN" sz="2800" dirty="0" err="1">
                <a:solidFill>
                  <a:srgbClr val="00B050"/>
                </a:solidFill>
              </a:rPr>
              <a:t>lw</a:t>
            </a:r>
            <a:r>
              <a:rPr lang="en-US" altLang="zh-CN" sz="2800" dirty="0">
                <a:solidFill>
                  <a:srgbClr val="00B050"/>
                </a:solidFill>
              </a:rPr>
              <a:t> $t1,1($a0);    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rgbClr val="00B050"/>
                </a:solidFill>
              </a:rPr>
              <a:t>add $t0,$t0,$t1;   # A[0]+A[1]</a:t>
            </a:r>
          </a:p>
          <a:p>
            <a:pPr marL="82296" indent="0">
              <a:buNone/>
            </a:pPr>
            <a:r>
              <a:rPr lang="en-US" altLang="zh-CN" sz="2800" dirty="0" err="1">
                <a:solidFill>
                  <a:srgbClr val="00B050"/>
                </a:solidFill>
              </a:rPr>
              <a:t>lw</a:t>
            </a:r>
            <a:r>
              <a:rPr lang="en-US" altLang="zh-CN" sz="2800" dirty="0">
                <a:solidFill>
                  <a:srgbClr val="00B050"/>
                </a:solidFill>
              </a:rPr>
              <a:t> $t1,2($a0); 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rgbClr val="00B050"/>
                </a:solidFill>
              </a:rPr>
              <a:t>add $t0,$t0,$t1;    #A[0]+A[1]+A[2]</a:t>
            </a:r>
          </a:p>
          <a:p>
            <a:pPr marL="82296" indent="0">
              <a:buNone/>
            </a:pPr>
            <a:r>
              <a:rPr lang="en-US" altLang="zh-CN" sz="2800" dirty="0" err="1">
                <a:solidFill>
                  <a:srgbClr val="00B050"/>
                </a:solidFill>
              </a:rPr>
              <a:t>lw</a:t>
            </a:r>
            <a:r>
              <a:rPr lang="en-US" altLang="zh-CN" sz="2800" dirty="0">
                <a:solidFill>
                  <a:srgbClr val="00B050"/>
                </a:solidFill>
              </a:rPr>
              <a:t> $t1,3($a0);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rgbClr val="00B050"/>
                </a:solidFill>
              </a:rPr>
              <a:t>add $t0,$t0,$t1;    #A[0]+A[1]+A[2]+A[3]</a:t>
            </a:r>
          </a:p>
          <a:p>
            <a:pPr marL="82296" indent="0"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Note the above codes are NOT the accurate version, we will revisit them later.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076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Memory alignment (1)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Be careful when using </a:t>
            </a:r>
            <a:r>
              <a:rPr lang="en-US" altLang="zh-CN" sz="3600" dirty="0" err="1">
                <a:solidFill>
                  <a:srgbClr val="FF0000"/>
                </a:solidFill>
              </a:rPr>
              <a:t>lw</a:t>
            </a:r>
            <a:r>
              <a:rPr lang="en-US" altLang="zh-CN" sz="3600" dirty="0"/>
              <a:t> and </a:t>
            </a:r>
            <a:r>
              <a:rPr lang="en-US" altLang="zh-CN" sz="3600" dirty="0" err="1">
                <a:solidFill>
                  <a:srgbClr val="00B050"/>
                </a:solidFill>
              </a:rPr>
              <a:t>sw</a:t>
            </a:r>
            <a:r>
              <a:rPr lang="en-US" altLang="zh-CN" sz="3600" dirty="0">
                <a:solidFill>
                  <a:srgbClr val="00B050"/>
                </a:solidFill>
              </a:rPr>
              <a:t> </a:t>
            </a:r>
            <a:r>
              <a:rPr lang="en-US" altLang="zh-CN" sz="3600" dirty="0"/>
              <a:t>!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Assume an array of words with starting address 2000 (stored in $a0)</a:t>
            </a:r>
          </a:p>
          <a:p>
            <a:pPr marL="0" indent="0">
              <a:buNone/>
            </a:pPr>
            <a:r>
              <a:rPr lang="en-US" altLang="zh-CN" sz="3600" dirty="0"/>
              <a:t>    -- The first word is at address 2000</a:t>
            </a:r>
          </a:p>
          <a:p>
            <a:pPr marL="0" indent="0">
              <a:buNone/>
            </a:pPr>
            <a:r>
              <a:rPr lang="en-US" altLang="zh-CN" sz="3600" dirty="0"/>
              <a:t>    -- The second word is at address </a:t>
            </a:r>
            <a:r>
              <a:rPr lang="en-US" altLang="zh-CN" sz="3600" b="1" dirty="0"/>
              <a:t>2004</a:t>
            </a:r>
            <a:r>
              <a:rPr lang="en-US" altLang="zh-CN" sz="3600" dirty="0"/>
              <a:t>, not 2001!</a:t>
            </a:r>
          </a:p>
          <a:p>
            <a:pPr marL="0" indent="0">
              <a:buNone/>
            </a:pPr>
            <a:r>
              <a:rPr lang="en-US" altLang="zh-CN" sz="3600" dirty="0"/>
              <a:t>    -- How to access the second word?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       </a:t>
            </a:r>
            <a:r>
              <a:rPr lang="en-US" altLang="zh-CN" sz="3600" dirty="0" err="1">
                <a:solidFill>
                  <a:srgbClr val="FF0000"/>
                </a:solidFill>
              </a:rPr>
              <a:t>lw</a:t>
            </a:r>
            <a:r>
              <a:rPr lang="en-US" altLang="zh-CN" sz="3600" dirty="0">
                <a:solidFill>
                  <a:srgbClr val="FF0000"/>
                </a:solidFill>
              </a:rPr>
              <a:t> $t0, 4($a0)     </a:t>
            </a:r>
            <a:r>
              <a:rPr lang="en-US" altLang="zh-CN" sz="3600" dirty="0" err="1">
                <a:solidFill>
                  <a:srgbClr val="00B050"/>
                </a:solidFill>
              </a:rPr>
              <a:t>sw</a:t>
            </a:r>
            <a:r>
              <a:rPr lang="en-US" altLang="zh-CN" sz="3600" dirty="0">
                <a:solidFill>
                  <a:srgbClr val="00B050"/>
                </a:solidFill>
              </a:rPr>
              <a:t>   $t0, 4($a0)  </a:t>
            </a:r>
            <a:endParaRPr lang="zh-CN" altLang="en-US" sz="36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91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Memory alignment (2)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Memory is </a:t>
            </a:r>
            <a:r>
              <a:rPr lang="en-US" altLang="zh-CN" sz="3600" i="1" dirty="0"/>
              <a:t>byte-addressable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A word occupies adjacent 4 entries of memory (1word = 4 bytes)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Alignment requirement in MIPS</a:t>
            </a:r>
          </a:p>
          <a:p>
            <a:pPr marL="0" indent="0">
              <a:buNone/>
            </a:pPr>
            <a:r>
              <a:rPr lang="en-US" altLang="zh-CN" sz="2800" dirty="0"/>
              <a:t>   -- 0,4,8,12… are valid word address (offset value)</a:t>
            </a:r>
          </a:p>
          <a:p>
            <a:pPr marL="0" indent="0">
              <a:buNone/>
            </a:pPr>
            <a:r>
              <a:rPr lang="en-US" altLang="zh-CN" sz="2800" dirty="0"/>
              <a:t>   -- 1,2,3,5,7… invalid word address (</a:t>
            </a:r>
            <a:r>
              <a:rPr lang="en-US" altLang="zh-CN" sz="2800" dirty="0">
                <a:solidFill>
                  <a:srgbClr val="00B050"/>
                </a:solidFill>
              </a:rPr>
              <a:t>bus error</a:t>
            </a:r>
            <a:r>
              <a:rPr lang="en-US" altLang="zh-CN" sz="2800" dirty="0"/>
              <a:t>)</a:t>
            </a:r>
          </a:p>
          <a:p>
            <a:endParaRPr lang="en-US" altLang="zh-CN" sz="3600" dirty="0">
              <a:solidFill>
                <a:srgbClr val="00B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869160"/>
            <a:ext cx="796656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201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5452</TotalTime>
  <Words>1394</Words>
  <Application>Microsoft Office PowerPoint</Application>
  <PresentationFormat>On-screen Show (4:3)</PresentationFormat>
  <Paragraphs>203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夏至</vt:lpstr>
      <vt:lpstr>CSE 341 Computer Organization  Lecture 3 ISA : Assembly Language 2 </vt:lpstr>
      <vt:lpstr>Operations on memory</vt:lpstr>
      <vt:lpstr>Load and Store Word</vt:lpstr>
      <vt:lpstr>Load and Store Word (ctd.)</vt:lpstr>
      <vt:lpstr>Computing with Memory</vt:lpstr>
      <vt:lpstr>Question</vt:lpstr>
      <vt:lpstr>Question</vt:lpstr>
      <vt:lpstr>Memory alignment (1)</vt:lpstr>
      <vt:lpstr>Memory alignment (2)</vt:lpstr>
      <vt:lpstr>Example</vt:lpstr>
      <vt:lpstr>Revisit the prior examples</vt:lpstr>
      <vt:lpstr>Revisit the prior question</vt:lpstr>
      <vt:lpstr>Pseudo-instructions</vt:lpstr>
      <vt:lpstr>Control Flow</vt:lpstr>
      <vt:lpstr>Conditional Statements</vt:lpstr>
      <vt:lpstr>Loop</vt:lpstr>
      <vt:lpstr>MIPS Control Instructions</vt:lpstr>
      <vt:lpstr>Pseudo-branches</vt:lpstr>
      <vt:lpstr>Implementing  Pseudo-branches</vt:lpstr>
      <vt:lpstr> Question</vt:lpstr>
      <vt:lpstr> Question</vt:lpstr>
      <vt:lpstr>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Wenyao</dc:creator>
  <cp:lastModifiedBy>Lu Su</cp:lastModifiedBy>
  <cp:revision>210</cp:revision>
  <cp:lastPrinted>2016-02-08T21:26:17Z</cp:lastPrinted>
  <dcterms:created xsi:type="dcterms:W3CDTF">2015-08-13T19:09:57Z</dcterms:created>
  <dcterms:modified xsi:type="dcterms:W3CDTF">2020-02-05T03:46:10Z</dcterms:modified>
</cp:coreProperties>
</file>