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403" r:id="rId3"/>
    <p:sldId id="414" r:id="rId4"/>
    <p:sldId id="415" r:id="rId5"/>
    <p:sldId id="416" r:id="rId6"/>
    <p:sldId id="417" r:id="rId7"/>
    <p:sldId id="418" r:id="rId8"/>
    <p:sldId id="419" r:id="rId9"/>
    <p:sldId id="420" r:id="rId10"/>
    <p:sldId id="421" r:id="rId11"/>
    <p:sldId id="422" r:id="rId12"/>
    <p:sldId id="423" r:id="rId13"/>
    <p:sldId id="424" r:id="rId14"/>
    <p:sldId id="427" r:id="rId15"/>
    <p:sldId id="428" r:id="rId16"/>
    <p:sldId id="429" r:id="rId17"/>
    <p:sldId id="430" r:id="rId18"/>
    <p:sldId id="431" r:id="rId19"/>
    <p:sldId id="453" r:id="rId20"/>
    <p:sldId id="455" r:id="rId21"/>
    <p:sldId id="454" r:id="rId22"/>
  </p:sldIdLst>
  <p:sldSz cx="9144000" cy="6858000" type="screen4x3"/>
  <p:notesSz cx="7099300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6B49A"/>
    <a:srgbClr val="54D1EA"/>
    <a:srgbClr val="167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80999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62360-BD95-49C2-A82D-2F9963887958}" type="datetimeFigureOut">
              <a:rPr lang="en-US" smtClean="0"/>
              <a:t>2/7/2020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D919D-36E6-458F-8285-2B168B244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9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24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0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4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ISA : Assembly </a:t>
            </a:r>
            <a:r>
              <a:rPr lang="en-US" altLang="zh-Hans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anguage 3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Case/Switch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Case-switch statement has multi-way branches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switch (A) {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case 0:  break;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case 1:  count--; break;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case 2:  count++; break;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default: count=0;</a:t>
            </a:r>
          </a:p>
          <a:p>
            <a:pPr marL="0" indent="0">
              <a:buNone/>
            </a:pPr>
            <a:r>
              <a:rPr lang="en-US" altLang="zh-CN" sz="3600" dirty="0">
                <a:solidFill>
                  <a:srgbClr val="00B050"/>
                </a:solidFill>
              </a:rPr>
              <a:t>}</a:t>
            </a:r>
            <a:endParaRPr lang="zh-CN" alt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35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Translate Case/Switch (1)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196752"/>
            <a:ext cx="7920880" cy="5184576"/>
          </a:xfrm>
        </p:spPr>
        <p:txBody>
          <a:bodyPr>
            <a:normAutofit/>
          </a:bodyPr>
          <a:lstStyle/>
          <a:p>
            <a:r>
              <a:rPr lang="en-US" altLang="zh-CN" dirty="0"/>
              <a:t>Step 1: convert case/switch to if-then-else form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switch (A) {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case 0:  break;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case 1:  count--; break;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case 2:  count++; break;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00B050"/>
                </a:solidFill>
              </a:rPr>
              <a:t>   default: count=0;</a:t>
            </a:r>
          </a:p>
          <a:p>
            <a:pPr marL="0" indent="0">
              <a:buNone/>
            </a:pPr>
            <a:r>
              <a:rPr lang="en-US" altLang="zh-CN" sz="3600" dirty="0">
                <a:solidFill>
                  <a:srgbClr val="00B050"/>
                </a:solidFill>
              </a:rPr>
              <a:t>}</a:t>
            </a:r>
            <a:endParaRPr lang="zh-CN" alt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矩形 3"/>
          <p:cNvSpPr/>
          <p:nvPr/>
        </p:nvSpPr>
        <p:spPr>
          <a:xfrm>
            <a:off x="6084168" y="2228671"/>
            <a:ext cx="36724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If (A==0)  break;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else if (A==1) 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         count--;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else if (A==2)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         count++;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else count=0;       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 flipH="1">
            <a:off x="5220072" y="3329801"/>
            <a:ext cx="1008112" cy="728568"/>
          </a:xfrm>
          <a:prstGeom prst="leftArrow">
            <a:avLst>
              <a:gd name="adj1" fmla="val 50000"/>
              <a:gd name="adj2" fmla="val 81635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27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Translate Case/Switch (2)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r>
              <a:rPr lang="en-US" altLang="zh-CN" dirty="0"/>
              <a:t>Step 2: Translate if-else-then to ASM code</a:t>
            </a:r>
          </a:p>
        </p:txBody>
      </p:sp>
      <p:sp>
        <p:nvSpPr>
          <p:cNvPr id="4" name="矩形 3"/>
          <p:cNvSpPr/>
          <p:nvPr/>
        </p:nvSpPr>
        <p:spPr>
          <a:xfrm>
            <a:off x="1187624" y="2228671"/>
            <a:ext cx="36724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If (A==0)  break;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else if (A==1) 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         count--;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else if (A==2)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         count++;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else count=0;       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4413739" y="1628800"/>
            <a:ext cx="4752528" cy="410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beq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$v0, $0, Label1</a:t>
            </a:r>
          </a:p>
          <a:p>
            <a:pPr marL="0" indent="0">
              <a:buNone/>
            </a:pP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beq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$v0,$s1,Label2 # $s1=1</a:t>
            </a:r>
          </a:p>
          <a:p>
            <a:pPr marL="0" indent="0">
              <a:buNone/>
            </a:pP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beq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$v0,$s2,Label3 # $s2=2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move $s0,$0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FF0000"/>
                </a:solidFill>
              </a:rPr>
              <a:t>j  </a:t>
            </a:r>
            <a:r>
              <a:rPr lang="en-US" altLang="zh-CN" sz="2600" dirty="0" err="1">
                <a:solidFill>
                  <a:srgbClr val="FF0000"/>
                </a:solidFill>
              </a:rPr>
              <a:t>Label_after_break</a:t>
            </a:r>
            <a:endParaRPr lang="en-US" altLang="zh-CN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Label1: j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Label_after_break</a:t>
            </a:r>
            <a:endParaRPr lang="en-US" altLang="zh-CN" sz="2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Label2: sub $s0,$s0,$s1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   j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Label_after_break</a:t>
            </a:r>
            <a:endParaRPr lang="en-US" altLang="zh-CN" sz="2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Label3: add $s0,$s0, $s1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   j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Label_after_break</a:t>
            </a:r>
            <a:endParaRPr lang="en-US" altLang="zh-CN" sz="2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Label_after_break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: ….</a:t>
            </a:r>
          </a:p>
          <a:p>
            <a:pPr marL="0" indent="0">
              <a:buNone/>
            </a:pPr>
            <a:endParaRPr lang="en-US" altLang="zh-CN" sz="2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flipH="1">
            <a:off x="3635896" y="3118115"/>
            <a:ext cx="777843" cy="531247"/>
          </a:xfrm>
          <a:prstGeom prst="leftArrow">
            <a:avLst>
              <a:gd name="adj1" fmla="val 50000"/>
              <a:gd name="adj2" fmla="val 81635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175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Can we use another method?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r>
              <a:rPr lang="en-US" altLang="zh-CN" dirty="0"/>
              <a:t>Step 2: Translate if-else-then to ASM code</a:t>
            </a:r>
          </a:p>
        </p:txBody>
      </p:sp>
      <p:sp>
        <p:nvSpPr>
          <p:cNvPr id="4" name="矩形 3"/>
          <p:cNvSpPr/>
          <p:nvPr/>
        </p:nvSpPr>
        <p:spPr>
          <a:xfrm>
            <a:off x="1187624" y="2228671"/>
            <a:ext cx="36724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If (A==0)  break;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else if (A==1) 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         count--;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else if (A==2)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         count++;</a:t>
            </a:r>
          </a:p>
          <a:p>
            <a:r>
              <a:rPr lang="en-US" altLang="zh-CN" sz="3200" dirty="0">
                <a:solidFill>
                  <a:schemeClr val="accent6">
                    <a:lumMod val="75000"/>
                  </a:schemeClr>
                </a:solidFill>
              </a:rPr>
              <a:t>else count=0;       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4413739" y="1628800"/>
            <a:ext cx="4752528" cy="410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bne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$v0, $0, Label1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FF0000"/>
                </a:solidFill>
              </a:rPr>
              <a:t>j  </a:t>
            </a:r>
            <a:r>
              <a:rPr lang="en-US" altLang="zh-CN" sz="2600" dirty="0" err="1">
                <a:solidFill>
                  <a:srgbClr val="FF0000"/>
                </a:solidFill>
              </a:rPr>
              <a:t>Label_after_break</a:t>
            </a:r>
            <a:endParaRPr lang="en-US" altLang="zh-CN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Label1: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bne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$v0,$s1, Label2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   sub $s0,$s0, $s1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   j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Label_after_break</a:t>
            </a:r>
            <a:endParaRPr lang="en-US" altLang="zh-CN" sz="2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Label2: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bne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$s0,$s2, Label3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   add $s0,$s0, $s1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   j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Label_after_break</a:t>
            </a:r>
            <a:endParaRPr lang="en-US" altLang="zh-CN" sz="2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Label3: move $s0,$0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   j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Label_after_break</a:t>
            </a:r>
            <a:endParaRPr lang="en-US" altLang="zh-CN" sz="2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Label_after_break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: ….</a:t>
            </a:r>
          </a:p>
          <a:p>
            <a:pPr marL="0" indent="0">
              <a:buNone/>
            </a:pPr>
            <a:endParaRPr lang="en-US" altLang="zh-CN" sz="26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CN" sz="2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flipH="1">
            <a:off x="3866165" y="3257793"/>
            <a:ext cx="777843" cy="531247"/>
          </a:xfrm>
          <a:prstGeom prst="leftArrow">
            <a:avLst>
              <a:gd name="adj1" fmla="val 50000"/>
              <a:gd name="adj2" fmla="val 81635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208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Translate loop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dirty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971600" y="2533695"/>
            <a:ext cx="3312368" cy="27861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For (</a:t>
            </a:r>
            <a:r>
              <a:rPr lang="en-US" altLang="zh-CN" sz="2600" dirty="0" err="1">
                <a:solidFill>
                  <a:srgbClr val="00B050"/>
                </a:solidFill>
              </a:rPr>
              <a:t>i</a:t>
            </a:r>
            <a:r>
              <a:rPr lang="en-US" altLang="zh-CN" sz="2600" dirty="0">
                <a:solidFill>
                  <a:srgbClr val="00B050"/>
                </a:solidFill>
              </a:rPr>
              <a:t>=0; </a:t>
            </a:r>
            <a:r>
              <a:rPr lang="en-US" altLang="zh-CN" sz="2600" dirty="0" err="1">
                <a:solidFill>
                  <a:srgbClr val="00B050"/>
                </a:solidFill>
              </a:rPr>
              <a:t>i</a:t>
            </a:r>
            <a:r>
              <a:rPr lang="en-US" altLang="zh-CN" sz="2600" dirty="0">
                <a:solidFill>
                  <a:srgbClr val="00B050"/>
                </a:solidFill>
              </a:rPr>
              <a:t>&lt;4;i++) {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  // stuff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}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4283968" y="2286226"/>
            <a:ext cx="5472608" cy="3573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move $t0, 0  #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=0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Loop: // stuff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addi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$t0, $t0, 1    #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++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blti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$t0, 4, Loop #if t0&lt;4,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                       #jump to loop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flipH="1">
            <a:off x="3347864" y="3212976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208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Question (while loop)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1331640" y="1628800"/>
            <a:ext cx="3312368" cy="27861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600" dirty="0" err="1">
                <a:solidFill>
                  <a:srgbClr val="00B050"/>
                </a:solidFill>
              </a:rPr>
              <a:t>i</a:t>
            </a:r>
            <a:r>
              <a:rPr lang="en-US" altLang="zh-CN" sz="2600" dirty="0">
                <a:solidFill>
                  <a:srgbClr val="00B050"/>
                </a:solidFill>
              </a:rPr>
              <a:t>=0;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while (</a:t>
            </a:r>
            <a:r>
              <a:rPr lang="en-US" altLang="zh-CN" sz="2600" dirty="0" err="1">
                <a:solidFill>
                  <a:srgbClr val="00B050"/>
                </a:solidFill>
              </a:rPr>
              <a:t>i</a:t>
            </a:r>
            <a:r>
              <a:rPr lang="en-US" altLang="zh-CN" sz="2600" dirty="0">
                <a:solidFill>
                  <a:srgbClr val="00B050"/>
                </a:solidFill>
              </a:rPr>
              <a:t>&lt;4) {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  // stuff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 </a:t>
            </a:r>
            <a:r>
              <a:rPr lang="en-US" altLang="zh-CN" sz="2600" dirty="0" err="1">
                <a:solidFill>
                  <a:srgbClr val="00B050"/>
                </a:solidFill>
              </a:rPr>
              <a:t>i</a:t>
            </a:r>
            <a:r>
              <a:rPr lang="en-US" altLang="zh-CN" sz="2600" dirty="0">
                <a:solidFill>
                  <a:srgbClr val="00B050"/>
                </a:solidFill>
              </a:rPr>
              <a:t>=i+1;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4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Question (while loop)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1331640" y="1628800"/>
            <a:ext cx="3312368" cy="27861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600" dirty="0" err="1">
                <a:solidFill>
                  <a:srgbClr val="00B050"/>
                </a:solidFill>
              </a:rPr>
              <a:t>i</a:t>
            </a:r>
            <a:r>
              <a:rPr lang="en-US" altLang="zh-CN" sz="2600" dirty="0">
                <a:solidFill>
                  <a:srgbClr val="00B050"/>
                </a:solidFill>
              </a:rPr>
              <a:t>=0;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while (</a:t>
            </a:r>
            <a:r>
              <a:rPr lang="en-US" altLang="zh-CN" sz="2600" dirty="0" err="1">
                <a:solidFill>
                  <a:srgbClr val="00B050"/>
                </a:solidFill>
              </a:rPr>
              <a:t>i</a:t>
            </a:r>
            <a:r>
              <a:rPr lang="en-US" altLang="zh-CN" sz="2600" dirty="0">
                <a:solidFill>
                  <a:srgbClr val="00B050"/>
                </a:solidFill>
              </a:rPr>
              <a:t>&lt;4) {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  // stuff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 </a:t>
            </a:r>
            <a:r>
              <a:rPr lang="en-US" altLang="zh-CN" sz="2600" dirty="0" err="1">
                <a:solidFill>
                  <a:srgbClr val="00B050"/>
                </a:solidFill>
              </a:rPr>
              <a:t>i</a:t>
            </a:r>
            <a:r>
              <a:rPr lang="en-US" altLang="zh-CN" sz="2600" dirty="0">
                <a:solidFill>
                  <a:srgbClr val="00B050"/>
                </a:solidFill>
              </a:rPr>
              <a:t>=i+1;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rgbClr val="00B050"/>
                </a:solidFill>
              </a:rPr>
              <a:t>}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3646173" y="1628800"/>
            <a:ext cx="5472608" cy="3573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move $t0, 0  #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=0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Loop: // stuff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addi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$t0, $t0, 1    #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++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</a:t>
            </a:r>
            <a:r>
              <a:rPr lang="en-US" altLang="zh-CN" sz="2600" dirty="0" err="1">
                <a:solidFill>
                  <a:schemeClr val="accent6">
                    <a:lumMod val="75000"/>
                  </a:schemeClr>
                </a:solidFill>
              </a:rPr>
              <a:t>blti</a:t>
            </a: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$t0, 4, Loop #if t0&lt;4,</a:t>
            </a:r>
          </a:p>
          <a:p>
            <a:pPr marL="0" indent="0">
              <a:buNone/>
            </a:pPr>
            <a:r>
              <a:rPr lang="en-US" altLang="zh-CN" sz="2600" dirty="0">
                <a:solidFill>
                  <a:schemeClr val="accent6">
                    <a:lumMod val="75000"/>
                  </a:schemeClr>
                </a:solidFill>
              </a:rPr>
              <a:t>                               #jump to loop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flipH="1">
            <a:off x="3005426" y="2702629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3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Shift Operation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600" dirty="0"/>
              <a:t>Shifts move all the bits in a word left or right</a:t>
            </a:r>
          </a:p>
          <a:p>
            <a:pPr marL="0" indent="0" algn="ctr">
              <a:buNone/>
            </a:pPr>
            <a:r>
              <a:rPr lang="en-US" altLang="zh-CN" dirty="0" err="1">
                <a:solidFill>
                  <a:srgbClr val="FF0000"/>
                </a:solidFill>
              </a:rPr>
              <a:t>sll</a:t>
            </a:r>
            <a:r>
              <a:rPr lang="en-US" altLang="zh-CN" dirty="0">
                <a:solidFill>
                  <a:srgbClr val="FF0000"/>
                </a:solidFill>
              </a:rPr>
              <a:t>   $t2,  $s0,  8  #$t2 = $s0 &lt;&lt; 8bits</a:t>
            </a:r>
          </a:p>
          <a:p>
            <a:pPr marL="0" indent="0" algn="ctr">
              <a:buNone/>
            </a:pPr>
            <a:r>
              <a:rPr lang="en-US" altLang="zh-CN" dirty="0" err="1">
                <a:solidFill>
                  <a:schemeClr val="accent1"/>
                </a:solidFill>
              </a:rPr>
              <a:t>srl</a:t>
            </a:r>
            <a:r>
              <a:rPr lang="en-US" altLang="zh-CN" dirty="0">
                <a:solidFill>
                  <a:schemeClr val="accent1"/>
                </a:solidFill>
              </a:rPr>
              <a:t>  $t2,  $s0,  8  #$t2 = $s0 &gt;&gt; 8bits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600" dirty="0"/>
              <a:t>“0” will be filled after shifting</a:t>
            </a:r>
          </a:p>
          <a:p>
            <a:pPr marL="82296" indent="0">
              <a:buNone/>
            </a:pPr>
            <a:r>
              <a:rPr lang="en-US" altLang="zh-CN" sz="3600" dirty="0"/>
              <a:t>   -- Shift can be used as multiply or divide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138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Shift Operation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244408" cy="5184576"/>
          </a:xfrm>
        </p:spPr>
        <p:txBody>
          <a:bodyPr>
            <a:normAutofit lnSpcReduction="10000"/>
          </a:bodyPr>
          <a:lstStyle/>
          <a:p>
            <a:pPr marL="0" indent="0" algn="ctr">
              <a:buFontTx/>
              <a:buNone/>
            </a:pPr>
            <a:r>
              <a:rPr lang="en-US" altLang="en-US" sz="3600" dirty="0" err="1">
                <a:solidFill>
                  <a:srgbClr val="FF0000"/>
                </a:solidFill>
              </a:rPr>
              <a:t>sll</a:t>
            </a:r>
            <a:r>
              <a:rPr lang="en-US" altLang="en-US" sz="3600" dirty="0">
                <a:solidFill>
                  <a:srgbClr val="FF0000"/>
                </a:solidFill>
              </a:rPr>
              <a:t> $t2, $s0, 2          #Multiply by 4</a:t>
            </a:r>
          </a:p>
          <a:p>
            <a:pPr marL="0" indent="0">
              <a:buFontTx/>
              <a:buNone/>
            </a:pPr>
            <a:r>
              <a:rPr lang="en-US" altLang="en-US" dirty="0"/>
              <a:t>                   ….0010</a:t>
            </a:r>
          </a:p>
          <a:p>
            <a:pPr marL="0" indent="0" algn="ctr">
              <a:buFontTx/>
              <a:buNone/>
            </a:pPr>
            <a:r>
              <a:rPr lang="en-US" altLang="en-US" dirty="0"/>
              <a:t> 	      …00100  #Shift left once (* by 2)</a:t>
            </a:r>
          </a:p>
          <a:p>
            <a:pPr marL="0" indent="0" algn="ctr">
              <a:buFontTx/>
              <a:buNone/>
            </a:pPr>
            <a:r>
              <a:rPr lang="en-US" altLang="en-US" dirty="0"/>
              <a:t>	    …001000  #Shift left twice(* by 4)</a:t>
            </a:r>
          </a:p>
          <a:p>
            <a:pPr marL="0" indent="0">
              <a:buFontTx/>
              <a:buNone/>
            </a:pPr>
            <a:endParaRPr lang="en-US" altLang="en-US" sz="3600" dirty="0"/>
          </a:p>
          <a:p>
            <a:pPr marL="0" indent="0" algn="ctr">
              <a:buFontTx/>
              <a:buNone/>
            </a:pPr>
            <a:r>
              <a:rPr lang="en-US" altLang="en-US" sz="3600" dirty="0" err="1">
                <a:solidFill>
                  <a:srgbClr val="00B050"/>
                </a:solidFill>
              </a:rPr>
              <a:t>srl</a:t>
            </a:r>
            <a:r>
              <a:rPr lang="en-US" altLang="en-US" sz="3600" dirty="0">
                <a:solidFill>
                  <a:srgbClr val="00B050"/>
                </a:solidFill>
              </a:rPr>
              <a:t> $t2, $s0, 2        #Divide by 4</a:t>
            </a:r>
          </a:p>
          <a:p>
            <a:pPr marL="0" indent="0">
              <a:buFontTx/>
              <a:buNone/>
            </a:pPr>
            <a:r>
              <a:rPr lang="en-US" altLang="en-US" dirty="0"/>
              <a:t>          001…</a:t>
            </a:r>
          </a:p>
          <a:p>
            <a:pPr marL="0" indent="0" algn="ctr">
              <a:buFontTx/>
              <a:buNone/>
            </a:pPr>
            <a:r>
              <a:rPr lang="en-US" altLang="en-US" dirty="0"/>
              <a:t>   0001…     #Shift right once (div by 2)</a:t>
            </a:r>
          </a:p>
          <a:p>
            <a:pPr marL="0" indent="0" algn="ctr">
              <a:buFontTx/>
              <a:buNone/>
            </a:pPr>
            <a:r>
              <a:rPr lang="en-US" altLang="en-US" dirty="0"/>
              <a:t>   00001…   #Shift right twice(div by 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56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sz="4000" b="1" dirty="0" smtClean="0">
                <a:solidFill>
                  <a:srgbClr val="0000FF"/>
                </a:solidFill>
              </a:rPr>
              <a:t>AND Operation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611976"/>
            <a:ext cx="8080801" cy="412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33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466144" cy="11430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Review the assembly convention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$t0 is a register; </a:t>
            </a:r>
          </a:p>
          <a:p>
            <a:r>
              <a:rPr lang="en-US" dirty="0"/>
              <a:t>x($t0) is a memory value;</a:t>
            </a:r>
          </a:p>
          <a:p>
            <a:r>
              <a:rPr lang="en-US" dirty="0"/>
              <a:t>A[] is stored in the memory;</a:t>
            </a:r>
          </a:p>
          <a:p>
            <a:r>
              <a:rPr lang="en-US" dirty="0" err="1"/>
              <a:t>A,b</a:t>
            </a:r>
            <a:r>
              <a:rPr lang="en-US" dirty="0"/>
              <a:t>, </a:t>
            </a:r>
            <a:r>
              <a:rPr lang="en-US" dirty="0" err="1"/>
              <a:t>var</a:t>
            </a:r>
            <a:r>
              <a:rPr lang="en-US" dirty="0"/>
              <a:t>, result are saved in the register;</a:t>
            </a:r>
          </a:p>
          <a:p>
            <a:r>
              <a:rPr lang="en-US" dirty="0"/>
              <a:t>Instruction Format</a:t>
            </a:r>
          </a:p>
          <a:p>
            <a:pPr lvl="1"/>
            <a:r>
              <a:rPr lang="en-US" dirty="0"/>
              <a:t>Destination variable first,  then source variable</a:t>
            </a:r>
          </a:p>
          <a:p>
            <a:pPr lvl="1"/>
            <a:r>
              <a:rPr lang="en-US" altLang="zh-Hans" dirty="0"/>
              <a:t>Except</a:t>
            </a:r>
            <a:r>
              <a:rPr lang="en-US" dirty="0"/>
              <a:t> </a:t>
            </a:r>
            <a:r>
              <a:rPr lang="en-US" dirty="0" err="1"/>
              <a:t>sw</a:t>
            </a:r>
            <a:endParaRPr lang="en-US" dirty="0"/>
          </a:p>
          <a:p>
            <a:pPr lvl="2"/>
            <a:r>
              <a:rPr lang="en-US" dirty="0" err="1"/>
              <a:t>sw</a:t>
            </a:r>
            <a:r>
              <a:rPr lang="en-US" dirty="0"/>
              <a:t> $t1, 8($t0)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179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sz="4400" b="1" dirty="0" smtClean="0">
                <a:solidFill>
                  <a:srgbClr val="0000FF"/>
                </a:solidFill>
              </a:rPr>
              <a:t>OR </a:t>
            </a:r>
            <a:r>
              <a:rPr lang="en-US" altLang="zh-CN" sz="4400" b="1" dirty="0">
                <a:solidFill>
                  <a:srgbClr val="0000FF"/>
                </a:solidFill>
              </a:rPr>
              <a:t>Operation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553" y="1556792"/>
            <a:ext cx="8041951" cy="24591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553" y="4015952"/>
            <a:ext cx="7536901" cy="164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15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Logical Operations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919" y="2553915"/>
            <a:ext cx="8486553" cy="274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Control Flow Instructions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MIPS provides three control-flow instructions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  --   </a:t>
            </a:r>
            <a:r>
              <a:rPr lang="en-US" altLang="zh-CN" dirty="0">
                <a:solidFill>
                  <a:srgbClr val="FF0000"/>
                </a:solidFill>
              </a:rPr>
              <a:t>j</a:t>
            </a:r>
            <a:r>
              <a:rPr lang="en-US" altLang="zh-CN" dirty="0"/>
              <a:t>: unconditional jumps</a:t>
            </a:r>
          </a:p>
          <a:p>
            <a:pPr marL="0" indent="0">
              <a:buNone/>
            </a:pPr>
            <a:r>
              <a:rPr lang="en-US" altLang="zh-CN" dirty="0"/>
              <a:t>    --   </a:t>
            </a:r>
            <a:r>
              <a:rPr lang="en-US" altLang="zh-CN" dirty="0" err="1">
                <a:solidFill>
                  <a:schemeClr val="accent1"/>
                </a:solidFill>
              </a:rPr>
              <a:t>bne</a:t>
            </a:r>
            <a:r>
              <a:rPr lang="en-US" altLang="zh-CN" dirty="0">
                <a:solidFill>
                  <a:schemeClr val="accent1"/>
                </a:solidFill>
              </a:rPr>
              <a:t> and </a:t>
            </a:r>
            <a:r>
              <a:rPr lang="en-US" altLang="zh-CN" dirty="0" err="1">
                <a:solidFill>
                  <a:schemeClr val="accent1"/>
                </a:solidFill>
              </a:rPr>
              <a:t>beq</a:t>
            </a:r>
            <a:r>
              <a:rPr lang="en-US" altLang="zh-CN" dirty="0"/>
              <a:t>: conditional branches</a:t>
            </a:r>
          </a:p>
          <a:p>
            <a:pPr marL="0" indent="0">
              <a:buNone/>
            </a:pPr>
            <a:r>
              <a:rPr lang="en-US" altLang="zh-CN" dirty="0"/>
              <a:t>    --   </a:t>
            </a:r>
            <a:r>
              <a:rPr lang="en-US" altLang="zh-CN" dirty="0" err="1">
                <a:solidFill>
                  <a:schemeClr val="accent3"/>
                </a:solidFill>
              </a:rPr>
              <a:t>slt</a:t>
            </a:r>
            <a:r>
              <a:rPr lang="en-US" altLang="zh-CN" dirty="0">
                <a:solidFill>
                  <a:schemeClr val="accent3"/>
                </a:solidFill>
              </a:rPr>
              <a:t> and </a:t>
            </a:r>
            <a:r>
              <a:rPr lang="en-US" altLang="zh-CN" dirty="0" err="1">
                <a:solidFill>
                  <a:schemeClr val="accent3"/>
                </a:solidFill>
              </a:rPr>
              <a:t>slti</a:t>
            </a:r>
            <a:r>
              <a:rPr lang="en-US" altLang="zh-CN" dirty="0">
                <a:solidFill>
                  <a:schemeClr val="accent3"/>
                </a:solidFill>
              </a:rPr>
              <a:t>      </a:t>
            </a:r>
            <a:r>
              <a:rPr lang="en-US" altLang="zh-CN" dirty="0"/>
              <a:t>// set if less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How to translate the high-level control operation to MIPS ASM</a:t>
            </a:r>
            <a:r>
              <a:rPr lang="zh-CN" altLang="en-US" dirty="0"/>
              <a:t>？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--</a:t>
            </a:r>
            <a:r>
              <a:rPr lang="en-US" altLang="zh-CN" dirty="0">
                <a:solidFill>
                  <a:srgbClr val="00B050"/>
                </a:solidFill>
              </a:rPr>
              <a:t> if-else-then</a:t>
            </a:r>
          </a:p>
          <a:p>
            <a:pPr marL="0" indent="0">
              <a:buNone/>
            </a:pPr>
            <a:r>
              <a:rPr lang="en-US" altLang="zh-CN" dirty="0"/>
              <a:t>    -- </a:t>
            </a:r>
            <a:r>
              <a:rPr lang="en-US" altLang="zh-CN" dirty="0">
                <a:solidFill>
                  <a:srgbClr val="7030A0"/>
                </a:solidFill>
              </a:rPr>
              <a:t>for,  while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44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Translate If-else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   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Note here we </a:t>
            </a:r>
            <a:r>
              <a:rPr lang="en-US" altLang="zh-CN" b="1" dirty="0"/>
              <a:t>invert</a:t>
            </a:r>
            <a:r>
              <a:rPr lang="en-US" altLang="zh-CN" dirty="0"/>
              <a:t> the original condition   </a:t>
            </a: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 flipH="1">
            <a:off x="3492087" y="2924944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984987" y="2060848"/>
            <a:ext cx="2722917" cy="2720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v0 = a0;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if (v0&lt;0)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  v0= - v0;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v1 = v0 + v0;</a:t>
            </a: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319464" y="2060848"/>
            <a:ext cx="4824536" cy="2720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move $v0  $a0</a:t>
            </a:r>
          </a:p>
          <a:p>
            <a:pPr marL="0" indent="0">
              <a:buNone/>
            </a:pPr>
            <a:r>
              <a:rPr lang="en-US" altLang="zh-CN" sz="3700" dirty="0" err="1">
                <a:solidFill>
                  <a:srgbClr val="0000FF"/>
                </a:solidFill>
              </a:rPr>
              <a:t>bge</a:t>
            </a: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  $v0,  $0  Label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sub  $v0, </a:t>
            </a:r>
            <a:r>
              <a:rPr lang="en-US" altLang="zh-CN" sz="3700" dirty="0" smtClean="0">
                <a:solidFill>
                  <a:schemeClr val="accent6">
                    <a:lumMod val="75000"/>
                  </a:schemeClr>
                </a:solidFill>
              </a:rPr>
              <a:t>$0</a:t>
            </a: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, $v0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Label: add $v1, $v0, $v0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719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Can we use another method? (1)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   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 flipH="1">
            <a:off x="3384583" y="2924944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984987" y="2060848"/>
            <a:ext cx="2722917" cy="2720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v0 = a0;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if (v0&lt;0)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  v0= - v0;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v1 = v0 + v0;</a:t>
            </a: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180016" y="2060848"/>
            <a:ext cx="5293096" cy="2720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move $v0  $a0</a:t>
            </a:r>
          </a:p>
          <a:p>
            <a:pPr marL="0" indent="0">
              <a:buNone/>
            </a:pPr>
            <a:r>
              <a:rPr lang="en-US" altLang="zh-CN" sz="3700" dirty="0" err="1">
                <a:solidFill>
                  <a:schemeClr val="accent6">
                    <a:lumMod val="75000"/>
                  </a:schemeClr>
                </a:solidFill>
              </a:rPr>
              <a:t>blt</a:t>
            </a: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  $v0,  $0  Label</a:t>
            </a:r>
            <a:r>
              <a:rPr lang="en-US" altLang="zh-Hans" sz="3700" dirty="0">
                <a:solidFill>
                  <a:schemeClr val="accent6">
                    <a:lumMod val="75000"/>
                  </a:schemeClr>
                </a:solidFill>
              </a:rPr>
              <a:t>_1</a:t>
            </a:r>
          </a:p>
          <a:p>
            <a:pPr marL="0" indent="0">
              <a:buNone/>
            </a:pPr>
            <a:r>
              <a:rPr lang="en-US" altLang="zh-Hans" sz="3700" dirty="0">
                <a:solidFill>
                  <a:schemeClr val="accent6">
                    <a:lumMod val="75000"/>
                  </a:schemeClr>
                </a:solidFill>
              </a:rPr>
              <a:t>j</a:t>
            </a:r>
            <a:r>
              <a:rPr lang="zh-Hans" altLang="en-US" sz="3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Hans" sz="3700" dirty="0">
                <a:solidFill>
                  <a:schemeClr val="accent6">
                    <a:lumMod val="75000"/>
                  </a:schemeClr>
                </a:solidFill>
              </a:rPr>
              <a:t>Label_2</a:t>
            </a:r>
            <a:r>
              <a:rPr lang="zh-Hans" altLang="en-US" sz="3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altLang="zh-CN" sz="37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Label</a:t>
            </a:r>
            <a:r>
              <a:rPr lang="en-US" altLang="zh-Hans" sz="3700" dirty="0">
                <a:solidFill>
                  <a:schemeClr val="accent6">
                    <a:lumMod val="75000"/>
                  </a:schemeClr>
                </a:solidFill>
              </a:rPr>
              <a:t>_1</a:t>
            </a: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: sub  $v0, </a:t>
            </a:r>
            <a:r>
              <a:rPr lang="en-US" altLang="zh-CN" sz="3700" dirty="0" smtClean="0">
                <a:solidFill>
                  <a:schemeClr val="accent6">
                    <a:lumMod val="75000"/>
                  </a:schemeClr>
                </a:solidFill>
              </a:rPr>
              <a:t>$0</a:t>
            </a: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, $v0</a:t>
            </a:r>
          </a:p>
          <a:p>
            <a:pPr marL="0" indent="0">
              <a:buNone/>
            </a:pPr>
            <a:r>
              <a:rPr lang="en-US" altLang="zh-Hans" sz="3700" dirty="0">
                <a:solidFill>
                  <a:schemeClr val="accent6">
                    <a:lumMod val="75000"/>
                  </a:schemeClr>
                </a:solidFill>
              </a:rPr>
              <a:t>Label_2:</a:t>
            </a:r>
            <a:r>
              <a:rPr lang="zh-Hans" altLang="en-US" sz="37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add $v1, $v0, $v0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387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Can we use another method? (2)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   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 flipH="1">
            <a:off x="3492087" y="2924944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984987" y="2060848"/>
            <a:ext cx="2722917" cy="2720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v0 = a0;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if (v0&lt;0)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  v0= - v0;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v1 = v0 + v0;</a:t>
            </a: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319464" y="2060848"/>
            <a:ext cx="4824536" cy="27206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move $v0  $a0</a:t>
            </a:r>
          </a:p>
          <a:p>
            <a:pPr marL="0" indent="0">
              <a:buNone/>
            </a:pPr>
            <a:r>
              <a:rPr lang="en-US" altLang="zh-CN" sz="3700" dirty="0" err="1">
                <a:solidFill>
                  <a:schemeClr val="accent6">
                    <a:lumMod val="75000"/>
                  </a:schemeClr>
                </a:solidFill>
              </a:rPr>
              <a:t>blt</a:t>
            </a: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  $v0,  $0  Label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add $v1, $v0, $v0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Label: sub  $v0, 0, $v0</a:t>
            </a:r>
          </a:p>
          <a:p>
            <a:pPr marL="0" indent="0">
              <a:buNone/>
            </a:pPr>
            <a:endParaRPr lang="en-US" altLang="zh-CN" sz="3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42F3F2-615E-544E-BE5C-D2CD7FEB4037}"/>
              </a:ext>
            </a:extLst>
          </p:cNvPr>
          <p:cNvSpPr txBox="1"/>
          <p:nvPr/>
        </p:nvSpPr>
        <p:spPr>
          <a:xfrm>
            <a:off x="2627784" y="5293941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" sz="3600" b="1" i="1" dirty="0">
                <a:solidFill>
                  <a:srgbClr val="FF0000"/>
                </a:solidFill>
              </a:rPr>
              <a:t>Incorrect</a:t>
            </a:r>
            <a:r>
              <a:rPr lang="zh-Hans" altLang="en-US" sz="3600" b="1" i="1" dirty="0">
                <a:solidFill>
                  <a:srgbClr val="FF0000"/>
                </a:solidFill>
              </a:rPr>
              <a:t> </a:t>
            </a:r>
            <a:r>
              <a:rPr lang="en-US" altLang="zh-Hans" sz="3600" b="1" i="1" dirty="0">
                <a:solidFill>
                  <a:srgbClr val="FF0000"/>
                </a:solidFill>
              </a:rPr>
              <a:t>Solution!</a:t>
            </a:r>
            <a:endParaRPr lang="en-US" sz="3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0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Question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5672" y="1241244"/>
            <a:ext cx="792088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What do the following instructions do?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44824"/>
            <a:ext cx="7544223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内容占位符 2"/>
          <p:cNvSpPr txBox="1">
            <a:spLocks/>
          </p:cNvSpPr>
          <p:nvPr/>
        </p:nvSpPr>
        <p:spPr>
          <a:xfrm>
            <a:off x="6660232" y="2348881"/>
            <a:ext cx="2483768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$s1 #$s1=1</a:t>
            </a:r>
          </a:p>
          <a:p>
            <a:pPr marL="0" indent="0">
              <a:buNone/>
            </a:pPr>
            <a:endParaRPr lang="en-US" altLang="zh-CN" sz="3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069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Translate if-then-else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   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 flipH="1">
            <a:off x="2771800" y="2924944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1040704" y="1772816"/>
            <a:ext cx="2434885" cy="3573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if (v0 &lt; 0)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   v0--;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else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   v0++;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v1 = v0;</a:t>
            </a:r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3779912" y="1628800"/>
            <a:ext cx="5256584" cy="410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 err="1">
                <a:solidFill>
                  <a:schemeClr val="accent6">
                    <a:lumMod val="75000"/>
                  </a:schemeClr>
                </a:solidFill>
              </a:rPr>
              <a:t>bge</a:t>
            </a: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 $v0, $0, Label1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sub $v0, $v0, $s1 #$s1=1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FF0000"/>
                </a:solidFill>
              </a:rPr>
              <a:t>j  Label2</a:t>
            </a:r>
            <a:endParaRPr lang="en-US" altLang="zh-CN" sz="37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Label1: add $v0, $v0, $s1 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Label2: move $v1, $v0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882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Can we use another method?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   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 flipH="1">
            <a:off x="2952535" y="2924944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1040704" y="1772816"/>
            <a:ext cx="2434885" cy="3573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if (v0 &lt; 0)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   v0--;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else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   v0++;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v1 = v0;</a:t>
            </a:r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3923928" y="1628800"/>
            <a:ext cx="5112568" cy="410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dirty="0" err="1">
                <a:solidFill>
                  <a:schemeClr val="accent6">
                    <a:lumMod val="75000"/>
                  </a:schemeClr>
                </a:solidFill>
              </a:rPr>
              <a:t>blt</a:t>
            </a: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 $v0, $0, Label1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add $v0, $v0, $s1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j  Label2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Label1: sub $v0, $v0, $s1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chemeClr val="accent6">
                    <a:lumMod val="75000"/>
                  </a:schemeClr>
                </a:solidFill>
              </a:rPr>
              <a:t>Label2: move $v1, $v0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262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7156</TotalTime>
  <Words>1044</Words>
  <Application>Microsoft Office PowerPoint</Application>
  <PresentationFormat>On-screen Show (4:3)</PresentationFormat>
  <Paragraphs>235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Malgun Gothic</vt:lpstr>
      <vt:lpstr>华文中宋</vt:lpstr>
      <vt:lpstr>Arial</vt:lpstr>
      <vt:lpstr>Calibri</vt:lpstr>
      <vt:lpstr>Gadugi</vt:lpstr>
      <vt:lpstr>Gill Sans MT</vt:lpstr>
      <vt:lpstr>Verdana</vt:lpstr>
      <vt:lpstr>Wingdings</vt:lpstr>
      <vt:lpstr>Wingdings 2</vt:lpstr>
      <vt:lpstr>夏至</vt:lpstr>
      <vt:lpstr>CSE 341 Computer Organization  Lecture 4 ISA : Assembly Language 3 </vt:lpstr>
      <vt:lpstr>Review the assembly convention</vt:lpstr>
      <vt:lpstr>Review of Control Flow Instructions</vt:lpstr>
      <vt:lpstr>Translate If-else</vt:lpstr>
      <vt:lpstr>Can we use another method? (1)</vt:lpstr>
      <vt:lpstr>Can we use another method? (2)</vt:lpstr>
      <vt:lpstr>Question</vt:lpstr>
      <vt:lpstr>Translate if-then-else</vt:lpstr>
      <vt:lpstr>Can we use another method?</vt:lpstr>
      <vt:lpstr>Case/Switch</vt:lpstr>
      <vt:lpstr>Translate Case/Switch (1)</vt:lpstr>
      <vt:lpstr>Translate Case/Switch (2)</vt:lpstr>
      <vt:lpstr>Can we use another method?</vt:lpstr>
      <vt:lpstr>Translate loop</vt:lpstr>
      <vt:lpstr>Question (while loop)</vt:lpstr>
      <vt:lpstr>Question (while loop)</vt:lpstr>
      <vt:lpstr>Shift Operation</vt:lpstr>
      <vt:lpstr>Shift Operation</vt:lpstr>
      <vt:lpstr>AND Operation</vt:lpstr>
      <vt:lpstr>OR Operation</vt:lpstr>
      <vt:lpstr>Logical Operations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Wenyao</dc:creator>
  <cp:lastModifiedBy>Lu Su</cp:lastModifiedBy>
  <cp:revision>225</cp:revision>
  <cp:lastPrinted>2016-02-08T21:26:17Z</cp:lastPrinted>
  <dcterms:created xsi:type="dcterms:W3CDTF">2015-08-13T19:09:57Z</dcterms:created>
  <dcterms:modified xsi:type="dcterms:W3CDTF">2020-02-08T01:19:21Z</dcterms:modified>
</cp:coreProperties>
</file>