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ink/ink1.xml" ContentType="application/inkml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9"/>
  </p:notesMasterIdLst>
  <p:sldIdLst>
    <p:sldId id="256" r:id="rId2"/>
    <p:sldId id="456" r:id="rId3"/>
    <p:sldId id="432" r:id="rId4"/>
    <p:sldId id="433" r:id="rId5"/>
    <p:sldId id="434" r:id="rId6"/>
    <p:sldId id="435" r:id="rId7"/>
    <p:sldId id="436" r:id="rId8"/>
    <p:sldId id="437" r:id="rId9"/>
    <p:sldId id="457" r:id="rId10"/>
    <p:sldId id="438" r:id="rId11"/>
    <p:sldId id="439" r:id="rId12"/>
    <p:sldId id="440" r:id="rId13"/>
    <p:sldId id="441" r:id="rId14"/>
    <p:sldId id="442" r:id="rId15"/>
    <p:sldId id="443" r:id="rId16"/>
    <p:sldId id="444" r:id="rId17"/>
    <p:sldId id="445" r:id="rId18"/>
    <p:sldId id="446" r:id="rId19"/>
    <p:sldId id="459" r:id="rId20"/>
    <p:sldId id="447" r:id="rId21"/>
    <p:sldId id="448" r:id="rId22"/>
    <p:sldId id="458" r:id="rId23"/>
    <p:sldId id="449" r:id="rId24"/>
    <p:sldId id="450" r:id="rId25"/>
    <p:sldId id="451" r:id="rId26"/>
    <p:sldId id="452" r:id="rId27"/>
    <p:sldId id="460" r:id="rId28"/>
  </p:sldIdLst>
  <p:sldSz cx="9144000" cy="6858000" type="screen4x3"/>
  <p:notesSz cx="7099300" cy="10234613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16B49A"/>
    <a:srgbClr val="54D1EA"/>
    <a:srgbClr val="1678B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8"/>
    <p:restoredTop sz="72968" autoAdjust="0"/>
  </p:normalViewPr>
  <p:slideViewPr>
    <p:cSldViewPr>
      <p:cViewPr varScale="1">
        <p:scale>
          <a:sx n="100" d="100"/>
          <a:sy n="100" d="100"/>
        </p:scale>
        <p:origin x="1914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840" units="cm"/>
          <inkml:channel name="Y" type="integer" max="1200" units="cm"/>
          <inkml:channel name="T" type="integer" max="2.14748E9" units="dev"/>
        </inkml:traceFormat>
        <inkml:channelProperties>
          <inkml:channelProperty channel="X" name="resolution" value="74.13127" units="1/cm"/>
          <inkml:channelProperty channel="Y" name="resolution" value="37.03704" units="1/cm"/>
          <inkml:channelProperty channel="T" name="resolution" value="1" units="1/dev"/>
        </inkml:channelProperties>
      </inkml:inkSource>
      <inkml:timestamp xml:id="ts0" timeString="2020-02-13T01:57:00.331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14558 6287 0,'-16'0'47,"-16"0"-32,-79 15 32,-111 49-16,-191 95 1,95-16-1,112-80-15,63 1-1,80-33-15,15-31 0,-16 64 16,1-32-16,-1-1 15,33 1-15,-17 0 16,16 0 0,-47 31-16,0 1 15,31-33-15,-16 17 16,1 15-16,15-15 16,1-32-1,-1 32-15,32-33 0,-31 33 16,31-32-16,-32 0 15,32 16-15,-47 15 16,15 1-16,-15-1 16,31-15-16,0 0 15,0 0 1,1 15-16,15-15 0,0 0 16,-16 0-16,16 31 15,-16-15-15,1-1 16,31-15-16,-48 16 15,16 15-15,16 1 16,-15 15-16,-17 16 16,16-15-16,-15-17 15,15 17 1,0-49-16,16 17 0,0 0 16,-15-1-1,31-15-15,0 16 16,-16-1-16,16 48 15,-16-47-15,16 16 16,0 15-16,0-31 16,0 15-16,0-15 15,0-32-15,0 47 16,0-15-16,0 15 16,0-15-16,0-16 15,0 15-15,-32 17 16,32-17-16,0 17 15,0-1-15,0 33 16,0-17-16,0 32 16,0-32-16,0-31 15,0 16-15,0 31 16,0-79-16,0 31 16,0-15-16,16 0 15,-16 15-15,16-31 16,-16 32-16,16 31 15,0 1-15,0 31 16,-1-48 0,-15-31-16,48 32 15,-48-17-15,32-15 16,-16 0-16,15-16 16,-15 47-16,0-47 15,0 0-15,0 31 16,-16-15-16,16 16 15,0-16-15,0-1 16,-16 1-16,0 0 16,31 0-16,-15-1 15,0 17-15,32 15 16,-48-15-16,47 0 16,1 47-16,-32-47 15,47 15-15,-47-31 16,48 47-16,-48-79 15,-1 32-15,1 0 16,0-1-16,0-15 16,0 16-16,32 16 15,-1-1-15,-31-15 16,16 16-16,0-17 16,-1 33-16,-15-48 15,0 31 1,16-15-16,-16-16 15,0 16-15,-1-16 16,1 0-16,0 15 16,32 1-16,-1 32 15,-15-49-15,0 17 16,-16-16-16,47 32 16,-47-32-1,16 15-15,-16-15 16,31 32-1,-31-32-15,-16 15 16,16-15-16,-16 0 16,16 16-16,0 0 15,-16-16 1,32-1-16,-1 1 16,-15 16-16,16-16 15,-16 16 1,0-16-16,0 15 15,15 1-15,1 0 16,0 0-16,-16-17 16,16 17-16,-17-16 15,17 0-15,-16 0 16,0-16 0,16 32-16,-16-1 15,-1-15-15,1 0 16,0 0-16,48 16 15,-33-16-15,-31-1 16,48 17-16,-16-32 16,0 48-16,-17-48 15,17 32-15,16-1 16,-32-15-16,0-16 16,-1 32-16,1-16 15,0 0-15,0-16 16,0 16-16,-16-1 15,16-15 1,0 16 0,15 0-1,-15 0-15,0-16 16,32 48-16,-16-48 16,-32 16-16,31 15 15,1-15-15,-16 0 31,0-16-31,0 16 16,0 0-16,15 16 16,-15-17-1,0-15 1,0 0-16,-16 16 16,32 0-16,-1 0 15,-31 0 16,48-16-15,-16 32 0,0-32-16,15 0 15,-31 0-15,0 0 16,47 16-16,-47-16 16,48 15-16,-48 1 15,0 0-15,-1 0 16</inkml:trace>
  <inkml:trace contextRef="#ctx0" brushRef="#br0" timeOffset="1128.4769">14367 14288 0,'-16'0'31,"16"15"0,0 17-15,16 0 0,79 79-1,-47-79-15,15 63 47,-47-79-47,0 0 31,0 0 1,-16 0 61,0-1 32,-333 17-62,317-32-32</inkml:trace>
  <inkml:trace contextRef="#ctx0" brushRef="#br0" timeOffset="4248.3311">14542 7382 0,'0'16'15,"-32"16"32,-222 15-16,-286 112 1,-127 31-1,1 17 0,491-128-31,0 16 0,-31 17 16,31 15-16,1-16 15,-1 0-15,64-32 16,-16 32 0,16-15-16,32 15 15,-1 63-15,17-47 16,15 0-16,0 48 16,-63 31-16,48-15 15,-1 31-15,17-47 16,-1 31-16,-15 0 15,15-15-15,32 15 16,0 1-16,16-17 16,-47-15-16,31-16 15,16-32-15,0 15 16,0 1-16,0 32 16,47 15-16,-31-63 15,48-31-15,15 47 16,-15-48-16,-1 0 15,-31-63-15,0 31 16,-1-31-16,1 0 16,16 31-16,-17-15 15,33 15-15,-48-31 16,31 0-16,1 47 16,-16-47-16,15 0 15,17 31-15,31 1 16,-79-48-1,79 31-15,-47-15 16,15 16-16,33 15 16,-33-15-16,17-1 15,15 33-15,-63-80 16,31 32-16,-15-1 16,-32-15-16,15 0 15,17 32-15,-32-32 16,16 15-16,31 1 15,-31 0-15,-16-32 16,31 47-16,-31-31 16,48 16-16,-33-16 15,1 0-15,-16 0 16,16 15-16,-16 1 16,15-16-1,65 32-15,-49-17 16,64 17-16,-31 0 15,-1-17-15,-47-15 16,0 16-16,-16 0 16,15 15-16,-31 1 15,32-16-15,47 15 16,1-15 0,-33 0-16,-31-32 15,16 16-15,0 0 16,-16 0-16,15-1 15,-15 1-15,16-16 16,-16 0-16,32 32 16,-33-32-16,17 0 15,16 16-15,-32-16 16,0 16-16,15-16 16,1 16-16,16 0 15,-1-16 1,-31 15-16,0-15 15,16 0-15,0 0 16,-17 0-16,1 0 16,0 0-16,0 32 15,0-32-15,0 0 16,0 16-16,63 32 16,-31-48-1,-32 0-15,15 16 16,-15-16 15,16 15-15,16 17 15,-33-32-15,65 16-16,-1 16 15,-47-16-15,-16 0 16,0-16-16,0 0 47,-1 0 109,17 0-109,-16 0-32,0 0-15,16 0 16,-1 0 0</inkml:trace>
  <inkml:trace contextRef="#ctx0" brushRef="#br0" timeOffset="5664.9921">14018 15367 0,'16'0'157,"0"16"-157,31 47 15,-31-63-15,0 32 16,16-16-16,-16 0 16,15 32-16,1-33 15,0 17-15,31 32 16,-31-33-16,-16 1 15,16-16-15,-32 0 16,31 0-16,17 47 63,-48-47 62,0 0 15,-79 16-77,-96 0-32,112-1 0,31-31-15,16 0 62,0 16-78,0-16 16,-16 0-1,17 0 1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062360-BD95-49C2-A82D-2F9963887958}" type="datetimeFigureOut">
              <a:rPr lang="en-US" smtClean="0"/>
              <a:t>2/12/2020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613" y="4860925"/>
            <a:ext cx="5680075" cy="4605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AD919D-36E6-458F-8285-2B168B2443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85971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AD919D-36E6-458F-8285-2B168B24435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2810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AD919D-36E6-458F-8285-2B168B244357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152669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AD919D-36E6-458F-8285-2B168B244357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141237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AD919D-36E6-458F-8285-2B168B244357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203639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AD919D-36E6-458F-8285-2B168B244357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19739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AD919D-36E6-458F-8285-2B168B244357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973386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AD919D-36E6-458F-8285-2B168B244357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217180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AD919D-36E6-458F-8285-2B168B244357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63659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标题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22" name="副标题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zh-CN" altLang="en-US"/>
              <a:t>单击此处编辑母版副标题样式</a:t>
            </a:r>
            <a:endParaRPr kumimoji="0" 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2020/2/12</a:t>
            </a:fld>
            <a:endParaRPr lang="zh-CN" altLang="en-US"/>
          </a:p>
        </p:txBody>
      </p:sp>
      <p:sp>
        <p:nvSpPr>
          <p:cNvPr id="20" name="页脚占位符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" name="灯片编号占位符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8" name="椭圆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椭圆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2020/2/12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2020/2/12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2020/2/12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2020/2/12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10" name="矩形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椭圆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椭圆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2020/2/12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zh-CN" altLang="en-US"/>
              <a:t>单击此处编辑母版文本样式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zh-CN" altLang="en-US"/>
              <a:t>单击此处编辑母版文本样式</a:t>
            </a:r>
          </a:p>
        </p:txBody>
      </p:sp>
      <p:sp>
        <p:nvSpPr>
          <p:cNvPr id="5" name="内容占位符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2020/2/12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2020/2/12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2020/2/12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6" name="矩形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2020/2/12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2020/2/12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8" name="矩形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zh-CN" altLang="en-US"/>
              <a:t>单击图标添加图片</a:t>
            </a:r>
            <a:endParaRPr kumimoji="0" lang="en-US" dirty="0"/>
          </a:p>
        </p:txBody>
      </p:sp>
      <p:sp>
        <p:nvSpPr>
          <p:cNvPr id="9" name="流程图: 过程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流程图: 过程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zh-CN" altLang="en-US"/>
              <a:t>单击此处编辑母版文本样式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饼形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椭圆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同心圆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矩形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标题占位符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9" name="文本占位符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zh-CN" altLang="en-US"/>
              <a:t>单击此处编辑母版文本样式</a:t>
            </a:r>
          </a:p>
          <a:p>
            <a:pPr lvl="1" eaLnBrk="1" latinLnBrk="0" hangingPunct="1"/>
            <a:r>
              <a:rPr kumimoji="0" lang="zh-CN" altLang="en-US"/>
              <a:t>第二级</a:t>
            </a:r>
          </a:p>
          <a:p>
            <a:pPr lvl="2" eaLnBrk="1" latinLnBrk="0" hangingPunct="1"/>
            <a:r>
              <a:rPr kumimoji="0" lang="zh-CN" altLang="en-US"/>
              <a:t>第三级</a:t>
            </a:r>
          </a:p>
          <a:p>
            <a:pPr lvl="3" eaLnBrk="1" latinLnBrk="0" hangingPunct="1"/>
            <a:r>
              <a:rPr kumimoji="0" lang="zh-CN" altLang="en-US"/>
              <a:t>第四级</a:t>
            </a:r>
          </a:p>
          <a:p>
            <a:pPr lvl="4" eaLnBrk="1" latinLnBrk="0" hangingPunct="1"/>
            <a:r>
              <a:rPr kumimoji="0" lang="zh-CN" altLang="en-US"/>
              <a:t>第五级</a:t>
            </a:r>
            <a:endParaRPr kumimoji="0" lang="en-US"/>
          </a:p>
        </p:txBody>
      </p:sp>
      <p:sp>
        <p:nvSpPr>
          <p:cNvPr id="24" name="日期占位符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530820CF-B880-4189-942D-D702A7CBA730}" type="datetimeFigureOut">
              <a:rPr lang="zh-CN" altLang="en-US" smtClean="0"/>
              <a:t>2020/2/12</a:t>
            </a:fld>
            <a:endParaRPr lang="zh-CN" altLang="en-US"/>
          </a:p>
        </p:txBody>
      </p:sp>
      <p:sp>
        <p:nvSpPr>
          <p:cNvPr id="10" name="页脚占位符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zh-CN" altLang="en-US"/>
          </a:p>
        </p:txBody>
      </p:sp>
      <p:sp>
        <p:nvSpPr>
          <p:cNvPr id="22" name="灯片编号占位符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15" name="矩形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ustomXml" Target="../ink/ink1.xml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3" Type="http://schemas.openxmlformats.org/officeDocument/2006/relationships/image" Target="../media/image13.png"/><Relationship Id="rId7" Type="http://schemas.openxmlformats.org/officeDocument/2006/relationships/image" Target="../media/image17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0" y="1844824"/>
            <a:ext cx="8964488" cy="2232248"/>
          </a:xfrm>
        </p:spPr>
        <p:txBody>
          <a:bodyPr>
            <a:normAutofit fontScale="90000"/>
          </a:bodyPr>
          <a:lstStyle/>
          <a:p>
            <a:pPr algn="ctr"/>
            <a:r>
              <a:rPr lang="en-US" altLang="zh-CN" sz="4800" b="1" dirty="0">
                <a:latin typeface="Gadugi" panose="020B0502040204020203" pitchFamily="34" charset="0"/>
                <a:ea typeface="Malgun Gothic" panose="020B0503020000020004" pitchFamily="34" charset="-127"/>
              </a:rPr>
              <a:t>CSE 341</a:t>
            </a:r>
            <a:br>
              <a:rPr lang="en-US" altLang="zh-CN" sz="4800" b="1" dirty="0">
                <a:latin typeface="Gadugi" panose="020B0502040204020203" pitchFamily="34" charset="0"/>
                <a:ea typeface="Malgun Gothic" panose="020B0503020000020004" pitchFamily="34" charset="-127"/>
              </a:rPr>
            </a:br>
            <a:r>
              <a:rPr lang="en-US" altLang="zh-CN" sz="4800" b="1" dirty="0">
                <a:solidFill>
                  <a:srgbClr val="0000FF"/>
                </a:solidFill>
                <a:latin typeface="Gadugi" panose="020B0502040204020203" pitchFamily="34" charset="0"/>
                <a:ea typeface="Malgun Gothic" panose="020B0503020000020004" pitchFamily="34" charset="-127"/>
              </a:rPr>
              <a:t>Computer Organization</a:t>
            </a:r>
            <a:br>
              <a:rPr lang="en-US" altLang="zh-CN" sz="4800" b="1" dirty="0">
                <a:solidFill>
                  <a:srgbClr val="0000FF"/>
                </a:solidFill>
                <a:latin typeface="Gadugi" panose="020B0502040204020203" pitchFamily="34" charset="0"/>
                <a:ea typeface="Malgun Gothic" panose="020B0503020000020004" pitchFamily="34" charset="-127"/>
              </a:rPr>
            </a:br>
            <a:r>
              <a:rPr lang="en-US" altLang="zh-CN" sz="3100" b="1" i="1" dirty="0">
                <a:solidFill>
                  <a:schemeClr val="tx1"/>
                </a:solidFill>
              </a:rPr>
              <a:t/>
            </a:r>
            <a:br>
              <a:rPr lang="en-US" altLang="zh-CN" sz="3100" b="1" i="1" dirty="0">
                <a:solidFill>
                  <a:schemeClr val="tx1"/>
                </a:solidFill>
              </a:rPr>
            </a:br>
            <a:r>
              <a:rPr lang="en-US" altLang="zh-CN" sz="3600" b="1" dirty="0">
                <a:solidFill>
                  <a:srgbClr val="FF0000"/>
                </a:solidFill>
                <a:latin typeface="Gadugi" panose="020B0502040204020203" pitchFamily="34" charset="0"/>
                <a:ea typeface="Malgun Gothic" panose="020B0503020000020004" pitchFamily="34" charset="-127"/>
              </a:rPr>
              <a:t>Lecture </a:t>
            </a:r>
            <a:r>
              <a:rPr lang="en-US" altLang="zh-CN" sz="3600" b="1" dirty="0" smtClean="0">
                <a:solidFill>
                  <a:srgbClr val="FF0000"/>
                </a:solidFill>
                <a:latin typeface="Gadugi" panose="020B0502040204020203" pitchFamily="34" charset="0"/>
                <a:ea typeface="Malgun Gothic" panose="020B0503020000020004" pitchFamily="34" charset="-127"/>
              </a:rPr>
              <a:t>5</a:t>
            </a:r>
            <a:r>
              <a:rPr lang="en-US" altLang="zh-CN" sz="3600" b="1" dirty="0">
                <a:solidFill>
                  <a:srgbClr val="FF0000"/>
                </a:solidFill>
                <a:latin typeface="Gadugi" panose="020B0502040204020203" pitchFamily="34" charset="0"/>
                <a:ea typeface="Malgun Gothic" panose="020B0503020000020004" pitchFamily="34" charset="-127"/>
              </a:rPr>
              <a:t/>
            </a:r>
            <a:br>
              <a:rPr lang="en-US" altLang="zh-CN" sz="3600" b="1" dirty="0">
                <a:solidFill>
                  <a:srgbClr val="FF0000"/>
                </a:solidFill>
                <a:latin typeface="Gadugi" panose="020B0502040204020203" pitchFamily="34" charset="0"/>
                <a:ea typeface="Malgun Gothic" panose="020B0503020000020004" pitchFamily="34" charset="-127"/>
              </a:rPr>
            </a:br>
            <a:r>
              <a:rPr lang="en-US" altLang="zh-CN" sz="3600" b="1" dirty="0">
                <a:solidFill>
                  <a:srgbClr val="FF0000"/>
                </a:solidFill>
                <a:latin typeface="Gadugi" panose="020B0502040204020203" pitchFamily="34" charset="0"/>
                <a:ea typeface="Malgun Gothic" panose="020B0503020000020004" pitchFamily="34" charset="-127"/>
              </a:rPr>
              <a:t>ISA : Assembly </a:t>
            </a:r>
            <a:r>
              <a:rPr lang="en-US" altLang="zh-Hans" sz="3600" b="1" dirty="0">
                <a:solidFill>
                  <a:srgbClr val="FF0000"/>
                </a:solidFill>
                <a:latin typeface="Gadugi" panose="020B0502040204020203" pitchFamily="34" charset="0"/>
                <a:ea typeface="Malgun Gothic" panose="020B0503020000020004" pitchFamily="34" charset="-127"/>
              </a:rPr>
              <a:t>L</a:t>
            </a:r>
            <a:r>
              <a:rPr lang="en-US" altLang="zh-CN" sz="3600" b="1" dirty="0">
                <a:solidFill>
                  <a:srgbClr val="FF0000"/>
                </a:solidFill>
                <a:latin typeface="Gadugi" panose="020B0502040204020203" pitchFamily="34" charset="0"/>
                <a:ea typeface="Malgun Gothic" panose="020B0503020000020004" pitchFamily="34" charset="-127"/>
              </a:rPr>
              <a:t>anguage </a:t>
            </a:r>
            <a:r>
              <a:rPr lang="en-US" altLang="zh-CN" sz="3600" b="1" dirty="0" smtClean="0">
                <a:solidFill>
                  <a:srgbClr val="FF0000"/>
                </a:solidFill>
                <a:latin typeface="Gadugi" panose="020B0502040204020203" pitchFamily="34" charset="0"/>
                <a:ea typeface="Malgun Gothic" panose="020B0503020000020004" pitchFamily="34" charset="-127"/>
              </a:rPr>
              <a:t>4</a:t>
            </a:r>
            <a:r>
              <a:rPr lang="en-US" altLang="zh-CN" sz="3600" b="1" dirty="0">
                <a:solidFill>
                  <a:srgbClr val="FF0000"/>
                </a:solidFill>
                <a:latin typeface="Gadugi" panose="020B0502040204020203" pitchFamily="34" charset="0"/>
                <a:ea typeface="Malgun Gothic" panose="020B0503020000020004" pitchFamily="34" charset="-127"/>
              </a:rPr>
              <a:t/>
            </a:r>
            <a:br>
              <a:rPr lang="en-US" altLang="zh-CN" sz="3600" b="1" dirty="0">
                <a:solidFill>
                  <a:srgbClr val="FF0000"/>
                </a:solidFill>
                <a:latin typeface="Gadugi" panose="020B0502040204020203" pitchFamily="34" charset="0"/>
                <a:ea typeface="Malgun Gothic" panose="020B0503020000020004" pitchFamily="34" charset="-127"/>
              </a:rPr>
            </a:br>
            <a:endParaRPr lang="zh-CN" altLang="en-US" sz="3600" b="1" dirty="0">
              <a:solidFill>
                <a:srgbClr val="FF0000"/>
              </a:solidFill>
              <a:latin typeface="Gadugi" panose="020B0502040204020203" pitchFamily="34" charset="0"/>
              <a:ea typeface="Malgun Gothic" panose="020B0503020000020004" pitchFamily="34" charset="-127"/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403648" y="3933056"/>
            <a:ext cx="6400800" cy="2448272"/>
          </a:xfrm>
        </p:spPr>
        <p:txBody>
          <a:bodyPr>
            <a:normAutofit fontScale="70000" lnSpcReduction="20000"/>
          </a:bodyPr>
          <a:lstStyle/>
          <a:p>
            <a:endParaRPr lang="en-US" altLang="zh-CN" dirty="0"/>
          </a:p>
          <a:p>
            <a:pPr algn="ctr"/>
            <a:r>
              <a:rPr lang="en-US" altLang="zh-CN" sz="5100" b="1" i="1" dirty="0">
                <a:solidFill>
                  <a:schemeClr val="accent1"/>
                </a:solidFill>
              </a:rPr>
              <a:t>Prof. </a:t>
            </a:r>
            <a:r>
              <a:rPr lang="en-US" altLang="zh-CN" sz="5100" b="1" i="1" dirty="0" smtClean="0">
                <a:solidFill>
                  <a:schemeClr val="accent1"/>
                </a:solidFill>
              </a:rPr>
              <a:t>Lu Su</a:t>
            </a:r>
            <a:endParaRPr lang="en-US" altLang="zh-CN" sz="5100" b="1" i="1" dirty="0">
              <a:solidFill>
                <a:schemeClr val="accent1"/>
              </a:solidFill>
            </a:endParaRPr>
          </a:p>
          <a:p>
            <a:pPr algn="ctr"/>
            <a:r>
              <a:rPr lang="en-US" altLang="zh-CN" sz="4400" b="1" i="1" dirty="0">
                <a:solidFill>
                  <a:schemeClr val="tx1"/>
                </a:solidFill>
              </a:rPr>
              <a:t>Computer Science &amp; Engineering</a:t>
            </a:r>
          </a:p>
          <a:p>
            <a:pPr algn="ctr"/>
            <a:endParaRPr lang="en-US" altLang="zh-CN" sz="4400" b="1" i="1" dirty="0">
              <a:solidFill>
                <a:schemeClr val="tx1"/>
              </a:solidFill>
            </a:endParaRPr>
          </a:p>
          <a:p>
            <a:pPr algn="ctr"/>
            <a:r>
              <a:rPr lang="en-US" altLang="zh-CN" sz="2100" b="1" i="1" dirty="0">
                <a:solidFill>
                  <a:schemeClr val="tx1"/>
                </a:solidFill>
              </a:rPr>
              <a:t>Slides adapted from </a:t>
            </a:r>
            <a:r>
              <a:rPr lang="en-US" altLang="zh-CN" sz="2100" b="1" i="1" dirty="0" err="1"/>
              <a:t>Raheel</a:t>
            </a:r>
            <a:r>
              <a:rPr lang="en-US" altLang="zh-CN" sz="2100" b="1" i="1" dirty="0"/>
              <a:t> Ahmad, </a:t>
            </a:r>
            <a:r>
              <a:rPr lang="en-US" altLang="zh-CN" sz="2100" b="1" i="1" dirty="0">
                <a:solidFill>
                  <a:schemeClr val="tx1"/>
                </a:solidFill>
              </a:rPr>
              <a:t>Luis </a:t>
            </a:r>
            <a:r>
              <a:rPr lang="en-US" altLang="zh-CN" sz="2100" b="1" i="1" dirty="0" err="1">
                <a:solidFill>
                  <a:schemeClr val="tx1"/>
                </a:solidFill>
              </a:rPr>
              <a:t>Ceze</a:t>
            </a:r>
            <a:r>
              <a:rPr lang="en-US" altLang="zh-CN" sz="2100" b="1" i="1" dirty="0">
                <a:solidFill>
                  <a:schemeClr val="tx1"/>
                </a:solidFill>
              </a:rPr>
              <a:t> , </a:t>
            </a:r>
            <a:r>
              <a:rPr lang="en-US" altLang="zh-CN" sz="2100" b="1" i="1" dirty="0" err="1"/>
              <a:t>Sangyeun</a:t>
            </a:r>
            <a:r>
              <a:rPr lang="en-US" altLang="zh-CN" sz="2100" b="1" i="1" dirty="0"/>
              <a:t> Cho,</a:t>
            </a:r>
          </a:p>
          <a:p>
            <a:pPr algn="ctr"/>
            <a:r>
              <a:rPr lang="en-US" altLang="zh-CN" sz="2100" b="1" i="1" dirty="0">
                <a:solidFill>
                  <a:schemeClr val="tx1"/>
                </a:solidFill>
              </a:rPr>
              <a:t> Howard Huang, Bruce Kim, </a:t>
            </a:r>
            <a:r>
              <a:rPr lang="en-US" altLang="zh-CN" sz="2100" b="1" i="1" dirty="0" err="1">
                <a:solidFill>
                  <a:schemeClr val="tx1"/>
                </a:solidFill>
              </a:rPr>
              <a:t>Josep</a:t>
            </a:r>
            <a:r>
              <a:rPr lang="en-US" altLang="zh-CN" sz="2100" b="1" i="1" dirty="0">
                <a:solidFill>
                  <a:schemeClr val="tx1"/>
                </a:solidFill>
              </a:rPr>
              <a:t> </a:t>
            </a:r>
            <a:r>
              <a:rPr lang="en-US" altLang="zh-CN" sz="2100" b="1" i="1" dirty="0" err="1">
                <a:solidFill>
                  <a:schemeClr val="tx1"/>
                </a:solidFill>
              </a:rPr>
              <a:t>Torrellas</a:t>
            </a:r>
            <a:r>
              <a:rPr lang="en-US" altLang="zh-CN" sz="2100" b="1" i="1" dirty="0">
                <a:solidFill>
                  <a:schemeClr val="tx1"/>
                </a:solidFill>
              </a:rPr>
              <a:t>, Bo Yuan, and Craig Zilles</a:t>
            </a:r>
            <a:endParaRPr lang="zh-CN" altLang="en-US" sz="2100" b="1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428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32046" y="260648"/>
            <a:ext cx="7992888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How to Translate Function Call in MIPS ASM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9592" y="1196752"/>
            <a:ext cx="7920880" cy="5184576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l"/>
            </a:pPr>
            <a:r>
              <a:rPr lang="en-US" altLang="zh-CN" dirty="0"/>
              <a:t>Three necessary steps:</a:t>
            </a:r>
          </a:p>
          <a:p>
            <a:pPr marL="82296" indent="0">
              <a:buNone/>
            </a:pPr>
            <a:r>
              <a:rPr lang="en-US" altLang="zh-CN" dirty="0">
                <a:solidFill>
                  <a:schemeClr val="bg2"/>
                </a:solidFill>
              </a:rPr>
              <a:t>    --1. Change the control flow</a:t>
            </a:r>
          </a:p>
          <a:p>
            <a:pPr marL="82296" indent="0">
              <a:buNone/>
            </a:pPr>
            <a:r>
              <a:rPr lang="en-US" altLang="zh-CN" dirty="0"/>
              <a:t>    --2. </a:t>
            </a:r>
            <a:r>
              <a:rPr lang="en-US" altLang="zh-CN" dirty="0">
                <a:solidFill>
                  <a:srgbClr val="00B050"/>
                </a:solidFill>
              </a:rPr>
              <a:t>Pass the arguments and return values</a:t>
            </a:r>
          </a:p>
          <a:p>
            <a:pPr marL="82296" indent="0">
              <a:buNone/>
            </a:pPr>
            <a:r>
              <a:rPr lang="en-US" altLang="zh-CN" dirty="0">
                <a:solidFill>
                  <a:schemeClr val="bg2"/>
                </a:solidFill>
              </a:rPr>
              <a:t>    --3. Allocate and destroy the local variables</a:t>
            </a:r>
          </a:p>
          <a:p>
            <a:pPr>
              <a:buFont typeface="Wingdings" panose="05000000000000000000" pitchFamily="2" charset="2"/>
              <a:buChar char="l"/>
            </a:pPr>
            <a:r>
              <a:rPr lang="en-US" altLang="zh-CN" dirty="0"/>
              <a:t>Approaches in MIPS:</a:t>
            </a:r>
          </a:p>
          <a:p>
            <a:pPr marL="82296" indent="0">
              <a:buNone/>
            </a:pPr>
            <a:r>
              <a:rPr lang="en-US" altLang="zh-CN" dirty="0">
                <a:solidFill>
                  <a:schemeClr val="bg2"/>
                </a:solidFill>
              </a:rPr>
              <a:t>   -- Special instructions for calling functions.</a:t>
            </a:r>
          </a:p>
          <a:p>
            <a:pPr marL="82296" indent="0">
              <a:buNone/>
            </a:pPr>
            <a:r>
              <a:rPr lang="en-US" altLang="zh-CN" dirty="0"/>
              <a:t>   -- </a:t>
            </a:r>
            <a:r>
              <a:rPr lang="en-US" altLang="zh-CN" dirty="0">
                <a:solidFill>
                  <a:srgbClr val="00B050"/>
                </a:solidFill>
              </a:rPr>
              <a:t>Conventions for sharing registers</a:t>
            </a:r>
          </a:p>
          <a:p>
            <a:pPr marL="82296" indent="0">
              <a:buNone/>
            </a:pPr>
            <a:r>
              <a:rPr lang="en-US" altLang="zh-CN" dirty="0"/>
              <a:t>   </a:t>
            </a:r>
            <a:r>
              <a:rPr lang="en-US" altLang="zh-CN" dirty="0">
                <a:solidFill>
                  <a:schemeClr val="bg2"/>
                </a:solidFill>
              </a:rPr>
              <a:t>-- Use of stack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10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69644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32046" y="260648"/>
            <a:ext cx="7992888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Data Flow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4" name="内容占位符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内容占位符 2"/>
          <p:cNvSpPr txBox="1">
            <a:spLocks/>
          </p:cNvSpPr>
          <p:nvPr/>
        </p:nvSpPr>
        <p:spPr>
          <a:xfrm>
            <a:off x="1043608" y="1700808"/>
            <a:ext cx="4248472" cy="443402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zh-CN" dirty="0" err="1">
                <a:solidFill>
                  <a:srgbClr val="FF0000"/>
                </a:solidFill>
              </a:rPr>
              <a:t>int</a:t>
            </a:r>
            <a:r>
              <a:rPr lang="en-US" altLang="zh-CN" dirty="0">
                <a:solidFill>
                  <a:srgbClr val="FF0000"/>
                </a:solidFill>
              </a:rPr>
              <a:t> main() {</a:t>
            </a:r>
          </a:p>
          <a:p>
            <a:pPr marL="0" indent="0">
              <a:buNone/>
            </a:pPr>
            <a:r>
              <a:rPr lang="en-US" altLang="zh-CN" dirty="0">
                <a:solidFill>
                  <a:srgbClr val="FF0000"/>
                </a:solidFill>
              </a:rPr>
              <a:t>	</a:t>
            </a:r>
            <a:r>
              <a:rPr lang="en-US" altLang="zh-CN" dirty="0">
                <a:solidFill>
                  <a:schemeClr val="accent6">
                    <a:lumMod val="75000"/>
                  </a:schemeClr>
                </a:solidFill>
              </a:rPr>
              <a:t>t1</a:t>
            </a:r>
            <a:r>
              <a:rPr lang="en-US" altLang="zh-CN" dirty="0">
                <a:solidFill>
                  <a:srgbClr val="FF0000"/>
                </a:solidFill>
              </a:rPr>
              <a:t> = sum(</a:t>
            </a:r>
            <a:r>
              <a:rPr lang="en-US" altLang="zh-CN" dirty="0">
                <a:solidFill>
                  <a:srgbClr val="00B050"/>
                </a:solidFill>
              </a:rPr>
              <a:t>5</a:t>
            </a:r>
            <a:r>
              <a:rPr lang="en-US" altLang="zh-CN" dirty="0">
                <a:solidFill>
                  <a:srgbClr val="FF0000"/>
                </a:solidFill>
              </a:rPr>
              <a:t>, </a:t>
            </a:r>
            <a:r>
              <a:rPr lang="en-US" altLang="zh-CN" dirty="0">
                <a:solidFill>
                  <a:srgbClr val="00B050"/>
                </a:solidFill>
              </a:rPr>
              <a:t>7</a:t>
            </a:r>
            <a:r>
              <a:rPr lang="en-US" altLang="zh-CN" dirty="0">
                <a:solidFill>
                  <a:srgbClr val="FF0000"/>
                </a:solidFill>
              </a:rPr>
              <a:t>); </a:t>
            </a:r>
          </a:p>
          <a:p>
            <a:pPr marL="0" indent="0">
              <a:buNone/>
            </a:pPr>
            <a:r>
              <a:rPr lang="en-US" altLang="zh-CN" dirty="0">
                <a:solidFill>
                  <a:srgbClr val="FF0000"/>
                </a:solidFill>
              </a:rPr>
              <a:t>}</a:t>
            </a:r>
          </a:p>
          <a:p>
            <a:pPr marL="0" indent="0">
              <a:buNone/>
            </a:pPr>
            <a:r>
              <a:rPr lang="en-US" altLang="zh-CN" dirty="0" err="1">
                <a:solidFill>
                  <a:schemeClr val="accent6">
                    <a:lumMod val="75000"/>
                  </a:schemeClr>
                </a:solidFill>
              </a:rPr>
              <a:t>int</a:t>
            </a:r>
            <a:r>
              <a:rPr lang="en-US" altLang="zh-CN" dirty="0">
                <a:solidFill>
                  <a:srgbClr val="0000FF"/>
                </a:solidFill>
              </a:rPr>
              <a:t> sum(</a:t>
            </a:r>
            <a:r>
              <a:rPr lang="en-US" altLang="zh-CN" dirty="0" err="1">
                <a:solidFill>
                  <a:srgbClr val="00B050"/>
                </a:solidFill>
              </a:rPr>
              <a:t>int</a:t>
            </a:r>
            <a:r>
              <a:rPr lang="en-US" altLang="zh-CN" dirty="0">
                <a:solidFill>
                  <a:srgbClr val="00B050"/>
                </a:solidFill>
              </a:rPr>
              <a:t> a</a:t>
            </a:r>
            <a:r>
              <a:rPr lang="en-US" altLang="zh-CN" dirty="0">
                <a:solidFill>
                  <a:srgbClr val="0000FF"/>
                </a:solidFill>
              </a:rPr>
              <a:t>, </a:t>
            </a:r>
            <a:r>
              <a:rPr lang="en-US" altLang="zh-CN" dirty="0" err="1">
                <a:solidFill>
                  <a:srgbClr val="00B050"/>
                </a:solidFill>
              </a:rPr>
              <a:t>int</a:t>
            </a:r>
            <a:r>
              <a:rPr lang="en-US" altLang="zh-CN" dirty="0">
                <a:solidFill>
                  <a:srgbClr val="00B050"/>
                </a:solidFill>
              </a:rPr>
              <a:t> b</a:t>
            </a:r>
            <a:r>
              <a:rPr lang="en-US" altLang="zh-CN" dirty="0">
                <a:solidFill>
                  <a:srgbClr val="0000FF"/>
                </a:solidFill>
              </a:rPr>
              <a:t>) {</a:t>
            </a:r>
          </a:p>
          <a:p>
            <a:pPr marL="0" indent="0">
              <a:buNone/>
            </a:pPr>
            <a:r>
              <a:rPr lang="en-US" altLang="zh-CN" dirty="0">
                <a:solidFill>
                  <a:srgbClr val="0000FF"/>
                </a:solidFill>
              </a:rPr>
              <a:t>       	</a:t>
            </a:r>
            <a:r>
              <a:rPr lang="en-US" altLang="zh-CN" dirty="0" err="1">
                <a:solidFill>
                  <a:srgbClr val="0000FF"/>
                </a:solidFill>
              </a:rPr>
              <a:t>int</a:t>
            </a:r>
            <a:r>
              <a:rPr lang="en-US" altLang="zh-CN" dirty="0">
                <a:solidFill>
                  <a:srgbClr val="0000FF"/>
                </a:solidFill>
              </a:rPr>
              <a:t> c=0; c=</a:t>
            </a:r>
            <a:r>
              <a:rPr lang="en-US" altLang="zh-CN" dirty="0" err="1">
                <a:solidFill>
                  <a:srgbClr val="0000FF"/>
                </a:solidFill>
              </a:rPr>
              <a:t>a+b</a:t>
            </a:r>
            <a:r>
              <a:rPr lang="en-US" altLang="zh-CN" dirty="0">
                <a:solidFill>
                  <a:srgbClr val="0000FF"/>
                </a:solidFill>
              </a:rPr>
              <a:t>;</a:t>
            </a:r>
          </a:p>
          <a:p>
            <a:pPr marL="0" indent="0">
              <a:buNone/>
            </a:pPr>
            <a:r>
              <a:rPr lang="en-US" altLang="zh-CN" dirty="0">
                <a:solidFill>
                  <a:srgbClr val="0000FF"/>
                </a:solidFill>
              </a:rPr>
              <a:t>        return </a:t>
            </a:r>
            <a:r>
              <a:rPr lang="en-US" altLang="zh-CN" dirty="0">
                <a:solidFill>
                  <a:schemeClr val="accent3"/>
                </a:solidFill>
              </a:rPr>
              <a:t>c</a:t>
            </a:r>
            <a:r>
              <a:rPr lang="en-US" altLang="zh-CN" dirty="0">
                <a:solidFill>
                  <a:srgbClr val="0000FF"/>
                </a:solidFill>
              </a:rPr>
              <a:t>;</a:t>
            </a:r>
          </a:p>
          <a:p>
            <a:pPr marL="0" indent="0">
              <a:buNone/>
            </a:pPr>
            <a:r>
              <a:rPr lang="en-US" altLang="zh-CN" dirty="0">
                <a:solidFill>
                  <a:srgbClr val="0000FF"/>
                </a:solidFill>
              </a:rPr>
              <a:t>}</a:t>
            </a:r>
          </a:p>
        </p:txBody>
      </p:sp>
      <p:sp>
        <p:nvSpPr>
          <p:cNvPr id="6" name="内容占位符 2"/>
          <p:cNvSpPr txBox="1">
            <a:spLocks/>
          </p:cNvSpPr>
          <p:nvPr/>
        </p:nvSpPr>
        <p:spPr>
          <a:xfrm>
            <a:off x="5076056" y="1772815"/>
            <a:ext cx="4104456" cy="443402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65760" lvl="0" indent="-283464" algn="just">
              <a:spcBef>
                <a:spcPts val="600"/>
              </a:spcBef>
              <a:buClr>
                <a:srgbClr val="3891A7"/>
              </a:buClr>
              <a:buSzPct val="80000"/>
              <a:buFont typeface="Wingdings" panose="05000000000000000000" pitchFamily="2" charset="2"/>
              <a:buChar char="l"/>
            </a:pPr>
            <a:r>
              <a:rPr lang="en-US" altLang="zh-CN" dirty="0">
                <a:solidFill>
                  <a:prstClr val="black"/>
                </a:solidFill>
              </a:rPr>
              <a:t>Function accepts</a:t>
            </a:r>
            <a:r>
              <a:rPr lang="zh-CN" altLang="en-US" dirty="0">
                <a:solidFill>
                  <a:prstClr val="black"/>
                </a:solidFill>
              </a:rPr>
              <a:t> </a:t>
            </a:r>
            <a:endParaRPr lang="en-US" altLang="zh-CN" dirty="0">
              <a:solidFill>
                <a:prstClr val="black"/>
              </a:solidFill>
            </a:endParaRPr>
          </a:p>
          <a:p>
            <a:pPr marL="0" indent="0" algn="just">
              <a:buNone/>
            </a:pPr>
            <a:r>
              <a:rPr lang="en-US" altLang="zh-CN" dirty="0">
                <a:solidFill>
                  <a:srgbClr val="00B050"/>
                </a:solidFill>
              </a:rPr>
              <a:t>    arguments </a:t>
            </a:r>
            <a:r>
              <a:rPr lang="en-US" altLang="zh-CN" dirty="0"/>
              <a:t>from the main program</a:t>
            </a:r>
          </a:p>
          <a:p>
            <a:pPr marL="0" indent="0" algn="just">
              <a:buNone/>
            </a:pPr>
            <a:endParaRPr lang="en-US" altLang="zh-CN" dirty="0"/>
          </a:p>
          <a:p>
            <a:pPr marL="0" indent="0" algn="just">
              <a:buNone/>
            </a:pPr>
            <a:endParaRPr lang="en-US" altLang="zh-CN" dirty="0"/>
          </a:p>
          <a:p>
            <a:pPr marL="365760" lvl="0" indent="-283464" algn="just">
              <a:spcBef>
                <a:spcPts val="600"/>
              </a:spcBef>
              <a:buClr>
                <a:srgbClr val="3891A7"/>
              </a:buClr>
              <a:buSzPct val="80000"/>
              <a:buFont typeface="Wingdings" panose="05000000000000000000" pitchFamily="2" charset="2"/>
              <a:buChar char="l"/>
            </a:pPr>
            <a:r>
              <a:rPr lang="en-US" altLang="zh-CN" dirty="0">
                <a:solidFill>
                  <a:prstClr val="black"/>
                </a:solidFill>
              </a:rPr>
              <a:t>Function produces </a:t>
            </a:r>
            <a:r>
              <a:rPr lang="en-US" altLang="zh-CN" dirty="0">
                <a:solidFill>
                  <a:schemeClr val="accent3"/>
                </a:solidFill>
              </a:rPr>
              <a:t>return results</a:t>
            </a:r>
          </a:p>
          <a:p>
            <a:pPr marL="0" indent="0">
              <a:buNone/>
            </a:pPr>
            <a:endParaRPr lang="en-US" altLang="zh-CN" dirty="0">
              <a:solidFill>
                <a:srgbClr val="0000FF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11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39086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32046" y="260648"/>
            <a:ext cx="7992888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Data Flow in MIPS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9592" y="1196752"/>
            <a:ext cx="8244408" cy="5544616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l"/>
            </a:pPr>
            <a:r>
              <a:rPr lang="en-US" altLang="zh-CN" dirty="0">
                <a:solidFill>
                  <a:srgbClr val="FF0000"/>
                </a:solidFill>
              </a:rPr>
              <a:t>$a0 - $a3  </a:t>
            </a:r>
            <a:r>
              <a:rPr lang="en-US" altLang="zh-CN" dirty="0"/>
              <a:t>store arguments</a:t>
            </a:r>
          </a:p>
          <a:p>
            <a:pPr>
              <a:buFont typeface="Wingdings" panose="05000000000000000000" pitchFamily="2" charset="2"/>
              <a:buChar char="l"/>
            </a:pPr>
            <a:endParaRPr lang="en-US" altLang="zh-CN" dirty="0"/>
          </a:p>
          <a:p>
            <a:pPr>
              <a:buFont typeface="Wingdings" panose="05000000000000000000" pitchFamily="2" charset="2"/>
              <a:buChar char="l"/>
            </a:pPr>
            <a:r>
              <a:rPr lang="en-US" altLang="zh-CN" dirty="0">
                <a:solidFill>
                  <a:srgbClr val="7030A0"/>
                </a:solidFill>
              </a:rPr>
              <a:t>$v0 </a:t>
            </a:r>
            <a:r>
              <a:rPr lang="en-US" altLang="zh-CN" dirty="0"/>
              <a:t>and </a:t>
            </a:r>
            <a:r>
              <a:rPr lang="en-US" altLang="zh-CN" dirty="0">
                <a:solidFill>
                  <a:srgbClr val="7030A0"/>
                </a:solidFill>
              </a:rPr>
              <a:t>$v1  </a:t>
            </a:r>
            <a:r>
              <a:rPr lang="en-US" altLang="zh-CN" dirty="0"/>
              <a:t>store return results</a:t>
            </a:r>
          </a:p>
          <a:p>
            <a:pPr>
              <a:buFont typeface="Wingdings" panose="05000000000000000000" pitchFamily="2" charset="2"/>
              <a:buChar char="l"/>
            </a:pPr>
            <a:endParaRPr lang="en-US" altLang="zh-CN" dirty="0"/>
          </a:p>
          <a:p>
            <a:pPr>
              <a:buFont typeface="Wingdings" panose="05000000000000000000" pitchFamily="2" charset="2"/>
              <a:buChar char="l"/>
            </a:pPr>
            <a:r>
              <a:rPr lang="en-US" altLang="zh-CN" dirty="0">
                <a:solidFill>
                  <a:srgbClr val="0000FF"/>
                </a:solidFill>
              </a:rPr>
              <a:t>$</a:t>
            </a:r>
            <a:r>
              <a:rPr lang="en-US" altLang="zh-CN" dirty="0" err="1">
                <a:solidFill>
                  <a:srgbClr val="0000FF"/>
                </a:solidFill>
              </a:rPr>
              <a:t>ra</a:t>
            </a:r>
            <a:r>
              <a:rPr lang="en-US" altLang="zh-CN" dirty="0">
                <a:solidFill>
                  <a:srgbClr val="0000FF"/>
                </a:solidFill>
              </a:rPr>
              <a:t> </a:t>
            </a:r>
            <a:r>
              <a:rPr lang="en-US" altLang="zh-CN" dirty="0"/>
              <a:t>stores returned address </a:t>
            </a:r>
          </a:p>
          <a:p>
            <a:pPr>
              <a:buFont typeface="Wingdings" panose="05000000000000000000" pitchFamily="2" charset="2"/>
              <a:buChar char="l"/>
            </a:pPr>
            <a:endParaRPr lang="en-US" altLang="zh-CN" dirty="0"/>
          </a:p>
          <a:p>
            <a:pPr>
              <a:buFont typeface="Wingdings" panose="05000000000000000000" pitchFamily="2" charset="2"/>
              <a:buChar char="l"/>
            </a:pPr>
            <a:r>
              <a:rPr lang="en-US" altLang="zh-CN" dirty="0"/>
              <a:t>No “type-check” in MIPS</a:t>
            </a:r>
          </a:p>
          <a:p>
            <a:pPr marL="82296" indent="0">
              <a:buNone/>
            </a:pPr>
            <a:r>
              <a:rPr lang="en-US" altLang="zh-CN" dirty="0"/>
              <a:t>  --Be careful on consistent type</a:t>
            </a:r>
          </a:p>
          <a:p>
            <a:pPr marL="82296" indent="0">
              <a:buNone/>
            </a:pPr>
            <a:endParaRPr lang="en-US" altLang="zh-C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12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69826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32046" y="260648"/>
            <a:ext cx="7992888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How to Translate Function Call in MIPS ASM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9592" y="1196752"/>
            <a:ext cx="7920880" cy="5184576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l"/>
            </a:pPr>
            <a:r>
              <a:rPr lang="en-US" altLang="zh-CN" dirty="0"/>
              <a:t>Three necessary steps:</a:t>
            </a:r>
          </a:p>
          <a:p>
            <a:pPr marL="82296" indent="0">
              <a:buNone/>
            </a:pPr>
            <a:r>
              <a:rPr lang="en-US" altLang="zh-CN" dirty="0"/>
              <a:t>    </a:t>
            </a:r>
            <a:r>
              <a:rPr lang="en-US" altLang="zh-CN" dirty="0">
                <a:solidFill>
                  <a:schemeClr val="bg2"/>
                </a:solidFill>
              </a:rPr>
              <a:t>--1. Change the control flow</a:t>
            </a:r>
          </a:p>
          <a:p>
            <a:pPr marL="82296" indent="0">
              <a:buNone/>
            </a:pPr>
            <a:r>
              <a:rPr lang="en-US" altLang="zh-CN" dirty="0">
                <a:solidFill>
                  <a:schemeClr val="bg2"/>
                </a:solidFill>
              </a:rPr>
              <a:t>    --2. Pass the arguments and return values</a:t>
            </a:r>
          </a:p>
          <a:p>
            <a:pPr marL="82296" indent="0">
              <a:buNone/>
            </a:pPr>
            <a:r>
              <a:rPr lang="en-US" altLang="zh-CN" dirty="0"/>
              <a:t>    --3. </a:t>
            </a:r>
            <a:r>
              <a:rPr lang="en-US" altLang="zh-CN" dirty="0">
                <a:solidFill>
                  <a:srgbClr val="0070C0"/>
                </a:solidFill>
              </a:rPr>
              <a:t>Allocate and destroy the local variables</a:t>
            </a:r>
          </a:p>
          <a:p>
            <a:pPr>
              <a:buFont typeface="Wingdings" panose="05000000000000000000" pitchFamily="2" charset="2"/>
              <a:buChar char="l"/>
            </a:pPr>
            <a:r>
              <a:rPr lang="en-US" altLang="zh-CN" dirty="0"/>
              <a:t>Approaches in MIPS:</a:t>
            </a:r>
          </a:p>
          <a:p>
            <a:pPr marL="82296" indent="0">
              <a:buNone/>
            </a:pPr>
            <a:r>
              <a:rPr lang="en-US" altLang="zh-CN" dirty="0">
                <a:solidFill>
                  <a:schemeClr val="bg2"/>
                </a:solidFill>
              </a:rPr>
              <a:t>   -- Special instructions for calling functions.</a:t>
            </a:r>
          </a:p>
          <a:p>
            <a:pPr marL="82296" indent="0">
              <a:buNone/>
            </a:pPr>
            <a:r>
              <a:rPr lang="en-US" altLang="zh-CN" dirty="0">
                <a:solidFill>
                  <a:schemeClr val="bg2"/>
                </a:solidFill>
              </a:rPr>
              <a:t>   -- Conventions for sharing registers</a:t>
            </a:r>
          </a:p>
          <a:p>
            <a:pPr marL="82296" indent="0">
              <a:buNone/>
            </a:pPr>
            <a:r>
              <a:rPr lang="en-US" altLang="zh-CN" dirty="0"/>
              <a:t>   -- </a:t>
            </a:r>
            <a:r>
              <a:rPr lang="en-US" altLang="zh-CN" dirty="0">
                <a:solidFill>
                  <a:srgbClr val="0070C0"/>
                </a:solidFill>
              </a:rPr>
              <a:t>Use of stack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13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84272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32046" y="260648"/>
            <a:ext cx="7992888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A Problem on Register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9592" y="1196752"/>
            <a:ext cx="7920880" cy="5184576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l"/>
            </a:pPr>
            <a:r>
              <a:rPr lang="en-US" altLang="zh-CN" dirty="0"/>
              <a:t>In MIPS, registers for function are limited</a:t>
            </a:r>
          </a:p>
          <a:p>
            <a:pPr marL="0" indent="0">
              <a:buNone/>
            </a:pPr>
            <a:r>
              <a:rPr lang="en-US" altLang="zh-CN" dirty="0"/>
              <a:t>     -</a:t>
            </a:r>
            <a:r>
              <a:rPr lang="en-US" altLang="zh-CN" dirty="0">
                <a:solidFill>
                  <a:srgbClr val="FF0000"/>
                </a:solidFill>
              </a:rPr>
              <a:t>$a0</a:t>
            </a:r>
            <a:r>
              <a:rPr lang="en-US" altLang="zh-CN" dirty="0"/>
              <a:t>~</a:t>
            </a:r>
            <a:r>
              <a:rPr lang="en-US" altLang="zh-CN" dirty="0">
                <a:solidFill>
                  <a:srgbClr val="FF0000"/>
                </a:solidFill>
              </a:rPr>
              <a:t>$a3 </a:t>
            </a:r>
            <a:r>
              <a:rPr lang="en-US" altLang="zh-CN" dirty="0"/>
              <a:t>for storing arguments </a:t>
            </a:r>
          </a:p>
          <a:p>
            <a:pPr marL="0" indent="0">
              <a:buNone/>
            </a:pPr>
            <a:r>
              <a:rPr lang="en-US" altLang="zh-CN" dirty="0"/>
              <a:t>     -</a:t>
            </a:r>
            <a:r>
              <a:rPr lang="en-US" altLang="zh-CN" dirty="0">
                <a:solidFill>
                  <a:srgbClr val="00B050"/>
                </a:solidFill>
              </a:rPr>
              <a:t>$v0 </a:t>
            </a:r>
            <a:r>
              <a:rPr lang="en-US" altLang="zh-CN" dirty="0"/>
              <a:t>and </a:t>
            </a:r>
            <a:r>
              <a:rPr lang="en-US" altLang="zh-CN" dirty="0">
                <a:solidFill>
                  <a:srgbClr val="00B050"/>
                </a:solidFill>
              </a:rPr>
              <a:t>$v1 </a:t>
            </a:r>
            <a:r>
              <a:rPr lang="en-US" altLang="zh-CN" dirty="0"/>
              <a:t>for storing return results</a:t>
            </a:r>
          </a:p>
          <a:p>
            <a:pPr marL="0" indent="0">
              <a:buNone/>
            </a:pPr>
            <a:endParaRPr lang="en-US" altLang="zh-CN" dirty="0"/>
          </a:p>
          <a:p>
            <a:pPr>
              <a:buFont typeface="Wingdings" panose="05000000000000000000" pitchFamily="2" charset="2"/>
              <a:buChar char="l"/>
            </a:pPr>
            <a:r>
              <a:rPr lang="en-US" altLang="zh-CN" dirty="0"/>
              <a:t>What can we do to store more values?</a:t>
            </a:r>
          </a:p>
          <a:p>
            <a:pPr>
              <a:buFont typeface="Wingdings" panose="05000000000000000000" pitchFamily="2" charset="2"/>
              <a:buChar char="l"/>
            </a:pPr>
            <a:endParaRPr lang="en-US" altLang="zh-CN" dirty="0"/>
          </a:p>
          <a:p>
            <a:pPr>
              <a:buFont typeface="Wingdings" panose="05000000000000000000" pitchFamily="2" charset="2"/>
              <a:buChar char="l"/>
            </a:pPr>
            <a:r>
              <a:rPr lang="en-US" altLang="zh-CN" dirty="0"/>
              <a:t>In addition, more registers are needed for multiple calling the same function to reserve and destroy the local variables.</a:t>
            </a:r>
            <a:r>
              <a:rPr lang="zh-CN" altLang="en-US" dirty="0"/>
              <a:t> </a:t>
            </a:r>
            <a:endParaRPr lang="en-US" altLang="zh-C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14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49021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32046" y="260648"/>
            <a:ext cx="7992888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Spilling Registers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9592" y="1196752"/>
            <a:ext cx="7920880" cy="5184576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l"/>
            </a:pPr>
            <a:r>
              <a:rPr lang="en-US" altLang="zh-CN" dirty="0"/>
              <a:t>We can spill register to memory.</a:t>
            </a:r>
          </a:p>
          <a:p>
            <a:pPr>
              <a:buFont typeface="Wingdings" panose="05000000000000000000" pitchFamily="2" charset="2"/>
              <a:buChar char="l"/>
            </a:pPr>
            <a:endParaRPr lang="en-US" altLang="zh-CN" dirty="0"/>
          </a:p>
          <a:p>
            <a:pPr>
              <a:buFont typeface="Wingdings" panose="05000000000000000000" pitchFamily="2" charset="2"/>
              <a:buChar char="l"/>
            </a:pPr>
            <a:r>
              <a:rPr lang="en-US" altLang="zh-CN" dirty="0">
                <a:solidFill>
                  <a:srgbClr val="FF0000"/>
                </a:solidFill>
              </a:rPr>
              <a:t>Stack</a:t>
            </a:r>
            <a:r>
              <a:rPr lang="en-US" altLang="zh-CN" dirty="0"/>
              <a:t> is an ideal data structure </a:t>
            </a:r>
          </a:p>
          <a:p>
            <a:pPr marL="0" indent="0">
              <a:buNone/>
            </a:pPr>
            <a:r>
              <a:rPr lang="en-US" altLang="zh-CN" dirty="0"/>
              <a:t>     --  Reserved in main memory</a:t>
            </a:r>
          </a:p>
          <a:p>
            <a:pPr marL="0" indent="0">
              <a:buNone/>
            </a:pPr>
            <a:r>
              <a:rPr lang="en-US" altLang="zh-CN" dirty="0"/>
              <a:t>     --  Last-in-first-out queue</a:t>
            </a:r>
          </a:p>
          <a:p>
            <a:pPr marL="0" indent="0">
              <a:buNone/>
            </a:pPr>
            <a:r>
              <a:rPr lang="en-US" altLang="zh-CN" dirty="0"/>
              <a:t>     --  Address of top element is stored in </a:t>
            </a:r>
            <a:r>
              <a:rPr lang="en-US" altLang="zh-CN" dirty="0">
                <a:solidFill>
                  <a:srgbClr val="00B050"/>
                </a:solidFill>
              </a:rPr>
              <a:t>$</a:t>
            </a:r>
            <a:r>
              <a:rPr lang="en-US" altLang="zh-CN" dirty="0" err="1">
                <a:solidFill>
                  <a:srgbClr val="00B050"/>
                </a:solidFill>
              </a:rPr>
              <a:t>sp</a:t>
            </a:r>
            <a:endParaRPr lang="en-US" altLang="zh-CN" dirty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en-US" altLang="zh-CN" dirty="0">
                <a:solidFill>
                  <a:srgbClr val="00B050"/>
                </a:solidFill>
              </a:rPr>
              <a:t>     </a:t>
            </a:r>
            <a:r>
              <a:rPr lang="en-US" altLang="zh-CN" dirty="0"/>
              <a:t>--  The stack grows </a:t>
            </a:r>
            <a:r>
              <a:rPr lang="en-US" altLang="zh-CN" dirty="0">
                <a:solidFill>
                  <a:srgbClr val="0000FF"/>
                </a:solidFill>
              </a:rPr>
              <a:t>downward</a:t>
            </a:r>
            <a:r>
              <a:rPr lang="en-US" altLang="zh-CN" dirty="0"/>
              <a:t> in terms of memory address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15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53216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32046" y="260648"/>
            <a:ext cx="7992888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Breakdown of Main Memory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9592" y="1196752"/>
            <a:ext cx="7920880" cy="5184576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l"/>
            </a:pPr>
            <a:endParaRPr lang="zh-CN" altLang="en-US" sz="3600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1196752"/>
            <a:ext cx="6581078" cy="52565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16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42091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zh-CN" sz="4000" b="1" dirty="0">
                <a:solidFill>
                  <a:srgbClr val="0000FF"/>
                </a:solidFill>
              </a:rPr>
              <a:t>Example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115616" y="1447800"/>
            <a:ext cx="7818072" cy="5293568"/>
          </a:xfrm>
        </p:spPr>
        <p:txBody>
          <a:bodyPr>
            <a:normAutofit fontScale="85000" lnSpcReduction="20000"/>
          </a:bodyPr>
          <a:lstStyle/>
          <a:p>
            <a:pPr marL="82296" indent="0">
              <a:buNone/>
            </a:pPr>
            <a:r>
              <a:rPr lang="en-US" altLang="zh-CN" dirty="0"/>
              <a:t>//main.cpp  </a:t>
            </a:r>
            <a:br>
              <a:rPr lang="en-US" altLang="zh-CN" dirty="0"/>
            </a:br>
            <a:r>
              <a:rPr lang="en-US" altLang="zh-CN" dirty="0" err="1"/>
              <a:t>int</a:t>
            </a:r>
            <a:r>
              <a:rPr lang="en-US" altLang="zh-CN" dirty="0"/>
              <a:t> a = 0;  </a:t>
            </a:r>
          </a:p>
          <a:p>
            <a:pPr marL="82296" indent="0">
              <a:buNone/>
            </a:pPr>
            <a:r>
              <a:rPr lang="en-US" altLang="zh-CN" dirty="0"/>
              <a:t>char *p1;  </a:t>
            </a:r>
          </a:p>
          <a:p>
            <a:pPr marL="82296" indent="0">
              <a:buNone/>
            </a:pPr>
            <a:r>
              <a:rPr lang="en-US" altLang="zh-CN" dirty="0"/>
              <a:t>main() </a:t>
            </a:r>
            <a:br>
              <a:rPr lang="en-US" altLang="zh-CN" dirty="0"/>
            </a:br>
            <a:r>
              <a:rPr lang="en-US" altLang="zh-CN" dirty="0"/>
              <a:t>{     </a:t>
            </a:r>
            <a:br>
              <a:rPr lang="en-US" altLang="zh-CN" dirty="0"/>
            </a:br>
            <a:r>
              <a:rPr lang="en-US" altLang="zh-CN" dirty="0"/>
              <a:t>     </a:t>
            </a:r>
            <a:r>
              <a:rPr lang="en-US" altLang="zh-CN" dirty="0" err="1"/>
              <a:t>int</a:t>
            </a:r>
            <a:r>
              <a:rPr lang="en-US" altLang="zh-CN" dirty="0"/>
              <a:t> b;    </a:t>
            </a:r>
            <a:r>
              <a:rPr lang="zh-CN" altLang="en-US" dirty="0"/>
              <a:t/>
            </a:r>
            <a:br>
              <a:rPr lang="zh-CN" altLang="en-US" dirty="0"/>
            </a:br>
            <a:r>
              <a:rPr lang="zh-CN" altLang="en-US" dirty="0"/>
              <a:t>     </a:t>
            </a:r>
            <a:r>
              <a:rPr lang="en-US" altLang="zh-CN" dirty="0"/>
              <a:t>char s[] = “</a:t>
            </a:r>
            <a:r>
              <a:rPr lang="en-US" altLang="zh-CN" dirty="0" err="1"/>
              <a:t>abc</a:t>
            </a:r>
            <a:r>
              <a:rPr lang="en-US" altLang="zh-CN" dirty="0"/>
              <a:t>”; </a:t>
            </a:r>
            <a:r>
              <a:rPr lang="zh-CN" altLang="en-US" dirty="0"/>
              <a:t/>
            </a:r>
            <a:br>
              <a:rPr lang="zh-CN" altLang="en-US" dirty="0"/>
            </a:br>
            <a:r>
              <a:rPr lang="zh-CN" altLang="en-US" dirty="0"/>
              <a:t>     </a:t>
            </a:r>
            <a:r>
              <a:rPr lang="en-US" altLang="zh-CN" dirty="0"/>
              <a:t>char *p2;   </a:t>
            </a:r>
            <a:r>
              <a:rPr lang="zh-CN" altLang="en-US" dirty="0"/>
              <a:t/>
            </a:r>
            <a:br>
              <a:rPr lang="zh-CN" altLang="en-US" dirty="0"/>
            </a:br>
            <a:r>
              <a:rPr lang="zh-CN" altLang="en-US" dirty="0"/>
              <a:t>     </a:t>
            </a:r>
            <a:r>
              <a:rPr lang="en-US" altLang="zh-CN" dirty="0"/>
              <a:t>char *p3 = “123456”;  </a:t>
            </a:r>
            <a:r>
              <a:rPr lang="zh-CN" altLang="en-US" dirty="0"/>
              <a:t/>
            </a:r>
            <a:br>
              <a:rPr lang="zh-CN" altLang="en-US" dirty="0"/>
            </a:br>
            <a:r>
              <a:rPr lang="zh-CN" altLang="en-US" dirty="0"/>
              <a:t>     </a:t>
            </a:r>
            <a:r>
              <a:rPr lang="en-US" altLang="zh-CN" dirty="0"/>
              <a:t>static </a:t>
            </a:r>
            <a:r>
              <a:rPr lang="en-US" altLang="zh-CN" dirty="0" err="1"/>
              <a:t>int</a:t>
            </a:r>
            <a:r>
              <a:rPr lang="en-US" altLang="zh-CN" dirty="0"/>
              <a:t> c =0;</a:t>
            </a:r>
            <a:r>
              <a:rPr lang="zh-CN" altLang="en-US" dirty="0"/>
              <a:t/>
            </a:r>
            <a:br>
              <a:rPr lang="zh-CN" altLang="en-US" dirty="0"/>
            </a:br>
            <a:r>
              <a:rPr lang="zh-CN" altLang="en-US" dirty="0"/>
              <a:t>     </a:t>
            </a:r>
            <a:r>
              <a:rPr lang="en-US" altLang="zh-CN" dirty="0"/>
              <a:t>p1 = (char *)</a:t>
            </a:r>
            <a:r>
              <a:rPr lang="en-US" altLang="zh-CN" dirty="0" err="1"/>
              <a:t>malloc</a:t>
            </a:r>
            <a:r>
              <a:rPr lang="en-US" altLang="zh-CN" dirty="0"/>
              <a:t>(10);  </a:t>
            </a:r>
            <a:br>
              <a:rPr lang="en-US" altLang="zh-CN" dirty="0"/>
            </a:br>
            <a:r>
              <a:rPr lang="en-US" altLang="zh-CN" dirty="0"/>
              <a:t>     p2 = (char *)</a:t>
            </a:r>
            <a:r>
              <a:rPr lang="en-US" altLang="zh-CN" dirty="0" err="1"/>
              <a:t>malloc</a:t>
            </a:r>
            <a:r>
              <a:rPr lang="en-US" altLang="zh-CN" dirty="0"/>
              <a:t>(20);  </a:t>
            </a:r>
            <a:r>
              <a:rPr lang="zh-CN" altLang="en-US" dirty="0"/>
              <a:t/>
            </a:r>
            <a:br>
              <a:rPr lang="zh-CN" altLang="en-US" dirty="0"/>
            </a:br>
            <a:r>
              <a:rPr lang="zh-CN" altLang="en-US" dirty="0"/>
              <a:t>     </a:t>
            </a:r>
            <a:r>
              <a:rPr lang="en-US" altLang="zh-CN" dirty="0" err="1"/>
              <a:t>strcpy</a:t>
            </a:r>
            <a:r>
              <a:rPr lang="en-US" altLang="zh-CN" dirty="0"/>
              <a:t>(p1, "123456");   </a:t>
            </a:r>
            <a:r>
              <a:rPr lang="zh-CN" altLang="en-US" dirty="0"/>
              <a:t/>
            </a:r>
            <a:br>
              <a:rPr lang="zh-CN" altLang="en-US" dirty="0"/>
            </a:br>
            <a:r>
              <a:rPr lang="en-US" altLang="zh-CN" dirty="0"/>
              <a:t>}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17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41785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zh-CN" sz="4000" b="1" dirty="0">
                <a:solidFill>
                  <a:srgbClr val="0000FF"/>
                </a:solidFill>
              </a:rPr>
              <a:t>Example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115616" y="1447800"/>
            <a:ext cx="7818072" cy="5293568"/>
          </a:xfrm>
        </p:spPr>
        <p:txBody>
          <a:bodyPr>
            <a:normAutofit fontScale="85000" lnSpcReduction="20000"/>
          </a:bodyPr>
          <a:lstStyle/>
          <a:p>
            <a:pPr marL="82296" indent="0">
              <a:buNone/>
            </a:pPr>
            <a:r>
              <a:rPr lang="en-US" altLang="zh-CN" dirty="0"/>
              <a:t>//main.cpp  </a:t>
            </a:r>
            <a:br>
              <a:rPr lang="en-US" altLang="zh-CN" dirty="0"/>
            </a:br>
            <a:r>
              <a:rPr lang="en-US" altLang="zh-CN" dirty="0" err="1"/>
              <a:t>int</a:t>
            </a:r>
            <a:r>
              <a:rPr lang="en-US" altLang="zh-CN" dirty="0"/>
              <a:t> </a:t>
            </a:r>
            <a:r>
              <a:rPr lang="en-US" altLang="zh-CN" dirty="0">
                <a:solidFill>
                  <a:srgbClr val="FF0000"/>
                </a:solidFill>
              </a:rPr>
              <a:t>a</a:t>
            </a:r>
            <a:r>
              <a:rPr lang="en-US" altLang="zh-CN" dirty="0"/>
              <a:t> = 0;  // Static</a:t>
            </a:r>
          </a:p>
          <a:p>
            <a:pPr marL="82296" indent="0">
              <a:buNone/>
            </a:pPr>
            <a:r>
              <a:rPr lang="en-US" altLang="zh-CN" dirty="0"/>
              <a:t>char *</a:t>
            </a:r>
            <a:r>
              <a:rPr lang="en-US" altLang="zh-CN" dirty="0">
                <a:solidFill>
                  <a:srgbClr val="00B0F0"/>
                </a:solidFill>
              </a:rPr>
              <a:t>p1</a:t>
            </a:r>
            <a:r>
              <a:rPr lang="en-US" altLang="zh-CN" dirty="0"/>
              <a:t>;  // an area adjacent to Static</a:t>
            </a:r>
          </a:p>
          <a:p>
            <a:pPr marL="82296" indent="0">
              <a:buNone/>
            </a:pPr>
            <a:r>
              <a:rPr lang="en-US" altLang="zh-CN" dirty="0"/>
              <a:t>main() </a:t>
            </a:r>
            <a:br>
              <a:rPr lang="en-US" altLang="zh-CN" dirty="0"/>
            </a:br>
            <a:r>
              <a:rPr lang="en-US" altLang="zh-CN" dirty="0"/>
              <a:t>{     </a:t>
            </a:r>
            <a:br>
              <a:rPr lang="en-US" altLang="zh-CN" dirty="0"/>
            </a:br>
            <a:r>
              <a:rPr lang="en-US" altLang="zh-CN" dirty="0"/>
              <a:t>     </a:t>
            </a:r>
            <a:r>
              <a:rPr lang="en-US" altLang="zh-CN" dirty="0" err="1"/>
              <a:t>int</a:t>
            </a:r>
            <a:r>
              <a:rPr lang="en-US" altLang="zh-CN" dirty="0"/>
              <a:t> </a:t>
            </a:r>
            <a:r>
              <a:rPr lang="en-US" altLang="zh-CN" dirty="0">
                <a:solidFill>
                  <a:srgbClr val="00B050"/>
                </a:solidFill>
              </a:rPr>
              <a:t>b</a:t>
            </a:r>
            <a:r>
              <a:rPr lang="en-US" altLang="zh-CN" dirty="0"/>
              <a:t>;    // Stack</a:t>
            </a:r>
            <a:r>
              <a:rPr lang="zh-CN" altLang="en-US" dirty="0"/>
              <a:t> </a:t>
            </a:r>
            <a:br>
              <a:rPr lang="zh-CN" altLang="en-US" dirty="0"/>
            </a:br>
            <a:r>
              <a:rPr lang="zh-CN" altLang="en-US" dirty="0"/>
              <a:t>     </a:t>
            </a:r>
            <a:r>
              <a:rPr lang="en-US" altLang="zh-CN" dirty="0"/>
              <a:t>char </a:t>
            </a:r>
            <a:r>
              <a:rPr lang="en-US" altLang="zh-CN" dirty="0">
                <a:solidFill>
                  <a:srgbClr val="00B050"/>
                </a:solidFill>
              </a:rPr>
              <a:t>s</a:t>
            </a:r>
            <a:r>
              <a:rPr lang="en-US" altLang="zh-CN" dirty="0"/>
              <a:t>[] = “</a:t>
            </a:r>
            <a:r>
              <a:rPr lang="en-US" altLang="zh-CN" dirty="0" err="1">
                <a:solidFill>
                  <a:schemeClr val="accent2"/>
                </a:solidFill>
              </a:rPr>
              <a:t>abc</a:t>
            </a:r>
            <a:r>
              <a:rPr lang="en-US" altLang="zh-CN" dirty="0"/>
              <a:t>”; // “</a:t>
            </a:r>
            <a:r>
              <a:rPr lang="en-US" altLang="zh-CN" dirty="0" err="1">
                <a:solidFill>
                  <a:schemeClr val="accent2"/>
                </a:solidFill>
              </a:rPr>
              <a:t>abc</a:t>
            </a:r>
            <a:r>
              <a:rPr lang="en-US" altLang="zh-CN" dirty="0"/>
              <a:t>” in Text</a:t>
            </a:r>
            <a:r>
              <a:rPr lang="zh-CN" altLang="en-US" dirty="0"/>
              <a:t/>
            </a:r>
            <a:br>
              <a:rPr lang="zh-CN" altLang="en-US" dirty="0"/>
            </a:br>
            <a:r>
              <a:rPr lang="zh-CN" altLang="en-US" dirty="0"/>
              <a:t>     </a:t>
            </a:r>
            <a:r>
              <a:rPr lang="en-US" altLang="zh-CN" dirty="0"/>
              <a:t>char *</a:t>
            </a:r>
            <a:r>
              <a:rPr lang="en-US" altLang="zh-CN" dirty="0">
                <a:solidFill>
                  <a:srgbClr val="00B050"/>
                </a:solidFill>
              </a:rPr>
              <a:t>p2</a:t>
            </a:r>
            <a:r>
              <a:rPr lang="en-US" altLang="zh-CN" dirty="0"/>
              <a:t>;   // Stack</a:t>
            </a:r>
            <a:r>
              <a:rPr lang="zh-CN" altLang="en-US" dirty="0"/>
              <a:t> </a:t>
            </a:r>
            <a:br>
              <a:rPr lang="zh-CN" altLang="en-US" dirty="0"/>
            </a:br>
            <a:r>
              <a:rPr lang="zh-CN" altLang="en-US" dirty="0"/>
              <a:t>     </a:t>
            </a:r>
            <a:r>
              <a:rPr lang="en-US" altLang="zh-CN" dirty="0"/>
              <a:t>char *</a:t>
            </a:r>
            <a:r>
              <a:rPr lang="en-US" altLang="zh-CN" dirty="0">
                <a:solidFill>
                  <a:srgbClr val="00B050"/>
                </a:solidFill>
              </a:rPr>
              <a:t>p3</a:t>
            </a:r>
            <a:r>
              <a:rPr lang="en-US" altLang="zh-CN" dirty="0"/>
              <a:t> = “</a:t>
            </a:r>
            <a:r>
              <a:rPr lang="en-US" altLang="zh-CN" dirty="0">
                <a:solidFill>
                  <a:schemeClr val="accent2"/>
                </a:solidFill>
              </a:rPr>
              <a:t>123456</a:t>
            </a:r>
            <a:r>
              <a:rPr lang="en-US" altLang="zh-CN" dirty="0"/>
              <a:t>”;  //“</a:t>
            </a:r>
            <a:r>
              <a:rPr lang="en-US" altLang="zh-CN" dirty="0">
                <a:solidFill>
                  <a:schemeClr val="accent2"/>
                </a:solidFill>
              </a:rPr>
              <a:t>123456</a:t>
            </a:r>
            <a:r>
              <a:rPr lang="en-US" altLang="zh-CN" dirty="0"/>
              <a:t>” in the Text</a:t>
            </a:r>
            <a:r>
              <a:rPr lang="zh-CN" altLang="en-US" dirty="0"/>
              <a:t/>
            </a:r>
            <a:br>
              <a:rPr lang="zh-CN" altLang="en-US" dirty="0"/>
            </a:br>
            <a:r>
              <a:rPr lang="zh-CN" altLang="en-US" dirty="0"/>
              <a:t>     </a:t>
            </a:r>
            <a:r>
              <a:rPr lang="en-US" altLang="zh-CN" dirty="0"/>
              <a:t>static </a:t>
            </a:r>
            <a:r>
              <a:rPr lang="en-US" altLang="zh-CN" dirty="0" err="1"/>
              <a:t>int</a:t>
            </a:r>
            <a:r>
              <a:rPr lang="en-US" altLang="zh-CN" dirty="0"/>
              <a:t> </a:t>
            </a:r>
            <a:r>
              <a:rPr lang="en-US" altLang="zh-CN" dirty="0">
                <a:solidFill>
                  <a:srgbClr val="FF0000"/>
                </a:solidFill>
              </a:rPr>
              <a:t>c</a:t>
            </a:r>
            <a:r>
              <a:rPr lang="en-US" altLang="zh-CN" dirty="0"/>
              <a:t> =0</a:t>
            </a:r>
            <a:r>
              <a:rPr lang="zh-CN" altLang="en-US" dirty="0"/>
              <a:t>； </a:t>
            </a:r>
            <a:r>
              <a:rPr lang="en-US" altLang="zh-CN" dirty="0"/>
              <a:t>// Static</a:t>
            </a:r>
            <a:r>
              <a:rPr lang="zh-CN" altLang="en-US" dirty="0"/>
              <a:t> </a:t>
            </a:r>
            <a:br>
              <a:rPr lang="zh-CN" altLang="en-US" dirty="0"/>
            </a:br>
            <a:r>
              <a:rPr lang="zh-CN" altLang="en-US" dirty="0"/>
              <a:t>     </a:t>
            </a:r>
            <a:r>
              <a:rPr lang="en-US" altLang="zh-CN" dirty="0">
                <a:solidFill>
                  <a:srgbClr val="00B0F0"/>
                </a:solidFill>
              </a:rPr>
              <a:t>p1</a:t>
            </a:r>
            <a:r>
              <a:rPr lang="en-US" altLang="zh-CN" dirty="0"/>
              <a:t> = (char *)</a:t>
            </a:r>
            <a:r>
              <a:rPr lang="en-US" altLang="zh-CN" dirty="0" err="1"/>
              <a:t>malloc</a:t>
            </a:r>
            <a:r>
              <a:rPr lang="en-US" altLang="zh-CN" dirty="0"/>
              <a:t>(10);  // Heap (Dynamic)</a:t>
            </a:r>
            <a:br>
              <a:rPr lang="en-US" altLang="zh-CN" dirty="0"/>
            </a:br>
            <a:r>
              <a:rPr lang="en-US" altLang="zh-CN" dirty="0"/>
              <a:t>     </a:t>
            </a:r>
            <a:r>
              <a:rPr lang="en-US" altLang="zh-CN" dirty="0">
                <a:solidFill>
                  <a:srgbClr val="00B050"/>
                </a:solidFill>
              </a:rPr>
              <a:t>p2</a:t>
            </a:r>
            <a:r>
              <a:rPr lang="en-US" altLang="zh-CN" dirty="0"/>
              <a:t> = (char *)</a:t>
            </a:r>
            <a:r>
              <a:rPr lang="en-US" altLang="zh-CN" dirty="0" err="1"/>
              <a:t>malloc</a:t>
            </a:r>
            <a:r>
              <a:rPr lang="en-US" altLang="zh-CN" dirty="0"/>
              <a:t>(20);  // Heap </a:t>
            </a:r>
            <a:r>
              <a:rPr lang="zh-CN" altLang="en-US" dirty="0"/>
              <a:t>  </a:t>
            </a:r>
            <a:r>
              <a:rPr lang="en-US" altLang="zh-CN" dirty="0"/>
              <a:t>(Dynamic)</a:t>
            </a:r>
            <a:r>
              <a:rPr lang="zh-CN" altLang="en-US" dirty="0"/>
              <a:t/>
            </a:r>
            <a:br>
              <a:rPr lang="zh-CN" altLang="en-US" dirty="0"/>
            </a:br>
            <a:r>
              <a:rPr lang="zh-CN" altLang="en-US" dirty="0"/>
              <a:t>     </a:t>
            </a:r>
            <a:r>
              <a:rPr lang="en-US" altLang="zh-CN" dirty="0" err="1"/>
              <a:t>strcpy</a:t>
            </a:r>
            <a:r>
              <a:rPr lang="en-US" altLang="zh-CN" dirty="0"/>
              <a:t>(p1, "</a:t>
            </a:r>
            <a:r>
              <a:rPr lang="en-US" altLang="zh-CN" dirty="0">
                <a:solidFill>
                  <a:schemeClr val="accent2"/>
                </a:solidFill>
              </a:rPr>
              <a:t>123456</a:t>
            </a:r>
            <a:r>
              <a:rPr lang="en-US" altLang="zh-CN" dirty="0"/>
              <a:t>");   // “</a:t>
            </a:r>
            <a:r>
              <a:rPr lang="en-US" altLang="zh-CN" dirty="0">
                <a:solidFill>
                  <a:schemeClr val="accent2"/>
                </a:solidFill>
              </a:rPr>
              <a:t>123456</a:t>
            </a:r>
            <a:r>
              <a:rPr lang="en-US" altLang="zh-CN" dirty="0"/>
              <a:t>” in Text</a:t>
            </a:r>
            <a:r>
              <a:rPr lang="zh-CN" altLang="en-US" dirty="0"/>
              <a:t> </a:t>
            </a:r>
            <a:br>
              <a:rPr lang="zh-CN" altLang="en-US" dirty="0"/>
            </a:br>
            <a:r>
              <a:rPr lang="en-US" altLang="zh-CN" dirty="0"/>
              <a:t>}</a:t>
            </a:r>
          </a:p>
          <a:p>
            <a:pPr marL="82296" indent="0">
              <a:buNone/>
            </a:pPr>
            <a:r>
              <a:rPr lang="en-US" altLang="zh-CN" dirty="0">
                <a:solidFill>
                  <a:srgbClr val="00B050"/>
                </a:solidFill>
              </a:rPr>
              <a:t>p3</a:t>
            </a:r>
            <a:r>
              <a:rPr lang="en-US" altLang="zh-CN" dirty="0"/>
              <a:t> and </a:t>
            </a:r>
            <a:r>
              <a:rPr lang="en-US" altLang="zh-CN" dirty="0">
                <a:solidFill>
                  <a:srgbClr val="00B050"/>
                </a:solidFill>
              </a:rPr>
              <a:t>s</a:t>
            </a:r>
            <a:r>
              <a:rPr lang="en-US" altLang="zh-CN" dirty="0"/>
              <a:t> are in the stack </a:t>
            </a:r>
            <a:endParaRPr lang="zh-CN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18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93291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20072" y="1772816"/>
            <a:ext cx="3210215" cy="4858800"/>
          </a:xfrm>
          <a:prstGeom prst="rect">
            <a:avLst/>
          </a:prstGeom>
        </p:spPr>
      </p:pic>
      <p:sp>
        <p:nvSpPr>
          <p:cNvPr id="5" name="标题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</p:spPr>
        <p:txBody>
          <a:bodyPr/>
          <a:lstStyle/>
          <a:p>
            <a:pPr algn="ctr"/>
            <a:r>
              <a:rPr lang="en-US" altLang="zh-CN" sz="4000" b="1" dirty="0">
                <a:solidFill>
                  <a:srgbClr val="0000FF"/>
                </a:solidFill>
              </a:rPr>
              <a:t>Example</a:t>
            </a:r>
            <a:endParaRPr lang="zh-CN" altLang="en-US" dirty="0"/>
          </a:p>
        </p:txBody>
      </p:sp>
      <p:sp>
        <p:nvSpPr>
          <p:cNvPr id="8" name="Rectangle 7"/>
          <p:cNvSpPr/>
          <p:nvPr/>
        </p:nvSpPr>
        <p:spPr>
          <a:xfrm>
            <a:off x="5258569" y="5157192"/>
            <a:ext cx="3040973" cy="28803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b="1" dirty="0" err="1">
                <a:solidFill>
                  <a:srgbClr val="FF0000"/>
                </a:solidFill>
              </a:rPr>
              <a:t>abc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258569" y="5512370"/>
            <a:ext cx="3040973" cy="28803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b="1" dirty="0">
                <a:solidFill>
                  <a:srgbClr val="FF0000"/>
                </a:solidFill>
              </a:rPr>
              <a:t>123456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258569" y="2132856"/>
            <a:ext cx="3040973" cy="28803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rgbClr val="FF0000"/>
                </a:solidFill>
              </a:rPr>
              <a:t>s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255096" y="2503289"/>
            <a:ext cx="3040973" cy="28803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rgbClr val="FF0000"/>
                </a:solidFill>
              </a:rPr>
              <a:t>p3</a:t>
            </a:r>
            <a:endParaRPr lang="en-US" b="1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2" name="Ink 1"/>
              <p14:cNvContentPartPr/>
              <p14:nvPr/>
            </p14:nvContentPartPr>
            <p14:xfrm>
              <a:off x="3634920" y="2263320"/>
              <a:ext cx="1629000" cy="3492000"/>
            </p14:xfrm>
          </p:contentPart>
        </mc:Choice>
        <mc:Fallback>
          <p:pic>
            <p:nvPicPr>
              <p:cNvPr id="2" name="Ink 1"/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3625560" y="2253960"/>
                <a:ext cx="1647720" cy="35107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840042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More Complex Example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18" name="内容占位符 2"/>
          <p:cNvSpPr txBox="1">
            <a:spLocks/>
          </p:cNvSpPr>
          <p:nvPr/>
        </p:nvSpPr>
        <p:spPr>
          <a:xfrm>
            <a:off x="48883" y="1916832"/>
            <a:ext cx="9036496" cy="479715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zh-CN" sz="3700" dirty="0">
                <a:solidFill>
                  <a:srgbClr val="FF0000"/>
                </a:solidFill>
              </a:rPr>
              <a:t>   </a:t>
            </a:r>
            <a:endParaRPr lang="en-US" altLang="zh-CN" sz="3700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8099" y="1700809"/>
            <a:ext cx="8252770" cy="48245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88824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435608" y="44624"/>
            <a:ext cx="7498080" cy="1143000"/>
          </a:xfrm>
        </p:spPr>
        <p:txBody>
          <a:bodyPr/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Stack and Heap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971600" y="1196752"/>
            <a:ext cx="7992888" cy="5661248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l"/>
            </a:pPr>
            <a:r>
              <a:rPr lang="en-US" altLang="zh-CN" sz="2500" dirty="0"/>
              <a:t>Stack:  -- Downward Addressing, </a:t>
            </a:r>
            <a:r>
              <a:rPr lang="en-US" altLang="zh-CN" sz="2500" dirty="0" smtClean="0"/>
              <a:t>last-in-first out</a:t>
            </a:r>
            <a:endParaRPr lang="en-US" altLang="zh-CN" sz="2500" dirty="0"/>
          </a:p>
          <a:p>
            <a:pPr marL="82296" indent="0">
              <a:buNone/>
            </a:pPr>
            <a:r>
              <a:rPr lang="en-US" altLang="zh-CN" sz="2500" dirty="0"/>
              <a:t>             -- Continuous area in the main memory</a:t>
            </a:r>
          </a:p>
          <a:p>
            <a:pPr marL="82296" indent="0">
              <a:buNone/>
            </a:pPr>
            <a:r>
              <a:rPr lang="en-US" altLang="zh-CN" sz="2500" dirty="0"/>
              <a:t>             -- Top of stack and maximum size is pre-defined</a:t>
            </a:r>
          </a:p>
          <a:p>
            <a:pPr marL="82296" indent="0">
              <a:buNone/>
            </a:pPr>
            <a:r>
              <a:rPr lang="en-US" altLang="zh-CN" sz="2500" dirty="0"/>
              <a:t>             -- Overflow may occur</a:t>
            </a:r>
          </a:p>
          <a:p>
            <a:pPr marL="82296" indent="0">
              <a:buNone/>
            </a:pPr>
            <a:endParaRPr lang="en-US" altLang="zh-CN" sz="2500" dirty="0"/>
          </a:p>
          <a:p>
            <a:pPr>
              <a:buFont typeface="Wingdings" panose="05000000000000000000" pitchFamily="2" charset="2"/>
              <a:buChar char="l"/>
            </a:pPr>
            <a:r>
              <a:rPr lang="en-US" altLang="zh-CN" sz="2500" dirty="0"/>
              <a:t>Heap:  -- Upward Addressing</a:t>
            </a:r>
            <a:r>
              <a:rPr lang="zh-CN" altLang="en-US" sz="2500" dirty="0"/>
              <a:t> </a:t>
            </a:r>
            <a:endParaRPr lang="en-US" altLang="zh-CN" sz="2500" dirty="0"/>
          </a:p>
          <a:p>
            <a:pPr marL="82296" indent="0">
              <a:buNone/>
            </a:pPr>
            <a:r>
              <a:rPr lang="en-US" altLang="zh-CN" sz="2500" dirty="0"/>
              <a:t>             -- Discontinuous area in the memory (linked list), </a:t>
            </a:r>
          </a:p>
          <a:p>
            <a:pPr marL="82296" indent="0">
              <a:buNone/>
            </a:pPr>
            <a:r>
              <a:rPr lang="en-US" altLang="zh-CN" sz="2500" dirty="0"/>
              <a:t>             -- Flexible, large size</a:t>
            </a:r>
          </a:p>
          <a:p>
            <a:pPr marL="82296" indent="0">
              <a:buNone/>
            </a:pPr>
            <a:endParaRPr lang="en-US" altLang="zh-CN" sz="2500" dirty="0"/>
          </a:p>
          <a:p>
            <a:pPr>
              <a:buFont typeface="Wingdings" panose="05000000000000000000" pitchFamily="2" charset="2"/>
              <a:buChar char="l"/>
            </a:pPr>
            <a:r>
              <a:rPr lang="en-US" altLang="zh-CN" sz="2500" dirty="0" err="1"/>
              <a:t>Malloc</a:t>
            </a:r>
            <a:r>
              <a:rPr lang="en-US" altLang="zh-CN" sz="2500" dirty="0"/>
              <a:t>/New:  --Request space from heap</a:t>
            </a:r>
          </a:p>
          <a:p>
            <a:pPr marL="82296" indent="0">
              <a:buNone/>
            </a:pPr>
            <a:r>
              <a:rPr lang="en-US" altLang="zh-CN" sz="2500" dirty="0"/>
              <a:t>                       -- Free/Delete is a must</a:t>
            </a:r>
          </a:p>
          <a:p>
            <a:pPr marL="82296" indent="0">
              <a:buNone/>
            </a:pPr>
            <a:r>
              <a:rPr lang="en-US" altLang="zh-CN" sz="2500" dirty="0"/>
              <a:t>                       --memory leak</a:t>
            </a:r>
            <a:endParaRPr lang="zh-CN" altLang="en-US" sz="25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20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17956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32046" y="260648"/>
            <a:ext cx="7992888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Downward Addressing of Stack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4" name="内容占位符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5815" y="1519942"/>
            <a:ext cx="4032447" cy="50374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21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25442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zh-CN" sz="4000" b="1" dirty="0">
                <a:solidFill>
                  <a:srgbClr val="0000FF"/>
                </a:solidFill>
              </a:rPr>
              <a:t>Heap</a:t>
            </a:r>
            <a:endParaRPr lang="en-US" dirty="0"/>
          </a:p>
        </p:txBody>
      </p:sp>
      <p:pic>
        <p:nvPicPr>
          <p:cNvPr id="1026" name="Picture 2" descr="Circular Singly Linked Lis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784" y="1918010"/>
            <a:ext cx="4896544" cy="41752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90462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32046" y="260648"/>
            <a:ext cx="7992888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Pushing (store local variables)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9592" y="1196752"/>
            <a:ext cx="7920880" cy="5184576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l"/>
            </a:pPr>
            <a:r>
              <a:rPr lang="en-US" altLang="zh-CN" dirty="0"/>
              <a:t>To push elements onto the stack:</a:t>
            </a:r>
          </a:p>
          <a:p>
            <a:pPr marL="0" indent="0">
              <a:buNone/>
            </a:pPr>
            <a:r>
              <a:rPr lang="en-US" altLang="zh-CN" dirty="0"/>
              <a:t>    -- Move </a:t>
            </a:r>
            <a:r>
              <a:rPr lang="en-US" altLang="zh-CN" dirty="0">
                <a:solidFill>
                  <a:srgbClr val="FF0000"/>
                </a:solidFill>
              </a:rPr>
              <a:t>$</a:t>
            </a:r>
            <a:r>
              <a:rPr lang="en-US" altLang="zh-CN" dirty="0" err="1">
                <a:solidFill>
                  <a:srgbClr val="FF0000"/>
                </a:solidFill>
              </a:rPr>
              <a:t>sp</a:t>
            </a:r>
            <a:r>
              <a:rPr lang="en-US" altLang="zh-CN" dirty="0">
                <a:solidFill>
                  <a:srgbClr val="FF0000"/>
                </a:solidFill>
              </a:rPr>
              <a:t> </a:t>
            </a:r>
            <a:r>
              <a:rPr lang="en-US" altLang="zh-CN" dirty="0"/>
              <a:t>down to make room</a:t>
            </a:r>
          </a:p>
          <a:p>
            <a:pPr marL="0" indent="0">
              <a:buNone/>
            </a:pPr>
            <a:r>
              <a:rPr lang="en-US" altLang="zh-CN" dirty="0"/>
              <a:t>    -- Store the elements into stack</a:t>
            </a:r>
          </a:p>
          <a:p>
            <a:pPr marL="0" indent="0">
              <a:buNone/>
            </a:pPr>
            <a:endParaRPr lang="en-US" altLang="zh-CN" dirty="0"/>
          </a:p>
          <a:p>
            <a:pPr>
              <a:buFont typeface="Wingdings" panose="05000000000000000000" pitchFamily="2" charset="2"/>
              <a:buChar char="l"/>
            </a:pPr>
            <a:r>
              <a:rPr lang="en-US" altLang="zh-CN" dirty="0"/>
              <a:t>For example:</a:t>
            </a:r>
          </a:p>
          <a:p>
            <a:pPr marL="0" indent="0">
              <a:buNone/>
            </a:pPr>
            <a:r>
              <a:rPr lang="en-US" altLang="zh-CN" dirty="0"/>
              <a:t>     </a:t>
            </a:r>
            <a:r>
              <a:rPr lang="en-US" altLang="zh-CN" dirty="0" err="1">
                <a:solidFill>
                  <a:srgbClr val="0000FF"/>
                </a:solidFill>
              </a:rPr>
              <a:t>addi</a:t>
            </a:r>
            <a:r>
              <a:rPr lang="en-US" altLang="zh-CN" dirty="0">
                <a:solidFill>
                  <a:srgbClr val="0000FF"/>
                </a:solidFill>
              </a:rPr>
              <a:t> $</a:t>
            </a:r>
            <a:r>
              <a:rPr lang="en-US" altLang="zh-CN" dirty="0" err="1">
                <a:solidFill>
                  <a:srgbClr val="0000FF"/>
                </a:solidFill>
              </a:rPr>
              <a:t>sp</a:t>
            </a:r>
            <a:r>
              <a:rPr lang="en-US" altLang="zh-CN" dirty="0">
                <a:solidFill>
                  <a:srgbClr val="0000FF"/>
                </a:solidFill>
              </a:rPr>
              <a:t>, $</a:t>
            </a:r>
            <a:r>
              <a:rPr lang="en-US" altLang="zh-CN" dirty="0" err="1">
                <a:solidFill>
                  <a:srgbClr val="0000FF"/>
                </a:solidFill>
              </a:rPr>
              <a:t>sp</a:t>
            </a:r>
            <a:r>
              <a:rPr lang="en-US" altLang="zh-CN" dirty="0">
                <a:solidFill>
                  <a:srgbClr val="0000FF"/>
                </a:solidFill>
              </a:rPr>
              <a:t>, -8  # make room</a:t>
            </a:r>
          </a:p>
          <a:p>
            <a:pPr marL="0" indent="0">
              <a:buNone/>
            </a:pPr>
            <a:r>
              <a:rPr lang="en-US" altLang="zh-CN" dirty="0">
                <a:solidFill>
                  <a:srgbClr val="0000FF"/>
                </a:solidFill>
              </a:rPr>
              <a:t>     </a:t>
            </a:r>
            <a:r>
              <a:rPr lang="en-US" altLang="zh-CN" dirty="0" err="1">
                <a:solidFill>
                  <a:srgbClr val="0000FF"/>
                </a:solidFill>
              </a:rPr>
              <a:t>sw</a:t>
            </a:r>
            <a:r>
              <a:rPr lang="en-US" altLang="zh-CN" dirty="0">
                <a:solidFill>
                  <a:srgbClr val="0000FF"/>
                </a:solidFill>
              </a:rPr>
              <a:t>   $t1, 4($</a:t>
            </a:r>
            <a:r>
              <a:rPr lang="en-US" altLang="zh-CN" dirty="0" err="1">
                <a:solidFill>
                  <a:srgbClr val="0000FF"/>
                </a:solidFill>
              </a:rPr>
              <a:t>sp</a:t>
            </a:r>
            <a:r>
              <a:rPr lang="en-US" altLang="zh-CN" dirty="0">
                <a:solidFill>
                  <a:srgbClr val="0000FF"/>
                </a:solidFill>
              </a:rPr>
              <a:t>)    # push data</a:t>
            </a:r>
          </a:p>
          <a:p>
            <a:pPr marL="0" indent="0">
              <a:buNone/>
            </a:pPr>
            <a:r>
              <a:rPr lang="en-US" altLang="zh-CN" dirty="0">
                <a:solidFill>
                  <a:srgbClr val="0000FF"/>
                </a:solidFill>
              </a:rPr>
              <a:t>     </a:t>
            </a:r>
            <a:r>
              <a:rPr lang="en-US" altLang="zh-CN" dirty="0" err="1">
                <a:solidFill>
                  <a:srgbClr val="0000FF"/>
                </a:solidFill>
              </a:rPr>
              <a:t>sw</a:t>
            </a:r>
            <a:r>
              <a:rPr lang="en-US" altLang="zh-CN" dirty="0">
                <a:solidFill>
                  <a:srgbClr val="0000FF"/>
                </a:solidFill>
              </a:rPr>
              <a:t>   $t2, 0($</a:t>
            </a:r>
            <a:r>
              <a:rPr lang="en-US" altLang="zh-CN" dirty="0" err="1">
                <a:solidFill>
                  <a:srgbClr val="0000FF"/>
                </a:solidFill>
              </a:rPr>
              <a:t>sp</a:t>
            </a:r>
            <a:r>
              <a:rPr lang="en-US" altLang="zh-CN" dirty="0">
                <a:solidFill>
                  <a:srgbClr val="0000FF"/>
                </a:solidFill>
              </a:rPr>
              <a:t>)    # push data</a:t>
            </a:r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5822" y="1412776"/>
            <a:ext cx="2274690" cy="21602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3814" y="4005064"/>
            <a:ext cx="2418706" cy="22859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23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35332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32046" y="260648"/>
            <a:ext cx="7992888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Accessing and Popping (destroying local variables)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9592" y="1340768"/>
            <a:ext cx="7920880" cy="5184576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l"/>
            </a:pPr>
            <a:r>
              <a:rPr lang="en-US" altLang="zh-CN" dirty="0"/>
              <a:t>Access the element in stack</a:t>
            </a:r>
          </a:p>
          <a:p>
            <a:pPr marL="0" indent="0">
              <a:buNone/>
            </a:pPr>
            <a:r>
              <a:rPr lang="en-US" altLang="zh-CN" dirty="0">
                <a:solidFill>
                  <a:srgbClr val="00B050"/>
                </a:solidFill>
              </a:rPr>
              <a:t>       </a:t>
            </a:r>
            <a:r>
              <a:rPr lang="en-US" altLang="zh-CN" dirty="0" err="1">
                <a:solidFill>
                  <a:srgbClr val="00B050"/>
                </a:solidFill>
              </a:rPr>
              <a:t>lw</a:t>
            </a:r>
            <a:r>
              <a:rPr lang="en-US" altLang="zh-CN" dirty="0">
                <a:solidFill>
                  <a:srgbClr val="00B050"/>
                </a:solidFill>
              </a:rPr>
              <a:t>  $s0, 4($</a:t>
            </a:r>
            <a:r>
              <a:rPr lang="en-US" altLang="zh-CN" dirty="0" err="1">
                <a:solidFill>
                  <a:srgbClr val="00B050"/>
                </a:solidFill>
              </a:rPr>
              <a:t>sp</a:t>
            </a:r>
            <a:r>
              <a:rPr lang="en-US" altLang="zh-CN" dirty="0">
                <a:solidFill>
                  <a:srgbClr val="00B050"/>
                </a:solidFill>
              </a:rPr>
              <a:t>) # retrieve $t1</a:t>
            </a:r>
          </a:p>
          <a:p>
            <a:pPr marL="0" indent="0">
              <a:buNone/>
            </a:pPr>
            <a:endParaRPr lang="en-US" altLang="zh-CN" dirty="0">
              <a:solidFill>
                <a:srgbClr val="00B050"/>
              </a:solidFill>
            </a:endParaRPr>
          </a:p>
          <a:p>
            <a:pPr>
              <a:buFont typeface="Wingdings" panose="05000000000000000000" pitchFamily="2" charset="2"/>
              <a:buChar char="l"/>
            </a:pPr>
            <a:r>
              <a:rPr lang="en-US" altLang="zh-CN" dirty="0"/>
              <a:t>Pop (erase) the element in stack</a:t>
            </a:r>
          </a:p>
          <a:p>
            <a:pPr>
              <a:buFont typeface="Wingdings" panose="05000000000000000000" pitchFamily="2" charset="2"/>
              <a:buChar char="l"/>
            </a:pP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      </a:t>
            </a:r>
            <a:r>
              <a:rPr lang="en-US" altLang="zh-CN" dirty="0" err="1">
                <a:solidFill>
                  <a:srgbClr val="FF0000"/>
                </a:solidFill>
              </a:rPr>
              <a:t>addi</a:t>
            </a:r>
            <a:r>
              <a:rPr lang="en-US" altLang="zh-CN" dirty="0">
                <a:solidFill>
                  <a:srgbClr val="FF0000"/>
                </a:solidFill>
              </a:rPr>
              <a:t> $</a:t>
            </a:r>
            <a:r>
              <a:rPr lang="en-US" altLang="zh-CN" dirty="0" err="1">
                <a:solidFill>
                  <a:srgbClr val="FF0000"/>
                </a:solidFill>
              </a:rPr>
              <a:t>sp</a:t>
            </a:r>
            <a:r>
              <a:rPr lang="en-US" altLang="zh-CN" dirty="0">
                <a:solidFill>
                  <a:srgbClr val="FF0000"/>
                </a:solidFill>
              </a:rPr>
              <a:t>, $</a:t>
            </a:r>
            <a:r>
              <a:rPr lang="en-US" altLang="zh-CN" dirty="0" err="1">
                <a:solidFill>
                  <a:srgbClr val="FF0000"/>
                </a:solidFill>
              </a:rPr>
              <a:t>sp</a:t>
            </a:r>
            <a:r>
              <a:rPr lang="en-US" altLang="zh-CN" dirty="0">
                <a:solidFill>
                  <a:srgbClr val="FF0000"/>
                </a:solidFill>
              </a:rPr>
              <a:t>, 4 # pop $t2</a:t>
            </a:r>
          </a:p>
          <a:p>
            <a:pPr marL="0" indent="0">
              <a:buNone/>
            </a:pPr>
            <a:endParaRPr lang="en-US" altLang="zh-CN" dirty="0">
              <a:solidFill>
                <a:srgbClr val="FF0000"/>
              </a:solidFill>
            </a:endParaRPr>
          </a:p>
          <a:p>
            <a:pPr>
              <a:buFont typeface="Wingdings" panose="05000000000000000000" pitchFamily="2" charset="2"/>
              <a:buChar char="l"/>
            </a:pPr>
            <a:r>
              <a:rPr lang="en-US" altLang="zh-CN" dirty="0"/>
              <a:t>Note that the popped data is</a:t>
            </a:r>
          </a:p>
          <a:p>
            <a:pPr marL="82296" indent="0">
              <a:buNone/>
            </a:pPr>
            <a:r>
              <a:rPr lang="en-US" altLang="zh-CN" dirty="0"/>
              <a:t> still in the memory.</a:t>
            </a: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50022" y="1412776"/>
            <a:ext cx="2602498" cy="20882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9767" y="4077072"/>
            <a:ext cx="2732753" cy="23012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24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60865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32046" y="260648"/>
            <a:ext cx="7992888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Convention for Caller and </a:t>
            </a:r>
            <a:r>
              <a:rPr lang="en-US" altLang="zh-CN" sz="4400" b="1" dirty="0" err="1">
                <a:solidFill>
                  <a:srgbClr val="0000FF"/>
                </a:solidFill>
              </a:rPr>
              <a:t>Callee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9592" y="1196752"/>
            <a:ext cx="7920880" cy="5544616"/>
          </a:xfrm>
        </p:spPr>
        <p:txBody>
          <a:bodyPr>
            <a:normAutofit fontScale="92500" lnSpcReduction="20000"/>
          </a:bodyPr>
          <a:lstStyle/>
          <a:p>
            <a:pPr>
              <a:buFont typeface="Wingdings" panose="05000000000000000000" pitchFamily="2" charset="2"/>
              <a:buChar char="l"/>
            </a:pPr>
            <a:r>
              <a:rPr lang="en-US" altLang="zh-CN" dirty="0"/>
              <a:t>Stack can also be used to </a:t>
            </a:r>
          </a:p>
          <a:p>
            <a:pPr marL="82296" indent="0">
              <a:buNone/>
            </a:pPr>
            <a:r>
              <a:rPr lang="en-US" altLang="zh-CN" dirty="0"/>
              <a:t>    -- save the value of registers before overwritten by a function call,</a:t>
            </a:r>
          </a:p>
          <a:p>
            <a:pPr marL="82296" indent="0">
              <a:buNone/>
            </a:pPr>
            <a:r>
              <a:rPr lang="en-US" altLang="zh-CN" dirty="0"/>
              <a:t>    -- then restore them after the function completes.</a:t>
            </a:r>
          </a:p>
          <a:p>
            <a:pPr marL="82296" indent="0">
              <a:buNone/>
            </a:pPr>
            <a:endParaRPr lang="en-US" altLang="zh-CN" dirty="0"/>
          </a:p>
          <a:p>
            <a:pPr>
              <a:buFont typeface="Wingdings" panose="05000000000000000000" pitchFamily="2" charset="2"/>
              <a:buChar char="l"/>
            </a:pPr>
            <a:r>
              <a:rPr lang="en-US" altLang="zh-CN" dirty="0"/>
              <a:t>By convention, </a:t>
            </a:r>
            <a:r>
              <a:rPr lang="en-US" altLang="zh-CN" i="1" dirty="0"/>
              <a:t>caller</a:t>
            </a:r>
            <a:r>
              <a:rPr lang="en-US" altLang="zh-CN" dirty="0"/>
              <a:t> is responsible for saving and restoring the following registers</a:t>
            </a:r>
          </a:p>
          <a:p>
            <a:pPr marL="0" indent="0" algn="ctr">
              <a:buNone/>
            </a:pPr>
            <a:r>
              <a:rPr lang="en-US" altLang="zh-CN" dirty="0">
                <a:solidFill>
                  <a:srgbClr val="0000FF"/>
                </a:solidFill>
              </a:rPr>
              <a:t>$t0 ~ $t9</a:t>
            </a:r>
            <a:r>
              <a:rPr lang="en-US" altLang="zh-CN" dirty="0"/>
              <a:t>,  </a:t>
            </a:r>
            <a:r>
              <a:rPr lang="en-US" altLang="zh-CN" dirty="0">
                <a:solidFill>
                  <a:srgbClr val="0000FF"/>
                </a:solidFill>
              </a:rPr>
              <a:t>$a0~$a3</a:t>
            </a:r>
            <a:r>
              <a:rPr lang="en-US" altLang="zh-CN" dirty="0"/>
              <a:t>, </a:t>
            </a:r>
            <a:r>
              <a:rPr lang="en-US" altLang="zh-CN" dirty="0">
                <a:solidFill>
                  <a:srgbClr val="0000FF"/>
                </a:solidFill>
              </a:rPr>
              <a:t>$v0~$v1</a:t>
            </a:r>
          </a:p>
          <a:p>
            <a:pPr marL="0" indent="0" algn="ctr">
              <a:buNone/>
            </a:pPr>
            <a:endParaRPr lang="en-US" altLang="zh-CN" dirty="0">
              <a:solidFill>
                <a:srgbClr val="0000FF"/>
              </a:solidFill>
            </a:endParaRPr>
          </a:p>
          <a:p>
            <a:pPr>
              <a:buFont typeface="Wingdings" panose="05000000000000000000" pitchFamily="2" charset="2"/>
              <a:buChar char="l"/>
            </a:pPr>
            <a:r>
              <a:rPr lang="en-US" altLang="zh-CN" i="1" dirty="0" err="1"/>
              <a:t>Callee</a:t>
            </a:r>
            <a:r>
              <a:rPr lang="en-US" altLang="zh-CN" dirty="0"/>
              <a:t> is responsible for saving and restoring registers</a:t>
            </a:r>
            <a:r>
              <a:rPr lang="en-US" altLang="zh-CN" dirty="0">
                <a:solidFill>
                  <a:srgbClr val="FF0000"/>
                </a:solidFill>
              </a:rPr>
              <a:t>          </a:t>
            </a:r>
          </a:p>
          <a:p>
            <a:pPr marL="82296" indent="0" algn="ctr">
              <a:buNone/>
            </a:pPr>
            <a:r>
              <a:rPr lang="en-US" altLang="zh-CN" dirty="0">
                <a:solidFill>
                  <a:srgbClr val="FF0000"/>
                </a:solidFill>
              </a:rPr>
              <a:t>$s0 ~ $s7,  $</a:t>
            </a:r>
            <a:r>
              <a:rPr lang="en-US" altLang="zh-CN" dirty="0" err="1">
                <a:solidFill>
                  <a:srgbClr val="FF0000"/>
                </a:solidFill>
              </a:rPr>
              <a:t>ra</a:t>
            </a:r>
            <a:endParaRPr lang="en-US" altLang="zh-CN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25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95174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32046" y="260648"/>
            <a:ext cx="7992888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Example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9592" y="1196752"/>
            <a:ext cx="7920880" cy="5544616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l"/>
            </a:pPr>
            <a:endParaRPr lang="en-US" altLang="zh-CN" dirty="0">
              <a:solidFill>
                <a:srgbClr val="FF000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1340768"/>
            <a:ext cx="4352925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15902" y="2847671"/>
            <a:ext cx="5124450" cy="895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89684" y="3743021"/>
            <a:ext cx="5162550" cy="64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65623" y="4501242"/>
            <a:ext cx="4238625" cy="219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1421" y="4797152"/>
            <a:ext cx="4714875" cy="857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8" y="5805264"/>
            <a:ext cx="3876675" cy="266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2845347"/>
            <a:ext cx="12858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26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2809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67544" y="418654"/>
            <a:ext cx="8229600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Naming Conventions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971600" y="1412776"/>
            <a:ext cx="8145760" cy="5445224"/>
          </a:xfrm>
        </p:spPr>
        <p:txBody>
          <a:bodyPr>
            <a:normAutofit/>
          </a:bodyPr>
          <a:lstStyle/>
          <a:p>
            <a:endParaRPr lang="en-US" altLang="zh-CN" sz="4000" i="1" dirty="0"/>
          </a:p>
          <a:p>
            <a:endParaRPr lang="en-US" altLang="zh-CN" dirty="0"/>
          </a:p>
          <a:p>
            <a:endParaRPr lang="zh-CN" alt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1813" y="1340768"/>
            <a:ext cx="8036691" cy="49685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9528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More Complex Example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18" name="内容占位符 2"/>
          <p:cNvSpPr txBox="1">
            <a:spLocks/>
          </p:cNvSpPr>
          <p:nvPr/>
        </p:nvSpPr>
        <p:spPr>
          <a:xfrm>
            <a:off x="48883" y="1916832"/>
            <a:ext cx="9036496" cy="479715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zh-CN" sz="3700" dirty="0">
                <a:solidFill>
                  <a:srgbClr val="FF0000"/>
                </a:solidFill>
              </a:rPr>
              <a:t>   </a:t>
            </a:r>
            <a:endParaRPr lang="en-US" altLang="zh-CN" sz="3700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8099" y="1700809"/>
            <a:ext cx="8252770" cy="48245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3</a:t>
            </a:fld>
            <a:endParaRPr lang="zh-CN" altLang="en-US"/>
          </a:p>
        </p:txBody>
      </p:sp>
      <p:sp>
        <p:nvSpPr>
          <p:cNvPr id="4" name="Rectangle 3"/>
          <p:cNvSpPr/>
          <p:nvPr/>
        </p:nvSpPr>
        <p:spPr>
          <a:xfrm>
            <a:off x="3927750" y="1196752"/>
            <a:ext cx="46858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LetterGothicStd"/>
              </a:rPr>
              <a:t>0000 </a:t>
            </a:r>
            <a:r>
              <a:rPr lang="en-US" dirty="0" smtClean="0">
                <a:latin typeface="LetterGothicStd"/>
              </a:rPr>
              <a:t>0000 0000 </a:t>
            </a:r>
            <a:r>
              <a:rPr lang="en-US" dirty="0">
                <a:latin typeface="LetterGothicStd"/>
              </a:rPr>
              <a:t>0000 0000 0000 0000 1101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3927750" y="1772816"/>
            <a:ext cx="46858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LetterGothicStd"/>
              </a:rPr>
              <a:t>0000 </a:t>
            </a:r>
            <a:r>
              <a:rPr lang="en-US" dirty="0" smtClean="0">
                <a:latin typeface="LetterGothicStd"/>
              </a:rPr>
              <a:t>0000 0000 </a:t>
            </a:r>
            <a:r>
              <a:rPr lang="en-US" dirty="0">
                <a:latin typeface="LetterGothicStd"/>
              </a:rPr>
              <a:t>0000 0000 0000 0000 </a:t>
            </a:r>
            <a:r>
              <a:rPr lang="en-US" dirty="0" smtClean="0">
                <a:latin typeface="LetterGothicStd"/>
              </a:rPr>
              <a:t>0001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5868144" y="1484784"/>
            <a:ext cx="6912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AND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5508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32046" y="260648"/>
            <a:ext cx="7992888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Function (Procedure)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9592" y="1196752"/>
            <a:ext cx="7920880" cy="5184576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l"/>
            </a:pPr>
            <a:r>
              <a:rPr lang="en-US" altLang="zh-CN" dirty="0"/>
              <a:t>Function (Procedure) structures the code</a:t>
            </a:r>
          </a:p>
          <a:p>
            <a:pPr marL="0" indent="0">
              <a:buNone/>
            </a:pPr>
            <a:r>
              <a:rPr lang="en-US" altLang="zh-CN" sz="3600" dirty="0"/>
              <a:t>    		</a:t>
            </a:r>
            <a:r>
              <a:rPr lang="en-US" altLang="zh-CN" dirty="0" err="1">
                <a:solidFill>
                  <a:srgbClr val="FF0000"/>
                </a:solidFill>
              </a:rPr>
              <a:t>int</a:t>
            </a:r>
            <a:r>
              <a:rPr lang="en-US" altLang="zh-CN" dirty="0">
                <a:solidFill>
                  <a:srgbClr val="FF0000"/>
                </a:solidFill>
              </a:rPr>
              <a:t> main() {</a:t>
            </a:r>
          </a:p>
          <a:p>
            <a:pPr marL="0" indent="0">
              <a:buNone/>
            </a:pPr>
            <a:r>
              <a:rPr lang="en-US" altLang="zh-CN" dirty="0">
                <a:solidFill>
                  <a:srgbClr val="FF0000"/>
                </a:solidFill>
              </a:rPr>
              <a:t>       			t1 = sum(5, 7); </a:t>
            </a:r>
          </a:p>
          <a:p>
            <a:pPr marL="0" indent="0">
              <a:buNone/>
            </a:pPr>
            <a:r>
              <a:rPr lang="en-US" altLang="zh-CN" dirty="0">
                <a:solidFill>
                  <a:srgbClr val="FF0000"/>
                </a:solidFill>
              </a:rPr>
              <a:t>    		}</a:t>
            </a:r>
          </a:p>
          <a:p>
            <a:pPr marL="0" indent="0">
              <a:buNone/>
            </a:pPr>
            <a:r>
              <a:rPr lang="en-US" altLang="zh-CN" dirty="0"/>
              <a:t>   		</a:t>
            </a:r>
            <a:r>
              <a:rPr lang="en-US" altLang="zh-CN" dirty="0" err="1">
                <a:solidFill>
                  <a:srgbClr val="0000FF"/>
                </a:solidFill>
              </a:rPr>
              <a:t>int</a:t>
            </a:r>
            <a:r>
              <a:rPr lang="en-US" altLang="zh-CN" dirty="0">
                <a:solidFill>
                  <a:srgbClr val="0000FF"/>
                </a:solidFill>
              </a:rPr>
              <a:t> sum(</a:t>
            </a:r>
            <a:r>
              <a:rPr lang="en-US" altLang="zh-CN" dirty="0" err="1">
                <a:solidFill>
                  <a:srgbClr val="0000FF"/>
                </a:solidFill>
              </a:rPr>
              <a:t>int</a:t>
            </a:r>
            <a:r>
              <a:rPr lang="en-US" altLang="zh-CN" dirty="0">
                <a:solidFill>
                  <a:srgbClr val="0000FF"/>
                </a:solidFill>
              </a:rPr>
              <a:t> a, </a:t>
            </a:r>
            <a:r>
              <a:rPr lang="en-US" altLang="zh-CN" dirty="0" err="1">
                <a:solidFill>
                  <a:srgbClr val="0000FF"/>
                </a:solidFill>
              </a:rPr>
              <a:t>int</a:t>
            </a:r>
            <a:r>
              <a:rPr lang="en-US" altLang="zh-CN" dirty="0">
                <a:solidFill>
                  <a:srgbClr val="0000FF"/>
                </a:solidFill>
              </a:rPr>
              <a:t> b) {</a:t>
            </a:r>
          </a:p>
          <a:p>
            <a:pPr marL="0" indent="0">
              <a:buNone/>
            </a:pPr>
            <a:r>
              <a:rPr lang="en-US" altLang="zh-CN" dirty="0">
                <a:solidFill>
                  <a:srgbClr val="0000FF"/>
                </a:solidFill>
              </a:rPr>
              <a:t>       			</a:t>
            </a:r>
            <a:r>
              <a:rPr lang="en-US" altLang="zh-CN" dirty="0" err="1">
                <a:solidFill>
                  <a:srgbClr val="0000FF"/>
                </a:solidFill>
              </a:rPr>
              <a:t>int</a:t>
            </a:r>
            <a:r>
              <a:rPr lang="en-US" altLang="zh-CN" dirty="0">
                <a:solidFill>
                  <a:srgbClr val="0000FF"/>
                </a:solidFill>
              </a:rPr>
              <a:t> c=0; c=</a:t>
            </a:r>
            <a:r>
              <a:rPr lang="en-US" altLang="zh-CN" dirty="0" err="1">
                <a:solidFill>
                  <a:srgbClr val="0000FF"/>
                </a:solidFill>
              </a:rPr>
              <a:t>a+b</a:t>
            </a:r>
            <a:r>
              <a:rPr lang="en-US" altLang="zh-CN" dirty="0">
                <a:solidFill>
                  <a:srgbClr val="0000FF"/>
                </a:solidFill>
              </a:rPr>
              <a:t>;</a:t>
            </a:r>
          </a:p>
          <a:p>
            <a:pPr marL="0" indent="0">
              <a:buNone/>
            </a:pPr>
            <a:r>
              <a:rPr lang="en-US" altLang="zh-CN" dirty="0">
                <a:solidFill>
                  <a:srgbClr val="0000FF"/>
                </a:solidFill>
              </a:rPr>
              <a:t>                  return c;</a:t>
            </a:r>
          </a:p>
          <a:p>
            <a:pPr marL="0" indent="0">
              <a:buNone/>
            </a:pPr>
            <a:r>
              <a:rPr lang="en-US" altLang="zh-CN" dirty="0">
                <a:solidFill>
                  <a:srgbClr val="0000FF"/>
                </a:solidFill>
              </a:rPr>
              <a:t>   		}</a:t>
            </a:r>
          </a:p>
          <a:p>
            <a:pPr marL="0" indent="0">
              <a:buNone/>
            </a:pPr>
            <a:endParaRPr lang="en-US" altLang="zh-C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47027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32046" y="260648"/>
            <a:ext cx="7992888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How to Translate Function Call in MIPS ASM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9592" y="1196752"/>
            <a:ext cx="7920880" cy="5184576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l"/>
            </a:pPr>
            <a:r>
              <a:rPr lang="en-US" altLang="zh-CN" dirty="0"/>
              <a:t>Three necessary steps:</a:t>
            </a:r>
          </a:p>
          <a:p>
            <a:pPr marL="82296" indent="0">
              <a:buNone/>
            </a:pPr>
            <a:r>
              <a:rPr lang="en-US" altLang="zh-CN" dirty="0"/>
              <a:t>    --1. </a:t>
            </a:r>
            <a:r>
              <a:rPr lang="en-US" altLang="zh-CN" dirty="0">
                <a:solidFill>
                  <a:srgbClr val="FF0000"/>
                </a:solidFill>
              </a:rPr>
              <a:t>Change the control flow</a:t>
            </a:r>
          </a:p>
          <a:p>
            <a:pPr marL="82296" indent="0">
              <a:buNone/>
            </a:pPr>
            <a:r>
              <a:rPr lang="en-US" altLang="zh-CN" dirty="0"/>
              <a:t>    --2. </a:t>
            </a:r>
            <a:r>
              <a:rPr lang="en-US" altLang="zh-CN" dirty="0">
                <a:solidFill>
                  <a:srgbClr val="00B050"/>
                </a:solidFill>
              </a:rPr>
              <a:t>Pass the arguments and return values</a:t>
            </a:r>
          </a:p>
          <a:p>
            <a:pPr marL="82296" indent="0">
              <a:buNone/>
            </a:pPr>
            <a:r>
              <a:rPr lang="en-US" altLang="zh-CN" dirty="0"/>
              <a:t>    --3. </a:t>
            </a:r>
            <a:r>
              <a:rPr lang="en-US" altLang="zh-CN" dirty="0">
                <a:solidFill>
                  <a:srgbClr val="0070C0"/>
                </a:solidFill>
              </a:rPr>
              <a:t>Allocate and destroy the local variables</a:t>
            </a:r>
          </a:p>
          <a:p>
            <a:pPr>
              <a:buFont typeface="Wingdings" panose="05000000000000000000" pitchFamily="2" charset="2"/>
              <a:buChar char="l"/>
            </a:pPr>
            <a:r>
              <a:rPr lang="en-US" altLang="zh-CN" dirty="0"/>
              <a:t>Approaches in MIPS:</a:t>
            </a:r>
          </a:p>
          <a:p>
            <a:pPr marL="82296" indent="0">
              <a:buNone/>
            </a:pPr>
            <a:r>
              <a:rPr lang="en-US" altLang="zh-CN" dirty="0"/>
              <a:t>   -- </a:t>
            </a:r>
            <a:r>
              <a:rPr lang="en-US" altLang="zh-CN" dirty="0">
                <a:solidFill>
                  <a:srgbClr val="FF0000"/>
                </a:solidFill>
              </a:rPr>
              <a:t>Special instructions for calling functions.</a:t>
            </a:r>
          </a:p>
          <a:p>
            <a:pPr marL="82296" indent="0">
              <a:buNone/>
            </a:pPr>
            <a:r>
              <a:rPr lang="en-US" altLang="zh-CN" dirty="0"/>
              <a:t>   -- </a:t>
            </a:r>
            <a:r>
              <a:rPr lang="en-US" altLang="zh-CN" dirty="0">
                <a:solidFill>
                  <a:srgbClr val="00B050"/>
                </a:solidFill>
              </a:rPr>
              <a:t>Conventions for sharing registers</a:t>
            </a:r>
          </a:p>
          <a:p>
            <a:pPr marL="82296" indent="0">
              <a:buNone/>
            </a:pPr>
            <a:r>
              <a:rPr lang="en-US" altLang="zh-CN" dirty="0"/>
              <a:t>   -- </a:t>
            </a:r>
            <a:r>
              <a:rPr lang="en-US" altLang="zh-CN" dirty="0">
                <a:solidFill>
                  <a:srgbClr val="0070C0"/>
                </a:solidFill>
              </a:rPr>
              <a:t>Use of stack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24924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32046" y="260648"/>
            <a:ext cx="7992888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How to Translate Function Call in MIPS ASM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9592" y="1196752"/>
            <a:ext cx="7920880" cy="5184576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l"/>
            </a:pPr>
            <a:r>
              <a:rPr lang="en-US" altLang="zh-CN" dirty="0"/>
              <a:t>Three necessary steps:</a:t>
            </a:r>
          </a:p>
          <a:p>
            <a:pPr marL="82296" indent="0">
              <a:buNone/>
            </a:pPr>
            <a:r>
              <a:rPr lang="en-US" altLang="zh-CN" dirty="0"/>
              <a:t>    --1. </a:t>
            </a:r>
            <a:r>
              <a:rPr lang="en-US" altLang="zh-CN" dirty="0">
                <a:solidFill>
                  <a:srgbClr val="FF0000"/>
                </a:solidFill>
              </a:rPr>
              <a:t>Change the control flow</a:t>
            </a:r>
          </a:p>
          <a:p>
            <a:pPr marL="82296" indent="0">
              <a:buNone/>
            </a:pPr>
            <a:r>
              <a:rPr lang="en-US" altLang="zh-CN" dirty="0">
                <a:solidFill>
                  <a:schemeClr val="bg2"/>
                </a:solidFill>
              </a:rPr>
              <a:t>    --2. Pass the arguments and return values</a:t>
            </a:r>
          </a:p>
          <a:p>
            <a:pPr marL="82296" indent="0">
              <a:buNone/>
            </a:pPr>
            <a:r>
              <a:rPr lang="en-US" altLang="zh-CN" dirty="0">
                <a:solidFill>
                  <a:schemeClr val="bg2"/>
                </a:solidFill>
              </a:rPr>
              <a:t>    --3. Allocate and destroy the local variables</a:t>
            </a:r>
          </a:p>
          <a:p>
            <a:pPr>
              <a:buFont typeface="Wingdings" panose="05000000000000000000" pitchFamily="2" charset="2"/>
              <a:buChar char="l"/>
            </a:pPr>
            <a:r>
              <a:rPr lang="en-US" altLang="zh-CN" dirty="0"/>
              <a:t>Approaches in MIPS:</a:t>
            </a:r>
          </a:p>
          <a:p>
            <a:pPr marL="82296" indent="0">
              <a:buNone/>
            </a:pPr>
            <a:r>
              <a:rPr lang="en-US" altLang="zh-CN" dirty="0"/>
              <a:t>   -- </a:t>
            </a:r>
            <a:r>
              <a:rPr lang="en-US" altLang="zh-CN" dirty="0">
                <a:solidFill>
                  <a:srgbClr val="FF0000"/>
                </a:solidFill>
              </a:rPr>
              <a:t>Special instructions for calling functions.</a:t>
            </a:r>
          </a:p>
          <a:p>
            <a:pPr marL="82296" indent="0">
              <a:buNone/>
            </a:pPr>
            <a:r>
              <a:rPr lang="en-US" altLang="zh-CN" dirty="0"/>
              <a:t>   </a:t>
            </a:r>
            <a:r>
              <a:rPr lang="en-US" altLang="zh-CN" dirty="0">
                <a:solidFill>
                  <a:schemeClr val="bg2"/>
                </a:solidFill>
              </a:rPr>
              <a:t>-- Conventions for sharing registers</a:t>
            </a:r>
          </a:p>
          <a:p>
            <a:pPr marL="82296" indent="0">
              <a:buNone/>
            </a:pPr>
            <a:r>
              <a:rPr lang="en-US" altLang="zh-CN" dirty="0">
                <a:solidFill>
                  <a:schemeClr val="bg2"/>
                </a:solidFill>
              </a:rPr>
              <a:t>   -- Use of stack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30325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32046" y="260648"/>
            <a:ext cx="7992888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Control Flow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9592" y="1196752"/>
            <a:ext cx="7920880" cy="5184576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l"/>
            </a:pPr>
            <a:r>
              <a:rPr lang="en-US" altLang="zh-CN" dirty="0"/>
              <a:t>When calls a function, the control flow of the main  program changes twice</a:t>
            </a:r>
          </a:p>
          <a:p>
            <a:pPr marL="82296" indent="0">
              <a:buNone/>
            </a:pPr>
            <a:r>
              <a:rPr lang="en-US" altLang="zh-CN" dirty="0"/>
              <a:t>     -- Call the function </a:t>
            </a:r>
          </a:p>
          <a:p>
            <a:pPr marL="82296" indent="0">
              <a:buNone/>
            </a:pPr>
            <a:r>
              <a:rPr lang="en-US" altLang="zh-CN" dirty="0"/>
              <a:t>     -- Return from the function</a:t>
            </a:r>
          </a:p>
          <a:p>
            <a:pPr marL="82296" indent="0">
              <a:buNone/>
            </a:pPr>
            <a:endParaRPr lang="en-US" altLang="zh-CN" dirty="0"/>
          </a:p>
          <a:p>
            <a:pPr>
              <a:buFont typeface="Wingdings" panose="05000000000000000000" pitchFamily="2" charset="2"/>
              <a:buChar char="l"/>
            </a:pPr>
            <a:r>
              <a:rPr lang="en-US" altLang="zh-CN" dirty="0"/>
              <a:t>Each time function is called, CPU needs to remember the correct </a:t>
            </a:r>
            <a:r>
              <a:rPr lang="en-US" altLang="zh-CN" dirty="0">
                <a:solidFill>
                  <a:srgbClr val="FF0000"/>
                </a:solidFill>
              </a:rPr>
              <a:t>return address</a:t>
            </a:r>
          </a:p>
          <a:p>
            <a:pPr marL="0" indent="0">
              <a:buNone/>
            </a:pPr>
            <a:endParaRPr lang="en-US" altLang="zh-C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18598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32046" y="260648"/>
            <a:ext cx="7992888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Control Flow in MIPS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9592" y="1196752"/>
            <a:ext cx="7920880" cy="5661248"/>
          </a:xfrm>
        </p:spPr>
        <p:txBody>
          <a:bodyPr>
            <a:normAutofit fontScale="92500"/>
          </a:bodyPr>
          <a:lstStyle/>
          <a:p>
            <a:pPr>
              <a:buFont typeface="Wingdings" panose="05000000000000000000" pitchFamily="2" charset="2"/>
              <a:buChar char="l"/>
            </a:pPr>
            <a:r>
              <a:rPr lang="en-US" altLang="zh-CN" dirty="0"/>
              <a:t>Call function: </a:t>
            </a:r>
            <a:r>
              <a:rPr lang="en-US" altLang="zh-CN" dirty="0" err="1">
                <a:solidFill>
                  <a:srgbClr val="FF0000"/>
                </a:solidFill>
              </a:rPr>
              <a:t>jal</a:t>
            </a:r>
            <a:r>
              <a:rPr lang="en-US" altLang="zh-CN" dirty="0"/>
              <a:t> (jump-and-link) </a:t>
            </a:r>
          </a:p>
          <a:p>
            <a:pPr marL="0" indent="0" algn="ctr">
              <a:buNone/>
            </a:pPr>
            <a:r>
              <a:rPr lang="en-US" altLang="zh-CN" dirty="0" err="1">
                <a:solidFill>
                  <a:schemeClr val="accent6">
                    <a:lumMod val="75000"/>
                  </a:schemeClr>
                </a:solidFill>
              </a:rPr>
              <a:t>jal</a:t>
            </a:r>
            <a:r>
              <a:rPr lang="en-US" altLang="zh-CN" dirty="0">
                <a:solidFill>
                  <a:schemeClr val="accent6">
                    <a:lumMod val="75000"/>
                  </a:schemeClr>
                </a:solidFill>
              </a:rPr>
              <a:t> sum # call function sum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     -- </a:t>
            </a:r>
            <a:r>
              <a:rPr lang="en-US" altLang="zh-CN" dirty="0" err="1">
                <a:solidFill>
                  <a:srgbClr val="FF0000"/>
                </a:solidFill>
              </a:rPr>
              <a:t>jal</a:t>
            </a:r>
            <a:r>
              <a:rPr lang="en-US" altLang="zh-CN" dirty="0"/>
              <a:t> saves the return address (address of the </a:t>
            </a:r>
            <a:r>
              <a:rPr lang="en-US" altLang="zh-CN" b="1" dirty="0"/>
              <a:t>next instruction</a:t>
            </a:r>
            <a:r>
              <a:rPr lang="en-US" altLang="zh-CN" dirty="0"/>
              <a:t>) in the </a:t>
            </a:r>
            <a:r>
              <a:rPr lang="en-US" altLang="zh-CN" dirty="0">
                <a:solidFill>
                  <a:srgbClr val="0000FF"/>
                </a:solidFill>
              </a:rPr>
              <a:t>$</a:t>
            </a:r>
            <a:r>
              <a:rPr lang="en-US" altLang="zh-CN" dirty="0" err="1">
                <a:solidFill>
                  <a:srgbClr val="0000FF"/>
                </a:solidFill>
              </a:rPr>
              <a:t>ra</a:t>
            </a:r>
            <a:r>
              <a:rPr lang="en-US" altLang="zh-CN" dirty="0">
                <a:solidFill>
                  <a:srgbClr val="0000FF"/>
                </a:solidFill>
              </a:rPr>
              <a:t> </a:t>
            </a:r>
            <a:r>
              <a:rPr lang="en-US" altLang="zh-CN" dirty="0"/>
              <a:t>before jump to function.     </a:t>
            </a:r>
          </a:p>
          <a:p>
            <a:pPr marL="82296" indent="0">
              <a:buNone/>
            </a:pPr>
            <a:r>
              <a:rPr lang="en-US" altLang="zh-CN" dirty="0">
                <a:solidFill>
                  <a:srgbClr val="FF0000"/>
                </a:solidFill>
              </a:rPr>
              <a:t>    </a:t>
            </a:r>
            <a:r>
              <a:rPr lang="en-US" altLang="zh-CN" dirty="0"/>
              <a:t>-- </a:t>
            </a:r>
            <a:r>
              <a:rPr lang="en-US" altLang="zh-CN" dirty="0">
                <a:solidFill>
                  <a:srgbClr val="FF0000"/>
                </a:solidFill>
              </a:rPr>
              <a:t>PC</a:t>
            </a:r>
            <a:r>
              <a:rPr lang="en-US" altLang="zh-CN" dirty="0"/>
              <a:t> (Program Counter) register contains the address of the </a:t>
            </a:r>
            <a:r>
              <a:rPr lang="en-US" altLang="zh-CN" b="1" dirty="0"/>
              <a:t>current executing </a:t>
            </a:r>
            <a:r>
              <a:rPr lang="en-US" altLang="zh-CN" dirty="0"/>
              <a:t>instruction. </a:t>
            </a:r>
          </a:p>
          <a:p>
            <a:pPr marL="0" indent="0">
              <a:buNone/>
            </a:pPr>
            <a:r>
              <a:rPr lang="en-US" altLang="zh-CN" dirty="0"/>
              <a:t>       -- </a:t>
            </a:r>
            <a:r>
              <a:rPr lang="en-US" altLang="zh-CN" dirty="0" err="1">
                <a:solidFill>
                  <a:srgbClr val="0000FF"/>
                </a:solidFill>
              </a:rPr>
              <a:t>jal</a:t>
            </a:r>
            <a:r>
              <a:rPr lang="en-US" altLang="zh-CN" dirty="0"/>
              <a:t> actually save </a:t>
            </a:r>
            <a:r>
              <a:rPr lang="en-US" altLang="zh-CN" dirty="0">
                <a:solidFill>
                  <a:srgbClr val="FF0000"/>
                </a:solidFill>
              </a:rPr>
              <a:t>PC+4</a:t>
            </a:r>
            <a:r>
              <a:rPr lang="en-US" altLang="zh-CN" dirty="0"/>
              <a:t> in </a:t>
            </a:r>
            <a:r>
              <a:rPr lang="en-US" altLang="zh-CN" dirty="0">
                <a:solidFill>
                  <a:srgbClr val="00B050"/>
                </a:solidFill>
              </a:rPr>
              <a:t>$</a:t>
            </a:r>
            <a:r>
              <a:rPr lang="en-US" altLang="zh-CN" dirty="0" err="1">
                <a:solidFill>
                  <a:srgbClr val="00B050"/>
                </a:solidFill>
              </a:rPr>
              <a:t>ra</a:t>
            </a:r>
            <a:endParaRPr lang="en-US" altLang="zh-CN" dirty="0">
              <a:solidFill>
                <a:srgbClr val="00B050"/>
              </a:solidFill>
            </a:endParaRPr>
          </a:p>
          <a:p>
            <a:pPr marL="457200" indent="-457200">
              <a:buFont typeface="Wingdings" panose="05000000000000000000" pitchFamily="2" charset="2"/>
              <a:buChar char="l"/>
            </a:pPr>
            <a:r>
              <a:rPr lang="en-US" altLang="zh-CN" dirty="0"/>
              <a:t>Return: </a:t>
            </a:r>
            <a:r>
              <a:rPr lang="en-US" altLang="zh-CN" dirty="0" err="1">
                <a:solidFill>
                  <a:srgbClr val="FF0000"/>
                </a:solidFill>
              </a:rPr>
              <a:t>jr</a:t>
            </a:r>
            <a:r>
              <a:rPr lang="en-US" altLang="zh-CN" dirty="0"/>
              <a:t> (jump return)</a:t>
            </a:r>
          </a:p>
          <a:p>
            <a:pPr marL="0" indent="0" algn="ctr">
              <a:buNone/>
            </a:pPr>
            <a:r>
              <a:rPr lang="en-US" altLang="zh-CN" dirty="0">
                <a:solidFill>
                  <a:srgbClr val="00B050"/>
                </a:solidFill>
              </a:rPr>
              <a:t> </a:t>
            </a:r>
            <a:r>
              <a:rPr lang="en-US" altLang="zh-CN" dirty="0" err="1">
                <a:solidFill>
                  <a:srgbClr val="00B050"/>
                </a:solidFill>
              </a:rPr>
              <a:t>jr</a:t>
            </a:r>
            <a:r>
              <a:rPr lang="en-US" altLang="zh-CN" dirty="0">
                <a:solidFill>
                  <a:srgbClr val="00B050"/>
                </a:solidFill>
              </a:rPr>
              <a:t> $</a:t>
            </a:r>
            <a:r>
              <a:rPr lang="en-US" altLang="zh-CN" dirty="0" err="1">
                <a:solidFill>
                  <a:srgbClr val="00B050"/>
                </a:solidFill>
              </a:rPr>
              <a:t>ra</a:t>
            </a:r>
            <a:r>
              <a:rPr lang="en-US" altLang="zh-CN" dirty="0">
                <a:solidFill>
                  <a:srgbClr val="00B050"/>
                </a:solidFill>
              </a:rPr>
              <a:t>  # return to main program</a:t>
            </a:r>
          </a:p>
          <a:p>
            <a:pPr marL="0" indent="0">
              <a:buNone/>
            </a:pPr>
            <a:r>
              <a:rPr lang="en-US" altLang="zh-CN" dirty="0">
                <a:solidFill>
                  <a:srgbClr val="00B050"/>
                </a:solidFill>
              </a:rPr>
              <a:t>    </a:t>
            </a:r>
            <a:r>
              <a:rPr lang="en-US" altLang="zh-CN" dirty="0"/>
              <a:t>- </a:t>
            </a:r>
            <a:r>
              <a:rPr lang="en-US" altLang="zh-CN" dirty="0" err="1">
                <a:solidFill>
                  <a:srgbClr val="FF0000"/>
                </a:solidFill>
              </a:rPr>
              <a:t>jr</a:t>
            </a:r>
            <a:r>
              <a:rPr lang="en-US" altLang="zh-CN" dirty="0"/>
              <a:t> jumps to the address stored in </a:t>
            </a:r>
            <a:r>
              <a:rPr lang="en-US" altLang="zh-CN" dirty="0">
                <a:solidFill>
                  <a:srgbClr val="0000FF"/>
                </a:solidFill>
              </a:rPr>
              <a:t>$</a:t>
            </a:r>
            <a:r>
              <a:rPr lang="en-US" altLang="zh-CN" dirty="0" err="1">
                <a:solidFill>
                  <a:srgbClr val="0000FF"/>
                </a:solidFill>
              </a:rPr>
              <a:t>ra</a:t>
            </a:r>
            <a:r>
              <a:rPr lang="en-US" altLang="zh-CN" dirty="0">
                <a:solidFill>
                  <a:srgbClr val="0000FF"/>
                </a:solidFill>
              </a:rPr>
              <a:t> </a:t>
            </a:r>
          </a:p>
          <a:p>
            <a:pPr marL="82296" indent="0">
              <a:buNone/>
            </a:pPr>
            <a:endParaRPr lang="en-US" altLang="zh-C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8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39867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zh-CN" sz="4000" b="1" dirty="0">
                <a:solidFill>
                  <a:srgbClr val="0000FF"/>
                </a:solidFill>
              </a:rPr>
              <a:t>Control Flow in MIPS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644008" y="2348880"/>
            <a:ext cx="2088232" cy="36004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2412059" y="5051276"/>
            <a:ext cx="5132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b="1" dirty="0">
                <a:solidFill>
                  <a:srgbClr val="FF0000"/>
                </a:solidFill>
              </a:rPr>
              <a:t>PC</a:t>
            </a:r>
            <a:endParaRPr lang="en-US" b="1" dirty="0"/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2853034" y="5229200"/>
            <a:ext cx="1790974" cy="0"/>
          </a:xfrm>
          <a:prstGeom prst="straightConnector1">
            <a:avLst/>
          </a:prstGeom>
          <a:ln w="3175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4644008" y="4869160"/>
            <a:ext cx="2088232" cy="762744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m</a:t>
            </a:r>
            <a:r>
              <a:rPr lang="en-US" dirty="0" smtClean="0"/>
              <a:t>ain</a:t>
            </a:r>
          </a:p>
          <a:p>
            <a:pPr algn="ctr"/>
            <a:r>
              <a:rPr lang="en-US" dirty="0"/>
              <a:t>c</a:t>
            </a:r>
            <a:r>
              <a:rPr lang="en-US" dirty="0" smtClean="0"/>
              <a:t>all sum</a:t>
            </a:r>
            <a:endParaRPr lang="en-US" dirty="0"/>
          </a:p>
          <a:p>
            <a:pPr algn="ctr"/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4644008" y="5128617"/>
            <a:ext cx="2088232" cy="0"/>
          </a:xfrm>
          <a:prstGeom prst="lin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4644008" y="5382741"/>
            <a:ext cx="2088232" cy="0"/>
          </a:xfrm>
          <a:prstGeom prst="lin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</p:cxnSp>
      <p:sp>
        <p:nvSpPr>
          <p:cNvPr id="19" name="TextBox 18"/>
          <p:cNvSpPr txBox="1"/>
          <p:nvPr/>
        </p:nvSpPr>
        <p:spPr>
          <a:xfrm>
            <a:off x="6732240" y="5099347"/>
            <a:ext cx="58221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1100</a:t>
            </a:r>
            <a:endParaRPr lang="en-US" b="1" dirty="0"/>
          </a:p>
        </p:txBody>
      </p:sp>
      <p:sp>
        <p:nvSpPr>
          <p:cNvPr id="20" name="TextBox 19"/>
          <p:cNvSpPr txBox="1"/>
          <p:nvPr/>
        </p:nvSpPr>
        <p:spPr>
          <a:xfrm>
            <a:off x="6732240" y="5353471"/>
            <a:ext cx="58221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1110</a:t>
            </a:r>
            <a:endParaRPr lang="en-US" b="1" dirty="0"/>
          </a:p>
        </p:txBody>
      </p:sp>
      <p:sp>
        <p:nvSpPr>
          <p:cNvPr id="21" name="Rectangle 20"/>
          <p:cNvSpPr/>
          <p:nvPr/>
        </p:nvSpPr>
        <p:spPr>
          <a:xfrm>
            <a:off x="4644008" y="3307085"/>
            <a:ext cx="2088232" cy="76274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sum</a:t>
            </a: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>
            <a:off x="7825449" y="5320258"/>
            <a:ext cx="56297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dirty="0">
                <a:solidFill>
                  <a:srgbClr val="0000FF"/>
                </a:solidFill>
              </a:rPr>
              <a:t>$</a:t>
            </a:r>
            <a:r>
              <a:rPr lang="en-US" altLang="zh-CN" dirty="0" err="1">
                <a:solidFill>
                  <a:srgbClr val="0000FF"/>
                </a:solidFill>
              </a:rPr>
              <a:t>ra</a:t>
            </a:r>
            <a:r>
              <a:rPr lang="en-US" altLang="zh-CN" dirty="0">
                <a:solidFill>
                  <a:srgbClr val="0000FF"/>
                </a:solidFill>
              </a:rPr>
              <a:t> </a:t>
            </a:r>
            <a:endParaRPr lang="en-US" dirty="0"/>
          </a:p>
        </p:txBody>
      </p:sp>
      <p:cxnSp>
        <p:nvCxnSpPr>
          <p:cNvPr id="23" name="Straight Arrow Connector 22"/>
          <p:cNvCxnSpPr>
            <a:stCxn id="20" idx="3"/>
            <a:endCxn id="22" idx="1"/>
          </p:cNvCxnSpPr>
          <p:nvPr/>
        </p:nvCxnSpPr>
        <p:spPr>
          <a:xfrm flipV="1">
            <a:off x="7314451" y="5504924"/>
            <a:ext cx="510998" cy="2436"/>
          </a:xfrm>
          <a:prstGeom prst="straightConnector1">
            <a:avLst/>
          </a:prstGeom>
          <a:ln w="3175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68635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夏至">
  <a:themeElements>
    <a:clrScheme name="夏至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夏至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夏至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8412</TotalTime>
  <Words>935</Words>
  <Application>Microsoft Office PowerPoint</Application>
  <PresentationFormat>On-screen Show (4:3)</PresentationFormat>
  <Paragraphs>212</Paragraphs>
  <Slides>27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8" baseType="lpstr">
      <vt:lpstr>LetterGothicStd</vt:lpstr>
      <vt:lpstr>Malgun Gothic</vt:lpstr>
      <vt:lpstr>华文中宋</vt:lpstr>
      <vt:lpstr>Arial</vt:lpstr>
      <vt:lpstr>Calibri</vt:lpstr>
      <vt:lpstr>Gadugi</vt:lpstr>
      <vt:lpstr>Gill Sans MT</vt:lpstr>
      <vt:lpstr>Verdana</vt:lpstr>
      <vt:lpstr>Wingdings</vt:lpstr>
      <vt:lpstr>Wingdings 2</vt:lpstr>
      <vt:lpstr>夏至</vt:lpstr>
      <vt:lpstr>CSE 341 Computer Organization  Lecture 5 ISA : Assembly Language 4 </vt:lpstr>
      <vt:lpstr>More Complex Example</vt:lpstr>
      <vt:lpstr>More Complex Example</vt:lpstr>
      <vt:lpstr>Function (Procedure)</vt:lpstr>
      <vt:lpstr>How to Translate Function Call in MIPS ASM</vt:lpstr>
      <vt:lpstr>How to Translate Function Call in MIPS ASM</vt:lpstr>
      <vt:lpstr>Control Flow</vt:lpstr>
      <vt:lpstr>Control Flow in MIPS</vt:lpstr>
      <vt:lpstr>Control Flow in MIPS</vt:lpstr>
      <vt:lpstr>How to Translate Function Call in MIPS ASM</vt:lpstr>
      <vt:lpstr>Data Flow</vt:lpstr>
      <vt:lpstr>Data Flow in MIPS</vt:lpstr>
      <vt:lpstr>How to Translate Function Call in MIPS ASM</vt:lpstr>
      <vt:lpstr>A Problem on Register</vt:lpstr>
      <vt:lpstr>Spilling Registers</vt:lpstr>
      <vt:lpstr>Breakdown of Main Memory</vt:lpstr>
      <vt:lpstr>Example</vt:lpstr>
      <vt:lpstr>Example</vt:lpstr>
      <vt:lpstr>Example</vt:lpstr>
      <vt:lpstr>Stack and Heap</vt:lpstr>
      <vt:lpstr>Downward Addressing of Stack</vt:lpstr>
      <vt:lpstr>Heap</vt:lpstr>
      <vt:lpstr>Pushing (store local variables)</vt:lpstr>
      <vt:lpstr>Accessing and Popping (destroying local variables)</vt:lpstr>
      <vt:lpstr>Convention for Caller and Callee</vt:lpstr>
      <vt:lpstr>Example</vt:lpstr>
      <vt:lpstr>Naming Conventions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 344  Digital Computer Systems</dc:title>
  <dc:creator>Wenyao</dc:creator>
  <cp:lastModifiedBy>Lu Su</cp:lastModifiedBy>
  <cp:revision>239</cp:revision>
  <cp:lastPrinted>2016-02-08T21:26:17Z</cp:lastPrinted>
  <dcterms:created xsi:type="dcterms:W3CDTF">2015-08-13T19:09:57Z</dcterms:created>
  <dcterms:modified xsi:type="dcterms:W3CDTF">2020-02-13T02:32:26Z</dcterms:modified>
</cp:coreProperties>
</file>