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8"/>
  </p:notesMasterIdLst>
  <p:sldIdLst>
    <p:sldId id="256" r:id="rId2"/>
    <p:sldId id="292" r:id="rId3"/>
    <p:sldId id="294" r:id="rId4"/>
    <p:sldId id="295" r:id="rId5"/>
    <p:sldId id="296" r:id="rId6"/>
    <p:sldId id="297" r:id="rId7"/>
    <p:sldId id="307" r:id="rId8"/>
    <p:sldId id="298" r:id="rId9"/>
    <p:sldId id="300" r:id="rId10"/>
    <p:sldId id="309" r:id="rId11"/>
    <p:sldId id="301" r:id="rId12"/>
    <p:sldId id="304" r:id="rId13"/>
    <p:sldId id="305" r:id="rId14"/>
    <p:sldId id="302" r:id="rId15"/>
    <p:sldId id="303" r:id="rId16"/>
    <p:sldId id="306" r:id="rId17"/>
  </p:sldIdLst>
  <p:sldSz cx="9144000" cy="6858000" type="screen4x3"/>
  <p:notesSz cx="7099300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16B49A"/>
    <a:srgbClr val="54D1EA"/>
    <a:srgbClr val="1678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82664" autoAdjust="0"/>
  </p:normalViewPr>
  <p:slideViewPr>
    <p:cSldViewPr>
      <p:cViewPr varScale="1">
        <p:scale>
          <a:sx n="113" d="100"/>
          <a:sy n="113" d="100"/>
        </p:scale>
        <p:origin x="155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40BAFB-4364-AA4A-BDEA-94C4C047E366}" type="datetimeFigureOut">
              <a:rPr lang="en-US" smtClean="0"/>
              <a:t>2/13/2020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5EB703-7910-8D44-AA2C-28343CFE75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3352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标题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22" name="副标题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CN" altLang="en-US"/>
              <a:t>单击此处编辑母版副标题样式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A58EC-6596-0E4B-A9A8-F4075E9C0DF7}" type="datetime1">
              <a:rPr lang="en-US" altLang="zh-CN" smtClean="0"/>
              <a:t>2/13/2020</a:t>
            </a:fld>
            <a:endParaRPr lang="zh-CN" altLang="en-US"/>
          </a:p>
        </p:txBody>
      </p:sp>
      <p:sp>
        <p:nvSpPr>
          <p:cNvPr id="20" name="页脚占位符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EECE 552: Computer Design (Fall 2011)</a:t>
            </a:r>
            <a:endParaRPr lang="zh-CN" altLang="en-US"/>
          </a:p>
        </p:txBody>
      </p:sp>
      <p:sp>
        <p:nvSpPr>
          <p:cNvPr id="10" name="灯片编号占位符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8" name="椭圆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椭圆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BFE95-D633-5449-8EF5-886D3B046267}" type="datetime1">
              <a:rPr lang="en-US" altLang="zh-CN" smtClean="0"/>
              <a:t>2/13/2020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EECE 552: Computer Design (Fall 2011)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694B1-3B2B-E142-893E-25F1EA327FF6}" type="datetime1">
              <a:rPr lang="en-US" altLang="zh-CN" smtClean="0"/>
              <a:t>2/13/2020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EECE 552: Computer Design (Fall 2011)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54A42-434D-E74E-BAD1-AB69FFC52CCD}" type="datetime1">
              <a:rPr lang="en-US" altLang="zh-CN" smtClean="0"/>
              <a:t>2/13/2020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EECE 552: Computer Design (Fall 2011)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88E11-8448-BF40-82F3-30C9BC1CB062}" type="datetime1">
              <a:rPr lang="en-US" altLang="zh-CN" smtClean="0"/>
              <a:t>2/13/2020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EECE 552: Computer Design (Fall 2011)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0" name="矩形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椭圆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椭圆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BDC4C-85B5-8A4A-B233-C76E8007AD7A}" type="datetime1">
              <a:rPr lang="en-US" altLang="zh-CN" smtClean="0"/>
              <a:t>2/13/2020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EECE 552: Computer Design (Fall 2011)</a:t>
            </a: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19F35-C450-794D-A96E-426C48978303}" type="datetime1">
              <a:rPr lang="en-US" altLang="zh-CN" smtClean="0"/>
              <a:t>2/13/2020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EECE 552: Computer Design (Fall 2011)</a:t>
            </a:r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AAD54-C2D8-0741-9127-47ABBAB18AEE}" type="datetime1">
              <a:rPr lang="en-US" altLang="zh-CN" smtClean="0"/>
              <a:t>2/13/2020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EECE 552: Computer Design (Fall 2011)</a:t>
            </a: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344E5-8C1E-3F40-B021-675E9845A4C6}" type="datetime1">
              <a:rPr lang="en-US" altLang="zh-CN" smtClean="0"/>
              <a:t>2/13/2020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EECE 552: Computer Design (Fall 2011)</a:t>
            </a: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6" name="矩形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0CD22-E8F6-A740-A9C9-45AB62029920}" type="datetime1">
              <a:rPr lang="en-US" altLang="zh-CN" smtClean="0"/>
              <a:t>2/13/2020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EECE 552: Computer Design (Fall 2011)</a:t>
            </a: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AFC33-C0D7-A94A-95E0-BC3BB797F79E}" type="datetime1">
              <a:rPr lang="en-US" altLang="zh-CN" smtClean="0"/>
              <a:t>2/13/2020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EECE 552: Computer Design (Fall 2011)</a:t>
            </a: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zh-CN" altLang="en-US"/>
              <a:t>单击图标添加图片</a:t>
            </a:r>
            <a:endParaRPr kumimoji="0" lang="en-US" dirty="0"/>
          </a:p>
        </p:txBody>
      </p:sp>
      <p:sp>
        <p:nvSpPr>
          <p:cNvPr id="9" name="流程图: 过程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流程图: 过程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饼形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椭圆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同心圆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标题占位符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9" name="文本占位符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  <a:p>
            <a:pPr lvl="1" eaLnBrk="1" latinLnBrk="0" hangingPunct="1"/>
            <a:r>
              <a:rPr kumimoji="0" lang="zh-CN" altLang="en-US"/>
              <a:t>第二级</a:t>
            </a:r>
          </a:p>
          <a:p>
            <a:pPr lvl="2" eaLnBrk="1" latinLnBrk="0" hangingPunct="1"/>
            <a:r>
              <a:rPr kumimoji="0" lang="zh-CN" altLang="en-US"/>
              <a:t>第三级</a:t>
            </a:r>
          </a:p>
          <a:p>
            <a:pPr lvl="3" eaLnBrk="1" latinLnBrk="0" hangingPunct="1"/>
            <a:r>
              <a:rPr kumimoji="0" lang="zh-CN" altLang="en-US"/>
              <a:t>第四级</a:t>
            </a:r>
          </a:p>
          <a:p>
            <a:pPr lvl="4" eaLnBrk="1" latinLnBrk="0" hangingPunct="1"/>
            <a:r>
              <a:rPr kumimoji="0" lang="zh-CN" altLang="en-US"/>
              <a:t>第五级</a:t>
            </a:r>
            <a:endParaRPr kumimoji="0" lang="en-US"/>
          </a:p>
        </p:txBody>
      </p:sp>
      <p:sp>
        <p:nvSpPr>
          <p:cNvPr id="24" name="日期占位符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45E26FF-5493-8941-840C-F8B349B5D9E6}" type="datetime1">
              <a:rPr lang="en-US" altLang="zh-CN" smtClean="0"/>
              <a:t>2/13/2020</a:t>
            </a:fld>
            <a:endParaRPr lang="zh-CN" altLang="en-US"/>
          </a:p>
        </p:txBody>
      </p:sp>
      <p:sp>
        <p:nvSpPr>
          <p:cNvPr id="10" name="页脚占位符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r>
              <a:rPr lang="en-US" altLang="zh-CN"/>
              <a:t>EECE 552: Computer Design (Fall 2011)</a:t>
            </a:r>
            <a:endParaRPr lang="zh-CN" altLang="en-US"/>
          </a:p>
        </p:txBody>
      </p:sp>
      <p:sp>
        <p:nvSpPr>
          <p:cNvPr id="22" name="灯片编号占位符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5" name="矩形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https://www.geeksforgeeks.org/convert-decimal-fraction-binary-number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0" y="1844824"/>
            <a:ext cx="8964488" cy="2232248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zh-CN" sz="4800" b="1" dirty="0">
                <a:latin typeface="Gadugi" panose="020B0502040204020203" pitchFamily="34" charset="0"/>
                <a:ea typeface="Malgun Gothic" panose="020B0503020000020004" pitchFamily="34" charset="-127"/>
              </a:rPr>
              <a:t>CSE 341</a:t>
            </a:r>
            <a:br>
              <a:rPr lang="en-US" altLang="zh-CN" sz="4800" b="1" dirty="0">
                <a:latin typeface="Gadugi" panose="020B0502040204020203" pitchFamily="34" charset="0"/>
                <a:ea typeface="Malgun Gothic" panose="020B0503020000020004" pitchFamily="34" charset="-127"/>
              </a:rPr>
            </a:br>
            <a:r>
              <a:rPr lang="en-US" altLang="zh-CN" sz="4800" b="1" dirty="0">
                <a:solidFill>
                  <a:srgbClr val="0000FF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Computer Organization</a:t>
            </a:r>
            <a:br>
              <a:rPr lang="en-US" altLang="zh-CN" sz="4800" b="1" dirty="0">
                <a:solidFill>
                  <a:srgbClr val="0000FF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</a:br>
            <a:r>
              <a:rPr lang="en-US" altLang="zh-CN" sz="3100" b="1" i="1" dirty="0">
                <a:solidFill>
                  <a:schemeClr val="tx1"/>
                </a:solidFill>
              </a:rPr>
              <a:t/>
            </a:r>
            <a:br>
              <a:rPr lang="en-US" altLang="zh-CN" sz="3100" b="1" i="1" dirty="0">
                <a:solidFill>
                  <a:schemeClr val="tx1"/>
                </a:solidFill>
              </a:rPr>
            </a:br>
            <a:r>
              <a:rPr lang="en-US" altLang="zh-CN" sz="3600" b="1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Lecture </a:t>
            </a:r>
            <a: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6</a:t>
            </a:r>
            <a:r>
              <a:rPr lang="en-US" altLang="zh-CN" sz="3600" b="1" smtClean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: </a:t>
            </a:r>
            <a: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S</a:t>
            </a:r>
            <a:r>
              <a:rPr lang="en-US" altLang="zh-CN" sz="3600" b="1" dirty="0" smtClean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igned and </a:t>
            </a:r>
            <a:br>
              <a:rPr lang="en-US" altLang="zh-CN" sz="3600" b="1" dirty="0" smtClean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</a:br>
            <a:r>
              <a:rPr lang="en-US" altLang="zh-CN" sz="3600" b="1" dirty="0" smtClean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Unsigned Numbers</a:t>
            </a:r>
            <a: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/>
            </a:r>
            <a:b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</a:br>
            <a:endParaRPr lang="zh-CN" altLang="en-US" sz="3600" b="1" dirty="0">
              <a:solidFill>
                <a:srgbClr val="FF0000"/>
              </a:solidFill>
              <a:latin typeface="Gadugi" panose="020B0502040204020203" pitchFamily="34" charset="0"/>
              <a:ea typeface="Malgun Gothic" panose="020B0503020000020004" pitchFamily="34" charset="-127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403648" y="3933056"/>
            <a:ext cx="6400800" cy="2448272"/>
          </a:xfrm>
        </p:spPr>
        <p:txBody>
          <a:bodyPr>
            <a:normAutofit fontScale="62500" lnSpcReduction="20000"/>
          </a:bodyPr>
          <a:lstStyle/>
          <a:p>
            <a:endParaRPr lang="en-US" altLang="zh-CN" dirty="0"/>
          </a:p>
          <a:p>
            <a:pPr algn="ctr"/>
            <a:r>
              <a:rPr lang="en-US" altLang="zh-CN" sz="5100" b="1" i="1" dirty="0">
                <a:solidFill>
                  <a:schemeClr val="accent1"/>
                </a:solidFill>
              </a:rPr>
              <a:t>Prof. </a:t>
            </a:r>
            <a:r>
              <a:rPr lang="en-US" altLang="zh-CN" sz="5100" b="1" i="1" dirty="0" smtClean="0">
                <a:solidFill>
                  <a:schemeClr val="accent1"/>
                </a:solidFill>
              </a:rPr>
              <a:t>Lu Su</a:t>
            </a:r>
            <a:endParaRPr lang="en-US" altLang="zh-CN" sz="5100" b="1" i="1" dirty="0">
              <a:solidFill>
                <a:schemeClr val="accent1"/>
              </a:solidFill>
            </a:endParaRPr>
          </a:p>
          <a:p>
            <a:pPr algn="ctr"/>
            <a:r>
              <a:rPr lang="en-US" altLang="zh-CN" sz="4400" b="1" i="1" dirty="0">
                <a:solidFill>
                  <a:schemeClr val="tx1"/>
                </a:solidFill>
              </a:rPr>
              <a:t>Computer Science &amp; Engineering, UB</a:t>
            </a:r>
          </a:p>
          <a:p>
            <a:endParaRPr lang="en-US" altLang="zh-CN" sz="4400" b="1" i="1" dirty="0">
              <a:solidFill>
                <a:schemeClr val="tx1"/>
              </a:solidFill>
            </a:endParaRPr>
          </a:p>
          <a:p>
            <a:pPr algn="ctr"/>
            <a:r>
              <a:rPr lang="en-US" altLang="zh-CN" sz="2100" b="1" i="1" dirty="0">
                <a:solidFill>
                  <a:schemeClr val="tx1"/>
                </a:solidFill>
              </a:rPr>
              <a:t>Slides adapted from </a:t>
            </a:r>
            <a:r>
              <a:rPr lang="en-US" altLang="zh-CN" sz="2100" b="1" i="1" dirty="0" err="1"/>
              <a:t>Raheel</a:t>
            </a:r>
            <a:r>
              <a:rPr lang="en-US" altLang="zh-CN" sz="2100" b="1" i="1" dirty="0"/>
              <a:t> Ahmad, </a:t>
            </a:r>
            <a:r>
              <a:rPr lang="en-US" altLang="zh-CN" sz="2100" b="1" i="1" dirty="0">
                <a:solidFill>
                  <a:schemeClr val="tx1"/>
                </a:solidFill>
              </a:rPr>
              <a:t>Luis </a:t>
            </a:r>
            <a:r>
              <a:rPr lang="en-US" altLang="zh-CN" sz="2100" b="1" i="1" dirty="0" err="1">
                <a:solidFill>
                  <a:schemeClr val="tx1"/>
                </a:solidFill>
              </a:rPr>
              <a:t>Ceze</a:t>
            </a:r>
            <a:r>
              <a:rPr lang="en-US" altLang="zh-CN" sz="2100" b="1" i="1" dirty="0">
                <a:solidFill>
                  <a:schemeClr val="tx1"/>
                </a:solidFill>
              </a:rPr>
              <a:t> , </a:t>
            </a:r>
            <a:r>
              <a:rPr lang="en-US" altLang="zh-CN" sz="2100" b="1" i="1" dirty="0" err="1"/>
              <a:t>Sangyeun</a:t>
            </a:r>
            <a:r>
              <a:rPr lang="en-US" altLang="zh-CN" sz="2100" b="1" i="1" dirty="0"/>
              <a:t> Cho,</a:t>
            </a:r>
          </a:p>
          <a:p>
            <a:pPr algn="ctr"/>
            <a:r>
              <a:rPr lang="en-US" altLang="zh-CN" sz="2100" b="1" i="1" dirty="0">
                <a:solidFill>
                  <a:schemeClr val="tx1"/>
                </a:solidFill>
              </a:rPr>
              <a:t> Howard Huang, Bruce Kim, </a:t>
            </a:r>
            <a:r>
              <a:rPr lang="en-US" altLang="zh-CN" sz="2100" b="1" i="1" dirty="0" err="1">
                <a:solidFill>
                  <a:schemeClr val="tx1"/>
                </a:solidFill>
              </a:rPr>
              <a:t>Josep</a:t>
            </a:r>
            <a:r>
              <a:rPr lang="en-US" altLang="zh-CN" sz="2100" b="1" i="1" dirty="0">
                <a:solidFill>
                  <a:schemeClr val="tx1"/>
                </a:solidFill>
              </a:rPr>
              <a:t> </a:t>
            </a:r>
            <a:r>
              <a:rPr lang="en-US" altLang="zh-CN" sz="2100" b="1" i="1" dirty="0" err="1">
                <a:solidFill>
                  <a:schemeClr val="tx1"/>
                </a:solidFill>
              </a:rPr>
              <a:t>Torrellas</a:t>
            </a:r>
            <a:r>
              <a:rPr lang="en-US" altLang="zh-CN" sz="2100" b="1" i="1" dirty="0">
                <a:solidFill>
                  <a:schemeClr val="tx1"/>
                </a:solidFill>
              </a:rPr>
              <a:t>, Bo Yuan, and Craig Zilles</a:t>
            </a:r>
            <a:endParaRPr lang="zh-CN" altLang="en-US" sz="2100" b="1" i="1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92FD79-11E0-F841-8DFA-3016F50AF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942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32837" y="260648"/>
            <a:ext cx="8229600" cy="922114"/>
          </a:xfrm>
        </p:spPr>
        <p:txBody>
          <a:bodyPr>
            <a:noAutofit/>
          </a:bodyPr>
          <a:lstStyle/>
          <a:p>
            <a:pPr algn="ctr"/>
            <a:r>
              <a:rPr lang="en-US" sz="4400" b="1" dirty="0" smtClean="0">
                <a:solidFill>
                  <a:srgbClr val="0000FF"/>
                </a:solidFill>
              </a:rPr>
              <a:t>Decimal to </a:t>
            </a:r>
            <a:r>
              <a:rPr lang="en-US" sz="4400" b="1" dirty="0">
                <a:solidFill>
                  <a:srgbClr val="0000FF"/>
                </a:solidFill>
              </a:rPr>
              <a:t>Binary</a:t>
            </a:r>
            <a:r>
              <a:rPr lang="en-US" sz="4400" b="1" dirty="0" smtClean="0">
                <a:solidFill>
                  <a:srgbClr val="0000FF"/>
                </a:solidFill>
              </a:rPr>
              <a:t> Conversion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55448" y="721704"/>
            <a:ext cx="8171256" cy="6136296"/>
          </a:xfrm>
        </p:spPr>
        <p:txBody>
          <a:bodyPr>
            <a:normAutofit fontScale="92500"/>
          </a:bodyPr>
          <a:lstStyle/>
          <a:p>
            <a:pPr marL="82296" indent="0">
              <a:buNone/>
            </a:pPr>
            <a:endParaRPr lang="en-US" sz="2600" dirty="0" smtClean="0"/>
          </a:p>
          <a:p>
            <a:r>
              <a:rPr lang="en-US" sz="3000" dirty="0"/>
              <a:t>Convert the integral part of decimal to binary equivalent </a:t>
            </a:r>
            <a:r>
              <a:rPr lang="en-US" sz="3000" dirty="0" smtClean="0"/>
              <a:t>:   (                                       )    </a:t>
            </a:r>
          </a:p>
          <a:p>
            <a:pPr marL="82296" indent="0">
              <a:buNone/>
            </a:pPr>
            <a:r>
              <a:rPr lang="en-US" sz="3000" dirty="0" smtClean="0"/>
              <a:t>   1. </a:t>
            </a:r>
            <a:r>
              <a:rPr lang="en-US" sz="3000" dirty="0"/>
              <a:t>Divide the decimal number by 2 and store </a:t>
            </a:r>
            <a:r>
              <a:rPr lang="en-US" sz="3000" dirty="0" smtClean="0"/>
              <a:t>   </a:t>
            </a:r>
          </a:p>
          <a:p>
            <a:pPr marL="82296" indent="0">
              <a:buNone/>
            </a:pPr>
            <a:r>
              <a:rPr lang="en-US" sz="3000" dirty="0"/>
              <a:t> </a:t>
            </a:r>
            <a:r>
              <a:rPr lang="en-US" sz="3000" dirty="0" smtClean="0"/>
              <a:t>     remainders </a:t>
            </a:r>
            <a:r>
              <a:rPr lang="en-US" sz="3000" dirty="0"/>
              <a:t>in array</a:t>
            </a:r>
            <a:r>
              <a:rPr lang="en-US" sz="3000" dirty="0" smtClean="0"/>
              <a:t>.</a:t>
            </a:r>
          </a:p>
          <a:p>
            <a:pPr marL="82296" indent="0">
              <a:buNone/>
            </a:pPr>
            <a:r>
              <a:rPr lang="en-US" sz="3000" dirty="0"/>
              <a:t> </a:t>
            </a:r>
            <a:r>
              <a:rPr lang="en-US" sz="3000" dirty="0" smtClean="0"/>
              <a:t>  2. </a:t>
            </a:r>
            <a:r>
              <a:rPr lang="en-US" sz="3000" dirty="0"/>
              <a:t>Divide the quotient by 2</a:t>
            </a:r>
            <a:r>
              <a:rPr lang="en-US" sz="3000" dirty="0" smtClean="0"/>
              <a:t>.</a:t>
            </a:r>
          </a:p>
          <a:p>
            <a:pPr marL="82296" indent="0">
              <a:buNone/>
            </a:pPr>
            <a:r>
              <a:rPr lang="en-US" sz="3000" dirty="0" smtClean="0"/>
              <a:t>   3. </a:t>
            </a:r>
            <a:r>
              <a:rPr lang="en-US" sz="3000" dirty="0"/>
              <a:t>Repeat step 2 until we get the quotient equal to </a:t>
            </a:r>
            <a:endParaRPr lang="en-US" sz="3000" dirty="0" smtClean="0"/>
          </a:p>
          <a:p>
            <a:pPr marL="82296" indent="0">
              <a:buNone/>
            </a:pPr>
            <a:r>
              <a:rPr lang="en-US" sz="3000" dirty="0"/>
              <a:t> </a:t>
            </a:r>
            <a:r>
              <a:rPr lang="en-US" sz="3000" dirty="0" smtClean="0"/>
              <a:t>     zero.</a:t>
            </a:r>
          </a:p>
          <a:p>
            <a:pPr marL="82296" indent="0">
              <a:buNone/>
            </a:pPr>
            <a:r>
              <a:rPr lang="en-US" sz="3000" dirty="0"/>
              <a:t> </a:t>
            </a:r>
            <a:r>
              <a:rPr lang="en-US" sz="3000" dirty="0" smtClean="0"/>
              <a:t>  4.</a:t>
            </a:r>
            <a:r>
              <a:rPr lang="en-US" sz="3000" dirty="0"/>
              <a:t> Equivalent binary number would be reverse of all </a:t>
            </a:r>
            <a:endParaRPr lang="en-US" sz="3000" dirty="0" smtClean="0"/>
          </a:p>
          <a:p>
            <a:pPr marL="82296" indent="0">
              <a:buNone/>
            </a:pPr>
            <a:r>
              <a:rPr lang="en-US" sz="3000" dirty="0"/>
              <a:t> </a:t>
            </a:r>
            <a:r>
              <a:rPr lang="en-US" sz="3000" dirty="0" smtClean="0"/>
              <a:t>     remainders </a:t>
            </a:r>
            <a:r>
              <a:rPr lang="en-US" sz="3000" dirty="0"/>
              <a:t>of step 1</a:t>
            </a:r>
            <a:r>
              <a:rPr lang="en-US" sz="3000" dirty="0" smtClean="0"/>
              <a:t>.</a:t>
            </a:r>
            <a:endParaRPr lang="en-US" sz="2800" dirty="0" smtClean="0"/>
          </a:p>
          <a:p>
            <a:pPr marL="82296" indent="0">
              <a:buNone/>
            </a:pPr>
            <a:r>
              <a:rPr lang="en-US" sz="2200" i="1" dirty="0" smtClean="0"/>
              <a:t>   (</a:t>
            </a:r>
            <a:r>
              <a:rPr lang="en-US" sz="2400" i="1" dirty="0" smtClean="0"/>
              <a:t>A</a:t>
            </a:r>
            <a:r>
              <a:rPr lang="en-US" altLang="zh-CN" sz="2400" i="1" dirty="0" smtClean="0"/>
              <a:t>dapted </a:t>
            </a:r>
            <a:r>
              <a:rPr lang="en-US" altLang="zh-CN" sz="2400" i="1" dirty="0"/>
              <a:t>from </a:t>
            </a:r>
            <a:r>
              <a:rPr lang="en-US" sz="2200" i="1" dirty="0" smtClean="0">
                <a:hlinkClick r:id="rId2"/>
              </a:rPr>
              <a:t>https</a:t>
            </a:r>
            <a:r>
              <a:rPr lang="en-US" sz="2200" i="1" dirty="0">
                <a:hlinkClick r:id="rId2"/>
              </a:rPr>
              <a:t>://</a:t>
            </a:r>
            <a:r>
              <a:rPr lang="en-US" sz="2200" i="1" dirty="0" smtClean="0">
                <a:hlinkClick r:id="rId2"/>
              </a:rPr>
              <a:t>www.geeksforgeeks.org/convert-decimal-fraction-binary-number</a:t>
            </a:r>
            <a:r>
              <a:rPr lang="en-US" sz="2200" i="1" dirty="0">
                <a:hlinkClick r:id="rId2"/>
              </a:rPr>
              <a:t>/</a:t>
            </a:r>
            <a:r>
              <a:rPr lang="en-US" sz="2200" i="1" dirty="0" smtClean="0"/>
              <a:t>)</a:t>
            </a:r>
            <a:endParaRPr lang="en-US" sz="2200" i="1" dirty="0"/>
          </a:p>
          <a:p>
            <a:endParaRPr lang="en-US" altLang="en-US" dirty="0"/>
          </a:p>
          <a:p>
            <a:pPr lvl="1"/>
            <a:endParaRPr lang="en-US" altLang="en-US" dirty="0"/>
          </a:p>
          <a:p>
            <a:endParaRPr lang="en-US" altLang="zh-CN" dirty="0"/>
          </a:p>
          <a:p>
            <a:endParaRPr lang="zh-CN" alt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14CC72-AD22-ED43-8956-C97E7C5C6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10</a:t>
            </a:fld>
            <a:endParaRPr lang="zh-CN" alt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2638" y="1700808"/>
            <a:ext cx="3848100" cy="390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5297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32837" y="260648"/>
            <a:ext cx="8229600" cy="922114"/>
          </a:xfrm>
        </p:spPr>
        <p:txBody>
          <a:bodyPr>
            <a:noAutofit/>
          </a:bodyPr>
          <a:lstStyle/>
          <a:p>
            <a:pPr algn="ctr"/>
            <a:r>
              <a:rPr lang="en-US" sz="4400" b="1" dirty="0" smtClean="0">
                <a:solidFill>
                  <a:srgbClr val="0000FF"/>
                </a:solidFill>
              </a:rPr>
              <a:t>Decimal to </a:t>
            </a:r>
            <a:r>
              <a:rPr lang="en-US" sz="4400" b="1" dirty="0">
                <a:solidFill>
                  <a:srgbClr val="0000FF"/>
                </a:solidFill>
              </a:rPr>
              <a:t>Binary</a:t>
            </a:r>
            <a:r>
              <a:rPr lang="en-US" sz="4400" b="1" dirty="0" smtClean="0">
                <a:solidFill>
                  <a:srgbClr val="0000FF"/>
                </a:solidFill>
              </a:rPr>
              <a:t> Conversion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53271" y="721704"/>
            <a:ext cx="8171256" cy="5583845"/>
          </a:xfrm>
        </p:spPr>
        <p:txBody>
          <a:bodyPr>
            <a:normAutofit lnSpcReduction="10000"/>
          </a:bodyPr>
          <a:lstStyle/>
          <a:p>
            <a:pPr marL="82296" indent="0">
              <a:buNone/>
            </a:pPr>
            <a:endParaRPr lang="en-US" sz="2600" dirty="0" smtClean="0"/>
          </a:p>
          <a:p>
            <a:r>
              <a:rPr lang="en-US" sz="2800" dirty="0"/>
              <a:t>Convert the fractional part of decimal to binary equivalent </a:t>
            </a:r>
            <a:r>
              <a:rPr lang="en-US" sz="2800" dirty="0" smtClean="0"/>
              <a:t>:    (                                    )     </a:t>
            </a:r>
          </a:p>
          <a:p>
            <a:r>
              <a:rPr lang="en-US" sz="2800" dirty="0" smtClean="0"/>
              <a:t>Assume the </a:t>
            </a:r>
          </a:p>
          <a:p>
            <a:pPr marL="82296" indent="0">
              <a:buNone/>
            </a:pPr>
            <a:r>
              <a:rPr lang="en-US" sz="2800" dirty="0" smtClean="0"/>
              <a:t>   1. </a:t>
            </a:r>
            <a:r>
              <a:rPr lang="en-US" sz="2800" dirty="0"/>
              <a:t>Multiply the fractional decimal number by 2</a:t>
            </a:r>
            <a:r>
              <a:rPr lang="en-US" sz="2800" dirty="0" smtClean="0"/>
              <a:t>.</a:t>
            </a:r>
          </a:p>
          <a:p>
            <a:pPr marL="82296" indent="0">
              <a:buNone/>
            </a:pPr>
            <a:r>
              <a:rPr lang="en-US" sz="2800" dirty="0"/>
              <a:t> </a:t>
            </a:r>
            <a:r>
              <a:rPr lang="en-US" sz="2800" dirty="0" smtClean="0"/>
              <a:t>  2. </a:t>
            </a:r>
            <a:r>
              <a:rPr lang="en-US" sz="2800" dirty="0"/>
              <a:t>Integral part of resultant decimal number will be </a:t>
            </a:r>
            <a:endParaRPr lang="en-US" sz="2800" dirty="0" smtClean="0"/>
          </a:p>
          <a:p>
            <a:pPr marL="82296" indent="0"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first </a:t>
            </a:r>
            <a:r>
              <a:rPr lang="en-US" sz="2800" dirty="0"/>
              <a:t>digit of fraction binary number</a:t>
            </a:r>
            <a:r>
              <a:rPr lang="en-US" sz="2800" dirty="0" smtClean="0"/>
              <a:t>.</a:t>
            </a:r>
          </a:p>
          <a:p>
            <a:pPr marL="82296" indent="0">
              <a:buNone/>
            </a:pPr>
            <a:r>
              <a:rPr lang="en-US" sz="2800" dirty="0"/>
              <a:t> </a:t>
            </a:r>
            <a:r>
              <a:rPr lang="en-US" sz="2800" dirty="0" smtClean="0"/>
              <a:t>  3. </a:t>
            </a:r>
            <a:r>
              <a:rPr lang="en-US" sz="2800" dirty="0"/>
              <a:t>Repeat step 1 using only fractional part of decimal </a:t>
            </a:r>
            <a:endParaRPr lang="en-US" sz="2800" dirty="0" smtClean="0"/>
          </a:p>
          <a:p>
            <a:pPr marL="82296" indent="0"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number </a:t>
            </a:r>
            <a:r>
              <a:rPr lang="en-US" sz="2800" dirty="0"/>
              <a:t>and then step 2</a:t>
            </a:r>
            <a:r>
              <a:rPr lang="en-US" sz="2800" dirty="0" smtClean="0"/>
              <a:t>.</a:t>
            </a:r>
          </a:p>
          <a:p>
            <a:pPr marL="82296" indent="0">
              <a:buNone/>
            </a:pPr>
            <a:endParaRPr lang="en-US" sz="2800" dirty="0" smtClean="0"/>
          </a:p>
          <a:p>
            <a:r>
              <a:rPr lang="en-US" sz="2800" dirty="0"/>
              <a:t>Combine both integral and fractional part of binary number.</a:t>
            </a:r>
          </a:p>
          <a:p>
            <a:pPr marL="82296" indent="0">
              <a:buNone/>
            </a:pPr>
            <a:endParaRPr lang="en-US" sz="2800" dirty="0"/>
          </a:p>
          <a:p>
            <a:pPr marL="82296" indent="0">
              <a:buNone/>
            </a:pPr>
            <a:endParaRPr lang="en-US" sz="2800" dirty="0" smtClean="0"/>
          </a:p>
          <a:p>
            <a:endParaRPr lang="en-US" dirty="0"/>
          </a:p>
          <a:p>
            <a:endParaRPr lang="en-US" altLang="en-US" dirty="0"/>
          </a:p>
          <a:p>
            <a:pPr lvl="1"/>
            <a:endParaRPr lang="en-US" altLang="en-US" dirty="0"/>
          </a:p>
          <a:p>
            <a:endParaRPr lang="en-US" altLang="zh-CN" dirty="0"/>
          </a:p>
          <a:p>
            <a:endParaRPr lang="zh-CN" alt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14CC72-AD22-ED43-8956-C97E7C5C6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11</a:t>
            </a:fld>
            <a:endParaRPr lang="zh-CN" alt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91880" y="1643818"/>
            <a:ext cx="3533775" cy="314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706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32837" y="260648"/>
            <a:ext cx="8229600" cy="922114"/>
          </a:xfrm>
        </p:spPr>
        <p:txBody>
          <a:bodyPr>
            <a:noAutofit/>
          </a:bodyPr>
          <a:lstStyle/>
          <a:p>
            <a:pPr algn="ctr"/>
            <a:r>
              <a:rPr lang="en-US" sz="4400" b="1" dirty="0" smtClean="0">
                <a:solidFill>
                  <a:srgbClr val="0000FF"/>
                </a:solidFill>
              </a:rPr>
              <a:t>Decimal to </a:t>
            </a:r>
            <a:r>
              <a:rPr lang="en-US" sz="4400" b="1" dirty="0">
                <a:solidFill>
                  <a:srgbClr val="0000FF"/>
                </a:solidFill>
              </a:rPr>
              <a:t>Binary</a:t>
            </a:r>
            <a:r>
              <a:rPr lang="en-US" sz="4400" b="1" dirty="0" smtClean="0">
                <a:solidFill>
                  <a:srgbClr val="0000FF"/>
                </a:solidFill>
              </a:rPr>
              <a:t> Conversion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53271" y="721704"/>
            <a:ext cx="8171256" cy="5583845"/>
          </a:xfrm>
        </p:spPr>
        <p:txBody>
          <a:bodyPr>
            <a:normAutofit/>
          </a:bodyPr>
          <a:lstStyle/>
          <a:p>
            <a:pPr marL="82296" indent="0">
              <a:buNone/>
            </a:pPr>
            <a:endParaRPr lang="en-US" sz="2600" dirty="0" smtClean="0"/>
          </a:p>
          <a:p>
            <a:r>
              <a:rPr lang="en-US" altLang="zh-CN" sz="2800" dirty="0" smtClean="0"/>
              <a:t>Example:   Convert 4.3125 to binary. (3 </a:t>
            </a:r>
            <a:r>
              <a:rPr lang="en-US" sz="2800" dirty="0"/>
              <a:t>precision after decimal </a:t>
            </a:r>
            <a:r>
              <a:rPr lang="en-US" sz="2800" dirty="0" smtClean="0"/>
              <a:t>point</a:t>
            </a:r>
            <a:r>
              <a:rPr lang="en-US" altLang="zh-CN" sz="2800" dirty="0" smtClean="0"/>
              <a:t>)</a:t>
            </a:r>
            <a:endParaRPr lang="en-US" sz="2800" dirty="0"/>
          </a:p>
          <a:p>
            <a:pPr marL="82296" indent="0">
              <a:buNone/>
            </a:pPr>
            <a:r>
              <a:rPr lang="en-US" sz="2800" dirty="0" smtClean="0"/>
              <a:t>   Step1: Conversion of 4 to binary.</a:t>
            </a:r>
          </a:p>
          <a:p>
            <a:pPr marL="82296" indent="0">
              <a:buNone/>
            </a:pPr>
            <a:endParaRPr lang="en-US" sz="2800" dirty="0" smtClean="0"/>
          </a:p>
          <a:p>
            <a:pPr marL="82296" indent="0">
              <a:buNone/>
            </a:pPr>
            <a:r>
              <a:rPr lang="en-US" sz="2800" dirty="0"/>
              <a:t>	</a:t>
            </a:r>
            <a:r>
              <a:rPr lang="en-US" sz="2800" dirty="0" smtClean="0"/>
              <a:t>1.  4/2: remainder = 0; quotient = 2;</a:t>
            </a:r>
          </a:p>
          <a:p>
            <a:pPr marL="82296" indent="0">
              <a:buNone/>
            </a:pPr>
            <a:r>
              <a:rPr lang="en-US" sz="2800" dirty="0"/>
              <a:t>	2. </a:t>
            </a:r>
            <a:r>
              <a:rPr lang="en-US" sz="2800" dirty="0" smtClean="0"/>
              <a:t> </a:t>
            </a:r>
            <a:r>
              <a:rPr lang="en-US" sz="2800" dirty="0"/>
              <a:t>2</a:t>
            </a:r>
            <a:r>
              <a:rPr lang="en-US" sz="2800" dirty="0" smtClean="0"/>
              <a:t>/2</a:t>
            </a:r>
            <a:r>
              <a:rPr lang="en-US" sz="2800" dirty="0"/>
              <a:t>: remainder = 0; quotient = 1</a:t>
            </a:r>
            <a:r>
              <a:rPr lang="en-US" sz="2800" dirty="0" smtClean="0"/>
              <a:t>;</a:t>
            </a:r>
          </a:p>
          <a:p>
            <a:pPr marL="82296" indent="0">
              <a:buNone/>
            </a:pPr>
            <a:r>
              <a:rPr lang="en-US" sz="2800" dirty="0"/>
              <a:t>	</a:t>
            </a:r>
            <a:r>
              <a:rPr lang="en-US" sz="2800" dirty="0" smtClean="0"/>
              <a:t>3.  </a:t>
            </a:r>
            <a:r>
              <a:rPr lang="en-US" sz="2800" dirty="0"/>
              <a:t>1</a:t>
            </a:r>
            <a:r>
              <a:rPr lang="en-US" sz="2800" dirty="0" smtClean="0"/>
              <a:t>/2</a:t>
            </a:r>
            <a:r>
              <a:rPr lang="en-US" sz="2800" dirty="0"/>
              <a:t>: remainder = </a:t>
            </a:r>
            <a:r>
              <a:rPr lang="en-US" sz="2800" dirty="0" smtClean="0"/>
              <a:t>1; </a:t>
            </a:r>
            <a:r>
              <a:rPr lang="en-US" sz="2800" dirty="0"/>
              <a:t>quotient = </a:t>
            </a:r>
            <a:r>
              <a:rPr lang="en-US" sz="2800" dirty="0" smtClean="0"/>
              <a:t>0;</a:t>
            </a:r>
          </a:p>
          <a:p>
            <a:pPr marL="82296" indent="0">
              <a:buNone/>
            </a:pPr>
            <a:endParaRPr lang="en-US" sz="2800" dirty="0" smtClean="0"/>
          </a:p>
          <a:p>
            <a:pPr marL="82296" indent="0"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So integral part is 100.</a:t>
            </a:r>
            <a:endParaRPr lang="en-US" sz="2800" dirty="0"/>
          </a:p>
          <a:p>
            <a:pPr marL="82296" indent="0">
              <a:buNone/>
            </a:pPr>
            <a:endParaRPr lang="en-US" sz="2800" dirty="0"/>
          </a:p>
          <a:p>
            <a:pPr marL="82296" indent="0">
              <a:buNone/>
            </a:pPr>
            <a:endParaRPr lang="en-US" sz="2800" dirty="0"/>
          </a:p>
          <a:p>
            <a:pPr marL="82296" indent="0">
              <a:buNone/>
            </a:pPr>
            <a:endParaRPr lang="en-US" sz="2800" dirty="0" smtClean="0"/>
          </a:p>
          <a:p>
            <a:endParaRPr lang="en-US" dirty="0"/>
          </a:p>
          <a:p>
            <a:endParaRPr lang="en-US" altLang="en-US" dirty="0"/>
          </a:p>
          <a:p>
            <a:pPr lvl="1"/>
            <a:endParaRPr lang="en-US" altLang="en-US" dirty="0"/>
          </a:p>
          <a:p>
            <a:endParaRPr lang="en-US" altLang="zh-CN" dirty="0"/>
          </a:p>
          <a:p>
            <a:endParaRPr lang="zh-CN" alt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14CC72-AD22-ED43-8956-C97E7C5C6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37994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32837" y="260648"/>
            <a:ext cx="8229600" cy="922114"/>
          </a:xfrm>
        </p:spPr>
        <p:txBody>
          <a:bodyPr>
            <a:noAutofit/>
          </a:bodyPr>
          <a:lstStyle/>
          <a:p>
            <a:pPr algn="ctr"/>
            <a:r>
              <a:rPr lang="en-US" sz="4400" b="1" dirty="0" smtClean="0">
                <a:solidFill>
                  <a:srgbClr val="0000FF"/>
                </a:solidFill>
              </a:rPr>
              <a:t>Decimal to </a:t>
            </a:r>
            <a:r>
              <a:rPr lang="en-US" sz="4400" b="1" dirty="0">
                <a:solidFill>
                  <a:srgbClr val="0000FF"/>
                </a:solidFill>
              </a:rPr>
              <a:t>Binary</a:t>
            </a:r>
            <a:r>
              <a:rPr lang="en-US" sz="4400" b="1" dirty="0" smtClean="0">
                <a:solidFill>
                  <a:srgbClr val="0000FF"/>
                </a:solidFill>
              </a:rPr>
              <a:t> Conversion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53271" y="721704"/>
            <a:ext cx="8171256" cy="5583845"/>
          </a:xfrm>
        </p:spPr>
        <p:txBody>
          <a:bodyPr>
            <a:normAutofit/>
          </a:bodyPr>
          <a:lstStyle/>
          <a:p>
            <a:pPr marL="82296" indent="0">
              <a:buNone/>
            </a:pPr>
            <a:endParaRPr lang="en-US" sz="2800" dirty="0"/>
          </a:p>
          <a:p>
            <a:pPr marL="82296" indent="0">
              <a:buNone/>
            </a:pPr>
            <a:r>
              <a:rPr lang="en-US" sz="2800" dirty="0" smtClean="0"/>
              <a:t>   Step2: Conversion of .3125 to binary. </a:t>
            </a:r>
          </a:p>
          <a:p>
            <a:pPr marL="82296" indent="0">
              <a:buNone/>
            </a:pPr>
            <a:r>
              <a:rPr lang="en-US" sz="2800" dirty="0"/>
              <a:t>	</a:t>
            </a:r>
            <a:r>
              <a:rPr lang="en-US" sz="2800" dirty="0" smtClean="0"/>
              <a:t>1.  0.3125 * 2 = 0.625, integral part: 0;</a:t>
            </a:r>
          </a:p>
          <a:p>
            <a:pPr marL="82296" indent="0">
              <a:buNone/>
            </a:pPr>
            <a:r>
              <a:rPr lang="en-US" sz="2800" dirty="0"/>
              <a:t>	2. </a:t>
            </a:r>
            <a:r>
              <a:rPr lang="en-US" sz="2800" dirty="0" smtClean="0"/>
              <a:t> 0.625 </a:t>
            </a:r>
            <a:r>
              <a:rPr lang="en-US" sz="2800" dirty="0"/>
              <a:t>* 2 = </a:t>
            </a:r>
            <a:r>
              <a:rPr lang="en-US" sz="2800" dirty="0" smtClean="0"/>
              <a:t>1.25, </a:t>
            </a:r>
            <a:r>
              <a:rPr lang="en-US" sz="2800" dirty="0"/>
              <a:t>integral part: </a:t>
            </a:r>
            <a:r>
              <a:rPr lang="en-US" sz="2800" dirty="0" smtClean="0"/>
              <a:t>1;</a:t>
            </a:r>
          </a:p>
          <a:p>
            <a:pPr marL="82296" indent="0">
              <a:buNone/>
            </a:pPr>
            <a:r>
              <a:rPr lang="en-US" sz="2800" dirty="0"/>
              <a:t>	</a:t>
            </a:r>
            <a:r>
              <a:rPr lang="en-US" sz="2800" dirty="0" smtClean="0"/>
              <a:t>3.  0.25 </a:t>
            </a:r>
            <a:r>
              <a:rPr lang="en-US" sz="2800" dirty="0"/>
              <a:t>* 2 = </a:t>
            </a:r>
            <a:r>
              <a:rPr lang="en-US" sz="2800" dirty="0" smtClean="0"/>
              <a:t>0.5, </a:t>
            </a:r>
            <a:r>
              <a:rPr lang="en-US" sz="2800" dirty="0"/>
              <a:t>integral part: 0</a:t>
            </a:r>
            <a:r>
              <a:rPr lang="en-US" sz="2800" dirty="0" smtClean="0"/>
              <a:t>;</a:t>
            </a:r>
          </a:p>
          <a:p>
            <a:pPr marL="82296" indent="0">
              <a:buNone/>
            </a:pPr>
            <a:r>
              <a:rPr lang="en-US" sz="2800" dirty="0"/>
              <a:t>	</a:t>
            </a:r>
            <a:r>
              <a:rPr lang="en-US" sz="2800" dirty="0" smtClean="0"/>
              <a:t>4.  0.5 </a:t>
            </a:r>
            <a:r>
              <a:rPr lang="zh-CN" altLang="en-US" sz="2800" dirty="0" smtClean="0"/>
              <a:t>* </a:t>
            </a:r>
            <a:r>
              <a:rPr lang="en-US" altLang="zh-CN" sz="2800" dirty="0" smtClean="0"/>
              <a:t>2 = 1</a:t>
            </a:r>
            <a:r>
              <a:rPr lang="en-US" sz="2800" dirty="0"/>
              <a:t>, integral part: </a:t>
            </a:r>
            <a:r>
              <a:rPr lang="en-US" sz="2800" dirty="0" smtClean="0"/>
              <a:t>1;</a:t>
            </a:r>
          </a:p>
          <a:p>
            <a:pPr marL="82296" indent="0">
              <a:buNone/>
            </a:pPr>
            <a:endParaRPr lang="en-US" sz="2800" dirty="0" smtClean="0"/>
          </a:p>
          <a:p>
            <a:pPr marL="82296" indent="0">
              <a:buNone/>
            </a:pPr>
            <a:r>
              <a:rPr lang="en-US" sz="2800" dirty="0" smtClean="0"/>
              <a:t>        So fractional part is 0.0101.</a:t>
            </a:r>
          </a:p>
          <a:p>
            <a:pPr marL="82296" indent="0">
              <a:buNone/>
            </a:pPr>
            <a:endParaRPr lang="en-US" sz="2800" dirty="0"/>
          </a:p>
          <a:p>
            <a:pPr marL="82296" indent="0">
              <a:buNone/>
            </a:pPr>
            <a:r>
              <a:rPr lang="en-US" sz="2800" dirty="0" smtClean="0"/>
              <a:t>   Step3: 100 + 0.0101 = 100.0101.</a:t>
            </a:r>
            <a:endParaRPr lang="en-US" sz="2800" dirty="0"/>
          </a:p>
          <a:p>
            <a:pPr marL="82296" indent="0">
              <a:buNone/>
            </a:pPr>
            <a:endParaRPr lang="en-US" sz="2800" dirty="0"/>
          </a:p>
          <a:p>
            <a:pPr marL="82296" indent="0">
              <a:buNone/>
            </a:pPr>
            <a:endParaRPr lang="en-US" sz="2800" dirty="0"/>
          </a:p>
          <a:p>
            <a:pPr marL="82296" indent="0">
              <a:buNone/>
            </a:pPr>
            <a:endParaRPr lang="en-US" sz="2800" dirty="0" smtClean="0"/>
          </a:p>
          <a:p>
            <a:endParaRPr lang="en-US" dirty="0"/>
          </a:p>
          <a:p>
            <a:endParaRPr lang="en-US" altLang="en-US" dirty="0"/>
          </a:p>
          <a:p>
            <a:pPr lvl="1"/>
            <a:endParaRPr lang="en-US" altLang="en-US" dirty="0"/>
          </a:p>
          <a:p>
            <a:endParaRPr lang="en-US" altLang="zh-CN" dirty="0"/>
          </a:p>
          <a:p>
            <a:endParaRPr lang="zh-CN" alt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14CC72-AD22-ED43-8956-C97E7C5C6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66480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32837" y="130622"/>
            <a:ext cx="8229600" cy="922114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rgbClr val="0000FF"/>
                </a:solidFill>
              </a:rPr>
              <a:t>Binary to Hexadecimal and </a:t>
            </a:r>
            <a:r>
              <a:rPr lang="en-US" sz="4000" b="1" dirty="0" smtClean="0">
                <a:solidFill>
                  <a:srgbClr val="0000FF"/>
                </a:solidFill>
              </a:rPr>
              <a:t>Back</a:t>
            </a:r>
            <a:endParaRPr lang="zh-CN" altLang="en-US" sz="40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91181" y="863811"/>
            <a:ext cx="8171256" cy="5122787"/>
          </a:xfrm>
        </p:spPr>
        <p:txBody>
          <a:bodyPr>
            <a:normAutofit/>
          </a:bodyPr>
          <a:lstStyle/>
          <a:p>
            <a:r>
              <a:rPr lang="en-US" sz="2800" dirty="0" smtClean="0"/>
              <a:t>Since </a:t>
            </a:r>
            <a:r>
              <a:rPr lang="en-US" sz="2800" dirty="0"/>
              <a:t>base 16 is a power of </a:t>
            </a:r>
            <a:r>
              <a:rPr lang="en-US" sz="2800" dirty="0" smtClean="0"/>
              <a:t>2, we </a:t>
            </a:r>
            <a:r>
              <a:rPr lang="en-US" sz="2800" dirty="0"/>
              <a:t>can trivially convert by replacing each group of four binary digits by a </a:t>
            </a:r>
            <a:r>
              <a:rPr lang="en-US" sz="2800" dirty="0" smtClean="0"/>
              <a:t>single hexadecimal </a:t>
            </a:r>
            <a:r>
              <a:rPr lang="en-US" sz="2800" dirty="0"/>
              <a:t>digit, and vice versa</a:t>
            </a:r>
            <a:r>
              <a:rPr lang="en-US" sz="2800" dirty="0" smtClean="0"/>
              <a:t>.</a:t>
            </a:r>
          </a:p>
          <a:p>
            <a:endParaRPr lang="en-US" sz="2800" dirty="0"/>
          </a:p>
          <a:p>
            <a:pPr marL="82296" indent="0">
              <a:buNone/>
            </a:pPr>
            <a:endParaRPr lang="en-US" sz="2800" dirty="0" smtClean="0"/>
          </a:p>
          <a:p>
            <a:endParaRPr lang="en-US" dirty="0"/>
          </a:p>
          <a:p>
            <a:endParaRPr lang="en-US" altLang="en-US" dirty="0"/>
          </a:p>
          <a:p>
            <a:pPr lvl="1"/>
            <a:endParaRPr lang="en-US" altLang="en-US" dirty="0"/>
          </a:p>
          <a:p>
            <a:endParaRPr lang="en-US" altLang="zh-CN" dirty="0"/>
          </a:p>
          <a:p>
            <a:endParaRPr lang="zh-CN" alt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14CC72-AD22-ED43-8956-C97E7C5C6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14</a:t>
            </a:fld>
            <a:endParaRPr lang="zh-CN" alt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9752" y="2204864"/>
            <a:ext cx="5544616" cy="198272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39753" y="4133850"/>
            <a:ext cx="5602960" cy="2008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2352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32837" y="130622"/>
            <a:ext cx="8229600" cy="922114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rgbClr val="0000FF"/>
                </a:solidFill>
              </a:rPr>
              <a:t>Binary to Hexadecimal and </a:t>
            </a:r>
            <a:r>
              <a:rPr lang="en-US" sz="4000" b="1" dirty="0" smtClean="0">
                <a:solidFill>
                  <a:srgbClr val="0000FF"/>
                </a:solidFill>
              </a:rPr>
              <a:t>Back</a:t>
            </a:r>
            <a:endParaRPr lang="zh-CN" altLang="en-US" sz="40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91181" y="863811"/>
            <a:ext cx="8171256" cy="5122787"/>
          </a:xfrm>
        </p:spPr>
        <p:txBody>
          <a:bodyPr>
            <a:normAutofit/>
          </a:bodyPr>
          <a:lstStyle/>
          <a:p>
            <a:r>
              <a:rPr lang="en-US" altLang="zh-CN" sz="2800" dirty="0" smtClean="0"/>
              <a:t>Example:</a:t>
            </a:r>
          </a:p>
          <a:p>
            <a:endParaRPr lang="en-US" sz="2800" dirty="0" smtClean="0"/>
          </a:p>
          <a:p>
            <a:endParaRPr lang="en-US" dirty="0"/>
          </a:p>
          <a:p>
            <a:endParaRPr lang="en-US" altLang="en-US" dirty="0"/>
          </a:p>
          <a:p>
            <a:pPr lvl="1"/>
            <a:endParaRPr lang="en-US" altLang="en-US" dirty="0"/>
          </a:p>
          <a:p>
            <a:endParaRPr lang="en-US" altLang="zh-CN" dirty="0"/>
          </a:p>
          <a:p>
            <a:endParaRPr lang="zh-CN" alt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14CC72-AD22-ED43-8956-C97E7C5C6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15</a:t>
            </a:fld>
            <a:endParaRPr lang="zh-CN" alt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2232" y="1484784"/>
            <a:ext cx="7157676" cy="136815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19672" y="2740612"/>
            <a:ext cx="6336045" cy="3583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0407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32837" y="260648"/>
            <a:ext cx="8229600" cy="922114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rgbClr val="0000FF"/>
                </a:solidFill>
              </a:rPr>
              <a:t>Notation in C</a:t>
            </a:r>
            <a:endParaRPr lang="zh-CN" altLang="en-US" sz="40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91181" y="1182762"/>
            <a:ext cx="8171256" cy="5122787"/>
          </a:xfrm>
        </p:spPr>
        <p:txBody>
          <a:bodyPr>
            <a:normAutofit/>
          </a:bodyPr>
          <a:lstStyle/>
          <a:p>
            <a:r>
              <a:rPr lang="en-US" altLang="zh-CN" sz="2800" dirty="0" smtClean="0"/>
              <a:t>Binary:  C doesn’t support </a:t>
            </a:r>
            <a:r>
              <a:rPr lang="en-US" sz="2800" dirty="0"/>
              <a:t>binary literals</a:t>
            </a:r>
            <a:r>
              <a:rPr lang="en-US" altLang="zh-CN" sz="2800" dirty="0" smtClean="0"/>
              <a:t>, but we can use ‘0b’ before the binary number in C++ 14. </a:t>
            </a:r>
          </a:p>
          <a:p>
            <a:endParaRPr lang="en-US" altLang="zh-CN" sz="2800" dirty="0"/>
          </a:p>
          <a:p>
            <a:r>
              <a:rPr lang="en-US" altLang="zh-CN" sz="2800" dirty="0" smtClean="0"/>
              <a:t>Octal:  ‘0’ before octal number.</a:t>
            </a:r>
          </a:p>
          <a:p>
            <a:endParaRPr lang="en-US" altLang="zh-CN" sz="2800" dirty="0"/>
          </a:p>
          <a:p>
            <a:r>
              <a:rPr lang="en-US" altLang="zh-CN" sz="2800" dirty="0" smtClean="0"/>
              <a:t>Hexadecimal:  ‘0x’ before hex number.</a:t>
            </a:r>
          </a:p>
          <a:p>
            <a:endParaRPr lang="en-US" altLang="zh-CN" sz="2800" dirty="0"/>
          </a:p>
          <a:p>
            <a:r>
              <a:rPr lang="en-US" altLang="zh-CN" sz="2800" dirty="0" smtClean="0"/>
              <a:t>Decimal:  no other notation.</a:t>
            </a:r>
          </a:p>
          <a:p>
            <a:endParaRPr lang="en-US" sz="2800" dirty="0" smtClean="0"/>
          </a:p>
          <a:p>
            <a:endParaRPr lang="en-US" dirty="0"/>
          </a:p>
          <a:p>
            <a:endParaRPr lang="en-US" altLang="en-US" dirty="0"/>
          </a:p>
          <a:p>
            <a:pPr lvl="1"/>
            <a:endParaRPr lang="en-US" altLang="en-US" dirty="0"/>
          </a:p>
          <a:p>
            <a:endParaRPr lang="en-US" altLang="zh-CN" dirty="0"/>
          </a:p>
          <a:p>
            <a:endParaRPr lang="zh-CN" alt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14CC72-AD22-ED43-8956-C97E7C5C6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11254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 smtClean="0">
                <a:solidFill>
                  <a:srgbClr val="0000FF"/>
                </a:solidFill>
              </a:rPr>
              <a:t>Binary Numbers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368152"/>
            <a:ext cx="7920880" cy="5013176"/>
          </a:xfrm>
        </p:spPr>
        <p:txBody>
          <a:bodyPr>
            <a:normAutofit/>
          </a:bodyPr>
          <a:lstStyle/>
          <a:p>
            <a:r>
              <a:rPr lang="en-US" sz="2800" dirty="0"/>
              <a:t>I</a:t>
            </a:r>
            <a:r>
              <a:rPr lang="en-US" sz="2800" dirty="0" smtClean="0"/>
              <a:t>n </a:t>
            </a:r>
            <a:r>
              <a:rPr lang="en-US" sz="2800" dirty="0"/>
              <a:t>any number base, the value of </a:t>
            </a:r>
            <a:r>
              <a:rPr lang="en-US" sz="2800" i="1" dirty="0" err="1"/>
              <a:t>i</a:t>
            </a:r>
            <a:r>
              <a:rPr lang="en-US" sz="2800" dirty="0" err="1"/>
              <a:t>th</a:t>
            </a:r>
            <a:r>
              <a:rPr lang="en-US" sz="2800" dirty="0"/>
              <a:t> digit </a:t>
            </a:r>
            <a:r>
              <a:rPr lang="en-US" sz="2800" i="1" dirty="0"/>
              <a:t>d </a:t>
            </a:r>
            <a:r>
              <a:rPr lang="en-US" sz="2800" dirty="0" smtClean="0"/>
              <a:t>is:</a:t>
            </a:r>
          </a:p>
          <a:p>
            <a:pPr marL="82296" indent="0">
              <a:buNone/>
            </a:pPr>
            <a:r>
              <a:rPr lang="en-US" sz="2800" i="1" dirty="0" smtClean="0"/>
              <a:t>                             </a:t>
            </a:r>
            <a:r>
              <a:rPr lang="en-US" sz="2800" dirty="0"/>
              <a:t>d </a:t>
            </a:r>
            <a:r>
              <a:rPr lang="en-US" altLang="zh-CN" sz="2800" dirty="0" smtClean="0"/>
              <a:t>×</a:t>
            </a:r>
            <a:r>
              <a:rPr lang="en-US" sz="2800" dirty="0" smtClean="0"/>
              <a:t> </a:t>
            </a:r>
            <a:r>
              <a:rPr lang="en-US" sz="2800" dirty="0" err="1" smtClean="0"/>
              <a:t>Base</a:t>
            </a:r>
            <a:r>
              <a:rPr lang="en-US" sz="2800" baseline="30000" dirty="0" err="1" smtClean="0"/>
              <a:t>i</a:t>
            </a:r>
            <a:endParaRPr lang="en-US" sz="2800" baseline="30000" dirty="0" smtClean="0"/>
          </a:p>
          <a:p>
            <a:pPr marL="82296" indent="0">
              <a:buNone/>
            </a:pPr>
            <a:endParaRPr lang="en-US" altLang="en-US" sz="2800" baseline="30000" dirty="0"/>
          </a:p>
          <a:p>
            <a:r>
              <a:rPr lang="en-US" sz="2800" dirty="0"/>
              <a:t>Numbers are kept in computer hardware as a series of high and low </a:t>
            </a:r>
            <a:r>
              <a:rPr lang="en-US" sz="2800" dirty="0" smtClean="0"/>
              <a:t>electronic signals</a:t>
            </a:r>
            <a:r>
              <a:rPr lang="en-US" sz="2800" dirty="0"/>
              <a:t>, and so they are considered base 2 </a:t>
            </a:r>
            <a:r>
              <a:rPr lang="en-US" sz="2800" dirty="0" smtClean="0"/>
              <a:t>numbers.(binary numbers)</a:t>
            </a:r>
          </a:p>
          <a:p>
            <a:endParaRPr lang="en-US" altLang="en-US" sz="2800" dirty="0"/>
          </a:p>
          <a:p>
            <a:r>
              <a:rPr lang="en-US" sz="2800" dirty="0"/>
              <a:t>A single digit of a binary number is called </a:t>
            </a:r>
            <a:r>
              <a:rPr lang="en-US" sz="2800" b="1" dirty="0"/>
              <a:t>binary digits </a:t>
            </a:r>
            <a:r>
              <a:rPr lang="en-US" sz="2800" dirty="0"/>
              <a:t>or </a:t>
            </a:r>
            <a:r>
              <a:rPr lang="en-US" sz="2800" b="1" dirty="0"/>
              <a:t>bits</a:t>
            </a:r>
            <a:r>
              <a:rPr lang="en-US" sz="2800" dirty="0" smtClean="0"/>
              <a:t>.</a:t>
            </a:r>
            <a:endParaRPr lang="en-US" sz="2800" dirty="0"/>
          </a:p>
          <a:p>
            <a:endParaRPr lang="en-US" altLang="en-US" dirty="0"/>
          </a:p>
          <a:p>
            <a:pPr lvl="1"/>
            <a:endParaRPr lang="en-US" altLang="en-US" dirty="0"/>
          </a:p>
          <a:p>
            <a:endParaRPr lang="en-US" altLang="zh-CN" dirty="0"/>
          </a:p>
          <a:p>
            <a:endParaRPr lang="zh-CN" alt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14CC72-AD22-ED43-8956-C97E7C5C6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95581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90872" y="332656"/>
            <a:ext cx="8229600" cy="922114"/>
          </a:xfrm>
        </p:spPr>
        <p:txBody>
          <a:bodyPr>
            <a:noAutofit/>
          </a:bodyPr>
          <a:lstStyle/>
          <a:p>
            <a:pPr algn="ctr"/>
            <a:r>
              <a:rPr lang="en-US" sz="4400" b="1" dirty="0" smtClean="0">
                <a:solidFill>
                  <a:srgbClr val="0000FF"/>
                </a:solidFill>
              </a:rPr>
              <a:t>Numbering </a:t>
            </a:r>
            <a:r>
              <a:rPr lang="en-US" sz="4400" b="1" dirty="0">
                <a:solidFill>
                  <a:srgbClr val="0000FF"/>
                </a:solidFill>
              </a:rPr>
              <a:t>of </a:t>
            </a:r>
            <a:r>
              <a:rPr lang="en-US" sz="4400" b="1" dirty="0" smtClean="0">
                <a:solidFill>
                  <a:srgbClr val="0000FF"/>
                </a:solidFill>
              </a:rPr>
              <a:t>Bits within</a:t>
            </a:r>
            <a:br>
              <a:rPr lang="en-US" sz="4400" b="1" dirty="0" smtClean="0">
                <a:solidFill>
                  <a:srgbClr val="0000FF"/>
                </a:solidFill>
              </a:rPr>
            </a:br>
            <a:r>
              <a:rPr lang="en-US" sz="4400" b="1" dirty="0" smtClean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a MIPS </a:t>
            </a:r>
            <a:r>
              <a:rPr lang="en-US" sz="4400" b="1" dirty="0" smtClean="0">
                <a:solidFill>
                  <a:srgbClr val="0000FF"/>
                </a:solidFill>
              </a:rPr>
              <a:t>Word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368152"/>
            <a:ext cx="8171256" cy="5013176"/>
          </a:xfrm>
        </p:spPr>
        <p:txBody>
          <a:bodyPr>
            <a:normAutofit/>
          </a:bodyPr>
          <a:lstStyle/>
          <a:p>
            <a:endParaRPr lang="en-US" altLang="en-US" sz="2800" dirty="0" smtClean="0"/>
          </a:p>
          <a:p>
            <a:endParaRPr lang="en-US" altLang="en-US" sz="2800" dirty="0"/>
          </a:p>
          <a:p>
            <a:endParaRPr lang="en-US" altLang="en-US" sz="2800" dirty="0" smtClean="0"/>
          </a:p>
          <a:p>
            <a:endParaRPr lang="en-US" sz="2400" b="1" dirty="0" smtClean="0"/>
          </a:p>
          <a:p>
            <a:r>
              <a:rPr lang="en-US" sz="2600" b="1" dirty="0" smtClean="0"/>
              <a:t>Least significant bit: </a:t>
            </a:r>
            <a:r>
              <a:rPr lang="en-US" sz="2600" dirty="0"/>
              <a:t>t</a:t>
            </a:r>
            <a:r>
              <a:rPr lang="en-US" sz="2600" dirty="0" smtClean="0"/>
              <a:t>he rightmost </a:t>
            </a:r>
            <a:r>
              <a:rPr lang="en-US" sz="2600" dirty="0"/>
              <a:t>bit in a </a:t>
            </a:r>
            <a:r>
              <a:rPr lang="en-US" sz="2600" dirty="0" smtClean="0"/>
              <a:t>MIPS word.</a:t>
            </a:r>
          </a:p>
          <a:p>
            <a:pPr marL="82296" indent="0">
              <a:buNone/>
            </a:pPr>
            <a:endParaRPr lang="en-US" sz="2600" dirty="0" smtClean="0"/>
          </a:p>
          <a:p>
            <a:r>
              <a:rPr lang="en-US" sz="2600" b="1" dirty="0"/>
              <a:t>M</a:t>
            </a:r>
            <a:r>
              <a:rPr lang="en-US" sz="2600" b="1" dirty="0" smtClean="0"/>
              <a:t>ost significant bit: </a:t>
            </a:r>
            <a:r>
              <a:rPr lang="en-US" sz="2600" dirty="0"/>
              <a:t>t</a:t>
            </a:r>
            <a:r>
              <a:rPr lang="en-US" sz="2600" dirty="0" smtClean="0"/>
              <a:t>he leftmost </a:t>
            </a:r>
            <a:r>
              <a:rPr lang="en-US" sz="2600" dirty="0"/>
              <a:t>bit in a </a:t>
            </a:r>
            <a:r>
              <a:rPr lang="en-US" sz="2600" dirty="0" smtClean="0"/>
              <a:t>MIPS word.</a:t>
            </a:r>
          </a:p>
          <a:p>
            <a:endParaRPr lang="en-US" sz="2600" dirty="0"/>
          </a:p>
          <a:p>
            <a:r>
              <a:rPr lang="en-US" sz="2600" dirty="0" smtClean="0"/>
              <a:t>Can represent 2</a:t>
            </a:r>
            <a:r>
              <a:rPr lang="en-US" sz="2600" baseline="30000" dirty="0" smtClean="0"/>
              <a:t>32</a:t>
            </a:r>
            <a:r>
              <a:rPr lang="en-US" sz="2600" dirty="0" smtClean="0"/>
              <a:t> different 32-bit patterns.</a:t>
            </a:r>
            <a:endParaRPr lang="en-US" sz="2600" dirty="0"/>
          </a:p>
          <a:p>
            <a:endParaRPr lang="en-US" altLang="en-US" dirty="0"/>
          </a:p>
          <a:p>
            <a:pPr lvl="1"/>
            <a:endParaRPr lang="en-US" altLang="en-US" dirty="0"/>
          </a:p>
          <a:p>
            <a:endParaRPr lang="en-US" altLang="zh-CN" dirty="0"/>
          </a:p>
          <a:p>
            <a:endParaRPr lang="zh-CN" alt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14CC72-AD22-ED43-8956-C97E7C5C6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3</a:t>
            </a:fld>
            <a:endParaRPr lang="zh-CN" alt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4592" y="1700808"/>
            <a:ext cx="7647656" cy="1018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813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90872" y="332656"/>
            <a:ext cx="8229600" cy="922114"/>
          </a:xfrm>
        </p:spPr>
        <p:txBody>
          <a:bodyPr>
            <a:noAutofit/>
          </a:bodyPr>
          <a:lstStyle/>
          <a:p>
            <a:pPr algn="ctr"/>
            <a:r>
              <a:rPr lang="en-US" sz="4400" b="1" dirty="0" smtClean="0">
                <a:solidFill>
                  <a:srgbClr val="0000FF"/>
                </a:solidFill>
              </a:rPr>
              <a:t>Unsigned Numbers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368152"/>
            <a:ext cx="8171256" cy="5013176"/>
          </a:xfrm>
        </p:spPr>
        <p:txBody>
          <a:bodyPr>
            <a:normAutofit/>
          </a:bodyPr>
          <a:lstStyle/>
          <a:p>
            <a:r>
              <a:rPr lang="en-US" sz="2800" dirty="0" smtClean="0"/>
              <a:t>Let a word represent </a:t>
            </a:r>
            <a:r>
              <a:rPr lang="en-US" sz="2800" dirty="0"/>
              <a:t>the numbers from 0 to </a:t>
            </a:r>
            <a:r>
              <a:rPr lang="en-US" sz="2800" dirty="0" smtClean="0"/>
              <a:t>2</a:t>
            </a:r>
            <a:r>
              <a:rPr lang="en-US" sz="2800" baseline="30000" dirty="0" smtClean="0"/>
              <a:t>32</a:t>
            </a:r>
            <a:r>
              <a:rPr lang="en-US" sz="2800" dirty="0" smtClean="0"/>
              <a:t>-1(4,294,967,295</a:t>
            </a:r>
            <a:r>
              <a:rPr lang="en-US" sz="2800" baseline="-25000" dirty="0" smtClean="0"/>
              <a:t>ten</a:t>
            </a:r>
            <a:r>
              <a:rPr lang="en-US" sz="2800" dirty="0" smtClean="0"/>
              <a:t>):</a:t>
            </a:r>
            <a:endParaRPr lang="en-US" sz="2600" dirty="0" smtClean="0"/>
          </a:p>
          <a:p>
            <a:endParaRPr lang="en-US" sz="2600" dirty="0"/>
          </a:p>
          <a:p>
            <a:endParaRPr lang="en-US" sz="2600" dirty="0" smtClean="0"/>
          </a:p>
          <a:p>
            <a:endParaRPr lang="en-US" sz="2600" dirty="0"/>
          </a:p>
          <a:p>
            <a:endParaRPr lang="en-US" sz="2600" dirty="0" smtClean="0"/>
          </a:p>
          <a:p>
            <a:r>
              <a:rPr lang="en-US" sz="2800" dirty="0"/>
              <a:t>32-bit binary numbers can be represented in terms of the bit value times </a:t>
            </a:r>
            <a:r>
              <a:rPr lang="en-US" sz="2800" dirty="0" smtClean="0"/>
              <a:t>a power </a:t>
            </a:r>
            <a:r>
              <a:rPr lang="en-US" sz="2800" dirty="0"/>
              <a:t>of </a:t>
            </a:r>
            <a:r>
              <a:rPr lang="en-US" sz="2800" dirty="0" smtClean="0"/>
              <a:t>2:</a:t>
            </a:r>
          </a:p>
          <a:p>
            <a:endParaRPr lang="en-US" sz="2800" dirty="0"/>
          </a:p>
          <a:p>
            <a:pPr marL="82296" indent="0">
              <a:buNone/>
            </a:pPr>
            <a:r>
              <a:rPr lang="en-US" sz="2800" dirty="0"/>
              <a:t>T</a:t>
            </a:r>
            <a:r>
              <a:rPr lang="en-US" sz="2800" dirty="0" smtClean="0"/>
              <a:t>hese </a:t>
            </a:r>
            <a:r>
              <a:rPr lang="en-US" sz="2800" dirty="0"/>
              <a:t>positive numbers are called unsigned </a:t>
            </a:r>
            <a:r>
              <a:rPr lang="en-US" sz="2800" dirty="0" smtClean="0"/>
              <a:t>numbers.</a:t>
            </a:r>
            <a:endParaRPr lang="en-US" sz="2600" dirty="0" smtClean="0"/>
          </a:p>
          <a:p>
            <a:pPr marL="82296" indent="0">
              <a:buNone/>
            </a:pPr>
            <a:endParaRPr lang="en-US" sz="2600" dirty="0" smtClean="0"/>
          </a:p>
          <a:p>
            <a:endParaRPr lang="en-US" altLang="en-US" dirty="0"/>
          </a:p>
          <a:p>
            <a:pPr lvl="1"/>
            <a:endParaRPr lang="en-US" altLang="en-US" dirty="0"/>
          </a:p>
          <a:p>
            <a:endParaRPr lang="en-US" altLang="zh-CN" dirty="0"/>
          </a:p>
          <a:p>
            <a:endParaRPr lang="zh-CN" alt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14CC72-AD22-ED43-8956-C97E7C5C6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4</a:t>
            </a:fld>
            <a:endParaRPr lang="zh-CN" alt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1410" y="2276872"/>
            <a:ext cx="7147620" cy="199658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9517" y="5182175"/>
            <a:ext cx="7371406" cy="367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9981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90872" y="332656"/>
            <a:ext cx="8229600" cy="922114"/>
          </a:xfrm>
        </p:spPr>
        <p:txBody>
          <a:bodyPr>
            <a:noAutofit/>
          </a:bodyPr>
          <a:lstStyle/>
          <a:p>
            <a:pPr algn="ctr"/>
            <a:r>
              <a:rPr lang="en-US" sz="4400" b="1" dirty="0">
                <a:solidFill>
                  <a:srgbClr val="0000FF"/>
                </a:solidFill>
              </a:rPr>
              <a:t>S</a:t>
            </a:r>
            <a:r>
              <a:rPr lang="en-US" sz="4400" b="1" dirty="0" smtClean="0">
                <a:solidFill>
                  <a:srgbClr val="0000FF"/>
                </a:solidFill>
              </a:rPr>
              <a:t>igned Numbers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368152"/>
            <a:ext cx="8171256" cy="5013176"/>
          </a:xfrm>
        </p:spPr>
        <p:txBody>
          <a:bodyPr>
            <a:normAutofit/>
          </a:bodyPr>
          <a:lstStyle/>
          <a:p>
            <a:r>
              <a:rPr lang="en-US" sz="2800" b="1" dirty="0"/>
              <a:t>Two’s complement </a:t>
            </a:r>
            <a:r>
              <a:rPr lang="en-US" sz="2800" dirty="0"/>
              <a:t>representation</a:t>
            </a:r>
            <a:r>
              <a:rPr lang="en-US" sz="2800" dirty="0" smtClean="0"/>
              <a:t>:  </a:t>
            </a:r>
            <a:r>
              <a:rPr lang="en-US" sz="2800" dirty="0"/>
              <a:t>leading 0s mean positive, </a:t>
            </a:r>
            <a:r>
              <a:rPr lang="en-US" sz="2800" dirty="0" smtClean="0"/>
              <a:t>and leading </a:t>
            </a:r>
            <a:r>
              <a:rPr lang="en-US" sz="2800" dirty="0"/>
              <a:t>1s mean negative.</a:t>
            </a:r>
          </a:p>
          <a:p>
            <a:pPr marL="82296" indent="0">
              <a:buNone/>
            </a:pPr>
            <a:endParaRPr lang="en-US" sz="2600" dirty="0" smtClean="0"/>
          </a:p>
          <a:p>
            <a:endParaRPr lang="en-US" altLang="en-US" dirty="0"/>
          </a:p>
          <a:p>
            <a:pPr lvl="1"/>
            <a:endParaRPr lang="en-US" altLang="en-US" dirty="0"/>
          </a:p>
          <a:p>
            <a:endParaRPr lang="en-US" altLang="zh-CN" dirty="0"/>
          </a:p>
          <a:p>
            <a:endParaRPr lang="zh-CN" alt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14CC72-AD22-ED43-8956-C97E7C5C6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5</a:t>
            </a:fld>
            <a:endParaRPr lang="zh-CN" alt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8603" y="2368951"/>
            <a:ext cx="7553645" cy="3956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3730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32837" y="260648"/>
            <a:ext cx="8229600" cy="922114"/>
          </a:xfrm>
        </p:spPr>
        <p:txBody>
          <a:bodyPr>
            <a:noAutofit/>
          </a:bodyPr>
          <a:lstStyle/>
          <a:p>
            <a:pPr algn="ctr"/>
            <a:r>
              <a:rPr lang="en-US" sz="4400" b="1" dirty="0">
                <a:solidFill>
                  <a:srgbClr val="0000FF"/>
                </a:solidFill>
              </a:rPr>
              <a:t>Binary to Decimal </a:t>
            </a:r>
            <a:r>
              <a:rPr lang="en-US" sz="4400" b="1" dirty="0" smtClean="0">
                <a:solidFill>
                  <a:srgbClr val="0000FF"/>
                </a:solidFill>
              </a:rPr>
              <a:t>Conversion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53271" y="721705"/>
            <a:ext cx="8171256" cy="5198566"/>
          </a:xfrm>
        </p:spPr>
        <p:txBody>
          <a:bodyPr>
            <a:normAutofit/>
          </a:bodyPr>
          <a:lstStyle/>
          <a:p>
            <a:pPr marL="82296" indent="0">
              <a:buNone/>
            </a:pPr>
            <a:endParaRPr lang="en-US" sz="2600" dirty="0" smtClean="0"/>
          </a:p>
          <a:p>
            <a:r>
              <a:rPr lang="en-US" sz="2800" dirty="0"/>
              <a:t>R</a:t>
            </a:r>
            <a:r>
              <a:rPr lang="en-US" sz="2800" dirty="0" smtClean="0"/>
              <a:t>epresent </a:t>
            </a:r>
            <a:r>
              <a:rPr lang="en-US" sz="2800" dirty="0"/>
              <a:t>positive and negative 32-bit </a:t>
            </a:r>
            <a:r>
              <a:rPr lang="en-US" sz="2800" dirty="0" smtClean="0"/>
              <a:t>numbers:</a:t>
            </a:r>
          </a:p>
          <a:p>
            <a:endParaRPr lang="en-US" sz="2800" dirty="0" smtClean="0"/>
          </a:p>
          <a:p>
            <a:endParaRPr lang="en-US" dirty="0"/>
          </a:p>
          <a:p>
            <a:r>
              <a:rPr lang="en-US" sz="2800" dirty="0" smtClean="0"/>
              <a:t>Example:</a:t>
            </a:r>
          </a:p>
          <a:p>
            <a:endParaRPr lang="en-US" altLang="en-US" dirty="0"/>
          </a:p>
          <a:p>
            <a:pPr lvl="1"/>
            <a:endParaRPr lang="en-US" altLang="en-US" dirty="0"/>
          </a:p>
          <a:p>
            <a:endParaRPr lang="en-US" altLang="zh-CN" dirty="0"/>
          </a:p>
          <a:p>
            <a:endParaRPr lang="zh-CN" alt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14CC72-AD22-ED43-8956-C97E7C5C6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6</a:t>
            </a:fld>
            <a:endParaRPr lang="zh-CN" alt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0922" y="3434320"/>
            <a:ext cx="7802254" cy="287123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2098" y="1986390"/>
            <a:ext cx="7611078" cy="360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6118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32837" y="260648"/>
            <a:ext cx="8229600" cy="922114"/>
          </a:xfrm>
        </p:spPr>
        <p:txBody>
          <a:bodyPr>
            <a:noAutofit/>
          </a:bodyPr>
          <a:lstStyle/>
          <a:p>
            <a:pPr algn="ctr"/>
            <a:r>
              <a:rPr lang="en-US" sz="4400" b="1" dirty="0" smtClean="0">
                <a:solidFill>
                  <a:srgbClr val="0000FF"/>
                </a:solidFill>
              </a:rPr>
              <a:t>Useful </a:t>
            </a:r>
            <a:r>
              <a:rPr lang="en-US" sz="4400" b="1" dirty="0" err="1" smtClean="0">
                <a:solidFill>
                  <a:srgbClr val="0000FF"/>
                </a:solidFill>
              </a:rPr>
              <a:t>shortuts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内容占位符 2"/>
              <p:cNvSpPr>
                <a:spLocks noGrp="1"/>
              </p:cNvSpPr>
              <p:nvPr>
                <p:ph idx="1"/>
              </p:nvPr>
            </p:nvSpPr>
            <p:spPr>
              <a:xfrm>
                <a:off x="953271" y="721705"/>
                <a:ext cx="8171256" cy="5198566"/>
              </a:xfrm>
            </p:spPr>
            <p:txBody>
              <a:bodyPr>
                <a:normAutofit/>
              </a:bodyPr>
              <a:lstStyle/>
              <a:p>
                <a:pPr marL="82296" indent="0">
                  <a:buNone/>
                </a:pPr>
                <a:endParaRPr lang="en-US" sz="2600" dirty="0" smtClean="0"/>
              </a:p>
              <a:p>
                <a:r>
                  <a:rPr lang="en-US" sz="2800" dirty="0"/>
                  <a:t>A</a:t>
                </a:r>
                <a:r>
                  <a:rPr lang="en-US" sz="2800" dirty="0" smtClean="0"/>
                  <a:t> </a:t>
                </a:r>
                <a:r>
                  <a:rPr lang="en-US" sz="2800" dirty="0"/>
                  <a:t>quick way to negate a two’s complement binary</a:t>
                </a:r>
              </a:p>
              <a:p>
                <a:pPr marL="82296" indent="0">
                  <a:buNone/>
                </a:pPr>
                <a:r>
                  <a:rPr lang="en-US" sz="2800" dirty="0" smtClean="0"/>
                  <a:t>   number:  </a:t>
                </a:r>
              </a:p>
              <a:p>
                <a:pPr>
                  <a:buFont typeface="Courier New" panose="02070309020205020404" pitchFamily="49" charset="0"/>
                  <a:buChar char="o"/>
                </a:pPr>
                <a:r>
                  <a:rPr lang="en-US" sz="2800" dirty="0"/>
                  <a:t> </a:t>
                </a:r>
                <a:r>
                  <a:rPr lang="en-US" sz="2800" dirty="0" smtClean="0"/>
                  <a:t>  </a:t>
                </a:r>
                <a:r>
                  <a:rPr lang="en-US" sz="2800" dirty="0"/>
                  <a:t>S</a:t>
                </a:r>
                <a:r>
                  <a:rPr lang="en-US" sz="2800" dirty="0" smtClean="0"/>
                  <a:t>imply </a:t>
                </a:r>
                <a:r>
                  <a:rPr lang="en-US" sz="2800" dirty="0"/>
                  <a:t>invert every 0 to 1 and every 1 to 0, </a:t>
                </a:r>
                <a:endParaRPr lang="en-US" sz="2800" dirty="0" smtClean="0"/>
              </a:p>
              <a:p>
                <a:pPr marL="82296" indent="0">
                  <a:buNone/>
                </a:pPr>
                <a:r>
                  <a:rPr lang="en-US" sz="2800" dirty="0" smtClean="0"/>
                  <a:t>   then </a:t>
                </a:r>
                <a:r>
                  <a:rPr lang="en-US" sz="2800" dirty="0"/>
                  <a:t>add one to the result</a:t>
                </a:r>
                <a:r>
                  <a:rPr lang="en-US" sz="2800" dirty="0" smtClean="0"/>
                  <a:t>.  This </a:t>
                </a:r>
                <a:r>
                  <a:rPr lang="en-US" sz="2800" dirty="0"/>
                  <a:t>shortcut is based </a:t>
                </a:r>
                <a:r>
                  <a:rPr lang="en-US" sz="2800" dirty="0" smtClean="0"/>
                  <a:t> </a:t>
                </a:r>
              </a:p>
              <a:p>
                <a:pPr marL="82296" indent="0">
                  <a:buNone/>
                </a:pPr>
                <a:r>
                  <a:rPr lang="en-US" sz="2800" dirty="0"/>
                  <a:t> </a:t>
                </a:r>
                <a:r>
                  <a:rPr lang="en-US" sz="2800" dirty="0" smtClean="0"/>
                  <a:t>  on </a:t>
                </a:r>
                <a:r>
                  <a:rPr lang="en-US" sz="2800" dirty="0"/>
                  <a:t>the observation that the sum of a number and its </a:t>
                </a:r>
                <a:endParaRPr lang="en-US" sz="2800" dirty="0" smtClean="0"/>
              </a:p>
              <a:p>
                <a:pPr marL="82296" indent="0">
                  <a:buNone/>
                </a:pPr>
                <a:r>
                  <a:rPr lang="en-US" sz="2800" dirty="0"/>
                  <a:t> </a:t>
                </a:r>
                <a:r>
                  <a:rPr lang="en-US" sz="2800" dirty="0" smtClean="0"/>
                  <a:t>  inverted representation </a:t>
                </a:r>
                <a:r>
                  <a:rPr lang="en-US" sz="2800" dirty="0"/>
                  <a:t>must be 111 . . . 111</a:t>
                </a:r>
                <a:r>
                  <a:rPr lang="en-US" sz="2800" baseline="-25000" dirty="0"/>
                  <a:t>two</a:t>
                </a:r>
                <a:r>
                  <a:rPr lang="en-US" sz="2800" dirty="0"/>
                  <a:t>, </a:t>
                </a:r>
                <a:r>
                  <a:rPr lang="en-US" sz="2800" dirty="0" smtClean="0"/>
                  <a:t> </a:t>
                </a:r>
              </a:p>
              <a:p>
                <a:pPr marL="82296" indent="0">
                  <a:buNone/>
                </a:pPr>
                <a:r>
                  <a:rPr lang="en-US" sz="2800" dirty="0"/>
                  <a:t> </a:t>
                </a:r>
                <a:r>
                  <a:rPr lang="en-US" sz="2800" dirty="0" smtClean="0"/>
                  <a:t>   which </a:t>
                </a:r>
                <a:r>
                  <a:rPr lang="en-US" sz="2800" dirty="0"/>
                  <a:t>represents 1</a:t>
                </a:r>
                <a:r>
                  <a:rPr lang="en-US" sz="2800" dirty="0" smtClean="0"/>
                  <a:t>.</a:t>
                </a:r>
              </a:p>
              <a:p>
                <a:pPr>
                  <a:buFont typeface="Courier New" panose="02070309020205020404" pitchFamily="49" charset="0"/>
                  <a:buChar char="o"/>
                </a:pPr>
                <a:r>
                  <a:rPr lang="en-US" sz="2800" dirty="0" smtClean="0"/>
                  <a:t>    x +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</m:oMath>
                </a14:m>
                <a:r>
                  <a:rPr lang="en-US" sz="2800" dirty="0" smtClean="0"/>
                  <a:t> = -1  </a:t>
                </a:r>
                <a:r>
                  <a:rPr lang="en-US" sz="2800" dirty="0" smtClean="0">
                    <a:sym typeface="Wingdings" panose="05000000000000000000" pitchFamily="2" charset="2"/>
                  </a:rPr>
                  <a:t> 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</m:oMath>
                </a14:m>
                <a:r>
                  <a:rPr lang="en-US" sz="2800" dirty="0" smtClean="0"/>
                  <a:t> +1 = -x</a:t>
                </a:r>
              </a:p>
              <a:p>
                <a:endParaRPr lang="en-US" dirty="0"/>
              </a:p>
              <a:p>
                <a:pPr marL="82296" indent="0">
                  <a:buNone/>
                </a:pPr>
                <a:endParaRPr lang="en-US" altLang="en-US" dirty="0"/>
              </a:p>
              <a:p>
                <a:pPr lvl="1"/>
                <a:endParaRPr lang="en-US" altLang="en-US" dirty="0"/>
              </a:p>
              <a:p>
                <a:endParaRPr lang="en-US" altLang="zh-CN" dirty="0"/>
              </a:p>
              <a:p>
                <a:endParaRPr lang="zh-CN" altLang="en-US" dirty="0"/>
              </a:p>
            </p:txBody>
          </p:sp>
        </mc:Choice>
        <mc:Fallback xmlns="">
          <p:sp>
            <p:nvSpPr>
              <p:cNvPr id="3" name="内容占位符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53271" y="721705"/>
                <a:ext cx="8171256" cy="5198566"/>
              </a:xfrm>
              <a:blipFill rotWithShape="0">
                <a:blip r:embed="rId2"/>
                <a:stretch>
                  <a:fillRect r="-21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14CC72-AD22-ED43-8956-C97E7C5C6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20525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53271" y="721705"/>
            <a:ext cx="8171256" cy="5198566"/>
          </a:xfrm>
        </p:spPr>
        <p:txBody>
          <a:bodyPr>
            <a:normAutofit/>
          </a:bodyPr>
          <a:lstStyle/>
          <a:p>
            <a:pPr marL="82296" indent="0">
              <a:buNone/>
            </a:pPr>
            <a:endParaRPr lang="en-US" sz="2600" dirty="0" smtClean="0"/>
          </a:p>
          <a:p>
            <a:endParaRPr lang="en-US" altLang="en-US" dirty="0"/>
          </a:p>
          <a:p>
            <a:pPr lvl="1"/>
            <a:endParaRPr lang="en-US" altLang="en-US" dirty="0"/>
          </a:p>
          <a:p>
            <a:endParaRPr lang="en-US" altLang="zh-CN" dirty="0"/>
          </a:p>
          <a:p>
            <a:endParaRPr lang="zh-CN" alt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14CC72-AD22-ED43-8956-C97E7C5C6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8</a:t>
            </a:fld>
            <a:endParaRPr lang="zh-CN" alt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9711" y="116632"/>
            <a:ext cx="6371721" cy="6408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1248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32837" y="260648"/>
            <a:ext cx="8229600" cy="922114"/>
          </a:xfrm>
        </p:spPr>
        <p:txBody>
          <a:bodyPr>
            <a:noAutofit/>
          </a:bodyPr>
          <a:lstStyle/>
          <a:p>
            <a:pPr algn="ctr"/>
            <a:r>
              <a:rPr lang="en-US" sz="4400" b="1" dirty="0" smtClean="0">
                <a:solidFill>
                  <a:srgbClr val="0000FF"/>
                </a:solidFill>
              </a:rPr>
              <a:t>Decimal to </a:t>
            </a:r>
            <a:r>
              <a:rPr lang="en-US" sz="4400" b="1" dirty="0">
                <a:solidFill>
                  <a:srgbClr val="0000FF"/>
                </a:solidFill>
              </a:rPr>
              <a:t>Binary</a:t>
            </a:r>
            <a:r>
              <a:rPr lang="en-US" sz="4400" b="1" dirty="0" smtClean="0">
                <a:solidFill>
                  <a:srgbClr val="0000FF"/>
                </a:solidFill>
              </a:rPr>
              <a:t> Conversion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55448" y="721704"/>
            <a:ext cx="8171256" cy="6136296"/>
          </a:xfrm>
        </p:spPr>
        <p:txBody>
          <a:bodyPr>
            <a:normAutofit/>
          </a:bodyPr>
          <a:lstStyle/>
          <a:p>
            <a:pPr marL="82296" indent="0">
              <a:buNone/>
            </a:pPr>
            <a:endParaRPr lang="en-US" sz="2600" dirty="0" smtClean="0"/>
          </a:p>
          <a:p>
            <a:r>
              <a:rPr lang="en-US" sz="2800" dirty="0" smtClean="0"/>
              <a:t>First consider the general case of binary to decimal conversion. (no sign bits but may have fraction part) </a:t>
            </a:r>
          </a:p>
          <a:p>
            <a:endParaRPr lang="en-US" sz="2800" smtClean="0"/>
          </a:p>
          <a:p>
            <a:r>
              <a:rPr lang="en-US" sz="2800" smtClean="0"/>
              <a:t>For </a:t>
            </a:r>
            <a:r>
              <a:rPr lang="en-US" sz="2800" dirty="0" smtClean="0"/>
              <a:t>the </a:t>
            </a:r>
            <a:r>
              <a:rPr lang="en-US" sz="2800" dirty="0"/>
              <a:t>integral </a:t>
            </a:r>
            <a:r>
              <a:rPr lang="en-US" sz="2800" dirty="0" smtClean="0"/>
              <a:t>part, assume there are n bits: x</a:t>
            </a:r>
            <a:r>
              <a:rPr lang="en-US" sz="2800" baseline="-25000" dirty="0" smtClean="0"/>
              <a:t>n-1</a:t>
            </a:r>
            <a:r>
              <a:rPr lang="en-US" sz="2800" dirty="0" smtClean="0"/>
              <a:t>,  </a:t>
            </a:r>
          </a:p>
          <a:p>
            <a:pPr marL="82296" indent="0">
              <a:buNone/>
            </a:pPr>
            <a:r>
              <a:rPr lang="en-US" sz="2800" dirty="0" smtClean="0"/>
              <a:t>      x</a:t>
            </a:r>
            <a:r>
              <a:rPr lang="en-US" sz="2800" baseline="-25000" dirty="0" smtClean="0"/>
              <a:t>n-2</a:t>
            </a:r>
            <a:r>
              <a:rPr lang="en-US" sz="2800" dirty="0" smtClean="0"/>
              <a:t>,…, x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,x</a:t>
            </a:r>
            <a:r>
              <a:rPr lang="en-US" sz="2800" baseline="-25000" dirty="0" smtClean="0"/>
              <a:t>0</a:t>
            </a:r>
            <a:r>
              <a:rPr lang="en-US" sz="2800" dirty="0" smtClean="0"/>
              <a:t>(from left to right), we have:</a:t>
            </a:r>
          </a:p>
          <a:p>
            <a:pPr marL="402336" lvl="1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     </a:t>
            </a:r>
            <a:r>
              <a:rPr lang="en-US" dirty="0" smtClean="0"/>
              <a:t>D</a:t>
            </a:r>
            <a:r>
              <a:rPr lang="en-US" baseline="-25000" dirty="0" smtClean="0"/>
              <a:t>I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smtClean="0"/>
              <a:t>x</a:t>
            </a:r>
            <a:r>
              <a:rPr lang="en-US" baseline="-25000" dirty="0" smtClean="0"/>
              <a:t>n-1</a:t>
            </a:r>
            <a:r>
              <a:rPr lang="en-US" altLang="zh-CN" dirty="0" smtClean="0"/>
              <a:t>·2</a:t>
            </a:r>
            <a:r>
              <a:rPr lang="en-US" altLang="zh-CN" baseline="30000" dirty="0" smtClean="0"/>
              <a:t>n-1</a:t>
            </a:r>
            <a:r>
              <a:rPr lang="en-US" altLang="zh-CN" dirty="0" smtClean="0"/>
              <a:t> + … + x</a:t>
            </a:r>
            <a:r>
              <a:rPr lang="en-US" altLang="zh-CN" baseline="-25000" dirty="0" smtClean="0"/>
              <a:t>1</a:t>
            </a:r>
            <a:r>
              <a:rPr lang="en-US" altLang="zh-CN" dirty="0" smtClean="0"/>
              <a:t>·2</a:t>
            </a:r>
            <a:r>
              <a:rPr lang="en-US" altLang="zh-CN" baseline="30000" dirty="0" smtClean="0"/>
              <a:t>1</a:t>
            </a:r>
            <a:r>
              <a:rPr lang="en-US" altLang="zh-CN" dirty="0" smtClean="0"/>
              <a:t>+ x</a:t>
            </a:r>
            <a:r>
              <a:rPr lang="en-US" altLang="zh-CN" baseline="-25000" dirty="0" smtClean="0"/>
              <a:t>0</a:t>
            </a:r>
            <a:r>
              <a:rPr lang="en-US" altLang="zh-CN" dirty="0" smtClean="0"/>
              <a:t>·2</a:t>
            </a:r>
            <a:r>
              <a:rPr lang="en-US" altLang="zh-CN" baseline="30000" dirty="0" smtClean="0"/>
              <a:t>0</a:t>
            </a:r>
          </a:p>
          <a:p>
            <a:pPr marL="402336" lvl="1" indent="0">
              <a:buNone/>
            </a:pPr>
            <a:endParaRPr lang="en-US" baseline="30000" dirty="0"/>
          </a:p>
          <a:p>
            <a:r>
              <a:rPr lang="en-US" sz="2800" dirty="0"/>
              <a:t>For the fractional part, assume there are n bits: </a:t>
            </a:r>
            <a:r>
              <a:rPr lang="en-US" sz="2800" dirty="0" smtClean="0"/>
              <a:t>x</a:t>
            </a:r>
            <a:r>
              <a:rPr lang="en-US" sz="2800" baseline="-25000" dirty="0" smtClean="0"/>
              <a:t>1</a:t>
            </a:r>
            <a:r>
              <a:rPr lang="en-US" sz="2800" dirty="0"/>
              <a:t>,  </a:t>
            </a:r>
          </a:p>
          <a:p>
            <a:pPr marL="82296" indent="0">
              <a:buNone/>
            </a:pPr>
            <a:r>
              <a:rPr lang="en-US" sz="2800" dirty="0"/>
              <a:t>      </a:t>
            </a:r>
            <a:r>
              <a:rPr lang="en-US" sz="2800" dirty="0" smtClean="0"/>
              <a:t>x</a:t>
            </a:r>
            <a:r>
              <a:rPr lang="en-US" sz="2800" baseline="-25000" dirty="0" smtClean="0"/>
              <a:t>2</a:t>
            </a:r>
            <a:r>
              <a:rPr lang="en-US" sz="2800" dirty="0"/>
              <a:t>,…, </a:t>
            </a:r>
            <a:r>
              <a:rPr lang="en-US" sz="2800" dirty="0" err="1" smtClean="0"/>
              <a:t>x</a:t>
            </a:r>
            <a:r>
              <a:rPr lang="en-US" sz="2800" baseline="-25000" dirty="0" err="1" smtClean="0"/>
              <a:t>n</a:t>
            </a:r>
            <a:r>
              <a:rPr lang="en-US" sz="2800" dirty="0" smtClean="0"/>
              <a:t>(from </a:t>
            </a:r>
            <a:r>
              <a:rPr lang="en-US" sz="2800" dirty="0"/>
              <a:t>left to right), we have</a:t>
            </a:r>
            <a:r>
              <a:rPr lang="en-US" sz="2800" dirty="0" smtClean="0"/>
              <a:t>:</a:t>
            </a:r>
          </a:p>
          <a:p>
            <a:pPr marL="82296" indent="0">
              <a:buNone/>
            </a:pPr>
            <a:r>
              <a:rPr lang="en-US" sz="2800" dirty="0"/>
              <a:t>	</a:t>
            </a:r>
            <a:r>
              <a:rPr lang="en-US" sz="2800" dirty="0" smtClean="0"/>
              <a:t>     </a:t>
            </a:r>
            <a:r>
              <a:rPr lang="en-US" sz="2800" dirty="0" err="1" smtClean="0"/>
              <a:t>D</a:t>
            </a:r>
            <a:r>
              <a:rPr lang="en-US" sz="2800" baseline="-25000" dirty="0" err="1" smtClean="0"/>
              <a:t>f</a:t>
            </a:r>
            <a:r>
              <a:rPr lang="en-US" sz="2800" dirty="0" smtClean="0"/>
              <a:t> = x</a:t>
            </a:r>
            <a:r>
              <a:rPr lang="en-US" sz="2800" baseline="-25000" dirty="0" smtClean="0"/>
              <a:t>1</a:t>
            </a:r>
            <a:r>
              <a:rPr lang="en-US" altLang="zh-CN" sz="2800" dirty="0" smtClean="0"/>
              <a:t>·2</a:t>
            </a:r>
            <a:r>
              <a:rPr lang="en-US" altLang="zh-CN" sz="2800" baseline="30000" dirty="0" smtClean="0"/>
              <a:t>-1</a:t>
            </a:r>
            <a:r>
              <a:rPr lang="en-US" altLang="zh-CN" sz="2800" dirty="0" smtClean="0"/>
              <a:t> + x</a:t>
            </a:r>
            <a:r>
              <a:rPr lang="en-US" altLang="zh-CN" sz="2800" baseline="-25000" dirty="0" smtClean="0"/>
              <a:t>2</a:t>
            </a:r>
            <a:r>
              <a:rPr lang="en-US" altLang="zh-CN" sz="2800" dirty="0" smtClean="0"/>
              <a:t>·2</a:t>
            </a:r>
            <a:r>
              <a:rPr lang="en-US" altLang="zh-CN" sz="2800" baseline="30000" dirty="0" smtClean="0"/>
              <a:t>-2</a:t>
            </a:r>
            <a:r>
              <a:rPr lang="en-US" altLang="zh-CN" sz="2800" dirty="0" smtClean="0"/>
              <a:t>+… +x</a:t>
            </a:r>
            <a:r>
              <a:rPr lang="en-US" altLang="zh-CN" sz="2800" baseline="-25000" dirty="0" smtClean="0"/>
              <a:t>n</a:t>
            </a:r>
            <a:r>
              <a:rPr lang="en-US" altLang="zh-CN" sz="2800" dirty="0" smtClean="0"/>
              <a:t>·2</a:t>
            </a:r>
            <a:r>
              <a:rPr lang="en-US" altLang="zh-CN" sz="2800" baseline="30000" dirty="0" smtClean="0"/>
              <a:t>-n</a:t>
            </a:r>
            <a:endParaRPr lang="en-US" sz="2800" baseline="30000" dirty="0" smtClean="0"/>
          </a:p>
          <a:p>
            <a:pPr marL="82296" indent="0">
              <a:buNone/>
            </a:pPr>
            <a:r>
              <a:rPr lang="en-US" sz="2800" dirty="0"/>
              <a:t>	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altLang="en-US" dirty="0"/>
          </a:p>
          <a:p>
            <a:pPr lvl="1"/>
            <a:endParaRPr lang="en-US" altLang="en-US" dirty="0"/>
          </a:p>
          <a:p>
            <a:endParaRPr lang="en-US" altLang="zh-CN" dirty="0"/>
          </a:p>
          <a:p>
            <a:endParaRPr lang="zh-CN" alt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14CC72-AD22-ED43-8956-C97E7C5C6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36939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夏至">
  <a:themeElements>
    <a:clrScheme name="夏至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夏至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夏至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7291</TotalTime>
  <Words>634</Words>
  <Application>Microsoft Office PowerPoint</Application>
  <PresentationFormat>On-screen Show (4:3)</PresentationFormat>
  <Paragraphs>187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8" baseType="lpstr">
      <vt:lpstr>Malgun Gothic</vt:lpstr>
      <vt:lpstr>华文中宋</vt:lpstr>
      <vt:lpstr>Arial</vt:lpstr>
      <vt:lpstr>Calibri</vt:lpstr>
      <vt:lpstr>Cambria Math</vt:lpstr>
      <vt:lpstr>Courier New</vt:lpstr>
      <vt:lpstr>Gadugi</vt:lpstr>
      <vt:lpstr>Gill Sans MT</vt:lpstr>
      <vt:lpstr>Verdana</vt:lpstr>
      <vt:lpstr>Wingdings</vt:lpstr>
      <vt:lpstr>Wingdings 2</vt:lpstr>
      <vt:lpstr>夏至</vt:lpstr>
      <vt:lpstr>CSE 341 Computer Organization  Lecture 6: Signed and  Unsigned Numbers </vt:lpstr>
      <vt:lpstr>Binary Numbers</vt:lpstr>
      <vt:lpstr>Numbering of Bits within  a MIPS Word</vt:lpstr>
      <vt:lpstr>Unsigned Numbers</vt:lpstr>
      <vt:lpstr>Signed Numbers</vt:lpstr>
      <vt:lpstr>Binary to Decimal Conversion</vt:lpstr>
      <vt:lpstr>Useful shortuts</vt:lpstr>
      <vt:lpstr>PowerPoint Presentation</vt:lpstr>
      <vt:lpstr>Decimal to Binary Conversion</vt:lpstr>
      <vt:lpstr>Decimal to Binary Conversion</vt:lpstr>
      <vt:lpstr>Decimal to Binary Conversion</vt:lpstr>
      <vt:lpstr>Decimal to Binary Conversion</vt:lpstr>
      <vt:lpstr>Decimal to Binary Conversion</vt:lpstr>
      <vt:lpstr>Binary to Hexadecimal and Back</vt:lpstr>
      <vt:lpstr>Binary to Hexadecimal and Back</vt:lpstr>
      <vt:lpstr>Notation in C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 344  Digital Computer Systems</dc:title>
  <dc:creator>Wenyao</dc:creator>
  <cp:lastModifiedBy>Lu Su</cp:lastModifiedBy>
  <cp:revision>266</cp:revision>
  <cp:lastPrinted>2016-08-25T01:16:25Z</cp:lastPrinted>
  <dcterms:created xsi:type="dcterms:W3CDTF">2015-08-13T19:09:57Z</dcterms:created>
  <dcterms:modified xsi:type="dcterms:W3CDTF">2020-02-13T18:45:19Z</dcterms:modified>
</cp:coreProperties>
</file>