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335" r:id="rId3"/>
    <p:sldId id="386" r:id="rId4"/>
    <p:sldId id="289" r:id="rId5"/>
    <p:sldId id="450" r:id="rId6"/>
    <p:sldId id="518" r:id="rId7"/>
    <p:sldId id="452" r:id="rId8"/>
    <p:sldId id="473" r:id="rId9"/>
    <p:sldId id="449" r:id="rId10"/>
    <p:sldId id="453" r:id="rId11"/>
    <p:sldId id="454" r:id="rId12"/>
    <p:sldId id="527" r:id="rId13"/>
    <p:sldId id="529" r:id="rId14"/>
    <p:sldId id="531" r:id="rId15"/>
    <p:sldId id="528" r:id="rId16"/>
    <p:sldId id="530" r:id="rId17"/>
    <p:sldId id="474" r:id="rId18"/>
    <p:sldId id="475" r:id="rId19"/>
    <p:sldId id="476" r:id="rId20"/>
    <p:sldId id="478" r:id="rId21"/>
    <p:sldId id="477" r:id="rId22"/>
    <p:sldId id="481" r:id="rId23"/>
    <p:sldId id="480" r:id="rId24"/>
  </p:sldIdLst>
  <p:sldSz cx="9144000" cy="6858000" type="screen4x3"/>
  <p:notesSz cx="7099300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79726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42111-7B47-4EF3-A73C-8A6138754ACB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17C6A-CEE5-4F49-96BA-4CD3851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99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66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733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57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18023-B7D5-497D-967E-506563CF5E5E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E7F7-5BF4-41C5-8772-8628440938C6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356D-1DF3-45EA-A2AF-48A49A160B94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94B-0202-4DF3-AD99-0F9B97AD70C2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15BE-AAE6-4F12-9DAC-74C3A4E7532C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2E2A-54AD-4C51-9463-887C0F632037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FA46-913C-4D7A-ACFF-665D841587CB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33B8-6D26-487C-930C-FFB612DB6A5B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9A4C-80AE-4ADA-B0E2-00A5137E5E10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3959-87CE-4A06-B7BA-216F57671AB0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71F3-2AD6-40C3-B364-C3EE70F43590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2C74B4B-89DD-44DF-8A89-D3E4811EDDC2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7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ISA : Machine </a:t>
            </a:r>
            <a:r>
              <a:rPr lang="en-US" altLang="zh-Hans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anguage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/>
          </a:bodyPr>
          <a:lstStyle/>
          <a:p>
            <a:endParaRPr lang="en-US" altLang="zh-CN" dirty="0"/>
          </a:p>
          <a:p>
            <a:pPr algn="ctr"/>
            <a:r>
              <a:rPr lang="en-US" altLang="zh-CN" sz="36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36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36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3200" b="1" i="1" dirty="0">
                <a:solidFill>
                  <a:schemeClr val="tx1"/>
                </a:solidFill>
              </a:rPr>
              <a:t>Computer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Number for Register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Recall that register can be represented by </a:t>
            </a:r>
            <a:r>
              <a:rPr lang="en-US" altLang="zh-CN" b="1" dirty="0"/>
              <a:t>decimal</a:t>
            </a:r>
            <a:r>
              <a:rPr lang="en-US" altLang="zh-CN" dirty="0"/>
              <a:t> number: </a:t>
            </a:r>
            <a:r>
              <a:rPr lang="en-US" altLang="zh-CN" dirty="0" err="1"/>
              <a:t>eg</a:t>
            </a:r>
            <a:r>
              <a:rPr lang="en-US" altLang="zh-CN" dirty="0"/>
              <a:t>. </a:t>
            </a:r>
            <a:r>
              <a:rPr lang="en-US" altLang="zh-CN" dirty="0">
                <a:solidFill>
                  <a:srgbClr val="FF0000"/>
                </a:solidFill>
              </a:rPr>
              <a:t>$t8 </a:t>
            </a:r>
            <a:r>
              <a:rPr lang="en-US" altLang="zh-CN" dirty="0"/>
              <a:t>is </a:t>
            </a:r>
            <a:r>
              <a:rPr lang="en-US" altLang="zh-CN" dirty="0">
                <a:solidFill>
                  <a:schemeClr val="accent6"/>
                </a:solidFill>
              </a:rPr>
              <a:t>$24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In MIPS machine language, register name is encoded by 5-bit </a:t>
            </a:r>
            <a:r>
              <a:rPr lang="en-US" altLang="zh-CN" b="1" dirty="0"/>
              <a:t>binary</a:t>
            </a:r>
            <a:r>
              <a:rPr lang="en-US" altLang="zh-CN" dirty="0"/>
              <a:t> number: eg.</a:t>
            </a:r>
            <a:r>
              <a:rPr lang="en-US" altLang="zh-CN" dirty="0">
                <a:solidFill>
                  <a:srgbClr val="00B050"/>
                </a:solidFill>
              </a:rPr>
              <a:t>11000</a:t>
            </a:r>
            <a:r>
              <a:rPr lang="en-US" altLang="zh-CN" dirty="0"/>
              <a:t> represents </a:t>
            </a:r>
            <a:r>
              <a:rPr lang="en-US" altLang="zh-CN" dirty="0">
                <a:solidFill>
                  <a:srgbClr val="FF0000"/>
                </a:solidFill>
              </a:rPr>
              <a:t>$t8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789040"/>
            <a:ext cx="6192688" cy="285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921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Add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/>
              <a:t>add $t0, $s1, $s2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      0       17        18        8          0       32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sz="2800" dirty="0"/>
              <a:t>   000000  10001    10010   01000   00000   100000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979" y="1866769"/>
            <a:ext cx="8152521" cy="1092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192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sz="4000" b="1" dirty="0">
                <a:solidFill>
                  <a:srgbClr val="0000FF"/>
                </a:solidFill>
              </a:rPr>
              <a:t>Example for Add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2142571"/>
            <a:ext cx="2800552" cy="423875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62409" y="5157192"/>
            <a:ext cx="1821011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marL="82296" indent="0" algn="ctr">
              <a:buNone/>
            </a:pPr>
            <a:r>
              <a:rPr lang="en-US" altLang="zh-CN" dirty="0"/>
              <a:t>add $t0, $s1, $s2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15968" y="6381328"/>
            <a:ext cx="978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588224" y="2358595"/>
            <a:ext cx="2088232" cy="3600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979190" y="6084004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 File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588224" y="3748390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588224" y="3284984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s2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588224" y="5013176"/>
            <a:ext cx="2088232" cy="2880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r>
              <a:rPr lang="en-US" dirty="0"/>
              <a:t>0</a:t>
            </a:r>
          </a:p>
        </p:txBody>
      </p:sp>
      <p:pic>
        <p:nvPicPr>
          <p:cNvPr id="13" name="Picture 10" descr="https://www.gamersdecide.com/sites/default/files/styles/news_images/public/cpu_term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434945"/>
            <a:ext cx="1655115" cy="127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8676456" y="370774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17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676456" y="320368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18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56520" y="498973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6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Review of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FF0000"/>
                </a:solidFill>
              </a:rPr>
              <a:t>CS</a:t>
            </a:r>
            <a:r>
              <a:rPr lang="en-US" altLang="zh-CN" dirty="0"/>
              <a:t>: chip select, enable/disable signal (CS=1/0)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FF0000"/>
                </a:solidFill>
              </a:rPr>
              <a:t>ADRS</a:t>
            </a:r>
            <a:r>
              <a:rPr lang="en-US" altLang="zh-CN" dirty="0"/>
              <a:t>: The address of memory being accessed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FF0000"/>
                </a:solidFill>
              </a:rPr>
              <a:t>WR</a:t>
            </a:r>
            <a:r>
              <a:rPr lang="en-US" altLang="zh-CN" dirty="0"/>
              <a:t>=0, read phase, 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dirty="0">
                <a:solidFill>
                  <a:srgbClr val="FF0000"/>
                </a:solidFill>
              </a:rPr>
              <a:t>OUT</a:t>
            </a:r>
            <a:r>
              <a:rPr lang="en-US" altLang="zh-CN" dirty="0"/>
              <a:t>=data stored in the </a:t>
            </a:r>
          </a:p>
          <a:p>
            <a:pPr marL="0" indent="0">
              <a:buNone/>
            </a:pPr>
            <a:r>
              <a:rPr lang="en-US" altLang="zh-CN" dirty="0"/>
              <a:t>address (</a:t>
            </a:r>
            <a:r>
              <a:rPr lang="en-US" altLang="zh-CN" dirty="0">
                <a:solidFill>
                  <a:srgbClr val="FF0000"/>
                </a:solidFill>
              </a:rPr>
              <a:t>ADRS</a:t>
            </a:r>
            <a:r>
              <a:rPr lang="en-US" altLang="zh-CN" dirty="0"/>
              <a:t>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FF0000"/>
                </a:solidFill>
              </a:rPr>
              <a:t>WR</a:t>
            </a:r>
            <a:r>
              <a:rPr lang="en-US" altLang="zh-CN" dirty="0"/>
              <a:t>=1, write phase, data</a:t>
            </a:r>
          </a:p>
          <a:p>
            <a:pPr marL="0" indent="0">
              <a:buNone/>
            </a:pPr>
            <a:r>
              <a:rPr lang="en-US" altLang="zh-CN" dirty="0"/>
              <a:t>stored in the </a:t>
            </a:r>
            <a:r>
              <a:rPr lang="en-US" altLang="zh-CN" dirty="0">
                <a:solidFill>
                  <a:srgbClr val="FF0000"/>
                </a:solidFill>
              </a:rPr>
              <a:t>ADRS</a:t>
            </a:r>
            <a:r>
              <a:rPr lang="en-US" altLang="zh-CN" dirty="0"/>
              <a:t> is replaced</a:t>
            </a:r>
          </a:p>
          <a:p>
            <a:pPr marL="0" indent="0">
              <a:buNone/>
            </a:pPr>
            <a:r>
              <a:rPr lang="en-US" altLang="zh-CN" dirty="0"/>
              <a:t> by </a:t>
            </a:r>
            <a:r>
              <a:rPr lang="en-US" altLang="zh-CN" dirty="0">
                <a:solidFill>
                  <a:srgbClr val="FF0000"/>
                </a:solidFill>
              </a:rPr>
              <a:t>DATA</a:t>
            </a:r>
            <a:endParaRPr lang="zh-CN" alt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564904"/>
            <a:ext cx="3663097" cy="2495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654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Memory in the MIPS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Byte-addressable, each data entry is 8-bit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Width of address bus is k=32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   </a:t>
            </a:r>
            <a:r>
              <a:rPr lang="en-US" altLang="zh-CN" dirty="0"/>
              <a:t>- totally 2</a:t>
            </a:r>
            <a:r>
              <a:rPr lang="en-US" altLang="zh-CN" baseline="30000" dirty="0"/>
              <a:t>32</a:t>
            </a:r>
            <a:r>
              <a:rPr lang="en-US" altLang="zh-CN" dirty="0"/>
              <a:t> entries</a:t>
            </a:r>
          </a:p>
          <a:p>
            <a:pPr marL="0" indent="0">
              <a:buNone/>
            </a:pPr>
            <a:r>
              <a:rPr lang="en-US" altLang="zh-CN" dirty="0"/>
              <a:t>    - total volume can reach 4GB</a:t>
            </a:r>
            <a:endParaRPr lang="zh-CN" alt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187" y="3675969"/>
            <a:ext cx="3663097" cy="2495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793" y="2211995"/>
            <a:ext cx="2374679" cy="4385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008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Register File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412776"/>
            <a:ext cx="6057528" cy="5013176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A combination of multiple registers</a:t>
            </a:r>
          </a:p>
          <a:p>
            <a:endParaRPr lang="en-US" altLang="zh-CN" sz="4000" dirty="0"/>
          </a:p>
          <a:p>
            <a:endParaRPr lang="en-US" altLang="zh-CN" sz="4000" dirty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765160"/>
            <a:ext cx="2869190" cy="289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内容占位符 2"/>
          <p:cNvSpPr txBox="1">
            <a:spLocks/>
          </p:cNvSpPr>
          <p:nvPr/>
        </p:nvSpPr>
        <p:spPr>
          <a:xfrm>
            <a:off x="5508104" y="2159933"/>
            <a:ext cx="4176464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b="1" dirty="0"/>
              <a:t>2</a:t>
            </a:r>
            <a:r>
              <a:rPr lang="en-US" altLang="zh-CN" b="1" baseline="30000" dirty="0"/>
              <a:t>k</a:t>
            </a:r>
            <a:r>
              <a:rPr lang="en-US" altLang="zh-CN" b="1" dirty="0"/>
              <a:t> x n Register file</a:t>
            </a: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1403648" y="2770437"/>
            <a:ext cx="4176464" cy="528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Contains 2</a:t>
            </a:r>
            <a:r>
              <a:rPr lang="en-US" altLang="zh-CN" sz="2600" baseline="30000" dirty="0"/>
              <a:t>k</a:t>
            </a:r>
            <a:r>
              <a:rPr lang="en-US" altLang="zh-CN" sz="2600" dirty="0"/>
              <a:t>  n-bit Registers</a:t>
            </a:r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1403648" y="3253950"/>
            <a:ext cx="558011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</a:t>
            </a:r>
            <a:r>
              <a:rPr lang="en-US" altLang="zh-CN" sz="2600" dirty="0">
                <a:solidFill>
                  <a:srgbClr val="FF0000"/>
                </a:solidFill>
              </a:rPr>
              <a:t>Write</a:t>
            </a:r>
            <a:r>
              <a:rPr lang="en-US" altLang="zh-CN" sz="2600" dirty="0"/>
              <a:t>=1, </a:t>
            </a:r>
            <a:r>
              <a:rPr lang="en-US" altLang="zh-CN" sz="2600" dirty="0">
                <a:solidFill>
                  <a:srgbClr val="FF0000"/>
                </a:solidFill>
              </a:rPr>
              <a:t>D data</a:t>
            </a:r>
            <a:r>
              <a:rPr lang="en-US" altLang="zh-CN" sz="2600" dirty="0"/>
              <a:t> stored into </a:t>
            </a:r>
            <a:r>
              <a:rPr lang="en-US" altLang="zh-CN" sz="2600" dirty="0">
                <a:solidFill>
                  <a:srgbClr val="FF0000"/>
                </a:solidFill>
              </a:rPr>
              <a:t>D address</a:t>
            </a:r>
          </a:p>
        </p:txBody>
      </p:sp>
      <p:sp>
        <p:nvSpPr>
          <p:cNvPr id="10" name="内容占位符 2"/>
          <p:cNvSpPr txBox="1">
            <a:spLocks/>
          </p:cNvSpPr>
          <p:nvPr/>
        </p:nvSpPr>
        <p:spPr>
          <a:xfrm>
            <a:off x="1403648" y="4005064"/>
            <a:ext cx="558011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No enable signal for read </a:t>
            </a:r>
          </a:p>
        </p:txBody>
      </p:sp>
      <p:sp>
        <p:nvSpPr>
          <p:cNvPr id="11" name="内容占位符 2"/>
          <p:cNvSpPr txBox="1">
            <a:spLocks/>
          </p:cNvSpPr>
          <p:nvPr/>
        </p:nvSpPr>
        <p:spPr>
          <a:xfrm>
            <a:off x="1403648" y="4437112"/>
            <a:ext cx="5580112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When supplying the inputs of </a:t>
            </a:r>
            <a:r>
              <a:rPr lang="en-US" altLang="zh-CN" sz="2600" dirty="0">
                <a:solidFill>
                  <a:srgbClr val="FF0000"/>
                </a:solidFill>
              </a:rPr>
              <a:t>A address</a:t>
            </a:r>
            <a:r>
              <a:rPr lang="en-US" altLang="zh-CN" sz="2600" dirty="0"/>
              <a:t> and </a:t>
            </a:r>
            <a:r>
              <a:rPr lang="en-US" altLang="zh-CN" sz="2600" dirty="0">
                <a:solidFill>
                  <a:srgbClr val="FF0000"/>
                </a:solidFill>
              </a:rPr>
              <a:t>B address</a:t>
            </a:r>
            <a:r>
              <a:rPr lang="en-US" altLang="zh-CN" sz="2600" dirty="0"/>
              <a:t>, output appears as </a:t>
            </a:r>
            <a:r>
              <a:rPr lang="en-US" altLang="zh-CN" sz="2600" dirty="0">
                <a:solidFill>
                  <a:srgbClr val="FF0000"/>
                </a:solidFill>
              </a:rPr>
              <a:t>A data </a:t>
            </a:r>
            <a:r>
              <a:rPr lang="en-US" altLang="zh-CN" sz="2600" dirty="0"/>
              <a:t>and </a:t>
            </a:r>
            <a:r>
              <a:rPr lang="en-US" altLang="zh-CN" sz="2600" dirty="0">
                <a:solidFill>
                  <a:srgbClr val="FF0000"/>
                </a:solidFill>
              </a:rPr>
              <a:t>B data</a:t>
            </a:r>
          </a:p>
        </p:txBody>
      </p:sp>
    </p:spTree>
    <p:extLst>
      <p:ext uri="{BB962C8B-B14F-4D97-AF65-F5344CB8AC3E}">
        <p14:creationId xmlns:p14="http://schemas.microsoft.com/office/powerpoint/2010/main" val="413513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204864"/>
            <a:ext cx="3600400" cy="3374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MIPS Register File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0864" y="1844824"/>
            <a:ext cx="9036496" cy="5013176"/>
          </a:xfrm>
        </p:spPr>
        <p:txBody>
          <a:bodyPr>
            <a:normAutofit/>
          </a:bodyPr>
          <a:lstStyle/>
          <a:p>
            <a:endParaRPr lang="en-US" altLang="zh-CN" sz="4000" dirty="0"/>
          </a:p>
          <a:p>
            <a:pPr marL="82296" indent="0">
              <a:buNone/>
            </a:pPr>
            <a:endParaRPr lang="en-US" altLang="zh-CN" sz="4000" dirty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1043608" y="1484784"/>
            <a:ext cx="4320480" cy="767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4700" dirty="0"/>
              <a:t>32 x 32 Register file</a:t>
            </a: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1043608" y="2204864"/>
            <a:ext cx="4176464" cy="52889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Contains 32 32-bit registers</a:t>
            </a:r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1043608" y="3573016"/>
            <a:ext cx="558011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Register is for most frequently used data and operation (instruction)</a:t>
            </a:r>
          </a:p>
        </p:txBody>
      </p:sp>
      <p:sp>
        <p:nvSpPr>
          <p:cNvPr id="10" name="内容占位符 2"/>
          <p:cNvSpPr txBox="1">
            <a:spLocks/>
          </p:cNvSpPr>
          <p:nvPr/>
        </p:nvSpPr>
        <p:spPr>
          <a:xfrm>
            <a:off x="1043608" y="4509120"/>
            <a:ext cx="558011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600" dirty="0"/>
              <a:t>-- Memory is for less frequently used and large-size (&gt;32-bit) data.</a:t>
            </a:r>
          </a:p>
        </p:txBody>
      </p:sp>
      <p:sp>
        <p:nvSpPr>
          <p:cNvPr id="11" name="内容占位符 2"/>
          <p:cNvSpPr txBox="1">
            <a:spLocks/>
          </p:cNvSpPr>
          <p:nvPr/>
        </p:nvSpPr>
        <p:spPr>
          <a:xfrm>
            <a:off x="1043608" y="2636912"/>
            <a:ext cx="6156176" cy="983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More register is “expensive” due to</a:t>
            </a:r>
          </a:p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 area budget</a:t>
            </a:r>
            <a:endParaRPr lang="en-US" altLang="zh-CN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38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Sub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/>
              <a:t>sub $t0, $s1, $s2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      0       17        18       8          0       34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sz="2800" dirty="0"/>
              <a:t>   000000  10001    10010   01000   00000   100010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979" y="1866769"/>
            <a:ext cx="8152521" cy="1092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419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And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/>
              <a:t>and $t0, $s1, $s2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979" y="1866769"/>
            <a:ext cx="8152521" cy="1092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57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And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/>
              <a:t>and $t0, $s1, $s2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      0       17        18       8          0       24</a:t>
            </a:r>
            <a:r>
              <a:rPr lang="en-US" altLang="zh-CN" baseline="-25000" dirty="0"/>
              <a:t>hex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sz="2800" dirty="0"/>
              <a:t>   000000  10001    10010   01000   00000   100100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979" y="1866769"/>
            <a:ext cx="8152521" cy="1092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286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-99392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Today’s Content in Big Picture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6381328"/>
            <a:ext cx="7524328" cy="486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i="1" dirty="0"/>
              <a:t>Computer Organization and Design (5</a:t>
            </a:r>
            <a:r>
              <a:rPr lang="en-US" altLang="zh-CN" sz="2000" i="1" baseline="30000" dirty="0"/>
              <a:t>th</a:t>
            </a:r>
            <a:r>
              <a:rPr lang="en-US" altLang="zh-CN" sz="2000" i="1" dirty="0"/>
              <a:t> edition) by Patterson and Hennessy</a:t>
            </a:r>
            <a:endParaRPr lang="zh-CN" altLang="en-US" sz="20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423" y="1052736"/>
            <a:ext cx="6552728" cy="529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7583671" y="3933056"/>
            <a:ext cx="16688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rgbClr val="FF0000"/>
                </a:solidFill>
              </a:rPr>
              <a:t>I/O device</a:t>
            </a:r>
          </a:p>
        </p:txBody>
      </p:sp>
      <p:sp>
        <p:nvSpPr>
          <p:cNvPr id="6" name="矩形 5"/>
          <p:cNvSpPr/>
          <p:nvPr/>
        </p:nvSpPr>
        <p:spPr>
          <a:xfrm>
            <a:off x="4055279" y="620688"/>
            <a:ext cx="1668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</a:rPr>
              <a:t>SW</a:t>
            </a:r>
          </a:p>
        </p:txBody>
      </p:sp>
      <p:sp>
        <p:nvSpPr>
          <p:cNvPr id="7" name="矩形 6"/>
          <p:cNvSpPr/>
          <p:nvPr/>
        </p:nvSpPr>
        <p:spPr>
          <a:xfrm>
            <a:off x="755576" y="3717032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ch1</a:t>
            </a:r>
          </a:p>
        </p:txBody>
      </p:sp>
      <p:sp>
        <p:nvSpPr>
          <p:cNvPr id="8" name="矩形 7"/>
          <p:cNvSpPr/>
          <p:nvPr/>
        </p:nvSpPr>
        <p:spPr>
          <a:xfrm>
            <a:off x="5436096" y="1484784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ch2</a:t>
            </a:r>
          </a:p>
        </p:txBody>
      </p:sp>
      <p:sp>
        <p:nvSpPr>
          <p:cNvPr id="9" name="矩形 8"/>
          <p:cNvSpPr/>
          <p:nvPr/>
        </p:nvSpPr>
        <p:spPr>
          <a:xfrm>
            <a:off x="3220853" y="5373216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70C0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Ch3,4</a:t>
            </a:r>
          </a:p>
        </p:txBody>
      </p:sp>
      <p:sp>
        <p:nvSpPr>
          <p:cNvPr id="10" name="矩形 9"/>
          <p:cNvSpPr/>
          <p:nvPr/>
        </p:nvSpPr>
        <p:spPr>
          <a:xfrm>
            <a:off x="4991383" y="5373216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Ch5</a:t>
            </a:r>
          </a:p>
        </p:txBody>
      </p:sp>
      <p:sp>
        <p:nvSpPr>
          <p:cNvPr id="11" name="矩形 10"/>
          <p:cNvSpPr/>
          <p:nvPr/>
        </p:nvSpPr>
        <p:spPr>
          <a:xfrm>
            <a:off x="6996455" y="4311386"/>
            <a:ext cx="9573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Ch6</a:t>
            </a:r>
          </a:p>
        </p:txBody>
      </p:sp>
      <p:sp>
        <p:nvSpPr>
          <p:cNvPr id="12" name="矩形 11"/>
          <p:cNvSpPr/>
          <p:nvPr/>
        </p:nvSpPr>
        <p:spPr>
          <a:xfrm>
            <a:off x="6264696" y="924786"/>
            <a:ext cx="3059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000" b="1" dirty="0">
                <a:solidFill>
                  <a:srgbClr val="00B050"/>
                </a:solidFill>
              </a:rPr>
              <a:t>Part-I Ch2</a:t>
            </a:r>
          </a:p>
          <a:p>
            <a:r>
              <a:rPr lang="en-US" altLang="en-US" sz="3000" b="1" dirty="0">
                <a:solidFill>
                  <a:schemeClr val="bg2"/>
                </a:solidFill>
              </a:rPr>
              <a:t>Part-II Ch3,4</a:t>
            </a:r>
          </a:p>
          <a:p>
            <a:r>
              <a:rPr lang="en-US" altLang="en-US" sz="3000" b="1" dirty="0">
                <a:solidFill>
                  <a:schemeClr val="bg2"/>
                </a:solidFill>
              </a:rPr>
              <a:t>Part-III Ch1,5,6</a:t>
            </a:r>
          </a:p>
        </p:txBody>
      </p:sp>
      <p:sp>
        <p:nvSpPr>
          <p:cNvPr id="13" name="椭圆 12"/>
          <p:cNvSpPr/>
          <p:nvPr/>
        </p:nvSpPr>
        <p:spPr>
          <a:xfrm>
            <a:off x="2555776" y="1052736"/>
            <a:ext cx="3816424" cy="20882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81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R-type Format for Shift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1478" y="1196752"/>
            <a:ext cx="7828993" cy="56612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Shift instruction is slightly different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1678B4"/>
                </a:solidFill>
              </a:rPr>
              <a:t> </a:t>
            </a:r>
            <a:r>
              <a:rPr lang="en-US" altLang="zh-CN" dirty="0"/>
              <a:t>   </a:t>
            </a:r>
          </a:p>
          <a:p>
            <a:pPr marL="0" indent="0">
              <a:buNone/>
            </a:pPr>
            <a:r>
              <a:rPr lang="en-US" altLang="zh-CN" dirty="0"/>
              <a:t>    -- </a:t>
            </a:r>
            <a:r>
              <a:rPr lang="en-US" altLang="zh-CN" dirty="0" err="1">
                <a:solidFill>
                  <a:srgbClr val="FF0000"/>
                </a:solidFill>
              </a:rPr>
              <a:t>rs</a:t>
            </a:r>
            <a:r>
              <a:rPr lang="en-US" altLang="zh-CN" dirty="0">
                <a:solidFill>
                  <a:srgbClr val="FF0000"/>
                </a:solidFill>
              </a:rPr>
              <a:t> is always 0</a:t>
            </a:r>
            <a:r>
              <a:rPr lang="en-US" altLang="zh-CN" baseline="-25000" dirty="0">
                <a:solidFill>
                  <a:srgbClr val="FF0000"/>
                </a:solidFill>
              </a:rPr>
              <a:t>10</a:t>
            </a:r>
          </a:p>
          <a:p>
            <a:pPr marL="0" indent="0">
              <a:buNone/>
            </a:pPr>
            <a:r>
              <a:rPr lang="en-US" altLang="zh-CN" dirty="0"/>
              <a:t>    -- </a:t>
            </a:r>
            <a:r>
              <a:rPr lang="en-US" altLang="zh-CN" dirty="0" err="1">
                <a:solidFill>
                  <a:srgbClr val="1678B4"/>
                </a:solidFill>
              </a:rPr>
              <a:t>rt</a:t>
            </a:r>
            <a:r>
              <a:rPr lang="en-US" altLang="zh-CN" dirty="0"/>
              <a:t>: source register</a:t>
            </a:r>
          </a:p>
          <a:p>
            <a:pPr marL="0" indent="0">
              <a:buNone/>
            </a:pPr>
            <a:r>
              <a:rPr lang="en-US" altLang="zh-CN" dirty="0"/>
              <a:t>    -- </a:t>
            </a:r>
            <a:r>
              <a:rPr lang="en-US" altLang="zh-CN" dirty="0" err="1">
                <a:solidFill>
                  <a:srgbClr val="1678B4"/>
                </a:solidFill>
              </a:rPr>
              <a:t>rd</a:t>
            </a:r>
            <a:r>
              <a:rPr lang="en-US" altLang="zh-CN" dirty="0"/>
              <a:t>: destination </a:t>
            </a:r>
            <a:r>
              <a:rPr lang="en-US" altLang="zh-CN" dirty="0" err="1"/>
              <a:t>registe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-- </a:t>
            </a:r>
            <a:r>
              <a:rPr lang="en-US" altLang="zh-CN" dirty="0" err="1">
                <a:solidFill>
                  <a:srgbClr val="1678B4"/>
                </a:solidFill>
              </a:rPr>
              <a:t>shamt</a:t>
            </a:r>
            <a:r>
              <a:rPr lang="en-US" altLang="zh-CN" dirty="0"/>
              <a:t>: for shift instruction</a:t>
            </a:r>
          </a:p>
          <a:p>
            <a:pPr marL="0" indent="0">
              <a:buNone/>
            </a:pPr>
            <a:r>
              <a:rPr lang="en-US" altLang="zh-CN" dirty="0"/>
              <a:t>    -- </a:t>
            </a:r>
            <a:r>
              <a:rPr lang="en-US" altLang="zh-CN" dirty="0" err="1">
                <a:solidFill>
                  <a:srgbClr val="1678B4"/>
                </a:solidFill>
              </a:rPr>
              <a:t>func</a:t>
            </a:r>
            <a:r>
              <a:rPr lang="en-US" altLang="zh-CN" dirty="0"/>
              <a:t>: used with </a:t>
            </a:r>
            <a:r>
              <a:rPr lang="en-US" altLang="zh-CN" dirty="0">
                <a:solidFill>
                  <a:srgbClr val="1678B4"/>
                </a:solidFill>
              </a:rPr>
              <a:t>op </a:t>
            </a:r>
            <a:r>
              <a:rPr lang="en-US" altLang="zh-CN" dirty="0"/>
              <a:t>to select functions</a:t>
            </a:r>
            <a:endParaRPr lang="en-US" altLang="zh-CN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79" y="2048838"/>
            <a:ext cx="8152521" cy="1092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173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Shift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 err="1"/>
              <a:t>sll</a:t>
            </a:r>
            <a:r>
              <a:rPr lang="en-US" altLang="zh-CN" dirty="0"/>
              <a:t> $t2, $s0, 4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      0        0         16       10        4        0</a:t>
            </a:r>
            <a:r>
              <a:rPr lang="en-US" altLang="zh-CN" baseline="-25000" dirty="0"/>
              <a:t>hex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sz="2800" dirty="0"/>
              <a:t>   000000  00000    10000   01010   00100   000000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979" y="1866769"/>
            <a:ext cx="8152521" cy="1092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218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Shift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 err="1"/>
              <a:t>srl</a:t>
            </a:r>
            <a:r>
              <a:rPr lang="en-US" altLang="zh-CN" dirty="0"/>
              <a:t> $t2, $s0, 4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979" y="1866769"/>
            <a:ext cx="8152521" cy="1092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485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Shift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 err="1"/>
              <a:t>srl</a:t>
            </a:r>
            <a:r>
              <a:rPr lang="en-US" altLang="zh-CN" dirty="0"/>
              <a:t> $t2, $s0, 4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      0        0         16       10        4        02</a:t>
            </a:r>
            <a:r>
              <a:rPr lang="en-US" altLang="zh-CN" baseline="-25000" dirty="0"/>
              <a:t>hex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sz="2800" dirty="0"/>
              <a:t>   000000  00000    10000   01010   00100   000010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979" y="1866769"/>
            <a:ext cx="8152521" cy="1092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369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0912" y="332656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Task 2: From ASM to Machine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44008" y="3429000"/>
            <a:ext cx="4536504" cy="7028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4700" b="1" dirty="0">
                <a:solidFill>
                  <a:schemeClr val="accent6">
                    <a:lumMod val="75000"/>
                  </a:schemeClr>
                </a:solidFill>
              </a:rPr>
              <a:t>add $t0, $s1, $s2</a:t>
            </a:r>
            <a:endParaRPr lang="zh-CN" altLang="en-US" sz="47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内容占位符 2"/>
          <p:cNvSpPr txBox="1">
            <a:spLocks/>
          </p:cNvSpPr>
          <p:nvPr/>
        </p:nvSpPr>
        <p:spPr>
          <a:xfrm>
            <a:off x="611560" y="5040000"/>
            <a:ext cx="3600400" cy="477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/>
              <a:t>Machine language</a:t>
            </a:r>
            <a:endParaRPr lang="zh-CN" altLang="en-US" sz="2800" b="1" dirty="0"/>
          </a:p>
        </p:txBody>
      </p:sp>
      <p:sp>
        <p:nvSpPr>
          <p:cNvPr id="16" name="内容占位符 2"/>
          <p:cNvSpPr txBox="1">
            <a:spLocks/>
          </p:cNvSpPr>
          <p:nvPr/>
        </p:nvSpPr>
        <p:spPr>
          <a:xfrm>
            <a:off x="611560" y="3501008"/>
            <a:ext cx="3892293" cy="468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/>
              <a:t>Assembly language</a:t>
            </a:r>
            <a:endParaRPr lang="zh-CN" altLang="en-US" sz="2800" b="1" dirty="0"/>
          </a:p>
        </p:txBody>
      </p:sp>
      <p:sp>
        <p:nvSpPr>
          <p:cNvPr id="18" name="内容占位符 2"/>
          <p:cNvSpPr txBox="1">
            <a:spLocks/>
          </p:cNvSpPr>
          <p:nvPr/>
        </p:nvSpPr>
        <p:spPr>
          <a:xfrm>
            <a:off x="144016" y="1628800"/>
            <a:ext cx="4860032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/>
              <a:t>High-level Language(C/Java)</a:t>
            </a:r>
            <a:endParaRPr lang="zh-CN" altLang="en-US" sz="2800" b="1" dirty="0"/>
          </a:p>
        </p:txBody>
      </p:sp>
      <p:sp>
        <p:nvSpPr>
          <p:cNvPr id="19" name="内容占位符 2"/>
          <p:cNvSpPr txBox="1">
            <a:spLocks/>
          </p:cNvSpPr>
          <p:nvPr/>
        </p:nvSpPr>
        <p:spPr>
          <a:xfrm>
            <a:off x="5292080" y="1700808"/>
            <a:ext cx="2260245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5300" b="1" dirty="0">
                <a:solidFill>
                  <a:srgbClr val="00B050"/>
                </a:solidFill>
              </a:rPr>
              <a:t>A=B+C</a:t>
            </a:r>
            <a:endParaRPr lang="zh-CN" altLang="en-US" sz="5300" b="1" dirty="0">
              <a:solidFill>
                <a:srgbClr val="00B050"/>
              </a:solidFill>
            </a:endParaRPr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 rot="5400000" flipH="1">
            <a:off x="5934554" y="2542301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21" name="内容占位符 2"/>
          <p:cNvSpPr txBox="1">
            <a:spLocks/>
          </p:cNvSpPr>
          <p:nvPr/>
        </p:nvSpPr>
        <p:spPr>
          <a:xfrm>
            <a:off x="6843979" y="2557266"/>
            <a:ext cx="2120509" cy="698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b="1" dirty="0"/>
              <a:t>Compiler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22" name="AutoShape 4"/>
          <p:cNvSpPr>
            <a:spLocks noChangeArrowheads="1"/>
          </p:cNvSpPr>
          <p:nvPr/>
        </p:nvSpPr>
        <p:spPr bwMode="auto">
          <a:xfrm rot="5400000" flipH="1">
            <a:off x="5890748" y="4270493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23" name="内容占位符 2"/>
          <p:cNvSpPr txBox="1">
            <a:spLocks/>
          </p:cNvSpPr>
          <p:nvPr/>
        </p:nvSpPr>
        <p:spPr>
          <a:xfrm>
            <a:off x="6804249" y="4256377"/>
            <a:ext cx="2313834" cy="698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4300" b="1" dirty="0"/>
              <a:t>Assembler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 rot="5400000" flipH="1">
            <a:off x="5882259" y="5603355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25" name="内容占位符 2"/>
          <p:cNvSpPr txBox="1">
            <a:spLocks/>
          </p:cNvSpPr>
          <p:nvPr/>
        </p:nvSpPr>
        <p:spPr>
          <a:xfrm>
            <a:off x="4503853" y="6281936"/>
            <a:ext cx="393843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3600" dirty="0"/>
              <a:t>HW-level operation</a:t>
            </a:r>
            <a:endParaRPr lang="zh-CN" altLang="en-US" sz="3600" b="1" dirty="0"/>
          </a:p>
        </p:txBody>
      </p:sp>
      <p:sp>
        <p:nvSpPr>
          <p:cNvPr id="14" name="内容占位符 2"/>
          <p:cNvSpPr txBox="1">
            <a:spLocks/>
          </p:cNvSpPr>
          <p:nvPr/>
        </p:nvSpPr>
        <p:spPr>
          <a:xfrm>
            <a:off x="4183746" y="5085184"/>
            <a:ext cx="4924758" cy="5224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200" b="1" dirty="0"/>
              <a:t>000010001100100100000000100000</a:t>
            </a:r>
            <a:endParaRPr lang="zh-CN" altLang="en-US" sz="2200" b="1" dirty="0"/>
          </a:p>
        </p:txBody>
      </p:sp>
      <p:sp>
        <p:nvSpPr>
          <p:cNvPr id="17" name="椭圆 16"/>
          <p:cNvSpPr/>
          <p:nvPr/>
        </p:nvSpPr>
        <p:spPr>
          <a:xfrm>
            <a:off x="6646124" y="3933055"/>
            <a:ext cx="2497875" cy="129614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902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ASM vs Machine Language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900" dirty="0"/>
              <a:t>So far we’ve been using assembly language, some readability</a:t>
            </a:r>
          </a:p>
          <a:p>
            <a:pPr marL="82296" indent="0">
              <a:buNone/>
            </a:pPr>
            <a:r>
              <a:rPr lang="en-US" altLang="zh-CN" sz="2900" dirty="0"/>
              <a:t>     -- Operations (e.g., add) and operands (e.g., $t0).</a:t>
            </a:r>
          </a:p>
          <a:p>
            <a:pPr marL="82296" indent="0">
              <a:buNone/>
            </a:pPr>
            <a:r>
              <a:rPr lang="en-US" altLang="zh-CN" sz="2900" dirty="0"/>
              <a:t>     -- Branches/jumps use labels instead of addresses.</a:t>
            </a:r>
          </a:p>
          <a:p>
            <a:pPr marL="82296" indent="0">
              <a:buNone/>
            </a:pPr>
            <a:r>
              <a:rPr lang="en-US" altLang="zh-CN" sz="2900" dirty="0"/>
              <a:t>     -- Many pseudo-instructions.</a:t>
            </a:r>
          </a:p>
          <a:p>
            <a:pPr marL="82296" indent="0">
              <a:buNone/>
            </a:pPr>
            <a:endParaRPr lang="en-US" altLang="zh-CN" sz="29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900" dirty="0"/>
              <a:t>Programs must eventually be translated into machine language</a:t>
            </a:r>
          </a:p>
          <a:p>
            <a:pPr marL="82296" indent="0">
              <a:buNone/>
            </a:pPr>
            <a:r>
              <a:rPr lang="en-US" altLang="zh-CN" sz="2900" dirty="0"/>
              <a:t>     -- Binary format, </a:t>
            </a:r>
            <a:r>
              <a:rPr lang="en-US" altLang="zh-CN" sz="2900" dirty="0">
                <a:solidFill>
                  <a:srgbClr val="0000FF"/>
                </a:solidFill>
              </a:rPr>
              <a:t>stored</a:t>
            </a:r>
            <a:r>
              <a:rPr lang="en-US" altLang="zh-CN" sz="2900" dirty="0"/>
              <a:t> in memory and </a:t>
            </a:r>
            <a:r>
              <a:rPr lang="en-US" altLang="zh-CN" sz="2900" dirty="0">
                <a:solidFill>
                  <a:srgbClr val="FF0000"/>
                </a:solidFill>
              </a:rPr>
              <a:t>decoded</a:t>
            </a:r>
            <a:r>
              <a:rPr lang="en-US" altLang="zh-CN" sz="2900" dirty="0"/>
              <a:t> by CPU.</a:t>
            </a:r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375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Stored-Program Concept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3462661" cy="554461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words of </a:t>
            </a:r>
            <a:r>
              <a:rPr lang="en-US" dirty="0" smtClean="0"/>
              <a:t>a computer’s </a:t>
            </a:r>
            <a:r>
              <a:rPr lang="en-US" dirty="0"/>
              <a:t>language are called </a:t>
            </a:r>
            <a:r>
              <a:rPr lang="en-US" i="1" dirty="0"/>
              <a:t>instructions</a:t>
            </a:r>
            <a:r>
              <a:rPr lang="en-US" dirty="0"/>
              <a:t>, and its vocabulary is called an </a:t>
            </a:r>
            <a:r>
              <a:rPr lang="en-US" b="1" dirty="0" smtClean="0"/>
              <a:t>instruction set</a:t>
            </a:r>
            <a:r>
              <a:rPr lang="en-US" dirty="0" smtClean="0"/>
              <a:t>.</a:t>
            </a:r>
            <a:endParaRPr lang="en-US" sz="2800" dirty="0" smtClean="0"/>
          </a:p>
          <a:p>
            <a:r>
              <a:rPr lang="en-US" sz="2800" dirty="0" smtClean="0"/>
              <a:t>Today’s </a:t>
            </a:r>
            <a:r>
              <a:rPr lang="en-US" sz="2800" dirty="0"/>
              <a:t>computers are built on two key principles:</a:t>
            </a:r>
          </a:p>
          <a:p>
            <a:pPr lvl="1"/>
            <a:r>
              <a:rPr lang="en-US" sz="2400" dirty="0"/>
              <a:t>1. Instructions are represented as numbers.</a:t>
            </a:r>
          </a:p>
          <a:p>
            <a:pPr lvl="1"/>
            <a:r>
              <a:rPr lang="en-US" sz="2400" dirty="0"/>
              <a:t>2. Programs are stored in memory to be read or written, just </a:t>
            </a:r>
            <a:r>
              <a:rPr lang="en-US" sz="2400" dirty="0" smtClean="0"/>
              <a:t>like data</a:t>
            </a:r>
            <a:r>
              <a:rPr lang="en-US" sz="2400" dirty="0"/>
              <a:t>.</a:t>
            </a:r>
            <a:endParaRPr lang="en-US" altLang="zh-CN" sz="25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253" y="1124744"/>
            <a:ext cx="4530227" cy="55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499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Breakdown of Main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96752"/>
            <a:ext cx="6581078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550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MIPS Machine Language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900" dirty="0"/>
              <a:t>MIPS machine language: is </a:t>
            </a:r>
            <a:r>
              <a:rPr lang="en-US" altLang="zh-CN" sz="2900" dirty="0" smtClean="0"/>
              <a:t>designed </a:t>
            </a:r>
            <a:r>
              <a:rPr lang="en-US" altLang="zh-CN" sz="2900" dirty="0"/>
              <a:t>for easily decode.</a:t>
            </a:r>
          </a:p>
          <a:p>
            <a:pPr marL="82296" indent="0">
              <a:buNone/>
            </a:pPr>
            <a:r>
              <a:rPr lang="en-US" altLang="zh-CN" sz="2900" dirty="0"/>
              <a:t>     -- Each instruction has the same 32-bits length</a:t>
            </a:r>
          </a:p>
          <a:p>
            <a:pPr marL="82296" indent="0">
              <a:buNone/>
            </a:pPr>
            <a:r>
              <a:rPr lang="en-US" altLang="zh-CN" sz="2900" dirty="0"/>
              <a:t>     -- Only three different instruction formats</a:t>
            </a:r>
          </a:p>
          <a:p>
            <a:pPr marL="82296" indent="0">
              <a:buNone/>
            </a:pPr>
            <a:endParaRPr lang="en-US" altLang="zh-CN" sz="29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140968"/>
            <a:ext cx="7848872" cy="3717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45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8178112" cy="1143000"/>
          </a:xfrm>
        </p:spPr>
        <p:txBody>
          <a:bodyPr>
            <a:normAutofit fontScale="90000"/>
          </a:bodyPr>
          <a:lstStyle/>
          <a:p>
            <a:r>
              <a:rPr lang="en-US" altLang="zh-CN" sz="4900" b="1" dirty="0">
                <a:solidFill>
                  <a:srgbClr val="0000FF"/>
                </a:solidFill>
              </a:rPr>
              <a:t>Instruction Encoding Example</a:t>
            </a:r>
            <a:endParaRPr lang="zh-CN" altLang="en-US" sz="49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27" y="1916832"/>
            <a:ext cx="8784975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598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R-type Format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1478" y="1196752"/>
            <a:ext cx="7828993" cy="566124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R-type format: design for register-to-register arithmetic/logic instructions, like </a:t>
            </a:r>
            <a:r>
              <a:rPr lang="en-US" altLang="zh-CN" dirty="0">
                <a:solidFill>
                  <a:srgbClr val="FF0000"/>
                </a:solidFill>
              </a:rPr>
              <a:t>add</a:t>
            </a:r>
            <a:r>
              <a:rPr lang="en-US" altLang="zh-CN" dirty="0"/>
              <a:t>, </a:t>
            </a:r>
            <a:r>
              <a:rPr lang="en-US" altLang="zh-CN" dirty="0">
                <a:solidFill>
                  <a:srgbClr val="FF0000"/>
                </a:solidFill>
              </a:rPr>
              <a:t>and</a:t>
            </a:r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1678B4"/>
                </a:solidFill>
              </a:rPr>
              <a:t> </a:t>
            </a:r>
            <a:r>
              <a:rPr lang="en-US" altLang="zh-CN" dirty="0"/>
              <a:t>   </a:t>
            </a:r>
          </a:p>
          <a:p>
            <a:pPr marL="0" indent="0">
              <a:buNone/>
            </a:pPr>
            <a:r>
              <a:rPr lang="en-US" altLang="zh-CN" dirty="0"/>
              <a:t>    -- </a:t>
            </a:r>
            <a:r>
              <a:rPr lang="en-US" altLang="zh-CN" dirty="0">
                <a:solidFill>
                  <a:srgbClr val="1678B4"/>
                </a:solidFill>
              </a:rPr>
              <a:t>op</a:t>
            </a:r>
            <a:r>
              <a:rPr lang="en-US" altLang="zh-CN" dirty="0"/>
              <a:t>: operation code (</a:t>
            </a:r>
            <a:r>
              <a:rPr lang="en-US" altLang="zh-CN" dirty="0" err="1"/>
              <a:t>opcode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r>
              <a:rPr lang="en-US" altLang="zh-CN" dirty="0"/>
              <a:t>    -- </a:t>
            </a:r>
            <a:r>
              <a:rPr lang="en-US" altLang="zh-CN" dirty="0" err="1">
                <a:solidFill>
                  <a:srgbClr val="1678B4"/>
                </a:solidFill>
              </a:rPr>
              <a:t>rs</a:t>
            </a:r>
            <a:r>
              <a:rPr lang="en-US" altLang="zh-CN" dirty="0"/>
              <a:t>, </a:t>
            </a:r>
            <a:r>
              <a:rPr lang="en-US" altLang="zh-CN" dirty="0" err="1">
                <a:solidFill>
                  <a:srgbClr val="1678B4"/>
                </a:solidFill>
              </a:rPr>
              <a:t>rt</a:t>
            </a:r>
            <a:r>
              <a:rPr lang="en-US" altLang="zh-CN" dirty="0"/>
              <a:t>: 1</a:t>
            </a:r>
            <a:r>
              <a:rPr lang="en-US" altLang="zh-CN" baseline="30000" dirty="0"/>
              <a:t>st</a:t>
            </a:r>
            <a:r>
              <a:rPr lang="en-US" altLang="zh-CN" dirty="0"/>
              <a:t> and 2</a:t>
            </a:r>
            <a:r>
              <a:rPr lang="en-US" altLang="zh-CN" baseline="30000" dirty="0"/>
              <a:t>nd</a:t>
            </a:r>
            <a:r>
              <a:rPr lang="en-US" altLang="zh-CN" dirty="0"/>
              <a:t> source register</a:t>
            </a:r>
          </a:p>
          <a:p>
            <a:pPr marL="0" indent="0">
              <a:buNone/>
            </a:pPr>
            <a:r>
              <a:rPr lang="en-US" altLang="zh-CN" dirty="0"/>
              <a:t>    -- </a:t>
            </a:r>
            <a:r>
              <a:rPr lang="en-US" altLang="zh-CN" dirty="0" err="1">
                <a:solidFill>
                  <a:srgbClr val="1678B4"/>
                </a:solidFill>
              </a:rPr>
              <a:t>rd</a:t>
            </a:r>
            <a:r>
              <a:rPr lang="en-US" altLang="zh-CN" dirty="0"/>
              <a:t>: destination register</a:t>
            </a:r>
          </a:p>
          <a:p>
            <a:pPr marL="0" indent="0">
              <a:buNone/>
            </a:pPr>
            <a:r>
              <a:rPr lang="en-US" altLang="zh-CN" dirty="0"/>
              <a:t>    -- </a:t>
            </a:r>
            <a:r>
              <a:rPr lang="en-US" altLang="zh-CN" dirty="0" err="1">
                <a:solidFill>
                  <a:srgbClr val="1678B4"/>
                </a:solidFill>
              </a:rPr>
              <a:t>shamt</a:t>
            </a:r>
            <a:r>
              <a:rPr lang="en-US" altLang="zh-CN" dirty="0"/>
              <a:t>: for shift instruction</a:t>
            </a:r>
          </a:p>
          <a:p>
            <a:pPr marL="0" indent="0">
              <a:buNone/>
            </a:pPr>
            <a:r>
              <a:rPr lang="en-US" altLang="zh-CN" dirty="0"/>
              <a:t>    -- </a:t>
            </a:r>
            <a:r>
              <a:rPr lang="en-US" altLang="zh-CN" dirty="0" err="1">
                <a:solidFill>
                  <a:srgbClr val="1678B4"/>
                </a:solidFill>
              </a:rPr>
              <a:t>func</a:t>
            </a:r>
            <a:r>
              <a:rPr lang="en-US" altLang="zh-CN" dirty="0"/>
              <a:t>: used with </a:t>
            </a:r>
            <a:r>
              <a:rPr lang="en-US" altLang="zh-CN" dirty="0">
                <a:solidFill>
                  <a:srgbClr val="1678B4"/>
                </a:solidFill>
              </a:rPr>
              <a:t>op </a:t>
            </a:r>
            <a:r>
              <a:rPr lang="en-US" altLang="zh-CN" dirty="0"/>
              <a:t>to select functions</a:t>
            </a:r>
            <a:endParaRPr lang="en-US" altLang="zh-CN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79" y="2696910"/>
            <a:ext cx="8152521" cy="1092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645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2921</TotalTime>
  <Words>759</Words>
  <Application>Microsoft Office PowerPoint</Application>
  <PresentationFormat>On-screen Show (4:3)</PresentationFormat>
  <Paragraphs>182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Arimo</vt:lpstr>
      <vt:lpstr>Malgun Gothic</vt:lpstr>
      <vt:lpstr>华文中宋</vt:lpstr>
      <vt:lpstr>Arial</vt:lpstr>
      <vt:lpstr>Calibri</vt:lpstr>
      <vt:lpstr>Gadugi</vt:lpstr>
      <vt:lpstr>Gill Sans MT</vt:lpstr>
      <vt:lpstr>Verdana</vt:lpstr>
      <vt:lpstr>Wingdings</vt:lpstr>
      <vt:lpstr>Wingdings 2</vt:lpstr>
      <vt:lpstr>夏至</vt:lpstr>
      <vt:lpstr>CSE 341 Computer Organization  Lecture 7 ISA : Machine Language 1 </vt:lpstr>
      <vt:lpstr>Today’s Content in Big Picture</vt:lpstr>
      <vt:lpstr>Task 2: From ASM to Machine</vt:lpstr>
      <vt:lpstr>ASM vs Machine Language</vt:lpstr>
      <vt:lpstr>Stored-Program Concept</vt:lpstr>
      <vt:lpstr>Breakdown of Main Memory</vt:lpstr>
      <vt:lpstr>MIPS Machine Language</vt:lpstr>
      <vt:lpstr>Instruction Encoding Example</vt:lpstr>
      <vt:lpstr>R-type Format</vt:lpstr>
      <vt:lpstr>Number for Register</vt:lpstr>
      <vt:lpstr>Example for Add</vt:lpstr>
      <vt:lpstr>Example for Add</vt:lpstr>
      <vt:lpstr>Review of Memory</vt:lpstr>
      <vt:lpstr>Memory in the MIPS</vt:lpstr>
      <vt:lpstr>Register File</vt:lpstr>
      <vt:lpstr>MIPS Register File</vt:lpstr>
      <vt:lpstr>Example for Sub</vt:lpstr>
      <vt:lpstr>Example for And</vt:lpstr>
      <vt:lpstr>Example for And</vt:lpstr>
      <vt:lpstr>R-type Format for Shift</vt:lpstr>
      <vt:lpstr>Example for Shift</vt:lpstr>
      <vt:lpstr>Example for Shift</vt:lpstr>
      <vt:lpstr>Example for Shift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289</cp:revision>
  <cp:lastPrinted>2016-02-29T21:44:12Z</cp:lastPrinted>
  <dcterms:created xsi:type="dcterms:W3CDTF">2015-08-13T19:09:57Z</dcterms:created>
  <dcterms:modified xsi:type="dcterms:W3CDTF">2020-02-21T20:56:41Z</dcterms:modified>
</cp:coreProperties>
</file>