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5"/>
  </p:notesMasterIdLst>
  <p:sldIdLst>
    <p:sldId id="256" r:id="rId2"/>
    <p:sldId id="485" r:id="rId3"/>
    <p:sldId id="486" r:id="rId4"/>
    <p:sldId id="487" r:id="rId5"/>
    <p:sldId id="488" r:id="rId6"/>
    <p:sldId id="489" r:id="rId7"/>
    <p:sldId id="490" r:id="rId8"/>
    <p:sldId id="491" r:id="rId9"/>
    <p:sldId id="492" r:id="rId10"/>
    <p:sldId id="493" r:id="rId11"/>
    <p:sldId id="494" r:id="rId12"/>
    <p:sldId id="495" r:id="rId13"/>
    <p:sldId id="519" r:id="rId14"/>
    <p:sldId id="520" r:id="rId15"/>
    <p:sldId id="521" r:id="rId16"/>
    <p:sldId id="522" r:id="rId17"/>
    <p:sldId id="533" r:id="rId18"/>
    <p:sldId id="523" r:id="rId19"/>
    <p:sldId id="524" r:id="rId20"/>
    <p:sldId id="532" r:id="rId21"/>
    <p:sldId id="525" r:id="rId22"/>
    <p:sldId id="526" r:id="rId23"/>
    <p:sldId id="496" r:id="rId24"/>
  </p:sldIdLst>
  <p:sldSz cx="9144000" cy="6858000" type="screen4x3"/>
  <p:notesSz cx="7099300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78B4"/>
    <a:srgbClr val="0000FF"/>
    <a:srgbClr val="16B49A"/>
    <a:srgbClr val="54D1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79726" autoAdjust="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42111-7B47-4EF3-A73C-8A6138754ACB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317C6A-CEE5-4F49-96BA-4CD3851003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2992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17C6A-CEE5-4F49-96BA-4CD38510036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66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17C6A-CEE5-4F49-96BA-4CD38510036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725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17C6A-CEE5-4F49-96BA-4CD38510036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583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17C6A-CEE5-4F49-96BA-4CD38510036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21780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317C6A-CEE5-4F49-96BA-4CD38510036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42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标题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22" name="副标题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/>
              <a:t>单击此处编辑母版副标题样式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18023-B7D5-497D-967E-506563CF5E5E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20" name="页脚占位符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10" name="灯片编号占位符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椭圆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8E7F7-5BF4-41C5-8772-8628440938C6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AA356D-1DF3-45EA-A2AF-48A49A160B94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E094B-0202-4DF3-AD99-0F9B97AD70C2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9E15BE-AAE6-4F12-9DAC-74C3A4E7532C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矩形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椭圆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72E2A-54AD-4C51-9463-887C0F632037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4FA46-913C-4D7A-ACFF-665D841587CB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633B8-6D26-487C-930C-FFB612DB6A5B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9A4C-80AE-4ADA-B0E2-00A5137E5E10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" name="矩形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/>
              <a:t>单击此处编辑母版文本样式</a:t>
            </a:r>
          </a:p>
          <a:p>
            <a:pPr lvl="1" eaLnBrk="1" latinLnBrk="0" hangingPunct="1"/>
            <a:r>
              <a:rPr lang="zh-CN" altLang="en-US"/>
              <a:t>第二级</a:t>
            </a:r>
          </a:p>
          <a:p>
            <a:pPr lvl="2" eaLnBrk="1" latinLnBrk="0" hangingPunct="1"/>
            <a:r>
              <a:rPr lang="zh-CN" altLang="en-US"/>
              <a:t>第三级</a:t>
            </a:r>
          </a:p>
          <a:p>
            <a:pPr lvl="3" eaLnBrk="1" latinLnBrk="0" hangingPunct="1"/>
            <a:r>
              <a:rPr lang="zh-CN" altLang="en-US"/>
              <a:t>第四级</a:t>
            </a:r>
          </a:p>
          <a:p>
            <a:pPr lvl="4" eaLnBrk="1" latinLnBrk="0" hangingPunct="1"/>
            <a:r>
              <a:rPr lang="zh-CN" altLang="en-US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43959-87CE-4A06-B7BA-216F57671AB0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D71F3-2AD6-40C3-B364-C3EE70F43590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zh-CN" altLang="en-US"/>
              <a:t>单击图标添加图片</a:t>
            </a:r>
            <a:endParaRPr kumimoji="0" lang="en-US" dirty="0"/>
          </a:p>
        </p:txBody>
      </p:sp>
      <p:sp>
        <p:nvSpPr>
          <p:cNvPr id="9" name="流程图: 过程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流程图: 过程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饼形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椭圆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同心圆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标题占位符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zh-CN" altLang="en-US"/>
              <a:t>单击此处编辑母版标题样式</a:t>
            </a:r>
            <a:endParaRPr kumimoji="0" lang="en-US"/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zh-CN" altLang="en-US"/>
              <a:t>单击此处编辑母版文本样式</a:t>
            </a:r>
          </a:p>
          <a:p>
            <a:pPr lvl="1" eaLnBrk="1" latinLnBrk="0" hangingPunct="1"/>
            <a:r>
              <a:rPr kumimoji="0" lang="zh-CN" altLang="en-US"/>
              <a:t>第二级</a:t>
            </a:r>
          </a:p>
          <a:p>
            <a:pPr lvl="2" eaLnBrk="1" latinLnBrk="0" hangingPunct="1"/>
            <a:r>
              <a:rPr kumimoji="0" lang="zh-CN" altLang="en-US"/>
              <a:t>第三级</a:t>
            </a:r>
          </a:p>
          <a:p>
            <a:pPr lvl="3" eaLnBrk="1" latinLnBrk="0" hangingPunct="1"/>
            <a:r>
              <a:rPr kumimoji="0" lang="zh-CN" altLang="en-US"/>
              <a:t>第四级</a:t>
            </a:r>
          </a:p>
          <a:p>
            <a:pPr lvl="4" eaLnBrk="1" latinLnBrk="0" hangingPunct="1"/>
            <a:r>
              <a:rPr kumimoji="0" lang="zh-CN" altLang="en-US"/>
              <a:t>第五级</a:t>
            </a:r>
            <a:endParaRPr kumimoji="0" lang="en-US"/>
          </a:p>
        </p:txBody>
      </p:sp>
      <p:sp>
        <p:nvSpPr>
          <p:cNvPr id="24" name="日期占位符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2C74B4B-89DD-44DF-8A89-D3E4811EDDC2}" type="datetime1">
              <a:rPr lang="zh-CN" altLang="en-US" smtClean="0"/>
              <a:t>2020/2/21</a:t>
            </a:fld>
            <a:endParaRPr lang="zh-CN" altLang="en-US"/>
          </a:p>
        </p:txBody>
      </p:sp>
      <p:sp>
        <p:nvSpPr>
          <p:cNvPr id="10" name="页脚占位符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2" name="灯片编号占位符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5" name="矩形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0" y="1844824"/>
            <a:ext cx="8964488" cy="2232248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  <a:t>CSE 341</a:t>
            </a:r>
            <a:br>
              <a:rPr lang="en-US" altLang="zh-CN" sz="4800" b="1" dirty="0"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Computer Organization</a:t>
            </a:r>
            <a:br>
              <a:rPr lang="en-US" altLang="zh-CN" sz="4800" b="1" dirty="0">
                <a:solidFill>
                  <a:srgbClr val="0000FF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100" b="1" i="1" dirty="0">
                <a:solidFill>
                  <a:schemeClr val="tx1"/>
                </a:solidFill>
              </a:rPr>
              <a:t/>
            </a:r>
            <a:br>
              <a:rPr lang="en-US" altLang="zh-CN" sz="3100" b="1" i="1" dirty="0">
                <a:solidFill>
                  <a:schemeClr val="tx1"/>
                </a:solidFill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Lecture 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8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ISA : Machine </a:t>
            </a:r>
            <a:r>
              <a:rPr lang="en-US" altLang="zh-Hans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L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anguage 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>2</a:t>
            </a:r>
            <a: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  <a:t/>
            </a:r>
            <a:br>
              <a:rPr lang="en-US" altLang="zh-CN" sz="3600" b="1" dirty="0">
                <a:solidFill>
                  <a:srgbClr val="FF0000"/>
                </a:solidFill>
                <a:latin typeface="Gadugi" panose="020B0502040204020203" pitchFamily="34" charset="0"/>
                <a:ea typeface="Malgun Gothic" panose="020B0503020000020004" pitchFamily="34" charset="-127"/>
              </a:rPr>
            </a:br>
            <a:endParaRPr lang="zh-CN" altLang="en-US" sz="3600" b="1" dirty="0">
              <a:solidFill>
                <a:srgbClr val="FF0000"/>
              </a:solidFill>
              <a:latin typeface="Gadugi" panose="020B0502040204020203" pitchFamily="34" charset="0"/>
              <a:ea typeface="Malgun Gothic" panose="020B0503020000020004" pitchFamily="34" charset="-127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2448272"/>
          </a:xfrm>
        </p:spPr>
        <p:txBody>
          <a:bodyPr>
            <a:normAutofit/>
          </a:bodyPr>
          <a:lstStyle/>
          <a:p>
            <a:endParaRPr lang="en-US" altLang="zh-CN" dirty="0"/>
          </a:p>
          <a:p>
            <a:pPr algn="ctr"/>
            <a:r>
              <a:rPr lang="en-US" altLang="zh-CN" sz="3600" b="1" i="1" dirty="0">
                <a:solidFill>
                  <a:schemeClr val="accent1"/>
                </a:solidFill>
              </a:rPr>
              <a:t>Prof. </a:t>
            </a:r>
            <a:r>
              <a:rPr lang="en-US" altLang="zh-CN" sz="3600" b="1" i="1" dirty="0" smtClean="0">
                <a:solidFill>
                  <a:schemeClr val="accent1"/>
                </a:solidFill>
              </a:rPr>
              <a:t>Lu Su</a:t>
            </a:r>
            <a:endParaRPr lang="en-US" altLang="zh-CN" sz="3600" b="1" i="1" dirty="0">
              <a:solidFill>
                <a:schemeClr val="accent1"/>
              </a:solidFill>
            </a:endParaRPr>
          </a:p>
          <a:p>
            <a:pPr algn="ctr"/>
            <a:r>
              <a:rPr lang="en-US" altLang="zh-CN" sz="3200" b="1" i="1" dirty="0">
                <a:solidFill>
                  <a:schemeClr val="tx1"/>
                </a:solidFill>
              </a:rPr>
              <a:t>Computer Science &amp; Engineering</a:t>
            </a:r>
          </a:p>
          <a:p>
            <a:pPr algn="ctr"/>
            <a:endParaRPr lang="en-US" altLang="zh-CN" sz="4400" b="1" i="1" dirty="0">
              <a:solidFill>
                <a:schemeClr val="tx1"/>
              </a:solidFill>
            </a:endParaRPr>
          </a:p>
          <a:p>
            <a:pPr algn="ctr"/>
            <a:endParaRPr lang="en-US" altLang="zh-CN" sz="4400" b="1" i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4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 for jump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en-US" altLang="zh-CN" dirty="0"/>
              <a:t>j 100   </a:t>
            </a:r>
          </a:p>
          <a:p>
            <a:pPr marL="82296" indent="0">
              <a:buNone/>
            </a:pPr>
            <a:r>
              <a:rPr lang="en-US" altLang="zh-CN" dirty="0"/>
              <a:t>       </a:t>
            </a:r>
          </a:p>
          <a:p>
            <a:pPr marL="82296" indent="0">
              <a:buNone/>
            </a:pPr>
            <a:r>
              <a:rPr lang="en-US" altLang="zh-CN" dirty="0"/>
              <a:t>    </a:t>
            </a:r>
          </a:p>
          <a:p>
            <a:pPr marL="82296" indent="0">
              <a:buNone/>
            </a:pPr>
            <a:r>
              <a:rPr lang="en-US" altLang="zh-CN" dirty="0"/>
              <a:t>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129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 for jump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en-US" altLang="zh-CN" dirty="0"/>
              <a:t>j 100   </a:t>
            </a:r>
          </a:p>
          <a:p>
            <a:pPr marL="82296" indent="0">
              <a:buNone/>
            </a:pPr>
            <a:r>
              <a:rPr lang="en-US" altLang="zh-CN" dirty="0"/>
              <a:t>       </a:t>
            </a:r>
          </a:p>
          <a:p>
            <a:pPr marL="82296" indent="0">
              <a:buNone/>
            </a:pPr>
            <a:r>
              <a:rPr lang="en-US" altLang="zh-CN" dirty="0"/>
              <a:t>    </a:t>
            </a:r>
          </a:p>
          <a:p>
            <a:pPr marL="82296" indent="0">
              <a:buNone/>
            </a:pPr>
            <a:r>
              <a:rPr lang="en-US" altLang="zh-CN" dirty="0"/>
              <a:t>      </a:t>
            </a:r>
          </a:p>
          <a:p>
            <a:pPr marL="82296" indent="0">
              <a:buNone/>
            </a:pPr>
            <a:r>
              <a:rPr lang="en-US" altLang="zh-CN" dirty="0"/>
              <a:t>	2</a:t>
            </a:r>
            <a:r>
              <a:rPr lang="en-US" altLang="zh-CN" baseline="-25000" dirty="0"/>
              <a:t>hex</a:t>
            </a:r>
            <a:r>
              <a:rPr lang="en-US" altLang="zh-CN" dirty="0"/>
              <a:t>    		      25</a:t>
            </a:r>
            <a:r>
              <a:rPr lang="en-US" altLang="zh-CN" baseline="-25000" dirty="0"/>
              <a:t>10</a:t>
            </a:r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sz="2800" dirty="0"/>
              <a:t>   000010       00000 00000 00000 00000 011001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969638"/>
            <a:ext cx="8089484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625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130622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3600" b="1" dirty="0">
                <a:solidFill>
                  <a:srgbClr val="0000FF"/>
                </a:solidFill>
              </a:rPr>
              <a:t>From Program to </a:t>
            </a:r>
            <a:r>
              <a:rPr lang="en-US" altLang="zh-CN" sz="3600" b="1" dirty="0" smtClean="0">
                <a:solidFill>
                  <a:srgbClr val="0000FF"/>
                </a:solidFill>
              </a:rPr>
              <a:t>Computer</a:t>
            </a:r>
            <a:br>
              <a:rPr lang="en-US" altLang="zh-CN" sz="3600" b="1" dirty="0" smtClean="0">
                <a:solidFill>
                  <a:srgbClr val="0000FF"/>
                </a:solidFill>
              </a:rPr>
            </a:br>
            <a:r>
              <a:rPr lang="en-US" altLang="zh-CN" sz="3600" b="1" dirty="0" smtClean="0">
                <a:solidFill>
                  <a:srgbClr val="0000FF"/>
                </a:solidFill>
              </a:rPr>
              <a:t>Example 1</a:t>
            </a:r>
            <a:endParaRPr lang="zh-CN" altLang="en-US" sz="3600" b="1" dirty="0">
              <a:solidFill>
                <a:srgbClr val="0000FF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1340766"/>
            <a:ext cx="4896544" cy="5371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641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69776"/>
            <a:ext cx="749808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From Program to Computer</a:t>
            </a:r>
            <a:br>
              <a:rPr lang="en-US" altLang="zh-CN" sz="4400" b="1" dirty="0">
                <a:solidFill>
                  <a:srgbClr val="0000FF"/>
                </a:solidFill>
              </a:rPr>
            </a:br>
            <a:r>
              <a:rPr lang="en-US" altLang="zh-CN" sz="4400" b="1" dirty="0">
                <a:solidFill>
                  <a:srgbClr val="0000FF"/>
                </a:solidFill>
              </a:rPr>
              <a:t>Example </a:t>
            </a:r>
            <a:r>
              <a:rPr lang="en-US" altLang="zh-CN" sz="4400" b="1" dirty="0" smtClean="0">
                <a:solidFill>
                  <a:srgbClr val="0000FF"/>
                </a:solidFill>
              </a:rPr>
              <a:t>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13</a:t>
            </a:fld>
            <a:endParaRPr lang="zh-CN" alt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794" y="1556792"/>
            <a:ext cx="7668272" cy="2180956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1245794" y="3501008"/>
            <a:ext cx="7580194" cy="2736304"/>
            <a:chOff x="1245794" y="3501008"/>
            <a:chExt cx="7580194" cy="2736304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245794" y="4223823"/>
              <a:ext cx="7580194" cy="2013489"/>
            </a:xfrm>
            <a:prstGeom prst="rect">
              <a:avLst/>
            </a:prstGeom>
          </p:spPr>
        </p:pic>
        <p:sp>
          <p:nvSpPr>
            <p:cNvPr id="6" name="Down Arrow 5"/>
            <p:cNvSpPr/>
            <p:nvPr/>
          </p:nvSpPr>
          <p:spPr>
            <a:xfrm>
              <a:off x="4716016" y="3501008"/>
              <a:ext cx="484632" cy="582569"/>
            </a:xfrm>
            <a:prstGeom prst="downArrow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4756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14</a:t>
            </a:fld>
            <a:endParaRPr lang="zh-CN" alt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0289" y="4278265"/>
            <a:ext cx="6608135" cy="2247079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435608" y="44624"/>
            <a:ext cx="7498080" cy="1143000"/>
          </a:xfrm>
        </p:spPr>
        <p:txBody>
          <a:bodyPr>
            <a:noAutofit/>
          </a:bodyPr>
          <a:lstStyle/>
          <a:p>
            <a:pPr algn="ctr"/>
            <a:r>
              <a:rPr lang="en-US" altLang="zh-CN" sz="3600" b="1" dirty="0">
                <a:solidFill>
                  <a:srgbClr val="0000FF"/>
                </a:solidFill>
              </a:rPr>
              <a:t>From Program to Computer</a:t>
            </a:r>
            <a:br>
              <a:rPr lang="en-US" altLang="zh-CN" sz="3600" b="1" dirty="0">
                <a:solidFill>
                  <a:srgbClr val="0000FF"/>
                </a:solidFill>
              </a:rPr>
            </a:br>
            <a:r>
              <a:rPr lang="en-US" altLang="zh-CN" sz="3600" b="1" dirty="0">
                <a:solidFill>
                  <a:srgbClr val="0000FF"/>
                </a:solidFill>
              </a:rPr>
              <a:t>Example </a:t>
            </a:r>
            <a:r>
              <a:rPr lang="en-US" altLang="zh-CN" sz="3600" b="1" dirty="0" smtClean="0">
                <a:solidFill>
                  <a:srgbClr val="0000FF"/>
                </a:solidFill>
              </a:rPr>
              <a:t>2</a:t>
            </a:r>
            <a:endParaRPr lang="en-US" sz="36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29936" y="1268760"/>
            <a:ext cx="7754565" cy="2831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2616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</a:rPr>
              <a:t>MIPS Addressing Mode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Multiple forms of addressing are generically called </a:t>
            </a:r>
            <a:r>
              <a:rPr lang="en-US" b="1" dirty="0"/>
              <a:t>addressing </a:t>
            </a:r>
            <a:r>
              <a:rPr lang="en-US" b="1" dirty="0" smtClean="0"/>
              <a:t>modes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/>
              <a:t>MIPS </a:t>
            </a:r>
            <a:r>
              <a:rPr lang="en-US" dirty="0" smtClean="0"/>
              <a:t>addressing modes </a:t>
            </a:r>
            <a:r>
              <a:rPr lang="en-US" dirty="0"/>
              <a:t>are the following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1. </a:t>
            </a:r>
            <a:r>
              <a:rPr lang="en-US" i="1" dirty="0"/>
              <a:t>Immediate </a:t>
            </a:r>
            <a:r>
              <a:rPr lang="en-US" i="1" dirty="0" smtClean="0"/>
              <a:t>addressing</a:t>
            </a:r>
          </a:p>
          <a:p>
            <a:pPr lvl="1"/>
            <a:r>
              <a:rPr lang="en-US" dirty="0" smtClean="0"/>
              <a:t>2</a:t>
            </a:r>
            <a:r>
              <a:rPr lang="en-US" dirty="0"/>
              <a:t>. </a:t>
            </a:r>
            <a:r>
              <a:rPr lang="en-US" i="1" dirty="0"/>
              <a:t>Register </a:t>
            </a:r>
            <a:r>
              <a:rPr lang="en-US" i="1" dirty="0" smtClean="0"/>
              <a:t>addressing</a:t>
            </a:r>
            <a:endParaRPr lang="en-US" dirty="0"/>
          </a:p>
          <a:p>
            <a:pPr lvl="1"/>
            <a:r>
              <a:rPr lang="en-US" dirty="0"/>
              <a:t>3. </a:t>
            </a:r>
            <a:r>
              <a:rPr lang="en-US" i="1" dirty="0"/>
              <a:t>Base </a:t>
            </a:r>
            <a:r>
              <a:rPr lang="en-US" dirty="0"/>
              <a:t>or </a:t>
            </a:r>
            <a:r>
              <a:rPr lang="en-US" i="1" dirty="0"/>
              <a:t>displacement </a:t>
            </a:r>
            <a:r>
              <a:rPr lang="en-US" i="1" dirty="0" smtClean="0"/>
              <a:t>addressing</a:t>
            </a:r>
          </a:p>
          <a:p>
            <a:pPr lvl="1"/>
            <a:r>
              <a:rPr lang="en-US" dirty="0" smtClean="0"/>
              <a:t>4</a:t>
            </a:r>
            <a:r>
              <a:rPr lang="en-US" dirty="0"/>
              <a:t>. </a:t>
            </a:r>
            <a:r>
              <a:rPr lang="en-US" i="1" dirty="0"/>
              <a:t>PC-relative </a:t>
            </a:r>
            <a:r>
              <a:rPr lang="en-US" i="1" dirty="0" smtClean="0"/>
              <a:t>addressing</a:t>
            </a:r>
          </a:p>
          <a:p>
            <a:pPr lvl="1"/>
            <a:r>
              <a:rPr lang="en-US" dirty="0" smtClean="0"/>
              <a:t>5</a:t>
            </a:r>
            <a:r>
              <a:rPr lang="en-US" dirty="0"/>
              <a:t>. </a:t>
            </a:r>
            <a:r>
              <a:rPr lang="en-US" i="1" dirty="0" err="1"/>
              <a:t>Pseudodirect</a:t>
            </a:r>
            <a:r>
              <a:rPr lang="en-US" i="1" dirty="0"/>
              <a:t> </a:t>
            </a:r>
            <a:r>
              <a:rPr lang="en-US" i="1" dirty="0" smtClean="0"/>
              <a:t>addressing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667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</a:rPr>
              <a:t>Immediate </a:t>
            </a:r>
            <a:r>
              <a:rPr lang="en-US" sz="3600" b="1" dirty="0" smtClean="0">
                <a:solidFill>
                  <a:srgbClr val="0000FF"/>
                </a:solidFill>
              </a:rPr>
              <a:t>Addressing</a:t>
            </a:r>
            <a:endParaRPr lang="en-US" sz="36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879848"/>
            <a:ext cx="7498080" cy="1117104"/>
          </a:xfrm>
        </p:spPr>
        <p:txBody>
          <a:bodyPr/>
          <a:lstStyle/>
          <a:p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operand is a constant within the </a:t>
            </a:r>
            <a:r>
              <a:rPr lang="en-US" dirty="0" smtClean="0"/>
              <a:t>instruction itself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16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848" y="3645024"/>
            <a:ext cx="3571875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91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 for </a:t>
            </a:r>
            <a:r>
              <a:rPr lang="en-US" altLang="zh-CN" sz="4400" b="1" dirty="0" err="1">
                <a:solidFill>
                  <a:srgbClr val="0000FF"/>
                </a:solidFill>
              </a:rPr>
              <a:t>addi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en-US" altLang="zh-CN" dirty="0" err="1"/>
              <a:t>addi</a:t>
            </a:r>
            <a:r>
              <a:rPr lang="en-US" altLang="zh-CN" dirty="0"/>
              <a:t> $s1, $s2, 100</a:t>
            </a:r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dirty="0"/>
              <a:t>   </a:t>
            </a:r>
          </a:p>
          <a:p>
            <a:pPr marL="82296" indent="0">
              <a:buNone/>
            </a:pPr>
            <a:r>
              <a:rPr lang="en-US" altLang="zh-CN" dirty="0"/>
              <a:t>       </a:t>
            </a:r>
          </a:p>
          <a:p>
            <a:pPr marL="82296" indent="0">
              <a:buNone/>
            </a:pPr>
            <a:r>
              <a:rPr lang="en-US" altLang="zh-CN" dirty="0"/>
              <a:t>  8</a:t>
            </a:r>
            <a:r>
              <a:rPr lang="en-US" altLang="zh-CN" baseline="-25000" dirty="0"/>
              <a:t>hex</a:t>
            </a:r>
            <a:r>
              <a:rPr lang="en-US" altLang="zh-CN" dirty="0"/>
              <a:t>     18         17  		    100       </a:t>
            </a:r>
            <a:endParaRPr lang="en-US" altLang="zh-CN" baseline="-25000" dirty="0"/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sz="2800" dirty="0"/>
              <a:t>001000  10010    10001      00000 00001100100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060848"/>
            <a:ext cx="9236226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6096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</a:rPr>
              <a:t>Register Addressing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18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5608" y="3501008"/>
            <a:ext cx="7457662" cy="1304875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435608" y="1879848"/>
            <a:ext cx="7498080" cy="757064"/>
          </a:xfrm>
        </p:spPr>
        <p:txBody>
          <a:bodyPr/>
          <a:lstStyle/>
          <a:p>
            <a:r>
              <a:rPr lang="en-US" dirty="0" smtClean="0"/>
              <a:t>The operand is a register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274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>
                <a:solidFill>
                  <a:srgbClr val="0000FF"/>
                </a:solidFill>
              </a:rPr>
              <a:t>Base or Displacement Addressing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19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8887" y="3356992"/>
            <a:ext cx="7299577" cy="1889001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435608" y="1879848"/>
            <a:ext cx="7498080" cy="757064"/>
          </a:xfrm>
        </p:spPr>
        <p:txBody>
          <a:bodyPr>
            <a:normAutofit/>
          </a:bodyPr>
          <a:lstStyle/>
          <a:p>
            <a:r>
              <a:rPr lang="en-US" dirty="0" smtClean="0"/>
              <a:t>The operand </a:t>
            </a:r>
            <a:r>
              <a:rPr lang="en-US" dirty="0"/>
              <a:t>is at the memory location</a:t>
            </a:r>
          </a:p>
        </p:txBody>
      </p:sp>
    </p:spTree>
    <p:extLst>
      <p:ext uri="{BB962C8B-B14F-4D97-AF65-F5344CB8AC3E}">
        <p14:creationId xmlns:p14="http://schemas.microsoft.com/office/powerpoint/2010/main" val="3615784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I-type Format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I-type format: </a:t>
            </a:r>
            <a:r>
              <a:rPr lang="en-US" altLang="zh-CN" dirty="0" smtClean="0"/>
              <a:t>designed </a:t>
            </a:r>
            <a:r>
              <a:rPr lang="en-US" altLang="zh-CN" dirty="0"/>
              <a:t>for </a:t>
            </a:r>
            <a:r>
              <a:rPr lang="en-US" altLang="zh-CN" dirty="0">
                <a:solidFill>
                  <a:srgbClr val="FF0000"/>
                </a:solidFill>
              </a:rPr>
              <a:t>load/store</a:t>
            </a:r>
            <a:r>
              <a:rPr lang="en-US" altLang="zh-CN" dirty="0"/>
              <a:t>, </a:t>
            </a:r>
            <a:r>
              <a:rPr lang="en-US" altLang="zh-CN" dirty="0">
                <a:solidFill>
                  <a:srgbClr val="00B050"/>
                </a:solidFill>
              </a:rPr>
              <a:t>branch</a:t>
            </a:r>
            <a:r>
              <a:rPr lang="en-US" altLang="zh-CN" dirty="0"/>
              <a:t> and </a:t>
            </a:r>
            <a:r>
              <a:rPr lang="en-US" altLang="zh-CN" dirty="0">
                <a:solidFill>
                  <a:schemeClr val="accent6">
                    <a:lumMod val="75000"/>
                  </a:schemeClr>
                </a:solidFill>
              </a:rPr>
              <a:t>immediate instruction</a:t>
            </a:r>
            <a:r>
              <a:rPr lang="en-US" altLang="zh-CN" dirty="0"/>
              <a:t>.</a:t>
            </a:r>
            <a:endParaRPr lang="en-US" altLang="zh-CN" dirty="0">
              <a:solidFill>
                <a:srgbClr val="FF0000"/>
              </a:solidFill>
            </a:endParaRPr>
          </a:p>
          <a:p>
            <a:endParaRPr lang="en-US" altLang="zh-CN" dirty="0"/>
          </a:p>
          <a:p>
            <a:pPr marL="0" indent="0">
              <a:buNone/>
            </a:pPr>
            <a:r>
              <a:rPr lang="en-US" altLang="zh-CN" dirty="0">
                <a:solidFill>
                  <a:srgbClr val="1678B4"/>
                </a:solidFill>
              </a:rPr>
              <a:t> </a:t>
            </a:r>
            <a:r>
              <a:rPr lang="en-US" altLang="zh-CN" dirty="0"/>
              <a:t> </a:t>
            </a:r>
          </a:p>
          <a:p>
            <a:pPr marL="0" indent="0">
              <a:buNone/>
            </a:pPr>
            <a:r>
              <a:rPr lang="en-US" altLang="zh-CN" dirty="0"/>
              <a:t>  - </a:t>
            </a:r>
            <a:r>
              <a:rPr lang="en-US" altLang="zh-CN" dirty="0" err="1">
                <a:solidFill>
                  <a:srgbClr val="1678B4"/>
                </a:solidFill>
              </a:rPr>
              <a:t>rs</a:t>
            </a:r>
            <a:r>
              <a:rPr lang="en-US" altLang="zh-CN" dirty="0">
                <a:solidFill>
                  <a:srgbClr val="1678B4"/>
                </a:solidFill>
              </a:rPr>
              <a:t>: </a:t>
            </a:r>
            <a:r>
              <a:rPr lang="en-US" altLang="zh-CN" dirty="0"/>
              <a:t>source register for </a:t>
            </a:r>
            <a:r>
              <a:rPr lang="en-US" altLang="zh-CN" dirty="0">
                <a:solidFill>
                  <a:srgbClr val="FF0000"/>
                </a:solidFill>
              </a:rPr>
              <a:t>load/store</a:t>
            </a:r>
            <a:r>
              <a:rPr lang="en-US" altLang="zh-CN" dirty="0"/>
              <a:t>; for </a:t>
            </a:r>
            <a:r>
              <a:rPr lang="en-US" altLang="zh-CN" dirty="0">
                <a:solidFill>
                  <a:srgbClr val="00B050"/>
                </a:solidFill>
              </a:rPr>
              <a:t>branch</a:t>
            </a:r>
            <a:r>
              <a:rPr lang="en-US" altLang="zh-CN" dirty="0"/>
              <a:t> or </a:t>
            </a:r>
            <a:r>
              <a:rPr lang="en-US" altLang="zh-CN" dirty="0">
                <a:solidFill>
                  <a:schemeClr val="accent6">
                    <a:lumMod val="75000"/>
                  </a:schemeClr>
                </a:solidFill>
              </a:rPr>
              <a:t>immediate instruction</a:t>
            </a:r>
            <a:r>
              <a:rPr lang="en-US" altLang="zh-CN" dirty="0"/>
              <a:t>, it is operand.</a:t>
            </a:r>
          </a:p>
          <a:p>
            <a:pPr marL="0" indent="0">
              <a:buNone/>
            </a:pPr>
            <a:r>
              <a:rPr lang="en-US" altLang="zh-CN" dirty="0"/>
              <a:t>  - </a:t>
            </a:r>
            <a:r>
              <a:rPr lang="en-US" altLang="zh-CN" dirty="0" err="1">
                <a:solidFill>
                  <a:srgbClr val="1678B4"/>
                </a:solidFill>
              </a:rPr>
              <a:t>rt</a:t>
            </a:r>
            <a:r>
              <a:rPr lang="en-US" altLang="zh-CN" dirty="0"/>
              <a:t>: for </a:t>
            </a:r>
            <a:r>
              <a:rPr lang="en-US" altLang="zh-CN" dirty="0">
                <a:solidFill>
                  <a:srgbClr val="00B050"/>
                </a:solidFill>
              </a:rPr>
              <a:t>branches</a:t>
            </a:r>
            <a:r>
              <a:rPr lang="en-US" altLang="zh-CN" dirty="0"/>
              <a:t>, it is source register; for other three cases, it is destination register</a:t>
            </a:r>
          </a:p>
          <a:p>
            <a:pPr marL="0" indent="0">
              <a:buNone/>
            </a:pPr>
            <a:r>
              <a:rPr lang="en-US" altLang="zh-CN" dirty="0"/>
              <a:t>  - </a:t>
            </a:r>
            <a:r>
              <a:rPr lang="en-US" altLang="zh-CN" dirty="0">
                <a:solidFill>
                  <a:srgbClr val="1678B4"/>
                </a:solidFill>
              </a:rPr>
              <a:t>address</a:t>
            </a:r>
            <a:r>
              <a:rPr lang="en-US" altLang="zh-CN" dirty="0"/>
              <a:t>: 16-bit, from (-32768)</a:t>
            </a:r>
            <a:r>
              <a:rPr lang="en-US" altLang="zh-CN" baseline="-25000" dirty="0"/>
              <a:t>10</a:t>
            </a:r>
            <a:r>
              <a:rPr lang="en-US" altLang="zh-CN" dirty="0"/>
              <a:t> to (32767)</a:t>
            </a:r>
            <a:r>
              <a:rPr lang="en-US" altLang="zh-CN" baseline="-25000" dirty="0"/>
              <a:t>10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047" y="2385481"/>
            <a:ext cx="8525747" cy="86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3519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 for store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en-US" altLang="zh-CN" dirty="0" err="1"/>
              <a:t>sw</a:t>
            </a:r>
            <a:r>
              <a:rPr lang="en-US" altLang="zh-CN" dirty="0"/>
              <a:t> $s1, 100($s2)</a:t>
            </a:r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dirty="0"/>
              <a:t>   </a:t>
            </a:r>
          </a:p>
          <a:p>
            <a:pPr marL="82296" indent="0">
              <a:buNone/>
            </a:pPr>
            <a:r>
              <a:rPr lang="en-US" altLang="zh-CN" dirty="0"/>
              <a:t>       </a:t>
            </a:r>
          </a:p>
          <a:p>
            <a:pPr marL="82296" indent="0">
              <a:buNone/>
            </a:pPr>
            <a:r>
              <a:rPr lang="en-US" altLang="zh-CN" dirty="0"/>
              <a:t> 2b</a:t>
            </a:r>
            <a:r>
              <a:rPr lang="en-US" altLang="zh-CN" baseline="-25000" dirty="0"/>
              <a:t>hex</a:t>
            </a:r>
            <a:r>
              <a:rPr lang="en-US" altLang="zh-CN" dirty="0"/>
              <a:t>     18        17  		      100       </a:t>
            </a:r>
            <a:endParaRPr lang="en-US" altLang="zh-CN" baseline="-25000" dirty="0"/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sz="2800" dirty="0"/>
              <a:t>101011  10010    10001      00000 00001100100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060848"/>
            <a:ext cx="9236226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20</a:t>
            </a:fld>
            <a:endParaRPr lang="zh-CN" altLang="en-US"/>
          </a:p>
        </p:txBody>
      </p:sp>
      <p:grpSp>
        <p:nvGrpSpPr>
          <p:cNvPr id="7" name="Group 6"/>
          <p:cNvGrpSpPr/>
          <p:nvPr/>
        </p:nvGrpSpPr>
        <p:grpSpPr>
          <a:xfrm>
            <a:off x="1475656" y="5445224"/>
            <a:ext cx="2808312" cy="612648"/>
            <a:chOff x="-1768036" y="5931439"/>
            <a:chExt cx="2808312" cy="612648"/>
          </a:xfrm>
        </p:grpSpPr>
        <p:sp>
          <p:nvSpPr>
            <p:cNvPr id="5" name="Rectangular Callout 4"/>
            <p:cNvSpPr/>
            <p:nvPr/>
          </p:nvSpPr>
          <p:spPr>
            <a:xfrm>
              <a:off x="-1768036" y="5931439"/>
              <a:ext cx="2808312" cy="612648"/>
            </a:xfrm>
            <a:prstGeom prst="wedgeRectCallout">
              <a:avLst>
                <a:gd name="adj1" fmla="val -4064"/>
                <a:gd name="adj2" fmla="val -122632"/>
              </a:avLst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-1411603" y="6053097"/>
              <a:ext cx="209544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dirty="0"/>
                <a:t>00000 </a:t>
              </a:r>
              <a:r>
                <a:rPr lang="en-US" altLang="zh-CN" dirty="0" smtClean="0"/>
                <a:t>10001000111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608064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21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9632" y="3429000"/>
            <a:ext cx="7401510" cy="2035847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rgbClr val="0000FF"/>
                </a:solidFill>
              </a:rPr>
              <a:t>PC-relative </a:t>
            </a:r>
            <a:r>
              <a:rPr lang="en-US" sz="4400" b="1" dirty="0" smtClean="0">
                <a:solidFill>
                  <a:srgbClr val="0000FF"/>
                </a:solidFill>
              </a:rPr>
              <a:t>Addressing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435608" y="1879848"/>
            <a:ext cx="7498080" cy="75706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branch address is the sum of the PC and </a:t>
            </a:r>
            <a:r>
              <a:rPr lang="en-US" dirty="0" smtClean="0"/>
              <a:t>a constant </a:t>
            </a:r>
            <a:r>
              <a:rPr lang="en-US" dirty="0"/>
              <a:t>in the </a:t>
            </a:r>
            <a:r>
              <a:rPr lang="en-US" dirty="0" smtClean="0"/>
              <a:t>instruction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234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 err="1">
                <a:solidFill>
                  <a:srgbClr val="0000FF"/>
                </a:solidFill>
              </a:rPr>
              <a:t>Pseudodirect</a:t>
            </a:r>
            <a:r>
              <a:rPr lang="en-US" sz="4400" b="1" dirty="0">
                <a:solidFill>
                  <a:srgbClr val="0000FF"/>
                </a:solidFill>
              </a:rPr>
              <a:t> </a:t>
            </a:r>
            <a:r>
              <a:rPr lang="en-US" sz="4400" b="1" dirty="0" smtClean="0">
                <a:solidFill>
                  <a:srgbClr val="0000FF"/>
                </a:solidFill>
              </a:rPr>
              <a:t>Addressing</a:t>
            </a:r>
            <a:endParaRPr lang="en-US" sz="4400" b="1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22</a:t>
            </a:fld>
            <a:endParaRPr lang="zh-CN" alt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3356992"/>
            <a:ext cx="7403356" cy="1982272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435608" y="1879848"/>
            <a:ext cx="7498080" cy="75706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The </a:t>
            </a:r>
            <a:r>
              <a:rPr lang="en-US" dirty="0"/>
              <a:t>jump address is the 26 bits of </a:t>
            </a:r>
            <a:r>
              <a:rPr lang="en-US" dirty="0" smtClean="0"/>
              <a:t>the instruction </a:t>
            </a:r>
            <a:r>
              <a:rPr lang="en-US" dirty="0"/>
              <a:t>concatenated with the upper bits of the PC</a:t>
            </a:r>
          </a:p>
        </p:txBody>
      </p:sp>
    </p:spTree>
    <p:extLst>
      <p:ext uri="{BB962C8B-B14F-4D97-AF65-F5344CB8AC3E}">
        <p14:creationId xmlns:p14="http://schemas.microsoft.com/office/powerpoint/2010/main" val="51787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Short Summary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8125342" cy="518457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Machine language: Binary </a:t>
            </a:r>
            <a:r>
              <a:rPr lang="en-US" altLang="zh-Hans" dirty="0"/>
              <a:t>representation</a:t>
            </a:r>
            <a:r>
              <a:rPr lang="en-US" altLang="zh-CN" dirty="0"/>
              <a:t> of instr</a:t>
            </a:r>
            <a:r>
              <a:rPr lang="en-US" altLang="zh-Hans" dirty="0"/>
              <a:t>.</a:t>
            </a:r>
            <a:r>
              <a:rPr lang="en-US" altLang="zh-CN" dirty="0"/>
              <a:t>:</a:t>
            </a:r>
          </a:p>
          <a:p>
            <a:pPr marL="82296" indent="0">
              <a:buNone/>
            </a:pPr>
            <a:r>
              <a:rPr lang="en-US" altLang="zh-CN" dirty="0"/>
              <a:t>     --The format in which the machine actually executes them</a:t>
            </a:r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MIPS machine language is designed to simplify processor implementation</a:t>
            </a:r>
          </a:p>
          <a:p>
            <a:pPr marL="82296" indent="0">
              <a:buNone/>
            </a:pPr>
            <a:r>
              <a:rPr lang="en-US" altLang="zh-CN" dirty="0"/>
              <a:t>     -- Fixed length instructions</a:t>
            </a:r>
          </a:p>
          <a:p>
            <a:pPr marL="82296" indent="0">
              <a:buNone/>
            </a:pPr>
            <a:r>
              <a:rPr lang="en-US" altLang="zh-CN" dirty="0"/>
              <a:t>     -- 3 instruction encodings: R-type, I-type, and J-type</a:t>
            </a:r>
          </a:p>
          <a:p>
            <a:pPr marL="82296" indent="0">
              <a:buNone/>
            </a:pPr>
            <a:r>
              <a:rPr lang="en-US" altLang="zh-CN" dirty="0"/>
              <a:t>     -- Common operations fit in one instruction</a:t>
            </a:r>
          </a:p>
          <a:p>
            <a:pPr marL="82296" indent="0">
              <a:buNone/>
            </a:pPr>
            <a:r>
              <a:rPr lang="en-US" altLang="zh-CN" dirty="0"/>
              <a:t>     -- Uncommon (e.g., long immediate) require more than one</a:t>
            </a:r>
            <a:endParaRPr lang="en-US" altLang="zh-CN" dirty="0">
              <a:solidFill>
                <a:srgbClr val="0070C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9259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 for load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en-US" altLang="zh-CN" dirty="0" err="1"/>
              <a:t>lw</a:t>
            </a:r>
            <a:r>
              <a:rPr lang="en-US" altLang="zh-CN" dirty="0"/>
              <a:t> $s1, 100($s2)</a:t>
            </a:r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dirty="0"/>
              <a:t>   </a:t>
            </a:r>
          </a:p>
          <a:p>
            <a:pPr marL="82296" indent="0">
              <a:buNone/>
            </a:pPr>
            <a:r>
              <a:rPr lang="en-US" altLang="zh-CN" dirty="0"/>
              <a:t>       </a:t>
            </a:r>
          </a:p>
          <a:p>
            <a:pPr marL="82296" indent="0">
              <a:buNone/>
            </a:pPr>
            <a:r>
              <a:rPr lang="en-US" altLang="zh-CN" dirty="0"/>
              <a:t>  23</a:t>
            </a:r>
            <a:r>
              <a:rPr lang="en-US" altLang="zh-CN" baseline="-25000" dirty="0"/>
              <a:t>hex</a:t>
            </a:r>
            <a:r>
              <a:rPr lang="en-US" altLang="zh-CN" dirty="0"/>
              <a:t>     18        17  		      100       </a:t>
            </a:r>
            <a:endParaRPr lang="en-US" altLang="zh-CN" baseline="-25000" dirty="0"/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sz="2800" dirty="0"/>
              <a:t>100011  10010     10001      00000 00001100100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077391"/>
            <a:ext cx="9073008" cy="919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9263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 for store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en-US" altLang="zh-CN" dirty="0" err="1"/>
              <a:t>sw</a:t>
            </a:r>
            <a:r>
              <a:rPr lang="en-US" altLang="zh-CN" dirty="0"/>
              <a:t> $s1, 100($s2)</a:t>
            </a:r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dirty="0"/>
              <a:t>   </a:t>
            </a:r>
          </a:p>
          <a:p>
            <a:pPr marL="82296" indent="0">
              <a:buNone/>
            </a:pPr>
            <a:r>
              <a:rPr lang="en-US" altLang="zh-CN" dirty="0"/>
              <a:t>       </a:t>
            </a:r>
          </a:p>
          <a:p>
            <a:pPr marL="82296" indent="0">
              <a:buNone/>
            </a:pPr>
            <a:r>
              <a:rPr lang="en-US" altLang="zh-CN" dirty="0"/>
              <a:t>   </a:t>
            </a:r>
            <a:endParaRPr lang="en-US" altLang="zh-CN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755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 for store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en-US" altLang="zh-CN" dirty="0" err="1"/>
              <a:t>sw</a:t>
            </a:r>
            <a:r>
              <a:rPr lang="en-US" altLang="zh-CN" dirty="0"/>
              <a:t> $s1, 100($s2)</a:t>
            </a:r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dirty="0"/>
              <a:t>   </a:t>
            </a:r>
          </a:p>
          <a:p>
            <a:pPr marL="82296" indent="0">
              <a:buNone/>
            </a:pPr>
            <a:r>
              <a:rPr lang="en-US" altLang="zh-CN" dirty="0"/>
              <a:t>       </a:t>
            </a:r>
          </a:p>
          <a:p>
            <a:pPr marL="82296" indent="0">
              <a:buNone/>
            </a:pPr>
            <a:r>
              <a:rPr lang="en-US" altLang="zh-CN" dirty="0"/>
              <a:t> 2b</a:t>
            </a:r>
            <a:r>
              <a:rPr lang="en-US" altLang="zh-CN" baseline="-25000" dirty="0"/>
              <a:t>hex</a:t>
            </a:r>
            <a:r>
              <a:rPr lang="en-US" altLang="zh-CN" dirty="0"/>
              <a:t>     18        17  		      100       </a:t>
            </a:r>
            <a:endParaRPr lang="en-US" altLang="zh-CN" baseline="-25000" dirty="0"/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sz="2800" dirty="0"/>
              <a:t>101011  10010    10001      00000 00001100100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060848"/>
            <a:ext cx="9236226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778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 for </a:t>
            </a:r>
            <a:r>
              <a:rPr lang="en-US" altLang="zh-CN" sz="4400" b="1" dirty="0" err="1">
                <a:solidFill>
                  <a:srgbClr val="0000FF"/>
                </a:solidFill>
              </a:rPr>
              <a:t>addi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en-US" altLang="zh-CN" dirty="0" err="1"/>
              <a:t>addi</a:t>
            </a:r>
            <a:r>
              <a:rPr lang="en-US" altLang="zh-CN" dirty="0"/>
              <a:t> $s1, $s2, 100</a:t>
            </a:r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dirty="0"/>
              <a:t>   </a:t>
            </a:r>
          </a:p>
          <a:p>
            <a:pPr marL="82296" indent="0">
              <a:buNone/>
            </a:pPr>
            <a:r>
              <a:rPr lang="en-US" altLang="zh-CN" dirty="0"/>
              <a:t>       </a:t>
            </a:r>
          </a:p>
          <a:p>
            <a:pPr marL="82296" indent="0">
              <a:buNone/>
            </a:pPr>
            <a:r>
              <a:rPr lang="en-US" altLang="zh-CN" dirty="0"/>
              <a:t>  8</a:t>
            </a:r>
            <a:r>
              <a:rPr lang="en-US" altLang="zh-CN" baseline="-25000" dirty="0"/>
              <a:t>hex</a:t>
            </a:r>
            <a:r>
              <a:rPr lang="en-US" altLang="zh-CN" dirty="0"/>
              <a:t>     18         17  		    100       </a:t>
            </a:r>
            <a:endParaRPr lang="en-US" altLang="zh-CN" baseline="-25000" dirty="0"/>
          </a:p>
          <a:p>
            <a:pPr marL="82296" indent="0">
              <a:buNone/>
            </a:pPr>
            <a:endParaRPr lang="en-US" altLang="zh-CN" dirty="0"/>
          </a:p>
          <a:p>
            <a:pPr marL="82296" indent="0">
              <a:buNone/>
            </a:pPr>
            <a:r>
              <a:rPr lang="en-US" altLang="zh-CN" sz="2800" dirty="0"/>
              <a:t>001000  10010    10001      00000 00001100100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060848"/>
            <a:ext cx="9236226" cy="9361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978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Branch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For branch instruction, the last field (16-bit) is not </a:t>
            </a:r>
            <a:r>
              <a:rPr lang="en-US" altLang="zh-CN" dirty="0" smtClean="0"/>
              <a:t>address</a:t>
            </a:r>
            <a:endParaRPr lang="en-US" altLang="zh-CN" dirty="0"/>
          </a:p>
          <a:p>
            <a:pPr>
              <a:buFont typeface="Wingdings" panose="05000000000000000000" pitchFamily="2" charset="2"/>
              <a:buChar char="l"/>
            </a:pPr>
            <a:r>
              <a:rPr lang="en-US" altLang="zh-CN" dirty="0"/>
              <a:t>Since all the instructions are stored in the memory,  the last field of branch instruction is the </a:t>
            </a:r>
            <a:r>
              <a:rPr lang="en-US" altLang="zh-CN" dirty="0">
                <a:solidFill>
                  <a:srgbClr val="FF0000"/>
                </a:solidFill>
              </a:rPr>
              <a:t>offset </a:t>
            </a:r>
            <a:r>
              <a:rPr lang="en-US" altLang="zh-CN" dirty="0"/>
              <a:t>from the address of current instruction (program counter (PC)) to the address of the targeted instruction</a:t>
            </a:r>
            <a:r>
              <a:rPr lang="en-US" altLang="zh-CN" dirty="0" smtClean="0"/>
              <a:t>.</a:t>
            </a:r>
          </a:p>
          <a:p>
            <a:r>
              <a:rPr lang="en-US" dirty="0">
                <a:solidFill>
                  <a:srgbClr val="FF0000"/>
                </a:solidFill>
              </a:rPr>
              <a:t>PC-relative </a:t>
            </a:r>
            <a:r>
              <a:rPr lang="en-US" dirty="0" smtClean="0">
                <a:solidFill>
                  <a:srgbClr val="FF0000"/>
                </a:solidFill>
              </a:rPr>
              <a:t>addressing:</a:t>
            </a:r>
            <a:r>
              <a:rPr lang="en-US" dirty="0" smtClean="0"/>
              <a:t> </a:t>
            </a: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MIPS address is actually relative to the </a:t>
            </a:r>
            <a:r>
              <a:rPr lang="en-US" dirty="0" smtClean="0"/>
              <a:t>address of </a:t>
            </a:r>
            <a:r>
              <a:rPr lang="en-US" dirty="0"/>
              <a:t>the following instruction (</a:t>
            </a:r>
            <a:r>
              <a:rPr lang="en-US" dirty="0" smtClean="0"/>
              <a:t>PC+4</a:t>
            </a:r>
            <a:r>
              <a:rPr lang="en-US" dirty="0"/>
              <a:t>) as opposed to the current instruction (PC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842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44624"/>
            <a:ext cx="9144000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Example for branch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18" name="内容占位符 2"/>
          <p:cNvSpPr txBox="1">
            <a:spLocks/>
          </p:cNvSpPr>
          <p:nvPr/>
        </p:nvSpPr>
        <p:spPr>
          <a:xfrm>
            <a:off x="72008" y="2060848"/>
            <a:ext cx="9036496" cy="460851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zh-CN" sz="34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360" y="980728"/>
            <a:ext cx="4831944" cy="2196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3826227"/>
            <a:ext cx="8033551" cy="1005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4" name="Rounded Rectangular Callout 3"/>
          <p:cNvSpPr/>
          <p:nvPr/>
        </p:nvSpPr>
        <p:spPr>
          <a:xfrm>
            <a:off x="6813448" y="5129400"/>
            <a:ext cx="1800200" cy="819880"/>
          </a:xfrm>
          <a:prstGeom prst="wedgeRoundRectCallout">
            <a:avLst>
              <a:gd name="adj1" fmla="val 11942"/>
              <a:gd name="adj2" fmla="val -147718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Word Offset ! </a:t>
            </a:r>
          </a:p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(not byte offset)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381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32046" y="260648"/>
            <a:ext cx="7992888" cy="922114"/>
          </a:xfrm>
        </p:spPr>
        <p:txBody>
          <a:bodyPr>
            <a:noAutofit/>
          </a:bodyPr>
          <a:lstStyle/>
          <a:p>
            <a:pPr algn="ctr"/>
            <a:r>
              <a:rPr lang="en-US" altLang="zh-CN" sz="4400" b="1" dirty="0">
                <a:solidFill>
                  <a:srgbClr val="0000FF"/>
                </a:solidFill>
              </a:rPr>
              <a:t>J-type Format</a:t>
            </a:r>
            <a:endParaRPr lang="zh-CN" altLang="en-US" sz="4400" b="1" dirty="0">
              <a:solidFill>
                <a:srgbClr val="0000FF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196752"/>
            <a:ext cx="7920880" cy="5184576"/>
          </a:xfrm>
        </p:spPr>
        <p:txBody>
          <a:bodyPr>
            <a:normAutofit/>
          </a:bodyPr>
          <a:lstStyle/>
          <a:p>
            <a:r>
              <a:rPr lang="en-US" altLang="zh-CN" dirty="0"/>
              <a:t>J-type format: </a:t>
            </a:r>
            <a:r>
              <a:rPr lang="en-US" altLang="zh-CN" dirty="0">
                <a:solidFill>
                  <a:srgbClr val="FF0000"/>
                </a:solidFill>
              </a:rPr>
              <a:t>jump</a:t>
            </a:r>
            <a:r>
              <a:rPr lang="en-US" altLang="zh-CN" dirty="0"/>
              <a:t> instruction.</a:t>
            </a:r>
          </a:p>
          <a:p>
            <a:endParaRPr lang="en-US" altLang="zh-CN" dirty="0">
              <a:solidFill>
                <a:srgbClr val="FF0000"/>
              </a:solidFill>
            </a:endParaRPr>
          </a:p>
          <a:p>
            <a:endParaRPr lang="en-US" altLang="zh-CN" dirty="0"/>
          </a:p>
          <a:p>
            <a:r>
              <a:rPr lang="en-US" altLang="zh-CN" dirty="0"/>
              <a:t>Unlike </a:t>
            </a:r>
            <a:r>
              <a:rPr lang="en-US" altLang="zh-CN" dirty="0">
                <a:solidFill>
                  <a:srgbClr val="00B050"/>
                </a:solidFill>
              </a:rPr>
              <a:t>branch</a:t>
            </a:r>
            <a:r>
              <a:rPr lang="en-US" altLang="zh-CN" dirty="0"/>
              <a:t> instruction, the last field of </a:t>
            </a:r>
            <a:r>
              <a:rPr lang="en-US" altLang="zh-CN" dirty="0">
                <a:solidFill>
                  <a:srgbClr val="FF0000"/>
                </a:solidFill>
              </a:rPr>
              <a:t>jump</a:t>
            </a:r>
            <a:r>
              <a:rPr lang="en-US" altLang="zh-CN" dirty="0"/>
              <a:t> instruction contains a </a:t>
            </a:r>
            <a:r>
              <a:rPr lang="en-US" altLang="zh-CN" b="1" dirty="0"/>
              <a:t>word address </a:t>
            </a:r>
            <a:r>
              <a:rPr lang="en-US" altLang="zh-CN" dirty="0"/>
              <a:t>instead of offset.</a:t>
            </a:r>
          </a:p>
          <a:p>
            <a:r>
              <a:rPr lang="en-US" altLang="zh-CN" dirty="0"/>
              <a:t>A 26-bit address field allows jump to any address from 0 to 2</a:t>
            </a:r>
            <a:r>
              <a:rPr lang="en-US" altLang="zh-CN" baseline="30000" dirty="0"/>
              <a:t>28</a:t>
            </a:r>
            <a:r>
              <a:rPr lang="en-US" altLang="zh-CN" dirty="0"/>
              <a:t>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060848"/>
            <a:ext cx="6267450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6" name="Rounded Rectangular Callout 5"/>
          <p:cNvSpPr/>
          <p:nvPr/>
        </p:nvSpPr>
        <p:spPr>
          <a:xfrm>
            <a:off x="4283968" y="5721824"/>
            <a:ext cx="1944216" cy="819880"/>
          </a:xfrm>
          <a:prstGeom prst="wedgeRoundRectCallout">
            <a:avLst>
              <a:gd name="adj1" fmla="val -27406"/>
              <a:gd name="adj2" fmla="val -92739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Byte Address ! 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1043515" y="5721824"/>
            <a:ext cx="1800200" cy="819880"/>
          </a:xfrm>
          <a:prstGeom prst="wedgeRoundRectCallout">
            <a:avLst>
              <a:gd name="adj1" fmla="val 4616"/>
              <a:gd name="adj2" fmla="val -147718"/>
              <a:gd name="adj3" fmla="val 166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Word </a:t>
            </a:r>
            <a:r>
              <a:rPr lang="en-US" altLang="zh-CN" dirty="0">
                <a:solidFill>
                  <a:srgbClr val="FF0000"/>
                </a:solidFill>
              </a:rPr>
              <a:t>Address ! </a:t>
            </a:r>
          </a:p>
        </p:txBody>
      </p:sp>
    </p:spTree>
    <p:extLst>
      <p:ext uri="{BB962C8B-B14F-4D97-AF65-F5344CB8AC3E}">
        <p14:creationId xmlns:p14="http://schemas.microsoft.com/office/powerpoint/2010/main" val="366772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2921</TotalTime>
  <Words>551</Words>
  <Application>Microsoft Office PowerPoint</Application>
  <PresentationFormat>On-screen Show (4:3)</PresentationFormat>
  <Paragraphs>143</Paragraphs>
  <Slides>23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3" baseType="lpstr">
      <vt:lpstr>Malgun Gothic</vt:lpstr>
      <vt:lpstr>华文中宋</vt:lpstr>
      <vt:lpstr>Arial</vt:lpstr>
      <vt:lpstr>Calibri</vt:lpstr>
      <vt:lpstr>Gadugi</vt:lpstr>
      <vt:lpstr>Gill Sans MT</vt:lpstr>
      <vt:lpstr>Verdana</vt:lpstr>
      <vt:lpstr>Wingdings</vt:lpstr>
      <vt:lpstr>Wingdings 2</vt:lpstr>
      <vt:lpstr>夏至</vt:lpstr>
      <vt:lpstr>CSE 341 Computer Organization  Lecture 8 ISA : Machine Language 2 </vt:lpstr>
      <vt:lpstr>I-type Format</vt:lpstr>
      <vt:lpstr>Example for load</vt:lpstr>
      <vt:lpstr>Example for store</vt:lpstr>
      <vt:lpstr>Example for store</vt:lpstr>
      <vt:lpstr>Example for addi</vt:lpstr>
      <vt:lpstr>Branch</vt:lpstr>
      <vt:lpstr>Example for branch</vt:lpstr>
      <vt:lpstr>J-type Format</vt:lpstr>
      <vt:lpstr>Example for jump</vt:lpstr>
      <vt:lpstr>Example for jump</vt:lpstr>
      <vt:lpstr>From Program to Computer Example 1</vt:lpstr>
      <vt:lpstr>From Program to Computer Example 2</vt:lpstr>
      <vt:lpstr>From Program to Computer Example 2</vt:lpstr>
      <vt:lpstr>MIPS Addressing Mode Summary</vt:lpstr>
      <vt:lpstr>Immediate Addressing</vt:lpstr>
      <vt:lpstr>Example for addi</vt:lpstr>
      <vt:lpstr>Register Addressing</vt:lpstr>
      <vt:lpstr>Base or Displacement Addressing</vt:lpstr>
      <vt:lpstr>Example for store</vt:lpstr>
      <vt:lpstr>PC-relative Addressing</vt:lpstr>
      <vt:lpstr>Pseudodirect Addressing</vt:lpstr>
      <vt:lpstr>Short 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344  Digital Computer Systems</dc:title>
  <dc:creator>manmenghou</dc:creator>
  <cp:lastModifiedBy>Lu Su</cp:lastModifiedBy>
  <cp:revision>289</cp:revision>
  <cp:lastPrinted>2016-02-29T21:44:12Z</cp:lastPrinted>
  <dcterms:created xsi:type="dcterms:W3CDTF">2015-08-13T19:09:57Z</dcterms:created>
  <dcterms:modified xsi:type="dcterms:W3CDTF">2020-02-21T20:58:15Z</dcterms:modified>
</cp:coreProperties>
</file>