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519" r:id="rId14"/>
    <p:sldId id="520" r:id="rId15"/>
    <p:sldId id="521" r:id="rId16"/>
    <p:sldId id="522" r:id="rId17"/>
    <p:sldId id="533" r:id="rId18"/>
    <p:sldId id="523" r:id="rId19"/>
    <p:sldId id="524" r:id="rId20"/>
    <p:sldId id="532" r:id="rId21"/>
    <p:sldId id="525" r:id="rId22"/>
    <p:sldId id="526" r:id="rId23"/>
    <p:sldId id="496" r:id="rId24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72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42111-7B47-4EF3-A73C-8A6138754AC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7C6A-CEE5-4F49-96BA-4CD385100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3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7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8023-B7D5-497D-967E-506563CF5E5E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E7F7-5BF4-41C5-8772-8628440938C6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6D-1DF3-45EA-A2AF-48A49A160B94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094B-0202-4DF3-AD99-0F9B97AD70C2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15BE-AAE6-4F12-9DAC-74C3A4E7532C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2E2A-54AD-4C51-9463-887C0F632037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FA46-913C-4D7A-ACFF-665D841587CB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3B8-6D26-487C-930C-FFB612DB6A5B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9A4C-80AE-4ADA-B0E2-00A5137E5E1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3959-87CE-4A06-B7BA-216F57671AB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1F3-2AD6-40C3-B364-C3EE70F4359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C74B4B-89DD-44DF-8A89-D3E4811EDDC2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8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Machine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2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pPr algn="ctr"/>
            <a:r>
              <a:rPr lang="en-US" altLang="zh-CN" sz="36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36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36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32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jump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j 100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</a:t>
            </a:r>
          </a:p>
          <a:p>
            <a:pPr marL="82296" indent="0">
              <a:buNone/>
            </a:pPr>
            <a:r>
              <a:rPr lang="en-US" altLang="zh-CN" dirty="0"/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12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jump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j 100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</a:t>
            </a:r>
          </a:p>
          <a:p>
            <a:pPr marL="82296" indent="0">
              <a:buNone/>
            </a:pPr>
            <a:r>
              <a:rPr lang="en-US" altLang="zh-CN" dirty="0"/>
              <a:t>      </a:t>
            </a:r>
          </a:p>
          <a:p>
            <a:pPr marL="82296" indent="0">
              <a:buNone/>
            </a:pPr>
            <a:r>
              <a:rPr lang="en-US" altLang="zh-CN" dirty="0"/>
              <a:t>	2</a:t>
            </a:r>
            <a:r>
              <a:rPr lang="en-US" altLang="zh-CN" baseline="-25000" dirty="0"/>
              <a:t>hex</a:t>
            </a:r>
            <a:r>
              <a:rPr lang="en-US" altLang="zh-CN" dirty="0"/>
              <a:t>    		      25</a:t>
            </a:r>
            <a:r>
              <a:rPr lang="en-US" altLang="zh-CN" baseline="-25000" dirty="0"/>
              <a:t>10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000010       00000 00000 00000 00000 011001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69638"/>
            <a:ext cx="808948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2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130622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</a:rPr>
              <a:t>From Program to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Computer</a:t>
            </a:r>
            <a:br>
              <a:rPr lang="en-US" altLang="zh-CN" sz="3600" b="1" dirty="0" smtClean="0">
                <a:solidFill>
                  <a:srgbClr val="0000FF"/>
                </a:solidFill>
              </a:rPr>
            </a:br>
            <a:r>
              <a:rPr lang="en-US" altLang="zh-CN" sz="3600" b="1" dirty="0" smtClean="0">
                <a:solidFill>
                  <a:srgbClr val="0000FF"/>
                </a:solidFill>
              </a:rPr>
              <a:t>Example 1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6"/>
            <a:ext cx="4896544" cy="537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4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6977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From Program to Computer</a:t>
            </a:r>
            <a:br>
              <a:rPr lang="en-US" altLang="zh-CN" sz="4400" b="1" dirty="0">
                <a:solidFill>
                  <a:srgbClr val="0000FF"/>
                </a:solidFill>
              </a:rPr>
            </a:br>
            <a:r>
              <a:rPr lang="en-US" altLang="zh-CN" sz="4400" b="1" dirty="0">
                <a:solidFill>
                  <a:srgbClr val="0000FF"/>
                </a:solidFill>
              </a:rPr>
              <a:t>Example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94" y="1556792"/>
            <a:ext cx="7668272" cy="218095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245794" y="3501008"/>
            <a:ext cx="7580194" cy="2736304"/>
            <a:chOff x="1245794" y="3501008"/>
            <a:chExt cx="7580194" cy="27363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5794" y="4223823"/>
              <a:ext cx="7580194" cy="2013489"/>
            </a:xfrm>
            <a:prstGeom prst="rect">
              <a:avLst/>
            </a:prstGeom>
          </p:spPr>
        </p:pic>
        <p:sp>
          <p:nvSpPr>
            <p:cNvPr id="6" name="Down Arrow 5"/>
            <p:cNvSpPr/>
            <p:nvPr/>
          </p:nvSpPr>
          <p:spPr>
            <a:xfrm>
              <a:off x="4716016" y="3501008"/>
              <a:ext cx="484632" cy="582569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756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289" y="4278265"/>
            <a:ext cx="6608135" cy="224707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</a:rPr>
              <a:t>From Program to Computer</a:t>
            </a:r>
            <a:br>
              <a:rPr lang="en-US" altLang="zh-CN" sz="3600" b="1" dirty="0">
                <a:solidFill>
                  <a:srgbClr val="0000FF"/>
                </a:solidFill>
              </a:rPr>
            </a:br>
            <a:r>
              <a:rPr lang="en-US" altLang="zh-CN" sz="3600" b="1" dirty="0">
                <a:solidFill>
                  <a:srgbClr val="0000FF"/>
                </a:solidFill>
              </a:rPr>
              <a:t>Example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2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936" y="1268760"/>
            <a:ext cx="7754565" cy="28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MIPS Addressing Mode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forms of addressing are generically called </a:t>
            </a:r>
            <a:r>
              <a:rPr lang="en-US" b="1" dirty="0"/>
              <a:t>addressing </a:t>
            </a:r>
            <a:r>
              <a:rPr lang="en-US" b="1" dirty="0" smtClean="0"/>
              <a:t>modes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MIPS </a:t>
            </a:r>
            <a:r>
              <a:rPr lang="en-US" dirty="0" smtClean="0"/>
              <a:t>addressing modes </a:t>
            </a:r>
            <a:r>
              <a:rPr lang="en-US" dirty="0"/>
              <a:t>are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1. </a:t>
            </a:r>
            <a:r>
              <a:rPr lang="en-US" i="1" dirty="0"/>
              <a:t>Immediate </a:t>
            </a:r>
            <a:r>
              <a:rPr lang="en-US" i="1" dirty="0" smtClean="0"/>
              <a:t>addressing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Register </a:t>
            </a:r>
            <a:r>
              <a:rPr lang="en-US" i="1" dirty="0" smtClean="0"/>
              <a:t>addressing</a:t>
            </a:r>
            <a:endParaRPr lang="en-US" dirty="0"/>
          </a:p>
          <a:p>
            <a:pPr lvl="1"/>
            <a:r>
              <a:rPr lang="en-US" dirty="0"/>
              <a:t>3. </a:t>
            </a:r>
            <a:r>
              <a:rPr lang="en-US" i="1" dirty="0"/>
              <a:t>Base </a:t>
            </a:r>
            <a:r>
              <a:rPr lang="en-US" dirty="0"/>
              <a:t>or </a:t>
            </a:r>
            <a:r>
              <a:rPr lang="en-US" i="1" dirty="0"/>
              <a:t>displacement </a:t>
            </a:r>
            <a:r>
              <a:rPr lang="en-US" i="1" dirty="0" smtClean="0"/>
              <a:t>addressing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i="1" dirty="0"/>
              <a:t>PC-relative </a:t>
            </a:r>
            <a:r>
              <a:rPr lang="en-US" i="1" dirty="0" smtClean="0"/>
              <a:t>addressing</a:t>
            </a:r>
          </a:p>
          <a:p>
            <a:pPr lvl="1"/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i="1" dirty="0" err="1"/>
              <a:t>Pseudodirect</a:t>
            </a:r>
            <a:r>
              <a:rPr lang="en-US" i="1" dirty="0"/>
              <a:t> </a:t>
            </a:r>
            <a:r>
              <a:rPr lang="en-US" i="1" dirty="0" smtClean="0"/>
              <a:t>addressing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6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Immediate </a:t>
            </a:r>
            <a:r>
              <a:rPr lang="en-US" sz="3600" b="1" dirty="0" smtClean="0">
                <a:solidFill>
                  <a:srgbClr val="0000FF"/>
                </a:solidFill>
              </a:rPr>
              <a:t>Addressing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1117104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operand is a constant within the </a:t>
            </a:r>
            <a:r>
              <a:rPr lang="en-US" dirty="0" smtClean="0"/>
              <a:t>instruction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645024"/>
            <a:ext cx="35718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addi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addi</a:t>
            </a:r>
            <a:r>
              <a:rPr lang="en-US" altLang="zh-CN" dirty="0"/>
              <a:t> $s1, $s2, 100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8</a:t>
            </a:r>
            <a:r>
              <a:rPr lang="en-US" altLang="zh-CN" baseline="-25000" dirty="0"/>
              <a:t>hex</a:t>
            </a:r>
            <a:r>
              <a:rPr lang="en-US" altLang="zh-CN" dirty="0"/>
              <a:t>     18         17  		    100       </a:t>
            </a:r>
            <a:endParaRPr lang="en-US" altLang="zh-CN" baseline="-25000" dirty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001000  10010    10001      00000 00001100100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923622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9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Register Addressing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3501008"/>
            <a:ext cx="7457662" cy="130487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757064"/>
          </a:xfrm>
        </p:spPr>
        <p:txBody>
          <a:bodyPr/>
          <a:lstStyle/>
          <a:p>
            <a:r>
              <a:rPr lang="en-US" dirty="0" smtClean="0"/>
              <a:t>The operand is a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Base or Displacement Addressing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887" y="3356992"/>
            <a:ext cx="7299577" cy="188900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757064"/>
          </a:xfrm>
        </p:spPr>
        <p:txBody>
          <a:bodyPr>
            <a:normAutofit/>
          </a:bodyPr>
          <a:lstStyle/>
          <a:p>
            <a:r>
              <a:rPr lang="en-US" dirty="0" smtClean="0"/>
              <a:t>The operand </a:t>
            </a:r>
            <a:r>
              <a:rPr lang="en-US" dirty="0"/>
              <a:t>is at the memory location</a:t>
            </a:r>
          </a:p>
        </p:txBody>
      </p:sp>
    </p:spTree>
    <p:extLst>
      <p:ext uri="{BB962C8B-B14F-4D97-AF65-F5344CB8AC3E}">
        <p14:creationId xmlns:p14="http://schemas.microsoft.com/office/powerpoint/2010/main" val="36157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I-type Format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I-type format: </a:t>
            </a:r>
            <a:r>
              <a:rPr lang="en-US" altLang="zh-CN" dirty="0" smtClean="0"/>
              <a:t>designed </a:t>
            </a:r>
            <a:r>
              <a:rPr lang="en-US" altLang="zh-CN" dirty="0"/>
              <a:t>for </a:t>
            </a:r>
            <a:r>
              <a:rPr lang="en-US" altLang="zh-CN" dirty="0">
                <a:solidFill>
                  <a:srgbClr val="FF0000"/>
                </a:solidFill>
              </a:rPr>
              <a:t>load/store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00B050"/>
                </a:solidFill>
              </a:rPr>
              <a:t>branch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immediate instruction</a:t>
            </a:r>
            <a:r>
              <a:rPr lang="en-US" altLang="zh-CN" dirty="0"/>
              <a:t>.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1678B4"/>
                </a:solidFill>
              </a:rPr>
              <a:t> 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en-US" altLang="zh-CN" dirty="0"/>
              <a:t>  - </a:t>
            </a:r>
            <a:r>
              <a:rPr lang="en-US" altLang="zh-CN" dirty="0" err="1">
                <a:solidFill>
                  <a:srgbClr val="1678B4"/>
                </a:solidFill>
              </a:rPr>
              <a:t>rs</a:t>
            </a:r>
            <a:r>
              <a:rPr lang="en-US" altLang="zh-CN" dirty="0">
                <a:solidFill>
                  <a:srgbClr val="1678B4"/>
                </a:solidFill>
              </a:rPr>
              <a:t>: </a:t>
            </a:r>
            <a:r>
              <a:rPr lang="en-US" altLang="zh-CN" dirty="0"/>
              <a:t>source register for </a:t>
            </a:r>
            <a:r>
              <a:rPr lang="en-US" altLang="zh-CN" dirty="0">
                <a:solidFill>
                  <a:srgbClr val="FF0000"/>
                </a:solidFill>
              </a:rPr>
              <a:t>load/store</a:t>
            </a:r>
            <a:r>
              <a:rPr lang="en-US" altLang="zh-CN" dirty="0"/>
              <a:t>; for </a:t>
            </a:r>
            <a:r>
              <a:rPr lang="en-US" altLang="zh-CN" dirty="0">
                <a:solidFill>
                  <a:srgbClr val="00B050"/>
                </a:solidFill>
              </a:rPr>
              <a:t>branch</a:t>
            </a:r>
            <a:r>
              <a:rPr lang="en-US" altLang="zh-CN" dirty="0"/>
              <a:t> or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immediate instruction</a:t>
            </a:r>
            <a:r>
              <a:rPr lang="en-US" altLang="zh-CN" dirty="0"/>
              <a:t>, it is operand.</a:t>
            </a:r>
          </a:p>
          <a:p>
            <a:pPr marL="0" indent="0">
              <a:buNone/>
            </a:pPr>
            <a:r>
              <a:rPr lang="en-US" altLang="zh-CN" dirty="0"/>
              <a:t>  - </a:t>
            </a:r>
            <a:r>
              <a:rPr lang="en-US" altLang="zh-CN" dirty="0" err="1">
                <a:solidFill>
                  <a:srgbClr val="1678B4"/>
                </a:solidFill>
              </a:rPr>
              <a:t>rt</a:t>
            </a:r>
            <a:r>
              <a:rPr lang="en-US" altLang="zh-CN" dirty="0"/>
              <a:t>: for </a:t>
            </a:r>
            <a:r>
              <a:rPr lang="en-US" altLang="zh-CN" dirty="0">
                <a:solidFill>
                  <a:srgbClr val="00B050"/>
                </a:solidFill>
              </a:rPr>
              <a:t>branches</a:t>
            </a:r>
            <a:r>
              <a:rPr lang="en-US" altLang="zh-CN" dirty="0"/>
              <a:t>, it is source register; for other three cases, it is destination register</a:t>
            </a:r>
          </a:p>
          <a:p>
            <a:pPr marL="0" indent="0">
              <a:buNone/>
            </a:pPr>
            <a:r>
              <a:rPr lang="en-US" altLang="zh-CN" dirty="0"/>
              <a:t>  - </a:t>
            </a:r>
            <a:r>
              <a:rPr lang="en-US" altLang="zh-CN" dirty="0">
                <a:solidFill>
                  <a:srgbClr val="1678B4"/>
                </a:solidFill>
              </a:rPr>
              <a:t>address</a:t>
            </a:r>
            <a:r>
              <a:rPr lang="en-US" altLang="zh-CN" dirty="0"/>
              <a:t>: 16-bit, from (-32768)</a:t>
            </a:r>
            <a:r>
              <a:rPr lang="en-US" altLang="zh-CN" baseline="-25000" dirty="0"/>
              <a:t>10</a:t>
            </a:r>
            <a:r>
              <a:rPr lang="en-US" altLang="zh-CN" dirty="0"/>
              <a:t> to (32767)</a:t>
            </a:r>
            <a:r>
              <a:rPr lang="en-US" altLang="zh-CN" baseline="-25000" dirty="0"/>
              <a:t>10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7" y="2385481"/>
            <a:ext cx="852574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5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store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sw</a:t>
            </a:r>
            <a:r>
              <a:rPr lang="en-US" altLang="zh-CN" dirty="0"/>
              <a:t> $s1, 100($s2)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2b</a:t>
            </a:r>
            <a:r>
              <a:rPr lang="en-US" altLang="zh-CN" baseline="-25000" dirty="0"/>
              <a:t>hex</a:t>
            </a:r>
            <a:r>
              <a:rPr lang="en-US" altLang="zh-CN" dirty="0"/>
              <a:t>     18        17  		      100       </a:t>
            </a:r>
            <a:endParaRPr lang="en-US" altLang="zh-CN" baseline="-25000" dirty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101011  10010    10001      00000 00001100100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923622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1475656" y="5445224"/>
            <a:ext cx="2808312" cy="612648"/>
            <a:chOff x="-1768036" y="5931439"/>
            <a:chExt cx="2808312" cy="612648"/>
          </a:xfrm>
        </p:grpSpPr>
        <p:sp>
          <p:nvSpPr>
            <p:cNvPr id="5" name="Rectangular Callout 4"/>
            <p:cNvSpPr/>
            <p:nvPr/>
          </p:nvSpPr>
          <p:spPr>
            <a:xfrm>
              <a:off x="-1768036" y="5931439"/>
              <a:ext cx="2808312" cy="612648"/>
            </a:xfrm>
            <a:prstGeom prst="wedgeRectCallout">
              <a:avLst>
                <a:gd name="adj1" fmla="val -4064"/>
                <a:gd name="adj2" fmla="val -122632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1411603" y="6053097"/>
              <a:ext cx="20954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00000 </a:t>
              </a:r>
              <a:r>
                <a:rPr lang="en-US" altLang="zh-CN" dirty="0" smtClean="0"/>
                <a:t>10001000111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080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429000"/>
            <a:ext cx="7401510" cy="203584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PC-relative </a:t>
            </a:r>
            <a:r>
              <a:rPr lang="en-US" sz="4400" b="1" dirty="0" smtClean="0">
                <a:solidFill>
                  <a:srgbClr val="0000FF"/>
                </a:solidFill>
              </a:rPr>
              <a:t>Addressing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757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branch address is the sum of the PC and </a:t>
            </a:r>
            <a:r>
              <a:rPr lang="en-US" dirty="0" smtClean="0"/>
              <a:t>a constant </a:t>
            </a:r>
            <a:r>
              <a:rPr lang="en-US" dirty="0"/>
              <a:t>in the </a:t>
            </a:r>
            <a:r>
              <a:rPr lang="en-US" dirty="0" smtClean="0"/>
              <a:t>instruction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3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>
                <a:solidFill>
                  <a:srgbClr val="0000FF"/>
                </a:solidFill>
              </a:rPr>
              <a:t>Pseudodirect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Addressing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56992"/>
            <a:ext cx="7403356" cy="198227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757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jump address is the 26 bits of </a:t>
            </a:r>
            <a:r>
              <a:rPr lang="en-US" dirty="0" smtClean="0"/>
              <a:t>the instruction </a:t>
            </a:r>
            <a:r>
              <a:rPr lang="en-US" dirty="0"/>
              <a:t>concatenated with the upper bits of the PC</a:t>
            </a:r>
          </a:p>
        </p:txBody>
      </p:sp>
    </p:spTree>
    <p:extLst>
      <p:ext uri="{BB962C8B-B14F-4D97-AF65-F5344CB8AC3E}">
        <p14:creationId xmlns:p14="http://schemas.microsoft.com/office/powerpoint/2010/main" val="5178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Short Summary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25342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Machine language: Binary </a:t>
            </a:r>
            <a:r>
              <a:rPr lang="en-US" altLang="zh-Hans" dirty="0"/>
              <a:t>representation</a:t>
            </a:r>
            <a:r>
              <a:rPr lang="en-US" altLang="zh-CN" dirty="0"/>
              <a:t> of instr</a:t>
            </a:r>
            <a:r>
              <a:rPr lang="en-US" altLang="zh-Hans" dirty="0"/>
              <a:t>.</a:t>
            </a:r>
            <a:r>
              <a:rPr lang="en-US" altLang="zh-CN" dirty="0"/>
              <a:t>:</a:t>
            </a:r>
          </a:p>
          <a:p>
            <a:pPr marL="82296" indent="0">
              <a:buNone/>
            </a:pPr>
            <a:r>
              <a:rPr lang="en-US" altLang="zh-CN" dirty="0"/>
              <a:t>     --The format in which the machine actually executes them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MIPS machine language is designed to simplify processor implementation</a:t>
            </a:r>
          </a:p>
          <a:p>
            <a:pPr marL="82296" indent="0">
              <a:buNone/>
            </a:pPr>
            <a:r>
              <a:rPr lang="en-US" altLang="zh-CN" dirty="0"/>
              <a:t>     -- Fixed length instructions</a:t>
            </a:r>
          </a:p>
          <a:p>
            <a:pPr marL="82296" indent="0">
              <a:buNone/>
            </a:pPr>
            <a:r>
              <a:rPr lang="en-US" altLang="zh-CN" dirty="0"/>
              <a:t>     -- 3 instruction encodings: R-type, I-type, and J-type</a:t>
            </a:r>
          </a:p>
          <a:p>
            <a:pPr marL="82296" indent="0">
              <a:buNone/>
            </a:pPr>
            <a:r>
              <a:rPr lang="en-US" altLang="zh-CN" dirty="0"/>
              <a:t>     -- Common operations fit in one instruction</a:t>
            </a:r>
          </a:p>
          <a:p>
            <a:pPr marL="82296" indent="0">
              <a:buNone/>
            </a:pPr>
            <a:r>
              <a:rPr lang="en-US" altLang="zh-CN" dirty="0"/>
              <a:t>     -- Uncommon (e.g., long immediate) require more than one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5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load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lw</a:t>
            </a:r>
            <a:r>
              <a:rPr lang="en-US" altLang="zh-CN" dirty="0"/>
              <a:t> $s1, 100($s2)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23</a:t>
            </a:r>
            <a:r>
              <a:rPr lang="en-US" altLang="zh-CN" baseline="-25000" dirty="0"/>
              <a:t>hex</a:t>
            </a:r>
            <a:r>
              <a:rPr lang="en-US" altLang="zh-CN" dirty="0"/>
              <a:t>     18        17  		      100       </a:t>
            </a:r>
            <a:endParaRPr lang="en-US" altLang="zh-CN" baseline="-25000" dirty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100011  10010     10001      00000 00001100100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7391"/>
            <a:ext cx="9073008" cy="91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63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store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sw</a:t>
            </a:r>
            <a:r>
              <a:rPr lang="en-US" altLang="zh-CN" dirty="0"/>
              <a:t> $s1, 100($s2)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</a:t>
            </a: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5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store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sw</a:t>
            </a:r>
            <a:r>
              <a:rPr lang="en-US" altLang="zh-CN" dirty="0"/>
              <a:t> $s1, 100($s2)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2b</a:t>
            </a:r>
            <a:r>
              <a:rPr lang="en-US" altLang="zh-CN" baseline="-25000" dirty="0"/>
              <a:t>hex</a:t>
            </a:r>
            <a:r>
              <a:rPr lang="en-US" altLang="zh-CN" dirty="0"/>
              <a:t>     18        17  		      100       </a:t>
            </a:r>
            <a:endParaRPr lang="en-US" altLang="zh-CN" baseline="-25000" dirty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101011  10010    10001      00000 00001100100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923622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7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</a:t>
            </a:r>
            <a:r>
              <a:rPr lang="en-US" altLang="zh-CN" sz="4400" b="1" dirty="0" err="1">
                <a:solidFill>
                  <a:srgbClr val="0000FF"/>
                </a:solidFill>
              </a:rPr>
              <a:t>addi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addi</a:t>
            </a:r>
            <a:r>
              <a:rPr lang="en-US" altLang="zh-CN" dirty="0"/>
              <a:t> $s1, $s2, 100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8</a:t>
            </a:r>
            <a:r>
              <a:rPr lang="en-US" altLang="zh-CN" baseline="-25000" dirty="0"/>
              <a:t>hex</a:t>
            </a:r>
            <a:r>
              <a:rPr lang="en-US" altLang="zh-CN" dirty="0"/>
              <a:t>     18         17  		    100       </a:t>
            </a:r>
            <a:endParaRPr lang="en-US" altLang="zh-CN" baseline="-25000" dirty="0"/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001000  10010    10001      00000 00001100100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923622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7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Branch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For branch instruction, the last field (16-bit) is not </a:t>
            </a:r>
            <a:r>
              <a:rPr lang="en-US" altLang="zh-CN" dirty="0" smtClean="0"/>
              <a:t>address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Since all the instructions are stored in the memory,  the last field of branch instruction is the </a:t>
            </a:r>
            <a:r>
              <a:rPr lang="en-US" altLang="zh-CN" dirty="0">
                <a:solidFill>
                  <a:srgbClr val="FF0000"/>
                </a:solidFill>
              </a:rPr>
              <a:t>offset </a:t>
            </a:r>
            <a:r>
              <a:rPr lang="en-US" altLang="zh-CN" dirty="0"/>
              <a:t>from the address of current instruction (program counter (PC)) to the address of the targeted instruction</a:t>
            </a:r>
            <a:r>
              <a:rPr lang="en-US" altLang="zh-CN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PC-relative </a:t>
            </a:r>
            <a:r>
              <a:rPr lang="en-US" dirty="0" smtClean="0">
                <a:solidFill>
                  <a:srgbClr val="FF0000"/>
                </a:solidFill>
              </a:rPr>
              <a:t>addressing: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MIPS address is actually relative to the </a:t>
            </a:r>
            <a:r>
              <a:rPr lang="en-US" dirty="0" smtClean="0"/>
              <a:t>address of </a:t>
            </a:r>
            <a:r>
              <a:rPr lang="en-US" dirty="0"/>
              <a:t>the following instruction (</a:t>
            </a:r>
            <a:r>
              <a:rPr lang="en-US" dirty="0" smtClean="0"/>
              <a:t>PC+4</a:t>
            </a:r>
            <a:r>
              <a:rPr lang="en-US" dirty="0"/>
              <a:t>) as opposed to the current instruction (PC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4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branch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72008" y="2060848"/>
            <a:ext cx="903649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3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360" y="980728"/>
            <a:ext cx="4831944" cy="219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26227"/>
            <a:ext cx="8033551" cy="10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6813448" y="5129400"/>
            <a:ext cx="1800200" cy="819880"/>
          </a:xfrm>
          <a:prstGeom prst="wedgeRoundRectCallout">
            <a:avLst>
              <a:gd name="adj1" fmla="val 11942"/>
              <a:gd name="adj2" fmla="val -1477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Word Offset ! 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(not byte offset)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8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J-type Format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J-type format: </a:t>
            </a:r>
            <a:r>
              <a:rPr lang="en-US" altLang="zh-CN" dirty="0">
                <a:solidFill>
                  <a:srgbClr val="FF0000"/>
                </a:solidFill>
              </a:rPr>
              <a:t>jump</a:t>
            </a:r>
            <a:r>
              <a:rPr lang="en-US" altLang="zh-CN" dirty="0"/>
              <a:t> instruction.</a:t>
            </a:r>
          </a:p>
          <a:p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en-US" altLang="zh-CN" dirty="0"/>
              <a:t>Unlike </a:t>
            </a:r>
            <a:r>
              <a:rPr lang="en-US" altLang="zh-CN" dirty="0">
                <a:solidFill>
                  <a:srgbClr val="00B050"/>
                </a:solidFill>
              </a:rPr>
              <a:t>branch</a:t>
            </a:r>
            <a:r>
              <a:rPr lang="en-US" altLang="zh-CN" dirty="0"/>
              <a:t> instruction, the last field of </a:t>
            </a:r>
            <a:r>
              <a:rPr lang="en-US" altLang="zh-CN" dirty="0">
                <a:solidFill>
                  <a:srgbClr val="FF0000"/>
                </a:solidFill>
              </a:rPr>
              <a:t>jump</a:t>
            </a:r>
            <a:r>
              <a:rPr lang="en-US" altLang="zh-CN" dirty="0"/>
              <a:t> instruction contains a </a:t>
            </a:r>
            <a:r>
              <a:rPr lang="en-US" altLang="zh-CN" b="1" dirty="0"/>
              <a:t>word address </a:t>
            </a:r>
            <a:r>
              <a:rPr lang="en-US" altLang="zh-CN" dirty="0"/>
              <a:t>instead of offset.</a:t>
            </a:r>
          </a:p>
          <a:p>
            <a:r>
              <a:rPr lang="en-US" altLang="zh-CN" dirty="0"/>
              <a:t>A 26-bit address field allows jump to any address from 0 to 2</a:t>
            </a:r>
            <a:r>
              <a:rPr lang="en-US" altLang="zh-CN" baseline="30000" dirty="0"/>
              <a:t>28</a:t>
            </a:r>
            <a:r>
              <a:rPr lang="en-US" altLang="zh-CN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62674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4283968" y="5721824"/>
            <a:ext cx="1944216" cy="819880"/>
          </a:xfrm>
          <a:prstGeom prst="wedgeRoundRectCallout">
            <a:avLst>
              <a:gd name="adj1" fmla="val -27406"/>
              <a:gd name="adj2" fmla="val -9273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Byte Address !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043515" y="5721824"/>
            <a:ext cx="1800200" cy="819880"/>
          </a:xfrm>
          <a:prstGeom prst="wedgeRoundRectCallout">
            <a:avLst>
              <a:gd name="adj1" fmla="val 4616"/>
              <a:gd name="adj2" fmla="val -1477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Word </a:t>
            </a:r>
            <a:r>
              <a:rPr lang="en-US" altLang="zh-CN" dirty="0">
                <a:solidFill>
                  <a:srgbClr val="FF0000"/>
                </a:solidFill>
              </a:rPr>
              <a:t>Address ! </a:t>
            </a:r>
          </a:p>
        </p:txBody>
      </p:sp>
    </p:spTree>
    <p:extLst>
      <p:ext uri="{BB962C8B-B14F-4D97-AF65-F5344CB8AC3E}">
        <p14:creationId xmlns:p14="http://schemas.microsoft.com/office/powerpoint/2010/main" val="366772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2921</TotalTime>
  <Words>551</Words>
  <Application>Microsoft Office PowerPoint</Application>
  <PresentationFormat>On-screen Show (4:3)</PresentationFormat>
  <Paragraphs>143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Malgun Gothic</vt:lpstr>
      <vt:lpstr>华文中宋</vt:lpstr>
      <vt:lpstr>Arial</vt:lpstr>
      <vt:lpstr>Calibri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8 ISA : Machine Language 2 </vt:lpstr>
      <vt:lpstr>I-type Format</vt:lpstr>
      <vt:lpstr>Example for load</vt:lpstr>
      <vt:lpstr>Example for store</vt:lpstr>
      <vt:lpstr>Example for store</vt:lpstr>
      <vt:lpstr>Example for addi</vt:lpstr>
      <vt:lpstr>Branch</vt:lpstr>
      <vt:lpstr>Example for branch</vt:lpstr>
      <vt:lpstr>J-type Format</vt:lpstr>
      <vt:lpstr>Example for jump</vt:lpstr>
      <vt:lpstr>Example for jump</vt:lpstr>
      <vt:lpstr>From Program to Computer Example 1</vt:lpstr>
      <vt:lpstr>From Program to Computer Example 2</vt:lpstr>
      <vt:lpstr>From Program to Computer Example 2</vt:lpstr>
      <vt:lpstr>MIPS Addressing Mode Summary</vt:lpstr>
      <vt:lpstr>Immediate Addressing</vt:lpstr>
      <vt:lpstr>Example for addi</vt:lpstr>
      <vt:lpstr>Register Addressing</vt:lpstr>
      <vt:lpstr>Base or Displacement Addressing</vt:lpstr>
      <vt:lpstr>Example for store</vt:lpstr>
      <vt:lpstr>PC-relative Addressing</vt:lpstr>
      <vt:lpstr>Pseudodirect Addressing</vt:lpstr>
      <vt:lpstr>Short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289</cp:revision>
  <cp:lastPrinted>2016-02-29T21:44:12Z</cp:lastPrinted>
  <dcterms:created xsi:type="dcterms:W3CDTF">2015-08-13T19:09:57Z</dcterms:created>
  <dcterms:modified xsi:type="dcterms:W3CDTF">2020-02-21T20:58:15Z</dcterms:modified>
</cp:coreProperties>
</file>