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462" r:id="rId3"/>
    <p:sldId id="463" r:id="rId4"/>
    <p:sldId id="464" r:id="rId5"/>
    <p:sldId id="465" r:id="rId6"/>
    <p:sldId id="466" r:id="rId7"/>
    <p:sldId id="467" r:id="rId8"/>
    <p:sldId id="468" r:id="rId9"/>
    <p:sldId id="472" r:id="rId10"/>
    <p:sldId id="471" r:id="rId11"/>
    <p:sldId id="470" r:id="rId12"/>
    <p:sldId id="485" r:id="rId13"/>
    <p:sldId id="473" r:id="rId14"/>
    <p:sldId id="474" r:id="rId15"/>
    <p:sldId id="475" r:id="rId16"/>
    <p:sldId id="476" r:id="rId17"/>
    <p:sldId id="477" r:id="rId18"/>
    <p:sldId id="478" r:id="rId19"/>
    <p:sldId id="479" r:id="rId20"/>
    <p:sldId id="480" r:id="rId21"/>
    <p:sldId id="481" r:id="rId22"/>
    <p:sldId id="482" r:id="rId23"/>
    <p:sldId id="483" r:id="rId24"/>
    <p:sldId id="484" r:id="rId25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B49A"/>
    <a:srgbClr val="54D1EA"/>
    <a:srgbClr val="167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08"/>
    <p:restoredTop sz="86512" autoAdjust="0"/>
  </p:normalViewPr>
  <p:slideViewPr>
    <p:cSldViewPr>
      <p:cViewPr varScale="1">
        <p:scale>
          <a:sx n="118" d="100"/>
          <a:sy n="118" d="100"/>
        </p:scale>
        <p:origin x="10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62360-BD95-49C2-A82D-2F9963887958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D919D-36E6-458F-8285-2B168B244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9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51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5FE92E14-4F60-0C4D-B6FD-BC57BBC6BF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7D171525-D983-1947-879A-1DCA766CD9E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EB7F2E-1F15-9C44-83A2-AB1DAA642366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44" name="Rectangle 6">
            <a:extLst>
              <a:ext uri="{FF2B5EF4-FFF2-40B4-BE49-F238E27FC236}">
                <a16:creationId xmlns:a16="http://schemas.microsoft.com/office/drawing/2014/main" id="{CE53AA66-0E59-DE42-BA1E-A2D1BE807D6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3845" name="Rectangle 7">
            <a:extLst>
              <a:ext uri="{FF2B5EF4-FFF2-40B4-BE49-F238E27FC236}">
                <a16:creationId xmlns:a16="http://schemas.microsoft.com/office/drawing/2014/main" id="{12EE66E6-4BC9-A647-A798-113535FBF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076687-D6D7-EB4B-8634-D6CF265F84A8}" type="slidenum">
              <a:rPr lang="en-US" altLang="en-US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46" name="Rectangle 2">
            <a:extLst>
              <a:ext uri="{FF2B5EF4-FFF2-40B4-BE49-F238E27FC236}">
                <a16:creationId xmlns:a16="http://schemas.microsoft.com/office/drawing/2014/main" id="{6C813F06-E8CE-A347-A5C6-519B139613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7" name="Rectangle 3">
            <a:extLst>
              <a:ext uri="{FF2B5EF4-FFF2-40B4-BE49-F238E27FC236}">
                <a16:creationId xmlns:a16="http://schemas.microsoft.com/office/drawing/2014/main" id="{CD385EEE-A6BF-3A49-85A2-D68357C7B6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824236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15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89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40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E264D9DD-CA62-E543-9CFC-8951C00C36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CF1ECBB1-56AF-3449-BB5E-580679F122E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027920-A594-A944-BAB9-35593B1413EC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8724" name="Rectangle 6">
            <a:extLst>
              <a:ext uri="{FF2B5EF4-FFF2-40B4-BE49-F238E27FC236}">
                <a16:creationId xmlns:a16="http://schemas.microsoft.com/office/drawing/2014/main" id="{38B3E23C-CD54-0B4A-85C9-0CA51053F5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8725" name="Rectangle 7">
            <a:extLst>
              <a:ext uri="{FF2B5EF4-FFF2-40B4-BE49-F238E27FC236}">
                <a16:creationId xmlns:a16="http://schemas.microsoft.com/office/drawing/2014/main" id="{41EC2757-23BA-3647-8865-AFD4B8D501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0C3E49-63C3-3E41-A946-FF618D50BB5E}" type="slidenum">
              <a:rPr lang="en-US" altLang="en-US"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8726" name="Rectangle 2">
            <a:extLst>
              <a:ext uri="{FF2B5EF4-FFF2-40B4-BE49-F238E27FC236}">
                <a16:creationId xmlns:a16="http://schemas.microsoft.com/office/drawing/2014/main" id="{CAE16817-12FB-A846-9071-35C6554DAA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>
            <a:extLst>
              <a:ext uri="{FF2B5EF4-FFF2-40B4-BE49-F238E27FC236}">
                <a16:creationId xmlns:a16="http://schemas.microsoft.com/office/drawing/2014/main" id="{43AABE8B-4E50-5B45-8355-C4B69E050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448280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C1CEF764-743C-A142-95C0-A9B71ADCCF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88B6D9E2-0802-1A48-A841-AC9A32D0FFB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EE0FB7-F6AA-6A4E-A8F5-2072207D6BE0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9748" name="Rectangle 6">
            <a:extLst>
              <a:ext uri="{FF2B5EF4-FFF2-40B4-BE49-F238E27FC236}">
                <a16:creationId xmlns:a16="http://schemas.microsoft.com/office/drawing/2014/main" id="{8F6665D6-E690-034A-BFB3-C0C9D3D74A6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59749" name="Rectangle 7">
            <a:extLst>
              <a:ext uri="{FF2B5EF4-FFF2-40B4-BE49-F238E27FC236}">
                <a16:creationId xmlns:a16="http://schemas.microsoft.com/office/drawing/2014/main" id="{CF3D7DE5-EAA1-4D4B-A555-7F1B434D28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D63616-F0D3-A648-886F-224F86F96ABF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9750" name="Rectangle 2">
            <a:extLst>
              <a:ext uri="{FF2B5EF4-FFF2-40B4-BE49-F238E27FC236}">
                <a16:creationId xmlns:a16="http://schemas.microsoft.com/office/drawing/2014/main" id="{8B7C9097-1882-7F4F-AFBF-5A150E4820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51" name="Rectangle 3">
            <a:extLst>
              <a:ext uri="{FF2B5EF4-FFF2-40B4-BE49-F238E27FC236}">
                <a16:creationId xmlns:a16="http://schemas.microsoft.com/office/drawing/2014/main" id="{63FC90EB-79C5-DF4E-90BA-4222251879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64154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28E2C129-CD5E-7F4E-9EAA-EF4370489B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95C5FCF6-6889-624F-9EA9-2EFF19B3B9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24B2B3-F456-7443-B8ED-A18171583428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72" name="Rectangle 6">
            <a:extLst>
              <a:ext uri="{FF2B5EF4-FFF2-40B4-BE49-F238E27FC236}">
                <a16:creationId xmlns:a16="http://schemas.microsoft.com/office/drawing/2014/main" id="{110A128C-1175-7B4A-9745-1353C009EF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0773" name="Rectangle 7">
            <a:extLst>
              <a:ext uri="{FF2B5EF4-FFF2-40B4-BE49-F238E27FC236}">
                <a16:creationId xmlns:a16="http://schemas.microsoft.com/office/drawing/2014/main" id="{8093B6FB-6B59-B840-A11E-F10474E049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B6F0B0-AF1D-4E4C-9432-B5CFDDFC649B}" type="slidenum">
              <a:rPr lang="en-US" altLang="en-US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0774" name="Rectangle 2">
            <a:extLst>
              <a:ext uri="{FF2B5EF4-FFF2-40B4-BE49-F238E27FC236}">
                <a16:creationId xmlns:a16="http://schemas.microsoft.com/office/drawing/2014/main" id="{93553C85-97EA-E341-A690-2FDADB60D5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5" name="Rectangle 3">
            <a:extLst>
              <a:ext uri="{FF2B5EF4-FFF2-40B4-BE49-F238E27FC236}">
                <a16:creationId xmlns:a16="http://schemas.microsoft.com/office/drawing/2014/main" id="{C9D41F46-3882-9646-BCF1-C5D55EC10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3141628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F810C188-F3D0-2E4A-B83E-27BC0E25E4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7FBA25E0-F821-1440-8265-9083AE5EEB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7411A4-B731-8944-A61A-68BDAA1E3DB5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1796" name="Rectangle 6">
            <a:extLst>
              <a:ext uri="{FF2B5EF4-FFF2-40B4-BE49-F238E27FC236}">
                <a16:creationId xmlns:a16="http://schemas.microsoft.com/office/drawing/2014/main" id="{DDA469E3-331E-BE48-98DE-DA3824DCB7E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1797" name="Rectangle 7">
            <a:extLst>
              <a:ext uri="{FF2B5EF4-FFF2-40B4-BE49-F238E27FC236}">
                <a16:creationId xmlns:a16="http://schemas.microsoft.com/office/drawing/2014/main" id="{930AD3C9-6205-EA4E-9E8C-D7B272BDC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0BAB0D-48FB-3C4D-B2FD-09355413B908}" type="slidenum">
              <a:rPr lang="en-US" altLang="en-US"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1798" name="Rectangle 2">
            <a:extLst>
              <a:ext uri="{FF2B5EF4-FFF2-40B4-BE49-F238E27FC236}">
                <a16:creationId xmlns:a16="http://schemas.microsoft.com/office/drawing/2014/main" id="{D79B20B7-9A3F-4643-BB36-A4B118F53C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9" name="Rectangle 3">
            <a:extLst>
              <a:ext uri="{FF2B5EF4-FFF2-40B4-BE49-F238E27FC236}">
                <a16:creationId xmlns:a16="http://schemas.microsoft.com/office/drawing/2014/main" id="{280CFC7F-F011-0C42-A4A0-8B442363AA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9915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CC2DBB1F-3487-D147-AF2C-D23856E9F8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The University of Adelaide, School of Computer Science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F831568C-DD88-2C40-8F65-8918BE5C438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87A4B8E-82DD-9A48-865E-2E09785B6311}" type="datetime3">
              <a:rPr lang="en-US" altLang="en-US" smtClean="0">
                <a:latin typeface="Times New Roman" panose="02020603050405020304" pitchFamily="18" charset="0"/>
              </a:rPr>
              <a:pPr/>
              <a:t>28 February 2020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2820" name="Rectangle 6">
            <a:extLst>
              <a:ext uri="{FF2B5EF4-FFF2-40B4-BE49-F238E27FC236}">
                <a16:creationId xmlns:a16="http://schemas.microsoft.com/office/drawing/2014/main" id="{82558CEE-7002-CC43-817F-B8FFC7CE37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</a:rPr>
              <a:t>Chapter 2 — Instructions: Language of the Computer</a:t>
            </a:r>
          </a:p>
        </p:txBody>
      </p:sp>
      <p:sp>
        <p:nvSpPr>
          <p:cNvPr id="162821" name="Rectangle 7">
            <a:extLst>
              <a:ext uri="{FF2B5EF4-FFF2-40B4-BE49-F238E27FC236}">
                <a16:creationId xmlns:a16="http://schemas.microsoft.com/office/drawing/2014/main" id="{51C52EA1-8B16-A348-8242-33937EF568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A9B7C1-855D-9F47-9828-640414D10B03}" type="slidenum">
              <a:rPr lang="en-US" altLang="en-US"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2822" name="Rectangle 2">
            <a:extLst>
              <a:ext uri="{FF2B5EF4-FFF2-40B4-BE49-F238E27FC236}">
                <a16:creationId xmlns:a16="http://schemas.microsoft.com/office/drawing/2014/main" id="{98E9B440-7545-4A40-B941-BFB284A7F2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3" name="Rectangle 3">
            <a:extLst>
              <a:ext uri="{FF2B5EF4-FFF2-40B4-BE49-F238E27FC236}">
                <a16:creationId xmlns:a16="http://schemas.microsoft.com/office/drawing/2014/main" id="{329185DC-A053-FC40-99C3-7ABE544B1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52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9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Assembly </a:t>
            </a:r>
            <a:r>
              <a:rPr lang="en-US" altLang="zh-Hans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5</a:t>
            </a:r>
            <a:b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079" y="1146186"/>
            <a:ext cx="3209937" cy="1261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802" y="2386064"/>
            <a:ext cx="2457240" cy="63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313" y="3824213"/>
            <a:ext cx="2689461" cy="73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819" y="4481267"/>
            <a:ext cx="2233588" cy="90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467" y="5348256"/>
            <a:ext cx="2234566" cy="3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14" y="5629130"/>
            <a:ext cx="1380397" cy="39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643" y="3035807"/>
            <a:ext cx="2300068" cy="84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300192" y="1471699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192" y="177281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0=3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300192" y="234888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00192" y="263691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00192" y="206084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0192" y="1759731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300192" y="148478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(n=3)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300192" y="3212976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300192" y="350100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300192" y="378904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364387" y="2339588"/>
            <a:ext cx="474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805362" y="2517512"/>
            <a:ext cx="494830" cy="0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300192" y="205155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(n=2)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00192" y="2348880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300192" y="544402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(n=1)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300192" y="5877272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a0=1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54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079" y="1146186"/>
            <a:ext cx="3209937" cy="1261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802" y="2386064"/>
            <a:ext cx="2457240" cy="63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313" y="3824213"/>
            <a:ext cx="2689461" cy="73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819" y="4481267"/>
            <a:ext cx="2233588" cy="90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467" y="5348256"/>
            <a:ext cx="2234566" cy="3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14" y="5629130"/>
            <a:ext cx="1380397" cy="39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643" y="3035807"/>
            <a:ext cx="2300068" cy="84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300192" y="1471699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192" y="177281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0=3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300192" y="234888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00192" y="263691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00192" y="206084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0192" y="1759731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300192" y="148478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(n=3)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300192" y="3212976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300192" y="350100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300192" y="378904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364387" y="2915652"/>
            <a:ext cx="474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805362" y="3093576"/>
            <a:ext cx="494830" cy="0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300192" y="205155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(n=2)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00192" y="2348880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300192" y="2636912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(n=1)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0192" y="292614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300192" y="5517232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(n=0)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300192" y="6021288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a0=0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348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9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Machine </a:t>
            </a:r>
            <a:r>
              <a:rPr lang="en-US" altLang="zh-Hans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3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68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3429000"/>
            <a:ext cx="7401510" cy="2035847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PC-relative </a:t>
            </a:r>
            <a:r>
              <a:rPr lang="en-US" sz="4400" b="1" dirty="0" smtClean="0">
                <a:solidFill>
                  <a:srgbClr val="0000FF"/>
                </a:solidFill>
              </a:rPr>
              <a:t>Addressing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7570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branch address is the sum of the PC and </a:t>
            </a:r>
            <a:r>
              <a:rPr lang="en-US" dirty="0" smtClean="0"/>
              <a:t>a constant </a:t>
            </a:r>
            <a:r>
              <a:rPr lang="en-US" dirty="0"/>
              <a:t>in the </a:t>
            </a:r>
            <a:r>
              <a:rPr lang="en-US" dirty="0" smtClean="0"/>
              <a:t>instruction</a:t>
            </a:r>
            <a:r>
              <a:rPr lang="en-US" dirty="0"/>
              <a:t>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971600" y="4653136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1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001 0000 0000 0000 0000 0000 0000 0000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28264" y="3909192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0000FF"/>
                </a:solidFill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000 0000 0000 0000 0000 0000 0000 0010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</a:rPr>
              <a:t>Pseudodirect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Addressing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3356992"/>
            <a:ext cx="7403356" cy="198227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105926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jump address is the </a:t>
            </a:r>
            <a:r>
              <a:rPr lang="en-US" dirty="0">
                <a:solidFill>
                  <a:srgbClr val="FF0000"/>
                </a:solidFill>
              </a:rPr>
              <a:t>26</a:t>
            </a:r>
            <a:r>
              <a:rPr lang="en-US" dirty="0"/>
              <a:t> bits of </a:t>
            </a:r>
            <a:r>
              <a:rPr lang="en-US" dirty="0" smtClean="0"/>
              <a:t>the instruction </a:t>
            </a:r>
            <a:r>
              <a:rPr lang="en-US" dirty="0"/>
              <a:t>concatenated with the </a:t>
            </a:r>
            <a:r>
              <a:rPr lang="en-US" dirty="0" smtClean="0"/>
              <a:t>upper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</a:t>
            </a:r>
            <a:r>
              <a:rPr lang="en-US" dirty="0"/>
              <a:t>bits of the </a:t>
            </a:r>
            <a:r>
              <a:rPr lang="en-US" dirty="0" smtClean="0"/>
              <a:t>PC, followed by </a:t>
            </a:r>
            <a:r>
              <a:rPr lang="en-US" dirty="0" smtClean="0">
                <a:solidFill>
                  <a:srgbClr val="FF0000"/>
                </a:solidFill>
              </a:rPr>
              <a:t>00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77630" y="5391548"/>
            <a:ext cx="39360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PC31...PC28 AD26...AD01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7D2727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303336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7D2727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15616" y="4627422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1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001 0000 0000 0000 0000 0000 0000 0000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84447" y="3824364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inherit"/>
                <a:cs typeface="Times New Roman" panose="02020603050405020304" pitchFamily="18" charset="0"/>
              </a:rPr>
              <a:t>0000 0000 0000 0000 0000 0000 11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82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Short Summary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25342" cy="518457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Machine language: Binary </a:t>
            </a:r>
            <a:r>
              <a:rPr lang="en-US" altLang="zh-Hans" dirty="0"/>
              <a:t>representation</a:t>
            </a:r>
            <a:r>
              <a:rPr lang="en-US" altLang="zh-CN" dirty="0"/>
              <a:t> of instr</a:t>
            </a:r>
            <a:r>
              <a:rPr lang="en-US" altLang="zh-Hans" dirty="0"/>
              <a:t>.</a:t>
            </a:r>
            <a:r>
              <a:rPr lang="en-US" altLang="zh-CN" dirty="0"/>
              <a:t>:</a:t>
            </a:r>
          </a:p>
          <a:p>
            <a:pPr marL="82296" indent="0">
              <a:buNone/>
            </a:pPr>
            <a:r>
              <a:rPr lang="en-US" altLang="zh-CN" dirty="0"/>
              <a:t>     --The format in which the machine actually executes them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MIPS machine language is designed to simplify processor implementation</a:t>
            </a:r>
          </a:p>
          <a:p>
            <a:pPr marL="82296" indent="0">
              <a:buNone/>
            </a:pPr>
            <a:r>
              <a:rPr lang="en-US" altLang="zh-CN" dirty="0"/>
              <a:t>     -- Fixed length instructions</a:t>
            </a:r>
          </a:p>
          <a:p>
            <a:pPr marL="82296" indent="0">
              <a:buNone/>
            </a:pPr>
            <a:r>
              <a:rPr lang="en-US" altLang="zh-CN" dirty="0"/>
              <a:t>     -- 3 instruction encodings: R-type, I-type, and J-type</a:t>
            </a:r>
          </a:p>
          <a:p>
            <a:pPr marL="82296" indent="0">
              <a:buNone/>
            </a:pPr>
            <a:r>
              <a:rPr lang="en-US" altLang="zh-CN" dirty="0"/>
              <a:t>     -- Common operations fit in one instruction</a:t>
            </a:r>
          </a:p>
          <a:p>
            <a:pPr marL="82296" indent="0">
              <a:buNone/>
            </a:pPr>
            <a:r>
              <a:rPr lang="en-US" altLang="zh-CN" dirty="0"/>
              <a:t>     -- Uncommon (e.g., long immediate) require more than one</a:t>
            </a:r>
            <a:endParaRPr lang="en-US" altLang="zh-CN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22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“C” Program to Number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00629"/>
            <a:ext cx="8194014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944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80" y="1052736"/>
            <a:ext cx="7713328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445" y="2996502"/>
            <a:ext cx="7610941" cy="3840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2" name="Rounded Rectangular Callout 1"/>
          <p:cNvSpPr/>
          <p:nvPr/>
        </p:nvSpPr>
        <p:spPr>
          <a:xfrm>
            <a:off x="5298951" y="2348880"/>
            <a:ext cx="2353312" cy="1440160"/>
          </a:xfrm>
          <a:prstGeom prst="wedgeRoundRectCallout">
            <a:avLst>
              <a:gd name="adj1" fmla="val -67842"/>
              <a:gd name="adj2" fmla="val 446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A </a:t>
            </a:r>
            <a:r>
              <a:rPr lang="en-US" sz="1400" dirty="0">
                <a:solidFill>
                  <a:schemeClr val="tx1"/>
                </a:solidFill>
              </a:rPr>
              <a:t>combination of machine language instructions, data, </a:t>
            </a:r>
            <a:r>
              <a:rPr lang="en-US" sz="1400" dirty="0" smtClean="0">
                <a:solidFill>
                  <a:schemeClr val="tx1"/>
                </a:solidFill>
              </a:rPr>
              <a:t>and information </a:t>
            </a:r>
            <a:r>
              <a:rPr lang="en-US" sz="1400" dirty="0">
                <a:solidFill>
                  <a:schemeClr val="tx1"/>
                </a:solidFill>
              </a:rPr>
              <a:t>needed to place instructions properly in memory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7308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Linker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754595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219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10" descr="f02-21-P374493">
            <a:extLst>
              <a:ext uri="{FF2B5EF4-FFF2-40B4-BE49-F238E27FC236}">
                <a16:creationId xmlns:a16="http://schemas.microsoft.com/office/drawing/2014/main" id="{F58BF6D6-C8D7-7E40-805E-2E4340585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88" y="1570831"/>
            <a:ext cx="7045824" cy="515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Text Box 4">
            <a:extLst>
              <a:ext uri="{FF2B5EF4-FFF2-40B4-BE49-F238E27FC236}">
                <a16:creationId xmlns:a16="http://schemas.microsoft.com/office/drawing/2014/main" id="{FCD47E28-419B-3F4B-8F55-58B0BD3F0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04" y="1989138"/>
            <a:ext cx="273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Many compilers produce object modules directly</a:t>
            </a:r>
            <a:endParaRPr lang="en-AU" altLang="en-US"/>
          </a:p>
        </p:txBody>
      </p:sp>
      <p:sp>
        <p:nvSpPr>
          <p:cNvPr id="64518" name="AutoShape 5">
            <a:extLst>
              <a:ext uri="{FF2B5EF4-FFF2-40B4-BE49-F238E27FC236}">
                <a16:creationId xmlns:a16="http://schemas.microsoft.com/office/drawing/2014/main" id="{74E819AE-9510-414A-B7FA-3551F8656670}"/>
              </a:ext>
            </a:extLst>
          </p:cNvPr>
          <p:cNvSpPr>
            <a:spLocks/>
          </p:cNvSpPr>
          <p:nvPr/>
        </p:nvSpPr>
        <p:spPr bwMode="auto">
          <a:xfrm rot="19079867">
            <a:off x="3636566" y="1557338"/>
            <a:ext cx="215900" cy="1800225"/>
          </a:xfrm>
          <a:prstGeom prst="rightBrace">
            <a:avLst>
              <a:gd name="adj1" fmla="val 69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4519" name="Text Box 6">
            <a:extLst>
              <a:ext uri="{FF2B5EF4-FFF2-40B4-BE49-F238E27FC236}">
                <a16:creationId xmlns:a16="http://schemas.microsoft.com/office/drawing/2014/main" id="{EFBCEF12-82D8-8547-87F7-45B36D3E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414" y="4581128"/>
            <a:ext cx="1554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Static linking</a:t>
            </a:r>
            <a:endParaRPr lang="en-AU" altLang="en-US"/>
          </a:p>
        </p:txBody>
      </p:sp>
      <p:sp>
        <p:nvSpPr>
          <p:cNvPr id="64520" name="AutoShape 7">
            <a:extLst>
              <a:ext uri="{FF2B5EF4-FFF2-40B4-BE49-F238E27FC236}">
                <a16:creationId xmlns:a16="http://schemas.microsoft.com/office/drawing/2014/main" id="{7AC90147-92BF-4E4D-ACCE-D09A83DCEE10}"/>
              </a:ext>
            </a:extLst>
          </p:cNvPr>
          <p:cNvSpPr>
            <a:spLocks/>
          </p:cNvSpPr>
          <p:nvPr/>
        </p:nvSpPr>
        <p:spPr bwMode="auto">
          <a:xfrm>
            <a:off x="7405514" y="4004866"/>
            <a:ext cx="215900" cy="15113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标题 1">
            <a:extLst>
              <a:ext uri="{FF2B5EF4-FFF2-40B4-BE49-F238E27FC236}">
                <a16:creationId xmlns:a16="http://schemas.microsoft.com/office/drawing/2014/main" id="{875F38FB-041C-DA4A-A435-B0AA99500BAE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Translation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and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Startup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6BDF0-D3DA-B044-8FC9-DD58A43C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8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Nested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Procedures that do not call others are called </a:t>
            </a:r>
            <a:r>
              <a:rPr lang="en-US" i="1" dirty="0"/>
              <a:t>leaf </a:t>
            </a:r>
            <a:r>
              <a:rPr lang="en-US" dirty="0"/>
              <a:t>procedures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practice, procedures may invoke other procedures, sometimes even themselves.</a:t>
            </a:r>
          </a:p>
          <a:p>
            <a:r>
              <a:rPr lang="en-US" b="1" dirty="0"/>
              <a:t>Nested </a:t>
            </a:r>
            <a:r>
              <a:rPr lang="en-US" b="1" dirty="0" smtClean="0"/>
              <a:t>Procedures: </a:t>
            </a:r>
            <a:r>
              <a:rPr lang="en-US" dirty="0"/>
              <a:t>push all the other registers that must be preserved </a:t>
            </a:r>
            <a:r>
              <a:rPr lang="en-US" dirty="0" smtClean="0"/>
              <a:t>onto the stack.</a:t>
            </a:r>
          </a:p>
          <a:p>
            <a:pPr lvl="1"/>
            <a:r>
              <a:rPr lang="en-US" dirty="0" smtClean="0"/>
              <a:t>The caller </a:t>
            </a:r>
            <a:r>
              <a:rPr lang="en-US" dirty="0"/>
              <a:t>pushes any </a:t>
            </a:r>
            <a:r>
              <a:rPr lang="en-US" dirty="0" smtClean="0"/>
              <a:t>argument registers </a:t>
            </a:r>
            <a:r>
              <a:rPr lang="en-US" dirty="0"/>
              <a:t>($a0–$a3) or temporary registers ($t0–$t9) that are needed </a:t>
            </a:r>
            <a:r>
              <a:rPr lang="en-US" dirty="0" smtClean="0"/>
              <a:t>after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call.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/>
              <a:t>callee</a:t>
            </a:r>
            <a:r>
              <a:rPr lang="en-US" dirty="0"/>
              <a:t> pushes the return address register $</a:t>
            </a:r>
            <a:r>
              <a:rPr lang="en-US" dirty="0" err="1"/>
              <a:t>ra</a:t>
            </a:r>
            <a:r>
              <a:rPr lang="en-US" dirty="0"/>
              <a:t> and any saved </a:t>
            </a:r>
            <a:r>
              <a:rPr lang="en-US" dirty="0" smtClean="0"/>
              <a:t>registers ($</a:t>
            </a:r>
            <a:r>
              <a:rPr lang="en-US" dirty="0"/>
              <a:t>s0–$s7) used by the </a:t>
            </a:r>
            <a:r>
              <a:rPr lang="en-US" dirty="0" err="1"/>
              <a:t>callee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Upon the return, the registers are </a:t>
            </a:r>
            <a:r>
              <a:rPr lang="en-US" dirty="0" smtClean="0"/>
              <a:t>restored from </a:t>
            </a:r>
            <a:r>
              <a:rPr lang="en-US" dirty="0"/>
              <a:t>memory and the stack pointer is readjusted.</a:t>
            </a:r>
          </a:p>
        </p:txBody>
      </p:sp>
    </p:spTree>
    <p:extLst>
      <p:ext uri="{BB962C8B-B14F-4D97-AF65-F5344CB8AC3E}">
        <p14:creationId xmlns:p14="http://schemas.microsoft.com/office/powerpoint/2010/main" val="2171025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3">
            <a:extLst>
              <a:ext uri="{FF2B5EF4-FFF2-40B4-BE49-F238E27FC236}">
                <a16:creationId xmlns:a16="http://schemas.microsoft.com/office/drawing/2014/main" id="{B2E412C8-3AB5-9A4B-9F99-99AC486BA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 eaLnBrk="1" hangingPunct="1">
              <a:tabLst>
                <a:tab pos="3409950" algn="l"/>
                <a:tab pos="4038600" algn="l"/>
              </a:tabLst>
            </a:pPr>
            <a:r>
              <a:rPr lang="en-US" altLang="en-US" dirty="0"/>
              <a:t>Most assembler instructions represent machine instructions one-to-one</a:t>
            </a:r>
          </a:p>
          <a:p>
            <a:pPr eaLnBrk="1" hangingPunct="1">
              <a:tabLst>
                <a:tab pos="3409950" algn="l"/>
                <a:tab pos="4038600" algn="l"/>
              </a:tabLst>
            </a:pPr>
            <a:r>
              <a:rPr lang="en-US" altLang="en-US" dirty="0" err="1"/>
              <a:t>Pseudoinstructions</a:t>
            </a:r>
            <a:r>
              <a:rPr lang="en-US" altLang="en-US" dirty="0"/>
              <a:t>: figments of the assembler’s imagination</a:t>
            </a:r>
          </a:p>
          <a:p>
            <a:pPr eaLnBrk="1" hangingPunct="1">
              <a:buFont typeface="Wingdings" pitchFamily="2" charset="2"/>
              <a:buNone/>
              <a:tabLst>
                <a:tab pos="3409950" algn="l"/>
                <a:tab pos="4038600" algn="l"/>
              </a:tabLst>
            </a:pPr>
            <a:r>
              <a:rPr lang="en-US" altLang="en-US" sz="2400" dirty="0">
                <a:latin typeface="Lucida Console" panose="020B0609040504020204" pitchFamily="49" charset="0"/>
              </a:rPr>
              <a:t>	move $t0, $t1</a:t>
            </a:r>
            <a:r>
              <a:rPr lang="en-US" altLang="en-US" sz="2800" dirty="0"/>
              <a:t>	</a:t>
            </a:r>
            <a:r>
              <a:rPr lang="en-US" altLang="en-US" sz="2800" dirty="0">
                <a:cs typeface="Arial" panose="020B0604020202020204" pitchFamily="34" charset="0"/>
              </a:rPr>
              <a:t>→</a:t>
            </a:r>
            <a:r>
              <a:rPr lang="en-US" altLang="en-US" sz="2800" dirty="0"/>
              <a:t>	</a:t>
            </a:r>
            <a:r>
              <a:rPr lang="en-US" altLang="en-US" sz="2400" dirty="0">
                <a:latin typeface="Lucida Console" panose="020B0609040504020204" pitchFamily="49" charset="0"/>
              </a:rPr>
              <a:t>add $t0, $zero, $t1</a:t>
            </a:r>
          </a:p>
          <a:p>
            <a:pPr eaLnBrk="1" hangingPunct="1">
              <a:buFont typeface="Wingdings" pitchFamily="2" charset="2"/>
              <a:buNone/>
              <a:tabLst>
                <a:tab pos="3409950" algn="l"/>
                <a:tab pos="4038600" algn="l"/>
              </a:tabLst>
            </a:pPr>
            <a:r>
              <a:rPr lang="en-US" altLang="en-US" sz="2400" dirty="0">
                <a:latin typeface="Lucida Console" panose="020B0609040504020204" pitchFamily="49" charset="0"/>
              </a:rPr>
              <a:t>	</a:t>
            </a:r>
            <a:r>
              <a:rPr lang="en-US" altLang="en-US" sz="2400" dirty="0" err="1">
                <a:latin typeface="Lucida Console" panose="020B0609040504020204" pitchFamily="49" charset="0"/>
              </a:rPr>
              <a:t>blt</a:t>
            </a:r>
            <a:r>
              <a:rPr lang="en-US" altLang="en-US" sz="2400" dirty="0">
                <a:latin typeface="Lucida Console" panose="020B0609040504020204" pitchFamily="49" charset="0"/>
              </a:rPr>
              <a:t> $t0, $t1, L</a:t>
            </a:r>
            <a:r>
              <a:rPr lang="en-US" altLang="en-US" sz="2800" dirty="0"/>
              <a:t>	 </a:t>
            </a:r>
            <a:r>
              <a:rPr lang="en-US" altLang="en-US" sz="2800" dirty="0">
                <a:cs typeface="Arial" panose="020B0604020202020204" pitchFamily="34" charset="0"/>
              </a:rPr>
              <a:t>→</a:t>
            </a:r>
            <a:r>
              <a:rPr lang="en-US" altLang="en-US" sz="2800" dirty="0"/>
              <a:t> 	</a:t>
            </a:r>
            <a:r>
              <a:rPr lang="en-US" altLang="en-US" sz="2400" dirty="0" err="1">
                <a:latin typeface="Lucida Console" panose="020B0609040504020204" pitchFamily="49" charset="0"/>
              </a:rPr>
              <a:t>slt</a:t>
            </a:r>
            <a:r>
              <a:rPr lang="en-US" altLang="en-US" sz="2400" dirty="0">
                <a:latin typeface="Lucida Console" panose="020B0609040504020204" pitchFamily="49" charset="0"/>
              </a:rPr>
              <a:t> $at, $t0, </a:t>
            </a:r>
            <a:r>
              <a:rPr lang="zh-Hans" altLang="en-US" sz="2400" dirty="0">
                <a:latin typeface="Lucida Console" panose="020B0609040504020204" pitchFamily="49" charset="0"/>
              </a:rPr>
              <a:t>  </a:t>
            </a:r>
            <a:r>
              <a:rPr lang="en-US" altLang="en-US" sz="2400" dirty="0">
                <a:latin typeface="Lucida Console" panose="020B0609040504020204" pitchFamily="49" charset="0"/>
              </a:rPr>
              <a:t>$t1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>		</a:t>
            </a:r>
            <a:r>
              <a:rPr lang="en-US" altLang="en-US" sz="2400" dirty="0" err="1">
                <a:latin typeface="Lucida Console" panose="020B0609040504020204" pitchFamily="49" charset="0"/>
              </a:rPr>
              <a:t>bne</a:t>
            </a:r>
            <a:r>
              <a:rPr lang="en-US" altLang="en-US" sz="2400" dirty="0">
                <a:latin typeface="Lucida Console" panose="020B0609040504020204" pitchFamily="49" charset="0"/>
              </a:rPr>
              <a:t> $at, $zero, L</a:t>
            </a:r>
          </a:p>
          <a:p>
            <a:pPr lvl="1" eaLnBrk="1" hangingPunct="1">
              <a:tabLst>
                <a:tab pos="3409950" algn="l"/>
                <a:tab pos="4038600" algn="l"/>
              </a:tabLst>
            </a:pPr>
            <a:r>
              <a:rPr lang="en-US" altLang="en-US" dirty="0"/>
              <a:t>$at (register 1): assembler temporary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50255881-52B8-D342-9AFD-3561D1CAB343}"/>
              </a:ext>
            </a:extLst>
          </p:cNvPr>
          <p:cNvSpPr txBox="1">
            <a:spLocks/>
          </p:cNvSpPr>
          <p:nvPr/>
        </p:nvSpPr>
        <p:spPr>
          <a:xfrm>
            <a:off x="899592" y="260648"/>
            <a:ext cx="8125342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Assembler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 err="1">
                <a:solidFill>
                  <a:srgbClr val="0000FF"/>
                </a:solidFill>
              </a:rPr>
              <a:t>Pseudoinstructions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78179-B3DA-A243-B7B8-AEEA531C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75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3">
            <a:extLst>
              <a:ext uri="{FF2B5EF4-FFF2-40B4-BE49-F238E27FC236}">
                <a16:creationId xmlns:a16="http://schemas.microsoft.com/office/drawing/2014/main" id="{7A9C92B3-6D62-9047-85C6-512FA82D8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Assembler (or compiler) translates program into machine instructions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Provides information for building a complete program from the pieces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Header: </a:t>
            </a:r>
            <a:r>
              <a:rPr lang="en-US" sz="2400" dirty="0" smtClean="0"/>
              <a:t>describes </a:t>
            </a:r>
            <a:r>
              <a:rPr lang="en-US" sz="2400" dirty="0"/>
              <a:t>the size and position of the other pieces of </a:t>
            </a:r>
            <a:r>
              <a:rPr lang="en-US" sz="2400" dirty="0" smtClean="0"/>
              <a:t>the object file</a:t>
            </a:r>
            <a:r>
              <a:rPr lang="en-US" sz="2400" dirty="0"/>
              <a:t>.</a:t>
            </a:r>
            <a:endParaRPr lang="en-US" altLang="en-US" sz="2400" dirty="0"/>
          </a:p>
          <a:p>
            <a:pPr lvl="1"/>
            <a:r>
              <a:rPr lang="en-US" altLang="en-US" sz="2400" dirty="0"/>
              <a:t>Text segment: translated </a:t>
            </a:r>
            <a:r>
              <a:rPr lang="en-US" sz="2400" dirty="0"/>
              <a:t>machine language </a:t>
            </a:r>
            <a:r>
              <a:rPr lang="en-US" sz="2400" dirty="0" smtClean="0"/>
              <a:t>code.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Static data segment: data allocated for the life of the </a:t>
            </a:r>
            <a:r>
              <a:rPr lang="en-US" altLang="en-US" sz="2400" dirty="0" smtClean="0"/>
              <a:t>program.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Relocation info: for contents that depend on absolute location of loaded program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Symbol table: global definitions and external refs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Debug info: for associating with source code</a:t>
            </a:r>
            <a:endParaRPr lang="en-AU" altLang="en-US" sz="2400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7622DD86-0486-4746-AAFB-1B07EA0AA462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Producing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an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Object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 smtClean="0">
                <a:solidFill>
                  <a:srgbClr val="0000FF"/>
                </a:solidFill>
              </a:rPr>
              <a:t>File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D185F-0D97-DA4C-9198-3478BAAE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27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5">
            <a:extLst>
              <a:ext uri="{FF2B5EF4-FFF2-40B4-BE49-F238E27FC236}">
                <a16:creationId xmlns:a16="http://schemas.microsoft.com/office/drawing/2014/main" id="{D422348F-76C4-5A4D-B276-F70F511D1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Produces an executable </a:t>
            </a:r>
            <a:r>
              <a:rPr lang="en-US" altLang="en-US" dirty="0" smtClean="0"/>
              <a:t>file</a:t>
            </a:r>
            <a:endParaRPr lang="en-US" altLang="en-US" dirty="0"/>
          </a:p>
          <a:p>
            <a:pPr marL="916686" lvl="1" indent="-514350">
              <a:lnSpc>
                <a:spcPct val="110000"/>
              </a:lnSpc>
              <a:buFont typeface="Verdana"/>
              <a:buAutoNum type="arabicPeriod" startAt="2"/>
            </a:pPr>
            <a:r>
              <a:rPr lang="en-US" altLang="en-US" dirty="0" smtClean="0"/>
              <a:t>Merges </a:t>
            </a:r>
            <a:r>
              <a:rPr lang="en-US" altLang="en-US" dirty="0"/>
              <a:t>segments</a:t>
            </a:r>
          </a:p>
          <a:p>
            <a:pPr marL="916686" lvl="1" indent="-514350">
              <a:buAutoNum type="arabicPeriod" startAt="2"/>
            </a:pPr>
            <a:r>
              <a:rPr lang="en-US" dirty="0" smtClean="0"/>
              <a:t>Determine </a:t>
            </a:r>
            <a:r>
              <a:rPr lang="en-US" dirty="0"/>
              <a:t>the addresses of data and instruction labels. </a:t>
            </a:r>
            <a:endParaRPr lang="en-US" dirty="0" smtClean="0"/>
          </a:p>
          <a:p>
            <a:pPr marL="916686" lvl="1" indent="-514350">
              <a:buAutoNum type="arabicPeriod" startAt="2"/>
            </a:pPr>
            <a:r>
              <a:rPr lang="en-US" altLang="en-US" dirty="0" smtClean="0"/>
              <a:t>Patch </a:t>
            </a:r>
            <a:r>
              <a:rPr lang="en-US" altLang="en-US" dirty="0"/>
              <a:t>location-dependent and external refs</a:t>
            </a:r>
          </a:p>
          <a:p>
            <a:pPr eaLnBrk="1" hangingPunct="1"/>
            <a:r>
              <a:rPr lang="en-US" altLang="en-US" dirty="0"/>
              <a:t>Could leave location dependencies for fixing by a relocating loader</a:t>
            </a:r>
          </a:p>
          <a:p>
            <a:pPr lvl="1" eaLnBrk="1" hangingPunct="1"/>
            <a:r>
              <a:rPr lang="en-US" altLang="en-US" dirty="0"/>
              <a:t>But with virtual memory, no need to do this</a:t>
            </a:r>
          </a:p>
          <a:p>
            <a:pPr lvl="1" eaLnBrk="1" hangingPunct="1"/>
            <a:r>
              <a:rPr lang="en-US" altLang="en-US" dirty="0"/>
              <a:t>Program can be loaded into absolute location in virtual memory space</a:t>
            </a:r>
            <a:endParaRPr lang="en-AU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BAB4D3EF-BA92-6747-9D7D-98759EE1BB94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Linking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Object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 smtClean="0">
                <a:solidFill>
                  <a:srgbClr val="0000FF"/>
                </a:solidFill>
              </a:rPr>
              <a:t>Files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33EDD-4942-A246-80B6-15016DCF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24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5">
            <a:extLst>
              <a:ext uri="{FF2B5EF4-FFF2-40B4-BE49-F238E27FC236}">
                <a16:creationId xmlns:a16="http://schemas.microsoft.com/office/drawing/2014/main" id="{B6501C00-F169-5143-ADCD-73EAE02718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Load from executable file on disk into memory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1.</a:t>
            </a:r>
            <a:r>
              <a:rPr lang="en-US" altLang="en-US" dirty="0"/>
              <a:t>	Read header to determine segment sizes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2.</a:t>
            </a:r>
            <a:r>
              <a:rPr lang="en-US" altLang="en-US" dirty="0"/>
              <a:t>	Create virtual address space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3.</a:t>
            </a:r>
            <a:r>
              <a:rPr lang="en-US" altLang="en-US" dirty="0"/>
              <a:t>	Copy text and initialized data into memory</a:t>
            </a:r>
          </a:p>
          <a:p>
            <a:pPr lvl="2" eaLnBrk="1" hangingPunct="1"/>
            <a:r>
              <a:rPr lang="en-US" altLang="en-US" dirty="0"/>
              <a:t>Or set page table entries so they can be faulted in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4.</a:t>
            </a:r>
            <a:r>
              <a:rPr lang="en-US" altLang="en-US" dirty="0"/>
              <a:t>	Set up arguments on stack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5.</a:t>
            </a:r>
            <a:r>
              <a:rPr lang="en-US" altLang="en-US" dirty="0"/>
              <a:t>	Initialize registers (including $</a:t>
            </a:r>
            <a:r>
              <a:rPr lang="en-US" altLang="en-US" dirty="0" err="1"/>
              <a:t>sp</a:t>
            </a:r>
            <a:r>
              <a:rPr lang="en-US" altLang="en-US" dirty="0"/>
              <a:t>, $</a:t>
            </a:r>
            <a:r>
              <a:rPr lang="en-US" altLang="en-US" dirty="0" err="1"/>
              <a:t>fp</a:t>
            </a:r>
            <a:r>
              <a:rPr lang="en-US" altLang="en-US" dirty="0"/>
              <a:t>, $</a:t>
            </a:r>
            <a:r>
              <a:rPr lang="en-US" altLang="en-US" dirty="0" err="1"/>
              <a:t>gp</a:t>
            </a:r>
            <a:r>
              <a:rPr lang="en-US" altLang="en-US" dirty="0"/>
              <a:t>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chemeClr val="hlink"/>
                </a:solidFill>
              </a:rPr>
              <a:t>6.</a:t>
            </a:r>
            <a:r>
              <a:rPr lang="en-US" altLang="en-US" dirty="0"/>
              <a:t>	Jump to startup routine</a:t>
            </a:r>
          </a:p>
          <a:p>
            <a:pPr lvl="2" eaLnBrk="1" hangingPunct="1"/>
            <a:r>
              <a:rPr lang="en-US" altLang="en-US" dirty="0"/>
              <a:t>Copies arguments to $a0, … and calls main</a:t>
            </a:r>
          </a:p>
          <a:p>
            <a:pPr lvl="2" eaLnBrk="1" hangingPunct="1"/>
            <a:r>
              <a:rPr lang="en-US" altLang="en-US" dirty="0"/>
              <a:t>When main returns, do exit </a:t>
            </a:r>
            <a:r>
              <a:rPr lang="en-US" altLang="en-US" dirty="0" err="1"/>
              <a:t>syscall</a:t>
            </a:r>
            <a:endParaRPr lang="en-AU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342341AB-6772-4445-9BEE-0A74852EBF4D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Loading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a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Program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1E8B1-660C-F34C-A95A-FE98734A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76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3">
            <a:extLst>
              <a:ext uri="{FF2B5EF4-FFF2-40B4-BE49-F238E27FC236}">
                <a16:creationId xmlns:a16="http://schemas.microsoft.com/office/drawing/2014/main" id="{D74120C5-7C31-4444-801F-A89A4C692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447800"/>
            <a:ext cx="7746064" cy="4800600"/>
          </a:xfrm>
        </p:spPr>
        <p:txBody>
          <a:bodyPr/>
          <a:lstStyle/>
          <a:p>
            <a:pPr eaLnBrk="1" hangingPunct="1"/>
            <a:r>
              <a:rPr lang="en-US" altLang="en-US" dirty="0"/>
              <a:t>Only link/load library procedure when it is called</a:t>
            </a:r>
          </a:p>
          <a:p>
            <a:pPr lvl="1" eaLnBrk="1" hangingPunct="1"/>
            <a:r>
              <a:rPr lang="en-US" altLang="en-US" dirty="0"/>
              <a:t>Requires procedure code to be relocatable</a:t>
            </a:r>
          </a:p>
          <a:p>
            <a:pPr lvl="1" eaLnBrk="1" hangingPunct="1"/>
            <a:r>
              <a:rPr lang="en-US" altLang="en-US" dirty="0"/>
              <a:t>Avoids image bloat caused by static linking of all (transitively) referenced libraries</a:t>
            </a:r>
          </a:p>
          <a:p>
            <a:pPr lvl="1" eaLnBrk="1" hangingPunct="1"/>
            <a:r>
              <a:rPr lang="en-US" altLang="en-US" dirty="0"/>
              <a:t>Automatically picks up new library versions</a:t>
            </a:r>
            <a:endParaRPr lang="en-AU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5F7BD3D4-077E-BC46-A4A1-2EB61E203F53}"/>
              </a:ext>
            </a:extLst>
          </p:cNvPr>
          <p:cNvSpPr txBox="1">
            <a:spLocks/>
          </p:cNvSpPr>
          <p:nvPr/>
        </p:nvSpPr>
        <p:spPr>
          <a:xfrm>
            <a:off x="1032046" y="260648"/>
            <a:ext cx="7992888" cy="92211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altLang="zh-Hans" sz="4400" b="1" dirty="0">
                <a:solidFill>
                  <a:srgbClr val="0000FF"/>
                </a:solidFill>
              </a:rPr>
              <a:t>Dynamic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Linking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D72ED-01B7-5145-A40B-9D33E619D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79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Example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588" y="1916832"/>
            <a:ext cx="6781800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092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8252"/>
            <a:ext cx="5835180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26854"/>
            <a:ext cx="7909631" cy="2308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6" y="4509120"/>
            <a:ext cx="7955260" cy="174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732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415" y="223462"/>
            <a:ext cx="7888948" cy="2919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65" y="3501008"/>
            <a:ext cx="7632848" cy="1346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124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8680"/>
            <a:ext cx="8031408" cy="1742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875" y="2534404"/>
            <a:ext cx="8102873" cy="160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293096"/>
            <a:ext cx="72771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9466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-24340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Example (n=3)</a:t>
            </a:r>
            <a:endParaRPr lang="en-US" sz="4400" b="1" dirty="0">
              <a:solidFill>
                <a:srgbClr val="0000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64704"/>
            <a:ext cx="5112568" cy="138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76872"/>
            <a:ext cx="5112568" cy="138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843" y="3861048"/>
            <a:ext cx="5112568" cy="138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445224"/>
            <a:ext cx="5112568" cy="138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522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079" y="1146186"/>
            <a:ext cx="3209937" cy="1261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802" y="2386064"/>
            <a:ext cx="2457240" cy="63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313" y="3824213"/>
            <a:ext cx="2689461" cy="73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819" y="4481267"/>
            <a:ext cx="2233588" cy="90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467" y="5348256"/>
            <a:ext cx="2234566" cy="3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14" y="5629130"/>
            <a:ext cx="1380397" cy="39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643" y="3035807"/>
            <a:ext cx="2300068" cy="84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300192" y="1471699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300192" y="2335795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00192" y="2623827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00192" y="2911859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00192" y="2047763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0192" y="1759731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00192" y="2911859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300192" y="3199891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300192" y="3487923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300192" y="3775955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364387" y="1196752"/>
            <a:ext cx="474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805362" y="1374676"/>
            <a:ext cx="494830" cy="0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308771" y="546509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(n=3)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8771" y="6074289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0=3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2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079" y="1146186"/>
            <a:ext cx="3209937" cy="1261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802" y="2386064"/>
            <a:ext cx="2457240" cy="63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313" y="3824213"/>
            <a:ext cx="2689461" cy="73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819" y="4481267"/>
            <a:ext cx="2233588" cy="90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467" y="5348256"/>
            <a:ext cx="2234566" cy="39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14" y="5629130"/>
            <a:ext cx="1380397" cy="39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643" y="3035807"/>
            <a:ext cx="2300068" cy="84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300192" y="1471699"/>
            <a:ext cx="2088232" cy="3600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00192" y="1772816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0=3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300192" y="234888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00192" y="2636912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300192" y="206084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0192" y="1759731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300192" y="148478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(n=3)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300192" y="2924944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300192" y="3212976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300192" y="3501008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300192" y="3789040"/>
            <a:ext cx="20882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364387" y="1763524"/>
            <a:ext cx="4748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805362" y="1941448"/>
            <a:ext cx="494830" cy="0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300192" y="572396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</a:rPr>
              <a:t>ra</a:t>
            </a:r>
            <a:r>
              <a:rPr lang="en-US" b="1" dirty="0" smtClean="0">
                <a:solidFill>
                  <a:srgbClr val="FF0000"/>
                </a:solidFill>
              </a:rPr>
              <a:t>(n=2)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300192" y="6165304"/>
            <a:ext cx="2088232" cy="288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a0=2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8437</TotalTime>
  <Words>755</Words>
  <Application>Microsoft Office PowerPoint</Application>
  <PresentationFormat>On-screen Show (4:3)</PresentationFormat>
  <Paragraphs>149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inherit</vt:lpstr>
      <vt:lpstr>Malgun Gothic</vt:lpstr>
      <vt:lpstr>华文中宋</vt:lpstr>
      <vt:lpstr>Arial</vt:lpstr>
      <vt:lpstr>Calibri</vt:lpstr>
      <vt:lpstr>Gadugi</vt:lpstr>
      <vt:lpstr>Gill Sans MT</vt:lpstr>
      <vt:lpstr>Lucida Console</vt:lpstr>
      <vt:lpstr>Times New Roman</vt:lpstr>
      <vt:lpstr>Verdana</vt:lpstr>
      <vt:lpstr>Wingdings</vt:lpstr>
      <vt:lpstr>Wingdings 2</vt:lpstr>
      <vt:lpstr>夏至</vt:lpstr>
      <vt:lpstr>CSE 341 Computer Organization  Lecture 9 ISA : Assembly Language 5  </vt:lpstr>
      <vt:lpstr>Nested Procedures</vt:lpstr>
      <vt:lpstr>Example</vt:lpstr>
      <vt:lpstr>PowerPoint Presentation</vt:lpstr>
      <vt:lpstr>PowerPoint Presentation</vt:lpstr>
      <vt:lpstr>PowerPoint Presentation</vt:lpstr>
      <vt:lpstr>Example (n=3)</vt:lpstr>
      <vt:lpstr>PowerPoint Presentation</vt:lpstr>
      <vt:lpstr>PowerPoint Presentation</vt:lpstr>
      <vt:lpstr>PowerPoint Presentation</vt:lpstr>
      <vt:lpstr>PowerPoint Presentation</vt:lpstr>
      <vt:lpstr>CSE 341 Computer Organization  Lecture 9 ISA : Machine Language 3  </vt:lpstr>
      <vt:lpstr>PC-relative Addressing</vt:lpstr>
      <vt:lpstr>Pseudodirect Addressing</vt:lpstr>
      <vt:lpstr>Short Summary</vt:lpstr>
      <vt:lpstr>“C” Program to Number</vt:lpstr>
      <vt:lpstr>PowerPoint Presentation</vt:lpstr>
      <vt:lpstr>Linker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Wenyao</dc:creator>
  <cp:lastModifiedBy>Lu Su</cp:lastModifiedBy>
  <cp:revision>253</cp:revision>
  <cp:lastPrinted>2016-02-08T21:26:17Z</cp:lastPrinted>
  <dcterms:created xsi:type="dcterms:W3CDTF">2015-08-13T19:09:57Z</dcterms:created>
  <dcterms:modified xsi:type="dcterms:W3CDTF">2020-02-28T22:13:21Z</dcterms:modified>
</cp:coreProperties>
</file>