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97" r:id="rId1"/>
  </p:sldMasterIdLst>
  <p:sldIdLst>
    <p:sldId id="256" r:id="rId2"/>
    <p:sldId id="257" r:id="rId3"/>
    <p:sldId id="258" r:id="rId4"/>
    <p:sldId id="265" r:id="rId5"/>
    <p:sldId id="264" r:id="rId6"/>
    <p:sldId id="259" r:id="rId7"/>
    <p:sldId id="261" r:id="rId8"/>
    <p:sldId id="266" r:id="rId9"/>
    <p:sldId id="260" r:id="rId10"/>
    <p:sldId id="267" r:id="rId11"/>
    <p:sldId id="268" r:id="rId12"/>
    <p:sldId id="269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47" d="100"/>
          <a:sy n="47" d="100"/>
        </p:scale>
        <p:origin x="43" y="37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546100" y="-4763"/>
            <a:ext cx="5014912" cy="6862763"/>
            <a:chOff x="2928938" y="-4763"/>
            <a:chExt cx="5014912" cy="6862763"/>
          </a:xfrm>
        </p:grpSpPr>
        <p:sp>
          <p:nvSpPr>
            <p:cNvPr id="22" name="Freeform 6"/>
            <p:cNvSpPr/>
            <p:nvPr/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23" name="Freeform 7"/>
            <p:cNvSpPr/>
            <p:nvPr/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24" name="Freeform 9"/>
            <p:cNvSpPr/>
            <p:nvPr/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5" name="Freeform 10"/>
            <p:cNvSpPr/>
            <p:nvPr/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6" name="Freeform 11"/>
            <p:cNvSpPr/>
            <p:nvPr/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7" name="Freeform 12"/>
            <p:cNvSpPr/>
            <p:nvPr/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28401" y="1380068"/>
            <a:ext cx="8574622" cy="2616199"/>
          </a:xfrm>
        </p:spPr>
        <p:txBody>
          <a:bodyPr anchor="b">
            <a:normAutofit/>
          </a:bodyPr>
          <a:lstStyle>
            <a:lvl1pPr algn="r">
              <a:defRPr sz="6000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15377" y="3996267"/>
            <a:ext cx="6987645" cy="1388534"/>
          </a:xfrm>
        </p:spPr>
        <p:txBody>
          <a:bodyPr anchor="t">
            <a:normAutofit/>
          </a:bodyPr>
          <a:lstStyle>
            <a:lvl1pPr marL="0" indent="0" algn="r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F68E2-58F2-4D09-BE8B-E3BD06533059}" type="datetimeFigureOut">
              <a:rPr lang="en-US" smtClean="0"/>
              <a:t>10/23/2014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2412" y="5883275"/>
            <a:ext cx="4324044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86263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4732865"/>
            <a:ext cx="1001871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386012" y="932112"/>
            <a:ext cx="8225944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1" y="5299603"/>
            <a:ext cx="1001871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624D31-43A5-475A-80CF-332C9F6DCF35}" type="datetimeFigureOut">
              <a:rPr lang="en-US" smtClean="0"/>
              <a:t>10/23/2014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0258724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685800"/>
            <a:ext cx="1001871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343400"/>
            <a:ext cx="10018713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624D31-43A5-475A-80CF-332C9F6DCF35}" type="datetimeFigureOut">
              <a:rPr lang="en-US" smtClean="0"/>
              <a:t>10/23/2014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3376656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36811" y="3428999"/>
            <a:ext cx="8532815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624D31-43A5-475A-80CF-332C9F6DCF35}" type="datetimeFigureOut">
              <a:rPr lang="en-US" smtClean="0"/>
              <a:t>10/23/2014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7993561"/>
      </p:ext>
    </p:extLst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3308581"/>
            <a:ext cx="1001870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7381"/>
            <a:ext cx="1001871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624D31-43A5-475A-80CF-332C9F6DCF35}" type="datetimeFigureOut">
              <a:rPr lang="en-US" smtClean="0"/>
              <a:t>10/23/2014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504435"/>
      </p:ext>
    </p:extLst>
  </p:cSld>
  <p:clrMapOvr>
    <a:masterClrMapping/>
  </p:clrMapOvr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3" y="3886200"/>
            <a:ext cx="1001871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5200"/>
            <a:ext cx="1001871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624D31-43A5-475A-80CF-332C9F6DCF35}" type="datetimeFigureOut">
              <a:rPr lang="en-US" smtClean="0"/>
              <a:t>10/23/2014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4234839"/>
      </p:ext>
    </p:extLst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685800"/>
            <a:ext cx="10018712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2" y="3505200"/>
            <a:ext cx="10018713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3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624D31-43A5-475A-80CF-332C9F6DCF35}" type="datetimeFigureOut">
              <a:rPr lang="en-US" smtClean="0"/>
              <a:t>10/23/2014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3794691"/>
      </p:ext>
    </p:extLst>
  </p:cSld>
  <p:clrMapOvr>
    <a:masterClrMapping/>
  </p:clrMapOvr>
  <p:hf sldNum="0"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2D6473-DF6D-4702-B328-E0DD40540A4E}" type="datetimeFigureOut">
              <a:rPr lang="en-US" smtClean="0"/>
              <a:t>10/23/2014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034915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32655" y="685800"/>
            <a:ext cx="1770369" cy="5105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312" y="685800"/>
            <a:ext cx="8019742" cy="5105400"/>
          </a:xfrm>
        </p:spPr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F7E3A-B166-407D-9866-32884E7D5B37}" type="datetimeFigureOut">
              <a:rPr lang="en-US" smtClean="0"/>
              <a:t>10/23/2014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0949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FC5F6-F338-4AE4-BB23-26385BCFC423}" type="datetimeFigureOut">
              <a:rPr lang="en-US" smtClean="0"/>
              <a:t>10/23/2014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51856" y="5867131"/>
            <a:ext cx="551167" cy="365125"/>
          </a:xfrm>
        </p:spPr>
        <p:txBody>
          <a:bodyPr/>
          <a:lstStyle/>
          <a:p>
            <a:fld id="{6113E31D-E2AB-40D1-8B51-AFA5AFEF393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48367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2279" y="2666999"/>
            <a:ext cx="8930747" cy="2110382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2278" y="4777381"/>
            <a:ext cx="893074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BB0C4-6273-4C6E-B9BD-2EDC30F1CD52}" type="datetimeFigureOut">
              <a:rPr lang="en-US" smtClean="0"/>
              <a:t>10/23/2014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72870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312" y="2666999"/>
            <a:ext cx="4895055" cy="312420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7967" y="2667000"/>
            <a:ext cx="4895056" cy="3124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B4D41-86C1-4908-B66A-0B50CEB3BF29}" type="datetimeFigureOut">
              <a:rPr lang="en-US" smtClean="0"/>
              <a:t>10/23/2014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03171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2179" y="2658533"/>
            <a:ext cx="4607188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4311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80487" y="2667000"/>
            <a:ext cx="462253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7967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26E2C-56C1-4E0D-A793-0088A7FDD37E}" type="datetimeFigureOut">
              <a:rPr lang="en-US" smtClean="0"/>
              <a:t>10/23/2014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96216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C39B41-D8B5-4052-B551-9B5525EAA8B6}" type="datetimeFigureOut">
              <a:rPr lang="en-US" smtClean="0"/>
              <a:t>10/23/2014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39394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4136C-8742-45B2-AF27-D93DF72833A9}" type="datetimeFigureOut">
              <a:rPr lang="en-US" smtClean="0"/>
              <a:t>10/23/2014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81359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1600200"/>
            <a:ext cx="3549121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62033" y="685799"/>
            <a:ext cx="6240990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2" y="2971800"/>
            <a:ext cx="3549121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ABBEA6-7C60-4B02-AE87-00D78D8422AF}" type="datetimeFigureOut">
              <a:rPr lang="en-US" smtClean="0"/>
              <a:t>10/23/2014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07078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2724" y="1752599"/>
            <a:ext cx="5426158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94682" y="914400"/>
            <a:ext cx="3280974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2724" y="3124199"/>
            <a:ext cx="5426158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AD897-D46E-4AD2-BD9B-49DD3E640873}" type="datetimeFigureOut">
              <a:rPr lang="en-US" smtClean="0"/>
              <a:t>10/23/2014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68984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50812" y="0"/>
            <a:ext cx="2436813" cy="6858001"/>
            <a:chOff x="1320800" y="0"/>
            <a:chExt cx="2436813" cy="6858001"/>
          </a:xfrm>
        </p:grpSpPr>
        <p:sp>
          <p:nvSpPr>
            <p:cNvPr id="8" name="Freeform 6"/>
            <p:cNvSpPr/>
            <p:nvPr/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9" name="Freeform 7"/>
            <p:cNvSpPr/>
            <p:nvPr/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0" name="Freeform 8"/>
            <p:cNvSpPr/>
            <p:nvPr/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1" name="Freeform 9"/>
            <p:cNvSpPr/>
            <p:nvPr/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2" name="Freeform 10"/>
            <p:cNvSpPr/>
            <p:nvPr/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13" name="Freeform 11"/>
            <p:cNvSpPr/>
            <p:nvPr/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0" y="2666999"/>
            <a:ext cx="10018713" cy="31242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732656" y="5883275"/>
            <a:ext cx="1143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98624D31-43A5-475A-80CF-332C9F6DCF35}" type="datetimeFigureOut">
              <a:rPr lang="en-US" smtClean="0"/>
              <a:t>10/23/2014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2279" y="5883275"/>
            <a:ext cx="70841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5883275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8161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8" r:id="rId1"/>
    <p:sldLayoutId id="2147483699" r:id="rId2"/>
    <p:sldLayoutId id="2147483700" r:id="rId3"/>
    <p:sldLayoutId id="2147483701" r:id="rId4"/>
    <p:sldLayoutId id="2147483702" r:id="rId5"/>
    <p:sldLayoutId id="2147483703" r:id="rId6"/>
    <p:sldLayoutId id="2147483704" r:id="rId7"/>
    <p:sldLayoutId id="2147483705" r:id="rId8"/>
    <p:sldLayoutId id="2147483706" r:id="rId9"/>
    <p:sldLayoutId id="2147483707" r:id="rId10"/>
    <p:sldLayoutId id="2147483708" r:id="rId11"/>
    <p:sldLayoutId id="2147483709" r:id="rId12"/>
    <p:sldLayoutId id="2147483710" r:id="rId13"/>
    <p:sldLayoutId id="2147483711" r:id="rId14"/>
    <p:sldLayoutId id="2147483712" r:id="rId15"/>
    <p:sldLayoutId id="2147483713" r:id="rId16"/>
    <p:sldLayoutId id="2147483714" r:id="rId17"/>
  </p:sldLayoutIdLst>
  <p:hf sldNum="0" hdr="0" ftr="0" dt="0"/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buffalo.edu/ubit/service-guides/software/downloading/macintosh-software/managing-mac-software/microsoft-office-2011-standard.html" TargetMode="External"/><Relationship Id="rId2" Type="http://schemas.openxmlformats.org/officeDocument/2006/relationships/hyperlink" Target="http://www.buffalo.edu/ubit/service-guides/software/downloading/windows-software/managing-your-software/microsoft-office-2010-professional-plus.html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28401" y="352546"/>
            <a:ext cx="8574622" cy="2616199"/>
          </a:xfrm>
        </p:spPr>
        <p:txBody>
          <a:bodyPr/>
          <a:lstStyle/>
          <a:p>
            <a:r>
              <a:rPr lang="en-US" dirty="0" smtClean="0"/>
              <a:t>Summary of C++ since the midterm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67787" y="3204415"/>
            <a:ext cx="8835236" cy="1388534"/>
          </a:xfrm>
        </p:spPr>
        <p:txBody>
          <a:bodyPr>
            <a:normAutofit/>
          </a:bodyPr>
          <a:lstStyle/>
          <a:p>
            <a:r>
              <a:rPr lang="en-US" sz="2800" dirty="0" smtClean="0"/>
              <a:t>These are “single statements” that you should understand.</a:t>
            </a:r>
          </a:p>
          <a:p>
            <a:r>
              <a:rPr lang="en-US" sz="2800" b="1" dirty="0" smtClean="0">
                <a:solidFill>
                  <a:srgbClr val="FF0000"/>
                </a:solidFill>
              </a:rPr>
              <a:t>Buzzwords in RED.</a:t>
            </a:r>
            <a:endParaRPr lang="en-US" sz="28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3035026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exercise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84310" y="2666999"/>
            <a:ext cx="10018713" cy="1989841"/>
          </a:xfrm>
        </p:spPr>
        <p:txBody>
          <a:bodyPr>
            <a:normAutofit/>
          </a:bodyPr>
          <a:lstStyle/>
          <a:p>
            <a:r>
              <a:rPr lang="en-US" dirty="0" smtClean="0"/>
              <a:t>Experiment with nested for loops. Write one unrestricted, write one that mimics bubble sort. </a:t>
            </a:r>
          </a:p>
          <a:p>
            <a:r>
              <a:rPr lang="en-US" dirty="0" smtClean="0"/>
              <a:t>Exchange two array items.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738591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exercise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Be very familiar with the various uses of </a:t>
            </a:r>
          </a:p>
          <a:p>
            <a:pPr lvl="1"/>
            <a:r>
              <a:rPr lang="en-US" dirty="0" smtClean="0"/>
              <a:t>( )    - math equations, function parameter passing, if/while conditions</a:t>
            </a:r>
          </a:p>
          <a:p>
            <a:pPr lvl="1"/>
            <a:r>
              <a:rPr lang="en-US" dirty="0" smtClean="0"/>
              <a:t>{ }    - code paragraphs after if/while, function boundaries (including main), initialize arrays</a:t>
            </a:r>
          </a:p>
          <a:p>
            <a:pPr lvl="1"/>
            <a:r>
              <a:rPr lang="en-US" dirty="0" smtClean="0"/>
              <a:t>[ ]    - </a:t>
            </a:r>
            <a:r>
              <a:rPr lang="en-US" smtClean="0"/>
              <a:t>define arrays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379992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title"/>
          </p:nvPr>
        </p:nvSpPr>
        <p:spPr>
          <a:xfrm>
            <a:off x="1981200" y="274638"/>
            <a:ext cx="8229600" cy="563562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altLang="en-US" dirty="0" smtClean="0"/>
              <a:t>Excel, for next week</a:t>
            </a:r>
          </a:p>
        </p:txBody>
      </p:sp>
      <p:sp>
        <p:nvSpPr>
          <p:cNvPr id="3075" name="Content Placeholder 2"/>
          <p:cNvSpPr>
            <a:spLocks noGrp="1"/>
          </p:cNvSpPr>
          <p:nvPr>
            <p:ph idx="1"/>
          </p:nvPr>
        </p:nvSpPr>
        <p:spPr>
          <a:xfrm>
            <a:off x="2057399" y="1143001"/>
            <a:ext cx="10056043" cy="4525963"/>
          </a:xfrm>
        </p:spPr>
        <p:txBody>
          <a:bodyPr>
            <a:normAutofit/>
          </a:bodyPr>
          <a:lstStyle/>
          <a:p>
            <a:pPr eaLnBrk="1" hangingPunct="1">
              <a:buFont typeface="Arial" panose="020B0604020202020204" pitchFamily="34" charset="0"/>
              <a:buNone/>
            </a:pPr>
            <a:r>
              <a:rPr lang="en-US" altLang="en-US" sz="2800" dirty="0" smtClean="0"/>
              <a:t>Windows</a:t>
            </a:r>
            <a:r>
              <a:rPr lang="en-US" altLang="en-US" sz="2800" dirty="0"/>
              <a:t> link: </a:t>
            </a:r>
            <a:br>
              <a:rPr lang="en-US" altLang="en-US" sz="2800" dirty="0"/>
            </a:br>
            <a:r>
              <a:rPr lang="en-US" altLang="en-US" sz="2800" dirty="0">
                <a:hlinkClick r:id="rId2"/>
              </a:rPr>
              <a:t>http://www.buffalo.edu/ubit/service-guides/software/downloading/windows-software/managing-your-software/microsoft-office-2010-professional-plus.html</a:t>
            </a:r>
            <a:r>
              <a:rPr lang="en-US" altLang="en-US" sz="2800" dirty="0"/>
              <a:t/>
            </a:r>
            <a:br>
              <a:rPr lang="en-US" altLang="en-US" sz="2800" dirty="0"/>
            </a:br>
            <a:endParaRPr lang="en-US" altLang="en-US" sz="2800" dirty="0" smtClean="0"/>
          </a:p>
          <a:p>
            <a:pPr eaLnBrk="1" hangingPunct="1">
              <a:buFont typeface="Arial" panose="020B0604020202020204" pitchFamily="34" charset="0"/>
              <a:buNone/>
            </a:pPr>
            <a:r>
              <a:rPr lang="en-US" altLang="en-US" sz="2800" dirty="0" smtClean="0"/>
              <a:t>Mac</a:t>
            </a:r>
            <a:r>
              <a:rPr lang="en-US" altLang="en-US" sz="2800" dirty="0"/>
              <a:t> link: </a:t>
            </a:r>
            <a:r>
              <a:rPr lang="en-US" altLang="en-US" sz="2800" u="sng" dirty="0"/>
              <a:t/>
            </a:r>
            <a:br>
              <a:rPr lang="en-US" altLang="en-US" sz="2800" u="sng" dirty="0"/>
            </a:br>
            <a:r>
              <a:rPr lang="en-US" altLang="en-US" sz="2800" u="sng" dirty="0">
                <a:hlinkClick r:id="rId3"/>
              </a:rPr>
              <a:t>http://www.buffalo.edu/ubit/service-guides/software/downloading/macintosh-software/managing-mac-software/microsoft-office-2011-standard.html</a:t>
            </a:r>
            <a:endParaRPr lang="en-US" altLang="en-US" sz="2800" dirty="0"/>
          </a:p>
        </p:txBody>
      </p:sp>
    </p:spTree>
    <p:extLst>
      <p:ext uri="{BB962C8B-B14F-4D97-AF65-F5344CB8AC3E}">
        <p14:creationId xmlns:p14="http://schemas.microsoft.com/office/powerpoint/2010/main" val="25693650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Everything exists in </a:t>
            </a:r>
            <a:r>
              <a:rPr lang="en-US" u="sng" dirty="0" smtClean="0"/>
              <a:t>one file</a:t>
            </a:r>
            <a:endParaRPr lang="en-US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73288" y="2275113"/>
            <a:ext cx="9566956" cy="3124201"/>
          </a:xfrm>
        </p:spPr>
        <p:txBody>
          <a:bodyPr/>
          <a:lstStyle/>
          <a:p>
            <a:r>
              <a:rPr lang="en-US" dirty="0" smtClean="0"/>
              <a:t>The file must contain a main( )</a:t>
            </a:r>
          </a:p>
          <a:p>
            <a:r>
              <a:rPr lang="en-US" dirty="0" smtClean="0"/>
              <a:t>All functions are outside of main but called from main</a:t>
            </a:r>
          </a:p>
          <a:p>
            <a:r>
              <a:rPr lang="en-US" dirty="0" smtClean="0"/>
              <a:t>All variables defined within main are known only to main</a:t>
            </a:r>
          </a:p>
          <a:p>
            <a:r>
              <a:rPr lang="en-US" dirty="0"/>
              <a:t>All variables defined within </a:t>
            </a:r>
            <a:r>
              <a:rPr lang="en-US" dirty="0" smtClean="0"/>
              <a:t>a </a:t>
            </a:r>
            <a:r>
              <a:rPr lang="en-US" dirty="0"/>
              <a:t>function are known only to </a:t>
            </a:r>
            <a:r>
              <a:rPr lang="en-US" dirty="0" smtClean="0"/>
              <a:t>the function</a:t>
            </a:r>
          </a:p>
          <a:p>
            <a:r>
              <a:rPr lang="en-US" dirty="0" smtClean="0"/>
              <a:t>All variables defined outside of main are considered </a:t>
            </a:r>
            <a:r>
              <a:rPr lang="en-US" b="1" dirty="0" smtClean="0">
                <a:solidFill>
                  <a:srgbClr val="FF0000"/>
                </a:solidFill>
              </a:rPr>
              <a:t>“global” </a:t>
            </a:r>
            <a:r>
              <a:rPr lang="en-US" dirty="0" smtClean="0"/>
              <a:t>and can be accessed from any function in the file.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65499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Functions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06100" y="2619865"/>
            <a:ext cx="9101991" cy="3124201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Functions that return values to main are </a:t>
            </a:r>
            <a:r>
              <a:rPr lang="en-US" dirty="0" err="1" smtClean="0"/>
              <a:t>int</a:t>
            </a:r>
            <a:r>
              <a:rPr lang="en-US" dirty="0" smtClean="0"/>
              <a:t>, double, char, string, </a:t>
            </a:r>
            <a:r>
              <a:rPr lang="en-US" dirty="0" err="1" smtClean="0"/>
              <a:t>bool</a:t>
            </a:r>
            <a:endParaRPr lang="en-US" dirty="0" smtClean="0"/>
          </a:p>
          <a:p>
            <a:r>
              <a:rPr lang="en-US" dirty="0"/>
              <a:t>Functions that </a:t>
            </a:r>
            <a:r>
              <a:rPr lang="en-US" dirty="0" smtClean="0"/>
              <a:t>do not return </a:t>
            </a:r>
            <a:r>
              <a:rPr lang="en-US" dirty="0"/>
              <a:t>values to main are </a:t>
            </a:r>
            <a:r>
              <a:rPr lang="en-US" b="1" dirty="0" smtClean="0">
                <a:solidFill>
                  <a:srgbClr val="FF0000"/>
                </a:solidFill>
              </a:rPr>
              <a:t>void</a:t>
            </a:r>
          </a:p>
          <a:p>
            <a:r>
              <a:rPr lang="en-US" dirty="0" smtClean="0"/>
              <a:t>Non-void functions are called using an assignment statement</a:t>
            </a:r>
          </a:p>
          <a:p>
            <a:r>
              <a:rPr lang="en-US" dirty="0" smtClean="0"/>
              <a:t>Functions use parenthesis ( )</a:t>
            </a:r>
          </a:p>
          <a:p>
            <a:r>
              <a:rPr lang="en-US" dirty="0" smtClean="0"/>
              <a:t>Variables passed to a function are defined in the parenthesis</a:t>
            </a:r>
          </a:p>
          <a:p>
            <a:pPr lvl="1"/>
            <a:r>
              <a:rPr lang="en-US" dirty="0"/>
              <a:t>e</a:t>
            </a:r>
            <a:r>
              <a:rPr lang="en-US" dirty="0" smtClean="0"/>
              <a:t>.g.  </a:t>
            </a:r>
          </a:p>
          <a:p>
            <a:pPr marL="457200" lvl="1" indent="0">
              <a:buNone/>
            </a:pPr>
            <a:r>
              <a:rPr lang="en-US" dirty="0" smtClean="0"/>
              <a:t>void  </a:t>
            </a:r>
            <a:r>
              <a:rPr lang="en-US" dirty="0" err="1" smtClean="0"/>
              <a:t>drawLine</a:t>
            </a:r>
            <a:r>
              <a:rPr lang="en-US" dirty="0" smtClean="0"/>
              <a:t>( </a:t>
            </a:r>
            <a:r>
              <a:rPr lang="en-US" dirty="0" err="1" smtClean="0"/>
              <a:t>int</a:t>
            </a:r>
            <a:r>
              <a:rPr lang="en-US" dirty="0" smtClean="0"/>
              <a:t> length, char </a:t>
            </a:r>
            <a:r>
              <a:rPr lang="en-US" dirty="0" err="1" smtClean="0"/>
              <a:t>displayChar</a:t>
            </a:r>
            <a:r>
              <a:rPr lang="en-US" dirty="0" smtClean="0"/>
              <a:t> )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23538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09" y="289874"/>
            <a:ext cx="10018713" cy="45719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exercise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84309" y="1073870"/>
            <a:ext cx="6075987" cy="670090"/>
          </a:xfrm>
        </p:spPr>
        <p:txBody>
          <a:bodyPr>
            <a:normAutofit fontScale="92500"/>
          </a:bodyPr>
          <a:lstStyle/>
          <a:p>
            <a:r>
              <a:rPr lang="en-US" dirty="0" smtClean="0"/>
              <a:t>Write an </a:t>
            </a:r>
            <a:r>
              <a:rPr lang="en-US" dirty="0" err="1" smtClean="0"/>
              <a:t>int</a:t>
            </a:r>
            <a:r>
              <a:rPr lang="en-US" dirty="0" smtClean="0"/>
              <a:t>, double, string, and void function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78194" y="1743960"/>
            <a:ext cx="8124828" cy="50373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91003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6869" y="3064329"/>
            <a:ext cx="5565439" cy="1752599"/>
          </a:xfrm>
        </p:spPr>
        <p:txBody>
          <a:bodyPr/>
          <a:lstStyle/>
          <a:p>
            <a:r>
              <a:rPr lang="en-US" dirty="0" smtClean="0"/>
              <a:t>Please understand this</a:t>
            </a:r>
            <a:br>
              <a:rPr lang="en-US" dirty="0" smtClean="0"/>
            </a:br>
            <a:r>
              <a:rPr lang="en-US" dirty="0" smtClean="0"/>
              <a:t>statement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40393" y="4816928"/>
            <a:ext cx="10018713" cy="1562100"/>
          </a:xfrm>
        </p:spPr>
        <p:txBody>
          <a:bodyPr/>
          <a:lstStyle/>
          <a:p>
            <a:r>
              <a:rPr lang="en-US" dirty="0" smtClean="0"/>
              <a:t>If a function is non-void, and requires two variables to be supplied by main, then there are 6 total variables involved in the exchange.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49750" y="0"/>
            <a:ext cx="5142250" cy="44103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14403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09" y="148472"/>
            <a:ext cx="10018713" cy="492551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Arrays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74504" y="1036948"/>
            <a:ext cx="10018713" cy="4999349"/>
          </a:xfrm>
        </p:spPr>
        <p:txBody>
          <a:bodyPr>
            <a:normAutofit fontScale="92500" lnSpcReduction="20000"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Array</a:t>
            </a:r>
            <a:r>
              <a:rPr lang="en-US" dirty="0" smtClean="0"/>
              <a:t>s are </a:t>
            </a:r>
            <a:r>
              <a:rPr lang="en-US" b="1" dirty="0" smtClean="0">
                <a:solidFill>
                  <a:srgbClr val="FF0000"/>
                </a:solidFill>
              </a:rPr>
              <a:t>indexed</a:t>
            </a:r>
            <a:r>
              <a:rPr lang="en-US" dirty="0" smtClean="0"/>
              <a:t> from 0 to size-1</a:t>
            </a:r>
          </a:p>
          <a:p>
            <a:r>
              <a:rPr lang="en-US" dirty="0" smtClean="0"/>
              <a:t>All array items are of the same type</a:t>
            </a:r>
          </a:p>
          <a:p>
            <a:r>
              <a:rPr lang="en-US" dirty="0" smtClean="0"/>
              <a:t>Arrays use square brackets [  ]</a:t>
            </a:r>
          </a:p>
          <a:p>
            <a:r>
              <a:rPr lang="en-US" dirty="0" smtClean="0"/>
              <a:t>Array initializations use {  }</a:t>
            </a:r>
          </a:p>
          <a:p>
            <a:pPr lvl="1"/>
            <a:r>
              <a:rPr lang="en-US" dirty="0"/>
              <a:t>e</a:t>
            </a:r>
            <a:r>
              <a:rPr lang="en-US" dirty="0" smtClean="0"/>
              <a:t>.g.</a:t>
            </a:r>
          </a:p>
          <a:p>
            <a:pPr marL="457200" lvl="1" indent="0">
              <a:buNone/>
            </a:pPr>
            <a:r>
              <a:rPr lang="en-US" sz="2300" b="1" dirty="0" err="1" smtClean="0"/>
              <a:t>int</a:t>
            </a:r>
            <a:r>
              <a:rPr lang="en-US" sz="2300" b="1" dirty="0" smtClean="0"/>
              <a:t>  </a:t>
            </a:r>
            <a:r>
              <a:rPr lang="en-US" sz="2300" b="1" dirty="0" err="1" smtClean="0"/>
              <a:t>employeeID</a:t>
            </a:r>
            <a:r>
              <a:rPr lang="en-US" sz="2300" b="1" dirty="0" smtClean="0"/>
              <a:t>[ 5 ] = { 1, 2, 3, 4, 5 };</a:t>
            </a:r>
            <a:endParaRPr lang="en-US" sz="2300" b="1" dirty="0"/>
          </a:p>
          <a:p>
            <a:pPr marL="457200" lvl="1" indent="0">
              <a:buNone/>
            </a:pPr>
            <a:endParaRPr lang="en-US" dirty="0"/>
          </a:p>
          <a:p>
            <a:r>
              <a:rPr lang="en-US" dirty="0" smtClean="0"/>
              <a:t>Either a number, or a constant </a:t>
            </a:r>
            <a:r>
              <a:rPr lang="en-US" dirty="0" err="1" smtClean="0"/>
              <a:t>int</a:t>
            </a:r>
            <a:r>
              <a:rPr lang="en-US" dirty="0" smtClean="0"/>
              <a:t>, must be used in array definitions</a:t>
            </a:r>
          </a:p>
          <a:p>
            <a:pPr lvl="1"/>
            <a:r>
              <a:rPr lang="en-US" dirty="0" smtClean="0"/>
              <a:t>e.g.</a:t>
            </a:r>
          </a:p>
          <a:p>
            <a:pPr marL="457200" lvl="1" indent="0">
              <a:buNone/>
            </a:pPr>
            <a:r>
              <a:rPr lang="en-US" b="1" dirty="0" err="1" smtClean="0">
                <a:solidFill>
                  <a:srgbClr val="FF0000"/>
                </a:solidFill>
              </a:rPr>
              <a:t>const</a:t>
            </a:r>
            <a:r>
              <a:rPr lang="en-US" b="1" dirty="0" smtClean="0"/>
              <a:t>   </a:t>
            </a:r>
            <a:r>
              <a:rPr lang="en-US" b="1" dirty="0" err="1" smtClean="0"/>
              <a:t>int</a:t>
            </a:r>
            <a:r>
              <a:rPr lang="en-US" b="1" dirty="0" smtClean="0"/>
              <a:t>   size = 5;</a:t>
            </a:r>
          </a:p>
          <a:p>
            <a:pPr marL="457200" lvl="1" indent="0">
              <a:buNone/>
            </a:pPr>
            <a:r>
              <a:rPr lang="en-US" b="1" dirty="0" err="1"/>
              <a:t>int</a:t>
            </a:r>
            <a:r>
              <a:rPr lang="en-US" b="1" dirty="0"/>
              <a:t>  </a:t>
            </a:r>
            <a:r>
              <a:rPr lang="en-US" b="1" dirty="0" err="1"/>
              <a:t>employeeID</a:t>
            </a:r>
            <a:r>
              <a:rPr lang="en-US" b="1" dirty="0"/>
              <a:t>[ </a:t>
            </a:r>
            <a:r>
              <a:rPr lang="en-US" b="1" dirty="0" smtClean="0"/>
              <a:t>size ] </a:t>
            </a:r>
            <a:r>
              <a:rPr lang="en-US" b="1" dirty="0"/>
              <a:t>= { 1, 2, 3, 4, 5 </a:t>
            </a:r>
            <a:r>
              <a:rPr lang="en-US" b="1" dirty="0" smtClean="0"/>
              <a:t>};</a:t>
            </a:r>
          </a:p>
          <a:p>
            <a:r>
              <a:rPr lang="en-US" dirty="0" smtClean="0"/>
              <a:t>The word </a:t>
            </a:r>
            <a:r>
              <a:rPr lang="en-US" b="1" dirty="0" smtClean="0">
                <a:solidFill>
                  <a:srgbClr val="FF0000"/>
                </a:solidFill>
              </a:rPr>
              <a:t>“index” </a:t>
            </a:r>
            <a:r>
              <a:rPr lang="en-US" dirty="0" smtClean="0"/>
              <a:t>cannot be used as a variable name.</a:t>
            </a:r>
            <a:endParaRPr lang="en-US" dirty="0"/>
          </a:p>
          <a:p>
            <a:pPr marL="457200" lvl="1" indent="0">
              <a:buNone/>
            </a:pPr>
            <a:endParaRPr lang="en-US" b="1" dirty="0" smtClean="0"/>
          </a:p>
        </p:txBody>
      </p:sp>
    </p:spTree>
    <p:extLst>
      <p:ext uri="{BB962C8B-B14F-4D97-AF65-F5344CB8AC3E}">
        <p14:creationId xmlns:p14="http://schemas.microsoft.com/office/powerpoint/2010/main" val="24733266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Arrays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84310" y="2667000"/>
            <a:ext cx="10018713" cy="2216086"/>
          </a:xfrm>
        </p:spPr>
        <p:txBody>
          <a:bodyPr/>
          <a:lstStyle/>
          <a:p>
            <a:r>
              <a:rPr lang="en-US" dirty="0" smtClean="0"/>
              <a:t>Each array element is called a </a:t>
            </a:r>
            <a:r>
              <a:rPr lang="en-US" b="1" dirty="0">
                <a:solidFill>
                  <a:srgbClr val="FF0000"/>
                </a:solidFill>
              </a:rPr>
              <a:t>“field”</a:t>
            </a:r>
          </a:p>
          <a:p>
            <a:r>
              <a:rPr lang="en-US" dirty="0" smtClean="0"/>
              <a:t>Correlated fields across more than one array form a </a:t>
            </a:r>
            <a:r>
              <a:rPr lang="en-US" b="1" dirty="0">
                <a:solidFill>
                  <a:srgbClr val="FF0000"/>
                </a:solidFill>
              </a:rPr>
              <a:t>“record”</a:t>
            </a:r>
          </a:p>
          <a:p>
            <a:r>
              <a:rPr lang="en-US" dirty="0" smtClean="0"/>
              <a:t>Many records form </a:t>
            </a:r>
            <a:r>
              <a:rPr lang="en-US" dirty="0"/>
              <a:t>a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b="1" dirty="0">
                <a:solidFill>
                  <a:srgbClr val="FF0000"/>
                </a:solidFill>
              </a:rPr>
              <a:t>“table”</a:t>
            </a:r>
          </a:p>
          <a:p>
            <a:r>
              <a:rPr lang="en-US" dirty="0" smtClean="0"/>
              <a:t>Many tables form a </a:t>
            </a:r>
            <a:r>
              <a:rPr lang="en-US" b="1" dirty="0">
                <a:solidFill>
                  <a:srgbClr val="FF0000"/>
                </a:solidFill>
              </a:rPr>
              <a:t>“database”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5516" y="2176"/>
            <a:ext cx="4236484" cy="24362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527583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09" y="212271"/>
            <a:ext cx="10018713" cy="97971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exercise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84309" y="4991689"/>
            <a:ext cx="10018713" cy="713014"/>
          </a:xfrm>
        </p:spPr>
        <p:txBody>
          <a:bodyPr/>
          <a:lstStyle/>
          <a:p>
            <a:r>
              <a:rPr lang="en-US" dirty="0" smtClean="0"/>
              <a:t>Understand the myTunes.cpp program. Change song values.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37610" y="761613"/>
            <a:ext cx="7186204" cy="39704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743486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Bubble sort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</a:rPr>
              <a:t>“bubble sort” </a:t>
            </a:r>
            <a:r>
              <a:rPr lang="en-US" dirty="0" smtClean="0"/>
              <a:t>is used to order numbers in an array</a:t>
            </a:r>
          </a:p>
          <a:p>
            <a:r>
              <a:rPr lang="en-US" dirty="0" smtClean="0"/>
              <a:t>in a </a:t>
            </a:r>
            <a:r>
              <a:rPr lang="en-US" b="1" dirty="0" smtClean="0">
                <a:solidFill>
                  <a:srgbClr val="FF0000"/>
                </a:solidFill>
              </a:rPr>
              <a:t>nested</a:t>
            </a:r>
            <a:r>
              <a:rPr lang="en-US" dirty="0" smtClean="0"/>
              <a:t> for loop, the inner loop goes through every item for each change in the outer loop.</a:t>
            </a:r>
          </a:p>
          <a:p>
            <a:r>
              <a:rPr lang="en-US" dirty="0" smtClean="0"/>
              <a:t>In the bubble sort, the inner loop begins at one item greater than the outer loop.</a:t>
            </a:r>
          </a:p>
          <a:p>
            <a:r>
              <a:rPr lang="en-US" dirty="0" smtClean="0"/>
              <a:t>an array swap takes 3 steps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155972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rallax">
  <a:themeElements>
    <a:clrScheme name="Parallax">
      <a:dk1>
        <a:sysClr val="windowText" lastClr="000000"/>
      </a:dk1>
      <a:lt1>
        <a:sysClr val="window" lastClr="FFFFFF"/>
      </a:lt1>
      <a:dk2>
        <a:srgbClr val="212121"/>
      </a:dk2>
      <a:lt2>
        <a:srgbClr val="CDD0D1"/>
      </a:lt2>
      <a:accent1>
        <a:srgbClr val="30ACEC"/>
      </a:accent1>
      <a:accent2>
        <a:srgbClr val="80C34F"/>
      </a:accent2>
      <a:accent3>
        <a:srgbClr val="E29D3E"/>
      </a:accent3>
      <a:accent4>
        <a:srgbClr val="D64A3B"/>
      </a:accent4>
      <a:accent5>
        <a:srgbClr val="D64787"/>
      </a:accent5>
      <a:accent6>
        <a:srgbClr val="A666E1"/>
      </a:accent6>
      <a:hlink>
        <a:srgbClr val="3085ED"/>
      </a:hlink>
      <a:folHlink>
        <a:srgbClr val="82B6F4"/>
      </a:folHlink>
    </a:clrScheme>
    <a:fontScheme name="Parallax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rallax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4F7A876A-7598-49CA-AFC8-8EDA2551E4A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TC103457496[[fn=Parallax]]</Template>
  <TotalTime>96</TotalTime>
  <Words>467</Words>
  <Application>Microsoft Office PowerPoint</Application>
  <PresentationFormat>Widescreen</PresentationFormat>
  <Paragraphs>57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Arial</vt:lpstr>
      <vt:lpstr>Corbel</vt:lpstr>
      <vt:lpstr>Parallax</vt:lpstr>
      <vt:lpstr>Summary of C++ since the midterm</vt:lpstr>
      <vt:lpstr>Everything exists in one file</vt:lpstr>
      <vt:lpstr>Functions</vt:lpstr>
      <vt:lpstr>exercise</vt:lpstr>
      <vt:lpstr>Please understand this statement</vt:lpstr>
      <vt:lpstr>Arrays</vt:lpstr>
      <vt:lpstr>Arrays</vt:lpstr>
      <vt:lpstr>exercise</vt:lpstr>
      <vt:lpstr>Bubble sort</vt:lpstr>
      <vt:lpstr>exercise</vt:lpstr>
      <vt:lpstr>exercise</vt:lpstr>
      <vt:lpstr>Excel, for next week</vt:lpstr>
    </vt:vector>
  </TitlesOfParts>
  <Company>University at Buffalo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Summary of C++</dc:title>
  <dc:creator>michael buckley</dc:creator>
  <cp:lastModifiedBy>michael buckley</cp:lastModifiedBy>
  <cp:revision>26</cp:revision>
  <dcterms:created xsi:type="dcterms:W3CDTF">2014-10-22T16:46:42Z</dcterms:created>
  <dcterms:modified xsi:type="dcterms:W3CDTF">2014-10-23T18:40:11Z</dcterms:modified>
</cp:coreProperties>
</file>