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slides/slide4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comments/comment1.xml" ContentType="application/vnd.openxmlformats-officedocument.presentationml.comments+xml"/>
  <Override PartName="/ppt/comments/comment2.xml" ContentType="application/vnd.openxmlformats-officedocument.presentationml.comment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28" r:id="rId1"/>
  </p:sldMasterIdLst>
  <p:notesMasterIdLst>
    <p:notesMasterId r:id="rId43"/>
  </p:notesMasterIdLst>
  <p:sldIdLst>
    <p:sldId id="256" r:id="rId2"/>
    <p:sldId id="257" r:id="rId3"/>
    <p:sldId id="258" r:id="rId4"/>
    <p:sldId id="294" r:id="rId5"/>
    <p:sldId id="293" r:id="rId6"/>
    <p:sldId id="260" r:id="rId7"/>
    <p:sldId id="268" r:id="rId8"/>
    <p:sldId id="261" r:id="rId9"/>
    <p:sldId id="262" r:id="rId10"/>
    <p:sldId id="269" r:id="rId11"/>
    <p:sldId id="263" r:id="rId12"/>
    <p:sldId id="264" r:id="rId13"/>
    <p:sldId id="267" r:id="rId14"/>
    <p:sldId id="265" r:id="rId15"/>
    <p:sldId id="295" r:id="rId16"/>
    <p:sldId id="266" r:id="rId17"/>
    <p:sldId id="271" r:id="rId18"/>
    <p:sldId id="270" r:id="rId19"/>
    <p:sldId id="272" r:id="rId20"/>
    <p:sldId id="273" r:id="rId21"/>
    <p:sldId id="274" r:id="rId22"/>
    <p:sldId id="275" r:id="rId23"/>
    <p:sldId id="297" r:id="rId24"/>
    <p:sldId id="296" r:id="rId25"/>
    <p:sldId id="298" r:id="rId26"/>
    <p:sldId id="288" r:id="rId27"/>
    <p:sldId id="276" r:id="rId28"/>
    <p:sldId id="277" r:id="rId29"/>
    <p:sldId id="278" r:id="rId30"/>
    <p:sldId id="279" r:id="rId31"/>
    <p:sldId id="299" r:id="rId32"/>
    <p:sldId id="289" r:id="rId33"/>
    <p:sldId id="280" r:id="rId34"/>
    <p:sldId id="281" r:id="rId35"/>
    <p:sldId id="282" r:id="rId36"/>
    <p:sldId id="283" r:id="rId37"/>
    <p:sldId id="292" r:id="rId38"/>
    <p:sldId id="284" r:id="rId39"/>
    <p:sldId id="285" r:id="rId40"/>
    <p:sldId id="286" r:id="rId41"/>
    <p:sldId id="287" r:id="rId4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Michalis Petropoulos" initials="MP" lastIdx="9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4173" autoAdjust="0"/>
    <p:restoredTop sz="94660"/>
  </p:normalViewPr>
  <p:slideViewPr>
    <p:cSldViewPr>
      <p:cViewPr varScale="1">
        <p:scale>
          <a:sx n="70" d="100"/>
          <a:sy n="70" d="100"/>
        </p:scale>
        <p:origin x="-112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notesMaster" Target="notesMasters/notesMaster1.xml"/><Relationship Id="rId48" Type="http://schemas.openxmlformats.org/officeDocument/2006/relationships/tableStyles" Target="tableStyle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08-03-17T13:23:03.921" idx="1">
    <p:pos x="3008" y="589"/>
    <p:text>Make sure you can explain thiese points verbally or on the board with simple examples.</p:text>
  </p:cm>
</p:cmLst>
</file>

<file path=ppt/comments/comment2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08-03-17T14:40:27.281" idx="9">
    <p:pos x="3436" y="2236"/>
    <p:text>Add details.</p:text>
  </p:cm>
</p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560D7EC-135F-46C6-8442-7D3D502FAAAB}" type="datetimeFigureOut">
              <a:rPr lang="en-US" smtClean="0"/>
              <a:pPr/>
              <a:t>3/21/2008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35B732E-2643-4EBA-A7C9-0AFA81E157A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5B732E-2643-4EBA-A7C9-0AFA81E157A8}" type="slidenum">
              <a:rPr lang="en-US" smtClean="0"/>
              <a:pPr/>
              <a:t>35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20C4CA7A-24E6-4B6D-BD70-AE62FE346C01}" type="datetimeFigureOut">
              <a:rPr lang="en-US" smtClean="0"/>
              <a:pPr/>
              <a:t>3/21/2008</a:t>
            </a:fld>
            <a:endParaRPr lang="en-US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E9ECA135-8052-4FD5-802C-0A334B6C5E7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C4CA7A-24E6-4B6D-BD70-AE62FE346C01}" type="datetimeFigureOut">
              <a:rPr lang="en-US" smtClean="0"/>
              <a:pPr/>
              <a:t>3/21/2008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ECA135-8052-4FD5-802C-0A334B6C5E7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C4CA7A-24E6-4B6D-BD70-AE62FE346C01}" type="datetimeFigureOut">
              <a:rPr lang="en-US" smtClean="0"/>
              <a:pPr/>
              <a:t>3/21/2008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ECA135-8052-4FD5-802C-0A334B6C5E7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20C4CA7A-24E6-4B6D-BD70-AE62FE346C01}" type="datetimeFigureOut">
              <a:rPr lang="en-US" smtClean="0"/>
              <a:pPr/>
              <a:t>3/21/2008</a:t>
            </a:fld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E9ECA135-8052-4FD5-802C-0A334B6C5E71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20C4CA7A-24E6-4B6D-BD70-AE62FE346C01}" type="datetimeFigureOut">
              <a:rPr lang="en-US" smtClean="0"/>
              <a:pPr/>
              <a:t>3/21/2008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E9ECA135-8052-4FD5-802C-0A334B6C5E7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C4CA7A-24E6-4B6D-BD70-AE62FE346C01}" type="datetimeFigureOut">
              <a:rPr lang="en-US" smtClean="0"/>
              <a:pPr/>
              <a:t>3/21/2008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ECA135-8052-4FD5-802C-0A334B6C5E71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C4CA7A-24E6-4B6D-BD70-AE62FE346C01}" type="datetimeFigureOut">
              <a:rPr lang="en-US" smtClean="0"/>
              <a:pPr/>
              <a:t>3/21/2008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ECA135-8052-4FD5-802C-0A334B6C5E71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20C4CA7A-24E6-4B6D-BD70-AE62FE346C01}" type="datetimeFigureOut">
              <a:rPr lang="en-US" smtClean="0"/>
              <a:pPr/>
              <a:t>3/21/2008</a:t>
            </a:fld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E9ECA135-8052-4FD5-802C-0A334B6C5E71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C4CA7A-24E6-4B6D-BD70-AE62FE346C01}" type="datetimeFigureOut">
              <a:rPr lang="en-US" smtClean="0"/>
              <a:pPr/>
              <a:t>3/21/2008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ECA135-8052-4FD5-802C-0A334B6C5E7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20C4CA7A-24E6-4B6D-BD70-AE62FE346C01}" type="datetimeFigureOut">
              <a:rPr lang="en-US" smtClean="0"/>
              <a:pPr/>
              <a:t>3/21/2008</a:t>
            </a:fld>
            <a:endParaRPr lang="en-US" dirty="0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E9ECA135-8052-4FD5-802C-0A334B6C5E71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 dirty="0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20C4CA7A-24E6-4B6D-BD70-AE62FE346C01}" type="datetimeFigureOut">
              <a:rPr lang="en-US" smtClean="0"/>
              <a:pPr/>
              <a:t>3/21/2008</a:t>
            </a:fld>
            <a:endParaRPr lang="en-US" dirty="0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E9ECA135-8052-4FD5-802C-0A334B6C5E71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20C4CA7A-24E6-4B6D-BD70-AE62FE346C01}" type="datetimeFigureOut">
              <a:rPr lang="en-US" smtClean="0"/>
              <a:pPr/>
              <a:t>3/21/2008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E9ECA135-8052-4FD5-802C-0A334B6C5E7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29" r:id="rId1"/>
    <p:sldLayoutId id="2147483830" r:id="rId2"/>
    <p:sldLayoutId id="2147483831" r:id="rId3"/>
    <p:sldLayoutId id="2147483832" r:id="rId4"/>
    <p:sldLayoutId id="2147483833" r:id="rId5"/>
    <p:sldLayoutId id="2147483834" r:id="rId6"/>
    <p:sldLayoutId id="2147483835" r:id="rId7"/>
    <p:sldLayoutId id="2147483836" r:id="rId8"/>
    <p:sldLayoutId id="2147483837" r:id="rId9"/>
    <p:sldLayoutId id="2147483838" r:id="rId10"/>
    <p:sldLayoutId id="2147483839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comments" Target="../comments/comment2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png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omments" Target="../comments/comment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1219200"/>
            <a:ext cx="8382000" cy="1470025"/>
          </a:xfrm>
        </p:spPr>
        <p:txBody>
          <a:bodyPr>
            <a:noAutofit/>
          </a:bodyPr>
          <a:lstStyle/>
          <a:p>
            <a:r>
              <a:rPr lang="en-US" sz="2800" dirty="0" smtClean="0">
                <a:solidFill>
                  <a:schemeClr val="tx1"/>
                </a:solidFill>
              </a:rPr>
              <a:t>An Interactive Clustering-based</a:t>
            </a:r>
            <a:br>
              <a:rPr lang="en-US" sz="2800" dirty="0" smtClean="0">
                <a:solidFill>
                  <a:schemeClr val="tx1"/>
                </a:solidFill>
              </a:rPr>
            </a:br>
            <a:r>
              <a:rPr lang="en-US" sz="2800" dirty="0" smtClean="0">
                <a:solidFill>
                  <a:schemeClr val="tx1"/>
                </a:solidFill>
              </a:rPr>
              <a:t>Approach to Integrating</a:t>
            </a:r>
            <a:br>
              <a:rPr lang="en-US" sz="2800" dirty="0" smtClean="0">
                <a:solidFill>
                  <a:schemeClr val="tx1"/>
                </a:solidFill>
              </a:rPr>
            </a:br>
            <a:r>
              <a:rPr lang="en-US" sz="2800" dirty="0" smtClean="0">
                <a:solidFill>
                  <a:schemeClr val="tx1"/>
                </a:solidFill>
              </a:rPr>
              <a:t>Source Query Interfaces on the Deep Web</a:t>
            </a:r>
            <a:endParaRPr lang="en-US" sz="2800" dirty="0">
              <a:solidFill>
                <a:schemeClr val="tx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67000" y="2895600"/>
            <a:ext cx="6172200" cy="2895600"/>
          </a:xfrm>
        </p:spPr>
        <p:txBody>
          <a:bodyPr>
            <a:normAutofit lnSpcReduction="10000"/>
          </a:bodyPr>
          <a:lstStyle/>
          <a:p>
            <a:pPr algn="r"/>
            <a:r>
              <a:rPr lang="en-US" sz="2400" dirty="0" err="1" smtClean="0"/>
              <a:t>Wensheng</a:t>
            </a:r>
            <a:r>
              <a:rPr lang="en-US" sz="2400" dirty="0" smtClean="0"/>
              <a:t> Wu </a:t>
            </a:r>
          </a:p>
          <a:p>
            <a:pPr algn="r"/>
            <a:r>
              <a:rPr lang="en-US" sz="2400" dirty="0" smtClean="0"/>
              <a:t>Clement Yu </a:t>
            </a:r>
          </a:p>
          <a:p>
            <a:pPr algn="r"/>
            <a:r>
              <a:rPr lang="en-US" sz="2400" dirty="0" err="1" smtClean="0"/>
              <a:t>AnHai</a:t>
            </a:r>
            <a:r>
              <a:rPr lang="en-US" sz="2400" dirty="0" smtClean="0"/>
              <a:t> Doan </a:t>
            </a:r>
          </a:p>
          <a:p>
            <a:pPr algn="r"/>
            <a:r>
              <a:rPr lang="en-US" sz="2400" dirty="0" err="1" smtClean="0"/>
              <a:t>Weiyi</a:t>
            </a:r>
            <a:r>
              <a:rPr lang="en-US" sz="2400" dirty="0" smtClean="0"/>
              <a:t> </a:t>
            </a:r>
            <a:r>
              <a:rPr lang="en-US" sz="2400" dirty="0" err="1" smtClean="0"/>
              <a:t>Meng</a:t>
            </a:r>
            <a:endParaRPr lang="en-US" sz="2400" dirty="0" smtClean="0"/>
          </a:p>
          <a:p>
            <a:pPr algn="r"/>
            <a:endParaRPr lang="en-US" sz="2400" i="1" dirty="0" smtClean="0"/>
          </a:p>
          <a:p>
            <a:pPr algn="r"/>
            <a:r>
              <a:rPr lang="en-US" sz="2400" i="1" dirty="0" smtClean="0"/>
              <a:t>Presented By :</a:t>
            </a:r>
          </a:p>
          <a:p>
            <a:pPr algn="r"/>
            <a:r>
              <a:rPr lang="en-US" sz="2400" i="1" dirty="0" err="1" smtClean="0"/>
              <a:t>Manas</a:t>
            </a:r>
            <a:r>
              <a:rPr lang="en-US" sz="2400" i="1" dirty="0" smtClean="0"/>
              <a:t> </a:t>
            </a:r>
            <a:r>
              <a:rPr lang="en-US" sz="2400" i="1" dirty="0" err="1" smtClean="0"/>
              <a:t>Pradhan</a:t>
            </a:r>
            <a:endParaRPr lang="en-US" sz="2200" i="1" dirty="0"/>
          </a:p>
        </p:txBody>
      </p:sp>
      <p:sp>
        <p:nvSpPr>
          <p:cNvPr id="4" name="TextBox 3"/>
          <p:cNvSpPr txBox="1"/>
          <p:nvPr/>
        </p:nvSpPr>
        <p:spPr>
          <a:xfrm>
            <a:off x="2476500" y="6019800"/>
            <a:ext cx="419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i="1" dirty="0" smtClean="0">
                <a:solidFill>
                  <a:schemeClr val="tx2"/>
                </a:solidFill>
              </a:rPr>
              <a:t>Database Seminar March 21, 2008</a:t>
            </a:r>
            <a:endParaRPr lang="en-US" b="1" i="1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ransition advTm="2325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OUTLINE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Background</a:t>
            </a:r>
          </a:p>
          <a:p>
            <a:r>
              <a:rPr lang="en-US" dirty="0" smtClean="0"/>
              <a:t>Hierarchical Modeling of Query Interface</a:t>
            </a:r>
          </a:p>
          <a:p>
            <a:r>
              <a:rPr lang="en-US" b="1" dirty="0" smtClean="0">
                <a:solidFill>
                  <a:schemeClr val="accent1"/>
                </a:solidFill>
              </a:rPr>
              <a:t>Interface Matching</a:t>
            </a:r>
          </a:p>
          <a:p>
            <a:r>
              <a:rPr lang="en-US" dirty="0" smtClean="0"/>
              <a:t>Field Mapping via Clustering</a:t>
            </a:r>
          </a:p>
          <a:p>
            <a:r>
              <a:rPr lang="en-US" dirty="0" smtClean="0"/>
              <a:t>User Interactions</a:t>
            </a:r>
          </a:p>
          <a:p>
            <a:r>
              <a:rPr lang="en-US" dirty="0" smtClean="0"/>
              <a:t>Experiments </a:t>
            </a:r>
          </a:p>
          <a:p>
            <a:r>
              <a:rPr lang="en-US" dirty="0" smtClean="0"/>
              <a:t>Related Work and Future Work</a:t>
            </a:r>
          </a:p>
          <a:p>
            <a:endParaRPr lang="en-US" dirty="0"/>
          </a:p>
        </p:txBody>
      </p:sp>
    </p:spTree>
  </p:cSld>
  <p:clrMapOvr>
    <a:masterClrMapping/>
  </p:clrMapOvr>
  <p:transition advTm="1950"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Interface matching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620000" cy="487375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dirty="0" smtClean="0"/>
              <a:t>Two types of Mapping</a:t>
            </a:r>
          </a:p>
          <a:p>
            <a:r>
              <a:rPr lang="en-US" sz="2400" dirty="0" smtClean="0"/>
              <a:t>Simple Mapping</a:t>
            </a:r>
          </a:p>
          <a:p>
            <a:pPr lvl="1"/>
            <a:r>
              <a:rPr lang="en-US" sz="2000" dirty="0" smtClean="0"/>
              <a:t>1:1 semantic correspondence between 2 fields in 	different interfaces</a:t>
            </a:r>
          </a:p>
          <a:p>
            <a:pPr lvl="1"/>
            <a:r>
              <a:rPr lang="en-US" sz="2000" dirty="0" smtClean="0"/>
              <a:t>Major Challenge : Label mismatch problem.</a:t>
            </a:r>
          </a:p>
          <a:p>
            <a:pPr lvl="1"/>
            <a:r>
              <a:rPr lang="en-US" sz="2000" dirty="0" smtClean="0"/>
              <a:t>Example: class of service, class of ticket, cabin, preferred  cabin flight service etc. imply the same label.</a:t>
            </a:r>
          </a:p>
          <a:p>
            <a:r>
              <a:rPr lang="en-US" dirty="0" smtClean="0"/>
              <a:t>Complex Mapping</a:t>
            </a:r>
            <a:endParaRPr lang="en-US" sz="2400" dirty="0" smtClean="0"/>
          </a:p>
          <a:p>
            <a:pPr lvl="1"/>
            <a:r>
              <a:rPr lang="en-US" sz="2000" dirty="0" smtClean="0"/>
              <a:t>1:m semantic correspondence between </a:t>
            </a:r>
            <a:r>
              <a:rPr lang="en-US" sz="2000" dirty="0" smtClean="0"/>
              <a:t>more than 2 </a:t>
            </a:r>
            <a:r>
              <a:rPr lang="en-US" sz="2000" dirty="0" smtClean="0"/>
              <a:t>fields in different interfaces</a:t>
            </a:r>
          </a:p>
          <a:p>
            <a:pPr lvl="1"/>
            <a:r>
              <a:rPr lang="en-US" sz="2000" dirty="0" smtClean="0"/>
              <a:t>Aggregate and is-a types of 1:m mapping</a:t>
            </a:r>
          </a:p>
          <a:p>
            <a:pPr lvl="1"/>
            <a:r>
              <a:rPr lang="en-US" sz="2000" dirty="0" smtClean="0"/>
              <a:t>More challenging than simple mapping</a:t>
            </a:r>
          </a:p>
        </p:txBody>
      </p:sp>
      <p:pic>
        <p:nvPicPr>
          <p:cNvPr id="5" name="Content Placeholder 3" descr="Schema Tree.jpg"/>
          <p:cNvPicPr>
            <a:picLocks/>
          </p:cNvPicPr>
          <p:nvPr/>
        </p:nvPicPr>
        <p:blipFill>
          <a:blip r:embed="rId2"/>
          <a:srcRect l="53846" t="60274" r="2885" b="10959"/>
          <a:stretch>
            <a:fillRect/>
          </a:stretch>
        </p:blipFill>
        <p:spPr>
          <a:xfrm>
            <a:off x="762000" y="4648200"/>
            <a:ext cx="7162800" cy="1935422"/>
          </a:xfrm>
          <a:prstGeom prst="rect">
            <a:avLst/>
          </a:prstGeom>
        </p:spPr>
      </p:pic>
    </p:spTree>
  </p:cSld>
  <p:clrMapOvr>
    <a:masterClrMapping/>
  </p:clrMapOvr>
  <p:transition advTm="2106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Handling Mappings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Handling 1:1 mappings </a:t>
            </a:r>
          </a:p>
          <a:p>
            <a:pPr lvl="1"/>
            <a:r>
              <a:rPr lang="en-US" sz="2000" dirty="0" smtClean="0"/>
              <a:t>Done by using the bridging effect achieved by matching all interfaces at once.</a:t>
            </a:r>
          </a:p>
          <a:p>
            <a:pPr lvl="1"/>
            <a:r>
              <a:rPr lang="en-US" sz="2000" dirty="0" smtClean="0"/>
              <a:t>Similar to reusing existing mappings.</a:t>
            </a:r>
          </a:p>
          <a:p>
            <a:r>
              <a:rPr lang="en-US" dirty="0" smtClean="0"/>
              <a:t>Handling 1:m mappings</a:t>
            </a:r>
          </a:p>
          <a:p>
            <a:pPr lvl="1"/>
            <a:r>
              <a:rPr lang="en-US" dirty="0" smtClean="0"/>
              <a:t>Using following observations to identify 1:m mappings</a:t>
            </a:r>
          </a:p>
          <a:p>
            <a:pPr lvl="2"/>
            <a:r>
              <a:rPr lang="en-US" dirty="0" smtClean="0"/>
              <a:t>Value Correspondence</a:t>
            </a:r>
          </a:p>
          <a:p>
            <a:pPr lvl="2"/>
            <a:r>
              <a:rPr lang="en-US" dirty="0" smtClean="0"/>
              <a:t>Field Proximity</a:t>
            </a:r>
          </a:p>
          <a:p>
            <a:pPr lvl="2"/>
            <a:r>
              <a:rPr lang="en-US" dirty="0" smtClean="0"/>
              <a:t>Label Similarity</a:t>
            </a:r>
          </a:p>
          <a:p>
            <a:pPr marL="273050" indent="-273050"/>
            <a:r>
              <a:rPr lang="en-US" sz="2400" dirty="0" smtClean="0"/>
              <a:t>User Interactions</a:t>
            </a:r>
          </a:p>
        </p:txBody>
      </p:sp>
    </p:spTree>
  </p:cSld>
  <p:clrMapOvr>
    <a:masterClrMapping/>
  </p:clrMapOvr>
  <p:transition advTm="2262"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OUTLINE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Background</a:t>
            </a:r>
          </a:p>
          <a:p>
            <a:r>
              <a:rPr lang="en-US" dirty="0" smtClean="0"/>
              <a:t>Hierarchical Modeling of Query Interface</a:t>
            </a:r>
          </a:p>
          <a:p>
            <a:r>
              <a:rPr lang="en-US" dirty="0" smtClean="0"/>
              <a:t>Interface Matching</a:t>
            </a:r>
          </a:p>
          <a:p>
            <a:r>
              <a:rPr lang="en-US" b="1" dirty="0" smtClean="0">
                <a:solidFill>
                  <a:schemeClr val="accent2"/>
                </a:solidFill>
              </a:rPr>
              <a:t>Field Mapping via Clustering</a:t>
            </a:r>
          </a:p>
          <a:p>
            <a:r>
              <a:rPr lang="en-US" dirty="0" smtClean="0"/>
              <a:t>User Interactions</a:t>
            </a:r>
          </a:p>
          <a:p>
            <a:r>
              <a:rPr lang="en-US" dirty="0" smtClean="0"/>
              <a:t>Experiments </a:t>
            </a:r>
          </a:p>
          <a:p>
            <a:r>
              <a:rPr lang="en-US" dirty="0" smtClean="0"/>
              <a:t>Related Work and Future Work</a:t>
            </a:r>
          </a:p>
          <a:p>
            <a:endParaRPr lang="en-US" dirty="0"/>
          </a:p>
        </p:txBody>
      </p:sp>
    </p:spTree>
  </p:cSld>
  <p:clrMapOvr>
    <a:masterClrMapping/>
  </p:clrMapOvr>
  <p:transition advTm="1903"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Field Matching via Clustering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Field Similarity Function</a:t>
            </a:r>
          </a:p>
          <a:p>
            <a:pPr lvl="1"/>
            <a:r>
              <a:rPr lang="en-US" sz="2000" b="1" dirty="0" smtClean="0"/>
              <a:t>Aggregate Similarity </a:t>
            </a:r>
            <a:r>
              <a:rPr lang="en-US" sz="2000" dirty="0" smtClean="0"/>
              <a:t>AS(</a:t>
            </a:r>
            <a:r>
              <a:rPr lang="en-US" sz="2000" i="1" dirty="0" smtClean="0"/>
              <a:t>e</a:t>
            </a:r>
            <a:r>
              <a:rPr lang="en-US" sz="2000" dirty="0" smtClean="0"/>
              <a:t>, </a:t>
            </a:r>
            <a:r>
              <a:rPr lang="en-US" sz="2000" i="1" dirty="0" smtClean="0"/>
              <a:t>f</a:t>
            </a:r>
            <a:r>
              <a:rPr lang="en-US" sz="2000" dirty="0" smtClean="0"/>
              <a:t> ) is</a:t>
            </a:r>
          </a:p>
          <a:p>
            <a:pPr lvl="1"/>
            <a:endParaRPr lang="en-US" sz="2000" dirty="0" smtClean="0"/>
          </a:p>
          <a:p>
            <a:pPr lvl="1"/>
            <a:endParaRPr lang="en-US" sz="2000" dirty="0" smtClean="0"/>
          </a:p>
          <a:p>
            <a:pPr lvl="1"/>
            <a:endParaRPr lang="en-US" sz="2000" dirty="0" smtClean="0"/>
          </a:p>
          <a:p>
            <a:pPr lvl="1"/>
            <a:r>
              <a:rPr lang="en-US" sz="2000" dirty="0" smtClean="0"/>
              <a:t>where </a:t>
            </a:r>
            <a:r>
              <a:rPr lang="en-US" sz="2000" b="1" dirty="0" smtClean="0"/>
              <a:t>Linguistic Similarity </a:t>
            </a:r>
            <a:r>
              <a:rPr lang="en-US" sz="2000" dirty="0" err="1" smtClean="0"/>
              <a:t>lingSim</a:t>
            </a:r>
            <a:r>
              <a:rPr lang="en-US" sz="2000" dirty="0" smtClean="0"/>
              <a:t>(</a:t>
            </a:r>
            <a:r>
              <a:rPr lang="en-US" sz="2000" i="1" dirty="0" smtClean="0"/>
              <a:t>e</a:t>
            </a:r>
            <a:r>
              <a:rPr lang="en-US" sz="2000" dirty="0" smtClean="0"/>
              <a:t>, </a:t>
            </a:r>
            <a:r>
              <a:rPr lang="en-US" sz="2000" i="1" dirty="0" smtClean="0"/>
              <a:t>f </a:t>
            </a:r>
            <a:r>
              <a:rPr lang="en-US" sz="2000" dirty="0" smtClean="0"/>
              <a:t>) is</a:t>
            </a:r>
          </a:p>
          <a:p>
            <a:pPr lvl="1"/>
            <a:endParaRPr lang="en-US" sz="2000" dirty="0" smtClean="0"/>
          </a:p>
          <a:p>
            <a:pPr lvl="1"/>
            <a:endParaRPr lang="en-US" sz="2000" dirty="0" smtClean="0"/>
          </a:p>
          <a:p>
            <a:pPr lvl="1"/>
            <a:endParaRPr lang="en-US" sz="2000" dirty="0" smtClean="0"/>
          </a:p>
          <a:p>
            <a:pPr lvl="1"/>
            <a:r>
              <a:rPr lang="en-US" sz="2000" dirty="0" smtClean="0"/>
              <a:t>after normalization (next slide )</a:t>
            </a:r>
          </a:p>
          <a:p>
            <a:pPr lvl="1"/>
            <a:r>
              <a:rPr lang="en-US" sz="2000" dirty="0" smtClean="0"/>
              <a:t>and where </a:t>
            </a:r>
            <a:r>
              <a:rPr lang="en-US" sz="2000" dirty="0" err="1" smtClean="0"/>
              <a:t>domSim</a:t>
            </a:r>
            <a:r>
              <a:rPr lang="en-US" sz="2000" dirty="0" smtClean="0"/>
              <a:t> is </a:t>
            </a:r>
            <a:r>
              <a:rPr lang="en-US" sz="2000" b="1" dirty="0" smtClean="0"/>
              <a:t>Domain Similarity </a:t>
            </a:r>
            <a:r>
              <a:rPr lang="en-US" sz="2000" dirty="0" smtClean="0"/>
              <a:t>(to follow ) </a:t>
            </a:r>
          </a:p>
          <a:p>
            <a:pPr lvl="1"/>
            <a:r>
              <a:rPr lang="el-GR" sz="2000" dirty="0" smtClean="0"/>
              <a:t>λ</a:t>
            </a:r>
            <a:r>
              <a:rPr lang="en-US" sz="2000" dirty="0" smtClean="0"/>
              <a:t>s are weight coefficients</a:t>
            </a:r>
          </a:p>
          <a:p>
            <a:pPr lvl="1"/>
            <a:r>
              <a:rPr lang="en-US" sz="2000" dirty="0" err="1" smtClean="0"/>
              <a:t>nSim</a:t>
            </a:r>
            <a:r>
              <a:rPr lang="en-US" sz="2000" dirty="0" smtClean="0"/>
              <a:t>, </a:t>
            </a:r>
            <a:r>
              <a:rPr lang="en-US" sz="2000" dirty="0" err="1" smtClean="0"/>
              <a:t>lSim</a:t>
            </a:r>
            <a:r>
              <a:rPr lang="en-US" sz="2000" dirty="0" smtClean="0"/>
              <a:t> and </a:t>
            </a:r>
            <a:r>
              <a:rPr lang="en-US" sz="2000" dirty="0" err="1" smtClean="0"/>
              <a:t>nlSim</a:t>
            </a:r>
            <a:r>
              <a:rPr lang="en-US" sz="2000" dirty="0" smtClean="0"/>
              <a:t> calculated using cosine similarity</a:t>
            </a:r>
            <a:endParaRPr lang="en-US" sz="2000" dirty="0"/>
          </a:p>
        </p:txBody>
      </p:sp>
      <p:pic>
        <p:nvPicPr>
          <p:cNvPr id="4" name="Picture 3" descr="F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6800" y="2590800"/>
            <a:ext cx="5791200" cy="685800"/>
          </a:xfrm>
          <a:prstGeom prst="rect">
            <a:avLst/>
          </a:prstGeom>
        </p:spPr>
      </p:pic>
      <p:pic>
        <p:nvPicPr>
          <p:cNvPr id="5" name="Picture 4" descr="F2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19200" y="3962400"/>
            <a:ext cx="6391275" cy="838200"/>
          </a:xfrm>
          <a:prstGeom prst="rect">
            <a:avLst/>
          </a:prstGeom>
        </p:spPr>
      </p:pic>
    </p:spTree>
  </p:cSld>
  <p:clrMapOvr>
    <a:masterClrMapping/>
  </p:clrMapOvr>
  <p:transition advTm="1794"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Normalization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Tokenization</a:t>
            </a:r>
          </a:p>
          <a:p>
            <a:pPr lvl="1"/>
            <a:r>
              <a:rPr lang="en-US" dirty="0" smtClean="0"/>
              <a:t>Used to cope with concatenated words</a:t>
            </a:r>
          </a:p>
          <a:p>
            <a:pPr lvl="1"/>
            <a:r>
              <a:rPr lang="en-US" dirty="0" smtClean="0"/>
              <a:t>For example </a:t>
            </a:r>
            <a:r>
              <a:rPr lang="en-US" dirty="0" err="1" smtClean="0"/>
              <a:t>departcity</a:t>
            </a:r>
            <a:r>
              <a:rPr lang="en-US" dirty="0" smtClean="0"/>
              <a:t> is tokenized into depart city and </a:t>
            </a:r>
            <a:r>
              <a:rPr lang="en-US" dirty="0" err="1" smtClean="0"/>
              <a:t>first_name</a:t>
            </a:r>
            <a:r>
              <a:rPr lang="en-US" dirty="0" smtClean="0"/>
              <a:t> into first name.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Transformation</a:t>
            </a:r>
          </a:p>
          <a:p>
            <a:pPr lvl="1"/>
            <a:r>
              <a:rPr lang="en-US" dirty="0" smtClean="0"/>
              <a:t>Used to expand </a:t>
            </a:r>
            <a:r>
              <a:rPr lang="en-US" dirty="0" smtClean="0"/>
              <a:t>abbreviations</a:t>
            </a:r>
            <a:endParaRPr lang="en-US" dirty="0" smtClean="0"/>
          </a:p>
          <a:p>
            <a:pPr lvl="1"/>
            <a:r>
              <a:rPr lang="en-US" dirty="0" smtClean="0"/>
              <a:t>For example dept is transformed into departure.</a:t>
            </a:r>
          </a:p>
          <a:p>
            <a:pPr lvl="1"/>
            <a:r>
              <a:rPr lang="en-US" dirty="0" smtClean="0"/>
              <a:t>To avoid false expansion, word should not be in dictionary </a:t>
            </a:r>
            <a:r>
              <a:rPr lang="en-US" dirty="0" smtClean="0"/>
              <a:t>and </a:t>
            </a:r>
            <a:r>
              <a:rPr lang="en-US" dirty="0" smtClean="0"/>
              <a:t>to be more than 3 words long </a:t>
            </a:r>
            <a:r>
              <a:rPr lang="en-US" dirty="0" smtClean="0"/>
              <a:t>and </a:t>
            </a:r>
            <a:r>
              <a:rPr lang="en-US" dirty="0" smtClean="0"/>
              <a:t>having the same first letter as expanding word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Domain Similarity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848600" cy="510540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Simple Domain types like money, string, </a:t>
            </a:r>
            <a:r>
              <a:rPr lang="en-US" dirty="0" err="1" smtClean="0"/>
              <a:t>int</a:t>
            </a:r>
            <a:r>
              <a:rPr lang="en-US" dirty="0" smtClean="0"/>
              <a:t>, time, real, area …</a:t>
            </a:r>
          </a:p>
          <a:p>
            <a:endParaRPr lang="en-US" dirty="0" smtClean="0"/>
          </a:p>
          <a:p>
            <a:pPr>
              <a:buNone/>
            </a:pPr>
            <a:r>
              <a:rPr lang="en-US" sz="2000" dirty="0" smtClean="0"/>
              <a:t>		</a:t>
            </a:r>
          </a:p>
          <a:p>
            <a:pPr>
              <a:buNone/>
            </a:pPr>
            <a:r>
              <a:rPr lang="en-US" sz="2000" dirty="0" smtClean="0"/>
              <a:t>		</a:t>
            </a:r>
            <a:r>
              <a:rPr lang="en-US" sz="1900" dirty="0" err="1" smtClean="0"/>
              <a:t>typeSim</a:t>
            </a:r>
            <a:r>
              <a:rPr lang="en-US" sz="1900" dirty="0" smtClean="0"/>
              <a:t> is 1 if same domain type and 0 otherwise</a:t>
            </a:r>
          </a:p>
          <a:p>
            <a:pPr lvl="3"/>
            <a:r>
              <a:rPr lang="en-US" sz="1900" dirty="0" err="1" smtClean="0"/>
              <a:t>valueSim</a:t>
            </a:r>
            <a:r>
              <a:rPr lang="en-US" sz="1900" dirty="0" smtClean="0"/>
              <a:t>(d, d’) is evaluated as follows when type </a:t>
            </a:r>
            <a:r>
              <a:rPr lang="en-US" sz="1900" dirty="0" err="1" smtClean="0"/>
              <a:t>int</a:t>
            </a:r>
            <a:r>
              <a:rPr lang="en-US" sz="1900" dirty="0" smtClean="0"/>
              <a:t> :</a:t>
            </a:r>
            <a:endParaRPr lang="en-US" sz="1800" dirty="0" smtClean="0"/>
          </a:p>
          <a:p>
            <a:pPr lvl="1">
              <a:buNone/>
            </a:pPr>
            <a:r>
              <a:rPr lang="en-US" sz="1900" dirty="0" smtClean="0"/>
              <a:t>			min{ max(d), max(d’) } – max{ min(d), min(d’) }</a:t>
            </a:r>
          </a:p>
          <a:p>
            <a:pPr lvl="1">
              <a:buNone/>
            </a:pPr>
            <a:r>
              <a:rPr lang="en-US" sz="1900" dirty="0" smtClean="0"/>
              <a:t>     		max{ max(d), max(d’) } – min{ min(d), min(d’) }</a:t>
            </a:r>
          </a:p>
          <a:p>
            <a:pPr marL="365760" lvl="1">
              <a:lnSpc>
                <a:spcPct val="60000"/>
              </a:lnSpc>
              <a:spcBef>
                <a:spcPts val="0"/>
              </a:spcBef>
              <a:buNone/>
            </a:pPr>
            <a:r>
              <a:rPr lang="en-US" sz="1900" dirty="0" smtClean="0"/>
              <a:t> 		</a:t>
            </a:r>
          </a:p>
          <a:p>
            <a:pPr lvl="1">
              <a:buNone/>
            </a:pPr>
            <a:r>
              <a:rPr lang="en-US" sz="1900" dirty="0" smtClean="0"/>
              <a:t>			where min(d) and max(d) give the minimum and 			maximum values in the domain d </a:t>
            </a:r>
          </a:p>
          <a:p>
            <a:pPr lvl="3"/>
            <a:r>
              <a:rPr lang="en-US" sz="1900" dirty="0" smtClean="0"/>
              <a:t>In case of strings </a:t>
            </a:r>
            <a:r>
              <a:rPr lang="en-US" sz="1900" dirty="0" err="1" smtClean="0"/>
              <a:t>valueSim</a:t>
            </a:r>
            <a:r>
              <a:rPr lang="en-US" sz="1900" dirty="0" smtClean="0"/>
              <a:t> is evaluated using Dice’s function                        	  </a:t>
            </a:r>
            <a:r>
              <a:rPr lang="en-US" sz="1600" dirty="0" smtClean="0"/>
              <a:t>2 * |C|</a:t>
            </a:r>
          </a:p>
          <a:p>
            <a:pPr lvl="1">
              <a:buNone/>
            </a:pPr>
            <a:r>
              <a:rPr lang="en-US" sz="1900" dirty="0" smtClean="0"/>
              <a:t>	 	             |d| + |d’|</a:t>
            </a:r>
          </a:p>
          <a:p>
            <a:pPr marL="800100" lvl="1" indent="-433388">
              <a:buNone/>
            </a:pPr>
            <a:r>
              <a:rPr lang="en-US" sz="1900" dirty="0" smtClean="0"/>
              <a:t>       		where C is the set of similar string pairs calculated 			using cosine similarities.</a:t>
            </a:r>
            <a:endParaRPr lang="en-US" sz="1900" dirty="0"/>
          </a:p>
        </p:txBody>
      </p:sp>
      <p:pic>
        <p:nvPicPr>
          <p:cNvPr id="4" name="Picture 3" descr="f4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19200" y="2286000"/>
            <a:ext cx="5562600" cy="609600"/>
          </a:xfrm>
          <a:prstGeom prst="rect">
            <a:avLst/>
          </a:prstGeom>
        </p:spPr>
      </p:pic>
      <p:cxnSp>
        <p:nvCxnSpPr>
          <p:cNvPr id="6" name="Straight Connector 5"/>
          <p:cNvCxnSpPr/>
          <p:nvPr/>
        </p:nvCxnSpPr>
        <p:spPr>
          <a:xfrm>
            <a:off x="2286000" y="3962400"/>
            <a:ext cx="502920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2286000" y="5486400"/>
            <a:ext cx="114300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advTm="1622"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Finding 1:1 Mappings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 A hierarchical agglomerative clustering algorithm used to find 1:1 mappings</a:t>
            </a:r>
          </a:p>
          <a:p>
            <a:r>
              <a:rPr lang="en-US" dirty="0" smtClean="0"/>
              <a:t>It takes as input 3 elements :</a:t>
            </a:r>
            <a:endParaRPr lang="en-US" baseline="-25000" dirty="0" smtClean="0"/>
          </a:p>
          <a:p>
            <a:pPr lvl="1"/>
            <a:r>
              <a:rPr lang="en-US" dirty="0" smtClean="0"/>
              <a:t>Set of Interfaces S</a:t>
            </a:r>
          </a:p>
          <a:p>
            <a:pPr lvl="1"/>
            <a:r>
              <a:rPr lang="en-US" dirty="0" smtClean="0"/>
              <a:t>Similarity Matrix M of fields in S</a:t>
            </a:r>
          </a:p>
          <a:p>
            <a:pPr lvl="1"/>
            <a:r>
              <a:rPr lang="en-US" dirty="0" smtClean="0"/>
              <a:t>Stopping Threshold </a:t>
            </a:r>
            <a:r>
              <a:rPr lang="el-GR" dirty="0" smtClean="0"/>
              <a:t>τ</a:t>
            </a:r>
            <a:r>
              <a:rPr lang="en-US" baseline="-25000" dirty="0" smtClean="0"/>
              <a:t>c </a:t>
            </a:r>
            <a:r>
              <a:rPr lang="en-US" dirty="0" smtClean="0"/>
              <a:t>≥ 0 </a:t>
            </a:r>
            <a:endParaRPr lang="en-US" baseline="-25000" dirty="0" smtClean="0"/>
          </a:p>
          <a:p>
            <a:r>
              <a:rPr lang="en-US" dirty="0" smtClean="0"/>
              <a:t>Algorithm employs greedy matching</a:t>
            </a:r>
          </a:p>
          <a:p>
            <a:r>
              <a:rPr lang="en-US" dirty="0" smtClean="0"/>
              <a:t>Output of the algorithm is partition over fields such that similar fields are in same partitions.</a:t>
            </a:r>
          </a:p>
          <a:p>
            <a:endParaRPr lang="en-US" dirty="0" smtClean="0"/>
          </a:p>
          <a:p>
            <a:pPr>
              <a:buNone/>
            </a:pPr>
            <a:endParaRPr lang="en-US" baseline="-25000" dirty="0" smtClean="0"/>
          </a:p>
        </p:txBody>
      </p:sp>
    </p:spTree>
  </p:cSld>
  <p:clrMapOvr>
    <a:masterClrMapping/>
  </p:clrMapOvr>
  <p:transition advTm="2090"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Clustering Algorithm</a:t>
            </a:r>
            <a:endParaRPr lang="en-US" dirty="0"/>
          </a:p>
        </p:txBody>
      </p:sp>
      <p:pic>
        <p:nvPicPr>
          <p:cNvPr id="4" name="Content Placeholder 3" descr="f3.jpg"/>
          <p:cNvPicPr>
            <a:picLocks noGrp="1" noChangeAspect="1"/>
          </p:cNvPicPr>
          <p:nvPr>
            <p:ph sz="quarter" idx="1"/>
          </p:nvPr>
        </p:nvPicPr>
        <p:blipFill>
          <a:blip r:embed="rId2"/>
          <a:stretch>
            <a:fillRect/>
          </a:stretch>
        </p:blipFill>
        <p:spPr>
          <a:xfrm>
            <a:off x="457200" y="1600200"/>
            <a:ext cx="7467600" cy="4724400"/>
          </a:xfrm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/>
          <a:srcRect l="6299" t="21622" r="9711" b="13513"/>
          <a:stretch>
            <a:fillRect/>
          </a:stretch>
        </p:blipFill>
        <p:spPr bwMode="auto">
          <a:xfrm>
            <a:off x="2438400" y="5562600"/>
            <a:ext cx="3048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 advTm="1716"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Ordering Based Tie Resolution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Occurs when more than 1 pair of clusters with the same maximum similarity.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Resolved by using order semantics of fields in the involved clusters.</a:t>
            </a:r>
          </a:p>
          <a:p>
            <a:endParaRPr lang="en-US" dirty="0"/>
          </a:p>
        </p:txBody>
      </p:sp>
      <p:pic>
        <p:nvPicPr>
          <p:cNvPr id="4" name="Picture 3" descr="f5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6800" y="2590800"/>
            <a:ext cx="6496050" cy="1543050"/>
          </a:xfrm>
          <a:prstGeom prst="rect">
            <a:avLst/>
          </a:prstGeom>
        </p:spPr>
      </p:pic>
    </p:spTree>
  </p:cSld>
  <p:clrMapOvr>
    <a:masterClrMapping/>
  </p:clrMapOvr>
  <p:transition advTm="2262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OUTLINE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accent1"/>
                </a:solidFill>
              </a:rPr>
              <a:t>Background</a:t>
            </a:r>
          </a:p>
          <a:p>
            <a:r>
              <a:rPr lang="en-US" dirty="0" smtClean="0"/>
              <a:t>Hierarchical Modeling of Query Interface</a:t>
            </a:r>
          </a:p>
          <a:p>
            <a:r>
              <a:rPr lang="en-US" dirty="0" smtClean="0"/>
              <a:t>Interface Matching</a:t>
            </a:r>
          </a:p>
          <a:p>
            <a:r>
              <a:rPr lang="en-US" dirty="0" smtClean="0"/>
              <a:t>Field Mapping via Clustering</a:t>
            </a:r>
          </a:p>
          <a:p>
            <a:r>
              <a:rPr lang="en-US" dirty="0" smtClean="0"/>
              <a:t>User Interactions</a:t>
            </a:r>
          </a:p>
          <a:p>
            <a:r>
              <a:rPr lang="en-US" dirty="0" smtClean="0"/>
              <a:t>Experiments </a:t>
            </a:r>
          </a:p>
          <a:p>
            <a:r>
              <a:rPr lang="en-US" dirty="0" smtClean="0"/>
              <a:t>Related Work and Future Work</a:t>
            </a:r>
          </a:p>
          <a:p>
            <a:endParaRPr lang="en-US" dirty="0"/>
          </a:p>
        </p:txBody>
      </p:sp>
    </p:spTree>
  </p:cSld>
  <p:clrMapOvr>
    <a:masterClrMapping/>
  </p:clrMapOvr>
  <p:transition advTm="1295"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Finding Complex Mappings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2 phases introduced to handle 1:m mappings</a:t>
            </a:r>
          </a:p>
          <a:p>
            <a:pPr lvl="1"/>
            <a:r>
              <a:rPr lang="en-US" dirty="0" smtClean="0"/>
              <a:t>Preliminary 1-m matching phase</a:t>
            </a:r>
          </a:p>
          <a:p>
            <a:pPr lvl="1"/>
            <a:r>
              <a:rPr lang="en-US" dirty="0" smtClean="0"/>
              <a:t>Final 1-m matching phase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Involves considering composite domain and composite field</a:t>
            </a:r>
          </a:p>
          <a:p>
            <a:endParaRPr lang="en-US" dirty="0" smtClean="0"/>
          </a:p>
          <a:p>
            <a:r>
              <a:rPr lang="en-US" dirty="0" smtClean="0"/>
              <a:t>Similarity of Composite vs. Simple/Composite </a:t>
            </a:r>
            <a:r>
              <a:rPr lang="en-US" dirty="0" smtClean="0"/>
              <a:t>Domains to be handled.</a:t>
            </a:r>
            <a:endParaRPr lang="en-US" dirty="0" smtClean="0"/>
          </a:p>
        </p:txBody>
      </p:sp>
    </p:spTree>
  </p:cSld>
  <p:clrMapOvr>
    <a:masterClrMapping/>
  </p:clrMapOvr>
  <p:transition advTm="2792"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Field Matching Algorithm</a:t>
            </a:r>
            <a:endParaRPr lang="en-US" dirty="0"/>
          </a:p>
        </p:txBody>
      </p:sp>
      <p:pic>
        <p:nvPicPr>
          <p:cNvPr id="1027" name="Picture 3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381000" y="1524001"/>
            <a:ext cx="7620000" cy="419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 advTm="3339"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447800"/>
            <a:ext cx="8077200" cy="50292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dirty="0" smtClean="0"/>
              <a:t>Identifying a Preliminary Set of 1:m Mappings</a:t>
            </a:r>
          </a:p>
          <a:p>
            <a:r>
              <a:rPr lang="en-US" b="1" dirty="0" smtClean="0"/>
              <a:t>Aggregate Type</a:t>
            </a:r>
          </a:p>
          <a:p>
            <a:pPr lvl="1"/>
            <a:r>
              <a:rPr lang="en-US" sz="2300" dirty="0" smtClean="0"/>
              <a:t>If a field e in an interface S is composite then we check every other interface denoted as X and look for set of fields f  = (f</a:t>
            </a:r>
            <a:r>
              <a:rPr lang="en-US" sz="2300" baseline="-25000" dirty="0" smtClean="0"/>
              <a:t>1</a:t>
            </a:r>
            <a:r>
              <a:rPr lang="en-US" sz="2300" dirty="0" smtClean="0"/>
              <a:t>,f</a:t>
            </a:r>
            <a:r>
              <a:rPr lang="en-US" sz="2300" baseline="-25000" dirty="0" smtClean="0"/>
              <a:t>2</a:t>
            </a:r>
            <a:r>
              <a:rPr lang="en-US" sz="2300" dirty="0" smtClean="0"/>
              <a:t>,….f</a:t>
            </a:r>
            <a:r>
              <a:rPr lang="en-US" sz="2300" baseline="-25000" dirty="0" smtClean="0"/>
              <a:t>n</a:t>
            </a:r>
            <a:r>
              <a:rPr lang="en-US" sz="2300" dirty="0" smtClean="0"/>
              <a:t>) where n&gt;1 satisfying following conditions :</a:t>
            </a:r>
          </a:p>
          <a:p>
            <a:pPr marL="981393" lvl="2" indent="-250825">
              <a:buFont typeface="+mj-lt"/>
              <a:buAutoNum type="arabicPeriod"/>
            </a:pPr>
            <a:r>
              <a:rPr lang="en-US" sz="1900" dirty="0" err="1" smtClean="0"/>
              <a:t>f</a:t>
            </a:r>
            <a:r>
              <a:rPr lang="en-US" sz="1900" baseline="-25000" dirty="0" err="1" smtClean="0"/>
              <a:t>i</a:t>
            </a:r>
            <a:r>
              <a:rPr lang="en-US" sz="1900" dirty="0" err="1" smtClean="0"/>
              <a:t>'s</a:t>
            </a:r>
            <a:r>
              <a:rPr lang="en-US" sz="1900" dirty="0" smtClean="0"/>
              <a:t> are siblings of same parent p, but the set of </a:t>
            </a:r>
            <a:r>
              <a:rPr lang="en-US" sz="1900" dirty="0" err="1" smtClean="0"/>
              <a:t>f</a:t>
            </a:r>
            <a:r>
              <a:rPr lang="en-US" sz="1900" baseline="-25000" dirty="0" err="1" smtClean="0"/>
              <a:t>i</a:t>
            </a:r>
            <a:r>
              <a:rPr lang="en-US" sz="1900" dirty="0" err="1" smtClean="0"/>
              <a:t>'s</a:t>
            </a:r>
            <a:r>
              <a:rPr lang="en-US" sz="1900" dirty="0" smtClean="0"/>
              <a:t> might also be a proper subset of the set of all children of p</a:t>
            </a:r>
            <a:r>
              <a:rPr lang="en-US" dirty="0" smtClean="0"/>
              <a:t>.</a:t>
            </a:r>
          </a:p>
          <a:p>
            <a:pPr marL="981393" lvl="2" indent="-250825">
              <a:buFont typeface="+mj-lt"/>
              <a:buAutoNum type="arabicPeriod"/>
            </a:pPr>
            <a:r>
              <a:rPr lang="en-US" sz="1900" dirty="0" smtClean="0"/>
              <a:t>The label of the parent of </a:t>
            </a:r>
            <a:r>
              <a:rPr lang="en-US" sz="1900" dirty="0" err="1" smtClean="0"/>
              <a:t>f</a:t>
            </a:r>
            <a:r>
              <a:rPr lang="en-US" sz="1900" baseline="-25000" dirty="0" err="1" smtClean="0"/>
              <a:t>i</a:t>
            </a:r>
            <a:r>
              <a:rPr lang="en-US" sz="1900" dirty="0" err="1" smtClean="0"/>
              <a:t>'s</a:t>
            </a:r>
            <a:r>
              <a:rPr lang="en-US" sz="1900" dirty="0" smtClean="0"/>
              <a:t> is highly similar to the label of e.</a:t>
            </a:r>
          </a:p>
          <a:p>
            <a:pPr marL="981393" lvl="2" indent="-250825">
              <a:buFont typeface="+mj-lt"/>
              <a:buAutoNum type="arabicPeriod"/>
            </a:pPr>
            <a:r>
              <a:rPr lang="en-US" sz="1900" dirty="0" smtClean="0"/>
              <a:t>There is a subset s of sub-domains of domain of e such that there is a 1:1 correspondence between each sub-domain in s and the domain of some field </a:t>
            </a:r>
            <a:r>
              <a:rPr lang="en-US" sz="1900" dirty="0" err="1" smtClean="0"/>
              <a:t>f</a:t>
            </a:r>
            <a:r>
              <a:rPr lang="en-US" sz="1900" baseline="-25000" dirty="0" err="1" smtClean="0"/>
              <a:t>j</a:t>
            </a:r>
            <a:r>
              <a:rPr lang="en-US" sz="1900" dirty="0" smtClean="0"/>
              <a:t> (or sub-domain if </a:t>
            </a:r>
            <a:r>
              <a:rPr lang="en-US" sz="1900" dirty="0" err="1" smtClean="0"/>
              <a:t>f</a:t>
            </a:r>
            <a:r>
              <a:rPr lang="en-US" sz="1900" baseline="-25000" dirty="0" err="1" smtClean="0"/>
              <a:t>j</a:t>
            </a:r>
            <a:r>
              <a:rPr lang="en-US" sz="1900" dirty="0" smtClean="0"/>
              <a:t> is composite) in f in the sense that they have high similarity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Finding Complex Mappings</a:t>
            </a:r>
            <a:endParaRPr lang="en-US" dirty="0"/>
          </a:p>
        </p:txBody>
      </p:sp>
    </p:spTree>
  </p:cSld>
  <p:clrMapOvr>
    <a:masterClrMapping/>
  </p:clrMapOvr>
  <p:transition advTm="1732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Finding Complex Mappings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620000" cy="487375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dirty="0" smtClean="0"/>
              <a:t>Identifying a Preliminary Set of 1:m Mappings</a:t>
            </a:r>
          </a:p>
          <a:p>
            <a:r>
              <a:rPr lang="en-US" b="1" dirty="0" smtClean="0"/>
              <a:t>Is-a Type</a:t>
            </a:r>
          </a:p>
          <a:p>
            <a:pPr lvl="1"/>
            <a:r>
              <a:rPr lang="en-US" sz="2300" dirty="0" smtClean="0"/>
              <a:t>For each non-composite field ‘e’ in interface S, we check if there exists a set of fields f = (f</a:t>
            </a:r>
            <a:r>
              <a:rPr lang="en-US" sz="2300" baseline="-25000" dirty="0" smtClean="0"/>
              <a:t>1</a:t>
            </a:r>
            <a:r>
              <a:rPr lang="en-US" sz="2300" dirty="0" smtClean="0"/>
              <a:t>.f</a:t>
            </a:r>
            <a:r>
              <a:rPr lang="en-US" sz="2300" baseline="-25000" dirty="0" smtClean="0"/>
              <a:t>2</a:t>
            </a:r>
            <a:r>
              <a:rPr lang="en-US" sz="2300" dirty="0" smtClean="0"/>
              <a:t>,…,f</a:t>
            </a:r>
            <a:r>
              <a:rPr lang="en-US" sz="2300" baseline="-25000" dirty="0" smtClean="0"/>
              <a:t>n</a:t>
            </a:r>
            <a:r>
              <a:rPr lang="en-US" sz="2300" dirty="0" smtClean="0"/>
              <a:t>) where n &gt; 1, in another interface X, which meets the following conditions:</a:t>
            </a:r>
          </a:p>
          <a:p>
            <a:pPr marL="981393" lvl="2" indent="-250825">
              <a:buFont typeface="+mj-lt"/>
              <a:buAutoNum type="arabicPeriod"/>
            </a:pPr>
            <a:r>
              <a:rPr lang="en-US" sz="1900" dirty="0" smtClean="0"/>
              <a:t>All </a:t>
            </a:r>
            <a:r>
              <a:rPr lang="en-US" sz="1900" dirty="0" err="1" smtClean="0"/>
              <a:t>fi's</a:t>
            </a:r>
            <a:r>
              <a:rPr lang="en-US" sz="1900" dirty="0" smtClean="0"/>
              <a:t> are siblings and their parent does not have any children other than </a:t>
            </a:r>
            <a:r>
              <a:rPr lang="en-US" sz="1900" dirty="0" err="1" smtClean="0"/>
              <a:t>fi's</a:t>
            </a:r>
            <a:r>
              <a:rPr lang="en-US" sz="1900" dirty="0" smtClean="0"/>
              <a:t>.</a:t>
            </a:r>
          </a:p>
          <a:p>
            <a:pPr marL="981393" lvl="2" indent="-250825">
              <a:buFont typeface="+mj-lt"/>
              <a:buAutoNum type="arabicPeriod"/>
            </a:pPr>
            <a:r>
              <a:rPr lang="en-US" sz="1900" dirty="0" smtClean="0"/>
              <a:t>The label of the parent of </a:t>
            </a:r>
            <a:r>
              <a:rPr lang="en-US" sz="1900" dirty="0" err="1" smtClean="0"/>
              <a:t>fi's</a:t>
            </a:r>
            <a:r>
              <a:rPr lang="en-US" sz="1900" dirty="0" smtClean="0"/>
              <a:t> is highly similar to the label of e.</a:t>
            </a:r>
          </a:p>
          <a:p>
            <a:pPr marL="981393" lvl="2" indent="-250825">
              <a:buFont typeface="+mj-lt"/>
              <a:buAutoNum type="arabicPeriod"/>
            </a:pPr>
            <a:r>
              <a:rPr lang="en-US" sz="1900" dirty="0" smtClean="0"/>
              <a:t>The domain of each f is highly similar to the domain of e.</a:t>
            </a:r>
            <a:endParaRPr lang="en-US" sz="19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944562"/>
          </a:xfrm>
        </p:spPr>
        <p:txBody>
          <a:bodyPr/>
          <a:lstStyle/>
          <a:p>
            <a:r>
              <a:rPr lang="en-US" dirty="0" smtClean="0"/>
              <a:t>Finding Complex Mappings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371600"/>
            <a:ext cx="7696200" cy="4873752"/>
          </a:xfrm>
        </p:spPr>
        <p:txBody>
          <a:bodyPr>
            <a:normAutofit/>
          </a:bodyPr>
          <a:lstStyle/>
          <a:p>
            <a:r>
              <a:rPr lang="en-US" dirty="0" smtClean="0"/>
              <a:t>Dealing with Infinite Domains</a:t>
            </a:r>
          </a:p>
          <a:p>
            <a:pPr lvl="1"/>
            <a:r>
              <a:rPr lang="en-US" dirty="0" smtClean="0"/>
              <a:t>Some fields whose domain type cannot be inferred</a:t>
            </a:r>
          </a:p>
          <a:p>
            <a:pPr lvl="1"/>
            <a:r>
              <a:rPr lang="en-US" dirty="0" smtClean="0"/>
              <a:t>We assume the domain type to be string and the cardinality to be infinite.</a:t>
            </a:r>
          </a:p>
          <a:p>
            <a:pPr lvl="1"/>
            <a:r>
              <a:rPr lang="en-US" dirty="0" smtClean="0"/>
              <a:t>Similarity of such domains with any other domains is 0</a:t>
            </a:r>
          </a:p>
          <a:p>
            <a:pPr lvl="1"/>
            <a:r>
              <a:rPr lang="en-US" dirty="0" smtClean="0"/>
              <a:t>Such cases we utilize the label information of the fields</a:t>
            </a:r>
          </a:p>
          <a:p>
            <a:pPr lvl="1"/>
            <a:r>
              <a:rPr lang="en-US" dirty="0" smtClean="0"/>
              <a:t>For all such fields not identified as 1:m mappings, we seek a set of sibling fields f = { f1,f2, … , fn) n&gt; 0 such that one of the conditions is satisfied </a:t>
            </a:r>
          </a:p>
          <a:p>
            <a:pPr lvl="2"/>
            <a:r>
              <a:rPr lang="en-US" dirty="0" err="1" smtClean="0"/>
              <a:t>fi</a:t>
            </a:r>
            <a:r>
              <a:rPr lang="en-US" sz="200" dirty="0" err="1" smtClean="0"/>
              <a:t>i</a:t>
            </a:r>
            <a:r>
              <a:rPr lang="en-US" dirty="0" err="1" smtClean="0"/>
              <a:t>'s</a:t>
            </a:r>
            <a:r>
              <a:rPr lang="en-US" dirty="0" smtClean="0"/>
              <a:t> are the only children of their parent, p, and the label of g is identical to the label of p. </a:t>
            </a:r>
          </a:p>
          <a:p>
            <a:pPr lvl="2"/>
            <a:r>
              <a:rPr lang="en-US" dirty="0" smtClean="0"/>
              <a:t>The label of g can be decomposed into several component terms with `,', `/', `or' as delimiters, and the label of each </a:t>
            </a:r>
            <a:r>
              <a:rPr lang="en-US" dirty="0" err="1" smtClean="0"/>
              <a:t>f</a:t>
            </a:r>
            <a:r>
              <a:rPr lang="en-US" sz="200" dirty="0" err="1" smtClean="0"/>
              <a:t>i</a:t>
            </a:r>
            <a:r>
              <a:rPr lang="en-US" sz="200" dirty="0" smtClean="0"/>
              <a:t> </a:t>
            </a:r>
            <a:r>
              <a:rPr lang="en-US" dirty="0" smtClean="0"/>
              <a:t>is one of the component terms in the label of g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696200" cy="4873752"/>
          </a:xfrm>
        </p:spPr>
        <p:txBody>
          <a:bodyPr/>
          <a:lstStyle/>
          <a:p>
            <a:r>
              <a:rPr lang="en-US" dirty="0" smtClean="0"/>
              <a:t>Obtaining Final 1:m Mappings of fields. </a:t>
            </a:r>
          </a:p>
          <a:p>
            <a:pPr lvl="1"/>
            <a:r>
              <a:rPr lang="en-US" sz="2000" dirty="0" smtClean="0"/>
              <a:t>Inference Process is applied</a:t>
            </a:r>
          </a:p>
          <a:p>
            <a:pPr lvl="1"/>
            <a:endParaRPr lang="en-US" sz="2000" dirty="0" smtClean="0"/>
          </a:p>
          <a:p>
            <a:pPr lvl="1"/>
            <a:r>
              <a:rPr lang="en-US" sz="2000" dirty="0" smtClean="0"/>
              <a:t>1:m mappings combined with 1:1 mappings to infer additional 1:m mappings</a:t>
            </a:r>
          </a:p>
          <a:p>
            <a:pPr lvl="1"/>
            <a:endParaRPr lang="en-US" sz="2000" dirty="0" smtClean="0"/>
          </a:p>
          <a:p>
            <a:pPr lvl="1"/>
            <a:r>
              <a:rPr lang="en-US" sz="2000" dirty="0" smtClean="0"/>
              <a:t>Example: If previous steps give us a mapping </a:t>
            </a:r>
            <a:r>
              <a:rPr lang="en-US" sz="2000" b="1" dirty="0" smtClean="0"/>
              <a:t>a     {b1,b2}</a:t>
            </a:r>
          </a:p>
          <a:p>
            <a:pPr lvl="1">
              <a:buNone/>
            </a:pPr>
            <a:r>
              <a:rPr lang="en-US" sz="2000" dirty="0" smtClean="0"/>
              <a:t>	and we have 1:1 mappings </a:t>
            </a:r>
            <a:r>
              <a:rPr lang="en-US" sz="2000" b="1" dirty="0" smtClean="0"/>
              <a:t>b1     c1 </a:t>
            </a:r>
            <a:r>
              <a:rPr lang="en-US" sz="2000" dirty="0" smtClean="0"/>
              <a:t>and </a:t>
            </a:r>
            <a:r>
              <a:rPr lang="en-US" sz="2000" b="1" dirty="0" smtClean="0"/>
              <a:t>b2      c2</a:t>
            </a:r>
            <a:r>
              <a:rPr lang="en-US" sz="2000" dirty="0" smtClean="0"/>
              <a:t> then we can infer a mapping </a:t>
            </a:r>
            <a:r>
              <a:rPr lang="en-US" sz="2000" b="1" dirty="0" smtClean="0"/>
              <a:t>a     { c1, c2 }</a:t>
            </a:r>
            <a:r>
              <a:rPr lang="en-US" sz="2000" dirty="0" smtClean="0"/>
              <a:t> given that c1 and c2 both belong to interface C .</a:t>
            </a:r>
          </a:p>
          <a:p>
            <a:pPr lvl="1"/>
            <a:endParaRPr lang="en-US" dirty="0" smtClean="0"/>
          </a:p>
          <a:p>
            <a:endParaRPr lang="en-US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Finding Complex Mappings</a:t>
            </a:r>
            <a:endParaRPr lang="en-US" dirty="0"/>
          </a:p>
        </p:txBody>
      </p:sp>
      <p:cxnSp>
        <p:nvCxnSpPr>
          <p:cNvPr id="6" name="Straight Arrow Connector 5"/>
          <p:cNvCxnSpPr/>
          <p:nvPr/>
        </p:nvCxnSpPr>
        <p:spPr>
          <a:xfrm>
            <a:off x="6781800" y="4038600"/>
            <a:ext cx="228600" cy="1588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>
            <a:off x="4724400" y="4343400"/>
            <a:ext cx="228600" cy="1588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>
            <a:off x="6324600" y="4343400"/>
            <a:ext cx="228600" cy="1588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>
            <a:off x="3810000" y="4724400"/>
            <a:ext cx="228600" cy="1588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Outline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Background</a:t>
            </a:r>
          </a:p>
          <a:p>
            <a:r>
              <a:rPr lang="en-US" dirty="0" smtClean="0"/>
              <a:t>Hierarchical Modeling of Query Interface</a:t>
            </a:r>
          </a:p>
          <a:p>
            <a:r>
              <a:rPr lang="en-US" dirty="0" smtClean="0"/>
              <a:t>Interface Matching</a:t>
            </a:r>
          </a:p>
          <a:p>
            <a:r>
              <a:rPr lang="en-US" dirty="0" smtClean="0"/>
              <a:t>Field Mapping via Clustering</a:t>
            </a:r>
          </a:p>
          <a:p>
            <a:r>
              <a:rPr lang="en-US" b="1" dirty="0" smtClean="0">
                <a:solidFill>
                  <a:schemeClr val="accent2"/>
                </a:solidFill>
              </a:rPr>
              <a:t>User Interactions</a:t>
            </a:r>
          </a:p>
          <a:p>
            <a:r>
              <a:rPr lang="en-US" dirty="0" smtClean="0"/>
              <a:t>Experiments </a:t>
            </a:r>
          </a:p>
          <a:p>
            <a:r>
              <a:rPr lang="en-US" dirty="0" smtClean="0"/>
              <a:t>Related Work and Future Work</a:t>
            </a:r>
          </a:p>
          <a:p>
            <a:endParaRPr lang="en-US" dirty="0"/>
          </a:p>
        </p:txBody>
      </p:sp>
    </p:spTree>
  </p:cSld>
  <p:clrMapOvr>
    <a:masterClrMapping/>
  </p:clrMapOvr>
  <p:transition advTm="1295"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User Interactions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457200"/>
            <a:r>
              <a:rPr lang="en-US" dirty="0" smtClean="0"/>
              <a:t> Algorithm requires set of parameters to be manually set.</a:t>
            </a:r>
          </a:p>
          <a:p>
            <a:pPr marL="457200"/>
            <a:endParaRPr lang="en-US" dirty="0" smtClean="0"/>
          </a:p>
          <a:p>
            <a:pPr marL="457200"/>
            <a:r>
              <a:rPr lang="en-US" dirty="0" smtClean="0"/>
              <a:t>The field matching algorithm made interactive by putting the human integrator back in loop.</a:t>
            </a:r>
          </a:p>
          <a:p>
            <a:pPr marL="457200"/>
            <a:endParaRPr lang="en-US" dirty="0" smtClean="0"/>
          </a:p>
          <a:p>
            <a:pPr marL="457200"/>
            <a:r>
              <a:rPr lang="en-US" dirty="0" smtClean="0"/>
              <a:t>This interaction is achieved in the following 2 ways :</a:t>
            </a:r>
          </a:p>
          <a:p>
            <a:pPr lvl="1"/>
            <a:r>
              <a:rPr lang="en-US" dirty="0" smtClean="0"/>
              <a:t>Parameter Learning</a:t>
            </a:r>
          </a:p>
          <a:p>
            <a:pPr lvl="1"/>
            <a:r>
              <a:rPr lang="en-US" dirty="0" smtClean="0"/>
              <a:t>Resolving the Uncertainties</a:t>
            </a:r>
          </a:p>
          <a:p>
            <a:pPr lvl="1"/>
            <a:endParaRPr lang="en-US" dirty="0"/>
          </a:p>
        </p:txBody>
      </p:sp>
    </p:spTree>
  </p:cSld>
  <p:clrMapOvr>
    <a:masterClrMapping/>
  </p:clrMapOvr>
  <p:transition advTm="3042"/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Parameter Learning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Field Similarity (</a:t>
            </a:r>
            <a:r>
              <a:rPr lang="en-US" dirty="0" err="1" smtClean="0"/>
              <a:t>fs</a:t>
            </a:r>
            <a:r>
              <a:rPr lang="en-US" dirty="0" smtClean="0"/>
              <a:t>) is a linear combination of component similarities (</a:t>
            </a:r>
            <a:r>
              <a:rPr lang="en-US" dirty="0" err="1" smtClean="0"/>
              <a:t>cs</a:t>
            </a:r>
            <a:r>
              <a:rPr lang="en-US" dirty="0" smtClean="0"/>
              <a:t>).</a:t>
            </a:r>
          </a:p>
          <a:p>
            <a:pPr lvl="1"/>
            <a:r>
              <a:rPr lang="en-US" dirty="0" err="1" smtClean="0"/>
              <a:t>fs</a:t>
            </a:r>
            <a:r>
              <a:rPr lang="en-US" dirty="0" smtClean="0"/>
              <a:t> = a</a:t>
            </a:r>
            <a:r>
              <a:rPr lang="en-US" baseline="-25000" dirty="0" smtClean="0"/>
              <a:t>1</a:t>
            </a:r>
            <a:r>
              <a:rPr lang="en-US" dirty="0" smtClean="0"/>
              <a:t> * cs</a:t>
            </a:r>
            <a:r>
              <a:rPr lang="en-US" baseline="-25000" dirty="0" smtClean="0"/>
              <a:t>1</a:t>
            </a:r>
            <a:r>
              <a:rPr lang="en-US" dirty="0" smtClean="0"/>
              <a:t> + a</a:t>
            </a:r>
            <a:r>
              <a:rPr lang="en-US" baseline="-25000" dirty="0" smtClean="0"/>
              <a:t>2</a:t>
            </a:r>
            <a:r>
              <a:rPr lang="en-US" dirty="0" smtClean="0"/>
              <a:t> *cs</a:t>
            </a:r>
            <a:r>
              <a:rPr lang="en-US" baseline="-25000" dirty="0" smtClean="0"/>
              <a:t>2</a:t>
            </a:r>
            <a:r>
              <a:rPr lang="en-US" dirty="0" smtClean="0"/>
              <a:t> + …… + a</a:t>
            </a:r>
            <a:r>
              <a:rPr lang="en-US" baseline="-25000" dirty="0" smtClean="0"/>
              <a:t>n</a:t>
            </a:r>
            <a:r>
              <a:rPr lang="en-US" dirty="0" smtClean="0"/>
              <a:t>*</a:t>
            </a:r>
            <a:r>
              <a:rPr lang="en-US" dirty="0" err="1" smtClean="0"/>
              <a:t>cs</a:t>
            </a:r>
            <a:r>
              <a:rPr lang="en-US" baseline="-25000" dirty="0" err="1" smtClean="0"/>
              <a:t>n</a:t>
            </a:r>
            <a:r>
              <a:rPr lang="en-US" baseline="-25000" dirty="0" smtClean="0"/>
              <a:t> </a:t>
            </a:r>
          </a:p>
          <a:p>
            <a:pPr lvl="1"/>
            <a:r>
              <a:rPr lang="en-US" dirty="0" err="1" smtClean="0"/>
              <a:t>a</a:t>
            </a:r>
            <a:r>
              <a:rPr lang="en-US" baseline="-25000" dirty="0" err="1" smtClean="0"/>
              <a:t>i</a:t>
            </a:r>
            <a:r>
              <a:rPr lang="en-US" dirty="0" err="1" smtClean="0"/>
              <a:t>’s</a:t>
            </a:r>
            <a:r>
              <a:rPr lang="en-US" dirty="0" smtClean="0"/>
              <a:t> are weight coefficients </a:t>
            </a:r>
          </a:p>
          <a:p>
            <a:pPr marL="287338" indent="-287338"/>
            <a:r>
              <a:rPr lang="en-US" dirty="0" smtClean="0"/>
              <a:t>Field Matching Algorithm acts as </a:t>
            </a:r>
            <a:r>
              <a:rPr lang="en-US" dirty="0" err="1" smtClean="0"/>
              <a:t>thresholding</a:t>
            </a:r>
            <a:r>
              <a:rPr lang="en-US" dirty="0" smtClean="0"/>
              <a:t> function.</a:t>
            </a:r>
          </a:p>
          <a:p>
            <a:r>
              <a:rPr lang="en-US" dirty="0" smtClean="0"/>
              <a:t>Depending upon threshold, fields judged if similar.</a:t>
            </a:r>
          </a:p>
          <a:p>
            <a:r>
              <a:rPr lang="en-US" dirty="0" smtClean="0"/>
              <a:t>Critical factor is learning the threshold.</a:t>
            </a:r>
            <a:endParaRPr lang="en-US" dirty="0"/>
          </a:p>
        </p:txBody>
      </p:sp>
    </p:spTree>
  </p:cSld>
  <p:clrMapOvr>
    <a:masterClrMapping/>
  </p:clrMapOvr>
  <p:transition advTm="1731"/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Thresholding</a:t>
            </a:r>
            <a:r>
              <a:rPr lang="en-US" dirty="0" smtClean="0"/>
              <a:t> Function</a:t>
            </a:r>
            <a:endParaRPr lang="en-US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304800" y="1600200"/>
            <a:ext cx="7696200" cy="44195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 advTm="2090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543800" cy="1524000"/>
          </a:xfrm>
        </p:spPr>
        <p:txBody>
          <a:bodyPr>
            <a:normAutofit/>
          </a:bodyPr>
          <a:lstStyle/>
          <a:p>
            <a:r>
              <a:rPr lang="en-US" sz="2200" dirty="0" smtClean="0"/>
              <a:t>For a domain of interest, there exist numerous data sources.</a:t>
            </a:r>
          </a:p>
          <a:p>
            <a:r>
              <a:rPr lang="en-US" sz="2200" dirty="0" smtClean="0"/>
              <a:t>Different data sources can be accessed individually by their query interfaces (web forms, web services).</a:t>
            </a:r>
          </a:p>
          <a:p>
            <a:endParaRPr lang="en-US" sz="2200" dirty="0" smtClean="0"/>
          </a:p>
          <a:p>
            <a:pPr>
              <a:buNone/>
            </a:pPr>
            <a:endParaRPr lang="en-US" sz="2200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Background</a:t>
            </a:r>
            <a:r>
              <a:rPr lang="en-US" dirty="0" smtClean="0"/>
              <a:t>	</a:t>
            </a:r>
            <a:endParaRPr lang="en-US" dirty="0"/>
          </a:p>
        </p:txBody>
      </p:sp>
      <p:pic>
        <p:nvPicPr>
          <p:cNvPr id="8" name="Picture 2" descr="C:\Users\Manas Pradhan\Desktop\Image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8600" y="3124200"/>
            <a:ext cx="8534400" cy="3352800"/>
          </a:xfrm>
          <a:prstGeom prst="rect">
            <a:avLst/>
          </a:prstGeom>
          <a:noFill/>
        </p:spPr>
      </p:pic>
    </p:spTree>
  </p:cSld>
  <p:clrMapOvr>
    <a:masterClrMapping/>
  </p:clrMapOvr>
  <p:transition advTm="1341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8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Resolving The Uncertainties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Analysis shows errors due to</a:t>
            </a:r>
          </a:p>
          <a:p>
            <a:pPr lvl="1"/>
            <a:r>
              <a:rPr lang="en-US" dirty="0" smtClean="0"/>
              <a:t>False positives due to homonyms </a:t>
            </a:r>
          </a:p>
          <a:p>
            <a:pPr lvl="2"/>
            <a:r>
              <a:rPr lang="en-US" dirty="0" smtClean="0"/>
              <a:t>Example: type of job can mean part time/ fulltime or accountant / engineer</a:t>
            </a:r>
          </a:p>
          <a:p>
            <a:pPr lvl="2"/>
            <a:r>
              <a:rPr lang="en-US" dirty="0" smtClean="0"/>
              <a:t>To determine possible homonyms, user asked to confirm when very low domain similarity but very high linguistic similarity.</a:t>
            </a:r>
          </a:p>
          <a:p>
            <a:pPr lvl="2"/>
            <a:r>
              <a:rPr lang="en-US" dirty="0" smtClean="0"/>
              <a:t>Since it can confuse the clustering process they are resolved before the learning starts</a:t>
            </a:r>
          </a:p>
          <a:p>
            <a:pPr lvl="1"/>
            <a:r>
              <a:rPr lang="en-US" dirty="0" smtClean="0"/>
              <a:t>False negative due to synonyms</a:t>
            </a:r>
          </a:p>
          <a:p>
            <a:pPr lvl="2"/>
            <a:r>
              <a:rPr lang="en-US" dirty="0" smtClean="0"/>
              <a:t>Words which do not </a:t>
            </a:r>
            <a:r>
              <a:rPr lang="en-US" dirty="0" err="1" smtClean="0"/>
              <a:t>hav</a:t>
            </a:r>
            <a:r>
              <a:rPr lang="en-US" dirty="0" smtClean="0"/>
              <a:t> similar labels and domains are semantically similar but do not have enough common values to be similar. </a:t>
            </a:r>
          </a:p>
          <a:p>
            <a:pPr lvl="2"/>
            <a:r>
              <a:rPr lang="en-US" dirty="0" smtClean="0"/>
              <a:t>To determine possible synonyms, additional Check – Ask – Merge Procedure introduced after resolving the ties step in the clustering process.</a:t>
            </a:r>
          </a:p>
        </p:txBody>
      </p:sp>
    </p:spTree>
  </p:cSld>
  <p:clrMapOvr>
    <a:masterClrMapping/>
  </p:clrMapOvr>
  <p:transition advTm="2293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Resolving The Uncertainties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772400" cy="4873752"/>
          </a:xfrm>
        </p:spPr>
        <p:txBody>
          <a:bodyPr/>
          <a:lstStyle/>
          <a:p>
            <a:r>
              <a:rPr lang="en-US" dirty="0" smtClean="0"/>
              <a:t>False negative 1:m mappings</a:t>
            </a:r>
          </a:p>
          <a:p>
            <a:pPr lvl="1"/>
            <a:r>
              <a:rPr lang="en-US" dirty="0" smtClean="0"/>
              <a:t>Some potential 1:m mappings that may be left out due to </a:t>
            </a:r>
            <a:r>
              <a:rPr lang="en-US" dirty="0" err="1" smtClean="0"/>
              <a:t>follwing</a:t>
            </a:r>
            <a:r>
              <a:rPr lang="en-US" dirty="0" smtClean="0"/>
              <a:t> reasons :</a:t>
            </a:r>
          </a:p>
          <a:p>
            <a:pPr lvl="1"/>
            <a:r>
              <a:rPr lang="en-US" dirty="0" smtClean="0"/>
              <a:t>Field e could intuitively map to fields f and g if </a:t>
            </a:r>
          </a:p>
          <a:p>
            <a:pPr marL="1074420" lvl="2" indent="-342900">
              <a:buFont typeface="+mj-lt"/>
              <a:buAutoNum type="arabicPeriod"/>
            </a:pPr>
            <a:r>
              <a:rPr lang="en-US" dirty="0" smtClean="0"/>
              <a:t>Similarity between e and f is close to that between e and g.</a:t>
            </a:r>
          </a:p>
          <a:p>
            <a:pPr marL="1074420" lvl="2" indent="-342900">
              <a:buFont typeface="+mj-lt"/>
              <a:buAutoNum type="arabicPeriod"/>
            </a:pPr>
            <a:r>
              <a:rPr lang="en-US" dirty="0" smtClean="0"/>
              <a:t>f and g are very close to each other in the interface</a:t>
            </a:r>
          </a:p>
          <a:p>
            <a:pPr marL="1074420" lvl="2" indent="-342900">
              <a:buFont typeface="+mj-lt"/>
              <a:buAutoNum type="arabicPeriod"/>
            </a:pPr>
            <a:r>
              <a:rPr lang="en-US" dirty="0" smtClean="0"/>
              <a:t>No other field in the interface  containing e which satisfies conditions 1 and 2. Also f and g should be adjacent in the interface. ( Essential  because there might be multiple 1:1 mappings instead of a single 1:m mapping )</a:t>
            </a:r>
          </a:p>
          <a:p>
            <a:pPr marL="1348740" lvl="3" indent="-342900">
              <a:buFont typeface="+mj-lt"/>
              <a:buAutoNum type="arabicPeriod"/>
            </a:pPr>
            <a:endParaRPr lang="en-US" dirty="0" smtClean="0"/>
          </a:p>
          <a:p>
            <a:pPr lvl="1"/>
            <a:r>
              <a:rPr lang="en-US" dirty="0" smtClean="0"/>
              <a:t>Applied after preliminary 1:m mapping phase.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Outline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Background</a:t>
            </a:r>
          </a:p>
          <a:p>
            <a:r>
              <a:rPr lang="en-US" dirty="0" smtClean="0"/>
              <a:t>Hierarchical Modeling of Query Interface</a:t>
            </a:r>
          </a:p>
          <a:p>
            <a:r>
              <a:rPr lang="en-US" dirty="0" smtClean="0"/>
              <a:t>Interface Matching</a:t>
            </a:r>
          </a:p>
          <a:p>
            <a:r>
              <a:rPr lang="en-US" dirty="0" smtClean="0"/>
              <a:t>Field Mapping via Clustering</a:t>
            </a:r>
          </a:p>
          <a:p>
            <a:r>
              <a:rPr lang="en-US" dirty="0" smtClean="0"/>
              <a:t>User Interactions</a:t>
            </a:r>
          </a:p>
          <a:p>
            <a:r>
              <a:rPr lang="en-US" b="1" dirty="0" smtClean="0">
                <a:solidFill>
                  <a:schemeClr val="accent2"/>
                </a:solidFill>
              </a:rPr>
              <a:t>Experiments </a:t>
            </a:r>
          </a:p>
          <a:p>
            <a:r>
              <a:rPr lang="en-US" dirty="0" smtClean="0"/>
              <a:t>Related Work and Future Work</a:t>
            </a:r>
          </a:p>
          <a:p>
            <a:endParaRPr lang="en-US" dirty="0"/>
          </a:p>
        </p:txBody>
      </p:sp>
    </p:spTree>
  </p:cSld>
  <p:clrMapOvr>
    <a:masterClrMapping/>
  </p:clrMapOvr>
  <p:transition advTm="1139"/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Experiments</a:t>
            </a:r>
            <a:endParaRPr lang="en-US" b="1" dirty="0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28600" y="2209800"/>
            <a:ext cx="8305800" cy="304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 advTm="1794"/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Experiments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Data Set</a:t>
            </a:r>
          </a:p>
          <a:p>
            <a:pPr lvl="1"/>
            <a:r>
              <a:rPr lang="en-US" dirty="0" smtClean="0"/>
              <a:t>Query interfaces to sources in 5 domains </a:t>
            </a:r>
          </a:p>
          <a:p>
            <a:pPr lvl="1"/>
            <a:r>
              <a:rPr lang="en-US" dirty="0" smtClean="0"/>
              <a:t>20 query interfaces to each domain by utilizing 2 online directories </a:t>
            </a:r>
          </a:p>
          <a:p>
            <a:pPr lvl="1"/>
            <a:r>
              <a:rPr lang="en-US" dirty="0" smtClean="0"/>
              <a:t>Searched sources in invisibleweb.com and yahoo.com</a:t>
            </a:r>
          </a:p>
          <a:p>
            <a:pPr lvl="1">
              <a:buNone/>
            </a:pPr>
            <a:endParaRPr lang="en-US" dirty="0" smtClean="0"/>
          </a:p>
          <a:p>
            <a:r>
              <a:rPr lang="en-US" dirty="0" smtClean="0"/>
              <a:t>Performance Metrics</a:t>
            </a:r>
          </a:p>
          <a:p>
            <a:pPr lvl="1"/>
            <a:r>
              <a:rPr lang="en-US" dirty="0" smtClean="0"/>
              <a:t>Performance measured using precision, recall and F- measure.</a:t>
            </a:r>
          </a:p>
          <a:p>
            <a:pPr lvl="1"/>
            <a:r>
              <a:rPr lang="en-US" dirty="0" smtClean="0"/>
              <a:t>F measure incorporates both precision and recall.</a:t>
            </a:r>
          </a:p>
          <a:p>
            <a:pPr lvl="1"/>
            <a:r>
              <a:rPr lang="en-US" dirty="0" smtClean="0"/>
              <a:t>F = 2PR / (P+R)</a:t>
            </a:r>
            <a:endParaRPr lang="en-US" dirty="0"/>
          </a:p>
        </p:txBody>
      </p:sp>
    </p:spTree>
  </p:cSld>
  <p:clrMapOvr>
    <a:masterClrMapping/>
  </p:clrMapOvr>
  <p:transition advTm="2309"/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Experiments with Accuracy measurements</a:t>
            </a:r>
            <a:endParaRPr lang="en-US" dirty="0"/>
          </a:p>
        </p:txBody>
      </p:sp>
      <p:pic>
        <p:nvPicPr>
          <p:cNvPr id="4098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457200" y="1600200"/>
            <a:ext cx="7467600" cy="205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600200" y="3886200"/>
            <a:ext cx="5334000" cy="1962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 advTm="967"/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Observations on Component Contribution</a:t>
            </a:r>
            <a:endParaRPr lang="en-US" dirty="0"/>
          </a:p>
        </p:txBody>
      </p:sp>
      <p:pic>
        <p:nvPicPr>
          <p:cNvPr id="5122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609600" y="2057400"/>
            <a:ext cx="7467600" cy="2743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 advTm="515"/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Outline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Background</a:t>
            </a:r>
          </a:p>
          <a:p>
            <a:r>
              <a:rPr lang="en-US" dirty="0" smtClean="0"/>
              <a:t>Hierarchical Modeling of Query Interface</a:t>
            </a:r>
          </a:p>
          <a:p>
            <a:r>
              <a:rPr lang="en-US" dirty="0" smtClean="0"/>
              <a:t>Interface Matching</a:t>
            </a:r>
          </a:p>
          <a:p>
            <a:r>
              <a:rPr lang="en-US" dirty="0" smtClean="0"/>
              <a:t>Field Mapping via Clustering</a:t>
            </a:r>
          </a:p>
          <a:p>
            <a:r>
              <a:rPr lang="en-US" dirty="0" smtClean="0"/>
              <a:t>User Interactions</a:t>
            </a:r>
          </a:p>
          <a:p>
            <a:r>
              <a:rPr lang="en-US" dirty="0" smtClean="0"/>
              <a:t>Experiments </a:t>
            </a:r>
          </a:p>
          <a:p>
            <a:r>
              <a:rPr lang="en-US" b="1" dirty="0" smtClean="0">
                <a:solidFill>
                  <a:schemeClr val="accent2"/>
                </a:solidFill>
              </a:rPr>
              <a:t>Related Work and Future Work</a:t>
            </a:r>
          </a:p>
          <a:p>
            <a:endParaRPr lang="en-US" dirty="0"/>
          </a:p>
        </p:txBody>
      </p:sp>
    </p:spTree>
  </p:cSld>
  <p:clrMapOvr>
    <a:masterClrMapping/>
  </p:clrMapOvr>
  <p:transition advTm="936"/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Related Work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Schema and Interface Matching</a:t>
            </a:r>
          </a:p>
          <a:p>
            <a:pPr>
              <a:buNone/>
            </a:pPr>
            <a:r>
              <a:rPr lang="en-US" dirty="0" smtClean="0"/>
              <a:t>	</a:t>
            </a:r>
          </a:p>
          <a:p>
            <a:r>
              <a:rPr lang="en-US" dirty="0" smtClean="0"/>
              <a:t>User Interaction &amp; Parameter Learning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Bridging Effect vs. Mapping Reusing</a:t>
            </a:r>
            <a:endParaRPr lang="en-US" dirty="0"/>
          </a:p>
        </p:txBody>
      </p:sp>
    </p:spTree>
  </p:cSld>
  <p:clrMapOvr>
    <a:masterClrMapping/>
  </p:clrMapOvr>
  <p:transition advTm="2075"/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Conclusions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772400" cy="4873752"/>
          </a:xfrm>
        </p:spPr>
        <p:txBody>
          <a:bodyPr/>
          <a:lstStyle/>
          <a:p>
            <a:r>
              <a:rPr lang="en-US" dirty="0" smtClean="0"/>
              <a:t>High Accuracy yielding approach to interface matching</a:t>
            </a:r>
          </a:p>
          <a:p>
            <a:pPr>
              <a:buNone/>
            </a:pPr>
            <a:endParaRPr lang="en-US" dirty="0" smtClean="0"/>
          </a:p>
          <a:p>
            <a:pPr marL="287338" indent="-287338"/>
            <a:r>
              <a:rPr lang="en-US" dirty="0" smtClean="0"/>
              <a:t>Captures hierarchical nature of interfaces, handles simple and complex mappings of fields </a:t>
            </a:r>
          </a:p>
          <a:p>
            <a:pPr marL="287338" indent="-287338">
              <a:buNone/>
            </a:pPr>
            <a:endParaRPr lang="en-US" dirty="0" smtClean="0"/>
          </a:p>
          <a:p>
            <a:pPr marL="287338" indent="-287338"/>
            <a:r>
              <a:rPr lang="en-US" dirty="0" smtClean="0"/>
              <a:t>Incorporates user interactions to learn parameters and resolve the uncertainties </a:t>
            </a:r>
          </a:p>
          <a:p>
            <a:pPr marL="287338" indent="-287338">
              <a:buNone/>
            </a:pPr>
            <a:endParaRPr lang="en-US" dirty="0" smtClean="0"/>
          </a:p>
          <a:p>
            <a:pPr marL="287338" indent="-287338"/>
            <a:r>
              <a:rPr lang="en-US" dirty="0" smtClean="0"/>
              <a:t>Results conclude that approach is highly effective</a:t>
            </a:r>
            <a:endParaRPr lang="en-US" dirty="0"/>
          </a:p>
        </p:txBody>
      </p:sp>
    </p:spTree>
  </p:cSld>
  <p:clrMapOvr>
    <a:masterClrMapping/>
  </p:clrMapOvr>
  <p:transition advTm="3463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Background</a:t>
            </a:r>
            <a:r>
              <a:rPr lang="en-US" dirty="0" smtClean="0"/>
              <a:t>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543800" cy="4876800"/>
          </a:xfrm>
        </p:spPr>
        <p:txBody>
          <a:bodyPr>
            <a:normAutofit/>
          </a:bodyPr>
          <a:lstStyle/>
          <a:p>
            <a:r>
              <a:rPr lang="en-US" sz="2200" dirty="0" smtClean="0"/>
              <a:t>To integrate the data sources, their query interfaces need to be integrated.</a:t>
            </a:r>
          </a:p>
          <a:p>
            <a:endParaRPr lang="en-US" sz="2200" dirty="0" smtClean="0"/>
          </a:p>
          <a:p>
            <a:r>
              <a:rPr lang="en-US" sz="2200" dirty="0" smtClean="0"/>
              <a:t>Integration has 2 steps :</a:t>
            </a:r>
          </a:p>
          <a:p>
            <a:pPr marL="880110" lvl="1" indent="-514350">
              <a:buFont typeface="+mj-lt"/>
              <a:buAutoNum type="romanUcPeriod"/>
            </a:pPr>
            <a:r>
              <a:rPr lang="en-US" sz="1900" dirty="0" smtClean="0"/>
              <a:t>Semantic field mapping over different interfaces.</a:t>
            </a:r>
          </a:p>
          <a:p>
            <a:pPr marL="880110" lvl="1" indent="-514350">
              <a:buFont typeface="+mj-lt"/>
              <a:buAutoNum type="romanUcPeriod"/>
            </a:pPr>
            <a:r>
              <a:rPr lang="en-US" sz="1900" dirty="0" smtClean="0"/>
              <a:t>Interface integration based on identified mapping.</a:t>
            </a:r>
          </a:p>
          <a:p>
            <a:endParaRPr lang="en-US" sz="2200" dirty="0" smtClean="0"/>
          </a:p>
          <a:p>
            <a:r>
              <a:rPr lang="en-US" sz="2200" dirty="0" smtClean="0"/>
              <a:t>Accuracy of mapping majorly depends on output of 1</a:t>
            </a:r>
            <a:r>
              <a:rPr lang="en-US" sz="2200" baseline="30000" dirty="0" smtClean="0"/>
              <a:t>st</a:t>
            </a:r>
            <a:r>
              <a:rPr lang="en-US" sz="2200" dirty="0" smtClean="0"/>
              <a:t> step.</a:t>
            </a:r>
          </a:p>
        </p:txBody>
      </p:sp>
    </p:spTree>
  </p:cSld>
  <p:clrMapOvr>
    <a:masterClrMapping/>
  </p:clrMapOvr>
  <p:transition advTm="1341"/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Conclusions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Approach can be extended to general schema problem.</a:t>
            </a:r>
          </a:p>
          <a:p>
            <a:r>
              <a:rPr lang="en-US" dirty="0" smtClean="0"/>
              <a:t>Large set of schemas can be matched at once instead of 2 to identify mappings.</a:t>
            </a:r>
          </a:p>
          <a:p>
            <a:r>
              <a:rPr lang="en-US" dirty="0" smtClean="0"/>
              <a:t>User interactions introduced during the matching process complementing approaches used at the end.</a:t>
            </a:r>
          </a:p>
          <a:p>
            <a:r>
              <a:rPr lang="en-US" dirty="0" smtClean="0"/>
              <a:t>Both the structural and instance level information of schemas can be used</a:t>
            </a:r>
          </a:p>
          <a:p>
            <a:r>
              <a:rPr lang="en-US" dirty="0" smtClean="0"/>
              <a:t>Active learning of parameters important step towards systematic tuning of parameters in schema matching algorithms.</a:t>
            </a:r>
            <a:endParaRPr lang="en-US" dirty="0"/>
          </a:p>
        </p:txBody>
      </p:sp>
    </p:spTree>
  </p:cSld>
  <p:clrMapOvr>
    <a:masterClrMapping/>
  </p:clrMapOvr>
  <p:transition advTm="4010"/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Future Work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Possibility of user interactions in resolving other uncertainties in the matching process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Better methods to break ties when the ordering based strategies fail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Incorporate an automatic interface modeling procedure into our </a:t>
            </a:r>
            <a:r>
              <a:rPr lang="en-US" smtClean="0"/>
              <a:t>approach 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Further evaluate the approach on automatically generated schema trees.</a:t>
            </a:r>
            <a:endParaRPr lang="en-US" dirty="0"/>
          </a:p>
        </p:txBody>
      </p:sp>
    </p:spTree>
  </p:cSld>
  <p:clrMapOvr>
    <a:masterClrMapping/>
  </p:clrMapOvr>
  <p:transition advTm="2698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Current limitations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 Non- hierarchical modeling</a:t>
            </a:r>
          </a:p>
          <a:p>
            <a:endParaRPr lang="en-US" dirty="0" smtClean="0"/>
          </a:p>
          <a:p>
            <a:r>
              <a:rPr lang="en-US" dirty="0" smtClean="0"/>
              <a:t> 1:1 mapping assumption</a:t>
            </a:r>
          </a:p>
          <a:p>
            <a:endParaRPr lang="en-US" dirty="0" smtClean="0"/>
          </a:p>
          <a:p>
            <a:r>
              <a:rPr lang="en-US" dirty="0" smtClean="0"/>
              <a:t> Black Box Operation</a:t>
            </a:r>
          </a:p>
          <a:p>
            <a:endParaRPr lang="en-US" dirty="0" smtClean="0"/>
          </a:p>
          <a:p>
            <a:r>
              <a:rPr lang="en-US" dirty="0" smtClean="0"/>
              <a:t> Laborious Parameter Tuning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ransition advTm="1154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Clustering-based approach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 smtClean="0"/>
              <a:t>Hierarchical Modeling 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sz="2000" dirty="0" smtClean="0"/>
              <a:t>Structure of interface exploited.</a:t>
            </a:r>
          </a:p>
          <a:p>
            <a:endParaRPr lang="en-US" b="1" dirty="0" smtClean="0"/>
          </a:p>
          <a:p>
            <a:r>
              <a:rPr lang="en-US" b="1" dirty="0" smtClean="0"/>
              <a:t>Clustering </a:t>
            </a:r>
          </a:p>
          <a:p>
            <a:pPr>
              <a:buNone/>
            </a:pPr>
            <a:r>
              <a:rPr lang="en-US" sz="2000" dirty="0" smtClean="0"/>
              <a:t>	Helps to indentify 1:1 mapping.</a:t>
            </a:r>
          </a:p>
          <a:p>
            <a:endParaRPr lang="en-US" b="1" dirty="0" smtClean="0"/>
          </a:p>
          <a:p>
            <a:r>
              <a:rPr lang="en-US" b="1" dirty="0" smtClean="0"/>
              <a:t>Complex Mapping</a:t>
            </a:r>
          </a:p>
          <a:p>
            <a:pPr>
              <a:buNone/>
            </a:pPr>
            <a:r>
              <a:rPr lang="en-US" sz="2000" dirty="0" smtClean="0"/>
              <a:t>	Approaches to find complex mappings by exploiting hierarchical nature of interfaces</a:t>
            </a:r>
          </a:p>
          <a:p>
            <a:endParaRPr lang="en-US" sz="2000" b="1" dirty="0" smtClean="0"/>
          </a:p>
          <a:p>
            <a:r>
              <a:rPr lang="en-US" b="1" dirty="0" smtClean="0"/>
              <a:t>User Interaction and Parameter Learning</a:t>
            </a:r>
          </a:p>
          <a:p>
            <a:pPr>
              <a:buNone/>
            </a:pPr>
            <a:r>
              <a:rPr lang="en-US" sz="2000" dirty="0" smtClean="0"/>
              <a:t>	Active learning of parameters by asking questions to the human integrator</a:t>
            </a:r>
          </a:p>
        </p:txBody>
      </p:sp>
    </p:spTree>
  </p:cSld>
  <p:clrMapOvr>
    <a:masterClrMapping/>
  </p:clrMapOvr>
  <p:transition advTm="1357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OUTLINE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Background</a:t>
            </a:r>
          </a:p>
          <a:p>
            <a:r>
              <a:rPr lang="en-US" b="1" dirty="0" smtClean="0">
                <a:solidFill>
                  <a:schemeClr val="accent1"/>
                </a:solidFill>
              </a:rPr>
              <a:t>Hierarchical Modeling of Query Interface</a:t>
            </a:r>
          </a:p>
          <a:p>
            <a:r>
              <a:rPr lang="en-US" dirty="0" smtClean="0"/>
              <a:t>Interface Matching</a:t>
            </a:r>
          </a:p>
          <a:p>
            <a:r>
              <a:rPr lang="en-US" dirty="0" smtClean="0"/>
              <a:t>Field Mapping via Clustering</a:t>
            </a:r>
          </a:p>
          <a:p>
            <a:r>
              <a:rPr lang="en-US" dirty="0" smtClean="0"/>
              <a:t>User Interactions</a:t>
            </a:r>
          </a:p>
          <a:p>
            <a:r>
              <a:rPr lang="en-US" dirty="0" smtClean="0"/>
              <a:t>Experiments </a:t>
            </a:r>
          </a:p>
          <a:p>
            <a:r>
              <a:rPr lang="en-US" dirty="0" smtClean="0"/>
              <a:t>Related Work and Future Work</a:t>
            </a:r>
          </a:p>
          <a:p>
            <a:endParaRPr lang="en-US" dirty="0"/>
          </a:p>
        </p:txBody>
      </p:sp>
    </p:spTree>
  </p:cSld>
  <p:clrMapOvr>
    <a:masterClrMapping/>
  </p:clrMapOvr>
  <p:transition advTm="1170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Hierarchical modeling of query interfaces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543800" cy="4873752"/>
          </a:xfrm>
        </p:spPr>
        <p:txBody>
          <a:bodyPr>
            <a:normAutofit/>
          </a:bodyPr>
          <a:lstStyle/>
          <a:p>
            <a:r>
              <a:rPr lang="en-US" dirty="0" smtClean="0"/>
              <a:t>Basic building block of query interface: </a:t>
            </a:r>
            <a:r>
              <a:rPr lang="en-US" i="1" dirty="0" smtClean="0"/>
              <a:t>Field</a:t>
            </a:r>
          </a:p>
          <a:p>
            <a:r>
              <a:rPr lang="en-US" dirty="0" smtClean="0"/>
              <a:t>Properties of a field ‘ f ’:</a:t>
            </a:r>
          </a:p>
          <a:p>
            <a:pPr marL="463550" indent="-354013">
              <a:buNone/>
            </a:pPr>
            <a:r>
              <a:rPr lang="en-US" dirty="0" smtClean="0"/>
              <a:t>	</a:t>
            </a:r>
            <a:r>
              <a:rPr lang="en-US" sz="2200" dirty="0" smtClean="0"/>
              <a:t>Name (f)</a:t>
            </a:r>
          </a:p>
          <a:p>
            <a:pPr marL="463550" indent="-354013">
              <a:buNone/>
            </a:pPr>
            <a:r>
              <a:rPr lang="en-US" sz="2200" dirty="0" smtClean="0"/>
              <a:t>	Label (f) </a:t>
            </a:r>
          </a:p>
          <a:p>
            <a:pPr marL="463550" indent="-354013">
              <a:buNone/>
            </a:pPr>
            <a:r>
              <a:rPr lang="en-US" sz="2200" dirty="0" smtClean="0"/>
              <a:t>	Domain (f)</a:t>
            </a:r>
          </a:p>
          <a:p>
            <a:r>
              <a:rPr lang="en-US" dirty="0" smtClean="0"/>
              <a:t>Model interface with a hierarchical schema which is ordered tree of elements. </a:t>
            </a:r>
          </a:p>
          <a:p>
            <a:r>
              <a:rPr lang="en-US" dirty="0" smtClean="0"/>
              <a:t>Leaf elements of the tree are fields.</a:t>
            </a:r>
          </a:p>
          <a:p>
            <a:r>
              <a:rPr lang="en-US" dirty="0" smtClean="0"/>
              <a:t>Internal elements correspond to groups or </a:t>
            </a:r>
            <a:br>
              <a:rPr lang="en-US" dirty="0" smtClean="0"/>
            </a:br>
            <a:r>
              <a:rPr lang="en-US" dirty="0" smtClean="0"/>
              <a:t>super-groups</a:t>
            </a:r>
          </a:p>
        </p:txBody>
      </p:sp>
    </p:spTree>
  </p:cSld>
  <p:clrMapOvr>
    <a:masterClrMapping/>
  </p:clrMapOvr>
  <p:transition advTm="905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7467600" cy="9906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Example of a query interface and its mapping into hierarchical model </a:t>
            </a:r>
            <a:endParaRPr lang="en-US" dirty="0"/>
          </a:p>
        </p:txBody>
      </p:sp>
      <p:pic>
        <p:nvPicPr>
          <p:cNvPr id="4" name="Content Placeholder 3" descr="Schema Tree.jpg"/>
          <p:cNvPicPr>
            <a:picLocks noGrp="1" noChangeAspect="1"/>
          </p:cNvPicPr>
          <p:nvPr>
            <p:ph sz="quarter" idx="1"/>
          </p:nvPr>
        </p:nvPicPr>
        <p:blipFill>
          <a:blip r:embed="rId2"/>
          <a:srcRect l="12071" t="5634" r="9101" b="44407"/>
          <a:stretch>
            <a:fillRect/>
          </a:stretch>
        </p:blipFill>
        <p:spPr>
          <a:xfrm>
            <a:off x="838200" y="3581400"/>
            <a:ext cx="6858000" cy="2743200"/>
          </a:xfrm>
        </p:spPr>
      </p:pic>
      <p:pic>
        <p:nvPicPr>
          <p:cNvPr id="5" name="Content Placeholder 3" descr="Schema Tree.jpg"/>
          <p:cNvPicPr>
            <a:picLocks noChangeAspect="1"/>
          </p:cNvPicPr>
          <p:nvPr/>
        </p:nvPicPr>
        <p:blipFill>
          <a:blip r:embed="rId2"/>
          <a:srcRect l="7692" t="59756" r="52018"/>
          <a:stretch>
            <a:fillRect/>
          </a:stretch>
        </p:blipFill>
        <p:spPr>
          <a:xfrm>
            <a:off x="2362200" y="1143000"/>
            <a:ext cx="3810000" cy="2286000"/>
          </a:xfrm>
          <a:prstGeom prst="rect">
            <a:avLst/>
          </a:prstGeom>
        </p:spPr>
      </p:pic>
    </p:spTree>
  </p:cSld>
  <p:clrMapOvr>
    <a:masterClrMapping/>
  </p:clrMapOvr>
  <p:transition advTm="655"/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4155</TotalTime>
  <Words>1591</Words>
  <Application>Microsoft Office PowerPoint</Application>
  <PresentationFormat>On-screen Show (4:3)</PresentationFormat>
  <Paragraphs>294</Paragraphs>
  <Slides>41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41</vt:i4>
      </vt:variant>
    </vt:vector>
  </HeadingPairs>
  <TitlesOfParts>
    <vt:vector size="42" baseType="lpstr">
      <vt:lpstr>Oriel</vt:lpstr>
      <vt:lpstr>An Interactive Clustering-based Approach to Integrating Source Query Interfaces on the Deep Web</vt:lpstr>
      <vt:lpstr>OUTLINE</vt:lpstr>
      <vt:lpstr>Background </vt:lpstr>
      <vt:lpstr>Background </vt:lpstr>
      <vt:lpstr>Current limitations</vt:lpstr>
      <vt:lpstr>Clustering-based approach</vt:lpstr>
      <vt:lpstr>OUTLINE</vt:lpstr>
      <vt:lpstr>Hierarchical modeling of query interfaces</vt:lpstr>
      <vt:lpstr>Example of a query interface and its mapping into hierarchical model </vt:lpstr>
      <vt:lpstr>OUTLINE</vt:lpstr>
      <vt:lpstr>Interface matching</vt:lpstr>
      <vt:lpstr>Handling Mappings</vt:lpstr>
      <vt:lpstr>OUTLINE</vt:lpstr>
      <vt:lpstr>Field Matching via Clustering</vt:lpstr>
      <vt:lpstr>Normalization</vt:lpstr>
      <vt:lpstr>Domain Similarity</vt:lpstr>
      <vt:lpstr>Finding 1:1 Mappings</vt:lpstr>
      <vt:lpstr>Clustering Algorithm</vt:lpstr>
      <vt:lpstr>Ordering Based Tie Resolution</vt:lpstr>
      <vt:lpstr>Finding Complex Mappings</vt:lpstr>
      <vt:lpstr>Field Matching Algorithm</vt:lpstr>
      <vt:lpstr>Finding Complex Mappings</vt:lpstr>
      <vt:lpstr>Finding Complex Mappings</vt:lpstr>
      <vt:lpstr>Finding Complex Mappings</vt:lpstr>
      <vt:lpstr>Finding Complex Mappings</vt:lpstr>
      <vt:lpstr>Outline</vt:lpstr>
      <vt:lpstr>User Interactions</vt:lpstr>
      <vt:lpstr>Parameter Learning</vt:lpstr>
      <vt:lpstr>Thresholding Function</vt:lpstr>
      <vt:lpstr>Resolving The Uncertainties</vt:lpstr>
      <vt:lpstr>Resolving The Uncertainties</vt:lpstr>
      <vt:lpstr>Outline</vt:lpstr>
      <vt:lpstr>Experiments</vt:lpstr>
      <vt:lpstr>Experiments</vt:lpstr>
      <vt:lpstr>Experiments with Accuracy measurements</vt:lpstr>
      <vt:lpstr>Observations on Component Contribution</vt:lpstr>
      <vt:lpstr>Outline</vt:lpstr>
      <vt:lpstr>Related Work</vt:lpstr>
      <vt:lpstr>Conclusions</vt:lpstr>
      <vt:lpstr>Conclusions</vt:lpstr>
      <vt:lpstr>Future Work</vt:lpstr>
    </vt:vector>
  </TitlesOfParts>
  <Company>University at Buffalo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 Interactive Clustering based Approach to Integrating Source Query Interfaces on the Deep Web</dc:title>
  <dc:creator>Manas Pradhan</dc:creator>
  <cp:lastModifiedBy>Manas Pradhan</cp:lastModifiedBy>
  <cp:revision>395</cp:revision>
  <dcterms:created xsi:type="dcterms:W3CDTF">2008-03-12T17:59:52Z</dcterms:created>
  <dcterms:modified xsi:type="dcterms:W3CDTF">2008-03-21T19:27:44Z</dcterms:modified>
</cp:coreProperties>
</file>