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3"/>
  </p:notesMasterIdLst>
  <p:sldIdLst>
    <p:sldId id="256" r:id="rId2"/>
    <p:sldId id="257" r:id="rId3"/>
    <p:sldId id="258" r:id="rId4"/>
    <p:sldId id="294" r:id="rId5"/>
    <p:sldId id="293" r:id="rId6"/>
    <p:sldId id="260" r:id="rId7"/>
    <p:sldId id="268" r:id="rId8"/>
    <p:sldId id="261" r:id="rId9"/>
    <p:sldId id="262" r:id="rId10"/>
    <p:sldId id="269" r:id="rId11"/>
    <p:sldId id="263" r:id="rId12"/>
    <p:sldId id="264" r:id="rId13"/>
    <p:sldId id="267" r:id="rId14"/>
    <p:sldId id="265" r:id="rId15"/>
    <p:sldId id="295" r:id="rId16"/>
    <p:sldId id="266" r:id="rId17"/>
    <p:sldId id="271" r:id="rId18"/>
    <p:sldId id="270" r:id="rId19"/>
    <p:sldId id="272" r:id="rId20"/>
    <p:sldId id="273" r:id="rId21"/>
    <p:sldId id="274" r:id="rId22"/>
    <p:sldId id="275" r:id="rId23"/>
    <p:sldId id="297" r:id="rId24"/>
    <p:sldId id="296" r:id="rId25"/>
    <p:sldId id="298" r:id="rId26"/>
    <p:sldId id="288" r:id="rId27"/>
    <p:sldId id="276" r:id="rId28"/>
    <p:sldId id="277" r:id="rId29"/>
    <p:sldId id="278" r:id="rId30"/>
    <p:sldId id="279" r:id="rId31"/>
    <p:sldId id="299" r:id="rId32"/>
    <p:sldId id="289" r:id="rId33"/>
    <p:sldId id="280" r:id="rId34"/>
    <p:sldId id="281" r:id="rId35"/>
    <p:sldId id="282" r:id="rId36"/>
    <p:sldId id="283" r:id="rId37"/>
    <p:sldId id="292" r:id="rId38"/>
    <p:sldId id="284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is Petropoulos" initials="M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73" autoAdjust="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3-17T13:23:03.921" idx="1">
    <p:pos x="3008" y="589"/>
    <p:text>Make sure you can explain thiese points verbally or on the board with simple examples.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3-17T14:40:27.281" idx="9">
    <p:pos x="3436" y="2236"/>
    <p:text>Add details.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D7EC-135F-46C6-8442-7D3D502FAAAB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B732E-2643-4EBA-A7C9-0AFA81E157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B732E-2643-4EBA-A7C9-0AFA81E157A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C4CA7A-24E6-4B6D-BD70-AE62FE346C01}" type="datetimeFigureOut">
              <a:rPr lang="en-US" smtClean="0"/>
              <a:pPr/>
              <a:t>3/21/2008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ECA135-8052-4FD5-802C-0A334B6C5E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382000" cy="147002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An Interactive Clustering-based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Approach to Integrating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Source Query Interfaces on the Deep Web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5600"/>
            <a:ext cx="6172200" cy="2895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400" dirty="0" err="1" smtClean="0"/>
              <a:t>Wensheng</a:t>
            </a:r>
            <a:r>
              <a:rPr lang="en-US" sz="2400" dirty="0" smtClean="0"/>
              <a:t> Wu </a:t>
            </a:r>
          </a:p>
          <a:p>
            <a:pPr algn="r"/>
            <a:r>
              <a:rPr lang="en-US" sz="2400" dirty="0" smtClean="0"/>
              <a:t>Clement Yu </a:t>
            </a:r>
          </a:p>
          <a:p>
            <a:pPr algn="r"/>
            <a:r>
              <a:rPr lang="en-US" sz="2400" dirty="0" err="1" smtClean="0"/>
              <a:t>AnHai</a:t>
            </a:r>
            <a:r>
              <a:rPr lang="en-US" sz="2400" dirty="0" smtClean="0"/>
              <a:t> Doan </a:t>
            </a:r>
          </a:p>
          <a:p>
            <a:pPr algn="r"/>
            <a:r>
              <a:rPr lang="en-US" sz="2400" dirty="0" err="1" smtClean="0"/>
              <a:t>Weiyi</a:t>
            </a:r>
            <a:r>
              <a:rPr lang="en-US" sz="2400" dirty="0" smtClean="0"/>
              <a:t> </a:t>
            </a:r>
            <a:r>
              <a:rPr lang="en-US" sz="2400" dirty="0" err="1" smtClean="0"/>
              <a:t>Meng</a:t>
            </a:r>
            <a:endParaRPr lang="en-US" sz="2400" dirty="0" smtClean="0"/>
          </a:p>
          <a:p>
            <a:pPr algn="r"/>
            <a:endParaRPr lang="en-US" sz="2400" i="1" dirty="0" smtClean="0"/>
          </a:p>
          <a:p>
            <a:pPr algn="r"/>
            <a:r>
              <a:rPr lang="en-US" sz="2400" i="1" dirty="0" smtClean="0"/>
              <a:t>Presented By :</a:t>
            </a:r>
          </a:p>
          <a:p>
            <a:pPr algn="r"/>
            <a:r>
              <a:rPr lang="en-US" sz="2400" i="1" dirty="0" err="1" smtClean="0"/>
              <a:t>Manas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Pradhan</a:t>
            </a:r>
            <a:endParaRPr lang="en-US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76500" y="6019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</a:rPr>
              <a:t>Database Seminar March 21, 2008</a:t>
            </a:r>
            <a:endParaRPr lang="en-U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3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95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Interface matching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types of Mapping</a:t>
            </a:r>
          </a:p>
          <a:p>
            <a:r>
              <a:rPr lang="en-US" sz="2400" dirty="0" smtClean="0"/>
              <a:t>Simple Mapping</a:t>
            </a:r>
          </a:p>
          <a:p>
            <a:pPr lvl="1"/>
            <a:r>
              <a:rPr lang="en-US" sz="2000" dirty="0" smtClean="0"/>
              <a:t>1:1 semantic correspondence between 2 fields in 	different interfaces</a:t>
            </a:r>
          </a:p>
          <a:p>
            <a:pPr lvl="1"/>
            <a:r>
              <a:rPr lang="en-US" sz="2000" dirty="0" smtClean="0"/>
              <a:t>Major Challenge : Label mismatch problem.</a:t>
            </a:r>
          </a:p>
          <a:p>
            <a:pPr lvl="1"/>
            <a:r>
              <a:rPr lang="en-US" sz="2000" dirty="0" smtClean="0"/>
              <a:t>Example: class of service, class of ticket, cabin, preferred  cabin flight service etc. imply the same label.</a:t>
            </a:r>
          </a:p>
          <a:p>
            <a:r>
              <a:rPr lang="en-US" dirty="0" smtClean="0"/>
              <a:t>Complex Mapping</a:t>
            </a:r>
            <a:endParaRPr lang="en-US" sz="2400" dirty="0" smtClean="0"/>
          </a:p>
          <a:p>
            <a:pPr lvl="1"/>
            <a:r>
              <a:rPr lang="en-US" sz="2000" dirty="0" smtClean="0"/>
              <a:t>1:m semantic correspondence between </a:t>
            </a:r>
            <a:r>
              <a:rPr lang="en-US" sz="2000" dirty="0" smtClean="0"/>
              <a:t>more than 2 </a:t>
            </a:r>
            <a:r>
              <a:rPr lang="en-US" sz="2000" dirty="0" smtClean="0"/>
              <a:t>fields in different interfaces</a:t>
            </a:r>
          </a:p>
          <a:p>
            <a:pPr lvl="1"/>
            <a:r>
              <a:rPr lang="en-US" sz="2000" dirty="0" smtClean="0"/>
              <a:t>Aggregate and is-a types of 1:m mapping</a:t>
            </a:r>
          </a:p>
          <a:p>
            <a:pPr lvl="1"/>
            <a:r>
              <a:rPr lang="en-US" sz="2000" dirty="0" smtClean="0"/>
              <a:t>More challenging than simple mapping</a:t>
            </a:r>
          </a:p>
        </p:txBody>
      </p:sp>
      <p:pic>
        <p:nvPicPr>
          <p:cNvPr id="5" name="Content Placeholder 3" descr="Schema Tree.jpg"/>
          <p:cNvPicPr>
            <a:picLocks/>
          </p:cNvPicPr>
          <p:nvPr/>
        </p:nvPicPr>
        <p:blipFill>
          <a:blip r:embed="rId2"/>
          <a:srcRect l="53846" t="60274" r="2885" b="10959"/>
          <a:stretch>
            <a:fillRect/>
          </a:stretch>
        </p:blipFill>
        <p:spPr>
          <a:xfrm>
            <a:off x="762000" y="4648200"/>
            <a:ext cx="7162800" cy="1935422"/>
          </a:xfrm>
          <a:prstGeom prst="rect">
            <a:avLst/>
          </a:prstGeom>
        </p:spPr>
      </p:pic>
    </p:spTree>
  </p:cSld>
  <p:clrMapOvr>
    <a:masterClrMapping/>
  </p:clrMapOvr>
  <p:transition advTm="21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1:1 mappings </a:t>
            </a:r>
          </a:p>
          <a:p>
            <a:pPr lvl="1"/>
            <a:r>
              <a:rPr lang="en-US" sz="2000" dirty="0" smtClean="0"/>
              <a:t>Done by using the bridging effect achieved by matching all interfaces at once.</a:t>
            </a:r>
          </a:p>
          <a:p>
            <a:pPr lvl="1"/>
            <a:r>
              <a:rPr lang="en-US" sz="2000" dirty="0" smtClean="0"/>
              <a:t>Similar to reusing existing mappings.</a:t>
            </a:r>
          </a:p>
          <a:p>
            <a:r>
              <a:rPr lang="en-US" dirty="0" smtClean="0"/>
              <a:t>Handling 1:m mappings</a:t>
            </a:r>
          </a:p>
          <a:p>
            <a:pPr lvl="1"/>
            <a:r>
              <a:rPr lang="en-US" dirty="0" smtClean="0"/>
              <a:t>Using following observations to identify 1:m mappings</a:t>
            </a:r>
          </a:p>
          <a:p>
            <a:pPr lvl="2"/>
            <a:r>
              <a:rPr lang="en-US" dirty="0" smtClean="0"/>
              <a:t>Value Correspondence</a:t>
            </a:r>
          </a:p>
          <a:p>
            <a:pPr lvl="2"/>
            <a:r>
              <a:rPr lang="en-US" dirty="0" smtClean="0"/>
              <a:t>Field Proximity</a:t>
            </a:r>
          </a:p>
          <a:p>
            <a:pPr lvl="2"/>
            <a:r>
              <a:rPr lang="en-US" dirty="0" smtClean="0"/>
              <a:t>Label Similarity</a:t>
            </a:r>
          </a:p>
          <a:p>
            <a:pPr marL="273050" indent="-273050"/>
            <a:r>
              <a:rPr lang="en-US" sz="2400" dirty="0" smtClean="0"/>
              <a:t>User Interactions</a:t>
            </a:r>
          </a:p>
        </p:txBody>
      </p:sp>
    </p:spTree>
  </p:cSld>
  <p:clrMapOvr>
    <a:masterClrMapping/>
  </p:clrMapOvr>
  <p:transition advTm="226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90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Field Matching via Clustering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Similarity Function</a:t>
            </a:r>
          </a:p>
          <a:p>
            <a:pPr lvl="1"/>
            <a:r>
              <a:rPr lang="en-US" sz="2000" b="1" dirty="0" smtClean="0"/>
              <a:t>Aggregate Similarity </a:t>
            </a:r>
            <a:r>
              <a:rPr lang="en-US" sz="2000" dirty="0" smtClean="0"/>
              <a:t>AS(</a:t>
            </a:r>
            <a:r>
              <a:rPr lang="en-US" sz="2000" i="1" dirty="0" smtClean="0"/>
              <a:t>e</a:t>
            </a:r>
            <a:r>
              <a:rPr lang="en-US" sz="2000" dirty="0" smtClean="0"/>
              <a:t>, </a:t>
            </a:r>
            <a:r>
              <a:rPr lang="en-US" sz="2000" i="1" dirty="0" smtClean="0"/>
              <a:t>f</a:t>
            </a:r>
            <a:r>
              <a:rPr lang="en-US" sz="2000" dirty="0" smtClean="0"/>
              <a:t> ) is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where </a:t>
            </a:r>
            <a:r>
              <a:rPr lang="en-US" sz="2000" b="1" dirty="0" smtClean="0"/>
              <a:t>Linguistic Similarity </a:t>
            </a:r>
            <a:r>
              <a:rPr lang="en-US" sz="2000" dirty="0" err="1" smtClean="0"/>
              <a:t>lingSim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dirty="0" smtClean="0"/>
              <a:t>, </a:t>
            </a:r>
            <a:r>
              <a:rPr lang="en-US" sz="2000" i="1" dirty="0" smtClean="0"/>
              <a:t>f </a:t>
            </a:r>
            <a:r>
              <a:rPr lang="en-US" sz="2000" dirty="0" smtClean="0"/>
              <a:t>) is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after normalization (next slide )</a:t>
            </a:r>
          </a:p>
          <a:p>
            <a:pPr lvl="1"/>
            <a:r>
              <a:rPr lang="en-US" sz="2000" dirty="0" smtClean="0"/>
              <a:t>and where </a:t>
            </a:r>
            <a:r>
              <a:rPr lang="en-US" sz="2000" dirty="0" err="1" smtClean="0"/>
              <a:t>domSim</a:t>
            </a:r>
            <a:r>
              <a:rPr lang="en-US" sz="2000" dirty="0" smtClean="0"/>
              <a:t> is </a:t>
            </a:r>
            <a:r>
              <a:rPr lang="en-US" sz="2000" b="1" dirty="0" smtClean="0"/>
              <a:t>Domain Similarity </a:t>
            </a:r>
            <a:r>
              <a:rPr lang="en-US" sz="2000" dirty="0" smtClean="0"/>
              <a:t>(to follow ) </a:t>
            </a:r>
          </a:p>
          <a:p>
            <a:pPr lvl="1"/>
            <a:r>
              <a:rPr lang="el-GR" sz="2000" dirty="0" smtClean="0"/>
              <a:t>λ</a:t>
            </a:r>
            <a:r>
              <a:rPr lang="en-US" sz="2000" dirty="0" smtClean="0"/>
              <a:t>s are weight coefficients</a:t>
            </a:r>
          </a:p>
          <a:p>
            <a:pPr lvl="1"/>
            <a:r>
              <a:rPr lang="en-US" sz="2000" dirty="0" err="1" smtClean="0"/>
              <a:t>nSim</a:t>
            </a:r>
            <a:r>
              <a:rPr lang="en-US" sz="2000" dirty="0" smtClean="0"/>
              <a:t>, </a:t>
            </a:r>
            <a:r>
              <a:rPr lang="en-US" sz="2000" dirty="0" err="1" smtClean="0"/>
              <a:t>lSim</a:t>
            </a:r>
            <a:r>
              <a:rPr lang="en-US" sz="2000" dirty="0" smtClean="0"/>
              <a:t> and </a:t>
            </a:r>
            <a:r>
              <a:rPr lang="en-US" sz="2000" dirty="0" err="1" smtClean="0"/>
              <a:t>nlSim</a:t>
            </a:r>
            <a:r>
              <a:rPr lang="en-US" sz="2000" dirty="0" smtClean="0"/>
              <a:t> calculated using cosine similarity</a:t>
            </a:r>
            <a:endParaRPr lang="en-US" sz="2000" dirty="0"/>
          </a:p>
        </p:txBody>
      </p:sp>
      <p:pic>
        <p:nvPicPr>
          <p:cNvPr id="4" name="Picture 3" descr="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5791200" cy="685800"/>
          </a:xfrm>
          <a:prstGeom prst="rect">
            <a:avLst/>
          </a:prstGeom>
        </p:spPr>
      </p:pic>
      <p:pic>
        <p:nvPicPr>
          <p:cNvPr id="5" name="Picture 4" descr="F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962400"/>
            <a:ext cx="6391275" cy="838200"/>
          </a:xfrm>
          <a:prstGeom prst="rect">
            <a:avLst/>
          </a:prstGeom>
        </p:spPr>
      </p:pic>
    </p:spTree>
  </p:cSld>
  <p:clrMapOvr>
    <a:masterClrMapping/>
  </p:clrMapOvr>
  <p:transition advTm="179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</a:p>
          <a:p>
            <a:pPr lvl="1"/>
            <a:r>
              <a:rPr lang="en-US" dirty="0" smtClean="0"/>
              <a:t>Used to cope with concatenated words</a:t>
            </a:r>
          </a:p>
          <a:p>
            <a:pPr lvl="1"/>
            <a:r>
              <a:rPr lang="en-US" dirty="0" smtClean="0"/>
              <a:t>For example </a:t>
            </a:r>
            <a:r>
              <a:rPr lang="en-US" dirty="0" err="1" smtClean="0"/>
              <a:t>departcity</a:t>
            </a:r>
            <a:r>
              <a:rPr lang="en-US" dirty="0" smtClean="0"/>
              <a:t> is tokenized into depart city and </a:t>
            </a:r>
            <a:r>
              <a:rPr lang="en-US" dirty="0" err="1" smtClean="0"/>
              <a:t>first_name</a:t>
            </a:r>
            <a:r>
              <a:rPr lang="en-US" dirty="0" smtClean="0"/>
              <a:t> into first name.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Used to expand </a:t>
            </a:r>
            <a:r>
              <a:rPr lang="en-US" dirty="0" smtClean="0"/>
              <a:t>abbreviations</a:t>
            </a:r>
            <a:endParaRPr lang="en-US" dirty="0" smtClean="0"/>
          </a:p>
          <a:p>
            <a:pPr lvl="1"/>
            <a:r>
              <a:rPr lang="en-US" dirty="0" smtClean="0"/>
              <a:t>For example dept is transformed into departure.</a:t>
            </a:r>
          </a:p>
          <a:p>
            <a:pPr lvl="1"/>
            <a:r>
              <a:rPr lang="en-US" dirty="0" smtClean="0"/>
              <a:t>To avoid false expansion, word should not be in dictionary </a:t>
            </a:r>
            <a:r>
              <a:rPr lang="en-US" dirty="0" smtClean="0"/>
              <a:t>and </a:t>
            </a:r>
            <a:r>
              <a:rPr lang="en-US" dirty="0" smtClean="0"/>
              <a:t>to be more than 3 words long </a:t>
            </a:r>
            <a:r>
              <a:rPr lang="en-US" dirty="0" smtClean="0"/>
              <a:t>and </a:t>
            </a:r>
            <a:r>
              <a:rPr lang="en-US" dirty="0" smtClean="0"/>
              <a:t>having the same first letter as expanding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Domain types like money, string, </a:t>
            </a:r>
            <a:r>
              <a:rPr lang="en-US" dirty="0" err="1" smtClean="0"/>
              <a:t>int</a:t>
            </a:r>
            <a:r>
              <a:rPr lang="en-US" dirty="0" smtClean="0"/>
              <a:t>, time, real, area …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		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1900" dirty="0" err="1" smtClean="0"/>
              <a:t>typeSim</a:t>
            </a:r>
            <a:r>
              <a:rPr lang="en-US" sz="1900" dirty="0" smtClean="0"/>
              <a:t> is 1 if same domain type and 0 otherwise</a:t>
            </a:r>
          </a:p>
          <a:p>
            <a:pPr lvl="3"/>
            <a:r>
              <a:rPr lang="en-US" sz="1900" dirty="0" err="1" smtClean="0"/>
              <a:t>valueSim</a:t>
            </a:r>
            <a:r>
              <a:rPr lang="en-US" sz="1900" dirty="0" smtClean="0"/>
              <a:t>(d, d’) is evaluated as follows when type </a:t>
            </a:r>
            <a:r>
              <a:rPr lang="en-US" sz="1900" dirty="0" err="1" smtClean="0"/>
              <a:t>int</a:t>
            </a:r>
            <a:r>
              <a:rPr lang="en-US" sz="1900" dirty="0" smtClean="0"/>
              <a:t> :</a:t>
            </a:r>
            <a:endParaRPr lang="en-US" sz="1800" dirty="0" smtClean="0"/>
          </a:p>
          <a:p>
            <a:pPr lvl="1">
              <a:buNone/>
            </a:pPr>
            <a:r>
              <a:rPr lang="en-US" sz="1900" dirty="0" smtClean="0"/>
              <a:t>			min{ max(d), max(d’) } – max{ min(d), min(d’) }</a:t>
            </a:r>
          </a:p>
          <a:p>
            <a:pPr lvl="1">
              <a:buNone/>
            </a:pPr>
            <a:r>
              <a:rPr lang="en-US" sz="1900" dirty="0" smtClean="0"/>
              <a:t>     		max{ max(d), max(d’) } – min{ min(d), min(d’) }</a:t>
            </a:r>
          </a:p>
          <a:p>
            <a:pPr marL="365760" lvl="1">
              <a:lnSpc>
                <a:spcPct val="60000"/>
              </a:lnSpc>
              <a:spcBef>
                <a:spcPts val="0"/>
              </a:spcBef>
              <a:buNone/>
            </a:pPr>
            <a:r>
              <a:rPr lang="en-US" sz="1900" dirty="0" smtClean="0"/>
              <a:t> 		</a:t>
            </a:r>
          </a:p>
          <a:p>
            <a:pPr lvl="1">
              <a:buNone/>
            </a:pPr>
            <a:r>
              <a:rPr lang="en-US" sz="1900" dirty="0" smtClean="0"/>
              <a:t>			where min(d) and max(d) give the minimum and 			maximum values in the domain d </a:t>
            </a:r>
          </a:p>
          <a:p>
            <a:pPr lvl="3"/>
            <a:r>
              <a:rPr lang="en-US" sz="1900" dirty="0" smtClean="0"/>
              <a:t>In case of strings </a:t>
            </a:r>
            <a:r>
              <a:rPr lang="en-US" sz="1900" dirty="0" err="1" smtClean="0"/>
              <a:t>valueSim</a:t>
            </a:r>
            <a:r>
              <a:rPr lang="en-US" sz="1900" dirty="0" smtClean="0"/>
              <a:t> is evaluated using Dice’s function                        	  </a:t>
            </a:r>
            <a:r>
              <a:rPr lang="en-US" sz="1600" dirty="0" smtClean="0"/>
              <a:t>2 * |C|</a:t>
            </a:r>
          </a:p>
          <a:p>
            <a:pPr lvl="1">
              <a:buNone/>
            </a:pPr>
            <a:r>
              <a:rPr lang="en-US" sz="1900" dirty="0" smtClean="0"/>
              <a:t>	 	             |d| + |d’|</a:t>
            </a:r>
          </a:p>
          <a:p>
            <a:pPr marL="800100" lvl="1" indent="-433388">
              <a:buNone/>
            </a:pPr>
            <a:r>
              <a:rPr lang="en-US" sz="1900" dirty="0" smtClean="0"/>
              <a:t>       		where C is the set of similar string pairs calculated 			using cosine similarities.</a:t>
            </a:r>
            <a:endParaRPr lang="en-US" sz="1900" dirty="0"/>
          </a:p>
        </p:txBody>
      </p:sp>
      <p:pic>
        <p:nvPicPr>
          <p:cNvPr id="4" name="Picture 3" descr="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5562600" cy="60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86000" y="3962400"/>
            <a:ext cx="502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54864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62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1:1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 hierarchical agglomerative clustering algorithm used to find 1:1 mappings</a:t>
            </a:r>
          </a:p>
          <a:p>
            <a:r>
              <a:rPr lang="en-US" dirty="0" smtClean="0"/>
              <a:t>It takes as input 3 elements :</a:t>
            </a:r>
            <a:endParaRPr lang="en-US" baseline="-25000" dirty="0" smtClean="0"/>
          </a:p>
          <a:p>
            <a:pPr lvl="1"/>
            <a:r>
              <a:rPr lang="en-US" dirty="0" smtClean="0"/>
              <a:t>Set of Interfaces S</a:t>
            </a:r>
          </a:p>
          <a:p>
            <a:pPr lvl="1"/>
            <a:r>
              <a:rPr lang="en-US" dirty="0" smtClean="0"/>
              <a:t>Similarity Matrix M of fields in S</a:t>
            </a:r>
          </a:p>
          <a:p>
            <a:pPr lvl="1"/>
            <a:r>
              <a:rPr lang="en-US" dirty="0" smtClean="0"/>
              <a:t>Stopping Threshold </a:t>
            </a:r>
            <a:r>
              <a:rPr lang="el-GR" dirty="0" smtClean="0"/>
              <a:t>τ</a:t>
            </a:r>
            <a:r>
              <a:rPr lang="en-US" baseline="-25000" dirty="0" smtClean="0"/>
              <a:t>c </a:t>
            </a:r>
            <a:r>
              <a:rPr lang="en-US" dirty="0" smtClean="0"/>
              <a:t>≥ 0 </a:t>
            </a:r>
            <a:endParaRPr lang="en-US" baseline="-25000" dirty="0" smtClean="0"/>
          </a:p>
          <a:p>
            <a:r>
              <a:rPr lang="en-US" dirty="0" smtClean="0"/>
              <a:t>Algorithm employs greedy matching</a:t>
            </a:r>
          </a:p>
          <a:p>
            <a:r>
              <a:rPr lang="en-US" dirty="0" smtClean="0"/>
              <a:t>Output of the algorithm is partition over fields such that similar fields are in same partitions.</a:t>
            </a:r>
          </a:p>
          <a:p>
            <a:endParaRPr lang="en-US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ransition advTm="209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Algorithm</a:t>
            </a:r>
            <a:endParaRPr lang="en-US" dirty="0"/>
          </a:p>
        </p:txBody>
      </p:sp>
      <p:pic>
        <p:nvPicPr>
          <p:cNvPr id="4" name="Content Placeholder 3" descr="f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7467600" cy="472440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6299" t="21622" r="9711" b="13513"/>
          <a:stretch>
            <a:fillRect/>
          </a:stretch>
        </p:blipFill>
        <p:spPr bwMode="auto">
          <a:xfrm>
            <a:off x="2438400" y="5562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71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Based Tie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when more than 1 pair of clusters with the same maximum similarity.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Resolved by using order semantics of fields in the involved clusters.</a:t>
            </a:r>
          </a:p>
          <a:p>
            <a:endParaRPr lang="en-US" dirty="0"/>
          </a:p>
        </p:txBody>
      </p:sp>
      <p:pic>
        <p:nvPicPr>
          <p:cNvPr id="4" name="Picture 3" descr="f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6496050" cy="1543050"/>
          </a:xfrm>
          <a:prstGeom prst="rect">
            <a:avLst/>
          </a:prstGeom>
        </p:spPr>
      </p:pic>
    </p:spTree>
  </p:cSld>
  <p:clrMapOvr>
    <a:masterClrMapping/>
  </p:clrMapOvr>
  <p:transition advTm="22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29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Complex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phases introduced to handle 1:m mappings</a:t>
            </a:r>
          </a:p>
          <a:p>
            <a:pPr lvl="1"/>
            <a:r>
              <a:rPr lang="en-US" dirty="0" smtClean="0"/>
              <a:t>Preliminary 1-m matching phase</a:t>
            </a:r>
          </a:p>
          <a:p>
            <a:pPr lvl="1"/>
            <a:r>
              <a:rPr lang="en-US" dirty="0" smtClean="0"/>
              <a:t>Final 1-m matching phase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Involves considering composite domain and composite field</a:t>
            </a:r>
          </a:p>
          <a:p>
            <a:endParaRPr lang="en-US" dirty="0" smtClean="0"/>
          </a:p>
          <a:p>
            <a:r>
              <a:rPr lang="en-US" dirty="0" smtClean="0"/>
              <a:t>Similarity of Composite vs. Simple/Composite </a:t>
            </a:r>
            <a:r>
              <a:rPr lang="en-US" dirty="0" smtClean="0"/>
              <a:t>Domains to be handled.</a:t>
            </a:r>
            <a:endParaRPr lang="en-US" dirty="0" smtClean="0"/>
          </a:p>
        </p:txBody>
      </p:sp>
    </p:spTree>
  </p:cSld>
  <p:clrMapOvr>
    <a:masterClrMapping/>
  </p:clrMapOvr>
  <p:transition advTm="279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Matching Algorithm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1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33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77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Identifying a Preliminary Set of 1:m Mappings</a:t>
            </a:r>
          </a:p>
          <a:p>
            <a:r>
              <a:rPr lang="en-US" b="1" dirty="0" smtClean="0"/>
              <a:t>Aggregate Type</a:t>
            </a:r>
          </a:p>
          <a:p>
            <a:pPr lvl="1"/>
            <a:r>
              <a:rPr lang="en-US" sz="2300" dirty="0" smtClean="0"/>
              <a:t>If a field e in an interface S is composite then we check every other interface denoted as X and look for set of fields f  = (f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,f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,….f</a:t>
            </a:r>
            <a:r>
              <a:rPr lang="en-US" sz="2300" baseline="-25000" dirty="0" smtClean="0"/>
              <a:t>n</a:t>
            </a:r>
            <a:r>
              <a:rPr lang="en-US" sz="2300" dirty="0" smtClean="0"/>
              <a:t>) where n&gt;1 satisfying following conditions :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err="1" smtClean="0"/>
              <a:t>f</a:t>
            </a:r>
            <a:r>
              <a:rPr lang="en-US" sz="1900" baseline="-25000" dirty="0" err="1" smtClean="0"/>
              <a:t>i</a:t>
            </a:r>
            <a:r>
              <a:rPr lang="en-US" sz="1900" dirty="0" err="1" smtClean="0"/>
              <a:t>'s</a:t>
            </a:r>
            <a:r>
              <a:rPr lang="en-US" sz="1900" dirty="0" smtClean="0"/>
              <a:t> are siblings of same parent p, but the set of </a:t>
            </a:r>
            <a:r>
              <a:rPr lang="en-US" sz="1900" dirty="0" err="1" smtClean="0"/>
              <a:t>f</a:t>
            </a:r>
            <a:r>
              <a:rPr lang="en-US" sz="1900" baseline="-25000" dirty="0" err="1" smtClean="0"/>
              <a:t>i</a:t>
            </a:r>
            <a:r>
              <a:rPr lang="en-US" sz="1900" dirty="0" err="1" smtClean="0"/>
              <a:t>'s</a:t>
            </a:r>
            <a:r>
              <a:rPr lang="en-US" sz="1900" dirty="0" smtClean="0"/>
              <a:t> might also be a proper subset of the set of all children of p</a:t>
            </a:r>
            <a:r>
              <a:rPr lang="en-US" dirty="0" smtClean="0"/>
              <a:t>.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smtClean="0"/>
              <a:t>The label of the parent of </a:t>
            </a:r>
            <a:r>
              <a:rPr lang="en-US" sz="1900" dirty="0" err="1" smtClean="0"/>
              <a:t>f</a:t>
            </a:r>
            <a:r>
              <a:rPr lang="en-US" sz="1900" baseline="-25000" dirty="0" err="1" smtClean="0"/>
              <a:t>i</a:t>
            </a:r>
            <a:r>
              <a:rPr lang="en-US" sz="1900" dirty="0" err="1" smtClean="0"/>
              <a:t>'s</a:t>
            </a:r>
            <a:r>
              <a:rPr lang="en-US" sz="1900" dirty="0" smtClean="0"/>
              <a:t> is highly similar to the label of e.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smtClean="0"/>
              <a:t>There is a subset s of sub-domains of domain of e such that there is a 1:1 correspondence between each sub-domain in s and the domain of some field </a:t>
            </a:r>
            <a:r>
              <a:rPr lang="en-US" sz="1900" dirty="0" err="1" smtClean="0"/>
              <a:t>f</a:t>
            </a:r>
            <a:r>
              <a:rPr lang="en-US" sz="1900" baseline="-25000" dirty="0" err="1" smtClean="0"/>
              <a:t>j</a:t>
            </a:r>
            <a:r>
              <a:rPr lang="en-US" sz="1900" dirty="0" smtClean="0"/>
              <a:t> (or sub-domain if </a:t>
            </a:r>
            <a:r>
              <a:rPr lang="en-US" sz="1900" dirty="0" err="1" smtClean="0"/>
              <a:t>f</a:t>
            </a:r>
            <a:r>
              <a:rPr lang="en-US" sz="1900" baseline="-25000" dirty="0" err="1" smtClean="0"/>
              <a:t>j</a:t>
            </a:r>
            <a:r>
              <a:rPr lang="en-US" sz="1900" dirty="0" smtClean="0"/>
              <a:t> is composite) in f in the sense that they have high similarity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Complex Mappings</a:t>
            </a:r>
            <a:endParaRPr lang="en-US" dirty="0"/>
          </a:p>
        </p:txBody>
      </p:sp>
    </p:spTree>
  </p:cSld>
  <p:clrMapOvr>
    <a:masterClrMapping/>
  </p:clrMapOvr>
  <p:transition advTm="17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Complex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Identifying a Preliminary Set of 1:m Mappings</a:t>
            </a:r>
          </a:p>
          <a:p>
            <a:r>
              <a:rPr lang="en-US" b="1" dirty="0" smtClean="0"/>
              <a:t>Is-a Type</a:t>
            </a:r>
          </a:p>
          <a:p>
            <a:pPr lvl="1"/>
            <a:r>
              <a:rPr lang="en-US" sz="2300" dirty="0" smtClean="0"/>
              <a:t>For each non-composite field ‘e’ in interface S, we check if there exists a set of fields f = (f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.f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,…,f</a:t>
            </a:r>
            <a:r>
              <a:rPr lang="en-US" sz="2300" baseline="-25000" dirty="0" smtClean="0"/>
              <a:t>n</a:t>
            </a:r>
            <a:r>
              <a:rPr lang="en-US" sz="2300" dirty="0" smtClean="0"/>
              <a:t>) where n &gt; 1, in another interface X, which meets the following conditions: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smtClean="0"/>
              <a:t>All </a:t>
            </a:r>
            <a:r>
              <a:rPr lang="en-US" sz="1900" dirty="0" err="1" smtClean="0"/>
              <a:t>fi's</a:t>
            </a:r>
            <a:r>
              <a:rPr lang="en-US" sz="1900" dirty="0" smtClean="0"/>
              <a:t> are siblings and their parent does not have any children other than </a:t>
            </a:r>
            <a:r>
              <a:rPr lang="en-US" sz="1900" dirty="0" err="1" smtClean="0"/>
              <a:t>fi's</a:t>
            </a:r>
            <a:r>
              <a:rPr lang="en-US" sz="1900" dirty="0" smtClean="0"/>
              <a:t>.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smtClean="0"/>
              <a:t>The label of the parent of </a:t>
            </a:r>
            <a:r>
              <a:rPr lang="en-US" sz="1900" dirty="0" err="1" smtClean="0"/>
              <a:t>fi's</a:t>
            </a:r>
            <a:r>
              <a:rPr lang="en-US" sz="1900" dirty="0" smtClean="0"/>
              <a:t> is highly similar to the label of e.</a:t>
            </a:r>
          </a:p>
          <a:p>
            <a:pPr marL="981393" lvl="2" indent="-250825">
              <a:buFont typeface="+mj-lt"/>
              <a:buAutoNum type="arabicPeriod"/>
            </a:pPr>
            <a:r>
              <a:rPr lang="en-US" sz="1900" dirty="0" smtClean="0"/>
              <a:t>The domain of each f is highly similar to the domain of e.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Finding Complex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96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Dealing with Infinite Domains</a:t>
            </a:r>
          </a:p>
          <a:p>
            <a:pPr lvl="1"/>
            <a:r>
              <a:rPr lang="en-US" dirty="0" smtClean="0"/>
              <a:t>Some fields whose domain type cannot be inferred</a:t>
            </a:r>
          </a:p>
          <a:p>
            <a:pPr lvl="1"/>
            <a:r>
              <a:rPr lang="en-US" dirty="0" smtClean="0"/>
              <a:t>We assume the domain type to be string and the cardinality to be infinite.</a:t>
            </a:r>
          </a:p>
          <a:p>
            <a:pPr lvl="1"/>
            <a:r>
              <a:rPr lang="en-US" dirty="0" smtClean="0"/>
              <a:t>Similarity of such domains with any other domains is 0</a:t>
            </a:r>
          </a:p>
          <a:p>
            <a:pPr lvl="1"/>
            <a:r>
              <a:rPr lang="en-US" dirty="0" smtClean="0"/>
              <a:t>Such cases we utilize the label information of the fields</a:t>
            </a:r>
          </a:p>
          <a:p>
            <a:pPr lvl="1"/>
            <a:r>
              <a:rPr lang="en-US" dirty="0" smtClean="0"/>
              <a:t>For all such fields not identified as 1:m mappings, we seek a set of sibling fields f = { f1,f2, … , fn) n&gt; 0 such that one of the conditions is satisfied </a:t>
            </a:r>
          </a:p>
          <a:p>
            <a:pPr lvl="2"/>
            <a:r>
              <a:rPr lang="en-US" dirty="0" err="1" smtClean="0"/>
              <a:t>fi</a:t>
            </a:r>
            <a:r>
              <a:rPr lang="en-US" sz="200" dirty="0" err="1" smtClean="0"/>
              <a:t>i</a:t>
            </a:r>
            <a:r>
              <a:rPr lang="en-US" dirty="0" err="1" smtClean="0"/>
              <a:t>'s</a:t>
            </a:r>
            <a:r>
              <a:rPr lang="en-US" dirty="0" smtClean="0"/>
              <a:t> are the only children of their parent, p, and the label of g is identical to the label of p. </a:t>
            </a:r>
          </a:p>
          <a:p>
            <a:pPr lvl="2"/>
            <a:r>
              <a:rPr lang="en-US" dirty="0" smtClean="0"/>
              <a:t>The label of g can be decomposed into several component terms with `,', `/', `or' as delimiters, and the label of each </a:t>
            </a:r>
            <a:r>
              <a:rPr lang="en-US" dirty="0" err="1" smtClean="0"/>
              <a:t>f</a:t>
            </a:r>
            <a:r>
              <a:rPr lang="en-US" sz="200" dirty="0" err="1" smtClean="0"/>
              <a:t>i</a:t>
            </a:r>
            <a:r>
              <a:rPr lang="en-US" sz="200" dirty="0" smtClean="0"/>
              <a:t> </a:t>
            </a:r>
            <a:r>
              <a:rPr lang="en-US" dirty="0" smtClean="0"/>
              <a:t>is one of the component terms in the label of 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r>
              <a:rPr lang="en-US" dirty="0" smtClean="0"/>
              <a:t>Obtaining Final 1:m Mappings of fields. </a:t>
            </a:r>
          </a:p>
          <a:p>
            <a:pPr lvl="1"/>
            <a:r>
              <a:rPr lang="en-US" sz="2000" dirty="0" smtClean="0"/>
              <a:t>Inference Process is applied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1:m mappings combined with 1:1 mappings to infer additional 1:m mappings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Example: If previous steps give us a mapping </a:t>
            </a:r>
            <a:r>
              <a:rPr lang="en-US" sz="2000" b="1" dirty="0" smtClean="0"/>
              <a:t>a     {b1,b2}</a:t>
            </a:r>
          </a:p>
          <a:p>
            <a:pPr lvl="1">
              <a:buNone/>
            </a:pPr>
            <a:r>
              <a:rPr lang="en-US" sz="2000" dirty="0" smtClean="0"/>
              <a:t>	and we have 1:1 mappings </a:t>
            </a:r>
            <a:r>
              <a:rPr lang="en-US" sz="2000" b="1" dirty="0" smtClean="0"/>
              <a:t>b1     c1 </a:t>
            </a:r>
            <a:r>
              <a:rPr lang="en-US" sz="2000" dirty="0" smtClean="0"/>
              <a:t>and </a:t>
            </a:r>
            <a:r>
              <a:rPr lang="en-US" sz="2000" b="1" dirty="0" smtClean="0"/>
              <a:t>b2      c2</a:t>
            </a:r>
            <a:r>
              <a:rPr lang="en-US" sz="2000" dirty="0" smtClean="0"/>
              <a:t> then we can infer a mapping </a:t>
            </a:r>
            <a:r>
              <a:rPr lang="en-US" sz="2000" b="1" dirty="0" smtClean="0"/>
              <a:t>a     { c1, c2 }</a:t>
            </a:r>
            <a:r>
              <a:rPr lang="en-US" sz="2000" dirty="0" smtClean="0"/>
              <a:t> given that c1 and c2 both belong to interface C 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Complex Mappings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81800" y="40386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400" y="4343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24600" y="4343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0" y="47244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295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 Interactions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/>
            <a:r>
              <a:rPr lang="en-US" dirty="0" smtClean="0"/>
              <a:t> Algorithm requires set of parameters to be manually set.</a:t>
            </a:r>
          </a:p>
          <a:p>
            <a:pPr marL="457200"/>
            <a:endParaRPr lang="en-US" dirty="0" smtClean="0"/>
          </a:p>
          <a:p>
            <a:pPr marL="457200"/>
            <a:r>
              <a:rPr lang="en-US" dirty="0" smtClean="0"/>
              <a:t>The field matching algorithm made interactive by putting the human integrator back in loop.</a:t>
            </a:r>
          </a:p>
          <a:p>
            <a:pPr marL="457200"/>
            <a:endParaRPr lang="en-US" dirty="0" smtClean="0"/>
          </a:p>
          <a:p>
            <a:pPr marL="457200"/>
            <a:r>
              <a:rPr lang="en-US" dirty="0" smtClean="0"/>
              <a:t>This interaction is achieved in the following 2 ways :</a:t>
            </a:r>
          </a:p>
          <a:p>
            <a:pPr lvl="1"/>
            <a:r>
              <a:rPr lang="en-US" dirty="0" smtClean="0"/>
              <a:t>Parameter Learning</a:t>
            </a:r>
          </a:p>
          <a:p>
            <a:pPr lvl="1"/>
            <a:r>
              <a:rPr lang="en-US" dirty="0" smtClean="0"/>
              <a:t>Resolving the Uncertainties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advTm="304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Field Similarity (</a:t>
            </a:r>
            <a:r>
              <a:rPr lang="en-US" dirty="0" err="1" smtClean="0"/>
              <a:t>fs</a:t>
            </a:r>
            <a:r>
              <a:rPr lang="en-US" dirty="0" smtClean="0"/>
              <a:t>) is a linear combination of component similarities (</a:t>
            </a:r>
            <a:r>
              <a:rPr lang="en-US" dirty="0" err="1" smtClean="0"/>
              <a:t>cs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fs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* cs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*cs</a:t>
            </a:r>
            <a:r>
              <a:rPr lang="en-US" baseline="-25000" dirty="0" smtClean="0"/>
              <a:t>2</a:t>
            </a:r>
            <a:r>
              <a:rPr lang="en-US" dirty="0" smtClean="0"/>
              <a:t> + …… + a</a:t>
            </a:r>
            <a:r>
              <a:rPr lang="en-US" baseline="-25000" dirty="0" smtClean="0"/>
              <a:t>n</a:t>
            </a:r>
            <a:r>
              <a:rPr lang="en-US" dirty="0" smtClean="0"/>
              <a:t>*</a:t>
            </a:r>
            <a:r>
              <a:rPr lang="en-US" dirty="0" err="1" smtClean="0"/>
              <a:t>cs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are weight coefficients </a:t>
            </a:r>
          </a:p>
          <a:p>
            <a:pPr marL="287338" indent="-287338"/>
            <a:r>
              <a:rPr lang="en-US" dirty="0" smtClean="0"/>
              <a:t>Field Matching Algorithm acts as </a:t>
            </a:r>
            <a:r>
              <a:rPr lang="en-US" dirty="0" err="1" smtClean="0"/>
              <a:t>thresholding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Depending upon threshold, fields judged if similar.</a:t>
            </a:r>
          </a:p>
          <a:p>
            <a:r>
              <a:rPr lang="en-US" dirty="0" smtClean="0"/>
              <a:t>Critical factor is learning the threshold.</a:t>
            </a:r>
            <a:endParaRPr lang="en-US" dirty="0"/>
          </a:p>
        </p:txBody>
      </p:sp>
    </p:spTree>
  </p:cSld>
  <p:clrMapOvr>
    <a:masterClrMapping/>
  </p:clrMapOvr>
  <p:transition advTm="173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Thresholding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76962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1524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For a domain of interest, there exist numerous data sources.</a:t>
            </a:r>
          </a:p>
          <a:p>
            <a:r>
              <a:rPr lang="en-US" sz="2200" dirty="0" smtClean="0"/>
              <a:t>Different data sources can be accessed individually by their query interfaces (web forms, web services).</a:t>
            </a:r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8" name="Picture 2" descr="C:\Users\Manas Pradhan\Desktop\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24200"/>
            <a:ext cx="8534400" cy="3352800"/>
          </a:xfrm>
          <a:prstGeom prst="rect">
            <a:avLst/>
          </a:prstGeom>
          <a:noFill/>
        </p:spPr>
      </p:pic>
    </p:spTree>
  </p:cSld>
  <p:clrMapOvr>
    <a:masterClrMapping/>
  </p:clrMapOvr>
  <p:transition advTm="13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The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Analysis shows errors due to</a:t>
            </a:r>
          </a:p>
          <a:p>
            <a:pPr lvl="1"/>
            <a:r>
              <a:rPr lang="en-US" dirty="0" smtClean="0"/>
              <a:t>False positives due to homonyms </a:t>
            </a:r>
          </a:p>
          <a:p>
            <a:pPr lvl="2"/>
            <a:r>
              <a:rPr lang="en-US" dirty="0" smtClean="0"/>
              <a:t>Example: type of job can mean part time/ fulltime or accountant / engineer</a:t>
            </a:r>
          </a:p>
          <a:p>
            <a:pPr lvl="2"/>
            <a:r>
              <a:rPr lang="en-US" dirty="0" smtClean="0"/>
              <a:t>To determine possible homonyms, user asked to confirm when very low domain similarity but very high linguistic similarity.</a:t>
            </a:r>
          </a:p>
          <a:p>
            <a:pPr lvl="2"/>
            <a:r>
              <a:rPr lang="en-US" dirty="0" smtClean="0"/>
              <a:t>Since it can confuse the clustering process they are resolved before the learning starts</a:t>
            </a:r>
          </a:p>
          <a:p>
            <a:pPr lvl="1"/>
            <a:r>
              <a:rPr lang="en-US" dirty="0" smtClean="0"/>
              <a:t>False negative due to synonyms</a:t>
            </a:r>
          </a:p>
          <a:p>
            <a:pPr lvl="2"/>
            <a:r>
              <a:rPr lang="en-US" dirty="0" smtClean="0"/>
              <a:t>Words which do not </a:t>
            </a:r>
            <a:r>
              <a:rPr lang="en-US" dirty="0" err="1" smtClean="0"/>
              <a:t>hav</a:t>
            </a:r>
            <a:r>
              <a:rPr lang="en-US" dirty="0" smtClean="0"/>
              <a:t> similar labels and domains are semantically similar but do not have enough common values to be similar. </a:t>
            </a:r>
          </a:p>
          <a:p>
            <a:pPr lvl="2"/>
            <a:r>
              <a:rPr lang="en-US" dirty="0" smtClean="0"/>
              <a:t>To determine possible synonyms, additional Check – Ask – Merge Procedure introduced after resolving the ties step in the clustering process.</a:t>
            </a:r>
          </a:p>
        </p:txBody>
      </p:sp>
    </p:spTree>
  </p:cSld>
  <p:clrMapOvr>
    <a:masterClrMapping/>
  </p:clrMapOvr>
  <p:transition advTm="22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The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US" dirty="0" smtClean="0"/>
              <a:t>False negative 1:m mappings</a:t>
            </a:r>
          </a:p>
          <a:p>
            <a:pPr lvl="1"/>
            <a:r>
              <a:rPr lang="en-US" dirty="0" smtClean="0"/>
              <a:t>Some potential 1:m mappings that may be left out due to </a:t>
            </a:r>
            <a:r>
              <a:rPr lang="en-US" dirty="0" err="1" smtClean="0"/>
              <a:t>follwing</a:t>
            </a:r>
            <a:r>
              <a:rPr lang="en-US" dirty="0" smtClean="0"/>
              <a:t> reasons :</a:t>
            </a:r>
          </a:p>
          <a:p>
            <a:pPr lvl="1"/>
            <a:r>
              <a:rPr lang="en-US" dirty="0" smtClean="0"/>
              <a:t>Field e could intuitively map to fields f and g if 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Similarity between e and f is close to that between e and g.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f and g are very close to each other in the interface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No other field in the interface  containing e which satisfies conditions 1 and 2. Also f and g should be adjacent in the interface. ( Essential  because there might be multiple 1:1 mappings instead of a single 1:m mapping )</a:t>
            </a:r>
          </a:p>
          <a:p>
            <a:pPr marL="1348740" lvl="3" indent="-342900">
              <a:buFont typeface="+mj-lt"/>
              <a:buAutoNum type="arabicPeriod"/>
            </a:pPr>
            <a:endParaRPr lang="en-US" dirty="0" smtClean="0"/>
          </a:p>
          <a:p>
            <a:pPr lvl="1"/>
            <a:r>
              <a:rPr lang="en-US" dirty="0" smtClean="0"/>
              <a:t>Applied after preliminary 1:m mapping phase.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139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Experiments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830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794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smtClean="0"/>
              <a:t>Query interfaces to sources in 5 domains </a:t>
            </a:r>
          </a:p>
          <a:p>
            <a:pPr lvl="1"/>
            <a:r>
              <a:rPr lang="en-US" dirty="0" smtClean="0"/>
              <a:t>20 query interfaces to each domain by utilizing 2 online directories </a:t>
            </a:r>
          </a:p>
          <a:p>
            <a:pPr lvl="1"/>
            <a:r>
              <a:rPr lang="en-US" dirty="0" smtClean="0"/>
              <a:t>Searched sources in invisibleweb.com and yahoo.com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Performance measured using precision, recall and F- measure.</a:t>
            </a:r>
          </a:p>
          <a:p>
            <a:pPr lvl="1"/>
            <a:r>
              <a:rPr lang="en-US" dirty="0" smtClean="0"/>
              <a:t>F measure incorporates both precision and recall.</a:t>
            </a:r>
          </a:p>
          <a:p>
            <a:pPr lvl="1"/>
            <a:r>
              <a:rPr lang="en-US" dirty="0" smtClean="0"/>
              <a:t>F = 2PR / (P+R)</a:t>
            </a:r>
            <a:endParaRPr lang="en-US" dirty="0"/>
          </a:p>
        </p:txBody>
      </p:sp>
    </p:spTree>
  </p:cSld>
  <p:clrMapOvr>
    <a:masterClrMapping/>
  </p:clrMapOvr>
  <p:transition advTm="230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with Accuracy measurements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886200"/>
            <a:ext cx="5334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67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Component Contribution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746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15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Related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Schema and Interface Matching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User Interaction &amp; Parameter Learning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Bridging Effect vs. Mapping Reusing</a:t>
            </a:r>
            <a:endParaRPr lang="en-US" dirty="0"/>
          </a:p>
        </p:txBody>
      </p:sp>
    </p:spTree>
  </p:cSld>
  <p:clrMapOvr>
    <a:masterClrMapping/>
  </p:clrMapOvr>
  <p:transition advTm="2075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US" dirty="0" smtClean="0"/>
              <a:t>High Accuracy yielding approach to interface matching</a:t>
            </a:r>
          </a:p>
          <a:p>
            <a:pPr>
              <a:buNone/>
            </a:pPr>
            <a:endParaRPr lang="en-US" dirty="0" smtClean="0"/>
          </a:p>
          <a:p>
            <a:pPr marL="287338" indent="-287338"/>
            <a:r>
              <a:rPr lang="en-US" dirty="0" smtClean="0"/>
              <a:t>Captures hierarchical nature of interfaces, handles simple and complex mappings of fields </a:t>
            </a:r>
          </a:p>
          <a:p>
            <a:pPr marL="287338" indent="-287338">
              <a:buNone/>
            </a:pPr>
            <a:endParaRPr lang="en-US" dirty="0" smtClean="0"/>
          </a:p>
          <a:p>
            <a:pPr marL="287338" indent="-287338"/>
            <a:r>
              <a:rPr lang="en-US" dirty="0" smtClean="0"/>
              <a:t>Incorporates user interactions to learn parameters and resolve the uncertainties </a:t>
            </a:r>
          </a:p>
          <a:p>
            <a:pPr marL="287338" indent="-287338">
              <a:buNone/>
            </a:pPr>
            <a:endParaRPr lang="en-US" dirty="0" smtClean="0"/>
          </a:p>
          <a:p>
            <a:pPr marL="287338" indent="-287338"/>
            <a:r>
              <a:rPr lang="en-US" dirty="0" smtClean="0"/>
              <a:t>Results conclude that approach is highly effective</a:t>
            </a:r>
            <a:endParaRPr lang="en-US" dirty="0"/>
          </a:p>
        </p:txBody>
      </p:sp>
    </p:spTree>
  </p:cSld>
  <p:clrMapOvr>
    <a:masterClrMapping/>
  </p:clrMapOvr>
  <p:transition advTm="346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 integrate the data sources, their query interfaces need to be integrated.</a:t>
            </a:r>
          </a:p>
          <a:p>
            <a:endParaRPr lang="en-US" sz="2200" dirty="0" smtClean="0"/>
          </a:p>
          <a:p>
            <a:r>
              <a:rPr lang="en-US" sz="2200" dirty="0" smtClean="0"/>
              <a:t>Integration has 2 steps :</a:t>
            </a:r>
          </a:p>
          <a:p>
            <a:pPr marL="880110" lvl="1" indent="-514350">
              <a:buFont typeface="+mj-lt"/>
              <a:buAutoNum type="romanUcPeriod"/>
            </a:pPr>
            <a:r>
              <a:rPr lang="en-US" sz="1900" dirty="0" smtClean="0"/>
              <a:t>Semantic field mapping over different interfaces.</a:t>
            </a:r>
          </a:p>
          <a:p>
            <a:pPr marL="880110" lvl="1" indent="-514350">
              <a:buFont typeface="+mj-lt"/>
              <a:buAutoNum type="romanUcPeriod"/>
            </a:pPr>
            <a:r>
              <a:rPr lang="en-US" sz="1900" dirty="0" smtClean="0"/>
              <a:t>Interface integration based on identified mapping.</a:t>
            </a:r>
          </a:p>
          <a:p>
            <a:endParaRPr lang="en-US" sz="2200" dirty="0" smtClean="0"/>
          </a:p>
          <a:p>
            <a:r>
              <a:rPr lang="en-US" sz="2200" dirty="0" smtClean="0"/>
              <a:t>Accuracy of mapping majorly depends on output of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step.</a:t>
            </a:r>
          </a:p>
        </p:txBody>
      </p:sp>
    </p:spTree>
  </p:cSld>
  <p:clrMapOvr>
    <a:masterClrMapping/>
  </p:clrMapOvr>
  <p:transition advTm="1341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can be extended to general schema problem.</a:t>
            </a:r>
          </a:p>
          <a:p>
            <a:r>
              <a:rPr lang="en-US" dirty="0" smtClean="0"/>
              <a:t>Large set of schemas can be matched at once instead of 2 to identify mappings.</a:t>
            </a:r>
          </a:p>
          <a:p>
            <a:r>
              <a:rPr lang="en-US" dirty="0" smtClean="0"/>
              <a:t>User interactions introduced during the matching process complementing approaches used at the end.</a:t>
            </a:r>
          </a:p>
          <a:p>
            <a:r>
              <a:rPr lang="en-US" dirty="0" smtClean="0"/>
              <a:t>Both the structural and instance level information of schemas can be used</a:t>
            </a:r>
          </a:p>
          <a:p>
            <a:r>
              <a:rPr lang="en-US" dirty="0" smtClean="0"/>
              <a:t>Active learning of parameters important step towards systematic tuning of parameters in schema matching algorithms.</a:t>
            </a:r>
            <a:endParaRPr lang="en-US" dirty="0"/>
          </a:p>
        </p:txBody>
      </p:sp>
    </p:spTree>
  </p:cSld>
  <p:clrMapOvr>
    <a:masterClrMapping/>
  </p:clrMapOvr>
  <p:transition advTm="401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Possibility of user interactions in resolving other uncertainties in the matching process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Better methods to break ties when the ordering based strategies fail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Incorporate an automatic interface modeling procedure into our </a:t>
            </a:r>
            <a:r>
              <a:rPr lang="en-US" smtClean="0"/>
              <a:t>approach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Further evaluate the approach on automatically generated schema trees.</a:t>
            </a:r>
            <a:endParaRPr lang="en-US" dirty="0"/>
          </a:p>
        </p:txBody>
      </p:sp>
    </p:spTree>
  </p:cSld>
  <p:clrMapOvr>
    <a:masterClrMapping/>
  </p:clrMapOvr>
  <p:transition advTm="269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Non- hierarchical modeling</a:t>
            </a:r>
          </a:p>
          <a:p>
            <a:endParaRPr lang="en-US" dirty="0" smtClean="0"/>
          </a:p>
          <a:p>
            <a:r>
              <a:rPr lang="en-US" dirty="0" smtClean="0"/>
              <a:t> 1:1 mapping assumption</a:t>
            </a:r>
          </a:p>
          <a:p>
            <a:endParaRPr lang="en-US" dirty="0" smtClean="0"/>
          </a:p>
          <a:p>
            <a:r>
              <a:rPr lang="en-US" dirty="0" smtClean="0"/>
              <a:t> Black Box Operation</a:t>
            </a:r>
          </a:p>
          <a:p>
            <a:endParaRPr lang="en-US" dirty="0" smtClean="0"/>
          </a:p>
          <a:p>
            <a:r>
              <a:rPr lang="en-US" dirty="0" smtClean="0"/>
              <a:t> Laborious Parameter Tuning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15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Hierarchical Modeling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Structure of interface exploited.</a:t>
            </a:r>
          </a:p>
          <a:p>
            <a:endParaRPr lang="en-US" b="1" dirty="0" smtClean="0"/>
          </a:p>
          <a:p>
            <a:r>
              <a:rPr lang="en-US" b="1" dirty="0" smtClean="0"/>
              <a:t>Clustering </a:t>
            </a:r>
          </a:p>
          <a:p>
            <a:pPr>
              <a:buNone/>
            </a:pPr>
            <a:r>
              <a:rPr lang="en-US" sz="2000" dirty="0" smtClean="0"/>
              <a:t>	Helps to indentify 1:1 mapping.</a:t>
            </a:r>
          </a:p>
          <a:p>
            <a:endParaRPr lang="en-US" b="1" dirty="0" smtClean="0"/>
          </a:p>
          <a:p>
            <a:r>
              <a:rPr lang="en-US" b="1" dirty="0" smtClean="0"/>
              <a:t>Complex Mapping</a:t>
            </a:r>
          </a:p>
          <a:p>
            <a:pPr>
              <a:buNone/>
            </a:pPr>
            <a:r>
              <a:rPr lang="en-US" sz="2000" dirty="0" smtClean="0"/>
              <a:t>	Approaches to find complex mappings by exploiting hierarchical nature of interfaces</a:t>
            </a:r>
          </a:p>
          <a:p>
            <a:endParaRPr lang="en-US" sz="2000" b="1" dirty="0" smtClean="0"/>
          </a:p>
          <a:p>
            <a:r>
              <a:rPr lang="en-US" b="1" dirty="0" smtClean="0"/>
              <a:t>User Interaction and Parameter Learning</a:t>
            </a:r>
          </a:p>
          <a:p>
            <a:pPr>
              <a:buNone/>
            </a:pPr>
            <a:r>
              <a:rPr lang="en-US" sz="2000" dirty="0" smtClean="0"/>
              <a:t>	Active learning of parameters by asking questions to the human integrator</a:t>
            </a:r>
          </a:p>
        </p:txBody>
      </p:sp>
    </p:spTree>
  </p:cSld>
  <p:clrMapOvr>
    <a:masterClrMapping/>
  </p:clrMapOvr>
  <p:transition advTm="135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Hierarchical Modeling of Query Interface</a:t>
            </a:r>
          </a:p>
          <a:p>
            <a:r>
              <a:rPr lang="en-US" dirty="0" smtClean="0"/>
              <a:t>Interface Matching</a:t>
            </a:r>
          </a:p>
          <a:p>
            <a:r>
              <a:rPr lang="en-US" dirty="0" smtClean="0"/>
              <a:t>Field Mapping via Clustering</a:t>
            </a:r>
          </a:p>
          <a:p>
            <a:r>
              <a:rPr lang="en-US" dirty="0" smtClean="0"/>
              <a:t>User Interactions</a:t>
            </a:r>
          </a:p>
          <a:p>
            <a:r>
              <a:rPr lang="en-US" dirty="0" smtClean="0"/>
              <a:t>Experiments </a:t>
            </a:r>
          </a:p>
          <a:p>
            <a:r>
              <a:rPr lang="en-US" dirty="0" smtClean="0"/>
              <a:t>Related Work and Future Work</a:t>
            </a:r>
          </a:p>
          <a:p>
            <a:endParaRPr lang="en-US" dirty="0"/>
          </a:p>
        </p:txBody>
      </p:sp>
    </p:spTree>
  </p:cSld>
  <p:clrMapOvr>
    <a:masterClrMapping/>
  </p:clrMapOvr>
  <p:transition advTm="117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Hierarchical modeling of query interfaces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Basic building block of query interface: </a:t>
            </a:r>
            <a:r>
              <a:rPr lang="en-US" i="1" dirty="0" smtClean="0"/>
              <a:t>Field</a:t>
            </a:r>
          </a:p>
          <a:p>
            <a:r>
              <a:rPr lang="en-US" dirty="0" smtClean="0"/>
              <a:t>Properties of a field ‘ f ’:</a:t>
            </a:r>
          </a:p>
          <a:p>
            <a:pPr marL="463550" indent="-354013">
              <a:buNone/>
            </a:pPr>
            <a:r>
              <a:rPr lang="en-US" dirty="0" smtClean="0"/>
              <a:t>	</a:t>
            </a:r>
            <a:r>
              <a:rPr lang="en-US" sz="2200" dirty="0" smtClean="0"/>
              <a:t>Name (f)</a:t>
            </a:r>
          </a:p>
          <a:p>
            <a:pPr marL="463550" indent="-354013">
              <a:buNone/>
            </a:pPr>
            <a:r>
              <a:rPr lang="en-US" sz="2200" dirty="0" smtClean="0"/>
              <a:t>	Label (f) </a:t>
            </a:r>
          </a:p>
          <a:p>
            <a:pPr marL="463550" indent="-354013">
              <a:buNone/>
            </a:pPr>
            <a:r>
              <a:rPr lang="en-US" sz="2200" dirty="0" smtClean="0"/>
              <a:t>	Domain (f)</a:t>
            </a:r>
          </a:p>
          <a:p>
            <a:r>
              <a:rPr lang="en-US" dirty="0" smtClean="0"/>
              <a:t>Model interface with a hierarchical schema which is ordered tree of elements. </a:t>
            </a:r>
          </a:p>
          <a:p>
            <a:r>
              <a:rPr lang="en-US" dirty="0" smtClean="0"/>
              <a:t>Leaf elements of the tree are fields.</a:t>
            </a:r>
          </a:p>
          <a:p>
            <a:r>
              <a:rPr lang="en-US" dirty="0" smtClean="0"/>
              <a:t>Internal elements correspond to groups or </a:t>
            </a:r>
            <a:br>
              <a:rPr lang="en-US" dirty="0" smtClean="0"/>
            </a:br>
            <a:r>
              <a:rPr lang="en-US" dirty="0" smtClean="0"/>
              <a:t>super-groups</a:t>
            </a:r>
          </a:p>
        </p:txBody>
      </p:sp>
    </p:spTree>
  </p:cSld>
  <p:clrMapOvr>
    <a:masterClrMapping/>
  </p:clrMapOvr>
  <p:transition advTm="90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 query interface and its mapping into hierarchical model </a:t>
            </a:r>
            <a:endParaRPr lang="en-US" dirty="0"/>
          </a:p>
        </p:txBody>
      </p:sp>
      <p:pic>
        <p:nvPicPr>
          <p:cNvPr id="4" name="Content Placeholder 3" descr="Schema Tre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2071" t="5634" r="9101" b="44407"/>
          <a:stretch>
            <a:fillRect/>
          </a:stretch>
        </p:blipFill>
        <p:spPr>
          <a:xfrm>
            <a:off x="838200" y="3581400"/>
            <a:ext cx="6858000" cy="2743200"/>
          </a:xfrm>
        </p:spPr>
      </p:pic>
      <p:pic>
        <p:nvPicPr>
          <p:cNvPr id="5" name="Content Placeholder 3" descr="Schema Tree.jpg"/>
          <p:cNvPicPr>
            <a:picLocks noChangeAspect="1"/>
          </p:cNvPicPr>
          <p:nvPr/>
        </p:nvPicPr>
        <p:blipFill>
          <a:blip r:embed="rId2"/>
          <a:srcRect l="7692" t="59756" r="52018"/>
          <a:stretch>
            <a:fillRect/>
          </a:stretch>
        </p:blipFill>
        <p:spPr>
          <a:xfrm>
            <a:off x="2362200" y="1143000"/>
            <a:ext cx="3810000" cy="2286000"/>
          </a:xfrm>
          <a:prstGeom prst="rect">
            <a:avLst/>
          </a:prstGeom>
        </p:spPr>
      </p:pic>
    </p:spTree>
  </p:cSld>
  <p:clrMapOvr>
    <a:masterClrMapping/>
  </p:clrMapOvr>
  <p:transition advTm="65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4155</TotalTime>
  <Words>1591</Words>
  <Application>Microsoft Office PowerPoint</Application>
  <PresentationFormat>On-screen Show (4:3)</PresentationFormat>
  <Paragraphs>294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Oriel</vt:lpstr>
      <vt:lpstr>An Interactive Clustering-based Approach to Integrating Source Query Interfaces on the Deep Web</vt:lpstr>
      <vt:lpstr>OUTLINE</vt:lpstr>
      <vt:lpstr>Background </vt:lpstr>
      <vt:lpstr>Background </vt:lpstr>
      <vt:lpstr>Current limitations</vt:lpstr>
      <vt:lpstr>Clustering-based approach</vt:lpstr>
      <vt:lpstr>OUTLINE</vt:lpstr>
      <vt:lpstr>Hierarchical modeling of query interfaces</vt:lpstr>
      <vt:lpstr>Example of a query interface and its mapping into hierarchical model </vt:lpstr>
      <vt:lpstr>OUTLINE</vt:lpstr>
      <vt:lpstr>Interface matching</vt:lpstr>
      <vt:lpstr>Handling Mappings</vt:lpstr>
      <vt:lpstr>OUTLINE</vt:lpstr>
      <vt:lpstr>Field Matching via Clustering</vt:lpstr>
      <vt:lpstr>Normalization</vt:lpstr>
      <vt:lpstr>Domain Similarity</vt:lpstr>
      <vt:lpstr>Finding 1:1 Mappings</vt:lpstr>
      <vt:lpstr>Clustering Algorithm</vt:lpstr>
      <vt:lpstr>Ordering Based Tie Resolution</vt:lpstr>
      <vt:lpstr>Finding Complex Mappings</vt:lpstr>
      <vt:lpstr>Field Matching Algorithm</vt:lpstr>
      <vt:lpstr>Finding Complex Mappings</vt:lpstr>
      <vt:lpstr>Finding Complex Mappings</vt:lpstr>
      <vt:lpstr>Finding Complex Mappings</vt:lpstr>
      <vt:lpstr>Finding Complex Mappings</vt:lpstr>
      <vt:lpstr>Outline</vt:lpstr>
      <vt:lpstr>User Interactions</vt:lpstr>
      <vt:lpstr>Parameter Learning</vt:lpstr>
      <vt:lpstr>Thresholding Function</vt:lpstr>
      <vt:lpstr>Resolving The Uncertainties</vt:lpstr>
      <vt:lpstr>Resolving The Uncertainties</vt:lpstr>
      <vt:lpstr>Outline</vt:lpstr>
      <vt:lpstr>Experiments</vt:lpstr>
      <vt:lpstr>Experiments</vt:lpstr>
      <vt:lpstr>Experiments with Accuracy measurements</vt:lpstr>
      <vt:lpstr>Observations on Component Contribution</vt:lpstr>
      <vt:lpstr>Outline</vt:lpstr>
      <vt:lpstr>Related Work</vt:lpstr>
      <vt:lpstr>Conclusions</vt:lpstr>
      <vt:lpstr>Conclusions</vt:lpstr>
      <vt:lpstr>Future Work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Interactive Clustering based Approach to Integrating Source Query Interfaces on the Deep Web</dc:title>
  <dc:creator>Manas Pradhan</dc:creator>
  <cp:lastModifiedBy>Manas Pradhan</cp:lastModifiedBy>
  <cp:revision>395</cp:revision>
  <dcterms:created xsi:type="dcterms:W3CDTF">2008-03-12T17:59:52Z</dcterms:created>
  <dcterms:modified xsi:type="dcterms:W3CDTF">2008-03-21T19:27:44Z</dcterms:modified>
</cp:coreProperties>
</file>