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426" r:id="rId3"/>
    <p:sldId id="259" r:id="rId4"/>
    <p:sldId id="260" r:id="rId5"/>
    <p:sldId id="427" r:id="rId6"/>
    <p:sldId id="403" r:id="rId7"/>
    <p:sldId id="261" r:id="rId8"/>
    <p:sldId id="401" r:id="rId9"/>
    <p:sldId id="417" r:id="rId10"/>
    <p:sldId id="418" r:id="rId11"/>
    <p:sldId id="272" r:id="rId12"/>
    <p:sldId id="382" r:id="rId13"/>
    <p:sldId id="383" r:id="rId14"/>
    <p:sldId id="402" r:id="rId15"/>
    <p:sldId id="420" r:id="rId16"/>
    <p:sldId id="295" r:id="rId17"/>
    <p:sldId id="312" r:id="rId18"/>
    <p:sldId id="385" r:id="rId19"/>
    <p:sldId id="400" r:id="rId20"/>
    <p:sldId id="404" r:id="rId21"/>
    <p:sldId id="384" r:id="rId22"/>
    <p:sldId id="419" r:id="rId23"/>
    <p:sldId id="282" r:id="rId24"/>
    <p:sldId id="348" r:id="rId25"/>
    <p:sldId id="412" r:id="rId26"/>
    <p:sldId id="273" r:id="rId27"/>
    <p:sldId id="361" r:id="rId28"/>
    <p:sldId id="413" r:id="rId29"/>
    <p:sldId id="288" r:id="rId30"/>
    <p:sldId id="405" r:id="rId31"/>
    <p:sldId id="406" r:id="rId32"/>
    <p:sldId id="407" r:id="rId33"/>
    <p:sldId id="423" r:id="rId34"/>
    <p:sldId id="424" r:id="rId35"/>
    <p:sldId id="425" r:id="rId36"/>
    <p:sldId id="422" r:id="rId3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801" autoAdjust="0"/>
    <p:restoredTop sz="94540" autoAdjust="0"/>
  </p:normalViewPr>
  <p:slideViewPr>
    <p:cSldViewPr snapToGrid="0" snapToObjects="1" showGuides="1">
      <p:cViewPr varScale="1">
        <p:scale>
          <a:sx n="59" d="100"/>
          <a:sy n="59" d="100"/>
        </p:scale>
        <p:origin x="916" y="52"/>
      </p:cViewPr>
      <p:guideLst>
        <p:guide orient="horz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B0E7CE9-8D0E-CD44-A034-806633EFAED8}" type="datetimeFigureOut">
              <a:rPr lang="en-US"/>
              <a:pPr>
                <a:defRPr/>
              </a:pPr>
              <a:t>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F126CD9-7BE9-D14A-9C75-515A238B87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686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3C36DD0-CBA5-4B47-933D-9C12C0DB30F1}" type="slidenum">
              <a:rPr lang="en-US" sz="1200"/>
              <a:pPr eaLnBrk="1" hangingPunct="1"/>
              <a:t>4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3C36DD0-CBA5-4B47-933D-9C12C0DB30F1}" type="slidenum">
              <a:rPr lang="en-US" sz="1200"/>
              <a:pPr eaLnBrk="1" hangingPunct="1"/>
              <a:t>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666965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126CD9-7BE9-D14A-9C75-515A238B875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815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126CD9-7BE9-D14A-9C75-515A238B875D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50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126CD9-7BE9-D14A-9C75-515A238B875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98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126CD9-7BE9-D14A-9C75-515A238B875D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61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DFC0B-75B0-A342-87A6-D7ED2CE49F31}" type="datetime1">
              <a:rPr lang="en-US"/>
              <a:pPr>
                <a:defRPr/>
              </a:pPr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6E3B3-1E5E-584A-87C8-603A2A2107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31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6375E-6E66-F141-B250-CF2365A7F03A}" type="datetime1">
              <a:rPr lang="en-US"/>
              <a:pPr>
                <a:defRPr/>
              </a:pPr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14C36-DF28-4440-951C-C985D294A7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297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76642-EEC1-7D41-9112-3DF500073D82}" type="datetime1">
              <a:rPr lang="en-US"/>
              <a:pPr>
                <a:defRPr/>
              </a:pPr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05D54-5DAD-EF41-BD9A-54468FA484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48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E0EFE-59E6-9D41-AB86-94CB2E01244E}" type="datetime1">
              <a:rPr lang="en-US"/>
              <a:pPr>
                <a:defRPr/>
              </a:pPr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7D8FE-08FC-6B4A-8DC5-192647992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12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80D30-D88B-C54A-BF9D-97F00D5E6FFD}" type="datetime1">
              <a:rPr lang="en-US"/>
              <a:pPr>
                <a:defRPr/>
              </a:pPr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F65D8-825A-5F47-BAA6-9957D34AEE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620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430D3-BE7B-1E48-9A13-1195190BB049}" type="datetime1">
              <a:rPr lang="en-US"/>
              <a:pPr>
                <a:defRPr/>
              </a:pPr>
              <a:t>1/30/2023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163A3-09A4-6B43-BC5B-E6529700F1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2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10D9F-DB0B-EA4F-A513-66DDE23C2EB0}" type="datetime1">
              <a:rPr lang="en-US"/>
              <a:pPr>
                <a:defRPr/>
              </a:pPr>
              <a:t>1/30/2023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54585-5409-AE4C-A4B1-25925E977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47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67518-09B4-844A-A2B8-D4B0D618D007}" type="datetime1">
              <a:rPr lang="en-US"/>
              <a:pPr>
                <a:defRPr/>
              </a:pPr>
              <a:t>1/30/2023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D574B-9F6E-4846-844F-52F953C815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21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009E1-0973-264C-A2F9-6D8BBB6359D5}" type="datetime1">
              <a:rPr lang="en-US"/>
              <a:pPr>
                <a:defRPr/>
              </a:pPr>
              <a:t>1/30/2023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A4358-AC4B-1540-9ED1-CB984E3D0E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1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30E2B-D09B-134E-83B4-49E010D754BE}" type="datetime1">
              <a:rPr lang="en-US"/>
              <a:pPr>
                <a:defRPr/>
              </a:pPr>
              <a:t>1/30/2023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57304-6F50-4A4D-B541-FE58FAA4BC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88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F72CE-62D0-0F4C-B928-544C1825B08E}" type="datetime1">
              <a:rPr lang="en-US"/>
              <a:pPr>
                <a:defRPr/>
              </a:pPr>
              <a:t>1/30/2023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87E23-AFDB-974A-8245-34FB5228A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461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4998FAD1-6817-B842-8394-C48318528391}" type="datetime1">
              <a:rPr lang="en-US"/>
              <a:pPr>
                <a:defRPr/>
              </a:pPr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BA439E50-85A1-0D4B-90C5-4C5BF99949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1.w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10" Type="http://schemas.openxmlformats.org/officeDocument/2006/relationships/image" Target="../media/image21.jpg"/><Relationship Id="rId4" Type="http://schemas.openxmlformats.org/officeDocument/2006/relationships/image" Target="../media/image15.JP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65382" y="1612692"/>
            <a:ext cx="6419273" cy="24929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latin typeface="+mn-lt"/>
                <a:ea typeface="+mn-ea"/>
                <a:cs typeface="+mn-cs"/>
              </a:rPr>
              <a:t>Welcome</a:t>
            </a:r>
            <a:r>
              <a:rPr lang="en-US" sz="3600" dirty="0">
                <a:latin typeface="+mn-lt"/>
                <a:ea typeface="+mn-ea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+mn-lt"/>
                <a:ea typeface="+mn-ea"/>
                <a:cs typeface="+mn-cs"/>
              </a:rPr>
              <a:t>to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dirty="0">
                <a:latin typeface="+mn-lt"/>
                <a:ea typeface="+mn-ea"/>
                <a:cs typeface="+mn-cs"/>
              </a:rPr>
              <a:t>CSE 331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3"/>
          <p:cNvSpPr>
            <a:spLocks noGrp="1"/>
          </p:cNvSpPr>
          <p:nvPr>
            <p:ph type="title"/>
          </p:nvPr>
        </p:nvSpPr>
        <p:spPr>
          <a:xfrm>
            <a:off x="752764" y="2020311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Questions/Comments?</a:t>
            </a:r>
          </a:p>
        </p:txBody>
      </p:sp>
    </p:spTree>
    <p:extLst>
      <p:ext uri="{BB962C8B-B14F-4D97-AF65-F5344CB8AC3E}">
        <p14:creationId xmlns:p14="http://schemas.microsoft.com/office/powerpoint/2010/main" val="56615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Handouts for today</a:t>
            </a:r>
          </a:p>
        </p:txBody>
      </p:sp>
      <p:sp>
        <p:nvSpPr>
          <p:cNvPr id="23554" name="TextBox 2"/>
          <p:cNvSpPr txBox="1">
            <a:spLocks noChangeArrowheads="1"/>
          </p:cNvSpPr>
          <p:nvPr/>
        </p:nvSpPr>
        <p:spPr bwMode="auto">
          <a:xfrm>
            <a:off x="1231900" y="1917700"/>
            <a:ext cx="27463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>
                <a:latin typeface="Calibri" charset="0"/>
              </a:rPr>
              <a:t>Syllabus (online)</a:t>
            </a:r>
          </a:p>
        </p:txBody>
      </p:sp>
      <p:sp>
        <p:nvSpPr>
          <p:cNvPr id="23557" name="TextBox 2"/>
          <p:cNvSpPr txBox="1">
            <a:spLocks noChangeArrowheads="1"/>
          </p:cNvSpPr>
          <p:nvPr/>
        </p:nvSpPr>
        <p:spPr bwMode="auto">
          <a:xfrm>
            <a:off x="1231900" y="2798763"/>
            <a:ext cx="589756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>
                <a:latin typeface="Calibri" charset="0"/>
              </a:rPr>
              <a:t>Homework Policy document (online)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5871"/>
          </a:xfrm>
        </p:spPr>
        <p:txBody>
          <a:bodyPr/>
          <a:lstStyle/>
          <a:p>
            <a:r>
              <a:rPr lang="en-US" dirty="0"/>
              <a:t>One Stop Shop for the Course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9D9361-452D-BFA5-57C0-1B4BE6273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367" y="1076345"/>
            <a:ext cx="9144000" cy="53011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630D8C-988E-C41F-FA5B-DC34701140B1}"/>
              </a:ext>
            </a:extLst>
          </p:cNvPr>
          <p:cNvSpPr txBox="1"/>
          <p:nvPr/>
        </p:nvSpPr>
        <p:spPr>
          <a:xfrm>
            <a:off x="1624328" y="3947849"/>
            <a:ext cx="78509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+mn-lt"/>
              </a:rPr>
              <a:t>https://cse.buffalo.edu/~nasrinak/cse331/SP23/index.html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810242-6C3F-FC07-DE7A-E52D70D57D8B}"/>
              </a:ext>
            </a:extLst>
          </p:cNvPr>
          <p:cNvSpPr/>
          <p:nvPr/>
        </p:nvSpPr>
        <p:spPr>
          <a:xfrm>
            <a:off x="879742" y="3000566"/>
            <a:ext cx="540329" cy="32777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D29641-107A-F289-5D38-8D55B30BAA8A}"/>
              </a:ext>
            </a:extLst>
          </p:cNvPr>
          <p:cNvSpPr/>
          <p:nvPr/>
        </p:nvSpPr>
        <p:spPr>
          <a:xfrm>
            <a:off x="1531695" y="2983154"/>
            <a:ext cx="540329" cy="32777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E8E8C5-5B58-AAF1-952F-3CEB439F1C93}"/>
              </a:ext>
            </a:extLst>
          </p:cNvPr>
          <p:cNvSpPr/>
          <p:nvPr/>
        </p:nvSpPr>
        <p:spPr>
          <a:xfrm>
            <a:off x="2211929" y="2983153"/>
            <a:ext cx="604990" cy="32777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BBDB59-17F7-04AB-938C-FFBDE2C68C0E}"/>
              </a:ext>
            </a:extLst>
          </p:cNvPr>
          <p:cNvSpPr/>
          <p:nvPr/>
        </p:nvSpPr>
        <p:spPr>
          <a:xfrm>
            <a:off x="3904643" y="3004849"/>
            <a:ext cx="604990" cy="32777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5CC997-77C1-25AB-88FD-989A548AD5B9}"/>
              </a:ext>
            </a:extLst>
          </p:cNvPr>
          <p:cNvSpPr/>
          <p:nvPr/>
        </p:nvSpPr>
        <p:spPr>
          <a:xfrm>
            <a:off x="4615106" y="3015676"/>
            <a:ext cx="911604" cy="312664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C7699F-AA9B-A881-EAF3-1912A57F0978}"/>
              </a:ext>
            </a:extLst>
          </p:cNvPr>
          <p:cNvSpPr txBox="1"/>
          <p:nvPr/>
        </p:nvSpPr>
        <p:spPr>
          <a:xfrm>
            <a:off x="2351763" y="2224722"/>
            <a:ext cx="49822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+mn-lt"/>
              </a:rPr>
              <a:t>Piazza Access Code: CSE331SP23</a:t>
            </a:r>
          </a:p>
        </p:txBody>
      </p:sp>
    </p:spTree>
    <p:extLst>
      <p:ext uri="{BB962C8B-B14F-4D97-AF65-F5344CB8AC3E}">
        <p14:creationId xmlns:p14="http://schemas.microsoft.com/office/powerpoint/2010/main" val="3201393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things to remember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5412" y="3004638"/>
            <a:ext cx="3758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DO NOT CHEAT!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18154" y="1740803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8000"/>
                </a:solidFill>
              </a:rPr>
              <a:t>WORK HARD!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40013" y="4277096"/>
            <a:ext cx="4409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READ CAREFULLY!</a:t>
            </a:r>
          </a:p>
        </p:txBody>
      </p:sp>
    </p:spTree>
    <p:extLst>
      <p:ext uri="{BB962C8B-B14F-4D97-AF65-F5344CB8AC3E}">
        <p14:creationId xmlns:p14="http://schemas.microsoft.com/office/powerpoint/2010/main" val="397937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Wait.. What???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6985" y="2024656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Make sure you follow submission instructions.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39091" y="4240704"/>
            <a:ext cx="706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Make sure you read problem statements carefully.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2674871" y="2806288"/>
            <a:ext cx="3794258" cy="1114449"/>
          </a:xfrm>
          <a:prstGeom prst="cloudCallout">
            <a:avLst>
              <a:gd name="adj1" fmla="val -18714"/>
              <a:gd name="adj2" fmla="val 43247"/>
            </a:avLst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Two most common ways of losing points</a:t>
            </a:r>
          </a:p>
        </p:txBody>
      </p:sp>
    </p:spTree>
    <p:extLst>
      <p:ext uri="{BB962C8B-B14F-4D97-AF65-F5344CB8AC3E}">
        <p14:creationId xmlns:p14="http://schemas.microsoft.com/office/powerpoint/2010/main" val="127152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8E159-22FA-CA43-9B1D-96016F652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29" y="0"/>
            <a:ext cx="8229600" cy="1143000"/>
          </a:xfrm>
        </p:spPr>
        <p:txBody>
          <a:bodyPr/>
          <a:lstStyle/>
          <a:p>
            <a:r>
              <a:rPr lang="en-US" dirty="0"/>
              <a:t>Advice from 331 TAs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FBFE22-932B-4F34-AB9A-AC732C3EF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6" y="1359803"/>
            <a:ext cx="9144000" cy="13942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F00E4C-350D-46EF-90DC-630755ADE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6" y="2993573"/>
            <a:ext cx="9144000" cy="31427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74E21D-92C9-4388-979C-35DBF5FF16E7}"/>
              </a:ext>
            </a:extLst>
          </p:cNvPr>
          <p:cNvSpPr txBox="1"/>
          <p:nvPr/>
        </p:nvSpPr>
        <p:spPr>
          <a:xfrm>
            <a:off x="147839" y="2597570"/>
            <a:ext cx="8364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https://cse.buffalo.edu/~nasrinak/cse331/support/advice/index.html</a:t>
            </a:r>
          </a:p>
        </p:txBody>
      </p:sp>
    </p:spTree>
    <p:extLst>
      <p:ext uri="{BB962C8B-B14F-4D97-AF65-F5344CB8AC3E}">
        <p14:creationId xmlns:p14="http://schemas.microsoft.com/office/powerpoint/2010/main" val="2796118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Academic Dishonesty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9117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All your submissions must be your own work</a:t>
            </a:r>
          </a:p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Penalty: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Minimum: A </a:t>
            </a:r>
            <a:r>
              <a:rPr lang="en-US" sz="2200" b="1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grade reduction in course</a:t>
            </a:r>
            <a:r>
              <a:rPr lang="en-US" sz="2200" dirty="0">
                <a:latin typeface="Calibri" charset="0"/>
                <a:ea typeface="ＭＳ Ｐゴシック" charset="0"/>
              </a:rPr>
              <a:t> 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Possible: </a:t>
            </a:r>
            <a:r>
              <a:rPr lang="en-US" sz="2200" b="1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F</a:t>
            </a:r>
            <a:r>
              <a:rPr lang="en-US" sz="2200" dirty="0">
                <a:latin typeface="Calibri" charset="0"/>
                <a:ea typeface="ＭＳ Ｐゴシック" charset="0"/>
              </a:rPr>
              <a:t> (or higher penalty) if warranted</a:t>
            </a:r>
            <a:endParaRPr lang="en-US" altLang="ja-JP" sz="2200" dirty="0">
              <a:latin typeface="Calibri" charset="0"/>
              <a:ea typeface="ＭＳ Ｐゴシック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YOUR</a:t>
            </a: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 responsibility to know what is cheating, plagiarism etc.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If not sure, come talk to me</a:t>
            </a:r>
          </a:p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Excuses like </a:t>
            </a:r>
            <a:r>
              <a:rPr lang="ja-JP" altLang="en-US" sz="2600" dirty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I have a job,</a:t>
            </a:r>
            <a:r>
              <a:rPr lang="ja-JP" altLang="en-US" sz="2600" dirty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ja-JP" altLang="en-US" sz="2600" dirty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This was OK earlier/in my country,</a:t>
            </a:r>
            <a:r>
              <a:rPr lang="ja-JP" altLang="en-US" sz="2600" dirty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 “This course is hard,” etc. </a:t>
            </a:r>
            <a:r>
              <a:rPr lang="en-US" altLang="ja-JP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WON</a:t>
            </a:r>
            <a:r>
              <a:rPr lang="ja-JP" altLang="en-US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T WORK.</a:t>
            </a:r>
          </a:p>
          <a:p>
            <a:pPr eaLnBrk="1" hangingPunct="1">
              <a:buFont typeface="Arial" charset="0"/>
              <a:buNone/>
            </a:pPr>
            <a:r>
              <a:rPr lang="en-US" sz="20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IN FACT, NO EXCUSE OR NO AMOUNT OF ARGUMENT WILL WORK:</a:t>
            </a:r>
          </a:p>
          <a:p>
            <a:pPr eaLnBrk="1" hangingPunct="1">
              <a:buFont typeface="Arial" charset="0"/>
              <a:buNone/>
            </a:pP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YOU WILL GET A </a:t>
            </a:r>
            <a:r>
              <a:rPr lang="en-US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GRADE REDUCTION</a:t>
            </a: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 IN THE COURSE </a:t>
            </a:r>
          </a:p>
          <a:p>
            <a:pPr eaLnBrk="1" hangingPunct="1">
              <a:buFont typeface="Arial" charset="0"/>
              <a:buNone/>
            </a:pP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FOR YOUR </a:t>
            </a:r>
            <a:r>
              <a:rPr lang="en-US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FIRST</a:t>
            </a: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 MISTAKE</a:t>
            </a:r>
            <a:endParaRPr lang="en-US" altLang="ja-JP" sz="2600" b="1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</a:pPr>
            <a:endParaRPr lang="en-US" altLang="ja-JP" sz="2600" dirty="0">
              <a:solidFill>
                <a:srgbClr val="FF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endParaRPr lang="en-US" sz="2200" dirty="0">
              <a:latin typeface="Calibri" charset="0"/>
              <a:ea typeface="ＭＳ Ｐゴシック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1625" y="5113195"/>
            <a:ext cx="8112125" cy="1406525"/>
          </a:xfrm>
          <a:prstGeom prst="rect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Read the syllabus CAREFULLY!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4DC56D-DBB5-4157-1276-01262B458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6" y="1461933"/>
            <a:ext cx="9144000" cy="4599134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CFDD9D1E-6E5B-99ED-C342-A8B010DAF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9504" y="4514737"/>
            <a:ext cx="42691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dirty="0">
                <a:solidFill>
                  <a:srgbClr val="FF0000"/>
                </a:solidFill>
                <a:latin typeface="Calibri" charset="0"/>
              </a:rPr>
              <a:t>No graded material will be handed back till </a:t>
            </a:r>
            <a:r>
              <a:rPr lang="en-US" sz="1800" dirty="0">
                <a:solidFill>
                  <a:srgbClr val="FF0000"/>
                </a:solidFill>
                <a:latin typeface="Calibri" charset="0"/>
              </a:rPr>
              <a:t>you pass the syllabus quiz!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8188"/>
            <a:ext cx="8229600" cy="1143000"/>
          </a:xfrm>
        </p:spPr>
        <p:txBody>
          <a:bodyPr/>
          <a:lstStyle/>
          <a:p>
            <a:r>
              <a:rPr lang="en-US" dirty="0"/>
              <a:t>More information on the quiz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B7B63A-1578-C53C-F08A-94023E45E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" y="1426653"/>
            <a:ext cx="9144000" cy="44411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F9B81C-37AD-2EAC-F5D1-887DEBA55BDE}"/>
              </a:ext>
            </a:extLst>
          </p:cNvPr>
          <p:cNvSpPr/>
          <p:nvPr/>
        </p:nvSpPr>
        <p:spPr>
          <a:xfrm>
            <a:off x="72866" y="4890622"/>
            <a:ext cx="8998267" cy="983689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3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Autolab</a:t>
            </a:r>
            <a:endParaRPr lang="en-US" dirty="0"/>
          </a:p>
        </p:txBody>
      </p:sp>
      <p:pic>
        <p:nvPicPr>
          <p:cNvPr id="6" name="Picture 5" descr="Screen Shot 2017-08-26 at 2.50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6900"/>
            <a:ext cx="9144000" cy="31208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2986" y="5003846"/>
            <a:ext cx="4839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https://</a:t>
            </a:r>
            <a:r>
              <a:rPr lang="en-US" sz="2400" dirty="0" err="1">
                <a:solidFill>
                  <a:srgbClr val="FF0000"/>
                </a:solidFill>
              </a:rPr>
              <a:t>autograder.cse.buffalo.edu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8" name="Rectangle 7"/>
          <p:cNvSpPr/>
          <p:nvPr/>
        </p:nvSpPr>
        <p:spPr>
          <a:xfrm>
            <a:off x="3601329" y="3697252"/>
            <a:ext cx="2025748" cy="61085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0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4757E-07CD-5CFE-F612-DD1B717BD158}"/>
              </a:ext>
            </a:extLst>
          </p:cNvPr>
          <p:cNvSpPr txBox="1">
            <a:spLocks/>
          </p:cNvSpPr>
          <p:nvPr/>
        </p:nvSpPr>
        <p:spPr>
          <a:xfrm>
            <a:off x="244764" y="487074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105" charset="-128"/>
                <a:cs typeface="ＭＳ Ｐゴシック" pitchFamily="-105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5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5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5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5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5" charset="0"/>
                <a:ea typeface="ＭＳ Ｐゴシック" pitchFamily="-105" charset="-128"/>
                <a:cs typeface="ＭＳ Ｐゴシック" pitchFamily="-105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5" charset="0"/>
                <a:ea typeface="ＭＳ Ｐゴシック" pitchFamily="-105" charset="-128"/>
                <a:cs typeface="ＭＳ Ｐゴシック" pitchFamily="-105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5" charset="0"/>
                <a:ea typeface="ＭＳ Ｐゴシック" pitchFamily="-105" charset="-128"/>
                <a:cs typeface="ＭＳ Ｐゴシック" pitchFamily="-105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5" charset="0"/>
                <a:ea typeface="ＭＳ Ｐゴシック" pitchFamily="-105" charset="-128"/>
                <a:cs typeface="ＭＳ Ｐゴシック" pitchFamily="-105" charset="-128"/>
              </a:defRPr>
            </a:lvl9pPr>
          </a:lstStyle>
          <a:p>
            <a:r>
              <a:rPr lang="en-US" dirty="0"/>
              <a:t>Please follow COVID-19 policies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E45F1D-24CE-F7AA-560E-C3D8F36A2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1768"/>
            <a:ext cx="9144000" cy="255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234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7339"/>
            <a:ext cx="8229600" cy="1143000"/>
          </a:xfrm>
        </p:spPr>
        <p:txBody>
          <a:bodyPr/>
          <a:lstStyle/>
          <a:p>
            <a:r>
              <a:rPr lang="en-US" dirty="0"/>
              <a:t>You can submit the following now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768F16-BA30-4D38-8DDF-3819CACFC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056" y="2440207"/>
            <a:ext cx="2585357" cy="393473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024B6FB-1E7E-4296-9748-BB1C8337D867}"/>
              </a:ext>
            </a:extLst>
          </p:cNvPr>
          <p:cNvSpPr/>
          <p:nvPr/>
        </p:nvSpPr>
        <p:spPr>
          <a:xfrm>
            <a:off x="1464132" y="5935717"/>
            <a:ext cx="1619598" cy="288409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A41A2B-8072-4787-BF74-E7820B63D236}"/>
              </a:ext>
            </a:extLst>
          </p:cNvPr>
          <p:cNvSpPr/>
          <p:nvPr/>
        </p:nvSpPr>
        <p:spPr>
          <a:xfrm>
            <a:off x="1464132" y="3205907"/>
            <a:ext cx="1619598" cy="288409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4EC810-9203-4809-901F-906CFB8539F5}"/>
              </a:ext>
            </a:extLst>
          </p:cNvPr>
          <p:cNvSpPr txBox="1"/>
          <p:nvPr/>
        </p:nvSpPr>
        <p:spPr>
          <a:xfrm>
            <a:off x="4572000" y="2913519"/>
            <a:ext cx="4474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HW0 is out!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7E3452-3BBC-BDF9-9ECB-47D56FFB7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1682"/>
            <a:ext cx="4663168" cy="103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8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 break-down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9FB7A4-443B-5441-844E-94F85D2DD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8890"/>
            <a:ext cx="9144000" cy="31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628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3"/>
          <p:cNvSpPr>
            <a:spLocks noGrp="1"/>
          </p:cNvSpPr>
          <p:nvPr>
            <p:ph type="title"/>
          </p:nvPr>
        </p:nvSpPr>
        <p:spPr>
          <a:xfrm>
            <a:off x="568036" y="2029547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Questions/Comments?</a:t>
            </a:r>
          </a:p>
        </p:txBody>
      </p:sp>
    </p:spTree>
    <p:extLst>
      <p:ext uri="{BB962C8B-B14F-4D97-AF65-F5344CB8AC3E}">
        <p14:creationId xmlns:p14="http://schemas.microsoft.com/office/powerpoint/2010/main" val="3379842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Pre-requisites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Required (officially)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CSE 250, [CSE 191 or MTH 311] and MTH 142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At least a C- </a:t>
            </a:r>
            <a:r>
              <a:rPr lang="en-US" sz="1800" dirty="0">
                <a:latin typeface="Calibri" charset="0"/>
                <a:ea typeface="ＭＳ Ｐゴシック" charset="0"/>
              </a:rPr>
              <a:t>(this is recommended)</a:t>
            </a:r>
          </a:p>
          <a:p>
            <a:pPr eaLnBrk="1" hangingPunct="1">
              <a:buFont typeface="Arial" charset="0"/>
              <a:buNone/>
            </a:pPr>
            <a:endParaRPr lang="en-US" sz="26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Required (for practical purposes)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Comfort with proofs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Willingness to work hard!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Accessibility Resources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0" name="TextBox 4"/>
          <p:cNvSpPr txBox="1">
            <a:spLocks noChangeArrowheads="1"/>
          </p:cNvSpPr>
          <p:nvPr/>
        </p:nvSpPr>
        <p:spPr bwMode="auto">
          <a:xfrm>
            <a:off x="711200" y="2373313"/>
            <a:ext cx="65166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400">
                <a:latin typeface="Calibri" charset="0"/>
              </a:rPr>
              <a:t>Information included in the syllabus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11200" y="3622675"/>
            <a:ext cx="721069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100" dirty="0">
                <a:latin typeface="Calibri" charset="0"/>
              </a:rPr>
              <a:t>In short, let me know and consult with </a:t>
            </a:r>
            <a:r>
              <a:rPr lang="en-US" sz="2000" dirty="0"/>
              <a:t>Accessibility Resources.</a:t>
            </a:r>
            <a:endParaRPr lang="en-US" sz="2100" dirty="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1176F-2F76-5541-AA87-F910CF2A7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Campus Resources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4691A1-3689-AA47-BFC8-032D94FF1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5742"/>
            <a:ext cx="9144000" cy="408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244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449018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TA Office hours</a:t>
            </a:r>
          </a:p>
        </p:txBody>
      </p:sp>
      <p:sp>
        <p:nvSpPr>
          <p:cNvPr id="28674" name="TextBox 2"/>
          <p:cNvSpPr txBox="1">
            <a:spLocks noChangeArrowheads="1"/>
          </p:cNvSpPr>
          <p:nvPr/>
        </p:nvSpPr>
        <p:spPr bwMode="auto">
          <a:xfrm>
            <a:off x="6934653" y="518338"/>
            <a:ext cx="21113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dirty="0">
                <a:latin typeface="Calibri" charset="0"/>
              </a:rPr>
              <a:t>YOU decide!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C0DD2C-EB01-1DF1-3C65-8C8E8CBC1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82" y="1143000"/>
            <a:ext cx="9144000" cy="20498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DE7476-7F57-2352-3853-12EDA171A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57" y="3226365"/>
            <a:ext cx="9144000" cy="12869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AEBD02-7893-4EF3-0A0A-E4D8EF311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01771"/>
            <a:ext cx="9144000" cy="241268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Recitations</a:t>
            </a:r>
          </a:p>
        </p:txBody>
      </p:sp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2431584" y="1472100"/>
            <a:ext cx="417188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400" dirty="0"/>
              <a:t>Are on for this week!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466828" y="2379101"/>
            <a:ext cx="2685748" cy="4050902"/>
            <a:chOff x="3466828" y="2379101"/>
            <a:chExt cx="2685748" cy="40509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66828" y="2379101"/>
              <a:ext cx="2685748" cy="4050902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697793" y="2716676"/>
              <a:ext cx="2186522" cy="41795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RECITATIONS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1004B-4ACE-9E44-BC28-076F290AD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92602"/>
            <a:ext cx="8229600" cy="1143000"/>
          </a:xfrm>
        </p:spPr>
        <p:txBody>
          <a:bodyPr/>
          <a:lstStyle/>
          <a:p>
            <a:r>
              <a:rPr lang="en-US" dirty="0"/>
              <a:t>Please stick to your recitation section</a:t>
            </a:r>
          </a:p>
        </p:txBody>
      </p:sp>
    </p:spTree>
    <p:extLst>
      <p:ext uri="{BB962C8B-B14F-4D97-AF65-F5344CB8AC3E}">
        <p14:creationId xmlns:p14="http://schemas.microsoft.com/office/powerpoint/2010/main" val="33673509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Exams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Mid term (two parts)</a:t>
            </a:r>
          </a:p>
          <a:p>
            <a:pPr eaLnBrk="1" hangingPunct="1">
              <a:buFont typeface="Arial" charset="0"/>
              <a:buNone/>
            </a:pPr>
            <a:r>
              <a:rPr lang="en-US" b="1" i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Tentative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dates:</a:t>
            </a:r>
          </a:p>
          <a:p>
            <a:pPr lvl="1" eaLnBrk="1" hangingPunct="1">
              <a:buFont typeface="Arial" charset="0"/>
              <a:buNone/>
            </a:pPr>
            <a:r>
              <a:rPr lang="en-US" dirty="0">
                <a:latin typeface="Calibri" charset="0"/>
                <a:ea typeface="ＭＳ Ｐゴシック" charset="0"/>
              </a:rPr>
              <a:t>Mon, </a:t>
            </a:r>
            <a:r>
              <a:rPr lang="en-US" b="1" dirty="0">
                <a:latin typeface="Calibri" charset="0"/>
                <a:ea typeface="ＭＳ Ｐゴシック" charset="0"/>
              </a:rPr>
              <a:t>March 13 </a:t>
            </a:r>
            <a:r>
              <a:rPr lang="en-US" dirty="0">
                <a:latin typeface="Calibri" charset="0"/>
                <a:ea typeface="ＭＳ Ｐゴシック" charset="0"/>
              </a:rPr>
              <a:t>and Wed, </a:t>
            </a:r>
            <a:r>
              <a:rPr lang="en-US" b="1" dirty="0">
                <a:latin typeface="Calibri" charset="0"/>
                <a:ea typeface="ＭＳ Ｐゴシック" charset="0"/>
              </a:rPr>
              <a:t>March 15</a:t>
            </a:r>
            <a:r>
              <a:rPr lang="en-US" dirty="0">
                <a:latin typeface="Calibri" charset="0"/>
                <a:ea typeface="ＭＳ Ｐゴシック" charset="0"/>
              </a:rPr>
              <a:t>, 2023. Usual place and time.</a:t>
            </a:r>
          </a:p>
          <a:p>
            <a:pPr lvl="1" eaLnBrk="1" hangingPunct="1">
              <a:buFont typeface="Arial" charset="0"/>
              <a:buNone/>
            </a:pPr>
            <a:endParaRPr lang="en-US" dirty="0">
              <a:latin typeface="Calibri" charset="0"/>
              <a:ea typeface="ＭＳ Ｐゴシック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Final exam</a:t>
            </a:r>
          </a:p>
          <a:p>
            <a:pPr eaLnBrk="1" hangingPunct="1"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	Wed</a:t>
            </a:r>
            <a:r>
              <a:rPr lang="en-US" dirty="0">
                <a:latin typeface="Calibri" charset="0"/>
                <a:ea typeface="ＭＳ Ｐゴシック" charset="0"/>
              </a:rPr>
              <a:t>, </a:t>
            </a:r>
            <a:r>
              <a:rPr lang="en-US" b="1" dirty="0">
                <a:latin typeface="Calibri" charset="0"/>
                <a:ea typeface="ＭＳ Ｐゴシック" charset="0"/>
              </a:rPr>
              <a:t>May 17, </a:t>
            </a:r>
            <a:r>
              <a:rPr lang="en-US" dirty="0">
                <a:latin typeface="Calibri" charset="0"/>
                <a:ea typeface="ＭＳ Ｐゴシック" charset="0"/>
              </a:rPr>
              <a:t>2023. Usual place and time.</a:t>
            </a:r>
          </a:p>
          <a:p>
            <a:pPr eaLnBrk="1" hangingPunct="1">
              <a:buNone/>
            </a:pPr>
            <a:r>
              <a:rPr lang="en-US" dirty="0">
                <a:latin typeface="Calibri" charset="0"/>
                <a:ea typeface="ＭＳ Ｐゴシック" charset="0"/>
              </a:rPr>
              <a:t>	Section A: NSC 201, Section B: NSC 215</a:t>
            </a:r>
          </a:p>
          <a:p>
            <a:pPr eaLnBrk="1" hangingPunct="1">
              <a:buFont typeface="Arial" charset="0"/>
              <a:buNone/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3"/>
          <p:cNvSpPr>
            <a:spLocks noGrp="1"/>
          </p:cNvSpPr>
          <p:nvPr>
            <p:ph type="title"/>
          </p:nvPr>
        </p:nvSpPr>
        <p:spPr>
          <a:xfrm>
            <a:off x="457200" y="2029547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Let’s do some introductions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2E54E1-3BBC-3E41-91DC-EA8B5F2C4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HW structure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019768-A8AA-D843-B301-38EAA5516B16}"/>
              </a:ext>
            </a:extLst>
          </p:cNvPr>
          <p:cNvSpPr txBox="1"/>
          <p:nvPr/>
        </p:nvSpPr>
        <p:spPr>
          <a:xfrm>
            <a:off x="295829" y="1890793"/>
            <a:ext cx="2393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Three questions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C57D4E-87CA-9C46-ABD1-934D9A0D1343}"/>
              </a:ext>
            </a:extLst>
          </p:cNvPr>
          <p:cNvSpPr txBox="1"/>
          <p:nvPr/>
        </p:nvSpPr>
        <p:spPr>
          <a:xfrm>
            <a:off x="945397" y="2820692"/>
            <a:ext cx="5609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Q1 and Q2 are proof based while Q3 is programming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E2F622-F5AE-6740-964A-D4C7EC5DA462}"/>
              </a:ext>
            </a:extLst>
          </p:cNvPr>
          <p:cNvSpPr txBox="1"/>
          <p:nvPr/>
        </p:nvSpPr>
        <p:spPr>
          <a:xfrm>
            <a:off x="945397" y="3473592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Q1 worth 50 points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FBB5E0-F444-884A-A779-FB998CE9980A}"/>
              </a:ext>
            </a:extLst>
          </p:cNvPr>
          <p:cNvSpPr txBox="1"/>
          <p:nvPr/>
        </p:nvSpPr>
        <p:spPr>
          <a:xfrm>
            <a:off x="945397" y="4233668"/>
            <a:ext cx="7199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hard proof based Q2 and programming Q3 worth 25 points each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B255DC-A856-F745-87B4-C38D525023E5}"/>
              </a:ext>
            </a:extLst>
          </p:cNvPr>
          <p:cNvSpPr txBox="1"/>
          <p:nvPr/>
        </p:nvSpPr>
        <p:spPr>
          <a:xfrm>
            <a:off x="457200" y="5269424"/>
            <a:ext cx="53206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HWs due by 8:00pm on Fridays</a:t>
            </a:r>
          </a:p>
          <a:p>
            <a:r>
              <a:rPr lang="en-US" sz="2400" dirty="0"/>
              <a:t>A few exceptional cases: HW0, HW8</a:t>
            </a:r>
          </a:p>
          <a:p>
            <a:r>
              <a:rPr lang="en-US" sz="2400" dirty="0"/>
              <a:t>Please keep an eye on the schedule </a:t>
            </a:r>
          </a:p>
          <a:p>
            <a:endParaRPr lang="en-US" sz="2400" dirty="0"/>
          </a:p>
        </p:txBody>
      </p:sp>
      <p:sp>
        <p:nvSpPr>
          <p:cNvPr id="2" name="Cloud Callout 1">
            <a:extLst>
              <a:ext uri="{FF2B5EF4-FFF2-40B4-BE49-F238E27FC236}">
                <a16:creationId xmlns:a16="http://schemas.microsoft.com/office/drawing/2014/main" id="{625E731F-0CA6-1F4F-B81C-5E3CD9EF4A6C}"/>
              </a:ext>
            </a:extLst>
          </p:cNvPr>
          <p:cNvSpPr/>
          <p:nvPr/>
        </p:nvSpPr>
        <p:spPr>
          <a:xfrm>
            <a:off x="5517222" y="1674688"/>
            <a:ext cx="2321960" cy="1146004"/>
          </a:xfrm>
          <a:prstGeom prst="cloudCallout">
            <a:avLst>
              <a:gd name="adj1" fmla="val -34550"/>
              <a:gd name="adj2" fmla="val -115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DROP lowest 2 HW scores</a:t>
            </a:r>
          </a:p>
        </p:txBody>
      </p:sp>
    </p:spTree>
    <p:extLst>
      <p:ext uri="{BB962C8B-B14F-4D97-AF65-F5344CB8AC3E}">
        <p14:creationId xmlns:p14="http://schemas.microsoft.com/office/powerpoint/2010/main" val="293709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7471D-020B-E74D-A3E2-1691D4A60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EC6599-2D9B-4070-848D-FF01C3065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9507"/>
            <a:ext cx="9144000" cy="244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148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5A0AF-28BA-5446-8F33-ED03CA5A0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C++ vs Java/Python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2E1D31-2A10-D84A-AE6B-4501911C3528}"/>
              </a:ext>
            </a:extLst>
          </p:cNvPr>
          <p:cNvSpPr txBox="1"/>
          <p:nvPr/>
        </p:nvSpPr>
        <p:spPr>
          <a:xfrm>
            <a:off x="457200" y="1231831"/>
            <a:ext cx="8122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Use Java/Python if as you just as comfortable with as C++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8E6A08-B1F0-4DEA-9125-2C77D3CF0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9728"/>
            <a:ext cx="9144000" cy="449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055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5A0AF-28BA-5446-8F33-ED03CA5A0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C++ vs Java/Python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2E1D31-2A10-D84A-AE6B-4501911C3528}"/>
              </a:ext>
            </a:extLst>
          </p:cNvPr>
          <p:cNvSpPr txBox="1"/>
          <p:nvPr/>
        </p:nvSpPr>
        <p:spPr>
          <a:xfrm>
            <a:off x="457200" y="1231831"/>
            <a:ext cx="8122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Use Java/Python if as you just as comfortable with as C++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26C531-CC30-4665-BCC0-32E891D93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51314"/>
            <a:ext cx="9144000" cy="195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904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5A0AF-28BA-5446-8F33-ED03CA5A0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C++ vs Java/Python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2E1D31-2A10-D84A-AE6B-4501911C3528}"/>
              </a:ext>
            </a:extLst>
          </p:cNvPr>
          <p:cNvSpPr txBox="1"/>
          <p:nvPr/>
        </p:nvSpPr>
        <p:spPr>
          <a:xfrm>
            <a:off x="457200" y="1231831"/>
            <a:ext cx="8122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Use Java/Python if as you just as comfortable with as C++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4ECA36-51DB-48FD-A66C-E8B4BDFEF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40" y="2479055"/>
            <a:ext cx="9144000" cy="38795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F940ED-4268-460B-90F9-2A12311B17BB}"/>
              </a:ext>
            </a:extLst>
          </p:cNvPr>
          <p:cNvSpPr txBox="1"/>
          <p:nvPr/>
        </p:nvSpPr>
        <p:spPr>
          <a:xfrm>
            <a:off x="2318658" y="1893318"/>
            <a:ext cx="4680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https://cse.buffalo.edu/apps/devices/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0D0B0A-EB63-4720-93BE-2E4B646C51A2}"/>
              </a:ext>
            </a:extLst>
          </p:cNvPr>
          <p:cNvSpPr/>
          <p:nvPr/>
        </p:nvSpPr>
        <p:spPr>
          <a:xfrm>
            <a:off x="751114" y="3984170"/>
            <a:ext cx="4985657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69C6B6-7BF1-4E19-949E-8EFC7A829218}"/>
              </a:ext>
            </a:extLst>
          </p:cNvPr>
          <p:cNvSpPr/>
          <p:nvPr/>
        </p:nvSpPr>
        <p:spPr>
          <a:xfrm>
            <a:off x="653142" y="5940386"/>
            <a:ext cx="4985657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069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5A0AF-28BA-5446-8F33-ED03CA5A0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C++ vs Java/Python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2E1D31-2A10-D84A-AE6B-4501911C3528}"/>
              </a:ext>
            </a:extLst>
          </p:cNvPr>
          <p:cNvSpPr txBox="1"/>
          <p:nvPr/>
        </p:nvSpPr>
        <p:spPr>
          <a:xfrm>
            <a:off x="457200" y="1231831"/>
            <a:ext cx="8122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Use Java/Python if as you just as comfortable with as C++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8CB39F2-B8BE-4177-BDFC-3281D3BF45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59379"/>
              </p:ext>
            </p:extLst>
          </p:nvPr>
        </p:nvGraphicFramePr>
        <p:xfrm>
          <a:off x="457200" y="2237546"/>
          <a:ext cx="8229600" cy="1112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3429000" imgH="463680" progId="Paint.Picture">
                  <p:embed/>
                </p:oleObj>
              </mc:Choice>
              <mc:Fallback>
                <p:oleObj name="Bitmap Image" r:id="rId3" imgW="3429000" imgH="4636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2237546"/>
                        <a:ext cx="8229600" cy="1112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E2E2E9B-12D6-4E8A-BE7C-F10DA0261B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5613964"/>
              </p:ext>
            </p:extLst>
          </p:nvPr>
        </p:nvGraphicFramePr>
        <p:xfrm>
          <a:off x="403768" y="3563922"/>
          <a:ext cx="8229600" cy="899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3282840" imgH="438120" progId="Paint.Picture">
                  <p:embed/>
                </p:oleObj>
              </mc:Choice>
              <mc:Fallback>
                <p:oleObj name="Bitmap Image" r:id="rId5" imgW="3282840" imgH="4381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3768" y="3563922"/>
                        <a:ext cx="8229600" cy="8998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1754B261-E23F-4A99-8DD9-8EF064A044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6344065"/>
              </p:ext>
            </p:extLst>
          </p:nvPr>
        </p:nvGraphicFramePr>
        <p:xfrm>
          <a:off x="457200" y="4735254"/>
          <a:ext cx="8229600" cy="1448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7" imgW="3645000" imgH="641520" progId="Paint.Picture">
                  <p:embed/>
                </p:oleObj>
              </mc:Choice>
              <mc:Fallback>
                <p:oleObj name="Bitmap Image" r:id="rId7" imgW="3645000" imgH="6415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7200" y="4735254"/>
                        <a:ext cx="8229600" cy="14480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645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3"/>
          <p:cNvSpPr>
            <a:spLocks noGrp="1"/>
          </p:cNvSpPr>
          <p:nvPr>
            <p:ph type="title"/>
          </p:nvPr>
        </p:nvSpPr>
        <p:spPr>
          <a:xfrm>
            <a:off x="549564" y="1687801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Questions/Comments?</a:t>
            </a:r>
          </a:p>
        </p:txBody>
      </p:sp>
    </p:spTree>
    <p:extLst>
      <p:ext uri="{BB962C8B-B14F-4D97-AF65-F5344CB8AC3E}">
        <p14:creationId xmlns:p14="http://schemas.microsoft.com/office/powerpoint/2010/main" val="2568309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09100" cy="501217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TAs first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46535E-609D-49E5-98CE-F66311415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385" y="1067186"/>
            <a:ext cx="1486871" cy="1486871"/>
          </a:xfrm>
          <a:prstGeom prst="rect">
            <a:avLst/>
          </a:prstGeom>
        </p:spPr>
      </p:pic>
      <p:pic>
        <p:nvPicPr>
          <p:cNvPr id="16" name="Picture 15" descr="A person with his arms crossed&#10;&#10;Description automatically generated with medium confidence">
            <a:extLst>
              <a:ext uri="{FF2B5EF4-FFF2-40B4-BE49-F238E27FC236}">
                <a16:creationId xmlns:a16="http://schemas.microsoft.com/office/drawing/2014/main" id="{0E2CD3A3-2437-4CF2-A7DA-B6D9B6B2D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33" y="1067187"/>
            <a:ext cx="1860068" cy="148805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44EECF5-B9A8-49AC-B930-03C56E92D637}"/>
              </a:ext>
            </a:extLst>
          </p:cNvPr>
          <p:cNvSpPr txBox="1"/>
          <p:nvPr/>
        </p:nvSpPr>
        <p:spPr>
          <a:xfrm>
            <a:off x="3286915" y="2624738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James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34556ED-3C8E-441C-89A5-BF5574CAE28D}"/>
              </a:ext>
            </a:extLst>
          </p:cNvPr>
          <p:cNvSpPr txBox="1"/>
          <p:nvPr/>
        </p:nvSpPr>
        <p:spPr>
          <a:xfrm>
            <a:off x="890380" y="2614118"/>
            <a:ext cx="842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Trevor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ABF44F-A621-582B-2AB8-0DE47265A72E}"/>
              </a:ext>
            </a:extLst>
          </p:cNvPr>
          <p:cNvSpPr txBox="1"/>
          <p:nvPr/>
        </p:nvSpPr>
        <p:spPr>
          <a:xfrm>
            <a:off x="5351428" y="257831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Hunter</a:t>
            </a:r>
          </a:p>
        </p:txBody>
      </p:sp>
      <p:pic>
        <p:nvPicPr>
          <p:cNvPr id="9" name="Picture 8" descr="A picture containing wall, person, indoor&#10;&#10;Description automatically generated">
            <a:extLst>
              <a:ext uri="{FF2B5EF4-FFF2-40B4-BE49-F238E27FC236}">
                <a16:creationId xmlns:a16="http://schemas.microsoft.com/office/drawing/2014/main" id="{3DD15ED8-7E7A-4A04-01E4-3D220078A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740" y="3002223"/>
            <a:ext cx="1539682" cy="15396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7B08A4-7F9B-1EAF-68F0-905176112D05}"/>
              </a:ext>
            </a:extLst>
          </p:cNvPr>
          <p:cNvSpPr txBox="1"/>
          <p:nvPr/>
        </p:nvSpPr>
        <p:spPr>
          <a:xfrm>
            <a:off x="3024883" y="4541905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Caleb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876954-7FC9-AEBC-0633-979D053C36C2}"/>
              </a:ext>
            </a:extLst>
          </p:cNvPr>
          <p:cNvSpPr txBox="1"/>
          <p:nvPr/>
        </p:nvSpPr>
        <p:spPr>
          <a:xfrm>
            <a:off x="2942417" y="6471769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Nishanth</a:t>
            </a:r>
          </a:p>
        </p:txBody>
      </p:sp>
      <p:pic>
        <p:nvPicPr>
          <p:cNvPr id="19" name="Picture 18" descr="A picture containing person, wall, person, standing&#10;&#10;Description automatically generated">
            <a:extLst>
              <a:ext uri="{FF2B5EF4-FFF2-40B4-BE49-F238E27FC236}">
                <a16:creationId xmlns:a16="http://schemas.microsoft.com/office/drawing/2014/main" id="{2CB1CD5B-0452-5550-7C89-2237D350F4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3028629"/>
            <a:ext cx="2236420" cy="148687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4B423CD-A1FC-CCD8-5B6D-7DE94BB554F6}"/>
              </a:ext>
            </a:extLst>
          </p:cNvPr>
          <p:cNvSpPr txBox="1"/>
          <p:nvPr/>
        </p:nvSpPr>
        <p:spPr>
          <a:xfrm>
            <a:off x="5150904" y="451549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Richard</a:t>
            </a:r>
          </a:p>
        </p:txBody>
      </p:sp>
      <p:pic>
        <p:nvPicPr>
          <p:cNvPr id="24" name="Picture 23" descr="A person wearing sunglasses&#10;&#10;Description automatically generated with medium confidence">
            <a:extLst>
              <a:ext uri="{FF2B5EF4-FFF2-40B4-BE49-F238E27FC236}">
                <a16:creationId xmlns:a16="http://schemas.microsoft.com/office/drawing/2014/main" id="{C12CD693-6913-30A8-CC17-969DA0B755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373" y="2947644"/>
            <a:ext cx="1621112" cy="162242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38354E5-7972-84CE-88D5-D8AAA72238F9}"/>
              </a:ext>
            </a:extLst>
          </p:cNvPr>
          <p:cNvSpPr txBox="1"/>
          <p:nvPr/>
        </p:nvSpPr>
        <p:spPr>
          <a:xfrm>
            <a:off x="532410" y="4541905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Sebastian</a:t>
            </a:r>
          </a:p>
        </p:txBody>
      </p:sp>
      <p:pic>
        <p:nvPicPr>
          <p:cNvPr id="3" name="Picture 2" descr="A person taking a selfie&#10;&#10;Description automatically generated with medium confidence">
            <a:extLst>
              <a:ext uri="{FF2B5EF4-FFF2-40B4-BE49-F238E27FC236}">
                <a16:creationId xmlns:a16="http://schemas.microsoft.com/office/drawing/2014/main" id="{CE4F4929-890B-2949-5D04-7548C940C5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7275" y="1067187"/>
            <a:ext cx="1486870" cy="14868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A3895B-FA58-BA5B-7044-E33F3A58E702}"/>
              </a:ext>
            </a:extLst>
          </p:cNvPr>
          <p:cNvSpPr txBox="1"/>
          <p:nvPr/>
        </p:nvSpPr>
        <p:spPr>
          <a:xfrm>
            <a:off x="609354" y="6444906"/>
            <a:ext cx="105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Ahana</a:t>
            </a:r>
            <a:endParaRPr lang="en-US" dirty="0"/>
          </a:p>
        </p:txBody>
      </p:sp>
      <p:pic>
        <p:nvPicPr>
          <p:cNvPr id="12" name="Picture 11" descr="A person taking a selfie&#10;&#10;Description automatically generated with medium confidence">
            <a:extLst>
              <a:ext uri="{FF2B5EF4-FFF2-40B4-BE49-F238E27FC236}">
                <a16:creationId xmlns:a16="http://schemas.microsoft.com/office/drawing/2014/main" id="{FF1D6E8F-9600-54A7-E031-30076E5E8E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9164" y="1080784"/>
            <a:ext cx="968502" cy="14975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BA6C99-898E-1D97-6E14-D4114D2A7C24}"/>
              </a:ext>
            </a:extLst>
          </p:cNvPr>
          <p:cNvSpPr txBox="1"/>
          <p:nvPr/>
        </p:nvSpPr>
        <p:spPr>
          <a:xfrm>
            <a:off x="7093142" y="2578312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Zachary</a:t>
            </a:r>
          </a:p>
        </p:txBody>
      </p:sp>
      <p:pic>
        <p:nvPicPr>
          <p:cNvPr id="18" name="Picture 17" descr="A picture containing person, posing&#10;&#10;Description automatically generated">
            <a:extLst>
              <a:ext uri="{FF2B5EF4-FFF2-40B4-BE49-F238E27FC236}">
                <a16:creationId xmlns:a16="http://schemas.microsoft.com/office/drawing/2014/main" id="{C8858EC2-8C6B-0C9A-E12E-FF9C8E864C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93142" y="3028629"/>
            <a:ext cx="1165717" cy="159425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23EBA4F-C5DE-4F98-E7C3-809F2C7D2A08}"/>
              </a:ext>
            </a:extLst>
          </p:cNvPr>
          <p:cNvSpPr txBox="1"/>
          <p:nvPr/>
        </p:nvSpPr>
        <p:spPr>
          <a:xfrm>
            <a:off x="7186122" y="4646423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Rrucha</a:t>
            </a:r>
            <a:endParaRPr lang="en-US" dirty="0"/>
          </a:p>
        </p:txBody>
      </p:sp>
      <p:pic>
        <p:nvPicPr>
          <p:cNvPr id="23" name="Picture 22" descr="A person smil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B39ECCA7-8097-1BFC-2917-FCF8F30DCB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709" y="4911237"/>
            <a:ext cx="1539682" cy="1560532"/>
          </a:xfrm>
          <a:prstGeom prst="rect">
            <a:avLst/>
          </a:prstGeom>
        </p:spPr>
      </p:pic>
      <p:pic>
        <p:nvPicPr>
          <p:cNvPr id="27" name="Picture 26" descr="A person taking a selfie&#10;&#10;Description automatically generated">
            <a:extLst>
              <a:ext uri="{FF2B5EF4-FFF2-40B4-BE49-F238E27FC236}">
                <a16:creationId xmlns:a16="http://schemas.microsoft.com/office/drawing/2014/main" id="{F27519A6-1BC5-E928-EE43-F277AA83ED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98423" y="4911237"/>
            <a:ext cx="1183160" cy="1593810"/>
          </a:xfrm>
          <a:prstGeom prst="rect">
            <a:avLst/>
          </a:prstGeom>
        </p:spPr>
      </p:pic>
      <p:pic>
        <p:nvPicPr>
          <p:cNvPr id="30" name="Picture 29" descr="A person with red hair&#10;&#10;Description automatically generated with low confidence">
            <a:extLst>
              <a:ext uri="{FF2B5EF4-FFF2-40B4-BE49-F238E27FC236}">
                <a16:creationId xmlns:a16="http://schemas.microsoft.com/office/drawing/2014/main" id="{D59D7B47-8F4A-4D04-9243-507B320BBB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37557" y="4911237"/>
            <a:ext cx="1183160" cy="1611241"/>
          </a:xfrm>
          <a:prstGeom prst="rect">
            <a:avLst/>
          </a:prstGeom>
        </p:spPr>
      </p:pic>
      <p:pic>
        <p:nvPicPr>
          <p:cNvPr id="31" name="Picture 30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2D008148-DF1B-0C78-6684-BFF53C255A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76691" y="4944512"/>
            <a:ext cx="1116041" cy="148805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5500C2B-50CE-7883-7DDD-E28AFE6F6918}"/>
              </a:ext>
            </a:extLst>
          </p:cNvPr>
          <p:cNvSpPr txBox="1"/>
          <p:nvPr/>
        </p:nvSpPr>
        <p:spPr>
          <a:xfrm>
            <a:off x="6964556" y="6423341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Harrison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CE74DAF-50C1-520B-132F-BF009E369B17}"/>
              </a:ext>
            </a:extLst>
          </p:cNvPr>
          <p:cNvSpPr txBox="1"/>
          <p:nvPr/>
        </p:nvSpPr>
        <p:spPr>
          <a:xfrm>
            <a:off x="5192360" y="6493976"/>
            <a:ext cx="105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Lizzy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09100" cy="501217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TAs first</a:t>
            </a:r>
          </a:p>
        </p:txBody>
      </p:sp>
      <p:pic>
        <p:nvPicPr>
          <p:cNvPr id="2" name="Picture 1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BF3076F0-7328-024C-87BF-49ECB752B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95727"/>
            <a:ext cx="1165147" cy="2413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1B8CFE-8030-4D8E-272D-66978345B9DD}"/>
              </a:ext>
            </a:extLst>
          </p:cNvPr>
          <p:cNvSpPr txBox="1"/>
          <p:nvPr/>
        </p:nvSpPr>
        <p:spPr>
          <a:xfrm>
            <a:off x="687886" y="323356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John</a:t>
            </a:r>
          </a:p>
        </p:txBody>
      </p:sp>
      <p:pic>
        <p:nvPicPr>
          <p:cNvPr id="14" name="Picture 13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05706533-8252-B8A3-085C-D637EDFCF2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4081" y="933376"/>
            <a:ext cx="1430671" cy="169928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8DE6AC6-E590-31F9-E01B-7E537E361F7B}"/>
              </a:ext>
            </a:extLst>
          </p:cNvPr>
          <p:cNvSpPr txBox="1"/>
          <p:nvPr/>
        </p:nvSpPr>
        <p:spPr>
          <a:xfrm>
            <a:off x="2745718" y="2796415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Korey</a:t>
            </a:r>
          </a:p>
        </p:txBody>
      </p:sp>
      <p:pic>
        <p:nvPicPr>
          <p:cNvPr id="26" name="Picture 2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1AFAD6BE-782A-8D13-EE61-9B7A6B4476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6486" y="933376"/>
            <a:ext cx="1528199" cy="186303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6A6DE61-65AD-AB9A-8CD2-18280EF5AC1B}"/>
              </a:ext>
            </a:extLst>
          </p:cNvPr>
          <p:cNvSpPr txBox="1"/>
          <p:nvPr/>
        </p:nvSpPr>
        <p:spPr>
          <a:xfrm>
            <a:off x="5071771" y="286423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Sujal</a:t>
            </a:r>
            <a:endParaRPr lang="en-US" dirty="0"/>
          </a:p>
        </p:txBody>
      </p:sp>
      <p:pic>
        <p:nvPicPr>
          <p:cNvPr id="29" name="Picture 28" descr="A picture containing person, outdoor, posing&#10;&#10;Description automatically generated">
            <a:extLst>
              <a:ext uri="{FF2B5EF4-FFF2-40B4-BE49-F238E27FC236}">
                <a16:creationId xmlns:a16="http://schemas.microsoft.com/office/drawing/2014/main" id="{AB4D0433-5BC1-4439-4764-24FF6F9826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7513" y="871315"/>
            <a:ext cx="1699287" cy="169928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D8954DF-5333-E6F2-B775-19EBB2C16C46}"/>
              </a:ext>
            </a:extLst>
          </p:cNvPr>
          <p:cNvSpPr txBox="1"/>
          <p:nvPr/>
        </p:nvSpPr>
        <p:spPr>
          <a:xfrm>
            <a:off x="7488342" y="266995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Heba</a:t>
            </a:r>
          </a:p>
        </p:txBody>
      </p:sp>
      <p:pic>
        <p:nvPicPr>
          <p:cNvPr id="32" name="Picture 31" descr="A picture containing person, smiling&#10;&#10;Description automatically generated">
            <a:extLst>
              <a:ext uri="{FF2B5EF4-FFF2-40B4-BE49-F238E27FC236}">
                <a16:creationId xmlns:a16="http://schemas.microsoft.com/office/drawing/2014/main" id="{C595C889-E3ED-5E9B-C215-2DE191E934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3723398"/>
            <a:ext cx="1543957" cy="201385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1CA4A4F-42A0-F1C8-ACA0-ED4B867A6017}"/>
              </a:ext>
            </a:extLst>
          </p:cNvPr>
          <p:cNvSpPr txBox="1"/>
          <p:nvPr/>
        </p:nvSpPr>
        <p:spPr>
          <a:xfrm>
            <a:off x="694028" y="5777607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Jessica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D848A2-0D9A-84C6-1AB8-611116E22DE3}"/>
              </a:ext>
            </a:extLst>
          </p:cNvPr>
          <p:cNvSpPr txBox="1"/>
          <p:nvPr/>
        </p:nvSpPr>
        <p:spPr>
          <a:xfrm>
            <a:off x="7488342" y="577760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Kelly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249A73-E2E1-7EBF-7EF2-8291D6F2D709}"/>
              </a:ext>
            </a:extLst>
          </p:cNvPr>
          <p:cNvSpPr txBox="1"/>
          <p:nvPr/>
        </p:nvSpPr>
        <p:spPr>
          <a:xfrm>
            <a:off x="4993760" y="5736078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Dylan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77CEC9-FB72-30C6-A7A3-F70559A28F24}"/>
              </a:ext>
            </a:extLst>
          </p:cNvPr>
          <p:cNvSpPr txBox="1"/>
          <p:nvPr/>
        </p:nvSpPr>
        <p:spPr>
          <a:xfrm>
            <a:off x="2806138" y="5737255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Billy</a:t>
            </a:r>
          </a:p>
        </p:txBody>
      </p:sp>
      <p:pic>
        <p:nvPicPr>
          <p:cNvPr id="7" name="Picture 6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A414538A-C67E-0BD6-1938-9F71DFCFFE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9330" y="3714801"/>
            <a:ext cx="1048219" cy="2062806"/>
          </a:xfrm>
          <a:prstGeom prst="rect">
            <a:avLst/>
          </a:prstGeom>
        </p:spPr>
      </p:pic>
      <p:pic>
        <p:nvPicPr>
          <p:cNvPr id="10" name="Picture 9" descr="A person with the eyes closed&#10;&#10;Description automatically generated with medium confidence">
            <a:extLst>
              <a:ext uri="{FF2B5EF4-FFF2-40B4-BE49-F238E27FC236}">
                <a16:creationId xmlns:a16="http://schemas.microsoft.com/office/drawing/2014/main" id="{187B6833-9EA2-9CFA-B0F5-EE04C42FF3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6810" y="3715518"/>
            <a:ext cx="1383358" cy="1961765"/>
          </a:xfrm>
          <a:prstGeom prst="rect">
            <a:avLst/>
          </a:prstGeom>
        </p:spPr>
      </p:pic>
      <p:pic>
        <p:nvPicPr>
          <p:cNvPr id="9" name="Picture 8" descr="A picture containing person, wall, person, smiling&#10;&#10;Description automatically generated">
            <a:extLst>
              <a:ext uri="{FF2B5EF4-FFF2-40B4-BE49-F238E27FC236}">
                <a16:creationId xmlns:a16="http://schemas.microsoft.com/office/drawing/2014/main" id="{701B418B-0A99-12A5-6708-CD211B87A3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87513" y="3714801"/>
            <a:ext cx="1494506" cy="190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11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Lectures will be videotaped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543" y="1393745"/>
            <a:ext cx="3339039" cy="50362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87171" y="2379101"/>
            <a:ext cx="450181" cy="35365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31218" y="6494303"/>
            <a:ext cx="45985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http://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www.imdb.com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/title/tt0363510/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mediaviewer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/rm2499681792</a:t>
            </a:r>
          </a:p>
        </p:txBody>
      </p:sp>
    </p:spTree>
    <p:extLst>
      <p:ext uri="{BB962C8B-B14F-4D97-AF65-F5344CB8AC3E}">
        <p14:creationId xmlns:p14="http://schemas.microsoft.com/office/powerpoint/2010/main" val="267066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About Me</a:t>
            </a:r>
          </a:p>
        </p:txBody>
      </p:sp>
      <p:sp>
        <p:nvSpPr>
          <p:cNvPr id="20482" name="TextBox 3"/>
          <p:cNvSpPr txBox="1">
            <a:spLocks noChangeArrowheads="1"/>
          </p:cNvSpPr>
          <p:nvPr/>
        </p:nvSpPr>
        <p:spPr bwMode="auto">
          <a:xfrm>
            <a:off x="820738" y="1574800"/>
            <a:ext cx="318273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200" dirty="0">
                <a:latin typeface="Calibri" charset="0"/>
              </a:rPr>
              <a:t>Nasrin Akhter</a:t>
            </a:r>
          </a:p>
        </p:txBody>
      </p:sp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1570038" y="2406650"/>
            <a:ext cx="364548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dirty="0">
                <a:latin typeface="Calibri" charset="0"/>
              </a:rPr>
              <a:t>nasrinak@</a:t>
            </a:r>
            <a:r>
              <a:rPr lang="en-US" altLang="ja-JP" sz="3000" dirty="0">
                <a:latin typeface="Calibri" charset="0"/>
              </a:rPr>
              <a:t>buffalo.edu</a:t>
            </a:r>
            <a:endParaRPr lang="en-US" sz="3000" dirty="0">
              <a:latin typeface="Calibri" charset="0"/>
            </a:endParaRPr>
          </a:p>
        </p:txBody>
      </p:sp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1570038" y="3086100"/>
            <a:ext cx="245054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dirty="0">
                <a:latin typeface="Calibri" charset="0"/>
              </a:rPr>
              <a:t>Office: Davis 303</a:t>
            </a:r>
          </a:p>
        </p:txBody>
      </p:sp>
      <p:sp>
        <p:nvSpPr>
          <p:cNvPr id="20485" name="TextBox 6"/>
          <p:cNvSpPr txBox="1">
            <a:spLocks noChangeArrowheads="1"/>
          </p:cNvSpPr>
          <p:nvPr/>
        </p:nvSpPr>
        <p:spPr bwMode="auto">
          <a:xfrm>
            <a:off x="1570038" y="3606800"/>
            <a:ext cx="487729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dirty="0">
                <a:latin typeface="Calibri" charset="0"/>
              </a:rPr>
              <a:t>Office hours: M W 3:30-4:30PM ET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us all at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78000" y="3053540"/>
            <a:ext cx="5589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cse-331-staff@buffalo.edu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73647" y="5127927"/>
            <a:ext cx="7198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TAs will not respond to individual emails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(except for re-grading requests)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244424" y="1417638"/>
            <a:ext cx="3537020" cy="1331188"/>
          </a:xfrm>
          <a:prstGeom prst="cloudCallou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Or use piazza!</a:t>
            </a:r>
          </a:p>
        </p:txBody>
      </p:sp>
    </p:spTree>
    <p:extLst>
      <p:ext uri="{BB962C8B-B14F-4D97-AF65-F5344CB8AC3E}">
        <p14:creationId xmlns:p14="http://schemas.microsoft.com/office/powerpoint/2010/main" val="276750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56C57-0CD3-7042-8D54-4948F2DBD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CSE 331 in times of COVID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9B3CDE-3403-3540-AAB1-D8A9A8BAF155}"/>
              </a:ext>
            </a:extLst>
          </p:cNvPr>
          <p:cNvSpPr txBox="1"/>
          <p:nvPr/>
        </p:nvSpPr>
        <p:spPr>
          <a:xfrm>
            <a:off x="780836" y="1623317"/>
            <a:ext cx="5767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Lectures and recitations will be in-person</a:t>
            </a:r>
          </a:p>
        </p:txBody>
      </p:sp>
      <p:pic>
        <p:nvPicPr>
          <p:cNvPr id="4" name="Picture 3" descr="Link to netgain webinar">
            <a:extLst>
              <a:ext uri="{FF2B5EF4-FFF2-40B4-BE49-F238E27FC236}">
                <a16:creationId xmlns:a16="http://schemas.microsoft.com/office/drawing/2014/main" id="{1911B305-725D-CF46-8472-5EEB3E1F7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907" y="1596667"/>
            <a:ext cx="1994893" cy="80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6B8FCE-4751-5A44-98D7-AFC7081A5F21}"/>
              </a:ext>
            </a:extLst>
          </p:cNvPr>
          <p:cNvSpPr txBox="1"/>
          <p:nvPr/>
        </p:nvSpPr>
        <p:spPr>
          <a:xfrm>
            <a:off x="780836" y="2774022"/>
            <a:ext cx="613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Office hours will be a mix of in-person and virtual locations</a:t>
            </a:r>
          </a:p>
        </p:txBody>
      </p:sp>
      <p:pic>
        <p:nvPicPr>
          <p:cNvPr id="6" name="Picture 5" descr="Link to netgain webinar">
            <a:extLst>
              <a:ext uri="{FF2B5EF4-FFF2-40B4-BE49-F238E27FC236}">
                <a16:creationId xmlns:a16="http://schemas.microsoft.com/office/drawing/2014/main" id="{B4BE468E-3637-BC45-A084-2B1A77512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759" y="2740912"/>
            <a:ext cx="1994893" cy="80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CE3EBE-FFAD-F146-B6B8-E1043DA0B100}"/>
              </a:ext>
            </a:extLst>
          </p:cNvPr>
          <p:cNvSpPr txBox="1"/>
          <p:nvPr/>
        </p:nvSpPr>
        <p:spPr>
          <a:xfrm>
            <a:off x="863029" y="3965824"/>
            <a:ext cx="5235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Exams and Quizzes will be in-person</a:t>
            </a:r>
          </a:p>
        </p:txBody>
      </p:sp>
      <p:pic>
        <p:nvPicPr>
          <p:cNvPr id="8" name="Picture 7" descr="Link to netgain webinar">
            <a:extLst>
              <a:ext uri="{FF2B5EF4-FFF2-40B4-BE49-F238E27FC236}">
                <a16:creationId xmlns:a16="http://schemas.microsoft.com/office/drawing/2014/main" id="{49E01CE9-553A-E241-A3B4-6FEDDC926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906" y="3918267"/>
            <a:ext cx="1994893" cy="80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38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14770</TotalTime>
  <Words>693</Words>
  <Application>Microsoft Office PowerPoint</Application>
  <PresentationFormat>On-screen Show (4:3)</PresentationFormat>
  <Paragraphs>131</Paragraphs>
  <Slides>36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Office Theme</vt:lpstr>
      <vt:lpstr>Bitmap Image</vt:lpstr>
      <vt:lpstr>PowerPoint Presentation</vt:lpstr>
      <vt:lpstr>PowerPoint Presentation</vt:lpstr>
      <vt:lpstr>Let’s do some introductions</vt:lpstr>
      <vt:lpstr>TAs first</vt:lpstr>
      <vt:lpstr>TAs first</vt:lpstr>
      <vt:lpstr>Lectures will be videotaped</vt:lpstr>
      <vt:lpstr>About Me</vt:lpstr>
      <vt:lpstr>Contact us all at</vt:lpstr>
      <vt:lpstr>CSE 331 in times of COVID</vt:lpstr>
      <vt:lpstr>Questions/Comments?</vt:lpstr>
      <vt:lpstr>Handouts for today</vt:lpstr>
      <vt:lpstr>One Stop Shop for the Course</vt:lpstr>
      <vt:lpstr>Three things to remember</vt:lpstr>
      <vt:lpstr>Wait.. What???</vt:lpstr>
      <vt:lpstr>Advice from 331 TAs</vt:lpstr>
      <vt:lpstr>Academic Dishonesty</vt:lpstr>
      <vt:lpstr>Read the syllabus CAREFULLY!</vt:lpstr>
      <vt:lpstr>More information on the quiz</vt:lpstr>
      <vt:lpstr>Autolab</vt:lpstr>
      <vt:lpstr>You can submit the following now</vt:lpstr>
      <vt:lpstr>Grading break-down</vt:lpstr>
      <vt:lpstr>Questions/Comments?</vt:lpstr>
      <vt:lpstr>Pre-requisites</vt:lpstr>
      <vt:lpstr>Accessibility Resources</vt:lpstr>
      <vt:lpstr>Critical Campus Resources</vt:lpstr>
      <vt:lpstr>TA Office hours</vt:lpstr>
      <vt:lpstr>Recitations</vt:lpstr>
      <vt:lpstr>Please stick to your recitation section</vt:lpstr>
      <vt:lpstr>Exams</vt:lpstr>
      <vt:lpstr>The HW structure</vt:lpstr>
      <vt:lpstr>Project</vt:lpstr>
      <vt:lpstr>C++ vs Java/Python</vt:lpstr>
      <vt:lpstr>C++ vs Java/Python</vt:lpstr>
      <vt:lpstr>C++ vs Java/Python</vt:lpstr>
      <vt:lpstr>C++ vs Java/Python</vt:lpstr>
      <vt:lpstr>Questions/Comments?</vt:lpstr>
    </vt:vector>
  </TitlesOfParts>
  <Company>UB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Atri</dc:creator>
  <cp:lastModifiedBy>Nasrin Akhter</cp:lastModifiedBy>
  <cp:revision>165</cp:revision>
  <dcterms:created xsi:type="dcterms:W3CDTF">2011-08-29T00:52:11Z</dcterms:created>
  <dcterms:modified xsi:type="dcterms:W3CDTF">2023-01-30T18:39:36Z</dcterms:modified>
</cp:coreProperties>
</file>