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44" r:id="rId3"/>
    <p:sldId id="462" r:id="rId4"/>
    <p:sldId id="463" r:id="rId5"/>
    <p:sldId id="464" r:id="rId6"/>
    <p:sldId id="465" r:id="rId7"/>
    <p:sldId id="420" r:id="rId8"/>
    <p:sldId id="459" r:id="rId9"/>
    <p:sldId id="260" r:id="rId10"/>
    <p:sldId id="261" r:id="rId11"/>
    <p:sldId id="262" r:id="rId12"/>
    <p:sldId id="259" r:id="rId13"/>
    <p:sldId id="263" r:id="rId14"/>
    <p:sldId id="312" r:id="rId15"/>
    <p:sldId id="277" r:id="rId16"/>
    <p:sldId id="293" r:id="rId17"/>
    <p:sldId id="460" r:id="rId18"/>
    <p:sldId id="461" r:id="rId19"/>
    <p:sldId id="294" r:id="rId20"/>
    <p:sldId id="295" r:id="rId21"/>
    <p:sldId id="296" r:id="rId22"/>
    <p:sldId id="297" r:id="rId23"/>
    <p:sldId id="466" r:id="rId2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5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674" y="9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5473CC-280A-0F45-B754-A83E6BE225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081577-475C-5349-97BC-D2A444BA01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58ACFF6-6319-F74F-B9A3-AA7C7790AFF5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C44F3-45E5-A54B-9F88-891CFC245D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2C4A1-CBAE-0448-8061-BAB4543647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53BA802-4A3D-A84A-A47D-675979BE74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6B4D34-8B19-C344-85FD-08BDD2F4EE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467F8-5D88-924E-9403-3ED5A4FDCF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91018BF-582E-3145-8FE3-E761A94ECA80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24CA98D-7F6F-5B4A-92FC-74B2076A03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7D0EC1F-78F6-4444-8CCD-5F335769A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57FD7-F736-A346-A9E9-F706738264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EBCF1-3E2E-F445-A6C2-F71BB050C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74B5A31-1301-AB40-94DD-795F8C7EC1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94EB6-240A-F34E-A175-3E0D0A6C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2EBE-E43C-4840-9FCE-679183FC4D72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44762-4335-B04B-A911-5F8F8927A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CCECC-EACB-6E4A-A1FB-4DF0B366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B0875-6023-0B4F-A441-78161136FA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32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D272B-C1CC-E941-B34D-801EC8F8A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E4B6D-823C-5E4B-91F9-A77F7A42C1C2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2BE7D-6632-3843-9599-BDC0114D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2D804-12FA-E540-B670-EB1003B7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91993-FC8D-264E-B1D1-A8E381A3B0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14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3A4E9-4999-4A49-8541-6AAA7FA9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D82A5-4E61-CC40-A45A-31A4198BFDC5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6AAD6-C90E-C244-88FD-63A19B38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AF90-4FE1-874E-9A4B-49E128BA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E568D-B124-694B-8EDF-BFBC8D67C7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71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AAE38-217D-9547-8D03-DF427C8E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DEA-850E-0348-85C1-C19FC30159EE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6C120-856B-9E44-AA2A-B6BF8AA3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219E8-E55C-2A46-9E15-28E5DF93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8B3DE-78B0-A649-8528-C914E38D9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08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C26AE-3C97-524E-A5CF-C0B2A468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1C98B-1BAD-F342-8694-C8622BC59250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F3F8A-7042-5141-831F-807DF0A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82235-AE6C-3F46-962E-DB5C7FE9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C4BBC-05B3-7B4A-8851-E35347B72C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81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6D43E2-0619-6943-8EA8-06E0E601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C21A-7FF2-0B45-97E3-379EEC5F5571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25B837-A55D-2249-8459-4726969EF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96147B-C62E-4D49-8225-64F84EDE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0EE25-CD9B-5540-A56E-69E559737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86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E31CBC-81B1-F747-8FB5-69D2942FD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D1E7B-41D6-6C40-8A2B-7E467ACA5028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D5984C-3CC7-4343-842B-22F265B2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E9A3F5-DEC6-5B4B-A7D0-C55EBE8B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622E3-3C08-6245-ACBD-B9F3EB4E6F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3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FBCDD88-33E3-1A47-BC35-A2F34DE6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C93B-AEE0-114B-A734-C665F2887D3E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680A01-B0CF-1143-95E7-89A42268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E6D892-F625-0040-9EFD-F21AAB8C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982CC-C541-F34B-B49E-D78A154AAC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15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0B5070-A08A-9D40-B01A-3EA8BB3D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7D6BA-7755-8A48-BABF-01A12E92D197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EF542B6-2D37-C949-869F-B5D3A610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2CF531-F181-BB4B-9D0D-A0C4F203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A77AA-680F-C54E-A2AC-598A2DA27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11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804B18-47C5-FA45-B67A-C3E57780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C6D5-B117-D74C-B91E-7281FD997EF5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E95053-7567-804D-8D1A-199BB3E1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E81598-1904-8D46-9C13-E5583D5B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5AA55-4BFC-5B4F-8670-9C01745F1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79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38984C-755B-5742-B795-4E19F01A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A6D2-7B5F-D844-A9A4-FB27B41CAD93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ABC11C-FD21-0F48-A8AC-0A1A73EF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606590-2013-1140-BB5D-AB54AD2B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CE190-E683-7147-92DD-1A6B821A6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4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B0EC550-5A21-B34A-BAA2-5B72905F7A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1D3EE4B-05CA-BC4F-8783-60CF9432BF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F4D51-3192-044E-B9E3-E62724999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40333BB-DF19-2E4C-A2E6-65CE8DC33159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FE8C1-34F7-6C45-8317-EA4A74730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1E5C2-70E5-9842-8FBE-F546FA554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1EBA99-1810-5A42-8C83-E1095DA2EC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50F8D23-EF07-F64E-919F-634948B345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15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15F3F-7CBB-B24C-B13B-7D715BC7B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>
                <a:ea typeface="+mn-ea"/>
                <a:cs typeface="+mn-cs"/>
              </a:rPr>
              <a:t>CSE 331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DB83F0B9-DA60-738D-838A-B4B65E43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Where do graphs fit in?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415D93-D76F-F776-210E-0196B63F6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80E014-9988-3D04-C643-592FE0A3E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04E6C166-739A-CB94-DC1A-38DB209D4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3B50F2-D96A-5F8B-2C21-8579B2173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5BD6A110-2A95-C960-B3FE-586EA2B4F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2495F-128C-BAD9-B866-5B5CE5F38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6859F447-4D91-43EC-17D6-602718521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293D5A-BA3C-D57A-60CC-3D025E2D9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992D4791-5C3B-0D23-53E9-C584108ED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1995" name="TextBox 48">
            <a:extLst>
              <a:ext uri="{FF2B5EF4-FFF2-40B4-BE49-F238E27FC236}">
                <a16:creationId xmlns:a16="http://schemas.microsoft.com/office/drawing/2014/main" id="{4598789C-C113-8471-281E-B97D167E1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6289675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Correctness+Runtime Analysis</a:t>
            </a:r>
          </a:p>
        </p:txBody>
      </p:sp>
      <p:sp>
        <p:nvSpPr>
          <p:cNvPr id="41996" name="TextBox 45">
            <a:extLst>
              <a:ext uri="{FF2B5EF4-FFF2-40B4-BE49-F238E27FC236}">
                <a16:creationId xmlns:a16="http://schemas.microsoft.com/office/drawing/2014/main" id="{504672DA-34F2-1752-7A09-8DBD5CBFF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5189538"/>
            <a:ext cx="163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 Structures</a:t>
            </a:r>
          </a:p>
        </p:txBody>
      </p: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926F47B6-1105-A356-D75F-95EA0D452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28888"/>
            <a:ext cx="1865313" cy="1054100"/>
          </a:xfrm>
          <a:prstGeom prst="wedgeRoundRectCallout">
            <a:avLst>
              <a:gd name="adj1" fmla="val 147306"/>
              <a:gd name="adj2" fmla="val -73583"/>
              <a:gd name="adj3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 tool to define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4857838F-DA46-844F-961C-5C51D029C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Rest of the course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*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16DDF2-C58F-8762-5627-81A5D70EF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033EA6-FFB6-FDA3-D9A4-F9176D187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9C3E90-C36E-4DB3-B874-4DD9DB8C4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4959638C-F884-D7A9-6F8D-81AAEBAA0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DE694C-1C7E-63A6-6581-971C03CAC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8D2D2F0C-09A5-162E-E353-38E672941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068722-A33B-4427-48D3-2884FB0F2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37E6CC6E-D097-FE6F-3F5E-9B789BABA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3018" name="TextBox 48">
            <a:extLst>
              <a:ext uri="{FF2B5EF4-FFF2-40B4-BE49-F238E27FC236}">
                <a16:creationId xmlns:a16="http://schemas.microsoft.com/office/drawing/2014/main" id="{44A78500-AB40-C99A-D671-D665A886D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6289675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Correctness+Runtime Analysis</a:t>
            </a:r>
          </a:p>
        </p:txBody>
      </p:sp>
      <p:sp>
        <p:nvSpPr>
          <p:cNvPr id="43019" name="TextBox 45">
            <a:extLst>
              <a:ext uri="{FF2B5EF4-FFF2-40B4-BE49-F238E27FC236}">
                <a16:creationId xmlns:a16="http://schemas.microsoft.com/office/drawing/2014/main" id="{72970750-9046-C452-5186-558272E69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5189538"/>
            <a:ext cx="163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 Structures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105828F5-8B3C-337F-B584-B530B118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6F02A465-59D2-9F42-ACC7-127F4824F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3060700"/>
            <a:ext cx="2432050" cy="1651000"/>
          </a:xfrm>
          <a:prstGeom prst="cloudCallout">
            <a:avLst>
              <a:gd name="adj1" fmla="val 97884"/>
              <a:gd name="adj2" fmla="val -19079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Three general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64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F9142BC-1E09-44B2-9B64-6F8E58DAD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Greedy algorithms</a:t>
            </a:r>
          </a:p>
        </p:txBody>
      </p:sp>
      <p:sp>
        <p:nvSpPr>
          <p:cNvPr id="25603" name="TextBox 2">
            <a:extLst>
              <a:ext uri="{FF2B5EF4-FFF2-40B4-BE49-F238E27FC236}">
                <a16:creationId xmlns:a16="http://schemas.microsoft.com/office/drawing/2014/main" id="{EAF40B01-363E-442F-BEAE-2B4EA030B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1976438"/>
            <a:ext cx="542448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/>
              <a:t>Build the final solution piece by piece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1E6A969E-550A-4452-96EF-5B9F3F5DDC7B}"/>
              </a:ext>
            </a:extLst>
          </p:cNvPr>
          <p:cNvGrpSpPr>
            <a:grpSpLocks/>
          </p:cNvGrpSpPr>
          <p:nvPr/>
        </p:nvGrpSpPr>
        <p:grpSpPr bwMode="auto">
          <a:xfrm>
            <a:off x="760413" y="2482850"/>
            <a:ext cx="7396162" cy="3263900"/>
            <a:chOff x="759852" y="2483543"/>
            <a:chExt cx="7396852" cy="3263414"/>
          </a:xfrm>
        </p:grpSpPr>
        <p:sp>
          <p:nvSpPr>
            <p:cNvPr id="25607" name="TextBox 3">
              <a:extLst>
                <a:ext uri="{FF2B5EF4-FFF2-40B4-BE49-F238E27FC236}">
                  <a16:creationId xmlns:a16="http://schemas.microsoft.com/office/drawing/2014/main" id="{6D3FDE24-D93B-4E07-B468-C7DEEE67F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852" y="3429000"/>
              <a:ext cx="455441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/>
                <a:t>Being short sighted on each piece</a:t>
              </a:r>
            </a:p>
          </p:txBody>
        </p:sp>
        <p:pic>
          <p:nvPicPr>
            <p:cNvPr id="25608" name="Picture 4">
              <a:extLst>
                <a:ext uri="{FF2B5EF4-FFF2-40B4-BE49-F238E27FC236}">
                  <a16:creationId xmlns:a16="http://schemas.microsoft.com/office/drawing/2014/main" id="{A9ADA871-B1A8-4696-B93C-FD0140851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1973" y="2483543"/>
              <a:ext cx="2164731" cy="3263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867BD5B-9A30-403D-A86A-FB05DE1E2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4679950"/>
            <a:ext cx="2733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Never undo a decision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1109F700-3507-41AE-B535-5D53E25F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5535613"/>
            <a:ext cx="4960937" cy="858837"/>
          </a:xfrm>
          <a:prstGeom prst="cloudCallout">
            <a:avLst>
              <a:gd name="adj1" fmla="val -16019"/>
              <a:gd name="adj2" fmla="val 4604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chemeClr val="lt1"/>
                </a:solidFill>
                <a:latin typeface="+mn-lt"/>
                <a:ea typeface="+mn-ea"/>
              </a:rPr>
              <a:t>Know when you see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408F140F-AAC2-48E4-AE87-5B94D78D4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End of Semester blues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CC9C6C26-E860-4648-A5F7-1A8F0973D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F9EDAD33-A3FD-476F-95B4-B7E98384D6F0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8312150" cy="663575"/>
            <a:chOff x="173558" y="6079117"/>
            <a:chExt cx="8311160" cy="66120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2F8C65C-73CA-4DE4-95EF-8D95CDA6CD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F2300-821B-44C0-92F2-B8A63A370C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2AAAE2-2B6E-4CB4-890E-99A5282243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4E09EC-28BE-4F83-BA9A-660152AA54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EA7E30A-73B6-4243-BDE0-0670EECB0B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FA08E2-E059-4323-B2FF-B8E3C4BF00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6642" name="TextBox 12">
              <a:extLst>
                <a:ext uri="{FF2B5EF4-FFF2-40B4-BE49-F238E27FC236}">
                  <a16:creationId xmlns:a16="http://schemas.microsoft.com/office/drawing/2014/main" id="{A2DAFBC3-FCA2-4267-AC1B-F19CEA5E3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1007009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Saturday</a:t>
              </a:r>
            </a:p>
          </p:txBody>
        </p:sp>
        <p:sp>
          <p:nvSpPr>
            <p:cNvPr id="26643" name="TextBox 13">
              <a:extLst>
                <a:ext uri="{FF2B5EF4-FFF2-40B4-BE49-F238E27FC236}">
                  <a16:creationId xmlns:a16="http://schemas.microsoft.com/office/drawing/2014/main" id="{2AE44247-A9DE-4838-B010-5F73770B2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866402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Sunday</a:t>
              </a:r>
            </a:p>
          </p:txBody>
        </p:sp>
        <p:sp>
          <p:nvSpPr>
            <p:cNvPr id="26644" name="TextBox 14">
              <a:extLst>
                <a:ext uri="{FF2B5EF4-FFF2-40B4-BE49-F238E27FC236}">
                  <a16:creationId xmlns:a16="http://schemas.microsoft.com/office/drawing/2014/main" id="{E87AF6E0-324C-4BB2-9C77-44D41A3E1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9577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26645" name="TextBox 15">
              <a:extLst>
                <a:ext uri="{FF2B5EF4-FFF2-40B4-BE49-F238E27FC236}">
                  <a16:creationId xmlns:a16="http://schemas.microsoft.com/office/drawing/2014/main" id="{EACAA8B3-AE64-47DC-ABFC-797406EE52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418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26646" name="TextBox 16">
              <a:extLst>
                <a:ext uri="{FF2B5EF4-FFF2-40B4-BE49-F238E27FC236}">
                  <a16:creationId xmlns:a16="http://schemas.microsoft.com/office/drawing/2014/main" id="{B7E7061F-AD01-4B7D-A206-291E8C826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127790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8E3D2FC-0C81-443C-B141-CD865521B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04FDDD-9265-4B28-9CA2-0F125E3A6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4895850"/>
            <a:ext cx="7032625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homework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C3D480-01C5-4CD9-85B6-1CEB8321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A35B18-E338-4D77-AE4C-A3FE6A742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F1BD43-CF16-437F-99A4-71C255199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A4A38D-1B2D-4028-8AB4-88671E04C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92513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EDE052C-3B16-4BF1-AE52-DD15D841B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14589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Can only do one thing at any day: what is the maximum number of tasks that you can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498E1C41-A4A0-43F9-9501-EE46817E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optimal solution</a:t>
            </a: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6CC4A1C0-47E7-4966-A4F8-2F2FAB0BB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B28390B-B306-4EE7-B685-86DD90371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EB5AC0-6183-4353-AC80-17954CC2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2307D6-5515-4B05-90EC-44C0AC189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744A14A-2265-4311-9E6F-16D3F22D2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14589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Can only do one thing at any day: what is the maximum number of tasks that you can do?</a:t>
            </a:r>
          </a:p>
        </p:txBody>
      </p:sp>
      <p:grpSp>
        <p:nvGrpSpPr>
          <p:cNvPr id="27656" name="Group 17">
            <a:extLst>
              <a:ext uri="{FF2B5EF4-FFF2-40B4-BE49-F238E27FC236}">
                <a16:creationId xmlns:a16="http://schemas.microsoft.com/office/drawing/2014/main" id="{D8325594-65CC-43ED-87CA-2B1699DCF9EC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8312150" cy="663575"/>
            <a:chOff x="173558" y="6079117"/>
            <a:chExt cx="8311160" cy="661208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CDB4784-7A8A-4372-B835-2F8BDBEAD3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89FAF78-0AA8-445C-9DBC-BF649DD7E8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8C3C88C-D954-4DB0-B587-85F4EAF380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2FEF09A-5A53-4D08-A1C9-A33CB61A09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6C3642A-A674-424E-9443-C4F0538C4E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F34DC7E-1E0F-4A9E-B23D-AC4752E46A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7663" name="TextBox 12">
              <a:extLst>
                <a:ext uri="{FF2B5EF4-FFF2-40B4-BE49-F238E27FC236}">
                  <a16:creationId xmlns:a16="http://schemas.microsoft.com/office/drawing/2014/main" id="{FBD9B7C7-B229-42DE-8514-C3AA8B215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1007009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Saturday</a:t>
              </a:r>
            </a:p>
          </p:txBody>
        </p:sp>
        <p:sp>
          <p:nvSpPr>
            <p:cNvPr id="27664" name="TextBox 13">
              <a:extLst>
                <a:ext uri="{FF2B5EF4-FFF2-40B4-BE49-F238E27FC236}">
                  <a16:creationId xmlns:a16="http://schemas.microsoft.com/office/drawing/2014/main" id="{3C421A7F-5D51-41F9-AC96-E4572C60D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866402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Sunday</a:t>
              </a:r>
            </a:p>
          </p:txBody>
        </p:sp>
        <p:sp>
          <p:nvSpPr>
            <p:cNvPr id="27665" name="TextBox 14">
              <a:extLst>
                <a:ext uri="{FF2B5EF4-FFF2-40B4-BE49-F238E27FC236}">
                  <a16:creationId xmlns:a16="http://schemas.microsoft.com/office/drawing/2014/main" id="{BEF09C9D-E036-400A-8A31-411DEF5BB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9577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27666" name="TextBox 15">
              <a:extLst>
                <a:ext uri="{FF2B5EF4-FFF2-40B4-BE49-F238E27FC236}">
                  <a16:creationId xmlns:a16="http://schemas.microsoft.com/office/drawing/2014/main" id="{242E2D3E-704B-418F-A57A-434F05906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418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27667" name="TextBox 16">
              <a:extLst>
                <a:ext uri="{FF2B5EF4-FFF2-40B4-BE49-F238E27FC236}">
                  <a16:creationId xmlns:a16="http://schemas.microsoft.com/office/drawing/2014/main" id="{70ECF49B-8597-41C9-907F-9C765BD1A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127790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A6903B89-50D6-D349-BBAC-6DAA8B10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Interval Scheduling Problem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0BDD8876-3BA6-DE4A-9F6F-6CC0B8927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187575"/>
            <a:ext cx="56340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Arial" panose="020B0604020202020204" pitchFamily="34" charset="0"/>
              </a:rPr>
              <a:t>Input: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500">
                <a:latin typeface="Arial" panose="020B0604020202020204" pitchFamily="34" charset="0"/>
              </a:rPr>
              <a:t> intervals  </a:t>
            </a:r>
            <a:r>
              <a:rPr lang="en-US" altLang="en-US" sz="3000">
                <a:latin typeface="Arial" panose="020B0604020202020204" pitchFamily="34" charset="0"/>
              </a:rPr>
              <a:t>[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s(i), f(i)</a:t>
            </a:r>
            <a:r>
              <a:rPr lang="en-US" altLang="en-US" sz="3000">
                <a:latin typeface="Arial" panose="020B0604020202020204" pitchFamily="34" charset="0"/>
              </a:rPr>
              <a:t>)</a:t>
            </a:r>
            <a:r>
              <a:rPr lang="en-US" altLang="en-US" sz="2500">
                <a:latin typeface="Arial" panose="020B0604020202020204" pitchFamily="34" charset="0"/>
              </a:rPr>
              <a:t> for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1≤ i ≤ n</a:t>
            </a:r>
          </a:p>
        </p:txBody>
      </p:sp>
      <p:grpSp>
        <p:nvGrpSpPr>
          <p:cNvPr id="20483" name="Group 2">
            <a:extLst>
              <a:ext uri="{FF2B5EF4-FFF2-40B4-BE49-F238E27FC236}">
                <a16:creationId xmlns:a16="http://schemas.microsoft.com/office/drawing/2014/main" id="{641B1EB5-4D6D-FC4D-A062-AA7A23DA8877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3457575"/>
            <a:ext cx="5743575" cy="1844675"/>
            <a:chOff x="1200150" y="3457575"/>
            <a:chExt cx="5743575" cy="1844675"/>
          </a:xfrm>
        </p:grpSpPr>
        <p:sp>
          <p:nvSpPr>
            <p:cNvPr id="20485" name="TextBox 3">
              <a:extLst>
                <a:ext uri="{FF2B5EF4-FFF2-40B4-BE49-F238E27FC236}">
                  <a16:creationId xmlns:a16="http://schemas.microsoft.com/office/drawing/2014/main" id="{B91B6D37-7FEE-6F4D-8649-1E8157315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150" y="3457575"/>
              <a:ext cx="574357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latin typeface="Arial" panose="020B0604020202020204" pitchFamily="34" charset="0"/>
                </a:rPr>
                <a:t>Output: </a:t>
              </a:r>
              <a:r>
                <a:rPr lang="en-US" altLang="en-US" sz="2500">
                  <a:latin typeface="Arial" panose="020B0604020202020204" pitchFamily="34" charset="0"/>
                </a:rPr>
                <a:t>A </a:t>
              </a:r>
              <a:r>
                <a:rPr lang="en-US" altLang="en-US" sz="2500" i="1">
                  <a:latin typeface="Arial" panose="020B0604020202020204" pitchFamily="34" charset="0"/>
                </a:rPr>
                <a:t>schedule</a:t>
              </a:r>
              <a:r>
                <a:rPr lang="en-US" altLang="en-US" sz="2500">
                  <a:latin typeface="Arial" panose="020B0604020202020204" pitchFamily="34" charset="0"/>
                </a:rPr>
                <a:t> </a:t>
              </a:r>
              <a:r>
                <a:rPr lang="en-US" altLang="en-US" sz="2500">
                  <a:solidFill>
                    <a:srgbClr val="960096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500">
                  <a:latin typeface="Arial" panose="020B0604020202020204" pitchFamily="34" charset="0"/>
                </a:rPr>
                <a:t> of the </a:t>
              </a:r>
              <a:r>
                <a:rPr lang="en-US" altLang="en-US" sz="2500">
                  <a:solidFill>
                    <a:srgbClr val="960096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2500">
                  <a:latin typeface="Arial" panose="020B0604020202020204" pitchFamily="34" charset="0"/>
                </a:rPr>
                <a:t> intervals</a:t>
              </a:r>
            </a:p>
          </p:txBody>
        </p:sp>
        <p:sp>
          <p:nvSpPr>
            <p:cNvPr id="20486" name="TextBox 4">
              <a:extLst>
                <a:ext uri="{FF2B5EF4-FFF2-40B4-BE49-F238E27FC236}">
                  <a16:creationId xmlns:a16="http://schemas.microsoft.com/office/drawing/2014/main" id="{744D741F-71D8-B54F-89D1-940B57687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213" y="4271963"/>
              <a:ext cx="307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No two intervals in </a:t>
              </a:r>
              <a:r>
                <a:rPr lang="en-US" altLang="en-US" sz="1800">
                  <a:solidFill>
                    <a:srgbClr val="960096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1800">
                  <a:latin typeface="Arial" panose="020B0604020202020204" pitchFamily="34" charset="0"/>
                </a:rPr>
                <a:t> conflict</a:t>
              </a:r>
            </a:p>
          </p:txBody>
        </p:sp>
        <p:sp>
          <p:nvSpPr>
            <p:cNvPr id="20487" name="TextBox 5">
              <a:extLst>
                <a:ext uri="{FF2B5EF4-FFF2-40B4-BE49-F238E27FC236}">
                  <a16:creationId xmlns:a16="http://schemas.microsoft.com/office/drawing/2014/main" id="{F5CF687D-6B65-144A-BAD7-9074BBA1A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213" y="4933950"/>
              <a:ext cx="18557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60096"/>
                  </a:solidFill>
                  <a:latin typeface="Arial" panose="020B0604020202020204" pitchFamily="34" charset="0"/>
                </a:rPr>
                <a:t>|S| </a:t>
              </a:r>
              <a:r>
                <a:rPr lang="en-US" altLang="en-US" sz="1800">
                  <a:latin typeface="Arial" panose="020B0604020202020204" pitchFamily="34" charset="0"/>
                </a:rPr>
                <a:t>is maximized</a:t>
              </a:r>
            </a:p>
          </p:txBody>
        </p:sp>
      </p:grp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3591D062-FF7E-4E47-B8C5-59F45C0AD8F4}"/>
              </a:ext>
            </a:extLst>
          </p:cNvPr>
          <p:cNvSpPr/>
          <p:nvPr/>
        </p:nvSpPr>
        <p:spPr>
          <a:xfrm>
            <a:off x="5470525" y="2851150"/>
            <a:ext cx="3216275" cy="606425"/>
          </a:xfrm>
          <a:prstGeom prst="wedgeRoundRectCallout">
            <a:avLst>
              <a:gd name="adj1" fmla="val -82038"/>
              <a:gd name="adj2" fmla="val -5772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{ s(</a:t>
            </a:r>
            <a:r>
              <a:rPr lang="en-US" sz="2800" dirty="0" err="1"/>
              <a:t>i</a:t>
            </a:r>
            <a:r>
              <a:rPr lang="en-US" sz="2800" dirty="0"/>
              <a:t>), … ,f(</a:t>
            </a:r>
            <a:r>
              <a:rPr lang="en-US" sz="2800" dirty="0" err="1"/>
              <a:t>i</a:t>
            </a:r>
            <a:r>
              <a:rPr lang="en-US" sz="2800" dirty="0"/>
              <a:t>)-1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67435A8C-3C35-2843-97CD-A61B7C43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 with examples</a:t>
            </a:r>
          </a:p>
        </p:txBody>
      </p:sp>
      <p:pic>
        <p:nvPicPr>
          <p:cNvPr id="21506" name="Picture 3">
            <a:extLst>
              <a:ext uri="{FF2B5EF4-FFF2-40B4-BE49-F238E27FC236}">
                <a16:creationId xmlns:a16="http://schemas.microsoft.com/office/drawing/2014/main" id="{AA693A32-D177-9D4D-B489-26C87D7D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91440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922332E-EE7D-4375-907E-2F63B7C2296E}"/>
              </a:ext>
            </a:extLst>
          </p:cNvPr>
          <p:cNvSpPr txBox="1">
            <a:spLocks/>
          </p:cNvSpPr>
          <p:nvPr/>
        </p:nvSpPr>
        <p:spPr bwMode="auto">
          <a:xfrm>
            <a:off x="468085" y="487293"/>
            <a:ext cx="7870371" cy="48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Interval Scheduling 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C930E-4841-440A-8E5A-B94BECCB2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27" y="1420201"/>
            <a:ext cx="8469086" cy="49505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u="sng" dirty="0">
                <a:cs typeface="Arial" panose="020B0604020202020204" pitchFamily="34" charset="0"/>
              </a:rPr>
              <a:t>Input</a:t>
            </a:r>
            <a:r>
              <a:rPr lang="en-US" sz="2400" dirty="0">
                <a:cs typeface="Arial" panose="020B0604020202020204" pitchFamily="34" charset="0"/>
              </a:rPr>
              <a:t>: n intervals; </a:t>
            </a:r>
            <a:r>
              <a:rPr lang="en-US" sz="2400" dirty="0" err="1">
                <a:cs typeface="Arial" panose="020B0604020202020204" pitchFamily="34" charset="0"/>
              </a:rPr>
              <a:t>ith</a:t>
            </a:r>
            <a:r>
              <a:rPr lang="en-US" sz="2400" dirty="0">
                <a:cs typeface="Arial" panose="020B0604020202020204" pitchFamily="34" charset="0"/>
              </a:rPr>
              <a:t> interval: [s(</a:t>
            </a:r>
            <a:r>
              <a:rPr lang="en-US" sz="2400" dirty="0" err="1">
                <a:cs typeface="Arial" panose="020B0604020202020204" pitchFamily="34" charset="0"/>
              </a:rPr>
              <a:t>i</a:t>
            </a:r>
            <a:r>
              <a:rPr lang="en-US" sz="2400" dirty="0">
                <a:cs typeface="Arial" panose="020B0604020202020204" pitchFamily="34" charset="0"/>
              </a:rPr>
              <a:t>), f(</a:t>
            </a:r>
            <a:r>
              <a:rPr lang="en-US" sz="2400" dirty="0" err="1">
                <a:cs typeface="Arial" panose="020B0604020202020204" pitchFamily="34" charset="0"/>
              </a:rPr>
              <a:t>i</a:t>
            </a:r>
            <a:r>
              <a:rPr lang="en-US" sz="2400" dirty="0">
                <a:cs typeface="Arial" panose="020B0604020202020204" pitchFamily="34" charset="0"/>
              </a:rPr>
              <a:t>)).</a:t>
            </a:r>
          </a:p>
          <a:p>
            <a:pPr>
              <a:lnSpc>
                <a:spcPct val="150000"/>
              </a:lnSpc>
            </a:pPr>
            <a:r>
              <a:rPr lang="en-US" sz="2400" b="1" u="sng" dirty="0">
                <a:cs typeface="Arial" panose="020B0604020202020204" pitchFamily="34" charset="0"/>
              </a:rPr>
              <a:t>Output</a:t>
            </a:r>
            <a:r>
              <a:rPr lang="en-US" sz="2400" dirty="0">
                <a:cs typeface="Arial" panose="020B0604020202020204" pitchFamily="34" charset="0"/>
              </a:rPr>
              <a:t>: A valid schedule with maximum number of intervals in it (over all valid schedules).</a:t>
            </a:r>
          </a:p>
          <a:p>
            <a:pPr>
              <a:lnSpc>
                <a:spcPct val="150000"/>
              </a:lnSpc>
            </a:pPr>
            <a:r>
              <a:rPr lang="en-US" sz="2400" b="1" u="sng" dirty="0">
                <a:cs typeface="Arial" panose="020B0604020202020204" pitchFamily="34" charset="0"/>
              </a:rPr>
              <a:t>Def</a:t>
            </a:r>
            <a:r>
              <a:rPr lang="en-US" sz="2400" dirty="0">
                <a:cs typeface="Arial" panose="020B0604020202020204" pitchFamily="34" charset="0"/>
              </a:rPr>
              <a:t>: A schedule S </a:t>
            </a:r>
            <a:r>
              <a:rPr lang="en-US" sz="2400" spc="-75" dirty="0">
                <a:cs typeface="Arial" panose="020B0604020202020204" pitchFamily="34" charset="0"/>
              </a:rPr>
              <a:t>⊆</a:t>
            </a:r>
            <a:r>
              <a:rPr lang="en-US" sz="2400" i="1" spc="-110" dirty="0">
                <a:cs typeface="Arial" panose="020B0604020202020204" pitchFamily="34" charset="0"/>
              </a:rPr>
              <a:t> </a:t>
            </a:r>
            <a:r>
              <a:rPr lang="en-US" sz="2400" spc="-110" dirty="0">
                <a:cs typeface="Arial" panose="020B0604020202020204" pitchFamily="34" charset="0"/>
              </a:rPr>
              <a:t>[n]                            ([n] = {1, 2, …, n})</a:t>
            </a:r>
          </a:p>
          <a:p>
            <a:pPr>
              <a:lnSpc>
                <a:spcPct val="150000"/>
              </a:lnSpc>
            </a:pPr>
            <a:r>
              <a:rPr lang="en-US" sz="2400" b="1" u="sng" spc="-110" dirty="0">
                <a:cs typeface="Arial" panose="020B0604020202020204" pitchFamily="34" charset="0"/>
              </a:rPr>
              <a:t>Def</a:t>
            </a:r>
            <a:r>
              <a:rPr lang="en-US" sz="2400" spc="-110" dirty="0">
                <a:cs typeface="Arial" panose="020B0604020202020204" pitchFamily="34" charset="0"/>
              </a:rPr>
              <a:t>: A valid schedule S has no </a:t>
            </a:r>
            <a:r>
              <a:rPr lang="en-US" sz="2400" b="1" spc="-110" dirty="0">
                <a:cs typeface="Arial" panose="020B0604020202020204" pitchFamily="34" charset="0"/>
              </a:rPr>
              <a:t>conflicts</a:t>
            </a:r>
            <a:r>
              <a:rPr lang="en-US" sz="2400" spc="-110" dirty="0"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b="1" u="sng" spc="-110" dirty="0">
                <a:cs typeface="Arial" panose="020B0604020202020204" pitchFamily="34" charset="0"/>
              </a:rPr>
              <a:t>Def</a:t>
            </a:r>
            <a:r>
              <a:rPr lang="en-US" sz="2400" spc="-110" dirty="0">
                <a:cs typeface="Arial" panose="020B0604020202020204" pitchFamily="34" charset="0"/>
              </a:rPr>
              <a:t>: intervals i and j conflict if they overlap.</a:t>
            </a:r>
            <a:endParaRPr 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922332E-EE7D-4375-907E-2F63B7C2296E}"/>
              </a:ext>
            </a:extLst>
          </p:cNvPr>
          <p:cNvSpPr txBox="1">
            <a:spLocks/>
          </p:cNvSpPr>
          <p:nvPr/>
        </p:nvSpPr>
        <p:spPr bwMode="auto">
          <a:xfrm>
            <a:off x="2226125" y="202157"/>
            <a:ext cx="7870371" cy="48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Interval Scheduling Problem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BD2E74-33A7-4EC9-B98A-E33528711A2C}"/>
              </a:ext>
            </a:extLst>
          </p:cNvPr>
          <p:cNvCxnSpPr>
            <a:cxnSpLocks/>
          </p:cNvCxnSpPr>
          <p:nvPr/>
        </p:nvCxnSpPr>
        <p:spPr>
          <a:xfrm>
            <a:off x="413657" y="2362200"/>
            <a:ext cx="80118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1F7084-D2BE-4B30-83EF-D9EA0F13367D}"/>
              </a:ext>
            </a:extLst>
          </p:cNvPr>
          <p:cNvCxnSpPr/>
          <p:nvPr/>
        </p:nvCxnSpPr>
        <p:spPr>
          <a:xfrm>
            <a:off x="979714" y="1415143"/>
            <a:ext cx="0" cy="17743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BCE51F-1070-476A-9DD1-F1BF5BD00ABA}"/>
              </a:ext>
            </a:extLst>
          </p:cNvPr>
          <p:cNvCxnSpPr/>
          <p:nvPr/>
        </p:nvCxnSpPr>
        <p:spPr>
          <a:xfrm>
            <a:off x="1262742" y="1850572"/>
            <a:ext cx="13062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3590D4-E66F-4395-ABA4-2F2744431D22}"/>
              </a:ext>
            </a:extLst>
          </p:cNvPr>
          <p:cNvCxnSpPr/>
          <p:nvPr/>
        </p:nvCxnSpPr>
        <p:spPr>
          <a:xfrm>
            <a:off x="1600199" y="2656114"/>
            <a:ext cx="478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14CBBF-3AF9-4FEE-AAB9-4C318A85BB76}"/>
              </a:ext>
            </a:extLst>
          </p:cNvPr>
          <p:cNvCxnSpPr/>
          <p:nvPr/>
        </p:nvCxnSpPr>
        <p:spPr>
          <a:xfrm>
            <a:off x="2873828" y="1284514"/>
            <a:ext cx="0" cy="1905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91C2E2-AF8D-4CEA-B265-2CF3DD1FBE76}"/>
              </a:ext>
            </a:extLst>
          </p:cNvPr>
          <p:cNvCxnSpPr/>
          <p:nvPr/>
        </p:nvCxnSpPr>
        <p:spPr>
          <a:xfrm>
            <a:off x="3113313" y="2656114"/>
            <a:ext cx="13062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D229EB-B45D-4D2E-99DB-3C5D5A0DE859}"/>
              </a:ext>
            </a:extLst>
          </p:cNvPr>
          <p:cNvCxnSpPr/>
          <p:nvPr/>
        </p:nvCxnSpPr>
        <p:spPr>
          <a:xfrm>
            <a:off x="3548742" y="1970314"/>
            <a:ext cx="478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FED682-95A7-43B2-9EE0-6232F8168AC2}"/>
              </a:ext>
            </a:extLst>
          </p:cNvPr>
          <p:cNvCxnSpPr/>
          <p:nvPr/>
        </p:nvCxnSpPr>
        <p:spPr>
          <a:xfrm>
            <a:off x="4702628" y="1284514"/>
            <a:ext cx="0" cy="1905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4F486E-0806-42B6-A943-2C5CE0F39F77}"/>
              </a:ext>
            </a:extLst>
          </p:cNvPr>
          <p:cNvCxnSpPr>
            <a:cxnSpLocks/>
          </p:cNvCxnSpPr>
          <p:nvPr/>
        </p:nvCxnSpPr>
        <p:spPr>
          <a:xfrm>
            <a:off x="4811485" y="1850572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241685-D368-45E9-A0CC-49B876C0D7C8}"/>
              </a:ext>
            </a:extLst>
          </p:cNvPr>
          <p:cNvCxnSpPr>
            <a:cxnSpLocks/>
          </p:cNvCxnSpPr>
          <p:nvPr/>
        </p:nvCxnSpPr>
        <p:spPr>
          <a:xfrm>
            <a:off x="5192485" y="2601686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0899FE-4EA1-435F-B49E-292EACA78340}"/>
              </a:ext>
            </a:extLst>
          </p:cNvPr>
          <p:cNvCxnSpPr/>
          <p:nvPr/>
        </p:nvCxnSpPr>
        <p:spPr>
          <a:xfrm>
            <a:off x="6237514" y="1284514"/>
            <a:ext cx="0" cy="1905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4941E4-4F57-4489-8631-DC3261EF6FF1}"/>
              </a:ext>
            </a:extLst>
          </p:cNvPr>
          <p:cNvCxnSpPr>
            <a:cxnSpLocks/>
          </p:cNvCxnSpPr>
          <p:nvPr/>
        </p:nvCxnSpPr>
        <p:spPr>
          <a:xfrm>
            <a:off x="7043057" y="1709057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FE8A9F-6281-429C-9F88-8A73C0C0A105}"/>
              </a:ext>
            </a:extLst>
          </p:cNvPr>
          <p:cNvCxnSpPr>
            <a:cxnSpLocks/>
          </p:cNvCxnSpPr>
          <p:nvPr/>
        </p:nvCxnSpPr>
        <p:spPr>
          <a:xfrm>
            <a:off x="6662057" y="2612574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C9F8604-0BA8-4525-956F-C4ABCF82C209}"/>
              </a:ext>
            </a:extLst>
          </p:cNvPr>
          <p:cNvSpPr txBox="1"/>
          <p:nvPr/>
        </p:nvSpPr>
        <p:spPr>
          <a:xfrm>
            <a:off x="560615" y="1796926"/>
            <a:ext cx="751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i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213430-D579-434E-A101-61490C76A349}"/>
              </a:ext>
            </a:extLst>
          </p:cNvPr>
          <p:cNvSpPr txBox="1"/>
          <p:nvPr/>
        </p:nvSpPr>
        <p:spPr>
          <a:xfrm>
            <a:off x="522515" y="2381701"/>
            <a:ext cx="751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93D2FB0-C048-46F2-9E26-31749FF5D936}"/>
              </a:ext>
            </a:extLst>
          </p:cNvPr>
          <p:cNvCxnSpPr>
            <a:cxnSpLocks/>
          </p:cNvCxnSpPr>
          <p:nvPr/>
        </p:nvCxnSpPr>
        <p:spPr>
          <a:xfrm>
            <a:off x="413653" y="5573487"/>
            <a:ext cx="80118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F8E87D-8FDF-4421-9C63-FBCC229E0B7C}"/>
              </a:ext>
            </a:extLst>
          </p:cNvPr>
          <p:cNvCxnSpPr/>
          <p:nvPr/>
        </p:nvCxnSpPr>
        <p:spPr>
          <a:xfrm>
            <a:off x="979710" y="4626430"/>
            <a:ext cx="0" cy="17743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2822034-5268-4A45-91BB-561525F02C50}"/>
              </a:ext>
            </a:extLst>
          </p:cNvPr>
          <p:cNvCxnSpPr/>
          <p:nvPr/>
        </p:nvCxnSpPr>
        <p:spPr>
          <a:xfrm>
            <a:off x="1262738" y="5061859"/>
            <a:ext cx="13062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C3ACC80-742A-48CA-BAE2-B0DED86E2365}"/>
              </a:ext>
            </a:extLst>
          </p:cNvPr>
          <p:cNvCxnSpPr/>
          <p:nvPr/>
        </p:nvCxnSpPr>
        <p:spPr>
          <a:xfrm>
            <a:off x="3113309" y="5867401"/>
            <a:ext cx="13062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1CF6E7C-CF05-4961-9060-C3D9BEE8623D}"/>
              </a:ext>
            </a:extLst>
          </p:cNvPr>
          <p:cNvCxnSpPr/>
          <p:nvPr/>
        </p:nvCxnSpPr>
        <p:spPr>
          <a:xfrm>
            <a:off x="4702624" y="4495801"/>
            <a:ext cx="0" cy="1905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97F049-B81E-4901-AD22-233B488FDA68}"/>
              </a:ext>
            </a:extLst>
          </p:cNvPr>
          <p:cNvCxnSpPr>
            <a:cxnSpLocks/>
          </p:cNvCxnSpPr>
          <p:nvPr/>
        </p:nvCxnSpPr>
        <p:spPr>
          <a:xfrm>
            <a:off x="5192481" y="5812973"/>
            <a:ext cx="1240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E32FE0-A1C5-4036-B5A6-C0C55FD4A641}"/>
              </a:ext>
            </a:extLst>
          </p:cNvPr>
          <p:cNvCxnSpPr>
            <a:cxnSpLocks/>
          </p:cNvCxnSpPr>
          <p:nvPr/>
        </p:nvCxnSpPr>
        <p:spPr>
          <a:xfrm>
            <a:off x="7043053" y="4920344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D111E97-8115-4322-A1AC-0E3E10FE9097}"/>
              </a:ext>
            </a:extLst>
          </p:cNvPr>
          <p:cNvSpPr txBox="1"/>
          <p:nvPr/>
        </p:nvSpPr>
        <p:spPr>
          <a:xfrm>
            <a:off x="560611" y="5008213"/>
            <a:ext cx="751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i</a:t>
            </a:r>
            <a:endParaRPr lang="en-US" sz="3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C3D7C9-0104-4788-9476-CFB3FDCA3927}"/>
              </a:ext>
            </a:extLst>
          </p:cNvPr>
          <p:cNvSpPr txBox="1"/>
          <p:nvPr/>
        </p:nvSpPr>
        <p:spPr>
          <a:xfrm>
            <a:off x="522511" y="5592988"/>
            <a:ext cx="751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2829E71-23FD-4203-A2EC-6D9CA10FF919}"/>
              </a:ext>
            </a:extLst>
          </p:cNvPr>
          <p:cNvCxnSpPr/>
          <p:nvPr/>
        </p:nvCxnSpPr>
        <p:spPr>
          <a:xfrm>
            <a:off x="0" y="3870258"/>
            <a:ext cx="9144000" cy="486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6FF9C58-B39A-497E-A51A-3ED7E8B04576}"/>
              </a:ext>
            </a:extLst>
          </p:cNvPr>
          <p:cNvSpPr txBox="1"/>
          <p:nvPr/>
        </p:nvSpPr>
        <p:spPr>
          <a:xfrm>
            <a:off x="27214" y="947441"/>
            <a:ext cx="207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Conflicts: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0D8C93-8888-4D9B-89C8-5A7DBBFF1441}"/>
              </a:ext>
            </a:extLst>
          </p:cNvPr>
          <p:cNvSpPr txBox="1"/>
          <p:nvPr/>
        </p:nvSpPr>
        <p:spPr>
          <a:xfrm>
            <a:off x="54428" y="4027706"/>
            <a:ext cx="207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conflicts:</a:t>
            </a:r>
          </a:p>
        </p:txBody>
      </p:sp>
    </p:spTree>
    <p:extLst>
      <p:ext uri="{BB962C8B-B14F-4D97-AF65-F5344CB8AC3E}">
        <p14:creationId xmlns:p14="http://schemas.microsoft.com/office/powerpoint/2010/main" val="24898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C2C90F3-6F05-AB42-9A11-53580293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1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929B232B-7F74-8C41-94A7-903FB62B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1417638"/>
            <a:ext cx="336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No intervals overlap</a:t>
            </a:r>
          </a:p>
        </p:txBody>
      </p:sp>
      <p:pic>
        <p:nvPicPr>
          <p:cNvPr id="88066" name="Picture 2">
            <a:extLst>
              <a:ext uri="{FF2B5EF4-FFF2-40B4-BE49-F238E27FC236}">
                <a16:creationId xmlns:a16="http://schemas.microsoft.com/office/drawing/2014/main" id="{F2F4BF19-B2BF-4748-B342-4C5909924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9150"/>
            <a:ext cx="91440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>
            <a:extLst>
              <a:ext uri="{FF2B5EF4-FFF2-40B4-BE49-F238E27FC236}">
                <a16:creationId xmlns:a16="http://schemas.microsoft.com/office/drawing/2014/main" id="{9D57FDDB-CFAC-1641-AF68-6F649655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108450"/>
            <a:ext cx="90297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1A993C1-57E1-9FBB-229D-81FCBE8B3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Project groups due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Friday!</a:t>
            </a:r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B1BE0200-D7DA-D8A1-D5C3-E0CA50B39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384" y="957263"/>
            <a:ext cx="71371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Tonight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(Friday, March 3), 11:59pm 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0D1D41FD-B38C-48F1-5FC1-B3DB96805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712913"/>
            <a:ext cx="91440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>
            <a:extLst>
              <a:ext uri="{FF2B5EF4-FFF2-40B4-BE49-F238E27FC236}">
                <a16:creationId xmlns:a16="http://schemas.microsoft.com/office/drawing/2014/main" id="{631B0051-0C81-6D47-86EA-44B2FEE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254125"/>
            <a:ext cx="4933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>
            <a:extLst>
              <a:ext uri="{FF2B5EF4-FFF2-40B4-BE49-F238E27FC236}">
                <a16:creationId xmlns:a16="http://schemas.microsoft.com/office/drawing/2014/main" id="{8D4CFD04-65B7-CF4C-89C6-F689996B6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Algorithm?</a:t>
            </a:r>
          </a:p>
        </p:txBody>
      </p:sp>
      <p:sp>
        <p:nvSpPr>
          <p:cNvPr id="23555" name="TextBox 2">
            <a:extLst>
              <a:ext uri="{FF2B5EF4-FFF2-40B4-BE49-F238E27FC236}">
                <a16:creationId xmlns:a16="http://schemas.microsoft.com/office/drawing/2014/main" id="{674AC602-EB93-DA45-8845-2478DC1B6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1444625"/>
            <a:ext cx="336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No intervals overlap</a:t>
            </a:r>
          </a:p>
        </p:txBody>
      </p:sp>
      <p:sp>
        <p:nvSpPr>
          <p:cNvPr id="23556" name="TextBox 2">
            <a:extLst>
              <a:ext uri="{FF2B5EF4-FFF2-40B4-BE49-F238E27FC236}">
                <a16:creationId xmlns:a16="http://schemas.microsoft.com/office/drawing/2014/main" id="{4A5578B8-A9ED-0E45-8B0F-9BBEE507F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427288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: set of requests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D07CA5-5FFE-2B4F-86D6-900173E0EBFF}"/>
              </a:ext>
            </a:extLst>
          </p:cNvPr>
          <p:cNvGrpSpPr>
            <a:grpSpLocks/>
          </p:cNvGrpSpPr>
          <p:nvPr/>
        </p:nvGrpSpPr>
        <p:grpSpPr bwMode="auto">
          <a:xfrm>
            <a:off x="704850" y="3252788"/>
            <a:ext cx="5526088" cy="3343275"/>
            <a:chOff x="704850" y="3252788"/>
            <a:chExt cx="5526088" cy="334327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F846047-3C63-F847-9F0C-C8A964B94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50" y="3252788"/>
              <a:ext cx="5526088" cy="3343275"/>
            </a:xfrm>
            <a:prstGeom prst="roundRect">
              <a:avLst>
                <a:gd name="adj" fmla="val 16667"/>
              </a:avLst>
            </a:prstGeom>
            <a:solidFill>
              <a:srgbClr val="F79646">
                <a:alpha val="58823"/>
              </a:srgb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559" name="TextBox 3">
              <a:extLst>
                <a:ext uri="{FF2B5EF4-FFF2-40B4-BE49-F238E27FC236}">
                  <a16:creationId xmlns:a16="http://schemas.microsoft.com/office/drawing/2014/main" id="{A7C99E7D-BE76-E240-9A68-63BA79DB6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3328988"/>
              <a:ext cx="25352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Set </a:t>
              </a:r>
              <a:r>
                <a:rPr lang="en-US" altLang="en-US" sz="1800">
                  <a:solidFill>
                    <a:srgbClr val="660066"/>
                  </a:solidFill>
                </a:rPr>
                <a:t>S</a:t>
              </a:r>
              <a:r>
                <a:rPr lang="en-US" altLang="en-US" sz="1800"/>
                <a:t> to be the empty set</a:t>
              </a:r>
            </a:p>
          </p:txBody>
        </p:sp>
        <p:sp>
          <p:nvSpPr>
            <p:cNvPr id="23560" name="TextBox 4">
              <a:extLst>
                <a:ext uri="{FF2B5EF4-FFF2-40B4-BE49-F238E27FC236}">
                  <a16:creationId xmlns:a16="http://schemas.microsoft.com/office/drawing/2014/main" id="{16F22A82-3BBB-D346-BE14-AF9DF5B79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3892550"/>
              <a:ext cx="21336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While </a:t>
              </a:r>
              <a:r>
                <a:rPr lang="en-US" altLang="en-US" sz="1800">
                  <a:solidFill>
                    <a:srgbClr val="660066"/>
                  </a:solidFill>
                </a:rPr>
                <a:t>R</a:t>
              </a:r>
              <a:r>
                <a:rPr lang="en-US" altLang="en-US" sz="1800"/>
                <a:t> is not empty</a:t>
              </a:r>
            </a:p>
          </p:txBody>
        </p:sp>
        <p:sp>
          <p:nvSpPr>
            <p:cNvPr id="23561" name="TextBox 5">
              <a:extLst>
                <a:ext uri="{FF2B5EF4-FFF2-40B4-BE49-F238E27FC236}">
                  <a16:creationId xmlns:a16="http://schemas.microsoft.com/office/drawing/2014/main" id="{25C6CAD3-2EC8-164E-AABA-FEF80CECD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4598988"/>
              <a:ext cx="13901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Choose </a:t>
              </a:r>
              <a:r>
                <a:rPr lang="en-US" altLang="en-US" sz="1800">
                  <a:solidFill>
                    <a:srgbClr val="660066"/>
                  </a:solidFill>
                </a:rPr>
                <a:t>i</a:t>
              </a:r>
              <a:r>
                <a:rPr lang="en-US" altLang="en-US" sz="1800"/>
                <a:t> in </a:t>
              </a:r>
              <a:r>
                <a:rPr lang="en-US" altLang="en-US" sz="1800">
                  <a:solidFill>
                    <a:srgbClr val="660066"/>
                  </a:solidFill>
                </a:rPr>
                <a:t>R</a:t>
              </a:r>
              <a:endParaRPr lang="en-US" altLang="en-US" sz="1800"/>
            </a:p>
          </p:txBody>
        </p:sp>
        <p:sp>
          <p:nvSpPr>
            <p:cNvPr id="23562" name="TextBox 6">
              <a:extLst>
                <a:ext uri="{FF2B5EF4-FFF2-40B4-BE49-F238E27FC236}">
                  <a16:creationId xmlns:a16="http://schemas.microsoft.com/office/drawing/2014/main" id="{0B21519A-8604-5746-ABB6-6D105674F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5043488"/>
              <a:ext cx="10747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Add </a:t>
              </a:r>
              <a:r>
                <a:rPr lang="en-US" altLang="en-US" sz="1800">
                  <a:solidFill>
                    <a:srgbClr val="660066"/>
                  </a:solidFill>
                </a:rPr>
                <a:t>i</a:t>
              </a:r>
              <a:r>
                <a:rPr lang="en-US" altLang="en-US" sz="1800"/>
                <a:t> to </a:t>
              </a:r>
              <a:r>
                <a:rPr lang="en-US" altLang="en-US" sz="1800">
                  <a:solidFill>
                    <a:srgbClr val="660066"/>
                  </a:solidFill>
                </a:rPr>
                <a:t>S</a:t>
              </a:r>
            </a:p>
          </p:txBody>
        </p:sp>
        <p:sp>
          <p:nvSpPr>
            <p:cNvPr id="23563" name="TextBox 7">
              <a:extLst>
                <a:ext uri="{FF2B5EF4-FFF2-40B4-BE49-F238E27FC236}">
                  <a16:creationId xmlns:a16="http://schemas.microsoft.com/office/drawing/2014/main" id="{263E2FD9-822C-2E47-A120-0494ADA55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5478463"/>
              <a:ext cx="18391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Remove  </a:t>
              </a:r>
              <a:r>
                <a:rPr lang="en-US" altLang="en-US" sz="1800">
                  <a:solidFill>
                    <a:srgbClr val="660066"/>
                  </a:solidFill>
                </a:rPr>
                <a:t>i</a:t>
              </a:r>
              <a:r>
                <a:rPr lang="en-US" altLang="en-US" sz="1800"/>
                <a:t> from </a:t>
              </a:r>
              <a:r>
                <a:rPr lang="en-US" altLang="en-US" sz="1800">
                  <a:solidFill>
                    <a:srgbClr val="660066"/>
                  </a:solidFill>
                </a:rPr>
                <a:t>R</a:t>
              </a:r>
            </a:p>
          </p:txBody>
        </p:sp>
        <p:sp>
          <p:nvSpPr>
            <p:cNvPr id="23564" name="TextBox 8">
              <a:extLst>
                <a:ext uri="{FF2B5EF4-FFF2-40B4-BE49-F238E27FC236}">
                  <a16:creationId xmlns:a16="http://schemas.microsoft.com/office/drawing/2014/main" id="{17713DE1-6768-234E-B110-76458BE45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6053138"/>
              <a:ext cx="13303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Return </a:t>
              </a:r>
              <a:r>
                <a:rPr lang="en-US" altLang="en-US" sz="1800">
                  <a:solidFill>
                    <a:srgbClr val="660066"/>
                  </a:solidFill>
                </a:rPr>
                <a:t>S</a:t>
              </a:r>
              <a:r>
                <a:rPr lang="en-US" altLang="en-US" sz="1800" baseline="30000">
                  <a:solidFill>
                    <a:srgbClr val="660066"/>
                  </a:solidFill>
                </a:rPr>
                <a:t>*</a:t>
              </a:r>
              <a:r>
                <a:rPr lang="en-US" altLang="en-US" sz="1800">
                  <a:solidFill>
                    <a:srgbClr val="660066"/>
                  </a:solidFill>
                </a:rPr>
                <a:t>= 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AB7CBD79-43A3-6F4B-A0F5-BCB3BF24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2</a:t>
            </a:r>
          </a:p>
        </p:txBody>
      </p:sp>
      <p:sp>
        <p:nvSpPr>
          <p:cNvPr id="26626" name="TextBox 2">
            <a:extLst>
              <a:ext uri="{FF2B5EF4-FFF2-40B4-BE49-F238E27FC236}">
                <a16:creationId xmlns:a16="http://schemas.microsoft.com/office/drawing/2014/main" id="{E173F459-1F91-5C41-851D-A85196D84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711" y="1417638"/>
            <a:ext cx="41408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At most one overlap/task</a:t>
            </a:r>
          </a:p>
        </p:txBody>
      </p:sp>
      <p:pic>
        <p:nvPicPr>
          <p:cNvPr id="90114" name="Picture 2">
            <a:extLst>
              <a:ext uri="{FF2B5EF4-FFF2-40B4-BE49-F238E27FC236}">
                <a16:creationId xmlns:a16="http://schemas.microsoft.com/office/drawing/2014/main" id="{FD04A579-806E-D04E-B3CC-FDFC8B920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139950"/>
            <a:ext cx="83058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4">
            <a:extLst>
              <a:ext uri="{FF2B5EF4-FFF2-40B4-BE49-F238E27FC236}">
                <a16:creationId xmlns:a16="http://schemas.microsoft.com/office/drawing/2014/main" id="{C4DF36BE-2954-7B4A-99CE-BD2686658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411663"/>
            <a:ext cx="91440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A40B6C44-5561-4A4C-BF63-DB3AD751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Algorithm?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CB00D1CD-BFBD-3740-8AB0-8F6326C6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444625"/>
            <a:ext cx="3382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At most one overlap</a:t>
            </a:r>
          </a:p>
        </p:txBody>
      </p:sp>
      <p:sp>
        <p:nvSpPr>
          <p:cNvPr id="27651" name="TextBox 2">
            <a:extLst>
              <a:ext uri="{FF2B5EF4-FFF2-40B4-BE49-F238E27FC236}">
                <a16:creationId xmlns:a16="http://schemas.microsoft.com/office/drawing/2014/main" id="{B1C3B537-CE16-4444-AC5F-1FFFA5403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427288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: set of requests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F846047-3C63-F847-9F0C-C8A964B94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252788"/>
            <a:ext cx="5526088" cy="33432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7653" name="TextBox 3">
            <a:extLst>
              <a:ext uri="{FF2B5EF4-FFF2-40B4-BE49-F238E27FC236}">
                <a16:creationId xmlns:a16="http://schemas.microsoft.com/office/drawing/2014/main" id="{84915C49-A635-C144-AB90-5101FF4EA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328988"/>
            <a:ext cx="253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27654" name="TextBox 4">
            <a:extLst>
              <a:ext uri="{FF2B5EF4-FFF2-40B4-BE49-F238E27FC236}">
                <a16:creationId xmlns:a16="http://schemas.microsoft.com/office/drawing/2014/main" id="{E57813F3-A8C4-2B4F-9CA6-9282007F2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89255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27655" name="TextBox 5">
            <a:extLst>
              <a:ext uri="{FF2B5EF4-FFF2-40B4-BE49-F238E27FC236}">
                <a16:creationId xmlns:a16="http://schemas.microsoft.com/office/drawing/2014/main" id="{9EAB5983-9727-FC4E-A236-F6E3CEF1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598988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endParaRPr lang="en-US" altLang="en-US" sz="1800"/>
          </a:p>
        </p:txBody>
      </p:sp>
      <p:sp>
        <p:nvSpPr>
          <p:cNvPr id="27656" name="TextBox 6">
            <a:extLst>
              <a:ext uri="{FF2B5EF4-FFF2-40B4-BE49-F238E27FC236}">
                <a16:creationId xmlns:a16="http://schemas.microsoft.com/office/drawing/2014/main" id="{E2D4A68E-5E06-EF4A-9D20-F7BB586C7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043488"/>
            <a:ext cx="107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27658" name="TextBox 8">
            <a:extLst>
              <a:ext uri="{FF2B5EF4-FFF2-40B4-BE49-F238E27FC236}">
                <a16:creationId xmlns:a16="http://schemas.microsoft.com/office/drawing/2014/main" id="{E24FA22D-9582-E549-ABD1-A4AEEF662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pic>
        <p:nvPicPr>
          <p:cNvPr id="27659" name="Picture 4">
            <a:extLst>
              <a:ext uri="{FF2B5EF4-FFF2-40B4-BE49-F238E27FC236}">
                <a16:creationId xmlns:a16="http://schemas.microsoft.com/office/drawing/2014/main" id="{5DD13E56-08D1-6C4D-8BB1-52BA50F73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228725"/>
            <a:ext cx="51339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49216689-75A8-0846-B282-6CDCE27BD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478463"/>
            <a:ext cx="1839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Remove  </a:t>
            </a:r>
            <a:r>
              <a:rPr lang="en-US" altLang="en-US" sz="1800" dirty="0" err="1">
                <a:solidFill>
                  <a:srgbClr val="660066"/>
                </a:solidFill>
              </a:rPr>
              <a:t>i</a:t>
            </a:r>
            <a:r>
              <a:rPr lang="en-US" altLang="en-US" sz="1800" dirty="0"/>
              <a:t> from </a:t>
            </a:r>
            <a:r>
              <a:rPr lang="en-US" altLang="en-US" sz="1800" dirty="0">
                <a:solidFill>
                  <a:srgbClr val="660066"/>
                </a:solidFill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A40B6C44-5561-4A4C-BF63-DB3AD751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Algorithm?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CB00D1CD-BFBD-3740-8AB0-8F6326C6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444625"/>
            <a:ext cx="3382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At most one overlap</a:t>
            </a:r>
          </a:p>
        </p:txBody>
      </p:sp>
      <p:sp>
        <p:nvSpPr>
          <p:cNvPr id="27651" name="TextBox 2">
            <a:extLst>
              <a:ext uri="{FF2B5EF4-FFF2-40B4-BE49-F238E27FC236}">
                <a16:creationId xmlns:a16="http://schemas.microsoft.com/office/drawing/2014/main" id="{B1C3B537-CE16-4444-AC5F-1FFFA5403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427288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: set of requests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F846047-3C63-F847-9F0C-C8A964B94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252788"/>
            <a:ext cx="5526088" cy="33432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7653" name="TextBox 3">
            <a:extLst>
              <a:ext uri="{FF2B5EF4-FFF2-40B4-BE49-F238E27FC236}">
                <a16:creationId xmlns:a16="http://schemas.microsoft.com/office/drawing/2014/main" id="{84915C49-A635-C144-AB90-5101FF4EA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328988"/>
            <a:ext cx="253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27654" name="TextBox 4">
            <a:extLst>
              <a:ext uri="{FF2B5EF4-FFF2-40B4-BE49-F238E27FC236}">
                <a16:creationId xmlns:a16="http://schemas.microsoft.com/office/drawing/2014/main" id="{E57813F3-A8C4-2B4F-9CA6-9282007F2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89255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27655" name="TextBox 5">
            <a:extLst>
              <a:ext uri="{FF2B5EF4-FFF2-40B4-BE49-F238E27FC236}">
                <a16:creationId xmlns:a16="http://schemas.microsoft.com/office/drawing/2014/main" id="{9EAB5983-9727-FC4E-A236-F6E3CEF1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598988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endParaRPr lang="en-US" altLang="en-US" sz="1800"/>
          </a:p>
        </p:txBody>
      </p:sp>
      <p:sp>
        <p:nvSpPr>
          <p:cNvPr id="27656" name="TextBox 6">
            <a:extLst>
              <a:ext uri="{FF2B5EF4-FFF2-40B4-BE49-F238E27FC236}">
                <a16:creationId xmlns:a16="http://schemas.microsoft.com/office/drawing/2014/main" id="{E2D4A68E-5E06-EF4A-9D20-F7BB586C7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043488"/>
            <a:ext cx="107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0CA9DE39-E761-B747-B508-B018DEE8C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478463"/>
            <a:ext cx="422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27658" name="TextBox 8">
            <a:extLst>
              <a:ext uri="{FF2B5EF4-FFF2-40B4-BE49-F238E27FC236}">
                <a16:creationId xmlns:a16="http://schemas.microsoft.com/office/drawing/2014/main" id="{E24FA22D-9582-E549-ABD1-A4AEEF662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pic>
        <p:nvPicPr>
          <p:cNvPr id="27659" name="Picture 4">
            <a:extLst>
              <a:ext uri="{FF2B5EF4-FFF2-40B4-BE49-F238E27FC236}">
                <a16:creationId xmlns:a16="http://schemas.microsoft.com/office/drawing/2014/main" id="{5DD13E56-08D1-6C4D-8BB1-52BA50F73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228725"/>
            <a:ext cx="51339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61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7B5ACFD-F59A-D8A7-0BD9-4AC5FEAB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Directed graphs</a:t>
            </a:r>
          </a:p>
        </p:txBody>
      </p:sp>
      <p:sp>
        <p:nvSpPr>
          <p:cNvPr id="18435" name="TextBox 2">
            <a:extLst>
              <a:ext uri="{FF2B5EF4-FFF2-40B4-BE49-F238E27FC236}">
                <a16:creationId xmlns:a16="http://schemas.microsoft.com/office/drawing/2014/main" id="{E7C3D858-3DD9-A84B-5073-6C76F08A3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1790700"/>
            <a:ext cx="4194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Model asymmetric relationships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8DA48-0FC8-48C9-FE77-73AFE1169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2562225"/>
            <a:ext cx="2532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Precedence relationships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19DAF-67F1-18EA-68D6-9F33E6EF3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676650"/>
            <a:ext cx="9683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6D4549-B107-600C-3CB6-A2ABBE11F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2370138"/>
            <a:ext cx="17018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9E09D3-DCCE-6236-0EE6-804375A67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790700"/>
            <a:ext cx="12033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799D87-1FAD-6178-901A-8356F0F96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3871913"/>
            <a:ext cx="1365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038E9A-91AE-3889-0E49-AC8CCD4E76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3429000"/>
            <a:ext cx="105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07D964-0E8E-D297-E33F-AADFD77B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5646738"/>
            <a:ext cx="1612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330B4B-422C-0D6E-0129-568D9AB36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6057900"/>
            <a:ext cx="4605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needs to be done before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means </a:t>
            </a:r>
            <a:r>
              <a:rPr lang="en-US" altLang="en-US" sz="1800">
                <a:solidFill>
                  <a:srgbClr val="660066"/>
                </a:solidFill>
              </a:rPr>
              <a:t>(u,w)</a:t>
            </a:r>
            <a:r>
              <a:rPr lang="en-US" altLang="en-US" sz="1800"/>
              <a:t> edge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6124B3-0BF2-0A77-494D-7619C3E33DA9}"/>
              </a:ext>
            </a:extLst>
          </p:cNvPr>
          <p:cNvCxnSpPr>
            <a:cxnSpLocks noChangeShapeType="1"/>
            <a:stCxn id="6" idx="3"/>
            <a:endCxn id="7" idx="1"/>
          </p:cNvCxnSpPr>
          <p:nvPr/>
        </p:nvCxnSpPr>
        <p:spPr bwMode="auto">
          <a:xfrm flipV="1">
            <a:off x="5591175" y="2476500"/>
            <a:ext cx="447675" cy="4540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B0AF92-A130-AE06-CBDC-2949C64046BF}"/>
              </a:ext>
            </a:extLst>
          </p:cNvPr>
          <p:cNvCxnSpPr>
            <a:cxnSpLocks noChangeShapeType="1"/>
            <a:stCxn id="6" idx="2"/>
            <a:endCxn id="8" idx="0"/>
          </p:cNvCxnSpPr>
          <p:nvPr/>
        </p:nvCxnSpPr>
        <p:spPr bwMode="auto">
          <a:xfrm rot="5400000">
            <a:off x="4414043" y="3545682"/>
            <a:ext cx="379413" cy="2730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1D39DF-6BA5-D308-D14E-816C36839818}"/>
              </a:ext>
            </a:extLst>
          </p:cNvPr>
          <p:cNvCxnSpPr>
            <a:cxnSpLocks noChangeShapeType="1"/>
            <a:stCxn id="8" idx="3"/>
            <a:endCxn id="5" idx="1"/>
          </p:cNvCxnSpPr>
          <p:nvPr/>
        </p:nvCxnSpPr>
        <p:spPr bwMode="auto">
          <a:xfrm>
            <a:off x="5149850" y="4325938"/>
            <a:ext cx="889000" cy="7778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8E0ABDD-1676-4CF7-40E2-B52CCA56D6A8}"/>
              </a:ext>
            </a:extLst>
          </p:cNvPr>
          <p:cNvCxnSpPr>
            <a:cxnSpLocks noChangeShapeType="1"/>
            <a:stCxn id="7" idx="2"/>
          </p:cNvCxnSpPr>
          <p:nvPr/>
        </p:nvCxnSpPr>
        <p:spPr bwMode="auto">
          <a:xfrm rot="5400000">
            <a:off x="5541169" y="2772569"/>
            <a:ext cx="708025" cy="1490663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13F937-AC21-3EE5-0464-611D32CFD05D}"/>
              </a:ext>
            </a:extLst>
          </p:cNvPr>
          <p:cNvCxnSpPr>
            <a:cxnSpLocks noChangeShapeType="1"/>
            <a:stCxn id="7" idx="3"/>
            <a:endCxn id="9" idx="0"/>
          </p:cNvCxnSpPr>
          <p:nvPr/>
        </p:nvCxnSpPr>
        <p:spPr bwMode="auto">
          <a:xfrm>
            <a:off x="7242175" y="2476500"/>
            <a:ext cx="917575" cy="95250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6F9D5A-9CF9-DADB-CD3A-31522F40D6DB}"/>
              </a:ext>
            </a:extLst>
          </p:cNvPr>
          <p:cNvCxnSpPr>
            <a:cxnSpLocks noChangeShapeType="1"/>
            <a:stCxn id="9" idx="1"/>
          </p:cNvCxnSpPr>
          <p:nvPr/>
        </p:nvCxnSpPr>
        <p:spPr bwMode="auto">
          <a:xfrm rot="10800000" flipV="1">
            <a:off x="7007225" y="4219575"/>
            <a:ext cx="625475" cy="1841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3572272-0F69-01B0-34EF-A923EE54F7DB}"/>
              </a:ext>
            </a:extLst>
          </p:cNvPr>
          <p:cNvCxnSpPr>
            <a:cxnSpLocks noChangeShapeType="1"/>
            <a:stCxn id="7" idx="2"/>
          </p:cNvCxnSpPr>
          <p:nvPr/>
        </p:nvCxnSpPr>
        <p:spPr bwMode="auto">
          <a:xfrm rot="5400000">
            <a:off x="6384926" y="3419475"/>
            <a:ext cx="512762" cy="158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7CEE92E-20DC-BC00-F6BA-EBC1B46DBE41}"/>
              </a:ext>
            </a:extLst>
          </p:cNvPr>
          <p:cNvCxnSpPr>
            <a:cxnSpLocks noChangeShapeType="1"/>
            <a:stCxn id="8" idx="2"/>
            <a:endCxn id="10" idx="1"/>
          </p:cNvCxnSpPr>
          <p:nvPr/>
        </p:nvCxnSpPr>
        <p:spPr bwMode="auto">
          <a:xfrm rot="16200000" flipH="1">
            <a:off x="4547394" y="4699794"/>
            <a:ext cx="1328737" cy="14890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2147DB-BFC6-E5EB-0CB4-72236B18EFC9}"/>
              </a:ext>
            </a:extLst>
          </p:cNvPr>
          <p:cNvCxnSpPr>
            <a:cxnSpLocks noChangeShapeType="1"/>
            <a:stCxn id="10" idx="0"/>
          </p:cNvCxnSpPr>
          <p:nvPr/>
        </p:nvCxnSpPr>
        <p:spPr bwMode="auto">
          <a:xfrm rot="16200000" flipV="1">
            <a:off x="6443663" y="5327650"/>
            <a:ext cx="515938" cy="12223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0D88B3-CAEA-3B9B-6CE3-3319544AE604}"/>
              </a:ext>
            </a:extLst>
          </p:cNvPr>
          <p:cNvCxnSpPr>
            <a:cxnSpLocks noChangeShapeType="1"/>
            <a:stCxn id="10" idx="3"/>
            <a:endCxn id="9" idx="2"/>
          </p:cNvCxnSpPr>
          <p:nvPr/>
        </p:nvCxnSpPr>
        <p:spPr bwMode="auto">
          <a:xfrm flipV="1">
            <a:off x="7569200" y="5010150"/>
            <a:ext cx="590550" cy="10985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8454" name="TextBox 1">
            <a:extLst>
              <a:ext uri="{FF2B5EF4-FFF2-40B4-BE49-F238E27FC236}">
                <a16:creationId xmlns:a16="http://schemas.microsoft.com/office/drawing/2014/main" id="{CB17B1D4-8659-1C08-B561-4619044A3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5" y="3683227"/>
            <a:ext cx="1098550" cy="147732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CSE    331 CLASS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5F20183-095D-12DD-2291-A42320DA5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Directed graphs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3CB8892D-BD84-7C58-D935-3FE9E88E2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676650"/>
            <a:ext cx="9683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>
            <a:extLst>
              <a:ext uri="{FF2B5EF4-FFF2-40B4-BE49-F238E27FC236}">
                <a16:creationId xmlns:a16="http://schemas.microsoft.com/office/drawing/2014/main" id="{DBEFC53B-E8AB-771E-A62E-A6710D9F2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2370138"/>
            <a:ext cx="17018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>
            <a:extLst>
              <a:ext uri="{FF2B5EF4-FFF2-40B4-BE49-F238E27FC236}">
                <a16:creationId xmlns:a16="http://schemas.microsoft.com/office/drawing/2014/main" id="{B636FF8E-0CCF-2234-4CF7-AD87C971F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790700"/>
            <a:ext cx="12033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>
            <a:extLst>
              <a:ext uri="{FF2B5EF4-FFF2-40B4-BE49-F238E27FC236}">
                <a16:creationId xmlns:a16="http://schemas.microsoft.com/office/drawing/2014/main" id="{F1E4406B-6E85-9495-9266-65DF8DEA7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3871913"/>
            <a:ext cx="1365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>
            <a:extLst>
              <a:ext uri="{FF2B5EF4-FFF2-40B4-BE49-F238E27FC236}">
                <a16:creationId xmlns:a16="http://schemas.microsoft.com/office/drawing/2014/main" id="{DD7CDDBF-368A-FD60-966A-0AB38ED70B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3429000"/>
            <a:ext cx="105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">
            <a:extLst>
              <a:ext uri="{FF2B5EF4-FFF2-40B4-BE49-F238E27FC236}">
                <a16:creationId xmlns:a16="http://schemas.microsoft.com/office/drawing/2014/main" id="{EF54C9EA-306F-4ABB-9888-1C3859FB5A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5646738"/>
            <a:ext cx="1612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E1D2C2-C547-B953-3615-5D692B7BE6F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91175" y="2476500"/>
            <a:ext cx="447675" cy="4540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1E75AF-AF24-9D74-8CFB-F8064D3CE3C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414043" y="3545682"/>
            <a:ext cx="379413" cy="2730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3C60F0-6FAD-8C12-C9CF-9955969128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9850" y="4325938"/>
            <a:ext cx="889000" cy="7778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F253C6-4976-DFE5-E324-D20470A3B8A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41169" y="2772569"/>
            <a:ext cx="708025" cy="1490663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466C92-57A8-B9A6-3BCA-E1FE905308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42175" y="2476500"/>
            <a:ext cx="917575" cy="95250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06B60F5-68A4-ACD6-BDB5-97DC6FF194C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7007225" y="4219575"/>
            <a:ext cx="625475" cy="1841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FBCFCF-2D2B-48BA-C92E-76FAB46ABCA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384926" y="3419475"/>
            <a:ext cx="512762" cy="158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D9C42D7-180D-90FA-5509-07C80664C84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547394" y="4699794"/>
            <a:ext cx="1328737" cy="14890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B9A8BA1-63A3-3725-2552-08E4641C555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6443663" y="5327650"/>
            <a:ext cx="515938" cy="12223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79D56E0-2417-2C31-95A1-4AA00EC2AE8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569200" y="5010150"/>
            <a:ext cx="590550" cy="10985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2" name="Cloud Callout 21">
            <a:extLst>
              <a:ext uri="{FF2B5EF4-FFF2-40B4-BE49-F238E27FC236}">
                <a16:creationId xmlns:a16="http://schemas.microsoft.com/office/drawing/2014/main" id="{D7A5E3F6-4ECD-7348-C4C7-BEB73D6D2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1273175"/>
            <a:ext cx="2376487" cy="1657350"/>
          </a:xfrm>
          <a:prstGeom prst="cloudCallout">
            <a:avLst>
              <a:gd name="adj1" fmla="val -15352"/>
              <a:gd name="adj2" fmla="val 46778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Adjacency matrix is not symmetric</a:t>
            </a:r>
          </a:p>
        </p:txBody>
      </p:sp>
      <p:sp>
        <p:nvSpPr>
          <p:cNvPr id="19476" name="TextBox 1">
            <a:extLst>
              <a:ext uri="{FF2B5EF4-FFF2-40B4-BE49-F238E27FC236}">
                <a16:creationId xmlns:a16="http://schemas.microsoft.com/office/drawing/2014/main" id="{C8535170-7399-DE56-1ED7-0045634AD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5" y="3676650"/>
            <a:ext cx="1098550" cy="147732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CSE    331 CLASS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856391F-838A-D7BB-8729-F3F31EED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Directed Acyclic Graph (DAG)</a:t>
            </a:r>
          </a:p>
        </p:txBody>
      </p:sp>
      <p:grpSp>
        <p:nvGrpSpPr>
          <p:cNvPr id="20483" name="Group 32">
            <a:extLst>
              <a:ext uri="{FF2B5EF4-FFF2-40B4-BE49-F238E27FC236}">
                <a16:creationId xmlns:a16="http://schemas.microsoft.com/office/drawing/2014/main" id="{B9C26275-4E93-7CFE-2D49-F053177237E6}"/>
              </a:ext>
            </a:extLst>
          </p:cNvPr>
          <p:cNvGrpSpPr>
            <a:grpSpLocks/>
          </p:cNvGrpSpPr>
          <p:nvPr/>
        </p:nvGrpSpPr>
        <p:grpSpPr bwMode="auto">
          <a:xfrm>
            <a:off x="3784600" y="1790700"/>
            <a:ext cx="4902200" cy="4778375"/>
            <a:chOff x="3784661" y="1791046"/>
            <a:chExt cx="4902139" cy="4777770"/>
          </a:xfrm>
        </p:grpSpPr>
        <p:pic>
          <p:nvPicPr>
            <p:cNvPr id="20487" name="Picture 4">
              <a:extLst>
                <a:ext uri="{FF2B5EF4-FFF2-40B4-BE49-F238E27FC236}">
                  <a16:creationId xmlns:a16="http://schemas.microsoft.com/office/drawing/2014/main" id="{FBEC490E-F54D-8768-6B5B-C1CC61737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80" y="3676359"/>
              <a:ext cx="968712" cy="145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5">
              <a:extLst>
                <a:ext uri="{FF2B5EF4-FFF2-40B4-BE49-F238E27FC236}">
                  <a16:creationId xmlns:a16="http://schemas.microsoft.com/office/drawing/2014/main" id="{17017684-5D65-4B6A-C3C7-CCE2D8831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163" y="2370432"/>
              <a:ext cx="1700674" cy="112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6">
              <a:extLst>
                <a:ext uri="{FF2B5EF4-FFF2-40B4-BE49-F238E27FC236}">
                  <a16:creationId xmlns:a16="http://schemas.microsoft.com/office/drawing/2014/main" id="{0F841C82-C3E6-34CC-9998-DB481DD34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80" y="1791046"/>
              <a:ext cx="1203663" cy="137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7">
              <a:extLst>
                <a:ext uri="{FF2B5EF4-FFF2-40B4-BE49-F238E27FC236}">
                  <a16:creationId xmlns:a16="http://schemas.microsoft.com/office/drawing/2014/main" id="{5F6F4116-EB7B-6F2D-76D6-B230F9973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661" y="3872008"/>
              <a:ext cx="1364457" cy="90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8">
              <a:extLst>
                <a:ext uri="{FF2B5EF4-FFF2-40B4-BE49-F238E27FC236}">
                  <a16:creationId xmlns:a16="http://schemas.microsoft.com/office/drawing/2014/main" id="{3ED72D8C-DC64-024D-7B22-515D0230B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369" y="3429000"/>
              <a:ext cx="1054431" cy="1580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9">
              <a:extLst>
                <a:ext uri="{FF2B5EF4-FFF2-40B4-BE49-F238E27FC236}">
                  <a16:creationId xmlns:a16="http://schemas.microsoft.com/office/drawing/2014/main" id="{1FB59C17-F885-7D4F-7C04-945A7457A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934" y="5647409"/>
              <a:ext cx="1613632" cy="92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A29C06D-149F-6465-5073-607A6D9F02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91214" y="2476759"/>
              <a:ext cx="447669" cy="45396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6B6E6FB-E479-3401-9DB2-4BFBC7B183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413325" y="3544996"/>
              <a:ext cx="380952" cy="273047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0586C4B-80BD-C3A1-372F-2AD21FE47C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49894" y="4325963"/>
              <a:ext cx="888989" cy="77777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65A7EE5-A2BD-EB90-9DEF-027338BEF8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540455" y="2771912"/>
              <a:ext cx="709523" cy="1490644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646ECA6-3620-FAB8-6244-9029EEA0FE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42193" y="2476759"/>
              <a:ext cx="917564" cy="952379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BED522D-D89F-3A29-90DA-BE686A6D2B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7007246" y="4219613"/>
              <a:ext cx="625467" cy="184127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59D6989-331A-D613-C509-7A5BF5DAF7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384984" y="3419615"/>
              <a:ext cx="512697" cy="1587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B417502-9A68-180A-B42D-DD334EDD5B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547521" y="4699687"/>
              <a:ext cx="1328569" cy="1489056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C4DB231-36F5-BCE4-33EF-8AFD44109D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6442926" y="5328335"/>
              <a:ext cx="517459" cy="122235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1193BA0-091F-0FAC-0C9D-8386A7C20F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569214" y="5010088"/>
              <a:ext cx="590543" cy="1098411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20484" name="TextBox 23">
            <a:extLst>
              <a:ext uri="{FF2B5EF4-FFF2-40B4-BE49-F238E27FC236}">
                <a16:creationId xmlns:a16="http://schemas.microsoft.com/office/drawing/2014/main" id="{7273D4F4-9467-D534-1F52-96D921EEC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08200"/>
            <a:ext cx="27416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/>
              <a:t>No directed cycles</a:t>
            </a:r>
          </a:p>
        </p:txBody>
      </p:sp>
      <p:sp>
        <p:nvSpPr>
          <p:cNvPr id="32" name="Cloud Callout 31">
            <a:extLst>
              <a:ext uri="{FF2B5EF4-FFF2-40B4-BE49-F238E27FC236}">
                <a16:creationId xmlns:a16="http://schemas.microsoft.com/office/drawing/2014/main" id="{AA380E4C-E205-DDFF-9178-772DCFDC8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676650"/>
            <a:ext cx="2741613" cy="1970088"/>
          </a:xfrm>
          <a:prstGeom prst="cloudCallout">
            <a:avLst>
              <a:gd name="adj1" fmla="val -12519"/>
              <a:gd name="adj2" fmla="val 43218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Precedence relationships are consistent</a:t>
            </a:r>
          </a:p>
        </p:txBody>
      </p:sp>
      <p:sp>
        <p:nvSpPr>
          <p:cNvPr id="20486" name="TextBox 1">
            <a:extLst>
              <a:ext uri="{FF2B5EF4-FFF2-40B4-BE49-F238E27FC236}">
                <a16:creationId xmlns:a16="http://schemas.microsoft.com/office/drawing/2014/main" id="{F8E409C4-1C5C-A38C-9032-05E14D897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5" y="3694113"/>
            <a:ext cx="1098550" cy="147732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CSE    331 CLASS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749D2B6-865C-3D7F-61F9-9B9E4CCC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Topological Sorting of a DAG</a:t>
            </a:r>
          </a:p>
        </p:txBody>
      </p:sp>
      <p:grpSp>
        <p:nvGrpSpPr>
          <p:cNvPr id="21507" name="Group 2">
            <a:extLst>
              <a:ext uri="{FF2B5EF4-FFF2-40B4-BE49-F238E27FC236}">
                <a16:creationId xmlns:a16="http://schemas.microsoft.com/office/drawing/2014/main" id="{F567499B-93C1-7CA7-775C-74510CFBF278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219325"/>
            <a:ext cx="2732088" cy="2749550"/>
            <a:chOff x="3784661" y="1791046"/>
            <a:chExt cx="4902139" cy="4777770"/>
          </a:xfrm>
        </p:grpSpPr>
        <p:pic>
          <p:nvPicPr>
            <p:cNvPr id="21531" name="Picture 3">
              <a:extLst>
                <a:ext uri="{FF2B5EF4-FFF2-40B4-BE49-F238E27FC236}">
                  <a16:creationId xmlns:a16="http://schemas.microsoft.com/office/drawing/2014/main" id="{D9C029E8-A964-38A1-171D-CF668F466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80" y="3676359"/>
              <a:ext cx="968712" cy="145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2" name="Picture 4">
              <a:extLst>
                <a:ext uri="{FF2B5EF4-FFF2-40B4-BE49-F238E27FC236}">
                  <a16:creationId xmlns:a16="http://schemas.microsoft.com/office/drawing/2014/main" id="{DCEFFB99-CAEF-4382-2E71-9D84BFC4A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163" y="2370432"/>
              <a:ext cx="1700674" cy="112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3" name="Picture 5">
              <a:extLst>
                <a:ext uri="{FF2B5EF4-FFF2-40B4-BE49-F238E27FC236}">
                  <a16:creationId xmlns:a16="http://schemas.microsoft.com/office/drawing/2014/main" id="{834554D2-86CB-989E-AEDE-37C20B2C1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80" y="1791046"/>
              <a:ext cx="1203663" cy="137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4" name="Picture 6">
              <a:extLst>
                <a:ext uri="{FF2B5EF4-FFF2-40B4-BE49-F238E27FC236}">
                  <a16:creationId xmlns:a16="http://schemas.microsoft.com/office/drawing/2014/main" id="{01F71335-BD18-376E-DE1D-7C3C80788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661" y="3872008"/>
              <a:ext cx="1364457" cy="90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5" name="Picture 7">
              <a:extLst>
                <a:ext uri="{FF2B5EF4-FFF2-40B4-BE49-F238E27FC236}">
                  <a16:creationId xmlns:a16="http://schemas.microsoft.com/office/drawing/2014/main" id="{85C08221-6BCF-53D0-8CC7-801747950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369" y="3429000"/>
              <a:ext cx="1054431" cy="1580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6" name="Picture 8">
              <a:extLst>
                <a:ext uri="{FF2B5EF4-FFF2-40B4-BE49-F238E27FC236}">
                  <a16:creationId xmlns:a16="http://schemas.microsoft.com/office/drawing/2014/main" id="{A33CFC68-C30B-34FF-181A-FF2B1F6C2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934" y="5647409"/>
              <a:ext cx="1613632" cy="92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5BFC87B-D97D-CDF3-8562-29F04783E1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90562" y="2477920"/>
              <a:ext cx="447204" cy="45239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AAFF554-BC6E-7C54-EF59-B2F9D9C68C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416048" y="3545294"/>
              <a:ext cx="377917" cy="273449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8EF576B-4706-0123-E0DF-569C43CBE4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49057" y="4326134"/>
              <a:ext cx="888708" cy="77239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0E281DA-8BB0-FF1B-FFDE-F06376985C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540873" y="2770219"/>
              <a:ext cx="708941" cy="1492574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DFB39F0-F481-8837-538B-434A6A4DE2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42648" y="2477920"/>
              <a:ext cx="917193" cy="951691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C0F5A13-5E0B-3457-3F26-5CAF0DE8F2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7009077" y="4218550"/>
              <a:ext cx="623806" cy="184822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543EB54-6FD1-937D-AE34-2451ECE38E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385087" y="3421337"/>
              <a:ext cx="513086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66C7BB-BE29-198C-DD2F-73B6918DA0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546916" y="4699899"/>
              <a:ext cx="1329610" cy="1486877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B5E9F95-BDF6-9117-8237-73A5762945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6444950" y="5328305"/>
              <a:ext cx="515844" cy="122481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AF8547E-4614-202B-00E4-74D9234773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570218" y="5010249"/>
              <a:ext cx="589623" cy="1097894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21508" name="TextBox 19">
            <a:extLst>
              <a:ext uri="{FF2B5EF4-FFF2-40B4-BE49-F238E27FC236}">
                <a16:creationId xmlns:a16="http://schemas.microsoft.com/office/drawing/2014/main" id="{40C3EF90-D492-0B86-D6A1-5F021450B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1770063"/>
            <a:ext cx="4710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Order the vertices so that all edges go </a:t>
            </a:r>
            <a:r>
              <a:rPr lang="ja-JP" altLang="en-US" sz="1800"/>
              <a:t>“</a:t>
            </a:r>
            <a:r>
              <a:rPr lang="en-US" altLang="ja-JP" sz="1800"/>
              <a:t>forward</a:t>
            </a:r>
            <a:r>
              <a:rPr lang="ja-JP" altLang="en-US" sz="1800"/>
              <a:t>”</a:t>
            </a:r>
            <a:endParaRPr lang="en-US" altLang="en-US" sz="1800"/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570E64FD-A068-3A38-939F-5F645E3F7EF9}"/>
              </a:ext>
            </a:extLst>
          </p:cNvPr>
          <p:cNvGrpSpPr>
            <a:grpSpLocks/>
          </p:cNvGrpSpPr>
          <p:nvPr/>
        </p:nvGrpSpPr>
        <p:grpSpPr bwMode="auto">
          <a:xfrm>
            <a:off x="3421063" y="2808288"/>
            <a:ext cx="5265737" cy="3890962"/>
            <a:chOff x="3421362" y="2808179"/>
            <a:chExt cx="5265438" cy="3890702"/>
          </a:xfrm>
        </p:grpSpPr>
        <p:pic>
          <p:nvPicPr>
            <p:cNvPr id="21525" name="Picture 20">
              <a:extLst>
                <a:ext uri="{FF2B5EF4-FFF2-40B4-BE49-F238E27FC236}">
                  <a16:creationId xmlns:a16="http://schemas.microsoft.com/office/drawing/2014/main" id="{75FEDAA2-B2F5-2E6C-5A3F-E19769FAB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362" y="2808179"/>
              <a:ext cx="941529" cy="620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6" name="Picture 21">
              <a:extLst>
                <a:ext uri="{FF2B5EF4-FFF2-40B4-BE49-F238E27FC236}">
                  <a16:creationId xmlns:a16="http://schemas.microsoft.com/office/drawing/2014/main" id="{EB6137BF-93C4-C613-4E8F-2E09F4C5F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467945"/>
              <a:ext cx="590496" cy="67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7" name="Picture 22">
              <a:extLst>
                <a:ext uri="{FF2B5EF4-FFF2-40B4-BE49-F238E27FC236}">
                  <a16:creationId xmlns:a16="http://schemas.microsoft.com/office/drawing/2014/main" id="{3BD060F0-2194-0D15-F971-95959546E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1095" y="6119744"/>
              <a:ext cx="385705" cy="57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8" name="Picture 23">
              <a:extLst>
                <a:ext uri="{FF2B5EF4-FFF2-40B4-BE49-F238E27FC236}">
                  <a16:creationId xmlns:a16="http://schemas.microsoft.com/office/drawing/2014/main" id="{16D6EE43-3862-921B-2275-A591F2712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2691" y="4148933"/>
              <a:ext cx="870753" cy="579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9" name="Picture 24">
              <a:extLst>
                <a:ext uri="{FF2B5EF4-FFF2-40B4-BE49-F238E27FC236}">
                  <a16:creationId xmlns:a16="http://schemas.microsoft.com/office/drawing/2014/main" id="{1FBB90EA-292E-676C-FD89-6B81DD330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791" y="5434293"/>
              <a:ext cx="457200" cy="68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0" name="Picture 25">
              <a:extLst>
                <a:ext uri="{FF2B5EF4-FFF2-40B4-BE49-F238E27FC236}">
                  <a16:creationId xmlns:a16="http://schemas.microsoft.com/office/drawing/2014/main" id="{0999A25B-7D53-7A90-5FEA-4E440FA49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380" y="4904541"/>
              <a:ext cx="927739" cy="529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id="{0F1AA73B-E77E-4C43-25C8-9585A12350BF}"/>
              </a:ext>
            </a:extLst>
          </p:cNvPr>
          <p:cNvGrpSpPr>
            <a:grpSpLocks/>
          </p:cNvGrpSpPr>
          <p:nvPr/>
        </p:nvGrpSpPr>
        <p:grpSpPr bwMode="auto">
          <a:xfrm>
            <a:off x="4103688" y="2876550"/>
            <a:ext cx="1763712" cy="1273175"/>
            <a:chOff x="4103199" y="2875809"/>
            <a:chExt cx="1764869" cy="1273124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23A566B-3E01-9C82-1083-29AB982B9D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03199" y="3304417"/>
              <a:ext cx="468619" cy="31272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2" name="Shape 31">
              <a:extLst>
                <a:ext uri="{FF2B5EF4-FFF2-40B4-BE49-F238E27FC236}">
                  <a16:creationId xmlns:a16="http://schemas.microsoft.com/office/drawing/2014/main" id="{B4FB5C7F-AFD8-B74A-0535-0D2D3A4416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03199" y="2875809"/>
              <a:ext cx="1764869" cy="1273124"/>
            </a:xfrm>
            <a:prstGeom prst="curvedConnector2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5" name="Group 42">
            <a:extLst>
              <a:ext uri="{FF2B5EF4-FFF2-40B4-BE49-F238E27FC236}">
                <a16:creationId xmlns:a16="http://schemas.microsoft.com/office/drawing/2014/main" id="{05A33FB2-796D-A915-ED45-1872831F17B1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141788"/>
            <a:ext cx="3729038" cy="2360612"/>
            <a:chOff x="4572000" y="4141110"/>
            <a:chExt cx="3729095" cy="2361370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7AD0C48-27EF-803C-DD7C-DF71D58141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149020" y="4154649"/>
              <a:ext cx="296957" cy="26987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9" name="Shape 38">
              <a:extLst>
                <a:ext uri="{FF2B5EF4-FFF2-40B4-BE49-F238E27FC236}">
                  <a16:creationId xmlns:a16="http://schemas.microsoft.com/office/drawing/2014/main" id="{D4946B15-DD42-FC91-A26C-2869AC1143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405189" y="3603200"/>
              <a:ext cx="1710286" cy="2786106"/>
            </a:xfrm>
            <a:prstGeom prst="curvedConnector2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1" name="Curved Connector 40">
              <a:extLst>
                <a:ext uri="{FF2B5EF4-FFF2-40B4-BE49-F238E27FC236}">
                  <a16:creationId xmlns:a16="http://schemas.microsoft.com/office/drawing/2014/main" id="{0BB70556-5522-FD49-E72F-A762283700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0" y="4141110"/>
              <a:ext cx="3729095" cy="2361370"/>
            </a:xfrm>
            <a:prstGeom prst="curvedConnector3">
              <a:avLst>
                <a:gd name="adj1" fmla="val 1128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6" name="Group 55">
            <a:extLst>
              <a:ext uri="{FF2B5EF4-FFF2-40B4-BE49-F238E27FC236}">
                <a16:creationId xmlns:a16="http://schemas.microsoft.com/office/drawing/2014/main" id="{660048EE-3BEF-180E-6180-5F1AF9452975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4438650"/>
            <a:ext cx="2819400" cy="1846263"/>
            <a:chOff x="5868069" y="4438459"/>
            <a:chExt cx="2818731" cy="1846910"/>
          </a:xfrm>
        </p:grpSpPr>
        <p:cxnSp>
          <p:nvCxnSpPr>
            <p:cNvPr id="45" name="Shape 44">
              <a:extLst>
                <a:ext uri="{FF2B5EF4-FFF2-40B4-BE49-F238E27FC236}">
                  <a16:creationId xmlns:a16="http://schemas.microsoft.com/office/drawing/2014/main" id="{3345B38E-5E93-3412-D9DB-B79021CC3B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02941" y="4438459"/>
              <a:ext cx="2190230" cy="1681752"/>
            </a:xfrm>
            <a:prstGeom prst="curvedConnector2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7AAB536-4F5C-333B-FF91-7222132F85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961579" y="4633975"/>
              <a:ext cx="441480" cy="62850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7C3ED3F-6347-4F7E-8176-0FBC5CE81E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23450" y="5434171"/>
              <a:ext cx="230133" cy="21121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1" name="Shape 50">
              <a:extLst>
                <a:ext uri="{FF2B5EF4-FFF2-40B4-BE49-F238E27FC236}">
                  <a16:creationId xmlns:a16="http://schemas.microsoft.com/office/drawing/2014/main" id="{F0A894C0-426A-FD3E-54C6-6C698AF0A3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23450" y="5168965"/>
              <a:ext cx="1263350" cy="951246"/>
            </a:xfrm>
            <a:prstGeom prst="curvedConnector3">
              <a:avLst>
                <a:gd name="adj1" fmla="val 96421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8B3D023-8D57-8FEE-C5D9-09912FD11A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110675" y="6120211"/>
              <a:ext cx="190455" cy="16515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21513" name="TextBox 1">
            <a:extLst>
              <a:ext uri="{FF2B5EF4-FFF2-40B4-BE49-F238E27FC236}">
                <a16:creationId xmlns:a16="http://schemas.microsoft.com/office/drawing/2014/main" id="{52FF59E1-5A44-6F99-C7EF-F7E93CBC5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3302000"/>
            <a:ext cx="619125" cy="8318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CSE    331 CLASS</a:t>
            </a:r>
          </a:p>
        </p:txBody>
      </p:sp>
      <p:sp>
        <p:nvSpPr>
          <p:cNvPr id="21514" name="TextBox 6">
            <a:extLst>
              <a:ext uri="{FF2B5EF4-FFF2-40B4-BE49-F238E27FC236}">
                <a16:creationId xmlns:a16="http://schemas.microsoft.com/office/drawing/2014/main" id="{09F47DB4-9132-DCBA-CA4B-95975FBF4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8813" y="6122988"/>
            <a:ext cx="620712" cy="7699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CSE    331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0C08DE2-8478-C978-1FE1-B5503565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details on Topological sort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D57A2BF5-6333-D7F7-7117-272BC51B2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350"/>
            <a:ext cx="91440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4008D86-51E9-E746-6751-D0C30BAA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8063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Mid-term material until here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9F2F47B-C538-A948-E13C-A85624EA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Main Steps in Algorithm Design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9F68BE-3F8C-CFB2-829D-034FE97AF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83EB69-C78D-F471-90E7-9681509AC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8F8B5BE3-81A7-8920-0441-EC3B80A9D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1B29B4-51C6-398A-F21C-F7A71180F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B1F8E63F-D5D5-4625-6B4F-ABCB67DCA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ECD08-9BA9-761E-1522-0948F2F91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A275522E-EBCD-488D-A1C4-8DE39D4CF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CAA67E-AC95-5496-4FD4-C64CA63DE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5814C3AD-7E86-FB98-EA7F-2899470A7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24588" name="Picture 15">
            <a:extLst>
              <a:ext uri="{FF2B5EF4-FFF2-40B4-BE49-F238E27FC236}">
                <a16:creationId xmlns:a16="http://schemas.microsoft.com/office/drawing/2014/main" id="{71A8A131-F029-816B-FF1E-34D22A719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417638"/>
            <a:ext cx="16065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9" name="Group 16">
            <a:extLst>
              <a:ext uri="{FF2B5EF4-FFF2-40B4-BE49-F238E27FC236}">
                <a16:creationId xmlns:a16="http://schemas.microsoft.com/office/drawing/2014/main" id="{EBF3572B-3EDD-78D0-4401-6615E844F4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67438" y="2401888"/>
            <a:ext cx="1612900" cy="1100137"/>
            <a:chOff x="457200" y="1252538"/>
            <a:chExt cx="8064500" cy="5503862"/>
          </a:xfrm>
        </p:grpSpPr>
        <p:pic>
          <p:nvPicPr>
            <p:cNvPr id="24598" name="Picture 4">
              <a:extLst>
                <a:ext uri="{FF2B5EF4-FFF2-40B4-BE49-F238E27FC236}">
                  <a16:creationId xmlns:a16="http://schemas.microsoft.com/office/drawing/2014/main" id="{DB4BA650-F954-08E7-0881-29D6EB01D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52538"/>
              <a:ext cx="137636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9" name="Picture 5">
              <a:extLst>
                <a:ext uri="{FF2B5EF4-FFF2-40B4-BE49-F238E27FC236}">
                  <a16:creationId xmlns:a16="http://schemas.microsoft.com/office/drawing/2014/main" id="{9B1B4EEC-0B1E-7E8D-6C56-0DDEFB1AE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87700"/>
              <a:ext cx="1346200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6">
              <a:extLst>
                <a:ext uri="{FF2B5EF4-FFF2-40B4-BE49-F238E27FC236}">
                  <a16:creationId xmlns:a16="http://schemas.microsoft.com/office/drawing/2014/main" id="{983995EF-61B0-C249-1D50-435500C3E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8" y="5062538"/>
              <a:ext cx="13366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7">
              <a:extLst>
                <a:ext uri="{FF2B5EF4-FFF2-40B4-BE49-F238E27FC236}">
                  <a16:creationId xmlns:a16="http://schemas.microsoft.com/office/drawing/2014/main" id="{33AFF55B-C5AF-9175-6DEA-0F7365EF0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363" y="1252538"/>
              <a:ext cx="12350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Picture 8">
              <a:extLst>
                <a:ext uri="{FF2B5EF4-FFF2-40B4-BE49-F238E27FC236}">
                  <a16:creationId xmlns:a16="http://schemas.microsoft.com/office/drawing/2014/main" id="{E4779FAD-6CA1-F5FF-609E-03ADE74AD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363" y="3187700"/>
              <a:ext cx="1387475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3" name="Picture 9">
              <a:extLst>
                <a:ext uri="{FF2B5EF4-FFF2-40B4-BE49-F238E27FC236}">
                  <a16:creationId xmlns:a16="http://schemas.microsoft.com/office/drawing/2014/main" id="{66D9BDCB-85C9-6D30-31D2-E7CF26ADB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5062538"/>
              <a:ext cx="139382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4" name="Picture 19">
              <a:extLst>
                <a:ext uri="{FF2B5EF4-FFF2-40B4-BE49-F238E27FC236}">
                  <a16:creationId xmlns:a16="http://schemas.microsoft.com/office/drawing/2014/main" id="{1B515F96-4879-5BF4-7E09-4FDAB2715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1620838"/>
              <a:ext cx="53181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5" name="Picture 20">
              <a:extLst>
                <a:ext uri="{FF2B5EF4-FFF2-40B4-BE49-F238E27FC236}">
                  <a16:creationId xmlns:a16="http://schemas.microsoft.com/office/drawing/2014/main" id="{8FC56505-C36E-9BB3-8045-B4722E35A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163" y="1620838"/>
              <a:ext cx="596900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6" name="Picture 21">
              <a:extLst>
                <a:ext uri="{FF2B5EF4-FFF2-40B4-BE49-F238E27FC236}">
                  <a16:creationId xmlns:a16="http://schemas.microsoft.com/office/drawing/2014/main" id="{17BB2E75-C7B6-96DC-8AA6-BE36BC8EF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438" y="1620838"/>
              <a:ext cx="601662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7" name="Picture 22">
              <a:extLst>
                <a:ext uri="{FF2B5EF4-FFF2-40B4-BE49-F238E27FC236}">
                  <a16:creationId xmlns:a16="http://schemas.microsoft.com/office/drawing/2014/main" id="{6D5DEB97-0879-BF1E-A319-175E5A606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163" y="3602038"/>
              <a:ext cx="530225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8" name="Picture 23">
              <a:extLst>
                <a:ext uri="{FF2B5EF4-FFF2-40B4-BE49-F238E27FC236}">
                  <a16:creationId xmlns:a16="http://schemas.microsoft.com/office/drawing/2014/main" id="{D22ED1B6-3982-38CD-7180-F8F2533B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3602038"/>
              <a:ext cx="596900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9" name="Picture 24">
              <a:extLst>
                <a:ext uri="{FF2B5EF4-FFF2-40B4-BE49-F238E27FC236}">
                  <a16:creationId xmlns:a16="http://schemas.microsoft.com/office/drawing/2014/main" id="{A3D66772-BC19-9948-6D92-B1654542D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13" y="3602038"/>
              <a:ext cx="601662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0" name="Picture 25">
              <a:extLst>
                <a:ext uri="{FF2B5EF4-FFF2-40B4-BE49-F238E27FC236}">
                  <a16:creationId xmlns:a16="http://schemas.microsoft.com/office/drawing/2014/main" id="{E4B4E93E-6BA7-3786-58F2-D41681BB7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367338"/>
              <a:ext cx="53181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1" name="Picture 26">
              <a:extLst>
                <a:ext uri="{FF2B5EF4-FFF2-40B4-BE49-F238E27FC236}">
                  <a16:creationId xmlns:a16="http://schemas.microsoft.com/office/drawing/2014/main" id="{69AAC93B-06F2-EE8E-D890-B11B1FBCF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238" y="5367338"/>
              <a:ext cx="596900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2" name="Picture 27">
              <a:extLst>
                <a:ext uri="{FF2B5EF4-FFF2-40B4-BE49-F238E27FC236}">
                  <a16:creationId xmlns:a16="http://schemas.microsoft.com/office/drawing/2014/main" id="{EB5F8221-D614-515D-A567-EFDE45E58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5365750"/>
              <a:ext cx="601663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3" name="Picture 28">
              <a:extLst>
                <a:ext uri="{FF2B5EF4-FFF2-40B4-BE49-F238E27FC236}">
                  <a16:creationId xmlns:a16="http://schemas.microsoft.com/office/drawing/2014/main" id="{85F4BC9D-941C-E423-7116-32D8FF773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1620838"/>
              <a:ext cx="619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4" name="Picture 29">
              <a:extLst>
                <a:ext uri="{FF2B5EF4-FFF2-40B4-BE49-F238E27FC236}">
                  <a16:creationId xmlns:a16="http://schemas.microsoft.com/office/drawing/2014/main" id="{E4045961-499D-8B7C-4E02-3E99C49C0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1620838"/>
              <a:ext cx="6048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5" name="Picture 30">
              <a:extLst>
                <a:ext uri="{FF2B5EF4-FFF2-40B4-BE49-F238E27FC236}">
                  <a16:creationId xmlns:a16="http://schemas.microsoft.com/office/drawing/2014/main" id="{5479D6B9-2972-18A8-EAC7-CFA012328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513" y="1620838"/>
              <a:ext cx="611187" cy="77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6" name="Picture 31">
              <a:extLst>
                <a:ext uri="{FF2B5EF4-FFF2-40B4-BE49-F238E27FC236}">
                  <a16:creationId xmlns:a16="http://schemas.microsoft.com/office/drawing/2014/main" id="{BB27576A-29A5-A76C-1963-260528BCD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3602038"/>
              <a:ext cx="619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7" name="Picture 32">
              <a:extLst>
                <a:ext uri="{FF2B5EF4-FFF2-40B4-BE49-F238E27FC236}">
                  <a16:creationId xmlns:a16="http://schemas.microsoft.com/office/drawing/2014/main" id="{965BEEA9-A10E-73DF-39EB-841D486B2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602038"/>
              <a:ext cx="6048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8" name="Picture 33">
              <a:extLst>
                <a:ext uri="{FF2B5EF4-FFF2-40B4-BE49-F238E27FC236}">
                  <a16:creationId xmlns:a16="http://schemas.microsoft.com/office/drawing/2014/main" id="{01EE8253-202C-E0EF-CA87-D499BEBFA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513" y="3602038"/>
              <a:ext cx="611187" cy="77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9" name="Picture 34">
              <a:extLst>
                <a:ext uri="{FF2B5EF4-FFF2-40B4-BE49-F238E27FC236}">
                  <a16:creationId xmlns:a16="http://schemas.microsoft.com/office/drawing/2014/main" id="{C8890E4A-583A-B49B-7D79-E64CFBB21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5381625"/>
              <a:ext cx="619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0" name="Picture 35">
              <a:extLst>
                <a:ext uri="{FF2B5EF4-FFF2-40B4-BE49-F238E27FC236}">
                  <a16:creationId xmlns:a16="http://schemas.microsoft.com/office/drawing/2014/main" id="{D3134F27-3AFA-DCFC-29ED-E28D279A7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5381625"/>
              <a:ext cx="6048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1" name="Picture 36">
              <a:extLst>
                <a:ext uri="{FF2B5EF4-FFF2-40B4-BE49-F238E27FC236}">
                  <a16:creationId xmlns:a16="http://schemas.microsoft.com/office/drawing/2014/main" id="{AB03BAEF-7852-7C16-2987-75FDAB2FC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513" y="5381625"/>
              <a:ext cx="611187" cy="77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90" name="Group 46">
            <a:extLst>
              <a:ext uri="{FF2B5EF4-FFF2-40B4-BE49-F238E27FC236}">
                <a16:creationId xmlns:a16="http://schemas.microsoft.com/office/drawing/2014/main" id="{3006E7F4-014F-8D84-57A0-293A2CFE5185}"/>
              </a:ext>
            </a:extLst>
          </p:cNvPr>
          <p:cNvGrpSpPr>
            <a:grpSpLocks/>
          </p:cNvGrpSpPr>
          <p:nvPr/>
        </p:nvGrpSpPr>
        <p:grpSpPr bwMode="auto">
          <a:xfrm>
            <a:off x="6167438" y="3854450"/>
            <a:ext cx="2135187" cy="925513"/>
            <a:chOff x="6167492" y="3854450"/>
            <a:chExt cx="2135096" cy="926291"/>
          </a:xfrm>
        </p:grpSpPr>
        <p:pic>
          <p:nvPicPr>
            <p:cNvPr id="24596" name="Picture 2">
              <a:extLst>
                <a:ext uri="{FF2B5EF4-FFF2-40B4-BE49-F238E27FC236}">
                  <a16:creationId xmlns:a16="http://schemas.microsoft.com/office/drawing/2014/main" id="{258D280B-21DA-0B88-C133-2B32DAAA6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492" y="3854450"/>
              <a:ext cx="1240799" cy="868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7" name="Picture 3">
              <a:extLst>
                <a:ext uri="{FF2B5EF4-FFF2-40B4-BE49-F238E27FC236}">
                  <a16:creationId xmlns:a16="http://schemas.microsoft.com/office/drawing/2014/main" id="{31F7322C-522F-A1E4-C149-B5E66CD5E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820" y="3854450"/>
              <a:ext cx="657768" cy="92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91" name="Group 45">
            <a:extLst>
              <a:ext uri="{FF2B5EF4-FFF2-40B4-BE49-F238E27FC236}">
                <a16:creationId xmlns:a16="http://schemas.microsoft.com/office/drawing/2014/main" id="{CBFBC74F-0237-D933-2A57-254B81A61C43}"/>
              </a:ext>
            </a:extLst>
          </p:cNvPr>
          <p:cNvGrpSpPr>
            <a:grpSpLocks/>
          </p:cNvGrpSpPr>
          <p:nvPr/>
        </p:nvGrpSpPr>
        <p:grpSpPr bwMode="auto">
          <a:xfrm>
            <a:off x="1292225" y="3656013"/>
            <a:ext cx="1163638" cy="1166812"/>
            <a:chOff x="1291748" y="3656110"/>
            <a:chExt cx="1164812" cy="1166779"/>
          </a:xfrm>
        </p:grpSpPr>
        <p:pic>
          <p:nvPicPr>
            <p:cNvPr id="24594" name="Picture 41">
              <a:extLst>
                <a:ext uri="{FF2B5EF4-FFF2-40B4-BE49-F238E27FC236}">
                  <a16:creationId xmlns:a16="http://schemas.microsoft.com/office/drawing/2014/main" id="{CC91DB9B-3726-80AD-D194-EBA3365A7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291748" y="3656110"/>
              <a:ext cx="1164812" cy="1166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5" name="TextBox 44">
              <a:extLst>
                <a:ext uri="{FF2B5EF4-FFF2-40B4-BE49-F238E27FC236}">
                  <a16:creationId xmlns:a16="http://schemas.microsoft.com/office/drawing/2014/main" id="{8BB327E4-7B4D-79BF-C1EE-BD7FA0865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804" y="4453557"/>
              <a:ext cx="3771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n!</a:t>
              </a:r>
            </a:p>
          </p:txBody>
        </p:sp>
      </p:grpSp>
      <p:sp>
        <p:nvSpPr>
          <p:cNvPr id="24592" name="TextBox 48">
            <a:extLst>
              <a:ext uri="{FF2B5EF4-FFF2-40B4-BE49-F238E27FC236}">
                <a16:creationId xmlns:a16="http://schemas.microsoft.com/office/drawing/2014/main" id="{78780307-541E-426F-42E8-DE2440AD1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6289675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Correctness+Runtime Analysis</a:t>
            </a:r>
          </a:p>
        </p:txBody>
      </p:sp>
      <p:sp>
        <p:nvSpPr>
          <p:cNvPr id="24593" name="TextBox 45">
            <a:extLst>
              <a:ext uri="{FF2B5EF4-FFF2-40B4-BE49-F238E27FC236}">
                <a16:creationId xmlns:a16="http://schemas.microsoft.com/office/drawing/2014/main" id="{9DC7FF67-C705-F971-C40E-A197E0CAA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5189538"/>
            <a:ext cx="163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 Structures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5580</TotalTime>
  <Words>558</Words>
  <Application>Microsoft Office PowerPoint</Application>
  <PresentationFormat>On-screen Show (4:3)</PresentationFormat>
  <Paragraphs>128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Lecture 15</vt:lpstr>
      <vt:lpstr>Project groups due Friday!</vt:lpstr>
      <vt:lpstr>Directed graphs</vt:lpstr>
      <vt:lpstr>Directed graphs</vt:lpstr>
      <vt:lpstr>Directed Acyclic Graph (DAG)</vt:lpstr>
      <vt:lpstr>Topological Sorting of a DAG</vt:lpstr>
      <vt:lpstr>More details on Topological sort</vt:lpstr>
      <vt:lpstr>Mid-term material until here</vt:lpstr>
      <vt:lpstr>Main Steps in Algorithm Design</vt:lpstr>
      <vt:lpstr>Where do graphs fit in?</vt:lpstr>
      <vt:lpstr>Rest of the course*</vt:lpstr>
      <vt:lpstr>Greedy algorithms</vt:lpstr>
      <vt:lpstr>End of Semester blues</vt:lpstr>
      <vt:lpstr>The optimal solution</vt:lpstr>
      <vt:lpstr>Interval Scheduling Problem</vt:lpstr>
      <vt:lpstr>Algorithm with examples</vt:lpstr>
      <vt:lpstr>PowerPoint Presentation</vt:lpstr>
      <vt:lpstr>PowerPoint Presentation</vt:lpstr>
      <vt:lpstr>Example 1</vt:lpstr>
      <vt:lpstr>Algorithm?</vt:lpstr>
      <vt:lpstr>Example 2</vt:lpstr>
      <vt:lpstr>Algorithm?</vt:lpstr>
      <vt:lpstr>Algorithm?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</dc:title>
  <dc:creator>Atri</dc:creator>
  <cp:lastModifiedBy>Nasrin Akhter</cp:lastModifiedBy>
  <cp:revision>54</cp:revision>
  <cp:lastPrinted>2017-10-05T12:13:44Z</cp:lastPrinted>
  <dcterms:created xsi:type="dcterms:W3CDTF">2010-10-20T13:48:21Z</dcterms:created>
  <dcterms:modified xsi:type="dcterms:W3CDTF">2023-03-03T21:22:21Z</dcterms:modified>
</cp:coreProperties>
</file>