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453" r:id="rId3"/>
    <p:sldId id="454" r:id="rId4"/>
    <p:sldId id="270" r:id="rId5"/>
    <p:sldId id="290" r:id="rId6"/>
    <p:sldId id="291" r:id="rId7"/>
    <p:sldId id="292" r:id="rId8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00"/>
    <p:restoredTop sz="94696"/>
  </p:normalViewPr>
  <p:slideViewPr>
    <p:cSldViewPr snapToGrid="0" snapToObjects="1">
      <p:cViewPr varScale="1">
        <p:scale>
          <a:sx n="59" d="100"/>
          <a:sy n="59" d="100"/>
        </p:scale>
        <p:origin x="1488" y="52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62AD4D8-91F2-FB4B-9C02-E0C768DE2C0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238433-749F-A44E-A8B6-EA146A9B376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A36043CA-C670-6E4C-9BB5-4A2737642CDD}" type="datetimeFigureOut">
              <a:rPr lang="en-US"/>
              <a:pPr>
                <a:defRPr/>
              </a:pPr>
              <a:t>3/8/2023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C62B87-7D1D-B044-8B22-0AFA0032BB0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296C2D-667C-ED49-9682-5E0B00A1F73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0189A50-B474-AA4D-B40D-E6BD62C688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4C69DC2-6FBB-6247-AF3B-28DAF8199AB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5729D2-A651-7646-B767-3E54E97C868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9DBF1024-CD5C-D440-8AAA-DAD7352BAAD6}" type="datetimeFigureOut">
              <a:rPr lang="en-US"/>
              <a:pPr>
                <a:defRPr/>
              </a:pPr>
              <a:t>3/8/2023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92399FA-2945-6A40-8550-18D49916C6C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4CE0013-EC16-2449-A323-F3A96DC30D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E4BBAA-9104-534E-BCB1-4485F985DD9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FE079A-ABA2-FF49-B71D-7296FE767E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D4A8AC6-BF4B-E748-852C-200E7603145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0E4467-5567-1D40-A4D8-12F8C6726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13BD8-0DF5-1548-B00B-0B6E7B61623F}" type="datetime1">
              <a:rPr lang="en-US" altLang="en-US"/>
              <a:pPr>
                <a:defRPr/>
              </a:pPr>
              <a:t>3/8/2023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74C433-968A-2240-8015-AF3E68A75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C9E525-80C2-2348-B406-00749C24E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874FE2-E992-CC47-BD78-2104BFD187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5557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3E5878-A87F-0C41-AF50-1A894F09D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90502-EED1-BF4C-8C55-88B223499B9E}" type="datetime1">
              <a:rPr lang="en-US" altLang="en-US"/>
              <a:pPr>
                <a:defRPr/>
              </a:pPr>
              <a:t>3/8/2023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AA463F-00E9-8E44-A63B-FD3E2CE14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B19CAA-CFA3-DC4D-B56B-04BBBF5D7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A622AA-6B6F-8B4E-8DC8-2FA003AC7F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8304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32991-E2E6-C847-9FED-D285677E3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00776-7DC8-9148-A433-EDB40FDDD3E2}" type="datetime1">
              <a:rPr lang="en-US" altLang="en-US"/>
              <a:pPr>
                <a:defRPr/>
              </a:pPr>
              <a:t>3/8/2023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9F3F7-3426-E64D-A35B-9F59D884B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023840-77F8-F24A-A3D1-D14F990EB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54C0D2-8439-A84D-BCF0-0FF3E1A266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7013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D8CEB2-CCD5-F548-BA78-F0ACDA9AA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2B367-FD7C-FE40-A677-03FF7045F2C1}" type="datetime1">
              <a:rPr lang="en-US" altLang="en-US"/>
              <a:pPr>
                <a:defRPr/>
              </a:pPr>
              <a:t>3/8/2023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DC4CB3-FD94-134F-B920-D3DA42A19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3DB1E-31C5-5B4F-9799-FAED9E546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86DF13-CB37-CB43-9814-E71F119584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7315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DD8399-9C41-F344-AAE9-14DC9691C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F5E88-5250-A84B-882D-B2C14212C806}" type="datetime1">
              <a:rPr lang="en-US" altLang="en-US"/>
              <a:pPr>
                <a:defRPr/>
              </a:pPr>
              <a:t>3/8/2023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1AD746-2FEC-BD42-80D9-4DC7DE2A4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6D05D2-B1CB-6E4D-A856-C085F4A9E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3815FE-3A19-B147-8FF6-0B05AF7B68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248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6CD4C08-2522-734C-8DFD-427490724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59352-1B0F-D947-9020-3DA4E37E66E1}" type="datetime1">
              <a:rPr lang="en-US" altLang="en-US"/>
              <a:pPr>
                <a:defRPr/>
              </a:pPr>
              <a:t>3/8/2023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35640C9-C083-6D49-B913-CDE9AD3E4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68F0E97-BD06-0742-A781-B4D4A4A50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86E607-7732-BF4F-8452-731D8516C8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280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216DBAE-1011-3E48-B97D-33D0DA8DB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F812F-D913-BB44-BB4E-5DE8660EB0E7}" type="datetime1">
              <a:rPr lang="en-US" altLang="en-US"/>
              <a:pPr>
                <a:defRPr/>
              </a:pPr>
              <a:t>3/8/2023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42F6301-3F10-EA4B-AEE4-8C0589899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057A803-E2F0-6248-B4EC-90083C94B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5F7881-744D-7E46-9133-8644D121F9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7754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6B69683-3440-ED4F-80C7-9E9B59F67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8F43D-0881-C14C-AF2A-220499DC7B46}" type="datetime1">
              <a:rPr lang="en-US" altLang="en-US"/>
              <a:pPr>
                <a:defRPr/>
              </a:pPr>
              <a:t>3/8/2023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7BF9CFB-6FD8-B447-B53A-D7E7809D2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2018314-F72B-EA45-A8FE-82771857E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72BB55-B0C7-2D47-A51B-2C04131E01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7877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C148366-A9C3-5C4F-B365-4F717F05A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34B8D-BA65-9440-A89A-3FC905B8F46D}" type="datetime1">
              <a:rPr lang="en-US" altLang="en-US"/>
              <a:pPr>
                <a:defRPr/>
              </a:pPr>
              <a:t>3/8/2023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C5EBEA0-19B9-E44F-8891-A364EF2C1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1962306-4EBF-B04D-ACBC-5F86A9C99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73206D-9D80-AB47-9465-870FB1BDCF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8239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E92F7B6-8CE9-4348-B839-772ADE3F9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44B11-DBB5-C94B-8CA9-1A4D2F0A034A}" type="datetime1">
              <a:rPr lang="en-US" altLang="en-US"/>
              <a:pPr>
                <a:defRPr/>
              </a:pPr>
              <a:t>3/8/2023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D681AD3-D49C-4344-9425-4AD8E92EC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5389E3-F709-214C-B197-817D4A988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1B4C87-8705-EE48-AA73-8ADE2D70AE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4980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A96EEA8-ED7F-D742-BCDF-08774C515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B4AD8-8EF1-2A48-A62A-E3458BB24514}" type="datetime1">
              <a:rPr lang="en-US" altLang="en-US"/>
              <a:pPr>
                <a:defRPr/>
              </a:pPr>
              <a:t>3/8/2023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673A6FA-DD0D-B245-918E-687821BAF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7DF1B22-A7C9-524C-8315-24F1C418B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A03429-D6A7-AB4A-9EE5-195C93ACA1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3393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54CC4DE-A5D7-7F4F-80F5-1A602151D40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34CDAAC-D9B7-6249-A2DB-FC7FB7630C9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B2F8A4-0EB0-FC42-862B-CFAA076942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E2F7F8C1-BB3D-9C4C-A632-4314DA748841}" type="datetime1">
              <a:rPr lang="en-US" altLang="en-US"/>
              <a:pPr>
                <a:defRPr/>
              </a:pPr>
              <a:t>3/8/2023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5EED33-AFBF-0D43-8E9F-26490B5480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6F47A-F741-1740-A1DE-A6932F3485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2A1DD03-7519-2B49-95EE-FD48C314C56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70C3E045-572E-B848-A1B7-E520967DC7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Lecture 17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CF41B4-1844-914C-8710-5A9036348A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CSE 331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FB2E8-9252-60E0-E9F9-5C8201158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Released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8C010CB-2E6E-EC81-1044-9C1861E2EC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13400"/>
            <a:ext cx="9144000" cy="30312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DAA32C1-1263-0E01-C7D1-30077C0E7D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967732"/>
            <a:ext cx="9144000" cy="285750"/>
          </a:xfrm>
          <a:prstGeom prst="rect">
            <a:avLst/>
          </a:prstGeom>
          <a:ln w="31750">
            <a:solidFill>
              <a:srgbClr val="FF0000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8BD8605-62F3-7EBD-1DD9-82A92BFC96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440362"/>
            <a:ext cx="9144000" cy="674288"/>
          </a:xfrm>
          <a:prstGeom prst="rect">
            <a:avLst/>
          </a:prstGeom>
          <a:ln w="34925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716703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>
            <a:extLst>
              <a:ext uri="{FF2B5EF4-FFF2-40B4-BE49-F238E27FC236}">
                <a16:creationId xmlns:a16="http://schemas.microsoft.com/office/drawing/2014/main" id="{DAC72CC5-F3DE-AD4D-9CBE-B235CA9F2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Quiz 1 this FRIDAY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EF0A24A-0B5A-A27A-C688-585965FACE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2929"/>
            <a:ext cx="9144000" cy="301214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4E2C0EFE-D9ED-544C-8D51-D4B032E804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2605088"/>
            <a:ext cx="5526088" cy="3343275"/>
          </a:xfrm>
          <a:prstGeom prst="roundRect">
            <a:avLst>
              <a:gd name="adj" fmla="val 16667"/>
            </a:avLst>
          </a:prstGeom>
          <a:solidFill>
            <a:srgbClr val="F79646">
              <a:alpha val="58823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7410" name="Title 1">
            <a:extLst>
              <a:ext uri="{FF2B5EF4-FFF2-40B4-BE49-F238E27FC236}">
                <a16:creationId xmlns:a16="http://schemas.microsoft.com/office/drawing/2014/main" id="{0318094E-1856-3140-99F4-F51F7BD39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Runtime analysis of Greedy Algo.</a:t>
            </a:r>
          </a:p>
        </p:txBody>
      </p:sp>
      <p:sp>
        <p:nvSpPr>
          <p:cNvPr id="17411" name="TextBox 2">
            <a:extLst>
              <a:ext uri="{FF2B5EF4-FFF2-40B4-BE49-F238E27FC236}">
                <a16:creationId xmlns:a16="http://schemas.microsoft.com/office/drawing/2014/main" id="{F76F79A1-28CA-044A-B852-4F0E7F3A80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1779588"/>
            <a:ext cx="18065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: set of requests</a:t>
            </a:r>
          </a:p>
        </p:txBody>
      </p:sp>
      <p:sp>
        <p:nvSpPr>
          <p:cNvPr id="17412" name="TextBox 3">
            <a:extLst>
              <a:ext uri="{FF2B5EF4-FFF2-40B4-BE49-F238E27FC236}">
                <a16:creationId xmlns:a16="http://schemas.microsoft.com/office/drawing/2014/main" id="{AF2F4B1C-CD3F-DE42-81B5-3F2145D93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2681288"/>
            <a:ext cx="2535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Set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to be the empty set</a:t>
            </a:r>
          </a:p>
        </p:txBody>
      </p:sp>
      <p:sp>
        <p:nvSpPr>
          <p:cNvPr id="17413" name="TextBox 4">
            <a:extLst>
              <a:ext uri="{FF2B5EF4-FFF2-40B4-BE49-F238E27FC236}">
                <a16:creationId xmlns:a16="http://schemas.microsoft.com/office/drawing/2014/main" id="{EDF415BA-5BEF-FC42-9778-B0F6499DC0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3244850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is not empty</a:t>
            </a:r>
          </a:p>
        </p:txBody>
      </p:sp>
      <p:sp>
        <p:nvSpPr>
          <p:cNvPr id="17414" name="TextBox 5">
            <a:extLst>
              <a:ext uri="{FF2B5EF4-FFF2-40B4-BE49-F238E27FC236}">
                <a16:creationId xmlns:a16="http://schemas.microsoft.com/office/drawing/2014/main" id="{C702CDFF-CB2F-514C-81EB-CAAD41EA94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3951288"/>
            <a:ext cx="40052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with the earliest finish time</a:t>
            </a:r>
          </a:p>
        </p:txBody>
      </p:sp>
      <p:sp>
        <p:nvSpPr>
          <p:cNvPr id="17415" name="TextBox 6">
            <a:extLst>
              <a:ext uri="{FF2B5EF4-FFF2-40B4-BE49-F238E27FC236}">
                <a16:creationId xmlns:a16="http://schemas.microsoft.com/office/drawing/2014/main" id="{08828D82-755C-FA48-B8EA-E3F52B93BE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4395788"/>
            <a:ext cx="1074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</a:p>
        </p:txBody>
      </p:sp>
      <p:sp>
        <p:nvSpPr>
          <p:cNvPr id="17416" name="TextBox 7">
            <a:extLst>
              <a:ext uri="{FF2B5EF4-FFF2-40B4-BE49-F238E27FC236}">
                <a16:creationId xmlns:a16="http://schemas.microsoft.com/office/drawing/2014/main" id="{D5B9055D-685A-CC4D-8629-148781DFD0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4830763"/>
            <a:ext cx="4505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all requests that conflict with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17417" name="TextBox 8">
            <a:extLst>
              <a:ext uri="{FF2B5EF4-FFF2-40B4-BE49-F238E27FC236}">
                <a16:creationId xmlns:a16="http://schemas.microsoft.com/office/drawing/2014/main" id="{5FA7A346-A4AA-0C4B-8DA9-CE545C6FD1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5405438"/>
            <a:ext cx="14239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S* = S</a:t>
            </a:r>
          </a:p>
        </p:txBody>
      </p:sp>
      <p:sp>
        <p:nvSpPr>
          <p:cNvPr id="2" name="Rectangular Callout 1">
            <a:extLst>
              <a:ext uri="{FF2B5EF4-FFF2-40B4-BE49-F238E27FC236}">
                <a16:creationId xmlns:a16="http://schemas.microsoft.com/office/drawing/2014/main" id="{97C85B4B-5A0C-424F-9215-7BE8068E118C}"/>
              </a:ext>
            </a:extLst>
          </p:cNvPr>
          <p:cNvSpPr/>
          <p:nvPr/>
        </p:nvSpPr>
        <p:spPr>
          <a:xfrm>
            <a:off x="3688422" y="1962364"/>
            <a:ext cx="708917" cy="390418"/>
          </a:xfrm>
          <a:prstGeom prst="wedgeRectCallout">
            <a:avLst>
              <a:gd name="adj1" fmla="val -86050"/>
              <a:gd name="adj2" fmla="val 188816"/>
            </a:avLst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O(1)</a:t>
            </a:r>
          </a:p>
        </p:txBody>
      </p:sp>
      <p:sp>
        <p:nvSpPr>
          <p:cNvPr id="14" name="Rectangular Callout 13">
            <a:extLst>
              <a:ext uri="{FF2B5EF4-FFF2-40B4-BE49-F238E27FC236}">
                <a16:creationId xmlns:a16="http://schemas.microsoft.com/office/drawing/2014/main" id="{6201A461-21B6-A448-BE85-0DF04FBAF572}"/>
              </a:ext>
            </a:extLst>
          </p:cNvPr>
          <p:cNvSpPr/>
          <p:nvPr/>
        </p:nvSpPr>
        <p:spPr>
          <a:xfrm>
            <a:off x="4860033" y="2643242"/>
            <a:ext cx="2866133" cy="390418"/>
          </a:xfrm>
          <a:prstGeom prst="wedgeRectCallout">
            <a:avLst>
              <a:gd name="adj1" fmla="val -111977"/>
              <a:gd name="adj2" fmla="val 151974"/>
            </a:avLst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Repeated at most n times</a:t>
            </a:r>
          </a:p>
        </p:txBody>
      </p:sp>
      <p:sp>
        <p:nvSpPr>
          <p:cNvPr id="15" name="Rectangular Callout 14">
            <a:extLst>
              <a:ext uri="{FF2B5EF4-FFF2-40B4-BE49-F238E27FC236}">
                <a16:creationId xmlns:a16="http://schemas.microsoft.com/office/drawing/2014/main" id="{DBAB5909-E2A7-A245-8FF4-AD3B052DFF5A}"/>
              </a:ext>
            </a:extLst>
          </p:cNvPr>
          <p:cNvSpPr/>
          <p:nvPr/>
        </p:nvSpPr>
        <p:spPr>
          <a:xfrm>
            <a:off x="547241" y="3862495"/>
            <a:ext cx="708917" cy="390418"/>
          </a:xfrm>
          <a:prstGeom prst="wedgeRectCallout">
            <a:avLst>
              <a:gd name="adj1" fmla="val 102356"/>
              <a:gd name="adj2" fmla="val 144079"/>
            </a:avLst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O(1)</a:t>
            </a:r>
          </a:p>
        </p:txBody>
      </p:sp>
      <p:sp>
        <p:nvSpPr>
          <p:cNvPr id="16" name="Rectangular Callout 15">
            <a:extLst>
              <a:ext uri="{FF2B5EF4-FFF2-40B4-BE49-F238E27FC236}">
                <a16:creationId xmlns:a16="http://schemas.microsoft.com/office/drawing/2014/main" id="{F23B5F46-D1B5-9D42-A521-886980740EC8}"/>
              </a:ext>
            </a:extLst>
          </p:cNvPr>
          <p:cNvSpPr/>
          <p:nvPr/>
        </p:nvSpPr>
        <p:spPr>
          <a:xfrm>
            <a:off x="6293099" y="3429000"/>
            <a:ext cx="708917" cy="390418"/>
          </a:xfrm>
          <a:prstGeom prst="wedgeRectCallout">
            <a:avLst>
              <a:gd name="adj1" fmla="val -162862"/>
              <a:gd name="adj2" fmla="val 146711"/>
            </a:avLst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O(n)</a:t>
            </a:r>
          </a:p>
        </p:txBody>
      </p:sp>
      <p:sp>
        <p:nvSpPr>
          <p:cNvPr id="17" name="Rectangular Callout 16">
            <a:extLst>
              <a:ext uri="{FF2B5EF4-FFF2-40B4-BE49-F238E27FC236}">
                <a16:creationId xmlns:a16="http://schemas.microsoft.com/office/drawing/2014/main" id="{1EFB8318-3C8D-BD45-BAB9-41A4B46810C3}"/>
              </a:ext>
            </a:extLst>
          </p:cNvPr>
          <p:cNvSpPr/>
          <p:nvPr/>
        </p:nvSpPr>
        <p:spPr>
          <a:xfrm>
            <a:off x="6735317" y="4277244"/>
            <a:ext cx="708917" cy="390418"/>
          </a:xfrm>
          <a:prstGeom prst="wedgeRectCallout">
            <a:avLst>
              <a:gd name="adj1" fmla="val -162862"/>
              <a:gd name="adj2" fmla="val 146711"/>
            </a:avLst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O(n)</a:t>
            </a:r>
          </a:p>
        </p:txBody>
      </p:sp>
      <p:sp>
        <p:nvSpPr>
          <p:cNvPr id="18" name="Rectangular Callout 17">
            <a:extLst>
              <a:ext uri="{FF2B5EF4-FFF2-40B4-BE49-F238E27FC236}">
                <a16:creationId xmlns:a16="http://schemas.microsoft.com/office/drawing/2014/main" id="{3EA6E63C-EC9A-474F-AB61-96C95737772C}"/>
              </a:ext>
            </a:extLst>
          </p:cNvPr>
          <p:cNvSpPr/>
          <p:nvPr/>
        </p:nvSpPr>
        <p:spPr>
          <a:xfrm>
            <a:off x="3848279" y="5923069"/>
            <a:ext cx="708917" cy="390418"/>
          </a:xfrm>
          <a:prstGeom prst="wedgeRectCallout">
            <a:avLst>
              <a:gd name="adj1" fmla="val -246920"/>
              <a:gd name="adj2" fmla="val -124342"/>
            </a:avLst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O(n)</a:t>
            </a:r>
          </a:p>
        </p:txBody>
      </p:sp>
      <p:sp>
        <p:nvSpPr>
          <p:cNvPr id="3" name="Cloud Callout 2">
            <a:extLst>
              <a:ext uri="{FF2B5EF4-FFF2-40B4-BE49-F238E27FC236}">
                <a16:creationId xmlns:a16="http://schemas.microsoft.com/office/drawing/2014/main" id="{9B32604B-E7C4-7543-A949-AB6129AFD92E}"/>
              </a:ext>
            </a:extLst>
          </p:cNvPr>
          <p:cNvSpPr/>
          <p:nvPr/>
        </p:nvSpPr>
        <p:spPr>
          <a:xfrm>
            <a:off x="6927851" y="4667662"/>
            <a:ext cx="1951483" cy="1731411"/>
          </a:xfrm>
          <a:prstGeom prst="cloudCallout">
            <a:avLst>
              <a:gd name="adj1" fmla="val -83484"/>
              <a:gd name="adj2" fmla="val -36343"/>
            </a:avLst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Overall: O(n) + n*O(n) = O(n</a:t>
            </a:r>
            <a:r>
              <a:rPr lang="en-US" baseline="30000" dirty="0"/>
              <a:t>2</a:t>
            </a:r>
            <a:r>
              <a:rPr lang="en-US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EC0FFB71-3DDA-F547-84DA-8349C1FC5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Algorithm implementation</a:t>
            </a:r>
          </a:p>
        </p:txBody>
      </p:sp>
      <p:sp>
        <p:nvSpPr>
          <p:cNvPr id="20482" name="TextBox 2">
            <a:extLst>
              <a:ext uri="{FF2B5EF4-FFF2-40B4-BE49-F238E27FC236}">
                <a16:creationId xmlns:a16="http://schemas.microsoft.com/office/drawing/2014/main" id="{42E9F8F2-7644-5848-BA78-9A74DE037E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1113" y="1943100"/>
            <a:ext cx="612775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/>
              <a:t>Go through the intervals in order of their finish time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6676D45-F694-434B-8A30-F9A88BEB9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2400" y="3408363"/>
            <a:ext cx="1236663" cy="381000"/>
          </a:xfrm>
          <a:prstGeom prst="rect">
            <a:avLst/>
          </a:prstGeom>
          <a:solidFill>
            <a:srgbClr val="4F6228"/>
          </a:solidFill>
          <a:ln w="76200">
            <a:solidFill>
              <a:srgbClr val="4F6228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A131F5-C059-8046-8DE6-6A65A76DE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2163" y="2968625"/>
            <a:ext cx="1498600" cy="293688"/>
          </a:xfrm>
          <a:prstGeom prst="rect">
            <a:avLst/>
          </a:prstGeom>
          <a:solidFill>
            <a:srgbClr val="376092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17ACB1-BCC5-3644-94B0-980A9006F5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2400" y="2505075"/>
            <a:ext cx="3397250" cy="295275"/>
          </a:xfrm>
          <a:prstGeom prst="rect">
            <a:avLst/>
          </a:prstGeom>
          <a:solidFill>
            <a:srgbClr val="604A7B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75A2A4-854D-BD45-9D74-54FC74915C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4038" y="3429000"/>
            <a:ext cx="1725612" cy="360363"/>
          </a:xfrm>
          <a:prstGeom prst="rect">
            <a:avLst/>
          </a:prstGeom>
          <a:solidFill>
            <a:srgbClr val="984807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4</a:t>
            </a:r>
          </a:p>
        </p:txBody>
      </p:sp>
      <p:sp>
        <p:nvSpPr>
          <p:cNvPr id="9" name="Cloud Callout 8">
            <a:extLst>
              <a:ext uri="{FF2B5EF4-FFF2-40B4-BE49-F238E27FC236}">
                <a16:creationId xmlns:a16="http://schemas.microsoft.com/office/drawing/2014/main" id="{21199327-816C-2441-B806-72774AC923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9588" y="2505075"/>
            <a:ext cx="2943225" cy="2000250"/>
          </a:xfrm>
          <a:prstGeom prst="cloudCallout">
            <a:avLst>
              <a:gd name="adj1" fmla="val -14931"/>
              <a:gd name="adj2" fmla="val 45139"/>
            </a:avLst>
          </a:prstGeom>
          <a:solidFill>
            <a:srgbClr val="31859C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How can you tell in 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O(1)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 time if any of 2,3 or 4 conflict with 1?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C5EF1AC4-16F5-E443-9724-8C8ED9454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9588" y="2627313"/>
            <a:ext cx="2943225" cy="1270000"/>
          </a:xfrm>
          <a:prstGeom prst="roundRect">
            <a:avLst>
              <a:gd name="adj" fmla="val 16667"/>
            </a:avLst>
          </a:prstGeom>
          <a:solidFill>
            <a:srgbClr val="D99694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Check if </a:t>
            </a: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s[i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] &lt; f(1)</a:t>
            </a:r>
          </a:p>
        </p:txBody>
      </p:sp>
      <p:grpSp>
        <p:nvGrpSpPr>
          <p:cNvPr id="2" name="Group 12">
            <a:extLst>
              <a:ext uri="{FF2B5EF4-FFF2-40B4-BE49-F238E27FC236}">
                <a16:creationId xmlns:a16="http://schemas.microsoft.com/office/drawing/2014/main" id="{3E7841EA-77F8-BB44-A68E-5B181DBCB25E}"/>
              </a:ext>
            </a:extLst>
          </p:cNvPr>
          <p:cNvGrpSpPr>
            <a:grpSpLocks/>
          </p:cNvGrpSpPr>
          <p:nvPr/>
        </p:nvGrpSpPr>
        <p:grpSpPr bwMode="auto">
          <a:xfrm>
            <a:off x="1422400" y="5210175"/>
            <a:ext cx="4541838" cy="771525"/>
            <a:chOff x="1422008" y="5210669"/>
            <a:chExt cx="4542191" cy="770866"/>
          </a:xfrm>
        </p:grpSpPr>
        <p:sp>
          <p:nvSpPr>
            <p:cNvPr id="20491" name="TextBox 10">
              <a:extLst>
                <a:ext uri="{FF2B5EF4-FFF2-40B4-BE49-F238E27FC236}">
                  <a16:creationId xmlns:a16="http://schemas.microsoft.com/office/drawing/2014/main" id="{89DA5366-638A-9640-B267-FD47D384CC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2008" y="5210669"/>
              <a:ext cx="454219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In general, if </a:t>
              </a:r>
              <a:r>
                <a:rPr lang="en-US" altLang="en-US" sz="1800">
                  <a:solidFill>
                    <a:srgbClr val="660066"/>
                  </a:solidFill>
                </a:rPr>
                <a:t>j</a:t>
              </a:r>
              <a:r>
                <a:rPr lang="en-US" altLang="en-US" sz="1800"/>
                <a:t>th interval is the last one chosen</a:t>
              </a:r>
            </a:p>
          </p:txBody>
        </p:sp>
        <p:sp>
          <p:nvSpPr>
            <p:cNvPr id="20492" name="TextBox 11">
              <a:extLst>
                <a:ext uri="{FF2B5EF4-FFF2-40B4-BE49-F238E27FC236}">
                  <a16:creationId xmlns:a16="http://schemas.microsoft.com/office/drawing/2014/main" id="{A092A6DB-C7EF-914B-A3B9-10900B482F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57303" y="5612203"/>
              <a:ext cx="340628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Pick smallest </a:t>
              </a:r>
              <a:r>
                <a:rPr lang="en-US" altLang="en-US" sz="1800">
                  <a:solidFill>
                    <a:srgbClr val="660066"/>
                  </a:solidFill>
                </a:rPr>
                <a:t>i&gt;j</a:t>
              </a:r>
              <a:r>
                <a:rPr lang="en-US" altLang="en-US" sz="1800"/>
                <a:t> such that </a:t>
              </a:r>
              <a:r>
                <a:rPr lang="en-US" altLang="en-US" sz="1800">
                  <a:solidFill>
                    <a:srgbClr val="660066"/>
                  </a:solidFill>
                </a:rPr>
                <a:t>s[i] ≥ f(j)</a:t>
              </a:r>
            </a:p>
          </p:txBody>
        </p:sp>
      </p:grpSp>
      <p:sp>
        <p:nvSpPr>
          <p:cNvPr id="14" name="Cloud Callout 13">
            <a:extLst>
              <a:ext uri="{FF2B5EF4-FFF2-40B4-BE49-F238E27FC236}">
                <a16:creationId xmlns:a16="http://schemas.microsoft.com/office/drawing/2014/main" id="{A49FC22E-4276-464B-AAB8-58C84F7B9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4738" y="5026025"/>
            <a:ext cx="2532062" cy="1258888"/>
          </a:xfrm>
          <a:prstGeom prst="cloudCallout">
            <a:avLst>
              <a:gd name="adj1" fmla="val -79565"/>
              <a:gd name="adj2" fmla="val 14222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O(n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 log </a:t>
            </a: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n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) 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run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C01426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 animBg="1"/>
      <p:bldP spid="9" grpId="1" animBg="1"/>
      <p:bldP spid="10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101CC2BE-1D40-8A4A-991B-8076313A6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final algo</a:t>
            </a:r>
          </a:p>
        </p:txBody>
      </p:sp>
      <p:grpSp>
        <p:nvGrpSpPr>
          <p:cNvPr id="21506" name="Group 12">
            <a:extLst>
              <a:ext uri="{FF2B5EF4-FFF2-40B4-BE49-F238E27FC236}">
                <a16:creationId xmlns:a16="http://schemas.microsoft.com/office/drawing/2014/main" id="{4A7D1F0F-1891-F94D-B14E-326120307FD8}"/>
              </a:ext>
            </a:extLst>
          </p:cNvPr>
          <p:cNvGrpSpPr>
            <a:grpSpLocks/>
          </p:cNvGrpSpPr>
          <p:nvPr/>
        </p:nvGrpSpPr>
        <p:grpSpPr bwMode="auto">
          <a:xfrm>
            <a:off x="704850" y="3267075"/>
            <a:ext cx="5526088" cy="3343275"/>
            <a:chOff x="704850" y="2605088"/>
            <a:chExt cx="5526088" cy="3343275"/>
          </a:xfrm>
        </p:grpSpPr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34D86DC6-BBD8-CD43-87B5-C9A16E70F9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850" y="2605088"/>
              <a:ext cx="5526088" cy="3343275"/>
            </a:xfrm>
            <a:prstGeom prst="roundRect">
              <a:avLst>
                <a:gd name="adj" fmla="val 16667"/>
              </a:avLst>
            </a:prstGeom>
            <a:solidFill>
              <a:srgbClr val="F79646">
                <a:alpha val="58823"/>
              </a:srgb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21510" name="TextBox 3">
              <a:extLst>
                <a:ext uri="{FF2B5EF4-FFF2-40B4-BE49-F238E27FC236}">
                  <a16:creationId xmlns:a16="http://schemas.microsoft.com/office/drawing/2014/main" id="{CAC3D576-842E-614B-B20B-3A721E04D5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8538" y="2681288"/>
              <a:ext cx="257279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Add </a:t>
              </a:r>
              <a:r>
                <a:rPr lang="en-US" altLang="en-US" sz="1800">
                  <a:solidFill>
                    <a:srgbClr val="660066"/>
                  </a:solidFill>
                </a:rPr>
                <a:t>1</a:t>
              </a:r>
              <a:r>
                <a:rPr lang="en-US" altLang="en-US" sz="1800"/>
                <a:t> to </a:t>
              </a:r>
              <a:r>
                <a:rPr lang="en-US" altLang="en-US" sz="1800">
                  <a:solidFill>
                    <a:srgbClr val="660066"/>
                  </a:solidFill>
                </a:rPr>
                <a:t>A</a:t>
              </a:r>
              <a:r>
                <a:rPr lang="en-US" altLang="en-US" sz="1800"/>
                <a:t> and set </a:t>
              </a:r>
              <a:r>
                <a:rPr lang="en-US" altLang="en-US" sz="1800">
                  <a:solidFill>
                    <a:srgbClr val="660066"/>
                  </a:solidFill>
                </a:rPr>
                <a:t>f</a:t>
              </a:r>
              <a:r>
                <a:rPr lang="en-US" altLang="en-US" sz="1800"/>
                <a:t> = </a:t>
              </a:r>
              <a:r>
                <a:rPr lang="en-US" altLang="en-US" sz="1800">
                  <a:solidFill>
                    <a:srgbClr val="660066"/>
                  </a:solidFill>
                </a:rPr>
                <a:t>f(1)</a:t>
              </a:r>
            </a:p>
          </p:txBody>
        </p:sp>
        <p:sp>
          <p:nvSpPr>
            <p:cNvPr id="21511" name="TextBox 4">
              <a:extLst>
                <a:ext uri="{FF2B5EF4-FFF2-40B4-BE49-F238E27FC236}">
                  <a16:creationId xmlns:a16="http://schemas.microsoft.com/office/drawing/2014/main" id="{E73A206E-C427-DE46-8ECE-256E37D90F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8538" y="3244850"/>
              <a:ext cx="127345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For </a:t>
              </a:r>
              <a:r>
                <a:rPr lang="en-US" altLang="en-US" sz="1800">
                  <a:solidFill>
                    <a:srgbClr val="660066"/>
                  </a:solidFill>
                </a:rPr>
                <a:t>i</a:t>
              </a:r>
              <a:r>
                <a:rPr lang="en-US" altLang="en-US" sz="1800"/>
                <a:t> = </a:t>
              </a:r>
              <a:r>
                <a:rPr lang="en-US" altLang="en-US" sz="1800">
                  <a:solidFill>
                    <a:srgbClr val="660066"/>
                  </a:solidFill>
                </a:rPr>
                <a:t>2 .. n</a:t>
              </a:r>
            </a:p>
          </p:txBody>
        </p:sp>
        <p:sp>
          <p:nvSpPr>
            <p:cNvPr id="21512" name="TextBox 5">
              <a:extLst>
                <a:ext uri="{FF2B5EF4-FFF2-40B4-BE49-F238E27FC236}">
                  <a16:creationId xmlns:a16="http://schemas.microsoft.com/office/drawing/2014/main" id="{AA704637-92A9-6845-83A2-FA92368B49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3688" y="3951288"/>
              <a:ext cx="94128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If </a:t>
              </a:r>
              <a:r>
                <a:rPr lang="en-US" altLang="en-US" sz="1800">
                  <a:solidFill>
                    <a:srgbClr val="660066"/>
                  </a:solidFill>
                </a:rPr>
                <a:t>s[i] ≥ f</a:t>
              </a:r>
            </a:p>
          </p:txBody>
        </p:sp>
        <p:sp>
          <p:nvSpPr>
            <p:cNvPr id="21513" name="TextBox 6">
              <a:extLst>
                <a:ext uri="{FF2B5EF4-FFF2-40B4-BE49-F238E27FC236}">
                  <a16:creationId xmlns:a16="http://schemas.microsoft.com/office/drawing/2014/main" id="{6B66D11E-C44D-5141-994D-8BB5EE2752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3688" y="4395788"/>
              <a:ext cx="136159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     Add </a:t>
              </a:r>
              <a:r>
                <a:rPr lang="en-US" altLang="en-US" sz="1800">
                  <a:solidFill>
                    <a:srgbClr val="660066"/>
                  </a:solidFill>
                </a:rPr>
                <a:t>i</a:t>
              </a:r>
              <a:r>
                <a:rPr lang="en-US" altLang="en-US" sz="1800"/>
                <a:t> to </a:t>
              </a:r>
              <a:r>
                <a:rPr lang="en-US" altLang="en-US" sz="1800">
                  <a:solidFill>
                    <a:srgbClr val="660066"/>
                  </a:solidFill>
                </a:rPr>
                <a:t>A</a:t>
              </a:r>
            </a:p>
          </p:txBody>
        </p:sp>
        <p:sp>
          <p:nvSpPr>
            <p:cNvPr id="21514" name="TextBox 7">
              <a:extLst>
                <a:ext uri="{FF2B5EF4-FFF2-40B4-BE49-F238E27FC236}">
                  <a16:creationId xmlns:a16="http://schemas.microsoft.com/office/drawing/2014/main" id="{6B8B101E-898F-C340-9030-FDA3CFD9D6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3688" y="4830763"/>
              <a:ext cx="129577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    Set </a:t>
              </a:r>
              <a:r>
                <a:rPr lang="en-US" altLang="en-US" sz="1800">
                  <a:solidFill>
                    <a:srgbClr val="660066"/>
                  </a:solidFill>
                </a:rPr>
                <a:t>f </a:t>
              </a:r>
              <a:r>
                <a:rPr lang="en-US" altLang="en-US" sz="1800"/>
                <a:t>= </a:t>
              </a:r>
              <a:r>
                <a:rPr lang="en-US" altLang="en-US" sz="1800">
                  <a:solidFill>
                    <a:srgbClr val="660066"/>
                  </a:solidFill>
                </a:rPr>
                <a:t>f(i)</a:t>
              </a:r>
            </a:p>
          </p:txBody>
        </p:sp>
        <p:sp>
          <p:nvSpPr>
            <p:cNvPr id="21515" name="TextBox 8">
              <a:extLst>
                <a:ext uri="{FF2B5EF4-FFF2-40B4-BE49-F238E27FC236}">
                  <a16:creationId xmlns:a16="http://schemas.microsoft.com/office/drawing/2014/main" id="{BB5FB46D-1938-7F42-A668-BF22F3BC36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8538" y="5405438"/>
              <a:ext cx="147351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Return </a:t>
              </a:r>
              <a:r>
                <a:rPr lang="en-US" altLang="en-US" sz="1800">
                  <a:solidFill>
                    <a:srgbClr val="660066"/>
                  </a:solidFill>
                </a:rPr>
                <a:t>A* = A</a:t>
              </a:r>
            </a:p>
          </p:txBody>
        </p:sp>
      </p:grp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BFE750F7-40CF-F847-803F-50A419A6D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1547813"/>
            <a:ext cx="5438775" cy="6016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sz="1800">
                <a:solidFill>
                  <a:srgbClr val="660066"/>
                </a:solidFill>
                <a:latin typeface="Calibri" charset="0"/>
              </a:rPr>
              <a:t>O(n log n) </a:t>
            </a:r>
            <a:r>
              <a:rPr lang="en-US" altLang="en-US" sz="1800">
                <a:solidFill>
                  <a:srgbClr val="FFFFFF"/>
                </a:solidFill>
                <a:latin typeface="Calibri" charset="0"/>
              </a:rPr>
              <a:t>time sort intervals such that </a:t>
            </a:r>
            <a:r>
              <a:rPr lang="en-US" altLang="en-US" sz="1800">
                <a:solidFill>
                  <a:srgbClr val="660066"/>
                </a:solidFill>
                <a:latin typeface="Calibri" charset="0"/>
              </a:rPr>
              <a:t>f(i) ≤ f(i+1)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241AC860-4FA9-4A45-846F-3B98A32B3C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2463800"/>
            <a:ext cx="5364163" cy="5429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O(n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) 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time build array 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s[1..n]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</a:rPr>
              <a:t>s.t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. </a:t>
            </a: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s[i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]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 = start time for </a:t>
            </a: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i</a:t>
            </a:r>
            <a:endParaRPr lang="en-US" dirty="0">
              <a:solidFill>
                <a:srgbClr val="660066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CCD79BA9-DEE1-7B43-8AD9-4025AD5E2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Reading Assignment</a:t>
            </a:r>
          </a:p>
        </p:txBody>
      </p:sp>
      <p:sp>
        <p:nvSpPr>
          <p:cNvPr id="22530" name="TextBox 2">
            <a:extLst>
              <a:ext uri="{FF2B5EF4-FFF2-40B4-BE49-F238E27FC236}">
                <a16:creationId xmlns:a16="http://schemas.microsoft.com/office/drawing/2014/main" id="{D78D38F0-956D-D24D-AF71-EA30708403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3027" y="2756580"/>
            <a:ext cx="196079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Sec 4.1 of [KT]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5325</TotalTime>
  <Words>287</Words>
  <Application>Microsoft Office PowerPoint</Application>
  <PresentationFormat>On-screen Show (4:3)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Lecture 17</vt:lpstr>
      <vt:lpstr>Project Released</vt:lpstr>
      <vt:lpstr>Quiz 1 this FRIDAY</vt:lpstr>
      <vt:lpstr>Runtime analysis of Greedy Algo.</vt:lpstr>
      <vt:lpstr>Algorithm implementation</vt:lpstr>
      <vt:lpstr>The final algo</vt:lpstr>
      <vt:lpstr>Reading Assignment</vt:lpstr>
    </vt:vector>
  </TitlesOfParts>
  <Company>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23</dc:title>
  <dc:creator>Atri</dc:creator>
  <cp:lastModifiedBy>Nasrin Akhter</cp:lastModifiedBy>
  <cp:revision>36</cp:revision>
  <dcterms:created xsi:type="dcterms:W3CDTF">2011-10-24T01:14:33Z</dcterms:created>
  <dcterms:modified xsi:type="dcterms:W3CDTF">2023-03-08T20:51:54Z</dcterms:modified>
</cp:coreProperties>
</file>