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67" r:id="rId3"/>
    <p:sldId id="456" r:id="rId4"/>
    <p:sldId id="457" r:id="rId5"/>
    <p:sldId id="458" r:id="rId6"/>
    <p:sldId id="276" r:id="rId7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pos="575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951"/>
    <p:restoredTop sz="94618"/>
  </p:normalViewPr>
  <p:slideViewPr>
    <p:cSldViewPr snapToGrid="0" snapToObjects="1">
      <p:cViewPr varScale="1">
        <p:scale>
          <a:sx n="59" d="100"/>
          <a:sy n="59" d="100"/>
        </p:scale>
        <p:origin x="1256" y="52"/>
      </p:cViewPr>
      <p:guideLst>
        <p:guide orient="horz"/>
        <p:guide pos="575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A3D04D8-44C5-6D42-9792-77F2745D342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B748849-5921-E746-BBC3-BD8B13CD24A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E473AB77-0E23-5F45-A445-2E8BD01B9B4A}" type="datetimeFigureOut">
              <a:rPr lang="en-US"/>
              <a:pPr>
                <a:defRPr/>
              </a:pPr>
              <a:t>3/17/2023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1F41A6-9130-1B49-AF86-E1CB0E9F74B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4E266A-17F4-164A-9752-D4E2333BAD1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BC2303F9-75ED-AE43-84FD-9C81FE7DA22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602D315-09F0-3C4F-92B5-4828D8396FE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FE03936-2451-BA43-A728-4C5296B7BDA5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056661BF-71E4-DB4E-B7E9-1FC97F4378FD}" type="datetimeFigureOut">
              <a:rPr lang="en-US"/>
              <a:pPr>
                <a:defRPr/>
              </a:pPr>
              <a:t>3/17/2023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B71C9B19-0782-384E-8BFE-D2DF77F6186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25159F02-FF89-464C-87E3-4C7AE0835C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CF5271-2662-7D4F-8D3C-AC3E776A27D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B79E30-8319-4B47-B283-BACBB5F3C2B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1B276B1A-8C87-4B4B-AF09-5DB4A7D752B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56443C-A059-DB43-975F-1275221DAD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D8566B-AAD8-7541-A5D2-AB1832DD37E2}" type="datetime1">
              <a:rPr lang="en-US" altLang="en-US"/>
              <a:pPr>
                <a:defRPr/>
              </a:pPr>
              <a:t>3/17/2023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EB3880-B8DF-2649-B9B8-2696D29781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32DC36-C186-6741-AE2B-5E5FFEB40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EBD843-C238-FD4F-8A3B-69C101B2019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05455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AC875E-6470-D941-B919-E91E0D5A24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B3A50B-9955-464D-9586-0214D2CA8A30}" type="datetime1">
              <a:rPr lang="en-US" altLang="en-US"/>
              <a:pPr>
                <a:defRPr/>
              </a:pPr>
              <a:t>3/17/2023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FA42AA-732C-6049-8922-BA41B2F02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1A0585-2D36-0C4E-8835-01D139D03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1F3002-69C1-3043-9518-009F7B39CD6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5960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4CC0E8-EEEA-4B43-ADFD-4D540EB0BA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3D29F5-36DC-F54A-8CB9-87AC8FAA8DE2}" type="datetime1">
              <a:rPr lang="en-US" altLang="en-US"/>
              <a:pPr>
                <a:defRPr/>
              </a:pPr>
              <a:t>3/17/2023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941D25-A39E-2A4E-BBEF-5670CBEBCF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CFEC5E-BCE5-8D41-9F14-9F2340DBD6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09FC7B-F802-3044-B7BE-DD6AF1C7524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1595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DE1D40-E50C-AD4A-B236-EC3F71F9D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6C68B0-214C-F143-93C4-83B4C981F420}" type="datetime1">
              <a:rPr lang="en-US" altLang="en-US"/>
              <a:pPr>
                <a:defRPr/>
              </a:pPr>
              <a:t>3/17/2023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792F18-195E-9642-A7C1-AF18932A1E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F44D33-9C94-4542-A940-80BAD066C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CEBEEF-85E4-6446-A364-8465898361F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4929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06CA62-2D7B-8642-9706-7534718A84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38F8E8-F869-9E41-BA3E-6587ACD1A0A1}" type="datetime1">
              <a:rPr lang="en-US" altLang="en-US"/>
              <a:pPr>
                <a:defRPr/>
              </a:pPr>
              <a:t>3/17/2023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8B2506-C65F-FD49-B1F3-5DD9623DF0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3F44CA-6FBB-DE4C-B5C3-D947D7C487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AB36D7-5335-2240-840F-0DC1097E260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4809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07A72A-EA45-504B-BF7E-605D5E796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B31430-915F-9B41-AD3A-B059DF8BFBC5}" type="datetime1">
              <a:rPr lang="en-US" altLang="en-US"/>
              <a:pPr>
                <a:defRPr/>
              </a:pPr>
              <a:t>3/17/2023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490A3C6-E7FF-2D40-837F-7C12D2ABF4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C76815F-8EC7-BF4C-AC6E-61E899F2D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F0E600-E9A5-CD4C-BB66-A4CE2B72BD7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926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36FFF070-AA6F-D84E-89E9-E166AF87C2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BA601B-9A73-D34F-8468-A6C220F6FA9F}" type="datetime1">
              <a:rPr lang="en-US" altLang="en-US"/>
              <a:pPr>
                <a:defRPr/>
              </a:pPr>
              <a:t>3/17/2023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2B83C8F1-97D8-3541-BE15-AB37B6FCBF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C701940-8374-374D-A442-489FB1B99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55A48D-7702-D148-A8F1-982CBC45A1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2581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011DF4E2-C592-6B40-969B-9EEB2BF46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46E319-60CD-5B4B-BDE9-5EEC4BFBC361}" type="datetime1">
              <a:rPr lang="en-US" altLang="en-US"/>
              <a:pPr>
                <a:defRPr/>
              </a:pPr>
              <a:t>3/17/2023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5CF45A0-6B30-A94E-AFBA-FB03019E2D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FD4F5619-0CDB-CD4E-B0CD-EA9A0251E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2CBAFE-D117-AC49-9F00-1BF7731FD02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1586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C4290309-2759-F24D-94AC-C7FDF87204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D2DB2C-317B-074A-9E18-ECF84AE3EB34}" type="datetime1">
              <a:rPr lang="en-US" altLang="en-US"/>
              <a:pPr>
                <a:defRPr/>
              </a:pPr>
              <a:t>3/17/2023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E3FB4558-7B9E-D14B-8741-8BA6A94E92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7A47E42-725F-5642-B2BE-252C9E827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2B4878-C988-0C4D-A14E-CCAB08E5987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18442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D08EEE0-592E-524E-A663-450D93B21B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04B179-1885-2040-AF9C-F8A5CE26BF13}" type="datetime1">
              <a:rPr lang="en-US" altLang="en-US"/>
              <a:pPr>
                <a:defRPr/>
              </a:pPr>
              <a:t>3/17/2023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80D0077-010F-6F46-8790-FD1F06C5C1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A0C01DF-6AC7-2140-A50A-804CA5165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976E27-3312-0B49-A7B3-89D66685297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02638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4A8240A-54ED-2C46-A33E-64EB99F82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BE0CAA-D4B1-CB4F-B8C8-0CEB410857CA}" type="datetime1">
              <a:rPr lang="en-US" altLang="en-US"/>
              <a:pPr>
                <a:defRPr/>
              </a:pPr>
              <a:t>3/17/2023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0452279-841F-494B-826A-0AA510B0A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73C104F-8E8A-C941-A3CE-EE1EE6FDD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57A82E-CFFD-304D-8330-D334D3500AD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6803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902E7EC5-11FB-4C42-9DCC-96286E6ECF5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78AED8D-B5B2-F948-8B96-CE51BFBC145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6F75F0-4568-764D-B7E3-1CF07BB018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fld id="{9126323A-EC2B-6C47-B1B3-5E8DEFBB54B0}" type="datetime1">
              <a:rPr lang="en-US" altLang="en-US"/>
              <a:pPr>
                <a:defRPr/>
              </a:pPr>
              <a:t>3/17/2023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7BDC76-BB17-064C-8F04-A2506B1D3D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58050A-67A2-5A45-96CD-2E685097A3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D1AF391F-CA80-114D-A52E-84E7070592D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108" charset="-128"/>
          <a:cs typeface="ＭＳ Ｐゴシック" pitchFamily="-108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pitchFamily="-108" charset="-128"/>
          <a:cs typeface="ＭＳ Ｐゴシック" pitchFamily="-108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pitchFamily="-108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pitchFamily="-108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pitchFamily="-108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pitchFamily="-108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>
            <a:extLst>
              <a:ext uri="{FF2B5EF4-FFF2-40B4-BE49-F238E27FC236}">
                <a16:creationId xmlns:a16="http://schemas.microsoft.com/office/drawing/2014/main" id="{36BA5D9E-9C12-4940-95AE-1E66023C832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Lecture 19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49D8DA-407B-2642-B784-EC27C2241A4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dirty="0">
                <a:ea typeface="+mn-ea"/>
                <a:cs typeface="+mn-cs"/>
              </a:rPr>
              <a:t>CSE 331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>
            <a:extLst>
              <a:ext uri="{FF2B5EF4-FFF2-40B4-BE49-F238E27FC236}">
                <a16:creationId xmlns:a16="http://schemas.microsoft.com/office/drawing/2014/main" id="{1ED32E04-05C2-BB4D-8914-D4278469D3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Shortest Path problem</a:t>
            </a:r>
          </a:p>
        </p:txBody>
      </p:sp>
      <p:sp>
        <p:nvSpPr>
          <p:cNvPr id="20482" name="TextBox 2">
            <a:extLst>
              <a:ext uri="{FF2B5EF4-FFF2-40B4-BE49-F238E27FC236}">
                <a16:creationId xmlns:a16="http://schemas.microsoft.com/office/drawing/2014/main" id="{BD53C8A3-CA84-364C-B206-0F404402DF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3275" y="2019300"/>
            <a:ext cx="3425825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Arial" panose="020B0604020202020204" pitchFamily="34" charset="0"/>
              </a:rPr>
              <a:t>Input: </a:t>
            </a:r>
            <a:r>
              <a:rPr lang="en-US" altLang="en-US" sz="1800" i="1">
                <a:latin typeface="Arial" panose="020B0604020202020204" pitchFamily="34" charset="0"/>
              </a:rPr>
              <a:t>Directed</a:t>
            </a:r>
            <a:r>
              <a:rPr lang="en-US" altLang="en-US" sz="1800">
                <a:latin typeface="Arial" panose="020B0604020202020204" pitchFamily="34" charset="0"/>
              </a:rPr>
              <a:t> graph </a:t>
            </a:r>
            <a:r>
              <a:rPr lang="en-US" altLang="en-US" sz="1800">
                <a:solidFill>
                  <a:srgbClr val="9C009C"/>
                </a:solidFill>
                <a:latin typeface="Arial" panose="020B0604020202020204" pitchFamily="34" charset="0"/>
              </a:rPr>
              <a:t>G=(V,E)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          Edge lengths, </a:t>
            </a:r>
            <a:r>
              <a:rPr lang="en-US" altLang="en-US" sz="1800">
                <a:solidFill>
                  <a:srgbClr val="9C009C"/>
                </a:solidFill>
                <a:latin typeface="Arial" panose="020B0604020202020204" pitchFamily="34" charset="0"/>
              </a:rPr>
              <a:t>l</a:t>
            </a:r>
            <a:r>
              <a:rPr lang="en-US" altLang="en-US" sz="1800" baseline="-25000">
                <a:solidFill>
                  <a:srgbClr val="9C009C"/>
                </a:solidFill>
                <a:latin typeface="Arial" panose="020B0604020202020204" pitchFamily="34" charset="0"/>
              </a:rPr>
              <a:t>e</a:t>
            </a:r>
            <a:r>
              <a:rPr lang="en-US" altLang="en-US" sz="1800">
                <a:latin typeface="Arial" panose="020B0604020202020204" pitchFamily="34" charset="0"/>
              </a:rPr>
              <a:t> for </a:t>
            </a:r>
            <a:r>
              <a:rPr lang="en-US" altLang="en-US" sz="1800">
                <a:solidFill>
                  <a:srgbClr val="9C009C"/>
                </a:solidFill>
                <a:latin typeface="Arial" panose="020B0604020202020204" pitchFamily="34" charset="0"/>
              </a:rPr>
              <a:t>e</a:t>
            </a:r>
            <a:r>
              <a:rPr lang="en-US" altLang="en-US" sz="1800">
                <a:latin typeface="Arial" panose="020B0604020202020204" pitchFamily="34" charset="0"/>
              </a:rPr>
              <a:t> in </a:t>
            </a:r>
            <a:r>
              <a:rPr lang="en-US" altLang="en-US" sz="1800">
                <a:solidFill>
                  <a:srgbClr val="9C009C"/>
                </a:solidFill>
                <a:latin typeface="Arial" panose="020B0604020202020204" pitchFamily="34" charset="0"/>
              </a:rPr>
              <a:t>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          </a:t>
            </a:r>
            <a:r>
              <a:rPr lang="ja-JP" altLang="en-US" sz="1800">
                <a:latin typeface="Arial" panose="020B0604020202020204" pitchFamily="34" charset="0"/>
              </a:rPr>
              <a:t>“</a:t>
            </a:r>
            <a:r>
              <a:rPr lang="en-US" altLang="ja-JP" sz="1800">
                <a:latin typeface="Arial" panose="020B0604020202020204" pitchFamily="34" charset="0"/>
              </a:rPr>
              <a:t>start</a:t>
            </a:r>
            <a:r>
              <a:rPr lang="ja-JP" altLang="en-US" sz="1800">
                <a:latin typeface="Arial" panose="020B0604020202020204" pitchFamily="34" charset="0"/>
              </a:rPr>
              <a:t>”</a:t>
            </a:r>
            <a:r>
              <a:rPr lang="en-US" altLang="ja-JP" sz="1800">
                <a:latin typeface="Arial" panose="020B0604020202020204" pitchFamily="34" charset="0"/>
              </a:rPr>
              <a:t> vertex </a:t>
            </a:r>
            <a:r>
              <a:rPr lang="en-US" altLang="ja-JP" sz="1800">
                <a:solidFill>
                  <a:srgbClr val="9C009C"/>
                </a:solidFill>
                <a:latin typeface="Arial" panose="020B0604020202020204" pitchFamily="34" charset="0"/>
              </a:rPr>
              <a:t>s</a:t>
            </a:r>
            <a:r>
              <a:rPr lang="en-US" altLang="ja-JP" sz="1800">
                <a:latin typeface="Arial" panose="020B0604020202020204" pitchFamily="34" charset="0"/>
              </a:rPr>
              <a:t> in </a:t>
            </a:r>
            <a:r>
              <a:rPr lang="en-US" altLang="ja-JP" sz="1800">
                <a:solidFill>
                  <a:srgbClr val="9C009C"/>
                </a:solidFill>
                <a:latin typeface="Arial" panose="020B0604020202020204" pitchFamily="34" charset="0"/>
              </a:rPr>
              <a:t>V</a:t>
            </a:r>
            <a:endParaRPr lang="en-US" altLang="en-US" sz="1800">
              <a:solidFill>
                <a:srgbClr val="9C009C"/>
              </a:solidFill>
              <a:latin typeface="Arial" panose="020B0604020202020204" pitchFamily="34" charset="0"/>
            </a:endParaRPr>
          </a:p>
        </p:txBody>
      </p:sp>
      <p:sp>
        <p:nvSpPr>
          <p:cNvPr id="20483" name="TextBox 3">
            <a:extLst>
              <a:ext uri="{FF2B5EF4-FFF2-40B4-BE49-F238E27FC236}">
                <a16:creationId xmlns:a16="http://schemas.microsoft.com/office/drawing/2014/main" id="{C15D4517-3F0A-6946-871A-9242F62638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3275" y="5311775"/>
            <a:ext cx="6032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Arial" panose="020B0604020202020204" pitchFamily="34" charset="0"/>
              </a:rPr>
              <a:t>Output: </a:t>
            </a:r>
            <a:r>
              <a:rPr lang="en-US" altLang="en-US" sz="1800">
                <a:latin typeface="Arial" panose="020B0604020202020204" pitchFamily="34" charset="0"/>
              </a:rPr>
              <a:t>Length of  shortest paths from </a:t>
            </a:r>
            <a:r>
              <a:rPr lang="en-US" altLang="en-US" sz="1800">
                <a:solidFill>
                  <a:srgbClr val="9C009C"/>
                </a:solidFill>
                <a:latin typeface="Arial" panose="020B0604020202020204" pitchFamily="34" charset="0"/>
              </a:rPr>
              <a:t>s</a:t>
            </a:r>
            <a:r>
              <a:rPr lang="en-US" altLang="en-US" sz="1800">
                <a:latin typeface="Arial" panose="020B0604020202020204" pitchFamily="34" charset="0"/>
              </a:rPr>
              <a:t> to all nodes in </a:t>
            </a:r>
            <a:r>
              <a:rPr lang="en-US" altLang="en-US" sz="1800">
                <a:solidFill>
                  <a:srgbClr val="9C009C"/>
                </a:solidFill>
                <a:latin typeface="Arial" panose="020B0604020202020204" pitchFamily="34" charset="0"/>
              </a:rPr>
              <a:t>V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323E2800-0348-3945-B6FE-F3E67FC65888}"/>
              </a:ext>
            </a:extLst>
          </p:cNvPr>
          <p:cNvCxnSpPr>
            <a:cxnSpLocks noChangeShapeType="1"/>
            <a:stCxn id="5" idx="7"/>
            <a:endCxn id="6" idx="2"/>
          </p:cNvCxnSpPr>
          <p:nvPr/>
        </p:nvCxnSpPr>
        <p:spPr bwMode="auto">
          <a:xfrm rot="16200000" flipH="1">
            <a:off x="6281737" y="1566863"/>
            <a:ext cx="187325" cy="1403350"/>
          </a:xfrm>
          <a:prstGeom prst="straightConnector1">
            <a:avLst/>
          </a:prstGeom>
          <a:noFill/>
          <a:ln w="38100">
            <a:solidFill>
              <a:srgbClr val="008000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485" name="TextBox 13">
            <a:extLst>
              <a:ext uri="{FF2B5EF4-FFF2-40B4-BE49-F238E27FC236}">
                <a16:creationId xmlns:a16="http://schemas.microsoft.com/office/drawing/2014/main" id="{E786F62D-286C-A347-9B77-9B7ECF3887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97600" y="1943100"/>
            <a:ext cx="5699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9C009C"/>
                </a:solidFill>
                <a:latin typeface="Arial" panose="020B0604020202020204" pitchFamily="34" charset="0"/>
              </a:rPr>
              <a:t>100</a:t>
            </a:r>
          </a:p>
        </p:txBody>
      </p:sp>
      <p:grpSp>
        <p:nvGrpSpPr>
          <p:cNvPr id="20486" name="Group 27">
            <a:extLst>
              <a:ext uri="{FF2B5EF4-FFF2-40B4-BE49-F238E27FC236}">
                <a16:creationId xmlns:a16="http://schemas.microsoft.com/office/drawing/2014/main" id="{D6CF820B-D60A-E543-A4E9-CDF6312E478F}"/>
              </a:ext>
            </a:extLst>
          </p:cNvPr>
          <p:cNvGrpSpPr>
            <a:grpSpLocks/>
          </p:cNvGrpSpPr>
          <p:nvPr/>
        </p:nvGrpSpPr>
        <p:grpSpPr bwMode="auto">
          <a:xfrm>
            <a:off x="5373688" y="1874838"/>
            <a:ext cx="2144712" cy="1295400"/>
            <a:chOff x="5373643" y="1874315"/>
            <a:chExt cx="2145621" cy="1295748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5BCC8611-7F6E-8446-8868-AF430208BB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77752" y="2312583"/>
              <a:ext cx="96879" cy="98451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99FF7D8D-AD52-914C-B1A6-33E858086B9A}"/>
                </a:ext>
              </a:extLst>
            </p:cNvPr>
            <p:cNvCxnSpPr>
              <a:cxnSpLocks noChangeShapeType="1"/>
              <a:stCxn id="7" idx="6"/>
              <a:endCxn id="6" idx="3"/>
            </p:cNvCxnSpPr>
            <p:nvPr/>
          </p:nvCxnSpPr>
          <p:spPr bwMode="auto">
            <a:xfrm flipV="1">
              <a:off x="6372603" y="2396742"/>
              <a:ext cx="719443" cy="441444"/>
            </a:xfrm>
            <a:prstGeom prst="straightConnector1">
              <a:avLst/>
            </a:prstGeom>
            <a:noFill/>
            <a:ln w="38100">
              <a:solidFill>
                <a:srgbClr val="008000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0508" name="TextBox 15">
              <a:extLst>
                <a:ext uri="{FF2B5EF4-FFF2-40B4-BE49-F238E27FC236}">
                  <a16:creationId xmlns:a16="http://schemas.microsoft.com/office/drawing/2014/main" id="{AC486FF9-A247-EC41-B4B6-90ECC94A154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11496" y="2562319"/>
              <a:ext cx="44142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9C009C"/>
                  </a:solidFill>
                  <a:latin typeface="Arial" panose="020B0604020202020204" pitchFamily="34" charset="0"/>
                </a:rPr>
                <a:t>15</a:t>
              </a:r>
            </a:p>
          </p:txBody>
        </p:sp>
        <p:grpSp>
          <p:nvGrpSpPr>
            <p:cNvPr id="20509" name="Group 19">
              <a:extLst>
                <a:ext uri="{FF2B5EF4-FFF2-40B4-BE49-F238E27FC236}">
                  <a16:creationId xmlns:a16="http://schemas.microsoft.com/office/drawing/2014/main" id="{D3FD1440-DE1C-6440-B51F-815520516AC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373643" y="1874315"/>
              <a:ext cx="1106984" cy="1295748"/>
              <a:chOff x="5373643" y="1874315"/>
              <a:chExt cx="1106984" cy="1295748"/>
            </a:xfrm>
          </p:grpSpPr>
          <p:sp>
            <p:nvSpPr>
              <p:cNvPr id="5" name="Oval 4">
                <a:extLst>
                  <a:ext uri="{FF2B5EF4-FFF2-40B4-BE49-F238E27FC236}">
                    <a16:creationId xmlns:a16="http://schemas.microsoft.com/office/drawing/2014/main" id="{37EA8DD4-F8A9-FC46-B820-B25FEBDD8E0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89635" y="2160142"/>
                <a:ext cx="98467" cy="98451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4A7EBB"/>
                </a:solidFill>
                <a:round/>
                <a:headEnd/>
                <a:tailEnd/>
              </a:ln>
              <a:effectLst>
                <a:outerShdw blurRad="40000" dist="23000" dir="5400000" rotWithShape="0">
                  <a:srgbClr val="808080">
                    <a:alpha val="34998"/>
                  </a:srgbClr>
                </a:outerShdw>
              </a:effectLst>
            </p:spPr>
            <p:txBody>
              <a:bodyPr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 hangingPunct="1">
                  <a:defRPr/>
                </a:pPr>
                <a:endParaRPr lang="en-US" altLang="en-US" sz="1800">
                  <a:solidFill>
                    <a:srgbClr val="FFFFFF"/>
                  </a:solidFill>
                  <a:latin typeface="Calibri" charset="0"/>
                </a:endParaRPr>
              </a:p>
            </p:txBody>
          </p:sp>
          <p:sp>
            <p:nvSpPr>
              <p:cNvPr id="7" name="Oval 6">
                <a:extLst>
                  <a:ext uri="{FF2B5EF4-FFF2-40B4-BE49-F238E27FC236}">
                    <a16:creationId xmlns:a16="http://schemas.microsoft.com/office/drawing/2014/main" id="{8CFE9F47-92FE-F848-A5AD-1DF243A6CAA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74137" y="2790548"/>
                <a:ext cx="98467" cy="9686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4A7EBB"/>
                </a:solidFill>
                <a:round/>
                <a:headEnd/>
                <a:tailEnd/>
              </a:ln>
              <a:effectLst>
                <a:outerShdw blurRad="40000" dist="23000" dir="5400000" rotWithShape="0">
                  <a:srgbClr val="808080">
                    <a:alpha val="34998"/>
                  </a:srgbClr>
                </a:outerShdw>
              </a:effectLst>
            </p:spPr>
            <p:txBody>
              <a:bodyPr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 hangingPunct="1">
                  <a:defRPr/>
                </a:pPr>
                <a:endParaRPr lang="en-US" altLang="en-US" sz="1800">
                  <a:solidFill>
                    <a:srgbClr val="FFFFFF"/>
                  </a:solidFill>
                  <a:latin typeface="Calibri" charset="0"/>
                </a:endParaRPr>
              </a:p>
            </p:txBody>
          </p:sp>
          <p:cxnSp>
            <p:nvCxnSpPr>
              <p:cNvPr id="11" name="Straight Arrow Connector 10">
                <a:extLst>
                  <a:ext uri="{FF2B5EF4-FFF2-40B4-BE49-F238E27FC236}">
                    <a16:creationId xmlns:a16="http://schemas.microsoft.com/office/drawing/2014/main" id="{FBB4E4DB-358B-9149-8AE6-A42C3DEEF3A0}"/>
                  </a:ext>
                </a:extLst>
              </p:cNvPr>
              <p:cNvCxnSpPr>
                <a:cxnSpLocks noChangeShapeType="1"/>
                <a:stCxn id="5" idx="5"/>
                <a:endCxn id="7" idx="2"/>
              </p:cNvCxnSpPr>
              <p:nvPr/>
            </p:nvCxnSpPr>
            <p:spPr bwMode="auto">
              <a:xfrm rot="16200000" flipH="1">
                <a:off x="5677030" y="2241079"/>
                <a:ext cx="593885" cy="600329"/>
              </a:xfrm>
              <a:prstGeom prst="straightConnector1">
                <a:avLst/>
              </a:prstGeom>
              <a:noFill/>
              <a:ln w="38100">
                <a:solidFill>
                  <a:srgbClr val="008000"/>
                </a:solidFill>
                <a:round/>
                <a:headEnd/>
                <a:tailEnd type="arrow" w="med" len="med"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20514" name="TextBox 14">
                <a:extLst>
                  <a:ext uri="{FF2B5EF4-FFF2-40B4-BE49-F238E27FC236}">
                    <a16:creationId xmlns:a16="http://schemas.microsoft.com/office/drawing/2014/main" id="{B20D5F59-16BB-6542-A7B8-0047C1F2870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706290" y="2409920"/>
                <a:ext cx="285683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>
                    <a:solidFill>
                      <a:srgbClr val="9C009C"/>
                    </a:solidFill>
                    <a:latin typeface="Arial" panose="020B0604020202020204" pitchFamily="34" charset="0"/>
                  </a:rPr>
                  <a:t>5</a:t>
                </a:r>
              </a:p>
            </p:txBody>
          </p:sp>
          <p:sp>
            <p:nvSpPr>
              <p:cNvPr id="20515" name="TextBox 16">
                <a:extLst>
                  <a:ext uri="{FF2B5EF4-FFF2-40B4-BE49-F238E27FC236}">
                    <a16:creationId xmlns:a16="http://schemas.microsoft.com/office/drawing/2014/main" id="{EC100E6D-869D-2540-B8AF-6A84E2990AE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373643" y="1874315"/>
                <a:ext cx="300082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>
                    <a:latin typeface="Arial" panose="020B0604020202020204" pitchFamily="34" charset="0"/>
                  </a:rPr>
                  <a:t>s</a:t>
                </a:r>
              </a:p>
            </p:txBody>
          </p:sp>
          <p:sp>
            <p:nvSpPr>
              <p:cNvPr id="20516" name="TextBox 17">
                <a:extLst>
                  <a:ext uri="{FF2B5EF4-FFF2-40B4-BE49-F238E27FC236}">
                    <a16:creationId xmlns:a16="http://schemas.microsoft.com/office/drawing/2014/main" id="{B59602A9-C3B0-C94D-82B2-7B6FAFA2BB1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167583" y="2800731"/>
                <a:ext cx="313044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>
                    <a:latin typeface="Arial" panose="020B0604020202020204" pitchFamily="34" charset="0"/>
                  </a:rPr>
                  <a:t>u</a:t>
                </a:r>
              </a:p>
            </p:txBody>
          </p:sp>
        </p:grpSp>
        <p:sp>
          <p:nvSpPr>
            <p:cNvPr id="20510" name="TextBox 18">
              <a:extLst>
                <a:ext uri="{FF2B5EF4-FFF2-40B4-BE49-F238E27FC236}">
                  <a16:creationId xmlns:a16="http://schemas.microsoft.com/office/drawing/2014/main" id="{945409CB-14B7-AA41-B38D-FA472FE442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42175" y="2116714"/>
              <a:ext cx="377089" cy="3694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w</a:t>
              </a:r>
            </a:p>
          </p:txBody>
        </p:sp>
      </p:grpSp>
      <p:grpSp>
        <p:nvGrpSpPr>
          <p:cNvPr id="20487" name="Group 20">
            <a:extLst>
              <a:ext uri="{FF2B5EF4-FFF2-40B4-BE49-F238E27FC236}">
                <a16:creationId xmlns:a16="http://schemas.microsoft.com/office/drawing/2014/main" id="{3841EF5A-2406-534C-99F1-6BA8B27C3A4B}"/>
              </a:ext>
            </a:extLst>
          </p:cNvPr>
          <p:cNvGrpSpPr>
            <a:grpSpLocks/>
          </p:cNvGrpSpPr>
          <p:nvPr/>
        </p:nvGrpSpPr>
        <p:grpSpPr bwMode="auto">
          <a:xfrm>
            <a:off x="5591175" y="4016375"/>
            <a:ext cx="1106488" cy="1295400"/>
            <a:chOff x="5373643" y="1874315"/>
            <a:chExt cx="1106984" cy="1295748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7BD67C3B-63DB-304C-B35F-DFBB83354E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89640" y="2160142"/>
              <a:ext cx="98469" cy="98451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8CC4D080-29E4-874F-933D-48D2FF37E9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74159" y="2790549"/>
              <a:ext cx="98469" cy="96863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id="{F7C8E2A7-F878-0A42-BAB4-6E8B3C697E6E}"/>
                </a:ext>
              </a:extLst>
            </p:cNvPr>
            <p:cNvCxnSpPr>
              <a:cxnSpLocks noChangeShapeType="1"/>
              <a:stCxn id="22" idx="5"/>
              <a:endCxn id="23" idx="2"/>
            </p:cNvCxnSpPr>
            <p:nvPr/>
          </p:nvCxnSpPr>
          <p:spPr bwMode="auto">
            <a:xfrm rot="16200000" flipH="1">
              <a:off x="5677045" y="2241073"/>
              <a:ext cx="593885" cy="600344"/>
            </a:xfrm>
            <a:prstGeom prst="straightConnector1">
              <a:avLst/>
            </a:prstGeom>
            <a:noFill/>
            <a:ln w="38100">
              <a:solidFill>
                <a:srgbClr val="008000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0503" name="TextBox 24">
              <a:extLst>
                <a:ext uri="{FF2B5EF4-FFF2-40B4-BE49-F238E27FC236}">
                  <a16:creationId xmlns:a16="http://schemas.microsoft.com/office/drawing/2014/main" id="{7DFAA31D-27C8-4040-BB8E-BE422F6922A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06290" y="2409920"/>
              <a:ext cx="285683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9C009C"/>
                  </a:solidFill>
                  <a:latin typeface="Arial" panose="020B0604020202020204" pitchFamily="34" charset="0"/>
                </a:rPr>
                <a:t>5</a:t>
              </a:r>
            </a:p>
          </p:txBody>
        </p:sp>
        <p:sp>
          <p:nvSpPr>
            <p:cNvPr id="20504" name="TextBox 25">
              <a:extLst>
                <a:ext uri="{FF2B5EF4-FFF2-40B4-BE49-F238E27FC236}">
                  <a16:creationId xmlns:a16="http://schemas.microsoft.com/office/drawing/2014/main" id="{C8B9F63C-85FA-8443-8D1B-E177657AAE4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73643" y="1874315"/>
              <a:ext cx="30008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s</a:t>
              </a:r>
            </a:p>
          </p:txBody>
        </p:sp>
        <p:sp>
          <p:nvSpPr>
            <p:cNvPr id="20505" name="TextBox 26">
              <a:extLst>
                <a:ext uri="{FF2B5EF4-FFF2-40B4-BE49-F238E27FC236}">
                  <a16:creationId xmlns:a16="http://schemas.microsoft.com/office/drawing/2014/main" id="{7BB08B7C-1BE8-0441-9125-B9129A99F4D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67583" y="2800731"/>
              <a:ext cx="31304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u</a:t>
              </a:r>
            </a:p>
          </p:txBody>
        </p:sp>
      </p:grpSp>
      <p:grpSp>
        <p:nvGrpSpPr>
          <p:cNvPr id="20488" name="Group 28">
            <a:extLst>
              <a:ext uri="{FF2B5EF4-FFF2-40B4-BE49-F238E27FC236}">
                <a16:creationId xmlns:a16="http://schemas.microsoft.com/office/drawing/2014/main" id="{C356850B-3C27-8F45-9F2D-4C4CF29D344E}"/>
              </a:ext>
            </a:extLst>
          </p:cNvPr>
          <p:cNvGrpSpPr>
            <a:grpSpLocks/>
          </p:cNvGrpSpPr>
          <p:nvPr/>
        </p:nvGrpSpPr>
        <p:grpSpPr bwMode="auto">
          <a:xfrm>
            <a:off x="6764338" y="3903663"/>
            <a:ext cx="2144712" cy="1296987"/>
            <a:chOff x="5373643" y="1874315"/>
            <a:chExt cx="2145621" cy="1295748"/>
          </a:xfrm>
        </p:grpSpPr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0E7853EF-F0E2-C645-B0CB-CDCB35DF92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77752" y="2312046"/>
              <a:ext cx="96879" cy="98331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cxnSp>
          <p:nvCxnSpPr>
            <p:cNvPr id="31" name="Straight Arrow Connector 30">
              <a:extLst>
                <a:ext uri="{FF2B5EF4-FFF2-40B4-BE49-F238E27FC236}">
                  <a16:creationId xmlns:a16="http://schemas.microsoft.com/office/drawing/2014/main" id="{124813CD-5F38-D14F-BC9F-0405403255BE}"/>
                </a:ext>
              </a:extLst>
            </p:cNvPr>
            <p:cNvCxnSpPr>
              <a:cxnSpLocks noChangeShapeType="1"/>
              <a:endCxn id="30" idx="3"/>
            </p:cNvCxnSpPr>
            <p:nvPr/>
          </p:nvCxnSpPr>
          <p:spPr bwMode="auto">
            <a:xfrm flipV="1">
              <a:off x="6372603" y="2396103"/>
              <a:ext cx="719443" cy="442490"/>
            </a:xfrm>
            <a:prstGeom prst="straightConnector1">
              <a:avLst/>
            </a:prstGeom>
            <a:noFill/>
            <a:ln w="38100">
              <a:solidFill>
                <a:srgbClr val="008000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0491" name="TextBox 31">
              <a:extLst>
                <a:ext uri="{FF2B5EF4-FFF2-40B4-BE49-F238E27FC236}">
                  <a16:creationId xmlns:a16="http://schemas.microsoft.com/office/drawing/2014/main" id="{6FB71F97-0856-1D4E-B9EE-CCDF95A926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11496" y="2562319"/>
              <a:ext cx="44142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9C009C"/>
                  </a:solidFill>
                  <a:latin typeface="Arial" panose="020B0604020202020204" pitchFamily="34" charset="0"/>
                </a:rPr>
                <a:t>15</a:t>
              </a:r>
            </a:p>
          </p:txBody>
        </p:sp>
        <p:grpSp>
          <p:nvGrpSpPr>
            <p:cNvPr id="20492" name="Group 19">
              <a:extLst>
                <a:ext uri="{FF2B5EF4-FFF2-40B4-BE49-F238E27FC236}">
                  <a16:creationId xmlns:a16="http://schemas.microsoft.com/office/drawing/2014/main" id="{CA370488-4695-4648-BBCB-A70E73F6480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373643" y="1874315"/>
              <a:ext cx="1106984" cy="1295748"/>
              <a:chOff x="5373643" y="1874315"/>
              <a:chExt cx="1106984" cy="1295748"/>
            </a:xfrm>
          </p:grpSpPr>
          <p:sp>
            <p:nvSpPr>
              <p:cNvPr id="35" name="Oval 34">
                <a:extLst>
                  <a:ext uri="{FF2B5EF4-FFF2-40B4-BE49-F238E27FC236}">
                    <a16:creationId xmlns:a16="http://schemas.microsoft.com/office/drawing/2014/main" id="{6D7BBB9F-B76F-9143-AF1F-CCABC59957D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89635" y="2159792"/>
                <a:ext cx="98467" cy="98331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4A7EBB"/>
                </a:solidFill>
                <a:round/>
                <a:headEnd/>
                <a:tailEnd/>
              </a:ln>
              <a:effectLst>
                <a:outerShdw blurRad="40000" dist="23000" dir="5400000" rotWithShape="0">
                  <a:srgbClr val="808080">
                    <a:alpha val="34998"/>
                  </a:srgbClr>
                </a:outerShdw>
              </a:effectLst>
            </p:spPr>
            <p:txBody>
              <a:bodyPr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 hangingPunct="1">
                  <a:defRPr/>
                </a:pPr>
                <a:endParaRPr lang="en-US" altLang="en-US" sz="1800">
                  <a:solidFill>
                    <a:srgbClr val="FFFFFF"/>
                  </a:solidFill>
                  <a:latin typeface="Calibri" charset="0"/>
                </a:endParaRPr>
              </a:p>
            </p:txBody>
          </p:sp>
          <p:sp>
            <p:nvSpPr>
              <p:cNvPr id="36" name="Oval 6">
                <a:extLst>
                  <a:ext uri="{FF2B5EF4-FFF2-40B4-BE49-F238E27FC236}">
                    <a16:creationId xmlns:a16="http://schemas.microsoft.com/office/drawing/2014/main" id="{F505F11E-C7A9-CD40-8352-15BED5C0EDB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74137" y="2789427"/>
                <a:ext cx="98467" cy="98331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4A7EBB"/>
                </a:solidFill>
                <a:round/>
                <a:headEnd/>
                <a:tailEnd/>
              </a:ln>
              <a:effectLst>
                <a:outerShdw blurRad="40000" dist="23000" dir="5400000" rotWithShape="0">
                  <a:srgbClr val="808080">
                    <a:alpha val="34998"/>
                  </a:srgbClr>
                </a:outerShdw>
              </a:effectLst>
            </p:spPr>
            <p:txBody>
              <a:bodyPr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 hangingPunct="1">
                  <a:defRPr/>
                </a:pPr>
                <a:endParaRPr lang="en-US" altLang="en-US" sz="1800">
                  <a:solidFill>
                    <a:srgbClr val="FFFFFF"/>
                  </a:solidFill>
                  <a:latin typeface="Calibri" charset="0"/>
                </a:endParaRPr>
              </a:p>
            </p:txBody>
          </p:sp>
          <p:cxnSp>
            <p:nvCxnSpPr>
              <p:cNvPr id="37" name="Straight Arrow Connector 36">
                <a:extLst>
                  <a:ext uri="{FF2B5EF4-FFF2-40B4-BE49-F238E27FC236}">
                    <a16:creationId xmlns:a16="http://schemas.microsoft.com/office/drawing/2014/main" id="{AC93DBFC-5E91-5747-8B9C-C6A782196892}"/>
                  </a:ext>
                </a:extLst>
              </p:cNvPr>
              <p:cNvCxnSpPr>
                <a:cxnSpLocks noChangeShapeType="1"/>
                <a:stCxn id="35" idx="5"/>
              </p:cNvCxnSpPr>
              <p:nvPr/>
            </p:nvCxnSpPr>
            <p:spPr bwMode="auto">
              <a:xfrm rot="16200000" flipH="1">
                <a:off x="5676600" y="2241056"/>
                <a:ext cx="594744" cy="600329"/>
              </a:xfrm>
              <a:prstGeom prst="straightConnector1">
                <a:avLst/>
              </a:prstGeom>
              <a:noFill/>
              <a:ln w="38100">
                <a:solidFill>
                  <a:srgbClr val="008000"/>
                </a:solidFill>
                <a:round/>
                <a:headEnd/>
                <a:tailEnd type="arrow" w="med" len="med"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20497" name="TextBox 37">
                <a:extLst>
                  <a:ext uri="{FF2B5EF4-FFF2-40B4-BE49-F238E27FC236}">
                    <a16:creationId xmlns:a16="http://schemas.microsoft.com/office/drawing/2014/main" id="{CB9EFEC9-01A0-0E42-885E-3B31CFCA6B2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706290" y="2409920"/>
                <a:ext cx="285683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>
                    <a:solidFill>
                      <a:srgbClr val="9C009C"/>
                    </a:solidFill>
                    <a:latin typeface="Arial" panose="020B0604020202020204" pitchFamily="34" charset="0"/>
                  </a:rPr>
                  <a:t>5</a:t>
                </a:r>
              </a:p>
            </p:txBody>
          </p:sp>
          <p:sp>
            <p:nvSpPr>
              <p:cNvPr id="20498" name="TextBox 38">
                <a:extLst>
                  <a:ext uri="{FF2B5EF4-FFF2-40B4-BE49-F238E27FC236}">
                    <a16:creationId xmlns:a16="http://schemas.microsoft.com/office/drawing/2014/main" id="{569352E9-F3C0-1943-A10F-500F94CD5DA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373643" y="1874315"/>
                <a:ext cx="300082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>
                    <a:latin typeface="Arial" panose="020B0604020202020204" pitchFamily="34" charset="0"/>
                  </a:rPr>
                  <a:t>s</a:t>
                </a:r>
              </a:p>
            </p:txBody>
          </p:sp>
          <p:sp>
            <p:nvSpPr>
              <p:cNvPr id="20499" name="TextBox 39">
                <a:extLst>
                  <a:ext uri="{FF2B5EF4-FFF2-40B4-BE49-F238E27FC236}">
                    <a16:creationId xmlns:a16="http://schemas.microsoft.com/office/drawing/2014/main" id="{B351B462-BB99-B140-9C0F-C3370CF8C00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167583" y="2800731"/>
                <a:ext cx="313044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>
                    <a:latin typeface="Arial" panose="020B0604020202020204" pitchFamily="34" charset="0"/>
                  </a:rPr>
                  <a:t>u</a:t>
                </a:r>
              </a:p>
            </p:txBody>
          </p:sp>
        </p:grpSp>
        <p:sp>
          <p:nvSpPr>
            <p:cNvPr id="20493" name="TextBox 33">
              <a:extLst>
                <a:ext uri="{FF2B5EF4-FFF2-40B4-BE49-F238E27FC236}">
                  <a16:creationId xmlns:a16="http://schemas.microsoft.com/office/drawing/2014/main" id="{1F43B229-17CF-7343-8069-5E1E97BBA96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42175" y="2116714"/>
              <a:ext cx="377089" cy="3689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w</a:t>
              </a: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>
            <a:extLst>
              <a:ext uri="{FF2B5EF4-FFF2-40B4-BE49-F238E27FC236}">
                <a16:creationId xmlns:a16="http://schemas.microsoft.com/office/drawing/2014/main" id="{42DB6342-BCB0-4941-A15D-22D120D3AD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Towards Dijkstra’s algo: part one</a:t>
            </a:r>
          </a:p>
        </p:txBody>
      </p:sp>
      <p:sp>
        <p:nvSpPr>
          <p:cNvPr id="22530" name="TextBox 2">
            <a:extLst>
              <a:ext uri="{FF2B5EF4-FFF2-40B4-BE49-F238E27FC236}">
                <a16:creationId xmlns:a16="http://schemas.microsoft.com/office/drawing/2014/main" id="{C029E44B-2827-F849-A4BA-7107217CC0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3113" y="1579563"/>
            <a:ext cx="4943475" cy="584200"/>
          </a:xfrm>
          <a:prstGeom prst="rect">
            <a:avLst/>
          </a:prstGeom>
          <a:noFill/>
          <a:ln w="3810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>
                <a:latin typeface="Arial" panose="020B0604020202020204" pitchFamily="34" charset="0"/>
              </a:rPr>
              <a:t>Determine </a:t>
            </a:r>
            <a:r>
              <a:rPr lang="en-US" altLang="en-US">
                <a:solidFill>
                  <a:srgbClr val="7030A0"/>
                </a:solidFill>
                <a:latin typeface="Arial" panose="020B0604020202020204" pitchFamily="34" charset="0"/>
              </a:rPr>
              <a:t>d(t)</a:t>
            </a:r>
            <a:r>
              <a:rPr lang="en-US" altLang="en-US">
                <a:latin typeface="Arial" panose="020B0604020202020204" pitchFamily="34" charset="0"/>
              </a:rPr>
              <a:t> one by one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58C2CD50-6BE8-EF4C-9B9D-FAB665E6764E}"/>
              </a:ext>
            </a:extLst>
          </p:cNvPr>
          <p:cNvSpPr/>
          <p:nvPr/>
        </p:nvSpPr>
        <p:spPr>
          <a:xfrm>
            <a:off x="6919913" y="2909888"/>
            <a:ext cx="360362" cy="36036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rgbClr val="7030A0"/>
                </a:solidFill>
              </a:rPr>
              <a:t>s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D3553A89-5F01-1142-B52F-3A656A3EB3BA}"/>
              </a:ext>
            </a:extLst>
          </p:cNvPr>
          <p:cNvSpPr/>
          <p:nvPr/>
        </p:nvSpPr>
        <p:spPr>
          <a:xfrm>
            <a:off x="6351588" y="3768725"/>
            <a:ext cx="360362" cy="360363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rgbClr val="7030A0"/>
                </a:solidFill>
              </a:rPr>
              <a:t>u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F247C553-746B-FE44-8ED6-A46E7DE169C2}"/>
              </a:ext>
            </a:extLst>
          </p:cNvPr>
          <p:cNvSpPr/>
          <p:nvPr/>
        </p:nvSpPr>
        <p:spPr>
          <a:xfrm>
            <a:off x="7100888" y="3768725"/>
            <a:ext cx="358775" cy="360363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rgbClr val="7030A0"/>
                </a:solidFill>
              </a:rPr>
              <a:t>x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98652FC-E2FF-374F-AF78-A273362F4EE8}"/>
              </a:ext>
            </a:extLst>
          </p:cNvPr>
          <p:cNvSpPr/>
          <p:nvPr/>
        </p:nvSpPr>
        <p:spPr>
          <a:xfrm>
            <a:off x="8194675" y="3768725"/>
            <a:ext cx="360363" cy="360363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rgbClr val="7030A0"/>
                </a:solidFill>
              </a:rPr>
              <a:t>y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C988FDB7-3E00-6542-A8B6-9BCEE982AD7C}"/>
              </a:ext>
            </a:extLst>
          </p:cNvPr>
          <p:cNvCxnSpPr>
            <a:stCxn id="4" idx="3"/>
            <a:endCxn id="7" idx="7"/>
          </p:cNvCxnSpPr>
          <p:nvPr/>
        </p:nvCxnSpPr>
        <p:spPr>
          <a:xfrm flipH="1">
            <a:off x="6659563" y="3216275"/>
            <a:ext cx="312737" cy="60483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C303DA66-5ABD-E342-9F42-E360C85F4E9B}"/>
              </a:ext>
            </a:extLst>
          </p:cNvPr>
          <p:cNvCxnSpPr>
            <a:stCxn id="4" idx="4"/>
            <a:endCxn id="8" idx="0"/>
          </p:cNvCxnSpPr>
          <p:nvPr/>
        </p:nvCxnSpPr>
        <p:spPr>
          <a:xfrm>
            <a:off x="7100888" y="3270250"/>
            <a:ext cx="179387" cy="49847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731CC598-1217-1943-9AB2-4F71CE0DC4F8}"/>
              </a:ext>
            </a:extLst>
          </p:cNvPr>
          <p:cNvCxnSpPr>
            <a:stCxn id="4" idx="6"/>
            <a:endCxn id="9" idx="1"/>
          </p:cNvCxnSpPr>
          <p:nvPr/>
        </p:nvCxnSpPr>
        <p:spPr>
          <a:xfrm>
            <a:off x="7280275" y="3089275"/>
            <a:ext cx="966788" cy="73183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DCE9208E-A4F4-9A4C-9B2F-68F7CEC38E1E}"/>
              </a:ext>
            </a:extLst>
          </p:cNvPr>
          <p:cNvCxnSpPr/>
          <p:nvPr/>
        </p:nvCxnSpPr>
        <p:spPr>
          <a:xfrm>
            <a:off x="7588250" y="3948113"/>
            <a:ext cx="427038" cy="0"/>
          </a:xfrm>
          <a:prstGeom prst="line">
            <a:avLst/>
          </a:prstGeom>
          <a:ln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0DF4AB83-7DE8-A641-A3BE-90BA7735D335}"/>
              </a:ext>
            </a:extLst>
          </p:cNvPr>
          <p:cNvSpPr txBox="1"/>
          <p:nvPr/>
        </p:nvSpPr>
        <p:spPr>
          <a:xfrm>
            <a:off x="2043113" y="3216275"/>
            <a:ext cx="2292350" cy="831850"/>
          </a:xfrm>
          <a:prstGeom prst="rect">
            <a:avLst/>
          </a:prstGeom>
          <a:noFill/>
          <a:ln w="38100">
            <a:solidFill>
              <a:schemeClr val="accent3">
                <a:lumMod val="75000"/>
              </a:schemeClr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800" dirty="0">
                <a:solidFill>
                  <a:srgbClr val="7030A0"/>
                </a:solidFill>
              </a:rPr>
              <a:t>d(s) </a:t>
            </a:r>
            <a:r>
              <a:rPr lang="en-US" sz="4800" dirty="0"/>
              <a:t>= </a:t>
            </a:r>
            <a:r>
              <a:rPr lang="en-US" sz="4800" dirty="0">
                <a:solidFill>
                  <a:srgbClr val="7030A0"/>
                </a:solidFill>
              </a:rPr>
              <a:t>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>
            <a:extLst>
              <a:ext uri="{FF2B5EF4-FFF2-40B4-BE49-F238E27FC236}">
                <a16:creationId xmlns:a16="http://schemas.microsoft.com/office/drawing/2014/main" id="{792A6DF7-54F2-D74D-92C8-281673195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Towards Dijkstra’s algo: part two</a:t>
            </a:r>
          </a:p>
        </p:txBody>
      </p:sp>
      <p:sp>
        <p:nvSpPr>
          <p:cNvPr id="23554" name="TextBox 2">
            <a:extLst>
              <a:ext uri="{FF2B5EF4-FFF2-40B4-BE49-F238E27FC236}">
                <a16:creationId xmlns:a16="http://schemas.microsoft.com/office/drawing/2014/main" id="{08300F11-CA34-204F-9506-C3156492FE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3113" y="1579563"/>
            <a:ext cx="4943475" cy="584200"/>
          </a:xfrm>
          <a:prstGeom prst="rect">
            <a:avLst/>
          </a:prstGeom>
          <a:noFill/>
          <a:ln w="3810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>
                <a:latin typeface="Arial" panose="020B0604020202020204" pitchFamily="34" charset="0"/>
              </a:rPr>
              <a:t>Determine </a:t>
            </a:r>
            <a:r>
              <a:rPr lang="en-US" altLang="en-US">
                <a:solidFill>
                  <a:srgbClr val="7030A0"/>
                </a:solidFill>
                <a:latin typeface="Arial" panose="020B0604020202020204" pitchFamily="34" charset="0"/>
              </a:rPr>
              <a:t>d(t)</a:t>
            </a:r>
            <a:r>
              <a:rPr lang="en-US" altLang="en-US">
                <a:latin typeface="Arial" panose="020B0604020202020204" pitchFamily="34" charset="0"/>
              </a:rPr>
              <a:t> one by one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58C2CD50-6BE8-EF4C-9B9D-FAB665E6764E}"/>
              </a:ext>
            </a:extLst>
          </p:cNvPr>
          <p:cNvSpPr/>
          <p:nvPr/>
        </p:nvSpPr>
        <p:spPr>
          <a:xfrm>
            <a:off x="6919913" y="2909888"/>
            <a:ext cx="360362" cy="36036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rgbClr val="7030A0"/>
                </a:solidFill>
              </a:rPr>
              <a:t>s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D3553A89-5F01-1142-B52F-3A656A3EB3BA}"/>
              </a:ext>
            </a:extLst>
          </p:cNvPr>
          <p:cNvSpPr/>
          <p:nvPr/>
        </p:nvSpPr>
        <p:spPr>
          <a:xfrm>
            <a:off x="6351588" y="3768725"/>
            <a:ext cx="360362" cy="360363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rgbClr val="7030A0"/>
                </a:solidFill>
              </a:rPr>
              <a:t>u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F247C553-746B-FE44-8ED6-A46E7DE169C2}"/>
              </a:ext>
            </a:extLst>
          </p:cNvPr>
          <p:cNvSpPr/>
          <p:nvPr/>
        </p:nvSpPr>
        <p:spPr>
          <a:xfrm>
            <a:off x="7100888" y="3768725"/>
            <a:ext cx="358775" cy="360363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rgbClr val="7030A0"/>
                </a:solidFill>
              </a:rPr>
              <a:t>x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98652FC-E2FF-374F-AF78-A273362F4EE8}"/>
              </a:ext>
            </a:extLst>
          </p:cNvPr>
          <p:cNvSpPr/>
          <p:nvPr/>
        </p:nvSpPr>
        <p:spPr>
          <a:xfrm>
            <a:off x="8194675" y="3768725"/>
            <a:ext cx="360363" cy="360363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rgbClr val="7030A0"/>
                </a:solidFill>
              </a:rPr>
              <a:t>y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C988FDB7-3E00-6542-A8B6-9BCEE982AD7C}"/>
              </a:ext>
            </a:extLst>
          </p:cNvPr>
          <p:cNvCxnSpPr>
            <a:stCxn id="4" idx="3"/>
            <a:endCxn id="7" idx="7"/>
          </p:cNvCxnSpPr>
          <p:nvPr/>
        </p:nvCxnSpPr>
        <p:spPr>
          <a:xfrm flipH="1">
            <a:off x="6659563" y="3216275"/>
            <a:ext cx="312737" cy="60483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C303DA66-5ABD-E342-9F42-E360C85F4E9B}"/>
              </a:ext>
            </a:extLst>
          </p:cNvPr>
          <p:cNvCxnSpPr>
            <a:stCxn id="4" idx="4"/>
            <a:endCxn id="8" idx="0"/>
          </p:cNvCxnSpPr>
          <p:nvPr/>
        </p:nvCxnSpPr>
        <p:spPr>
          <a:xfrm>
            <a:off x="7100888" y="3270250"/>
            <a:ext cx="179387" cy="49847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731CC598-1217-1943-9AB2-4F71CE0DC4F8}"/>
              </a:ext>
            </a:extLst>
          </p:cNvPr>
          <p:cNvCxnSpPr>
            <a:stCxn id="4" idx="6"/>
            <a:endCxn id="9" idx="1"/>
          </p:cNvCxnSpPr>
          <p:nvPr/>
        </p:nvCxnSpPr>
        <p:spPr>
          <a:xfrm>
            <a:off x="7280275" y="3089275"/>
            <a:ext cx="966788" cy="73183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DCE9208E-A4F4-9A4C-9B2F-68F7CEC38E1E}"/>
              </a:ext>
            </a:extLst>
          </p:cNvPr>
          <p:cNvCxnSpPr/>
          <p:nvPr/>
        </p:nvCxnSpPr>
        <p:spPr>
          <a:xfrm>
            <a:off x="7588250" y="3948113"/>
            <a:ext cx="427038" cy="0"/>
          </a:xfrm>
          <a:prstGeom prst="line">
            <a:avLst/>
          </a:prstGeom>
          <a:ln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3A8AF960-9470-A24C-8177-EE939569E1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2425" y="3038475"/>
            <a:ext cx="58340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Let </a:t>
            </a:r>
            <a:r>
              <a:rPr lang="en-US" altLang="en-US" sz="2400">
                <a:solidFill>
                  <a:srgbClr val="7030A0"/>
                </a:solidFill>
                <a:latin typeface="Arial" panose="020B0604020202020204" pitchFamily="34" charset="0"/>
              </a:rPr>
              <a:t>u</a:t>
            </a:r>
            <a:r>
              <a:rPr lang="en-US" altLang="en-US" sz="2400">
                <a:latin typeface="Arial" panose="020B0604020202020204" pitchFamily="34" charset="0"/>
              </a:rPr>
              <a:t> be a neighbor of </a:t>
            </a:r>
            <a:r>
              <a:rPr lang="en-US" altLang="en-US" sz="2400">
                <a:solidFill>
                  <a:srgbClr val="7030A0"/>
                </a:solidFill>
                <a:latin typeface="Arial" panose="020B0604020202020204" pitchFamily="34" charset="0"/>
              </a:rPr>
              <a:t>s</a:t>
            </a:r>
            <a:r>
              <a:rPr lang="en-US" altLang="en-US" sz="2400">
                <a:latin typeface="Arial" panose="020B0604020202020204" pitchFamily="34" charset="0"/>
              </a:rPr>
              <a:t> with smallest </a:t>
            </a:r>
            <a:r>
              <a:rPr lang="en-US" altLang="en-US" sz="2400">
                <a:solidFill>
                  <a:srgbClr val="7030A0"/>
                </a:solidFill>
                <a:latin typeface="Arial" panose="020B0604020202020204" pitchFamily="34" charset="0"/>
              </a:rPr>
              <a:t>l</a:t>
            </a:r>
            <a:r>
              <a:rPr lang="en-US" altLang="en-US" sz="2400" baseline="-25000">
                <a:solidFill>
                  <a:srgbClr val="7030A0"/>
                </a:solidFill>
                <a:latin typeface="Arial" panose="020B0604020202020204" pitchFamily="34" charset="0"/>
              </a:rPr>
              <a:t>(s,u)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BD6F8EE-B71D-AB40-AEBF-BAA43E49377E}"/>
              </a:ext>
            </a:extLst>
          </p:cNvPr>
          <p:cNvGrpSpPr>
            <a:grpSpLocks/>
          </p:cNvGrpSpPr>
          <p:nvPr/>
        </p:nvGrpSpPr>
        <p:grpSpPr bwMode="auto">
          <a:xfrm>
            <a:off x="6532563" y="3162300"/>
            <a:ext cx="1644650" cy="642938"/>
            <a:chOff x="6532060" y="3161951"/>
            <a:chExt cx="1645889" cy="643694"/>
          </a:xfrm>
        </p:grpSpPr>
        <p:sp>
          <p:nvSpPr>
            <p:cNvPr id="23571" name="TextBox 5">
              <a:extLst>
                <a:ext uri="{FF2B5EF4-FFF2-40B4-BE49-F238E27FC236}">
                  <a16:creationId xmlns:a16="http://schemas.microsoft.com/office/drawing/2014/main" id="{F687A96D-D2E6-CE42-A87B-3072FE3EEEB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32060" y="3331228"/>
              <a:ext cx="29848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600">
                  <a:latin typeface="Arial" panose="020B0604020202020204" pitchFamily="34" charset="0"/>
                </a:rPr>
                <a:t>3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72" name="TextBox 15">
              <a:extLst>
                <a:ext uri="{FF2B5EF4-FFF2-40B4-BE49-F238E27FC236}">
                  <a16:creationId xmlns:a16="http://schemas.microsoft.com/office/drawing/2014/main" id="{4DC1509C-99B6-0149-B2C4-CEA26926AF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23500" y="3467091"/>
              <a:ext cx="29848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600">
                  <a:latin typeface="Arial" panose="020B0604020202020204" pitchFamily="34" charset="0"/>
                </a:rPr>
                <a:t>4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73" name="TextBox 18">
              <a:extLst>
                <a:ext uri="{FF2B5EF4-FFF2-40B4-BE49-F238E27FC236}">
                  <a16:creationId xmlns:a16="http://schemas.microsoft.com/office/drawing/2014/main" id="{73BDCE98-623C-904C-A5CD-413AE648C0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51843" y="3161951"/>
              <a:ext cx="526106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600">
                  <a:latin typeface="Arial" panose="020B0604020202020204" pitchFamily="34" charset="0"/>
                </a:rPr>
                <a:t>100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17FC23E9-D6FA-E140-9699-8E4D0861ECA8}"/>
              </a:ext>
            </a:extLst>
          </p:cNvPr>
          <p:cNvSpPr txBox="1"/>
          <p:nvPr/>
        </p:nvSpPr>
        <p:spPr>
          <a:xfrm>
            <a:off x="1330325" y="4267200"/>
            <a:ext cx="2481263" cy="708025"/>
          </a:xfrm>
          <a:prstGeom prst="rect">
            <a:avLst/>
          </a:prstGeom>
          <a:noFill/>
          <a:ln w="38100">
            <a:solidFill>
              <a:schemeClr val="accent3">
                <a:lumMod val="75000"/>
              </a:schemeClr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000" dirty="0">
                <a:solidFill>
                  <a:srgbClr val="7030A0"/>
                </a:solidFill>
              </a:rPr>
              <a:t>d(u)</a:t>
            </a:r>
            <a:r>
              <a:rPr lang="en-US" sz="4000" dirty="0"/>
              <a:t> = </a:t>
            </a:r>
            <a:r>
              <a:rPr lang="en-US" sz="4000" dirty="0">
                <a:solidFill>
                  <a:srgbClr val="7030A0"/>
                </a:solidFill>
              </a:rPr>
              <a:t>l</a:t>
            </a:r>
            <a:r>
              <a:rPr lang="en-US" sz="4000" baseline="-25000" dirty="0">
                <a:solidFill>
                  <a:srgbClr val="7030A0"/>
                </a:solidFill>
              </a:rPr>
              <a:t>(</a:t>
            </a:r>
            <a:r>
              <a:rPr lang="en-US" sz="4000" baseline="-25000" dirty="0" err="1">
                <a:solidFill>
                  <a:srgbClr val="7030A0"/>
                </a:solidFill>
              </a:rPr>
              <a:t>s,u</a:t>
            </a:r>
            <a:r>
              <a:rPr lang="en-US" sz="4000" baseline="-25000" dirty="0">
                <a:solidFill>
                  <a:srgbClr val="7030A0"/>
                </a:solidFill>
              </a:rPr>
              <a:t>)</a:t>
            </a:r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C9BA4C78-8DE1-A74F-ADA3-A06E4A8FCDF4}"/>
              </a:ext>
            </a:extLst>
          </p:cNvPr>
          <p:cNvSpPr/>
          <p:nvPr/>
        </p:nvSpPr>
        <p:spPr>
          <a:xfrm>
            <a:off x="6386513" y="4156075"/>
            <a:ext cx="873125" cy="858838"/>
          </a:xfrm>
          <a:custGeom>
            <a:avLst/>
            <a:gdLst>
              <a:gd name="connsiteX0" fmla="*/ 872837 w 872837"/>
              <a:gd name="connsiteY0" fmla="*/ 27709 h 858981"/>
              <a:gd name="connsiteX1" fmla="*/ 858982 w 872837"/>
              <a:gd name="connsiteY1" fmla="*/ 221672 h 858981"/>
              <a:gd name="connsiteX2" fmla="*/ 803564 w 872837"/>
              <a:gd name="connsiteY2" fmla="*/ 360218 h 858981"/>
              <a:gd name="connsiteX3" fmla="*/ 720437 w 872837"/>
              <a:gd name="connsiteY3" fmla="*/ 401781 h 858981"/>
              <a:gd name="connsiteX4" fmla="*/ 678873 w 872837"/>
              <a:gd name="connsiteY4" fmla="*/ 429491 h 858981"/>
              <a:gd name="connsiteX5" fmla="*/ 595746 w 872837"/>
              <a:gd name="connsiteY5" fmla="*/ 457200 h 858981"/>
              <a:gd name="connsiteX6" fmla="*/ 568037 w 872837"/>
              <a:gd name="connsiteY6" fmla="*/ 498763 h 858981"/>
              <a:gd name="connsiteX7" fmla="*/ 526473 w 872837"/>
              <a:gd name="connsiteY7" fmla="*/ 623454 h 858981"/>
              <a:gd name="connsiteX8" fmla="*/ 484910 w 872837"/>
              <a:gd name="connsiteY8" fmla="*/ 734291 h 858981"/>
              <a:gd name="connsiteX9" fmla="*/ 429491 w 872837"/>
              <a:gd name="connsiteY9" fmla="*/ 831272 h 858981"/>
              <a:gd name="connsiteX10" fmla="*/ 387928 w 872837"/>
              <a:gd name="connsiteY10" fmla="*/ 858981 h 858981"/>
              <a:gd name="connsiteX11" fmla="*/ 221673 w 872837"/>
              <a:gd name="connsiteY11" fmla="*/ 845127 h 858981"/>
              <a:gd name="connsiteX12" fmla="*/ 180110 w 872837"/>
              <a:gd name="connsiteY12" fmla="*/ 817418 h 858981"/>
              <a:gd name="connsiteX13" fmla="*/ 110837 w 872837"/>
              <a:gd name="connsiteY13" fmla="*/ 734291 h 858981"/>
              <a:gd name="connsiteX14" fmla="*/ 83128 w 872837"/>
              <a:gd name="connsiteY14" fmla="*/ 678872 h 858981"/>
              <a:gd name="connsiteX15" fmla="*/ 69273 w 872837"/>
              <a:gd name="connsiteY15" fmla="*/ 609600 h 858981"/>
              <a:gd name="connsiteX16" fmla="*/ 41564 w 872837"/>
              <a:gd name="connsiteY16" fmla="*/ 526472 h 858981"/>
              <a:gd name="connsiteX17" fmla="*/ 27710 w 872837"/>
              <a:gd name="connsiteY17" fmla="*/ 484909 h 858981"/>
              <a:gd name="connsiteX18" fmla="*/ 0 w 872837"/>
              <a:gd name="connsiteY18" fmla="*/ 360218 h 858981"/>
              <a:gd name="connsiteX19" fmla="*/ 13855 w 872837"/>
              <a:gd name="connsiteY19" fmla="*/ 138545 h 858981"/>
              <a:gd name="connsiteX20" fmla="*/ 27710 w 872837"/>
              <a:gd name="connsiteY20" fmla="*/ 83127 h 858981"/>
              <a:gd name="connsiteX21" fmla="*/ 55419 w 872837"/>
              <a:gd name="connsiteY21" fmla="*/ 41563 h 858981"/>
              <a:gd name="connsiteX22" fmla="*/ 96982 w 872837"/>
              <a:gd name="connsiteY22" fmla="*/ 0 h 8589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872837" h="858981">
                <a:moveTo>
                  <a:pt x="872837" y="27709"/>
                </a:moveTo>
                <a:cubicBezTo>
                  <a:pt x="868219" y="92363"/>
                  <a:pt x="865768" y="157209"/>
                  <a:pt x="858982" y="221672"/>
                </a:cubicBezTo>
                <a:cubicBezTo>
                  <a:pt x="852996" y="278540"/>
                  <a:pt x="842207" y="315135"/>
                  <a:pt x="803564" y="360218"/>
                </a:cubicBezTo>
                <a:cubicBezTo>
                  <a:pt x="782078" y="385285"/>
                  <a:pt x="749531" y="392083"/>
                  <a:pt x="720437" y="401781"/>
                </a:cubicBezTo>
                <a:cubicBezTo>
                  <a:pt x="706582" y="411018"/>
                  <a:pt x="694089" y="422728"/>
                  <a:pt x="678873" y="429491"/>
                </a:cubicBezTo>
                <a:cubicBezTo>
                  <a:pt x="652183" y="441354"/>
                  <a:pt x="595746" y="457200"/>
                  <a:pt x="595746" y="457200"/>
                </a:cubicBezTo>
                <a:cubicBezTo>
                  <a:pt x="586510" y="471054"/>
                  <a:pt x="574441" y="483393"/>
                  <a:pt x="568037" y="498763"/>
                </a:cubicBezTo>
                <a:cubicBezTo>
                  <a:pt x="551186" y="539205"/>
                  <a:pt x="540327" y="581890"/>
                  <a:pt x="526473" y="623454"/>
                </a:cubicBezTo>
                <a:cubicBezTo>
                  <a:pt x="511237" y="669161"/>
                  <a:pt x="507003" y="684582"/>
                  <a:pt x="484910" y="734291"/>
                </a:cubicBezTo>
                <a:cubicBezTo>
                  <a:pt x="476218" y="753849"/>
                  <a:pt x="447321" y="813442"/>
                  <a:pt x="429491" y="831272"/>
                </a:cubicBezTo>
                <a:cubicBezTo>
                  <a:pt x="417717" y="843046"/>
                  <a:pt x="401782" y="849745"/>
                  <a:pt x="387928" y="858981"/>
                </a:cubicBezTo>
                <a:cubicBezTo>
                  <a:pt x="332510" y="854363"/>
                  <a:pt x="276204" y="856033"/>
                  <a:pt x="221673" y="845127"/>
                </a:cubicBezTo>
                <a:cubicBezTo>
                  <a:pt x="205345" y="841862"/>
                  <a:pt x="193112" y="827820"/>
                  <a:pt x="180110" y="817418"/>
                </a:cubicBezTo>
                <a:cubicBezTo>
                  <a:pt x="156395" y="798446"/>
                  <a:pt x="124313" y="755852"/>
                  <a:pt x="110837" y="734291"/>
                </a:cubicBezTo>
                <a:cubicBezTo>
                  <a:pt x="99891" y="716777"/>
                  <a:pt x="92364" y="697345"/>
                  <a:pt x="83128" y="678872"/>
                </a:cubicBezTo>
                <a:cubicBezTo>
                  <a:pt x="78510" y="655781"/>
                  <a:pt x="75469" y="632318"/>
                  <a:pt x="69273" y="609600"/>
                </a:cubicBezTo>
                <a:cubicBezTo>
                  <a:pt x="61588" y="581421"/>
                  <a:pt x="50800" y="554181"/>
                  <a:pt x="41564" y="526472"/>
                </a:cubicBezTo>
                <a:cubicBezTo>
                  <a:pt x="36946" y="512618"/>
                  <a:pt x="31252" y="499077"/>
                  <a:pt x="27710" y="484909"/>
                </a:cubicBezTo>
                <a:cubicBezTo>
                  <a:pt x="8143" y="406646"/>
                  <a:pt x="17589" y="448162"/>
                  <a:pt x="0" y="360218"/>
                </a:cubicBezTo>
                <a:cubicBezTo>
                  <a:pt x="4618" y="286327"/>
                  <a:pt x="6488" y="212213"/>
                  <a:pt x="13855" y="138545"/>
                </a:cubicBezTo>
                <a:cubicBezTo>
                  <a:pt x="15750" y="119598"/>
                  <a:pt x="20209" y="100629"/>
                  <a:pt x="27710" y="83127"/>
                </a:cubicBezTo>
                <a:cubicBezTo>
                  <a:pt x="34269" y="67822"/>
                  <a:pt x="44759" y="54355"/>
                  <a:pt x="55419" y="41563"/>
                </a:cubicBezTo>
                <a:cubicBezTo>
                  <a:pt x="67962" y="26511"/>
                  <a:pt x="96982" y="0"/>
                  <a:pt x="96982" y="0"/>
                </a:cubicBezTo>
              </a:path>
            </a:pathLst>
          </a:custGeom>
          <a:noFill/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2642B166-60FA-EC4D-BA10-41C7AF3A6923}"/>
              </a:ext>
            </a:extLst>
          </p:cNvPr>
          <p:cNvGrpSpPr>
            <a:grpSpLocks/>
          </p:cNvGrpSpPr>
          <p:nvPr/>
        </p:nvGrpSpPr>
        <p:grpSpPr bwMode="auto">
          <a:xfrm>
            <a:off x="6186488" y="5251450"/>
            <a:ext cx="2319337" cy="368300"/>
            <a:chOff x="4960339" y="5426424"/>
            <a:chExt cx="2319866" cy="369332"/>
          </a:xfrm>
        </p:grpSpPr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188BEF0B-3A0E-C444-B7E6-FE50C95DAB8D}"/>
                </a:ext>
              </a:extLst>
            </p:cNvPr>
            <p:cNvSpPr txBox="1">
              <a:spLocks noRot="1" noChangeAspect="1" noMove="1" noResize="1" noEditPoints="1" noAdjustHandles="1" noChangeArrowheads="1" noChangeShapeType="1" noTextEdit="1"/>
            </p:cNvSpPr>
            <p:nvPr/>
          </p:nvSpPr>
          <p:spPr>
            <a:xfrm>
              <a:off x="4960339" y="5426424"/>
              <a:ext cx="2319866" cy="369332"/>
            </a:xfrm>
            <a:prstGeom prst="rect">
              <a:avLst/>
            </a:prstGeom>
            <a:blipFill>
              <a:blip r:embed="rId2"/>
              <a:stretch>
                <a:fillRect l="-2174" t="-3226" r="-1087" b="-22581"/>
              </a:stretch>
            </a:blipFill>
          </p:spPr>
          <p:txBody>
            <a:bodyPr/>
            <a:lstStyle/>
            <a:p>
              <a:pPr>
                <a:defRPr/>
              </a:pPr>
              <a:r>
                <a:rPr lang="en-US">
                  <a:noFill/>
                </a:rPr>
                <a:t> </a:t>
              </a:r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8B65F48F-4DBD-1249-B50A-89F4340B845C}"/>
                </a:ext>
              </a:extLst>
            </p:cNvPr>
            <p:cNvSpPr/>
            <p:nvPr/>
          </p:nvSpPr>
          <p:spPr>
            <a:xfrm>
              <a:off x="6081370" y="5569699"/>
              <a:ext cx="304870" cy="41391"/>
            </a:xfrm>
            <a:custGeom>
              <a:avLst/>
              <a:gdLst>
                <a:gd name="connsiteX0" fmla="*/ 0 w 304800"/>
                <a:gd name="connsiteY0" fmla="*/ 286 h 41850"/>
                <a:gd name="connsiteX1" fmla="*/ 69273 w 304800"/>
                <a:gd name="connsiteY1" fmla="*/ 27995 h 41850"/>
                <a:gd name="connsiteX2" fmla="*/ 110837 w 304800"/>
                <a:gd name="connsiteY2" fmla="*/ 41850 h 41850"/>
                <a:gd name="connsiteX3" fmla="*/ 193964 w 304800"/>
                <a:gd name="connsiteY3" fmla="*/ 27995 h 41850"/>
                <a:gd name="connsiteX4" fmla="*/ 235528 w 304800"/>
                <a:gd name="connsiteY4" fmla="*/ 286 h 41850"/>
                <a:gd name="connsiteX5" fmla="*/ 277091 w 304800"/>
                <a:gd name="connsiteY5" fmla="*/ 14140 h 41850"/>
                <a:gd name="connsiteX6" fmla="*/ 304800 w 304800"/>
                <a:gd name="connsiteY6" fmla="*/ 14140 h 41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04800" h="41850">
                  <a:moveTo>
                    <a:pt x="0" y="286"/>
                  </a:moveTo>
                  <a:cubicBezTo>
                    <a:pt x="23091" y="9522"/>
                    <a:pt x="45987" y="19263"/>
                    <a:pt x="69273" y="27995"/>
                  </a:cubicBezTo>
                  <a:cubicBezTo>
                    <a:pt x="82947" y="33123"/>
                    <a:pt x="96233" y="41850"/>
                    <a:pt x="110837" y="41850"/>
                  </a:cubicBezTo>
                  <a:cubicBezTo>
                    <a:pt x="138928" y="41850"/>
                    <a:pt x="166255" y="32613"/>
                    <a:pt x="193964" y="27995"/>
                  </a:cubicBezTo>
                  <a:cubicBezTo>
                    <a:pt x="207819" y="18759"/>
                    <a:pt x="219103" y="3024"/>
                    <a:pt x="235528" y="286"/>
                  </a:cubicBezTo>
                  <a:cubicBezTo>
                    <a:pt x="249933" y="-2115"/>
                    <a:pt x="262771" y="11276"/>
                    <a:pt x="277091" y="14140"/>
                  </a:cubicBezTo>
                  <a:cubicBezTo>
                    <a:pt x="286148" y="15951"/>
                    <a:pt x="295564" y="14140"/>
                    <a:pt x="304800" y="14140"/>
                  </a:cubicBez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23" name="Cloud Callout 22">
            <a:extLst>
              <a:ext uri="{FF2B5EF4-FFF2-40B4-BE49-F238E27FC236}">
                <a16:creationId xmlns:a16="http://schemas.microsoft.com/office/drawing/2014/main" id="{33511103-B767-B54A-ADD2-6F4A2B489CF2}"/>
              </a:ext>
            </a:extLst>
          </p:cNvPr>
          <p:cNvSpPr/>
          <p:nvPr/>
        </p:nvSpPr>
        <p:spPr>
          <a:xfrm>
            <a:off x="1427163" y="5394325"/>
            <a:ext cx="3394075" cy="1076325"/>
          </a:xfrm>
          <a:prstGeom prst="cloudCallout">
            <a:avLst>
              <a:gd name="adj1" fmla="val -13078"/>
              <a:gd name="adj2" fmla="val 43188"/>
            </a:avLst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Not making any claim on other vertices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 animBg="1"/>
      <p:bldP spid="2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77" name="Group 9">
            <a:extLst>
              <a:ext uri="{FF2B5EF4-FFF2-40B4-BE49-F238E27FC236}">
                <a16:creationId xmlns:a16="http://schemas.microsoft.com/office/drawing/2014/main" id="{C3D71BB8-6230-B547-B6DD-4EB6B02876A4}"/>
              </a:ext>
            </a:extLst>
          </p:cNvPr>
          <p:cNvGrpSpPr>
            <a:grpSpLocks/>
          </p:cNvGrpSpPr>
          <p:nvPr/>
        </p:nvGrpSpPr>
        <p:grpSpPr bwMode="auto">
          <a:xfrm>
            <a:off x="5970588" y="2163763"/>
            <a:ext cx="2854325" cy="2478087"/>
            <a:chOff x="5971309" y="2164193"/>
            <a:chExt cx="2854036" cy="2477080"/>
          </a:xfrm>
        </p:grpSpPr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8F5B6B2D-B8DC-074B-95C3-B6F8AC55A353}"/>
                </a:ext>
              </a:extLst>
            </p:cNvPr>
            <p:cNvSpPr/>
            <p:nvPr/>
          </p:nvSpPr>
          <p:spPr>
            <a:xfrm>
              <a:off x="5971309" y="2562493"/>
              <a:ext cx="2854036" cy="2078780"/>
            </a:xfrm>
            <a:custGeom>
              <a:avLst/>
              <a:gdLst>
                <a:gd name="connsiteX0" fmla="*/ 803564 w 2854036"/>
                <a:gd name="connsiteY0" fmla="*/ 69273 h 2078182"/>
                <a:gd name="connsiteX1" fmla="*/ 803564 w 2854036"/>
                <a:gd name="connsiteY1" fmla="*/ 69273 h 2078182"/>
                <a:gd name="connsiteX2" fmla="*/ 678873 w 2854036"/>
                <a:gd name="connsiteY2" fmla="*/ 166254 h 2078182"/>
                <a:gd name="connsiteX3" fmla="*/ 637309 w 2854036"/>
                <a:gd name="connsiteY3" fmla="*/ 207818 h 2078182"/>
                <a:gd name="connsiteX4" fmla="*/ 595746 w 2854036"/>
                <a:gd name="connsiteY4" fmla="*/ 235527 h 2078182"/>
                <a:gd name="connsiteX5" fmla="*/ 526473 w 2854036"/>
                <a:gd name="connsiteY5" fmla="*/ 290945 h 2078182"/>
                <a:gd name="connsiteX6" fmla="*/ 484909 w 2854036"/>
                <a:gd name="connsiteY6" fmla="*/ 318654 h 2078182"/>
                <a:gd name="connsiteX7" fmla="*/ 374073 w 2854036"/>
                <a:gd name="connsiteY7" fmla="*/ 415636 h 2078182"/>
                <a:gd name="connsiteX8" fmla="*/ 304800 w 2854036"/>
                <a:gd name="connsiteY8" fmla="*/ 512618 h 2078182"/>
                <a:gd name="connsiteX9" fmla="*/ 249382 w 2854036"/>
                <a:gd name="connsiteY9" fmla="*/ 595745 h 2078182"/>
                <a:gd name="connsiteX10" fmla="*/ 110836 w 2854036"/>
                <a:gd name="connsiteY10" fmla="*/ 789709 h 2078182"/>
                <a:gd name="connsiteX11" fmla="*/ 27709 w 2854036"/>
                <a:gd name="connsiteY11" fmla="*/ 942109 h 2078182"/>
                <a:gd name="connsiteX12" fmla="*/ 0 w 2854036"/>
                <a:gd name="connsiteY12" fmla="*/ 1052945 h 2078182"/>
                <a:gd name="connsiteX13" fmla="*/ 41564 w 2854036"/>
                <a:gd name="connsiteY13" fmla="*/ 1468582 h 2078182"/>
                <a:gd name="connsiteX14" fmla="*/ 69273 w 2854036"/>
                <a:gd name="connsiteY14" fmla="*/ 1510145 h 2078182"/>
                <a:gd name="connsiteX15" fmla="*/ 152400 w 2854036"/>
                <a:gd name="connsiteY15" fmla="*/ 1634836 h 2078182"/>
                <a:gd name="connsiteX16" fmla="*/ 277091 w 2854036"/>
                <a:gd name="connsiteY16" fmla="*/ 1787236 h 2078182"/>
                <a:gd name="connsiteX17" fmla="*/ 346364 w 2854036"/>
                <a:gd name="connsiteY17" fmla="*/ 1870364 h 2078182"/>
                <a:gd name="connsiteX18" fmla="*/ 401782 w 2854036"/>
                <a:gd name="connsiteY18" fmla="*/ 1842654 h 2078182"/>
                <a:gd name="connsiteX19" fmla="*/ 443346 w 2854036"/>
                <a:gd name="connsiteY19" fmla="*/ 1870364 h 2078182"/>
                <a:gd name="connsiteX20" fmla="*/ 581891 w 2854036"/>
                <a:gd name="connsiteY20" fmla="*/ 1898073 h 2078182"/>
                <a:gd name="connsiteX21" fmla="*/ 623455 w 2854036"/>
                <a:gd name="connsiteY21" fmla="*/ 1925782 h 2078182"/>
                <a:gd name="connsiteX22" fmla="*/ 720436 w 2854036"/>
                <a:gd name="connsiteY22" fmla="*/ 1953491 h 2078182"/>
                <a:gd name="connsiteX23" fmla="*/ 886691 w 2854036"/>
                <a:gd name="connsiteY23" fmla="*/ 2008909 h 2078182"/>
                <a:gd name="connsiteX24" fmla="*/ 942109 w 2854036"/>
                <a:gd name="connsiteY24" fmla="*/ 2036618 h 2078182"/>
                <a:gd name="connsiteX25" fmla="*/ 1219200 w 2854036"/>
                <a:gd name="connsiteY25" fmla="*/ 2078182 h 2078182"/>
                <a:gd name="connsiteX26" fmla="*/ 1898073 w 2854036"/>
                <a:gd name="connsiteY26" fmla="*/ 2064327 h 2078182"/>
                <a:gd name="connsiteX27" fmla="*/ 1939636 w 2854036"/>
                <a:gd name="connsiteY27" fmla="*/ 2050473 h 2078182"/>
                <a:gd name="connsiteX28" fmla="*/ 1995055 w 2854036"/>
                <a:gd name="connsiteY28" fmla="*/ 1995054 h 2078182"/>
                <a:gd name="connsiteX29" fmla="*/ 2535382 w 2854036"/>
                <a:gd name="connsiteY29" fmla="*/ 1995054 h 2078182"/>
                <a:gd name="connsiteX30" fmla="*/ 2576946 w 2854036"/>
                <a:gd name="connsiteY30" fmla="*/ 1981200 h 2078182"/>
                <a:gd name="connsiteX31" fmla="*/ 2632364 w 2854036"/>
                <a:gd name="connsiteY31" fmla="*/ 1967345 h 2078182"/>
                <a:gd name="connsiteX32" fmla="*/ 2715491 w 2854036"/>
                <a:gd name="connsiteY32" fmla="*/ 1911927 h 2078182"/>
                <a:gd name="connsiteX33" fmla="*/ 2743200 w 2854036"/>
                <a:gd name="connsiteY33" fmla="*/ 1870364 h 2078182"/>
                <a:gd name="connsiteX34" fmla="*/ 2770909 w 2854036"/>
                <a:gd name="connsiteY34" fmla="*/ 1787236 h 2078182"/>
                <a:gd name="connsiteX35" fmla="*/ 2784764 w 2854036"/>
                <a:gd name="connsiteY35" fmla="*/ 1745673 h 2078182"/>
                <a:gd name="connsiteX36" fmla="*/ 2798618 w 2854036"/>
                <a:gd name="connsiteY36" fmla="*/ 1690254 h 2078182"/>
                <a:gd name="connsiteX37" fmla="*/ 2826327 w 2854036"/>
                <a:gd name="connsiteY37" fmla="*/ 1607127 h 2078182"/>
                <a:gd name="connsiteX38" fmla="*/ 2854036 w 2854036"/>
                <a:gd name="connsiteY38" fmla="*/ 1510145 h 2078182"/>
                <a:gd name="connsiteX39" fmla="*/ 2840182 w 2854036"/>
                <a:gd name="connsiteY39" fmla="*/ 1080654 h 2078182"/>
                <a:gd name="connsiteX40" fmla="*/ 2812473 w 2854036"/>
                <a:gd name="connsiteY40" fmla="*/ 969818 h 2078182"/>
                <a:gd name="connsiteX41" fmla="*/ 2770909 w 2854036"/>
                <a:gd name="connsiteY41" fmla="*/ 845127 h 2078182"/>
                <a:gd name="connsiteX42" fmla="*/ 2757055 w 2854036"/>
                <a:gd name="connsiteY42" fmla="*/ 762000 h 2078182"/>
                <a:gd name="connsiteX43" fmla="*/ 2715491 w 2854036"/>
                <a:gd name="connsiteY43" fmla="*/ 651164 h 2078182"/>
                <a:gd name="connsiteX44" fmla="*/ 2687782 w 2854036"/>
                <a:gd name="connsiteY44" fmla="*/ 595745 h 2078182"/>
                <a:gd name="connsiteX45" fmla="*/ 2632364 w 2854036"/>
                <a:gd name="connsiteY45" fmla="*/ 498764 h 2078182"/>
                <a:gd name="connsiteX46" fmla="*/ 2590800 w 2854036"/>
                <a:gd name="connsiteY46" fmla="*/ 471054 h 2078182"/>
                <a:gd name="connsiteX47" fmla="*/ 2452255 w 2854036"/>
                <a:gd name="connsiteY47" fmla="*/ 429491 h 2078182"/>
                <a:gd name="connsiteX48" fmla="*/ 2299855 w 2854036"/>
                <a:gd name="connsiteY48" fmla="*/ 277091 h 2078182"/>
                <a:gd name="connsiteX49" fmla="*/ 2258291 w 2854036"/>
                <a:gd name="connsiteY49" fmla="*/ 235527 h 2078182"/>
                <a:gd name="connsiteX50" fmla="*/ 2175164 w 2854036"/>
                <a:gd name="connsiteY50" fmla="*/ 180109 h 2078182"/>
                <a:gd name="connsiteX51" fmla="*/ 2119746 w 2854036"/>
                <a:gd name="connsiteY51" fmla="*/ 138545 h 2078182"/>
                <a:gd name="connsiteX52" fmla="*/ 2064327 w 2854036"/>
                <a:gd name="connsiteY52" fmla="*/ 110836 h 2078182"/>
                <a:gd name="connsiteX53" fmla="*/ 1967346 w 2854036"/>
                <a:gd name="connsiteY53" fmla="*/ 41564 h 2078182"/>
                <a:gd name="connsiteX54" fmla="*/ 1856509 w 2854036"/>
                <a:gd name="connsiteY54" fmla="*/ 13854 h 2078182"/>
                <a:gd name="connsiteX55" fmla="*/ 1801091 w 2854036"/>
                <a:gd name="connsiteY55" fmla="*/ 0 h 2078182"/>
                <a:gd name="connsiteX56" fmla="*/ 1551709 w 2854036"/>
                <a:gd name="connsiteY56" fmla="*/ 13854 h 2078182"/>
                <a:gd name="connsiteX57" fmla="*/ 1468582 w 2854036"/>
                <a:gd name="connsiteY57" fmla="*/ 41564 h 2078182"/>
                <a:gd name="connsiteX58" fmla="*/ 886691 w 2854036"/>
                <a:gd name="connsiteY58" fmla="*/ 55418 h 2078182"/>
                <a:gd name="connsiteX59" fmla="*/ 803564 w 2854036"/>
                <a:gd name="connsiteY59" fmla="*/ 69273 h 20781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</a:cxnLst>
              <a:rect l="l" t="t" r="r" b="b"/>
              <a:pathLst>
                <a:path w="2854036" h="2078182">
                  <a:moveTo>
                    <a:pt x="803564" y="69273"/>
                  </a:moveTo>
                  <a:lnTo>
                    <a:pt x="803564" y="69273"/>
                  </a:lnTo>
                  <a:cubicBezTo>
                    <a:pt x="762000" y="101600"/>
                    <a:pt x="719324" y="132545"/>
                    <a:pt x="678873" y="166254"/>
                  </a:cubicBezTo>
                  <a:cubicBezTo>
                    <a:pt x="663821" y="178797"/>
                    <a:pt x="652361" y="195275"/>
                    <a:pt x="637309" y="207818"/>
                  </a:cubicBezTo>
                  <a:cubicBezTo>
                    <a:pt x="624517" y="218478"/>
                    <a:pt x="609067" y="225536"/>
                    <a:pt x="595746" y="235527"/>
                  </a:cubicBezTo>
                  <a:cubicBezTo>
                    <a:pt x="572089" y="253269"/>
                    <a:pt x="550130" y="273203"/>
                    <a:pt x="526473" y="290945"/>
                  </a:cubicBezTo>
                  <a:cubicBezTo>
                    <a:pt x="513152" y="300936"/>
                    <a:pt x="497440" y="307689"/>
                    <a:pt x="484909" y="318654"/>
                  </a:cubicBezTo>
                  <a:cubicBezTo>
                    <a:pt x="355230" y="432123"/>
                    <a:pt x="467604" y="353281"/>
                    <a:pt x="374073" y="415636"/>
                  </a:cubicBezTo>
                  <a:cubicBezTo>
                    <a:pt x="284000" y="550748"/>
                    <a:pt x="425076" y="340796"/>
                    <a:pt x="304800" y="512618"/>
                  </a:cubicBezTo>
                  <a:cubicBezTo>
                    <a:pt x="285702" y="539900"/>
                    <a:pt x="268969" y="568812"/>
                    <a:pt x="249382" y="595745"/>
                  </a:cubicBezTo>
                  <a:cubicBezTo>
                    <a:pt x="173168" y="700540"/>
                    <a:pt x="192783" y="646301"/>
                    <a:pt x="110836" y="789709"/>
                  </a:cubicBezTo>
                  <a:cubicBezTo>
                    <a:pt x="109149" y="792661"/>
                    <a:pt x="36581" y="915494"/>
                    <a:pt x="27709" y="942109"/>
                  </a:cubicBezTo>
                  <a:cubicBezTo>
                    <a:pt x="15666" y="978237"/>
                    <a:pt x="9236" y="1016000"/>
                    <a:pt x="0" y="1052945"/>
                  </a:cubicBezTo>
                  <a:cubicBezTo>
                    <a:pt x="13855" y="1191491"/>
                    <a:pt x="20706" y="1330917"/>
                    <a:pt x="41564" y="1468582"/>
                  </a:cubicBezTo>
                  <a:cubicBezTo>
                    <a:pt x="44058" y="1485045"/>
                    <a:pt x="61012" y="1495688"/>
                    <a:pt x="69273" y="1510145"/>
                  </a:cubicBezTo>
                  <a:cubicBezTo>
                    <a:pt x="130674" y="1617598"/>
                    <a:pt x="54775" y="1512805"/>
                    <a:pt x="152400" y="1634836"/>
                  </a:cubicBezTo>
                  <a:cubicBezTo>
                    <a:pt x="189551" y="1746286"/>
                    <a:pt x="131696" y="1593379"/>
                    <a:pt x="277091" y="1787236"/>
                  </a:cubicBezTo>
                  <a:cubicBezTo>
                    <a:pt x="326492" y="1853104"/>
                    <a:pt x="302328" y="1826326"/>
                    <a:pt x="346364" y="1870364"/>
                  </a:cubicBezTo>
                  <a:cubicBezTo>
                    <a:pt x="364837" y="1861127"/>
                    <a:pt x="381129" y="1842654"/>
                    <a:pt x="401782" y="1842654"/>
                  </a:cubicBezTo>
                  <a:cubicBezTo>
                    <a:pt x="418433" y="1842654"/>
                    <a:pt x="428453" y="1862917"/>
                    <a:pt x="443346" y="1870364"/>
                  </a:cubicBezTo>
                  <a:cubicBezTo>
                    <a:pt x="482033" y="1889708"/>
                    <a:pt x="546158" y="1892968"/>
                    <a:pt x="581891" y="1898073"/>
                  </a:cubicBezTo>
                  <a:cubicBezTo>
                    <a:pt x="595746" y="1907309"/>
                    <a:pt x="608562" y="1918335"/>
                    <a:pt x="623455" y="1925782"/>
                  </a:cubicBezTo>
                  <a:cubicBezTo>
                    <a:pt x="647866" y="1937987"/>
                    <a:pt x="696768" y="1946095"/>
                    <a:pt x="720436" y="1953491"/>
                  </a:cubicBezTo>
                  <a:cubicBezTo>
                    <a:pt x="776193" y="1970915"/>
                    <a:pt x="834442" y="1982785"/>
                    <a:pt x="886691" y="2008909"/>
                  </a:cubicBezTo>
                  <a:cubicBezTo>
                    <a:pt x="905164" y="2018145"/>
                    <a:pt x="922251" y="2030944"/>
                    <a:pt x="942109" y="2036618"/>
                  </a:cubicBezTo>
                  <a:cubicBezTo>
                    <a:pt x="1041214" y="2064934"/>
                    <a:pt x="1117509" y="2068013"/>
                    <a:pt x="1219200" y="2078182"/>
                  </a:cubicBezTo>
                  <a:lnTo>
                    <a:pt x="1898073" y="2064327"/>
                  </a:lnTo>
                  <a:cubicBezTo>
                    <a:pt x="1912666" y="2063766"/>
                    <a:pt x="1927752" y="2058961"/>
                    <a:pt x="1939636" y="2050473"/>
                  </a:cubicBezTo>
                  <a:cubicBezTo>
                    <a:pt x="1960895" y="2035288"/>
                    <a:pt x="1995055" y="1995054"/>
                    <a:pt x="1995055" y="1995054"/>
                  </a:cubicBezTo>
                  <a:cubicBezTo>
                    <a:pt x="2255650" y="2012428"/>
                    <a:pt x="2226038" y="2017968"/>
                    <a:pt x="2535382" y="1995054"/>
                  </a:cubicBezTo>
                  <a:cubicBezTo>
                    <a:pt x="2549946" y="1993975"/>
                    <a:pt x="2562904" y="1985212"/>
                    <a:pt x="2576946" y="1981200"/>
                  </a:cubicBezTo>
                  <a:cubicBezTo>
                    <a:pt x="2595255" y="1975969"/>
                    <a:pt x="2613891" y="1971963"/>
                    <a:pt x="2632364" y="1967345"/>
                  </a:cubicBezTo>
                  <a:cubicBezTo>
                    <a:pt x="2660073" y="1948872"/>
                    <a:pt x="2697018" y="1939636"/>
                    <a:pt x="2715491" y="1911927"/>
                  </a:cubicBezTo>
                  <a:cubicBezTo>
                    <a:pt x="2724727" y="1898073"/>
                    <a:pt x="2736437" y="1885580"/>
                    <a:pt x="2743200" y="1870364"/>
                  </a:cubicBezTo>
                  <a:cubicBezTo>
                    <a:pt x="2755063" y="1843673"/>
                    <a:pt x="2761672" y="1814945"/>
                    <a:pt x="2770909" y="1787236"/>
                  </a:cubicBezTo>
                  <a:cubicBezTo>
                    <a:pt x="2775527" y="1773382"/>
                    <a:pt x="2781222" y="1759841"/>
                    <a:pt x="2784764" y="1745673"/>
                  </a:cubicBezTo>
                  <a:cubicBezTo>
                    <a:pt x="2789382" y="1727200"/>
                    <a:pt x="2793147" y="1708492"/>
                    <a:pt x="2798618" y="1690254"/>
                  </a:cubicBezTo>
                  <a:cubicBezTo>
                    <a:pt x="2807011" y="1662278"/>
                    <a:pt x="2819243" y="1635463"/>
                    <a:pt x="2826327" y="1607127"/>
                  </a:cubicBezTo>
                  <a:cubicBezTo>
                    <a:pt x="2843724" y="1537541"/>
                    <a:pt x="2834161" y="1569773"/>
                    <a:pt x="2854036" y="1510145"/>
                  </a:cubicBezTo>
                  <a:cubicBezTo>
                    <a:pt x="2849418" y="1366981"/>
                    <a:pt x="2851168" y="1223470"/>
                    <a:pt x="2840182" y="1080654"/>
                  </a:cubicBezTo>
                  <a:cubicBezTo>
                    <a:pt x="2837261" y="1042684"/>
                    <a:pt x="2821709" y="1006763"/>
                    <a:pt x="2812473" y="969818"/>
                  </a:cubicBezTo>
                  <a:cubicBezTo>
                    <a:pt x="2792587" y="890276"/>
                    <a:pt x="2805688" y="932075"/>
                    <a:pt x="2770909" y="845127"/>
                  </a:cubicBezTo>
                  <a:cubicBezTo>
                    <a:pt x="2766291" y="817418"/>
                    <a:pt x="2763149" y="789422"/>
                    <a:pt x="2757055" y="762000"/>
                  </a:cubicBezTo>
                  <a:cubicBezTo>
                    <a:pt x="2751978" y="739151"/>
                    <a:pt x="2720284" y="661948"/>
                    <a:pt x="2715491" y="651164"/>
                  </a:cubicBezTo>
                  <a:cubicBezTo>
                    <a:pt x="2707103" y="632291"/>
                    <a:pt x="2695918" y="614728"/>
                    <a:pt x="2687782" y="595745"/>
                  </a:cubicBezTo>
                  <a:cubicBezTo>
                    <a:pt x="2664005" y="540266"/>
                    <a:pt x="2686831" y="553232"/>
                    <a:pt x="2632364" y="498764"/>
                  </a:cubicBezTo>
                  <a:cubicBezTo>
                    <a:pt x="2620590" y="486990"/>
                    <a:pt x="2606016" y="477817"/>
                    <a:pt x="2590800" y="471054"/>
                  </a:cubicBezTo>
                  <a:cubicBezTo>
                    <a:pt x="2547431" y="451779"/>
                    <a:pt x="2498313" y="441005"/>
                    <a:pt x="2452255" y="429491"/>
                  </a:cubicBezTo>
                  <a:lnTo>
                    <a:pt x="2299855" y="277091"/>
                  </a:lnTo>
                  <a:cubicBezTo>
                    <a:pt x="2286000" y="263236"/>
                    <a:pt x="2274594" y="246395"/>
                    <a:pt x="2258291" y="235527"/>
                  </a:cubicBezTo>
                  <a:cubicBezTo>
                    <a:pt x="2230582" y="217054"/>
                    <a:pt x="2201806" y="200090"/>
                    <a:pt x="2175164" y="180109"/>
                  </a:cubicBezTo>
                  <a:cubicBezTo>
                    <a:pt x="2156691" y="166254"/>
                    <a:pt x="2139327" y="150783"/>
                    <a:pt x="2119746" y="138545"/>
                  </a:cubicBezTo>
                  <a:cubicBezTo>
                    <a:pt x="2102232" y="127599"/>
                    <a:pt x="2081841" y="121782"/>
                    <a:pt x="2064327" y="110836"/>
                  </a:cubicBezTo>
                  <a:cubicBezTo>
                    <a:pt x="2039230" y="95151"/>
                    <a:pt x="1996651" y="56217"/>
                    <a:pt x="1967346" y="41564"/>
                  </a:cubicBezTo>
                  <a:cubicBezTo>
                    <a:pt x="1937637" y="26709"/>
                    <a:pt x="1884965" y="20178"/>
                    <a:pt x="1856509" y="13854"/>
                  </a:cubicBezTo>
                  <a:cubicBezTo>
                    <a:pt x="1837921" y="9723"/>
                    <a:pt x="1819564" y="4618"/>
                    <a:pt x="1801091" y="0"/>
                  </a:cubicBezTo>
                  <a:cubicBezTo>
                    <a:pt x="1717964" y="4618"/>
                    <a:pt x="1634322" y="3527"/>
                    <a:pt x="1551709" y="13854"/>
                  </a:cubicBezTo>
                  <a:cubicBezTo>
                    <a:pt x="1522727" y="17477"/>
                    <a:pt x="1497782" y="40869"/>
                    <a:pt x="1468582" y="41564"/>
                  </a:cubicBezTo>
                  <a:lnTo>
                    <a:pt x="886691" y="55418"/>
                  </a:lnTo>
                  <a:cubicBezTo>
                    <a:pt x="840746" y="70733"/>
                    <a:pt x="817419" y="66964"/>
                    <a:pt x="803564" y="69273"/>
                  </a:cubicBez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4605" name="TextBox 5">
              <a:extLst>
                <a:ext uri="{FF2B5EF4-FFF2-40B4-BE49-F238E27FC236}">
                  <a16:creationId xmlns:a16="http://schemas.microsoft.com/office/drawing/2014/main" id="{98F93BC0-207D-9640-A05B-7E92B51F87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827818" y="2164193"/>
              <a:ext cx="35137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R</a:t>
              </a:r>
            </a:p>
          </p:txBody>
        </p:sp>
      </p:grpSp>
      <p:sp>
        <p:nvSpPr>
          <p:cNvPr id="24578" name="Title 1">
            <a:extLst>
              <a:ext uri="{FF2B5EF4-FFF2-40B4-BE49-F238E27FC236}">
                <a16:creationId xmlns:a16="http://schemas.microsoft.com/office/drawing/2014/main" id="{90E86339-324D-2E43-A077-C86D9107DD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Towards Dijkstra’s algo: part three</a:t>
            </a:r>
          </a:p>
        </p:txBody>
      </p:sp>
      <p:sp>
        <p:nvSpPr>
          <p:cNvPr id="24579" name="TextBox 2">
            <a:extLst>
              <a:ext uri="{FF2B5EF4-FFF2-40B4-BE49-F238E27FC236}">
                <a16:creationId xmlns:a16="http://schemas.microsoft.com/office/drawing/2014/main" id="{7A00A21D-154F-DC44-AA33-BF534F8A85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3113" y="1579563"/>
            <a:ext cx="4943475" cy="584200"/>
          </a:xfrm>
          <a:prstGeom prst="rect">
            <a:avLst/>
          </a:prstGeom>
          <a:noFill/>
          <a:ln w="3810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>
                <a:latin typeface="Arial" panose="020B0604020202020204" pitchFamily="34" charset="0"/>
              </a:rPr>
              <a:t>Determine </a:t>
            </a:r>
            <a:r>
              <a:rPr lang="en-US" altLang="en-US">
                <a:solidFill>
                  <a:srgbClr val="7030A0"/>
                </a:solidFill>
                <a:latin typeface="Arial" panose="020B0604020202020204" pitchFamily="34" charset="0"/>
              </a:rPr>
              <a:t>d(t)</a:t>
            </a:r>
            <a:r>
              <a:rPr lang="en-US" altLang="en-US">
                <a:latin typeface="Arial" panose="020B0604020202020204" pitchFamily="34" charset="0"/>
              </a:rPr>
              <a:t> one by one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58C2CD50-6BE8-EF4C-9B9D-FAB665E6764E}"/>
              </a:ext>
            </a:extLst>
          </p:cNvPr>
          <p:cNvSpPr/>
          <p:nvPr/>
        </p:nvSpPr>
        <p:spPr>
          <a:xfrm>
            <a:off x="6919913" y="2909888"/>
            <a:ext cx="360362" cy="36036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rgbClr val="7030A0"/>
                </a:solidFill>
              </a:rPr>
              <a:t>s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D3553A89-5F01-1142-B52F-3A656A3EB3BA}"/>
              </a:ext>
            </a:extLst>
          </p:cNvPr>
          <p:cNvSpPr/>
          <p:nvPr/>
        </p:nvSpPr>
        <p:spPr>
          <a:xfrm>
            <a:off x="6351588" y="3768725"/>
            <a:ext cx="360362" cy="360363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rgbClr val="7030A0"/>
                </a:solidFill>
              </a:rPr>
              <a:t>u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F247C553-746B-FE44-8ED6-A46E7DE169C2}"/>
              </a:ext>
            </a:extLst>
          </p:cNvPr>
          <p:cNvSpPr/>
          <p:nvPr/>
        </p:nvSpPr>
        <p:spPr>
          <a:xfrm>
            <a:off x="7100888" y="3768725"/>
            <a:ext cx="358775" cy="360363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rgbClr val="7030A0"/>
                </a:solidFill>
              </a:rPr>
              <a:t>x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98652FC-E2FF-374F-AF78-A273362F4EE8}"/>
              </a:ext>
            </a:extLst>
          </p:cNvPr>
          <p:cNvSpPr/>
          <p:nvPr/>
        </p:nvSpPr>
        <p:spPr>
          <a:xfrm>
            <a:off x="8194675" y="3768725"/>
            <a:ext cx="360363" cy="360363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rgbClr val="7030A0"/>
                </a:solidFill>
              </a:rPr>
              <a:t>y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C988FDB7-3E00-6542-A8B6-9BCEE982AD7C}"/>
              </a:ext>
            </a:extLst>
          </p:cNvPr>
          <p:cNvCxnSpPr>
            <a:stCxn id="4" idx="3"/>
            <a:endCxn id="7" idx="7"/>
          </p:cNvCxnSpPr>
          <p:nvPr/>
        </p:nvCxnSpPr>
        <p:spPr>
          <a:xfrm flipH="1">
            <a:off x="6659563" y="3216275"/>
            <a:ext cx="312737" cy="60483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585" name="TextBox 11">
            <a:extLst>
              <a:ext uri="{FF2B5EF4-FFF2-40B4-BE49-F238E27FC236}">
                <a16:creationId xmlns:a16="http://schemas.microsoft.com/office/drawing/2014/main" id="{FD298217-442E-3E4A-838C-B342A03A3A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909888"/>
            <a:ext cx="40576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Assume we know 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d(v) </a:t>
            </a:r>
            <a:r>
              <a:rPr lang="en-US" altLang="en-US" sz="1800">
                <a:latin typeface="Arial" panose="020B0604020202020204" pitchFamily="34" charset="0"/>
              </a:rPr>
              <a:t>for every 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v</a:t>
            </a:r>
            <a:r>
              <a:rPr lang="en-US" altLang="en-US" sz="1800">
                <a:latin typeface="Arial" panose="020B0604020202020204" pitchFamily="34" charset="0"/>
              </a:rPr>
              <a:t> in 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R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2CABC05-8AD2-E84F-A2C6-068AC6CD17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788" y="4456113"/>
            <a:ext cx="54181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Compute an upper bound 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d’(w) </a:t>
            </a:r>
            <a:r>
              <a:rPr lang="en-US" altLang="en-US" sz="1800">
                <a:latin typeface="Arial" panose="020B0604020202020204" pitchFamily="34" charset="0"/>
              </a:rPr>
              <a:t>for every 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w</a:t>
            </a:r>
            <a:r>
              <a:rPr lang="en-US" altLang="en-US" sz="1800">
                <a:latin typeface="Arial" panose="020B0604020202020204" pitchFamily="34" charset="0"/>
              </a:rPr>
              <a:t> not in 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R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A02BCE1B-2E6D-3942-8AB8-2742224FF218}"/>
              </a:ext>
            </a:extLst>
          </p:cNvPr>
          <p:cNvGrpSpPr>
            <a:grpSpLocks/>
          </p:cNvGrpSpPr>
          <p:nvPr/>
        </p:nvGrpSpPr>
        <p:grpSpPr bwMode="auto">
          <a:xfrm>
            <a:off x="6532563" y="4075113"/>
            <a:ext cx="1714500" cy="1438275"/>
            <a:chOff x="6532060" y="4075901"/>
            <a:chExt cx="1715298" cy="1438207"/>
          </a:xfrm>
        </p:grpSpPr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D339DF46-A364-AE43-A85A-832E3ADC4D9B}"/>
                </a:ext>
              </a:extLst>
            </p:cNvPr>
            <p:cNvSpPr/>
            <p:nvPr/>
          </p:nvSpPr>
          <p:spPr>
            <a:xfrm>
              <a:off x="6837002" y="5153762"/>
              <a:ext cx="358942" cy="360346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srgbClr val="7030A0"/>
                  </a:solidFill>
                </a:rPr>
                <a:t>w</a:t>
              </a:r>
            </a:p>
          </p:txBody>
        </p: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E11ED9B7-3FA4-5447-B395-02D8D98DDFC0}"/>
                </a:ext>
              </a:extLst>
            </p:cNvPr>
            <p:cNvCxnSpPr>
              <a:stCxn id="7" idx="4"/>
              <a:endCxn id="19" idx="1"/>
            </p:cNvCxnSpPr>
            <p:nvPr/>
          </p:nvCxnSpPr>
          <p:spPr>
            <a:xfrm>
              <a:off x="6532060" y="4128286"/>
              <a:ext cx="357353" cy="1077862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14073269-74E8-8A4E-A892-5DC8A4658494}"/>
                </a:ext>
              </a:extLst>
            </p:cNvPr>
            <p:cNvCxnSpPr>
              <a:stCxn id="8" idx="4"/>
              <a:endCxn id="19" idx="0"/>
            </p:cNvCxnSpPr>
            <p:nvPr/>
          </p:nvCxnSpPr>
          <p:spPr>
            <a:xfrm flipH="1">
              <a:off x="7016472" y="4128286"/>
              <a:ext cx="263648" cy="1025477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id="{74D3416A-2ABA-CB4B-AB55-C5D0900E44A4}"/>
                </a:ext>
              </a:extLst>
            </p:cNvPr>
            <p:cNvCxnSpPr>
              <a:stCxn id="9" idx="3"/>
              <a:endCxn id="19" idx="7"/>
            </p:cNvCxnSpPr>
            <p:nvPr/>
          </p:nvCxnSpPr>
          <p:spPr>
            <a:xfrm flipH="1">
              <a:off x="7143531" y="4075901"/>
              <a:ext cx="1103827" cy="1130247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Freeform 25">
            <a:extLst>
              <a:ext uri="{FF2B5EF4-FFF2-40B4-BE49-F238E27FC236}">
                <a16:creationId xmlns:a16="http://schemas.microsoft.com/office/drawing/2014/main" id="{F9DA4726-DEF9-FA47-A283-6B0A91D3C7AF}"/>
              </a:ext>
            </a:extLst>
          </p:cNvPr>
          <p:cNvSpPr/>
          <p:nvPr/>
        </p:nvSpPr>
        <p:spPr>
          <a:xfrm>
            <a:off x="7148513" y="3311525"/>
            <a:ext cx="180975" cy="484188"/>
          </a:xfrm>
          <a:custGeom>
            <a:avLst/>
            <a:gdLst>
              <a:gd name="connsiteX0" fmla="*/ 0 w 181033"/>
              <a:gd name="connsiteY0" fmla="*/ 0 h 484909"/>
              <a:gd name="connsiteX1" fmla="*/ 13855 w 181033"/>
              <a:gd name="connsiteY1" fmla="*/ 69273 h 484909"/>
              <a:gd name="connsiteX2" fmla="*/ 27710 w 181033"/>
              <a:gd name="connsiteY2" fmla="*/ 110837 h 484909"/>
              <a:gd name="connsiteX3" fmla="*/ 41564 w 181033"/>
              <a:gd name="connsiteY3" fmla="*/ 290946 h 484909"/>
              <a:gd name="connsiteX4" fmla="*/ 83128 w 181033"/>
              <a:gd name="connsiteY4" fmla="*/ 304800 h 484909"/>
              <a:gd name="connsiteX5" fmla="*/ 152400 w 181033"/>
              <a:gd name="connsiteY5" fmla="*/ 318655 h 484909"/>
              <a:gd name="connsiteX6" fmla="*/ 180110 w 181033"/>
              <a:gd name="connsiteY6" fmla="*/ 484909 h 4849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1033" h="484909">
                <a:moveTo>
                  <a:pt x="0" y="0"/>
                </a:moveTo>
                <a:cubicBezTo>
                  <a:pt x="4618" y="23091"/>
                  <a:pt x="8144" y="46428"/>
                  <a:pt x="13855" y="69273"/>
                </a:cubicBezTo>
                <a:cubicBezTo>
                  <a:pt x="17397" y="83441"/>
                  <a:pt x="25899" y="96346"/>
                  <a:pt x="27710" y="110837"/>
                </a:cubicBezTo>
                <a:cubicBezTo>
                  <a:pt x="35179" y="170586"/>
                  <a:pt x="25022" y="233049"/>
                  <a:pt x="41564" y="290946"/>
                </a:cubicBezTo>
                <a:cubicBezTo>
                  <a:pt x="45576" y="304988"/>
                  <a:pt x="68960" y="301258"/>
                  <a:pt x="83128" y="304800"/>
                </a:cubicBezTo>
                <a:cubicBezTo>
                  <a:pt x="105973" y="310511"/>
                  <a:pt x="129309" y="314037"/>
                  <a:pt x="152400" y="318655"/>
                </a:cubicBezTo>
                <a:cubicBezTo>
                  <a:pt x="188873" y="428069"/>
                  <a:pt x="180110" y="372574"/>
                  <a:pt x="180110" y="484909"/>
                </a:cubicBezTo>
              </a:path>
            </a:pathLst>
          </a:custGeom>
          <a:noFill/>
          <a:ln w="38100"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7" name="Freeform 26">
            <a:extLst>
              <a:ext uri="{FF2B5EF4-FFF2-40B4-BE49-F238E27FC236}">
                <a16:creationId xmlns:a16="http://schemas.microsoft.com/office/drawing/2014/main" id="{258FFCB2-4E9C-BE46-AEDE-168C30F4E255}"/>
              </a:ext>
            </a:extLst>
          </p:cNvPr>
          <p:cNvSpPr/>
          <p:nvPr/>
        </p:nvSpPr>
        <p:spPr>
          <a:xfrm>
            <a:off x="7273925" y="3006725"/>
            <a:ext cx="1066800" cy="788988"/>
          </a:xfrm>
          <a:custGeom>
            <a:avLst/>
            <a:gdLst>
              <a:gd name="connsiteX0" fmla="*/ 0 w 1066954"/>
              <a:gd name="connsiteY0" fmla="*/ 69273 h 789709"/>
              <a:gd name="connsiteX1" fmla="*/ 83128 w 1066954"/>
              <a:gd name="connsiteY1" fmla="*/ 83128 h 789709"/>
              <a:gd name="connsiteX2" fmla="*/ 304800 w 1066954"/>
              <a:gd name="connsiteY2" fmla="*/ 55419 h 789709"/>
              <a:gd name="connsiteX3" fmla="*/ 401782 w 1066954"/>
              <a:gd name="connsiteY3" fmla="*/ 13855 h 789709"/>
              <a:gd name="connsiteX4" fmla="*/ 443346 w 1066954"/>
              <a:gd name="connsiteY4" fmla="*/ 0 h 789709"/>
              <a:gd name="connsiteX5" fmla="*/ 471055 w 1066954"/>
              <a:gd name="connsiteY5" fmla="*/ 41564 h 789709"/>
              <a:gd name="connsiteX6" fmla="*/ 498764 w 1066954"/>
              <a:gd name="connsiteY6" fmla="*/ 193964 h 789709"/>
              <a:gd name="connsiteX7" fmla="*/ 526473 w 1066954"/>
              <a:gd name="connsiteY7" fmla="*/ 304800 h 789709"/>
              <a:gd name="connsiteX8" fmla="*/ 568037 w 1066954"/>
              <a:gd name="connsiteY8" fmla="*/ 332509 h 789709"/>
              <a:gd name="connsiteX9" fmla="*/ 678873 w 1066954"/>
              <a:gd name="connsiteY9" fmla="*/ 318655 h 789709"/>
              <a:gd name="connsiteX10" fmla="*/ 720437 w 1066954"/>
              <a:gd name="connsiteY10" fmla="*/ 304800 h 789709"/>
              <a:gd name="connsiteX11" fmla="*/ 817419 w 1066954"/>
              <a:gd name="connsiteY11" fmla="*/ 318655 h 789709"/>
              <a:gd name="connsiteX12" fmla="*/ 831273 w 1066954"/>
              <a:gd name="connsiteY12" fmla="*/ 360219 h 789709"/>
              <a:gd name="connsiteX13" fmla="*/ 1025237 w 1066954"/>
              <a:gd name="connsiteY13" fmla="*/ 401782 h 789709"/>
              <a:gd name="connsiteX14" fmla="*/ 1052946 w 1066954"/>
              <a:gd name="connsiteY14" fmla="*/ 484909 h 789709"/>
              <a:gd name="connsiteX15" fmla="*/ 1066800 w 1066954"/>
              <a:gd name="connsiteY15" fmla="*/ 789709 h 7897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066954" h="789709">
                <a:moveTo>
                  <a:pt x="0" y="69273"/>
                </a:moveTo>
                <a:cubicBezTo>
                  <a:pt x="27709" y="73891"/>
                  <a:pt x="55036" y="83128"/>
                  <a:pt x="83128" y="83128"/>
                </a:cubicBezTo>
                <a:cubicBezTo>
                  <a:pt x="174395" y="83128"/>
                  <a:pt x="227605" y="77475"/>
                  <a:pt x="304800" y="55419"/>
                </a:cubicBezTo>
                <a:cubicBezTo>
                  <a:pt x="369778" y="36854"/>
                  <a:pt x="327898" y="45520"/>
                  <a:pt x="401782" y="13855"/>
                </a:cubicBezTo>
                <a:cubicBezTo>
                  <a:pt x="415205" y="8102"/>
                  <a:pt x="429491" y="4618"/>
                  <a:pt x="443346" y="0"/>
                </a:cubicBezTo>
                <a:cubicBezTo>
                  <a:pt x="452582" y="13855"/>
                  <a:pt x="465208" y="25973"/>
                  <a:pt x="471055" y="41564"/>
                </a:cubicBezTo>
                <a:cubicBezTo>
                  <a:pt x="477731" y="59367"/>
                  <a:pt x="496172" y="181869"/>
                  <a:pt x="498764" y="193964"/>
                </a:cubicBezTo>
                <a:cubicBezTo>
                  <a:pt x="506743" y="231201"/>
                  <a:pt x="494786" y="283676"/>
                  <a:pt x="526473" y="304800"/>
                </a:cubicBezTo>
                <a:lnTo>
                  <a:pt x="568037" y="332509"/>
                </a:lnTo>
                <a:cubicBezTo>
                  <a:pt x="604982" y="327891"/>
                  <a:pt x="642241" y="325315"/>
                  <a:pt x="678873" y="318655"/>
                </a:cubicBezTo>
                <a:cubicBezTo>
                  <a:pt x="693242" y="316043"/>
                  <a:pt x="705833" y="304800"/>
                  <a:pt x="720437" y="304800"/>
                </a:cubicBezTo>
                <a:cubicBezTo>
                  <a:pt x="753093" y="304800"/>
                  <a:pt x="785092" y="314037"/>
                  <a:pt x="817419" y="318655"/>
                </a:cubicBezTo>
                <a:cubicBezTo>
                  <a:pt x="822037" y="332510"/>
                  <a:pt x="822150" y="348815"/>
                  <a:pt x="831273" y="360219"/>
                </a:cubicBezTo>
                <a:cubicBezTo>
                  <a:pt x="873001" y="412379"/>
                  <a:pt x="985771" y="398194"/>
                  <a:pt x="1025237" y="401782"/>
                </a:cubicBezTo>
                <a:cubicBezTo>
                  <a:pt x="1034473" y="429491"/>
                  <a:pt x="1050865" y="455775"/>
                  <a:pt x="1052946" y="484909"/>
                </a:cubicBezTo>
                <a:cubicBezTo>
                  <a:pt x="1069432" y="715724"/>
                  <a:pt x="1066800" y="614054"/>
                  <a:pt x="1066800" y="789709"/>
                </a:cubicBezTo>
              </a:path>
            </a:pathLst>
          </a:custGeom>
          <a:noFill/>
          <a:ln w="38100"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AC74804-5CC6-C549-BE13-D08BBF78E5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5488" y="4972050"/>
            <a:ext cx="16081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7030A0"/>
                </a:solidFill>
                <a:latin typeface="Arial" panose="020B0604020202020204" pitchFamily="34" charset="0"/>
              </a:rPr>
              <a:t>d(u) </a:t>
            </a:r>
            <a:r>
              <a:rPr lang="en-US" altLang="en-US" sz="2400">
                <a:latin typeface="Arial" panose="020B0604020202020204" pitchFamily="34" charset="0"/>
              </a:rPr>
              <a:t>+ </a:t>
            </a:r>
            <a:r>
              <a:rPr lang="en-US" altLang="en-US" sz="2400">
                <a:solidFill>
                  <a:srgbClr val="7030A0"/>
                </a:solidFill>
                <a:latin typeface="Arial" panose="020B0604020202020204" pitchFamily="34" charset="0"/>
              </a:rPr>
              <a:t>l</a:t>
            </a:r>
            <a:r>
              <a:rPr lang="en-US" altLang="en-US" sz="2400" baseline="-25000">
                <a:solidFill>
                  <a:srgbClr val="7030A0"/>
                </a:solidFill>
                <a:latin typeface="Arial" panose="020B0604020202020204" pitchFamily="34" charset="0"/>
              </a:rPr>
              <a:t>(u,w)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C0439CF-CDFA-CF41-9270-5B92AA32D7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5925" y="4972050"/>
            <a:ext cx="7842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7030A0"/>
                </a:solidFill>
                <a:latin typeface="Arial" panose="020B0604020202020204" pitchFamily="34" charset="0"/>
              </a:rPr>
              <a:t>d(w)</a:t>
            </a:r>
            <a:endParaRPr lang="en-US" altLang="en-US" sz="1800">
              <a:solidFill>
                <a:srgbClr val="7030A0"/>
              </a:solidFill>
              <a:latin typeface="Arial" panose="020B060402020202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458E176-C5BA-524F-B977-2878BC33DD1C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265977" y="4972329"/>
            <a:ext cx="500457" cy="461665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699D933-16CE-9043-B021-1A7333B721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5925" y="5580063"/>
            <a:ext cx="31877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7030A0"/>
                </a:solidFill>
                <a:latin typeface="Arial" panose="020B0604020202020204" pitchFamily="34" charset="0"/>
              </a:rPr>
              <a:t>d(w)           d(x) </a:t>
            </a:r>
            <a:r>
              <a:rPr lang="en-US" altLang="en-US" sz="2400">
                <a:latin typeface="Arial" panose="020B0604020202020204" pitchFamily="34" charset="0"/>
              </a:rPr>
              <a:t>+ </a:t>
            </a:r>
            <a:r>
              <a:rPr lang="en-US" altLang="en-US" sz="2400">
                <a:solidFill>
                  <a:srgbClr val="7030A0"/>
                </a:solidFill>
                <a:latin typeface="Arial" panose="020B0604020202020204" pitchFamily="34" charset="0"/>
              </a:rPr>
              <a:t>l</a:t>
            </a:r>
            <a:r>
              <a:rPr lang="en-US" altLang="en-US" sz="2400" baseline="-25000">
                <a:solidFill>
                  <a:srgbClr val="7030A0"/>
                </a:solidFill>
                <a:latin typeface="Arial" panose="020B0604020202020204" pitchFamily="34" charset="0"/>
              </a:rPr>
              <a:t>(x,w)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1A4C42F-24FB-7D46-816C-F63DDFE1FC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5925" y="6188075"/>
            <a:ext cx="31877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7030A0"/>
                </a:solidFill>
                <a:latin typeface="Arial" panose="020B0604020202020204" pitchFamily="34" charset="0"/>
              </a:rPr>
              <a:t>d(w)           d(y) </a:t>
            </a:r>
            <a:r>
              <a:rPr lang="en-US" altLang="en-US" sz="2400">
                <a:latin typeface="Arial" panose="020B0604020202020204" pitchFamily="34" charset="0"/>
              </a:rPr>
              <a:t>+ </a:t>
            </a:r>
            <a:r>
              <a:rPr lang="en-US" altLang="en-US" sz="2400">
                <a:solidFill>
                  <a:srgbClr val="7030A0"/>
                </a:solidFill>
                <a:latin typeface="Arial" panose="020B0604020202020204" pitchFamily="34" charset="0"/>
              </a:rPr>
              <a:t>l</a:t>
            </a:r>
            <a:r>
              <a:rPr lang="en-US" altLang="en-US" sz="2400" baseline="-25000">
                <a:solidFill>
                  <a:srgbClr val="7030A0"/>
                </a:solidFill>
                <a:latin typeface="Arial" panose="020B0604020202020204" pitchFamily="34" charset="0"/>
              </a:rPr>
              <a:t>(y,w)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A2FD3F8-8716-F34E-B0FE-91DD5EA7AC41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265977" y="5582058"/>
            <a:ext cx="500457" cy="461665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0F8EECAB-C041-1447-9501-F69355A787A9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265976" y="6188439"/>
            <a:ext cx="500457" cy="461665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22EEE5EE-EC26-014A-B21E-C9E4052A9193}"/>
              </a:ext>
            </a:extLst>
          </p:cNvPr>
          <p:cNvGrpSpPr>
            <a:grpSpLocks/>
          </p:cNvGrpSpPr>
          <p:nvPr/>
        </p:nvGrpSpPr>
        <p:grpSpPr bwMode="auto">
          <a:xfrm>
            <a:off x="4838700" y="5846763"/>
            <a:ext cx="3535363" cy="563562"/>
            <a:chOff x="5110163" y="1260475"/>
            <a:chExt cx="3535362" cy="563563"/>
          </a:xfrm>
        </p:grpSpPr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11C24417-26B5-7B46-BE53-98A33D9B42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10163" y="1260475"/>
              <a:ext cx="3486149" cy="563563"/>
            </a:xfrm>
            <a:prstGeom prst="rect">
              <a:avLst/>
            </a:prstGeom>
            <a:solidFill>
              <a:srgbClr val="93CDDD"/>
            </a:solidFill>
            <a:ln w="9525">
              <a:solidFill>
                <a:srgbClr val="4A7EBB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sp>
          <p:nvSpPr>
            <p:cNvPr id="24599" name="TextBox 5">
              <a:extLst>
                <a:ext uri="{FF2B5EF4-FFF2-40B4-BE49-F238E27FC236}">
                  <a16:creationId xmlns:a16="http://schemas.microsoft.com/office/drawing/2014/main" id="{2EE95587-1F40-CD47-BE06-8B9E4C8739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10163" y="1293813"/>
              <a:ext cx="3535362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>
                  <a:solidFill>
                    <a:srgbClr val="660066"/>
                  </a:solidFill>
                </a:rPr>
                <a:t>d’</a:t>
              </a:r>
              <a:r>
                <a:rPr lang="en-US" altLang="ja-JP" sz="2000">
                  <a:solidFill>
                    <a:srgbClr val="660066"/>
                  </a:solidFill>
                </a:rPr>
                <a:t>(w)</a:t>
              </a:r>
              <a:r>
                <a:rPr lang="en-US" altLang="ja-JP" sz="2000"/>
                <a:t> = min </a:t>
              </a:r>
              <a:r>
                <a:rPr lang="en-US" altLang="ja-JP" sz="2000" baseline="-25000">
                  <a:solidFill>
                    <a:srgbClr val="660066"/>
                  </a:solidFill>
                </a:rPr>
                <a:t>e=(u,w) </a:t>
              </a:r>
              <a:r>
                <a:rPr lang="en-US" altLang="ja-JP" sz="2000" baseline="-25000"/>
                <a:t>in </a:t>
              </a:r>
              <a:r>
                <a:rPr lang="en-US" altLang="ja-JP" sz="2000" baseline="-25000">
                  <a:solidFill>
                    <a:srgbClr val="660066"/>
                  </a:solidFill>
                </a:rPr>
                <a:t>E</a:t>
              </a:r>
              <a:r>
                <a:rPr lang="en-US" altLang="ja-JP" sz="2000" baseline="-25000"/>
                <a:t>, </a:t>
              </a:r>
              <a:r>
                <a:rPr lang="en-US" altLang="ja-JP" sz="2000" baseline="-25000">
                  <a:solidFill>
                    <a:srgbClr val="660066"/>
                  </a:solidFill>
                </a:rPr>
                <a:t>u</a:t>
              </a:r>
              <a:r>
                <a:rPr lang="en-US" altLang="ja-JP" sz="2000" baseline="-25000"/>
                <a:t> in </a:t>
              </a:r>
              <a:r>
                <a:rPr lang="en-US" altLang="ja-JP" sz="2000" baseline="-25000">
                  <a:solidFill>
                    <a:srgbClr val="660066"/>
                  </a:solidFill>
                </a:rPr>
                <a:t>R</a:t>
              </a:r>
              <a:r>
                <a:rPr lang="en-US" altLang="ja-JP" sz="2000" baseline="-25000"/>
                <a:t>  </a:t>
              </a:r>
              <a:r>
                <a:rPr lang="en-US" altLang="ja-JP" sz="2000">
                  <a:solidFill>
                    <a:srgbClr val="660066"/>
                  </a:solidFill>
                </a:rPr>
                <a:t>d(u)+l</a:t>
              </a:r>
              <a:r>
                <a:rPr lang="en-US" altLang="ja-JP" sz="2000" baseline="-25000">
                  <a:solidFill>
                    <a:srgbClr val="660066"/>
                  </a:solidFill>
                </a:rPr>
                <a:t>e</a:t>
              </a:r>
              <a:r>
                <a:rPr lang="en-US" altLang="ja-JP" sz="2000">
                  <a:solidFill>
                    <a:srgbClr val="660066"/>
                  </a:solidFill>
                </a:rPr>
                <a:t> </a:t>
              </a:r>
              <a:endParaRPr lang="en-US" altLang="en-US" sz="2000">
                <a:solidFill>
                  <a:srgbClr val="660066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8" grpId="0"/>
      <p:bldP spid="29" grpId="0"/>
      <p:bldP spid="31" grpId="0"/>
      <p:bldP spid="3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Freeform 85">
            <a:extLst>
              <a:ext uri="{FF2B5EF4-FFF2-40B4-BE49-F238E27FC236}">
                <a16:creationId xmlns:a16="http://schemas.microsoft.com/office/drawing/2014/main" id="{A13C9A08-3DA2-ED48-912B-9D9D490F765C}"/>
              </a:ext>
            </a:extLst>
          </p:cNvPr>
          <p:cNvSpPr>
            <a:spLocks/>
          </p:cNvSpPr>
          <p:nvPr/>
        </p:nvSpPr>
        <p:spPr bwMode="auto">
          <a:xfrm>
            <a:off x="33338" y="1173163"/>
            <a:ext cx="4732337" cy="2984500"/>
          </a:xfrm>
          <a:custGeom>
            <a:avLst/>
            <a:gdLst>
              <a:gd name="T0" fmla="*/ 510186 w 4732790"/>
              <a:gd name="T1" fmla="*/ 922723 h 2985279"/>
              <a:gd name="T2" fmla="*/ 727287 w 4732790"/>
              <a:gd name="T3" fmla="*/ 781601 h 2985279"/>
              <a:gd name="T4" fmla="*/ 911822 w 4732790"/>
              <a:gd name="T5" fmla="*/ 683901 h 2985279"/>
              <a:gd name="T6" fmla="*/ 1042082 w 4732790"/>
              <a:gd name="T7" fmla="*/ 618767 h 2985279"/>
              <a:gd name="T8" fmla="*/ 1259183 w 4732790"/>
              <a:gd name="T9" fmla="*/ 553634 h 2985279"/>
              <a:gd name="T10" fmla="*/ 1519703 w 4732790"/>
              <a:gd name="T11" fmla="*/ 445078 h 2985279"/>
              <a:gd name="T12" fmla="*/ 1606543 w 4732790"/>
              <a:gd name="T13" fmla="*/ 401656 h 2985279"/>
              <a:gd name="T14" fmla="*/ 1932194 w 4732790"/>
              <a:gd name="T15" fmla="*/ 282245 h 2985279"/>
              <a:gd name="T16" fmla="*/ 2811451 w 4732790"/>
              <a:gd name="T17" fmla="*/ 43423 h 2985279"/>
              <a:gd name="T18" fmla="*/ 3223942 w 4732790"/>
              <a:gd name="T19" fmla="*/ 0 h 2985279"/>
              <a:gd name="T20" fmla="*/ 3658143 w 4732790"/>
              <a:gd name="T21" fmla="*/ 86845 h 2985279"/>
              <a:gd name="T22" fmla="*/ 3766693 w 4732790"/>
              <a:gd name="T23" fmla="*/ 130267 h 2985279"/>
              <a:gd name="T24" fmla="*/ 4059779 w 4732790"/>
              <a:gd name="T25" fmla="*/ 271389 h 2985279"/>
              <a:gd name="T26" fmla="*/ 4244314 w 4732790"/>
              <a:gd name="T27" fmla="*/ 423367 h 2985279"/>
              <a:gd name="T28" fmla="*/ 4298589 w 4732790"/>
              <a:gd name="T29" fmla="*/ 521067 h 2985279"/>
              <a:gd name="T30" fmla="*/ 4439704 w 4732790"/>
              <a:gd name="T31" fmla="*/ 564490 h 2985279"/>
              <a:gd name="T32" fmla="*/ 4569965 w 4732790"/>
              <a:gd name="T33" fmla="*/ 640479 h 2985279"/>
              <a:gd name="T34" fmla="*/ 4635095 w 4732790"/>
              <a:gd name="T35" fmla="*/ 759890 h 2985279"/>
              <a:gd name="T36" fmla="*/ 4667660 w 4732790"/>
              <a:gd name="T37" fmla="*/ 846734 h 2985279"/>
              <a:gd name="T38" fmla="*/ 4689370 w 4732790"/>
              <a:gd name="T39" fmla="*/ 1259245 h 2985279"/>
              <a:gd name="T40" fmla="*/ 4711080 w 4732790"/>
              <a:gd name="T41" fmla="*/ 2084268 h 2985279"/>
              <a:gd name="T42" fmla="*/ 4645950 w 4732790"/>
              <a:gd name="T43" fmla="*/ 2431646 h 2985279"/>
              <a:gd name="T44" fmla="*/ 4537400 w 4732790"/>
              <a:gd name="T45" fmla="*/ 2496779 h 2985279"/>
              <a:gd name="T46" fmla="*/ 4157474 w 4732790"/>
              <a:gd name="T47" fmla="*/ 2757313 h 2985279"/>
              <a:gd name="T48" fmla="*/ 4016359 w 4732790"/>
              <a:gd name="T49" fmla="*/ 2822446 h 2985279"/>
              <a:gd name="T50" fmla="*/ 2963421 w 4732790"/>
              <a:gd name="T51" fmla="*/ 2909291 h 2985279"/>
              <a:gd name="T52" fmla="*/ 1975614 w 4732790"/>
              <a:gd name="T53" fmla="*/ 2941857 h 2985279"/>
              <a:gd name="T54" fmla="*/ 1801934 w 4732790"/>
              <a:gd name="T55" fmla="*/ 2974424 h 2985279"/>
              <a:gd name="T56" fmla="*/ 1389443 w 4732790"/>
              <a:gd name="T57" fmla="*/ 2941857 h 2985279"/>
              <a:gd name="T58" fmla="*/ 1085502 w 4732790"/>
              <a:gd name="T59" fmla="*/ 2822446 h 2985279"/>
              <a:gd name="T60" fmla="*/ 846692 w 4732790"/>
              <a:gd name="T61" fmla="*/ 2713890 h 2985279"/>
              <a:gd name="T62" fmla="*/ 640446 w 4732790"/>
              <a:gd name="T63" fmla="*/ 2551057 h 2985279"/>
              <a:gd name="T64" fmla="*/ 358216 w 4732790"/>
              <a:gd name="T65" fmla="*/ 2236246 h 2985279"/>
              <a:gd name="T66" fmla="*/ 271376 w 4732790"/>
              <a:gd name="T67" fmla="*/ 2095124 h 2985279"/>
              <a:gd name="T68" fmla="*/ 206246 w 4732790"/>
              <a:gd name="T69" fmla="*/ 1975712 h 2985279"/>
              <a:gd name="T70" fmla="*/ 54275 w 4732790"/>
              <a:gd name="T71" fmla="*/ 1888868 h 2985279"/>
              <a:gd name="T72" fmla="*/ 0 w 4732790"/>
              <a:gd name="T73" fmla="*/ 1747746 h 2985279"/>
              <a:gd name="T74" fmla="*/ 43420 w 4732790"/>
              <a:gd name="T75" fmla="*/ 1411223 h 2985279"/>
              <a:gd name="T76" fmla="*/ 108550 w 4732790"/>
              <a:gd name="T77" fmla="*/ 1215823 h 2985279"/>
              <a:gd name="T78" fmla="*/ 162825 w 4732790"/>
              <a:gd name="T79" fmla="*/ 1150690 h 2985279"/>
              <a:gd name="T80" fmla="*/ 227956 w 4732790"/>
              <a:gd name="T81" fmla="*/ 1074701 h 29852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4732790" h="2985279">
                <a:moveTo>
                  <a:pt x="227956" y="1074701"/>
                </a:moveTo>
                <a:cubicBezTo>
                  <a:pt x="426714" y="995194"/>
                  <a:pt x="256475" y="1070729"/>
                  <a:pt x="510186" y="922723"/>
                </a:cubicBezTo>
                <a:cubicBezTo>
                  <a:pt x="538141" y="906415"/>
                  <a:pt x="569803" y="896803"/>
                  <a:pt x="597026" y="879301"/>
                </a:cubicBezTo>
                <a:cubicBezTo>
                  <a:pt x="683762" y="823539"/>
                  <a:pt x="637201" y="826646"/>
                  <a:pt x="727287" y="781601"/>
                </a:cubicBezTo>
                <a:cubicBezTo>
                  <a:pt x="747755" y="771366"/>
                  <a:pt x="770707" y="767127"/>
                  <a:pt x="792417" y="759890"/>
                </a:cubicBezTo>
                <a:cubicBezTo>
                  <a:pt x="818236" y="742676"/>
                  <a:pt x="881154" y="699236"/>
                  <a:pt x="911822" y="683901"/>
                </a:cubicBezTo>
                <a:cubicBezTo>
                  <a:pt x="936469" y="671577"/>
                  <a:pt x="963160" y="663658"/>
                  <a:pt x="987807" y="651334"/>
                </a:cubicBezTo>
                <a:cubicBezTo>
                  <a:pt x="1006678" y="641898"/>
                  <a:pt x="1022875" y="627498"/>
                  <a:pt x="1042082" y="618767"/>
                </a:cubicBezTo>
                <a:cubicBezTo>
                  <a:pt x="1062915" y="609297"/>
                  <a:pt x="1085853" y="605271"/>
                  <a:pt x="1107212" y="597056"/>
                </a:cubicBezTo>
                <a:cubicBezTo>
                  <a:pt x="1224805" y="551827"/>
                  <a:pt x="1139122" y="570787"/>
                  <a:pt x="1259183" y="553634"/>
                </a:cubicBezTo>
                <a:cubicBezTo>
                  <a:pt x="1397701" y="484371"/>
                  <a:pt x="1240919" y="558928"/>
                  <a:pt x="1422008" y="488501"/>
                </a:cubicBezTo>
                <a:cubicBezTo>
                  <a:pt x="1455221" y="475584"/>
                  <a:pt x="1486948" y="459117"/>
                  <a:pt x="1519703" y="445078"/>
                </a:cubicBezTo>
                <a:cubicBezTo>
                  <a:pt x="1537613" y="437402"/>
                  <a:pt x="1556550" y="432081"/>
                  <a:pt x="1573978" y="423367"/>
                </a:cubicBezTo>
                <a:cubicBezTo>
                  <a:pt x="1585647" y="417532"/>
                  <a:pt x="1594351" y="406301"/>
                  <a:pt x="1606543" y="401656"/>
                </a:cubicBezTo>
                <a:cubicBezTo>
                  <a:pt x="1670699" y="377215"/>
                  <a:pt x="1738562" y="362930"/>
                  <a:pt x="1801934" y="336523"/>
                </a:cubicBezTo>
                <a:cubicBezTo>
                  <a:pt x="1845354" y="318430"/>
                  <a:pt x="1887936" y="298179"/>
                  <a:pt x="1932194" y="282245"/>
                </a:cubicBezTo>
                <a:cubicBezTo>
                  <a:pt x="2125604" y="212614"/>
                  <a:pt x="2309497" y="143906"/>
                  <a:pt x="2507510" y="97701"/>
                </a:cubicBezTo>
                <a:cubicBezTo>
                  <a:pt x="2656058" y="63038"/>
                  <a:pt x="2668032" y="67327"/>
                  <a:pt x="2811451" y="43423"/>
                </a:cubicBezTo>
                <a:cubicBezTo>
                  <a:pt x="2851355" y="36772"/>
                  <a:pt x="2890808" y="27433"/>
                  <a:pt x="2930856" y="21712"/>
                </a:cubicBezTo>
                <a:cubicBezTo>
                  <a:pt x="3014092" y="9820"/>
                  <a:pt x="3149893" y="4356"/>
                  <a:pt x="3223942" y="0"/>
                </a:cubicBezTo>
                <a:cubicBezTo>
                  <a:pt x="3354202" y="3619"/>
                  <a:pt x="3484796" y="861"/>
                  <a:pt x="3614723" y="10856"/>
                </a:cubicBezTo>
                <a:cubicBezTo>
                  <a:pt x="3666109" y="14809"/>
                  <a:pt x="3639823" y="59364"/>
                  <a:pt x="3658143" y="86845"/>
                </a:cubicBezTo>
                <a:cubicBezTo>
                  <a:pt x="3664490" y="96366"/>
                  <a:pt x="3680084" y="93451"/>
                  <a:pt x="3690708" y="97701"/>
                </a:cubicBezTo>
                <a:cubicBezTo>
                  <a:pt x="3716293" y="107936"/>
                  <a:pt x="3741108" y="120032"/>
                  <a:pt x="3766693" y="130267"/>
                </a:cubicBezTo>
                <a:cubicBezTo>
                  <a:pt x="3777317" y="134517"/>
                  <a:pt x="3788634" y="136873"/>
                  <a:pt x="3799258" y="141123"/>
                </a:cubicBezTo>
                <a:cubicBezTo>
                  <a:pt x="3912385" y="186376"/>
                  <a:pt x="3918657" y="198002"/>
                  <a:pt x="4059779" y="271389"/>
                </a:cubicBezTo>
                <a:cubicBezTo>
                  <a:pt x="4191911" y="340101"/>
                  <a:pt x="4101643" y="287826"/>
                  <a:pt x="4200894" y="347378"/>
                </a:cubicBezTo>
                <a:cubicBezTo>
                  <a:pt x="4275994" y="460035"/>
                  <a:pt x="4161681" y="285637"/>
                  <a:pt x="4244314" y="423367"/>
                </a:cubicBezTo>
                <a:cubicBezTo>
                  <a:pt x="4257738" y="445742"/>
                  <a:pt x="4279483" y="463747"/>
                  <a:pt x="4287734" y="488501"/>
                </a:cubicBezTo>
                <a:cubicBezTo>
                  <a:pt x="4291352" y="499356"/>
                  <a:pt x="4290498" y="512976"/>
                  <a:pt x="4298589" y="521067"/>
                </a:cubicBezTo>
                <a:cubicBezTo>
                  <a:pt x="4310031" y="532509"/>
                  <a:pt x="4326543" y="538019"/>
                  <a:pt x="4342009" y="542778"/>
                </a:cubicBezTo>
                <a:cubicBezTo>
                  <a:pt x="4373893" y="552589"/>
                  <a:pt x="4407341" y="556399"/>
                  <a:pt x="4439704" y="564490"/>
                </a:cubicBezTo>
                <a:cubicBezTo>
                  <a:pt x="4450805" y="567265"/>
                  <a:pt x="4462036" y="570228"/>
                  <a:pt x="4472270" y="575345"/>
                </a:cubicBezTo>
                <a:cubicBezTo>
                  <a:pt x="4492941" y="585681"/>
                  <a:pt x="4551785" y="622298"/>
                  <a:pt x="4569965" y="640479"/>
                </a:cubicBezTo>
                <a:cubicBezTo>
                  <a:pt x="4583428" y="653943"/>
                  <a:pt x="4611913" y="697977"/>
                  <a:pt x="4624240" y="716467"/>
                </a:cubicBezTo>
                <a:cubicBezTo>
                  <a:pt x="4627858" y="730941"/>
                  <a:pt x="4630377" y="745736"/>
                  <a:pt x="4635095" y="759890"/>
                </a:cubicBezTo>
                <a:cubicBezTo>
                  <a:pt x="4641257" y="778376"/>
                  <a:pt x="4649963" y="795922"/>
                  <a:pt x="4656805" y="814167"/>
                </a:cubicBezTo>
                <a:cubicBezTo>
                  <a:pt x="4660823" y="824881"/>
                  <a:pt x="4664042" y="835878"/>
                  <a:pt x="4667660" y="846734"/>
                </a:cubicBezTo>
                <a:cubicBezTo>
                  <a:pt x="4671278" y="908249"/>
                  <a:pt x="4675276" y="969743"/>
                  <a:pt x="4678515" y="1031279"/>
                </a:cubicBezTo>
                <a:cubicBezTo>
                  <a:pt x="4682513" y="1107249"/>
                  <a:pt x="4673210" y="1184906"/>
                  <a:pt x="4689370" y="1259245"/>
                </a:cubicBezTo>
                <a:cubicBezTo>
                  <a:pt x="4692807" y="1275058"/>
                  <a:pt x="4718317" y="1273720"/>
                  <a:pt x="4732790" y="1280957"/>
                </a:cubicBezTo>
                <a:cubicBezTo>
                  <a:pt x="4725553" y="1548727"/>
                  <a:pt x="4720311" y="1816559"/>
                  <a:pt x="4711080" y="2084268"/>
                </a:cubicBezTo>
                <a:cubicBezTo>
                  <a:pt x="4705640" y="2242028"/>
                  <a:pt x="4709034" y="2185401"/>
                  <a:pt x="4678515" y="2301379"/>
                </a:cubicBezTo>
                <a:cubicBezTo>
                  <a:pt x="4667125" y="2344664"/>
                  <a:pt x="4683191" y="2406818"/>
                  <a:pt x="4645950" y="2431646"/>
                </a:cubicBezTo>
                <a:cubicBezTo>
                  <a:pt x="4635095" y="2438883"/>
                  <a:pt x="4624572" y="2446645"/>
                  <a:pt x="4613385" y="2453357"/>
                </a:cubicBezTo>
                <a:cubicBezTo>
                  <a:pt x="4588370" y="2468367"/>
                  <a:pt x="4561205" y="2479916"/>
                  <a:pt x="4537400" y="2496779"/>
                </a:cubicBezTo>
                <a:cubicBezTo>
                  <a:pt x="4054071" y="2839154"/>
                  <a:pt x="4523929" y="2530341"/>
                  <a:pt x="4276879" y="2681324"/>
                </a:cubicBezTo>
                <a:cubicBezTo>
                  <a:pt x="4236623" y="2705926"/>
                  <a:pt x="4197480" y="2732308"/>
                  <a:pt x="4157474" y="2757313"/>
                </a:cubicBezTo>
                <a:cubicBezTo>
                  <a:pt x="4136756" y="2770263"/>
                  <a:pt x="4085690" y="2801874"/>
                  <a:pt x="4059779" y="2811591"/>
                </a:cubicBezTo>
                <a:cubicBezTo>
                  <a:pt x="4045810" y="2816830"/>
                  <a:pt x="4030832" y="2818828"/>
                  <a:pt x="4016359" y="2822446"/>
                </a:cubicBezTo>
                <a:cubicBezTo>
                  <a:pt x="3951581" y="2854836"/>
                  <a:pt x="3996025" y="2836538"/>
                  <a:pt x="3929518" y="2855013"/>
                </a:cubicBezTo>
                <a:cubicBezTo>
                  <a:pt x="3504203" y="2973163"/>
                  <a:pt x="3894047" y="2896882"/>
                  <a:pt x="2963421" y="2909291"/>
                </a:cubicBezTo>
                <a:lnTo>
                  <a:pt x="2778886" y="2931002"/>
                </a:lnTo>
                <a:cubicBezTo>
                  <a:pt x="2511182" y="2937453"/>
                  <a:pt x="2243371" y="2938239"/>
                  <a:pt x="1975614" y="2941857"/>
                </a:cubicBezTo>
                <a:cubicBezTo>
                  <a:pt x="1946667" y="2949094"/>
                  <a:pt x="1918101" y="2958069"/>
                  <a:pt x="1888774" y="2963568"/>
                </a:cubicBezTo>
                <a:cubicBezTo>
                  <a:pt x="1860102" y="2968944"/>
                  <a:pt x="1830850" y="2970568"/>
                  <a:pt x="1801934" y="2974424"/>
                </a:cubicBezTo>
                <a:lnTo>
                  <a:pt x="1725949" y="2985279"/>
                </a:lnTo>
                <a:cubicBezTo>
                  <a:pt x="1613780" y="2970805"/>
                  <a:pt x="1500849" y="2961354"/>
                  <a:pt x="1389443" y="2941857"/>
                </a:cubicBezTo>
                <a:cubicBezTo>
                  <a:pt x="1355630" y="2935940"/>
                  <a:pt x="1324118" y="2920716"/>
                  <a:pt x="1291748" y="2909291"/>
                </a:cubicBezTo>
                <a:cubicBezTo>
                  <a:pt x="1202164" y="2877672"/>
                  <a:pt x="1179039" y="2866466"/>
                  <a:pt x="1085502" y="2822446"/>
                </a:cubicBezTo>
                <a:cubicBezTo>
                  <a:pt x="1020225" y="2791726"/>
                  <a:pt x="1034375" y="2799215"/>
                  <a:pt x="987807" y="2768168"/>
                </a:cubicBezTo>
                <a:cubicBezTo>
                  <a:pt x="935198" y="2689253"/>
                  <a:pt x="1005163" y="2777282"/>
                  <a:pt x="846692" y="2713890"/>
                </a:cubicBezTo>
                <a:cubicBezTo>
                  <a:pt x="827687" y="2706288"/>
                  <a:pt x="819337" y="2683152"/>
                  <a:pt x="803272" y="2670468"/>
                </a:cubicBezTo>
                <a:cubicBezTo>
                  <a:pt x="750445" y="2628761"/>
                  <a:pt x="688037" y="2598651"/>
                  <a:pt x="640446" y="2551057"/>
                </a:cubicBezTo>
                <a:cubicBezTo>
                  <a:pt x="597026" y="2507635"/>
                  <a:pt x="549850" y="2467668"/>
                  <a:pt x="510186" y="2420790"/>
                </a:cubicBezTo>
                <a:cubicBezTo>
                  <a:pt x="451468" y="2351392"/>
                  <a:pt x="406502" y="2303850"/>
                  <a:pt x="358216" y="2236246"/>
                </a:cubicBezTo>
                <a:cubicBezTo>
                  <a:pt x="310435" y="2169349"/>
                  <a:pt x="365797" y="2241643"/>
                  <a:pt x="303941" y="2138546"/>
                </a:cubicBezTo>
                <a:cubicBezTo>
                  <a:pt x="294633" y="2123032"/>
                  <a:pt x="282231" y="2109598"/>
                  <a:pt x="271376" y="2095124"/>
                </a:cubicBezTo>
                <a:cubicBezTo>
                  <a:pt x="254638" y="2044907"/>
                  <a:pt x="268872" y="2078090"/>
                  <a:pt x="238811" y="2029990"/>
                </a:cubicBezTo>
                <a:cubicBezTo>
                  <a:pt x="227629" y="2012098"/>
                  <a:pt x="225118" y="1985148"/>
                  <a:pt x="206246" y="1975712"/>
                </a:cubicBezTo>
                <a:cubicBezTo>
                  <a:pt x="176940" y="1961058"/>
                  <a:pt x="141115" y="1968475"/>
                  <a:pt x="108550" y="1964857"/>
                </a:cubicBezTo>
                <a:cubicBezTo>
                  <a:pt x="106676" y="1962358"/>
                  <a:pt x="58244" y="1899452"/>
                  <a:pt x="54275" y="1888868"/>
                </a:cubicBezTo>
                <a:cubicBezTo>
                  <a:pt x="47797" y="1871592"/>
                  <a:pt x="50043" y="1851811"/>
                  <a:pt x="43420" y="1834590"/>
                </a:cubicBezTo>
                <a:cubicBezTo>
                  <a:pt x="31802" y="1804382"/>
                  <a:pt x="0" y="1747746"/>
                  <a:pt x="0" y="1747746"/>
                </a:cubicBezTo>
                <a:cubicBezTo>
                  <a:pt x="9040" y="1652817"/>
                  <a:pt x="13416" y="1550394"/>
                  <a:pt x="32565" y="1454646"/>
                </a:cubicBezTo>
                <a:cubicBezTo>
                  <a:pt x="35491" y="1440016"/>
                  <a:pt x="37682" y="1424995"/>
                  <a:pt x="43420" y="1411223"/>
                </a:cubicBezTo>
                <a:cubicBezTo>
                  <a:pt x="55867" y="1381348"/>
                  <a:pt x="86840" y="1324379"/>
                  <a:pt x="86840" y="1324379"/>
                </a:cubicBezTo>
                <a:cubicBezTo>
                  <a:pt x="90592" y="1301866"/>
                  <a:pt x="98834" y="1241734"/>
                  <a:pt x="108550" y="1215823"/>
                </a:cubicBezTo>
                <a:cubicBezTo>
                  <a:pt x="114232" y="1200671"/>
                  <a:pt x="119901" y="1184833"/>
                  <a:pt x="130260" y="1172401"/>
                </a:cubicBezTo>
                <a:cubicBezTo>
                  <a:pt x="138612" y="1162378"/>
                  <a:pt x="150903" y="1155989"/>
                  <a:pt x="162825" y="1150690"/>
                </a:cubicBezTo>
                <a:cubicBezTo>
                  <a:pt x="183737" y="1141395"/>
                  <a:pt x="227956" y="1128979"/>
                  <a:pt x="227956" y="1128979"/>
                </a:cubicBezTo>
                <a:lnTo>
                  <a:pt x="227956" y="1074701"/>
                </a:lnTo>
                <a:close/>
              </a:path>
            </a:pathLst>
          </a:custGeom>
          <a:solidFill>
            <a:srgbClr val="C3D69B"/>
          </a:solidFill>
          <a:ln w="9525" cap="flat" cmpd="sng">
            <a:solidFill>
              <a:srgbClr val="4A7EBB"/>
            </a:solidFill>
            <a:prstDash val="solid"/>
            <a:round/>
            <a:headEnd/>
            <a:tailEnd/>
          </a:ln>
          <a:effectLst>
            <a:outerShdw blurRad="400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80" name="Freeform 79">
            <a:extLst>
              <a:ext uri="{FF2B5EF4-FFF2-40B4-BE49-F238E27FC236}">
                <a16:creationId xmlns:a16="http://schemas.microsoft.com/office/drawing/2014/main" id="{D2AF8B30-A92C-3B4F-A566-C7F1254CF806}"/>
              </a:ext>
            </a:extLst>
          </p:cNvPr>
          <p:cNvSpPr>
            <a:spLocks/>
          </p:cNvSpPr>
          <p:nvPr/>
        </p:nvSpPr>
        <p:spPr bwMode="auto">
          <a:xfrm>
            <a:off x="93663" y="1470025"/>
            <a:ext cx="4487862" cy="2449513"/>
          </a:xfrm>
          <a:custGeom>
            <a:avLst/>
            <a:gdLst>
              <a:gd name="T0" fmla="*/ 470725 w 4487084"/>
              <a:gd name="T1" fmla="*/ 1059374 h 2448886"/>
              <a:gd name="T2" fmla="*/ 763811 w 4487084"/>
              <a:gd name="T3" fmla="*/ 961674 h 2448886"/>
              <a:gd name="T4" fmla="*/ 1132882 w 4487084"/>
              <a:gd name="T5" fmla="*/ 787985 h 2448886"/>
              <a:gd name="T6" fmla="*/ 1382547 w 4487084"/>
              <a:gd name="T7" fmla="*/ 657719 h 2448886"/>
              <a:gd name="T8" fmla="*/ 1512807 w 4487084"/>
              <a:gd name="T9" fmla="*/ 494885 h 2448886"/>
              <a:gd name="T10" fmla="*/ 1610503 w 4487084"/>
              <a:gd name="T11" fmla="*/ 364619 h 2448886"/>
              <a:gd name="T12" fmla="*/ 1664778 w 4487084"/>
              <a:gd name="T13" fmla="*/ 288630 h 2448886"/>
              <a:gd name="T14" fmla="*/ 1719053 w 4487084"/>
              <a:gd name="T15" fmla="*/ 223496 h 2448886"/>
              <a:gd name="T16" fmla="*/ 1838458 w 4487084"/>
              <a:gd name="T17" fmla="*/ 104085 h 2448886"/>
              <a:gd name="T18" fmla="*/ 1957863 w 4487084"/>
              <a:gd name="T19" fmla="*/ 38952 h 2448886"/>
              <a:gd name="T20" fmla="*/ 2359499 w 4487084"/>
              <a:gd name="T21" fmla="*/ 28096 h 2448886"/>
              <a:gd name="T22" fmla="*/ 2446339 w 4487084"/>
              <a:gd name="T23" fmla="*/ 82374 h 2448886"/>
              <a:gd name="T24" fmla="*/ 2576600 w 4487084"/>
              <a:gd name="T25" fmla="*/ 158363 h 2448886"/>
              <a:gd name="T26" fmla="*/ 3184481 w 4487084"/>
              <a:gd name="T27" fmla="*/ 147507 h 2448886"/>
              <a:gd name="T28" fmla="*/ 3347306 w 4487084"/>
              <a:gd name="T29" fmla="*/ 114941 h 2448886"/>
              <a:gd name="T30" fmla="*/ 3466712 w 4487084"/>
              <a:gd name="T31" fmla="*/ 93230 h 2448886"/>
              <a:gd name="T32" fmla="*/ 3586117 w 4487084"/>
              <a:gd name="T33" fmla="*/ 60663 h 2448886"/>
              <a:gd name="T34" fmla="*/ 4389388 w 4487084"/>
              <a:gd name="T35" fmla="*/ 180074 h 2448886"/>
              <a:gd name="T36" fmla="*/ 4443664 w 4487084"/>
              <a:gd name="T37" fmla="*/ 299485 h 2448886"/>
              <a:gd name="T38" fmla="*/ 4476229 w 4487084"/>
              <a:gd name="T39" fmla="*/ 1005097 h 2448886"/>
              <a:gd name="T40" fmla="*/ 4454519 w 4487084"/>
              <a:gd name="T41" fmla="*/ 1167930 h 2448886"/>
              <a:gd name="T42" fmla="*/ 4421954 w 4487084"/>
              <a:gd name="T43" fmla="*/ 1319908 h 2448886"/>
              <a:gd name="T44" fmla="*/ 4313403 w 4487084"/>
              <a:gd name="T45" fmla="*/ 1515308 h 2448886"/>
              <a:gd name="T46" fmla="*/ 4237418 w 4487084"/>
              <a:gd name="T47" fmla="*/ 1580441 h 2448886"/>
              <a:gd name="T48" fmla="*/ 4172288 w 4487084"/>
              <a:gd name="T49" fmla="*/ 1613008 h 2448886"/>
              <a:gd name="T50" fmla="*/ 4074593 w 4487084"/>
              <a:gd name="T51" fmla="*/ 1656430 h 2448886"/>
              <a:gd name="T52" fmla="*/ 3966043 w 4487084"/>
              <a:gd name="T53" fmla="*/ 1688997 h 2448886"/>
              <a:gd name="T54" fmla="*/ 3683812 w 4487084"/>
              <a:gd name="T55" fmla="*/ 1721564 h 2448886"/>
              <a:gd name="T56" fmla="*/ 3542697 w 4487084"/>
              <a:gd name="T57" fmla="*/ 1764986 h 2448886"/>
              <a:gd name="T58" fmla="*/ 3369016 w 4487084"/>
              <a:gd name="T59" fmla="*/ 1808408 h 2448886"/>
              <a:gd name="T60" fmla="*/ 3293031 w 4487084"/>
              <a:gd name="T61" fmla="*/ 1851830 h 2448886"/>
              <a:gd name="T62" fmla="*/ 3162771 w 4487084"/>
              <a:gd name="T63" fmla="*/ 1982097 h 2448886"/>
              <a:gd name="T64" fmla="*/ 3021656 w 4487084"/>
              <a:gd name="T65" fmla="*/ 2101508 h 2448886"/>
              <a:gd name="T66" fmla="*/ 2902250 w 4487084"/>
              <a:gd name="T67" fmla="*/ 2199208 h 2448886"/>
              <a:gd name="T68" fmla="*/ 2804555 w 4487084"/>
              <a:gd name="T69" fmla="*/ 2253486 h 2448886"/>
              <a:gd name="T70" fmla="*/ 2663440 w 4487084"/>
              <a:gd name="T71" fmla="*/ 2329475 h 2448886"/>
              <a:gd name="T72" fmla="*/ 2533180 w 4487084"/>
              <a:gd name="T73" fmla="*/ 2394608 h 2448886"/>
              <a:gd name="T74" fmla="*/ 1708198 w 4487084"/>
              <a:gd name="T75" fmla="*/ 2427175 h 2448886"/>
              <a:gd name="T76" fmla="*/ 1501952 w 4487084"/>
              <a:gd name="T77" fmla="*/ 2362042 h 2448886"/>
              <a:gd name="T78" fmla="*/ 1425967 w 4487084"/>
              <a:gd name="T79" fmla="*/ 2329475 h 2448886"/>
              <a:gd name="T80" fmla="*/ 1013476 w 4487084"/>
              <a:gd name="T81" fmla="*/ 2253486 h 2448886"/>
              <a:gd name="T82" fmla="*/ 883216 w 4487084"/>
              <a:gd name="T83" fmla="*/ 2199208 h 2448886"/>
              <a:gd name="T84" fmla="*/ 807231 w 4487084"/>
              <a:gd name="T85" fmla="*/ 2155786 h 2448886"/>
              <a:gd name="T86" fmla="*/ 720391 w 4487084"/>
              <a:gd name="T87" fmla="*/ 2123219 h 2448886"/>
              <a:gd name="T88" fmla="*/ 611840 w 4487084"/>
              <a:gd name="T89" fmla="*/ 2047230 h 2448886"/>
              <a:gd name="T90" fmla="*/ 568420 w 4487084"/>
              <a:gd name="T91" fmla="*/ 1982097 h 2448886"/>
              <a:gd name="T92" fmla="*/ 221060 w 4487084"/>
              <a:gd name="T93" fmla="*/ 1819264 h 2448886"/>
              <a:gd name="T94" fmla="*/ 145075 w 4487084"/>
              <a:gd name="T95" fmla="*/ 1699853 h 2448886"/>
              <a:gd name="T96" fmla="*/ 101654 w 4487084"/>
              <a:gd name="T97" fmla="*/ 1602152 h 2448886"/>
              <a:gd name="T98" fmla="*/ 69089 w 4487084"/>
              <a:gd name="T99" fmla="*/ 1482741 h 2448886"/>
              <a:gd name="T100" fmla="*/ 25669 w 4487084"/>
              <a:gd name="T101" fmla="*/ 1374186 h 2448886"/>
              <a:gd name="T102" fmla="*/ 90799 w 4487084"/>
              <a:gd name="T103" fmla="*/ 1113652 h 2448886"/>
              <a:gd name="T104" fmla="*/ 177640 w 4487084"/>
              <a:gd name="T105" fmla="*/ 1070230 h 24488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4487084" h="2448886">
                <a:moveTo>
                  <a:pt x="177640" y="1070230"/>
                </a:moveTo>
                <a:cubicBezTo>
                  <a:pt x="233724" y="1064802"/>
                  <a:pt x="373946" y="1073200"/>
                  <a:pt x="470725" y="1059374"/>
                </a:cubicBezTo>
                <a:cubicBezTo>
                  <a:pt x="763343" y="1017570"/>
                  <a:pt x="550011" y="1025708"/>
                  <a:pt x="676971" y="983386"/>
                </a:cubicBezTo>
                <a:cubicBezTo>
                  <a:pt x="723960" y="967722"/>
                  <a:pt x="725220" y="979955"/>
                  <a:pt x="763811" y="961674"/>
                </a:cubicBezTo>
                <a:cubicBezTo>
                  <a:pt x="822307" y="933964"/>
                  <a:pt x="877394" y="898870"/>
                  <a:pt x="937491" y="874830"/>
                </a:cubicBezTo>
                <a:cubicBezTo>
                  <a:pt x="1149372" y="790074"/>
                  <a:pt x="950326" y="873182"/>
                  <a:pt x="1132882" y="787985"/>
                </a:cubicBezTo>
                <a:cubicBezTo>
                  <a:pt x="1190482" y="761104"/>
                  <a:pt x="1220066" y="754314"/>
                  <a:pt x="1273997" y="722852"/>
                </a:cubicBezTo>
                <a:cubicBezTo>
                  <a:pt x="1431178" y="631159"/>
                  <a:pt x="1267052" y="715469"/>
                  <a:pt x="1382547" y="657719"/>
                </a:cubicBezTo>
                <a:cubicBezTo>
                  <a:pt x="1436447" y="576864"/>
                  <a:pt x="1367174" y="676167"/>
                  <a:pt x="1436822" y="592585"/>
                </a:cubicBezTo>
                <a:cubicBezTo>
                  <a:pt x="1463233" y="560890"/>
                  <a:pt x="1487318" y="527326"/>
                  <a:pt x="1512807" y="494885"/>
                </a:cubicBezTo>
                <a:cubicBezTo>
                  <a:pt x="1527121" y="476666"/>
                  <a:pt x="1545866" y="461331"/>
                  <a:pt x="1556227" y="440608"/>
                </a:cubicBezTo>
                <a:cubicBezTo>
                  <a:pt x="1596402" y="360255"/>
                  <a:pt x="1555492" y="430635"/>
                  <a:pt x="1610503" y="364619"/>
                </a:cubicBezTo>
                <a:cubicBezTo>
                  <a:pt x="1618855" y="354596"/>
                  <a:pt x="1624630" y="342669"/>
                  <a:pt x="1632213" y="332052"/>
                </a:cubicBezTo>
                <a:cubicBezTo>
                  <a:pt x="1642729" y="317330"/>
                  <a:pt x="1654262" y="303352"/>
                  <a:pt x="1664778" y="288630"/>
                </a:cubicBezTo>
                <a:cubicBezTo>
                  <a:pt x="1672361" y="278013"/>
                  <a:pt x="1678136" y="266086"/>
                  <a:pt x="1686488" y="256063"/>
                </a:cubicBezTo>
                <a:cubicBezTo>
                  <a:pt x="1696316" y="244269"/>
                  <a:pt x="1709225" y="235290"/>
                  <a:pt x="1719053" y="223496"/>
                </a:cubicBezTo>
                <a:cubicBezTo>
                  <a:pt x="1727405" y="213473"/>
                  <a:pt x="1732096" y="200681"/>
                  <a:pt x="1740763" y="190930"/>
                </a:cubicBezTo>
                <a:cubicBezTo>
                  <a:pt x="1808344" y="114897"/>
                  <a:pt x="1783225" y="143539"/>
                  <a:pt x="1838458" y="104085"/>
                </a:cubicBezTo>
                <a:cubicBezTo>
                  <a:pt x="1844011" y="100118"/>
                  <a:pt x="1901658" y="55287"/>
                  <a:pt x="1914443" y="49807"/>
                </a:cubicBezTo>
                <a:cubicBezTo>
                  <a:pt x="1928155" y="43930"/>
                  <a:pt x="1943573" y="43239"/>
                  <a:pt x="1957863" y="38952"/>
                </a:cubicBezTo>
                <a:cubicBezTo>
                  <a:pt x="2087700" y="0"/>
                  <a:pt x="1963489" y="21492"/>
                  <a:pt x="2174964" y="6385"/>
                </a:cubicBezTo>
                <a:cubicBezTo>
                  <a:pt x="2212670" y="9286"/>
                  <a:pt x="2307715" y="8676"/>
                  <a:pt x="2359499" y="28096"/>
                </a:cubicBezTo>
                <a:cubicBezTo>
                  <a:pt x="2374650" y="33778"/>
                  <a:pt x="2389197" y="41230"/>
                  <a:pt x="2402919" y="49807"/>
                </a:cubicBezTo>
                <a:cubicBezTo>
                  <a:pt x="2418261" y="59396"/>
                  <a:pt x="2431617" y="71858"/>
                  <a:pt x="2446339" y="82374"/>
                </a:cubicBezTo>
                <a:cubicBezTo>
                  <a:pt x="2547531" y="154658"/>
                  <a:pt x="2414687" y="61170"/>
                  <a:pt x="2511470" y="114941"/>
                </a:cubicBezTo>
                <a:cubicBezTo>
                  <a:pt x="2534279" y="127613"/>
                  <a:pt x="2576600" y="158363"/>
                  <a:pt x="2576600" y="158363"/>
                </a:cubicBezTo>
                <a:cubicBezTo>
                  <a:pt x="2685710" y="322039"/>
                  <a:pt x="2596628" y="208270"/>
                  <a:pt x="3075931" y="180074"/>
                </a:cubicBezTo>
                <a:cubicBezTo>
                  <a:pt x="3132244" y="176761"/>
                  <a:pt x="3140250" y="157337"/>
                  <a:pt x="3184481" y="147507"/>
                </a:cubicBezTo>
                <a:cubicBezTo>
                  <a:pt x="3205966" y="142732"/>
                  <a:pt x="3228029" y="140969"/>
                  <a:pt x="3249611" y="136652"/>
                </a:cubicBezTo>
                <a:cubicBezTo>
                  <a:pt x="3282323" y="130109"/>
                  <a:pt x="3314801" y="122443"/>
                  <a:pt x="3347306" y="114941"/>
                </a:cubicBezTo>
                <a:cubicBezTo>
                  <a:pt x="3361843" y="111586"/>
                  <a:pt x="3376048" y="106754"/>
                  <a:pt x="3390726" y="104085"/>
                </a:cubicBezTo>
                <a:cubicBezTo>
                  <a:pt x="3415899" y="99508"/>
                  <a:pt x="3441383" y="96848"/>
                  <a:pt x="3466712" y="93230"/>
                </a:cubicBezTo>
                <a:cubicBezTo>
                  <a:pt x="3541151" y="68415"/>
                  <a:pt x="3448760" y="97718"/>
                  <a:pt x="3553552" y="71519"/>
                </a:cubicBezTo>
                <a:cubicBezTo>
                  <a:pt x="3564653" y="68744"/>
                  <a:pt x="3575262" y="64282"/>
                  <a:pt x="3586117" y="60663"/>
                </a:cubicBezTo>
                <a:cubicBezTo>
                  <a:pt x="3839401" y="67900"/>
                  <a:pt x="4093433" y="61617"/>
                  <a:pt x="4345968" y="82374"/>
                </a:cubicBezTo>
                <a:cubicBezTo>
                  <a:pt x="4378223" y="85025"/>
                  <a:pt x="4386591" y="164688"/>
                  <a:pt x="4389388" y="180074"/>
                </a:cubicBezTo>
                <a:cubicBezTo>
                  <a:pt x="4389512" y="180754"/>
                  <a:pt x="4399842" y="263701"/>
                  <a:pt x="4411099" y="277774"/>
                </a:cubicBezTo>
                <a:cubicBezTo>
                  <a:pt x="4419249" y="287962"/>
                  <a:pt x="4431673" y="294346"/>
                  <a:pt x="4443664" y="299485"/>
                </a:cubicBezTo>
                <a:cubicBezTo>
                  <a:pt x="4457376" y="305362"/>
                  <a:pt x="4472611" y="306722"/>
                  <a:pt x="4487084" y="310341"/>
                </a:cubicBezTo>
                <a:cubicBezTo>
                  <a:pt x="4483466" y="541926"/>
                  <a:pt x="4482843" y="773578"/>
                  <a:pt x="4476229" y="1005097"/>
                </a:cubicBezTo>
                <a:cubicBezTo>
                  <a:pt x="4475600" y="1027098"/>
                  <a:pt x="4468283" y="1048413"/>
                  <a:pt x="4465374" y="1070230"/>
                </a:cubicBezTo>
                <a:cubicBezTo>
                  <a:pt x="4461044" y="1102710"/>
                  <a:pt x="4459501" y="1135544"/>
                  <a:pt x="4454519" y="1167930"/>
                </a:cubicBezTo>
                <a:cubicBezTo>
                  <a:pt x="4452251" y="1182676"/>
                  <a:pt x="4446590" y="1196722"/>
                  <a:pt x="4443664" y="1211352"/>
                </a:cubicBezTo>
                <a:cubicBezTo>
                  <a:pt x="4426348" y="1297939"/>
                  <a:pt x="4440864" y="1250566"/>
                  <a:pt x="4421954" y="1319908"/>
                </a:cubicBezTo>
                <a:cubicBezTo>
                  <a:pt x="4415023" y="1345323"/>
                  <a:pt x="4411283" y="1371978"/>
                  <a:pt x="4400244" y="1395897"/>
                </a:cubicBezTo>
                <a:cubicBezTo>
                  <a:pt x="4390541" y="1416921"/>
                  <a:pt x="4331771" y="1496939"/>
                  <a:pt x="4313403" y="1515308"/>
                </a:cubicBezTo>
                <a:cubicBezTo>
                  <a:pt x="4304178" y="1524533"/>
                  <a:pt x="4290743" y="1528528"/>
                  <a:pt x="4280838" y="1537019"/>
                </a:cubicBezTo>
                <a:cubicBezTo>
                  <a:pt x="4265297" y="1550340"/>
                  <a:pt x="4254074" y="1568543"/>
                  <a:pt x="4237418" y="1580441"/>
                </a:cubicBezTo>
                <a:cubicBezTo>
                  <a:pt x="4228107" y="1587092"/>
                  <a:pt x="4215087" y="1586180"/>
                  <a:pt x="4204853" y="1591297"/>
                </a:cubicBezTo>
                <a:cubicBezTo>
                  <a:pt x="4193184" y="1597132"/>
                  <a:pt x="4183957" y="1607173"/>
                  <a:pt x="4172288" y="1613008"/>
                </a:cubicBezTo>
                <a:cubicBezTo>
                  <a:pt x="4154860" y="1621722"/>
                  <a:pt x="4135819" y="1626805"/>
                  <a:pt x="4118013" y="1634719"/>
                </a:cubicBezTo>
                <a:cubicBezTo>
                  <a:pt x="4103226" y="1641291"/>
                  <a:pt x="4090092" y="1651780"/>
                  <a:pt x="4074593" y="1656430"/>
                </a:cubicBezTo>
                <a:cubicBezTo>
                  <a:pt x="4053512" y="1662755"/>
                  <a:pt x="4031173" y="1663667"/>
                  <a:pt x="4009463" y="1667286"/>
                </a:cubicBezTo>
                <a:cubicBezTo>
                  <a:pt x="3994990" y="1674523"/>
                  <a:pt x="3981542" y="1684347"/>
                  <a:pt x="3966043" y="1688997"/>
                </a:cubicBezTo>
                <a:cubicBezTo>
                  <a:pt x="3944961" y="1695322"/>
                  <a:pt x="3922666" y="1696506"/>
                  <a:pt x="3900912" y="1699853"/>
                </a:cubicBezTo>
                <a:cubicBezTo>
                  <a:pt x="3795761" y="1716031"/>
                  <a:pt x="3818101" y="1711233"/>
                  <a:pt x="3683812" y="1721564"/>
                </a:cubicBezTo>
                <a:cubicBezTo>
                  <a:pt x="3669339" y="1728801"/>
                  <a:pt x="3655858" y="1738516"/>
                  <a:pt x="3640392" y="1743275"/>
                </a:cubicBezTo>
                <a:cubicBezTo>
                  <a:pt x="3608508" y="1753086"/>
                  <a:pt x="3575341" y="1758113"/>
                  <a:pt x="3542697" y="1764986"/>
                </a:cubicBezTo>
                <a:cubicBezTo>
                  <a:pt x="3506588" y="1772588"/>
                  <a:pt x="3469153" y="1775028"/>
                  <a:pt x="3434146" y="1786697"/>
                </a:cubicBezTo>
                <a:lnTo>
                  <a:pt x="3369016" y="1808408"/>
                </a:lnTo>
                <a:lnTo>
                  <a:pt x="3336451" y="1819264"/>
                </a:lnTo>
                <a:cubicBezTo>
                  <a:pt x="3321978" y="1830119"/>
                  <a:pt x="3305824" y="1839037"/>
                  <a:pt x="3293031" y="1851830"/>
                </a:cubicBezTo>
                <a:cubicBezTo>
                  <a:pt x="3220117" y="1924747"/>
                  <a:pt x="3366579" y="1846218"/>
                  <a:pt x="3195336" y="1960386"/>
                </a:cubicBezTo>
                <a:cubicBezTo>
                  <a:pt x="3184481" y="1967623"/>
                  <a:pt x="3172522" y="1973429"/>
                  <a:pt x="3162771" y="1982097"/>
                </a:cubicBezTo>
                <a:cubicBezTo>
                  <a:pt x="3139824" y="2002496"/>
                  <a:pt x="3123187" y="2030198"/>
                  <a:pt x="3097641" y="2047230"/>
                </a:cubicBezTo>
                <a:cubicBezTo>
                  <a:pt x="3073331" y="2063438"/>
                  <a:pt x="3043192" y="2082664"/>
                  <a:pt x="3021656" y="2101508"/>
                </a:cubicBezTo>
                <a:cubicBezTo>
                  <a:pt x="3006252" y="2114987"/>
                  <a:pt x="2993640" y="2131451"/>
                  <a:pt x="2978236" y="2144930"/>
                </a:cubicBezTo>
                <a:cubicBezTo>
                  <a:pt x="2934207" y="2183457"/>
                  <a:pt x="2942781" y="2168808"/>
                  <a:pt x="2902250" y="2199208"/>
                </a:cubicBezTo>
                <a:cubicBezTo>
                  <a:pt x="2883715" y="2213110"/>
                  <a:pt x="2868228" y="2231379"/>
                  <a:pt x="2847975" y="2242631"/>
                </a:cubicBezTo>
                <a:cubicBezTo>
                  <a:pt x="2834934" y="2249877"/>
                  <a:pt x="2819028" y="2249868"/>
                  <a:pt x="2804555" y="2253486"/>
                </a:cubicBezTo>
                <a:cubicBezTo>
                  <a:pt x="2790082" y="2264342"/>
                  <a:pt x="2776950" y="2277266"/>
                  <a:pt x="2761135" y="2286053"/>
                </a:cubicBezTo>
                <a:cubicBezTo>
                  <a:pt x="2614130" y="2367727"/>
                  <a:pt x="2788819" y="2254244"/>
                  <a:pt x="2663440" y="2329475"/>
                </a:cubicBezTo>
                <a:cubicBezTo>
                  <a:pt x="2641066" y="2342900"/>
                  <a:pt x="2623063" y="2364645"/>
                  <a:pt x="2598310" y="2372897"/>
                </a:cubicBezTo>
                <a:cubicBezTo>
                  <a:pt x="2576600" y="2380134"/>
                  <a:pt x="2555798" y="2391128"/>
                  <a:pt x="2533180" y="2394608"/>
                </a:cubicBezTo>
                <a:cubicBezTo>
                  <a:pt x="2204320" y="2445205"/>
                  <a:pt x="2345853" y="2430731"/>
                  <a:pt x="2109834" y="2448886"/>
                </a:cubicBezTo>
                <a:cubicBezTo>
                  <a:pt x="2107271" y="2448798"/>
                  <a:pt x="1804369" y="2447784"/>
                  <a:pt x="1708198" y="2427175"/>
                </a:cubicBezTo>
                <a:cubicBezTo>
                  <a:pt x="1685822" y="2422380"/>
                  <a:pt x="1665508" y="2409952"/>
                  <a:pt x="1643068" y="2405464"/>
                </a:cubicBezTo>
                <a:cubicBezTo>
                  <a:pt x="1554165" y="2387682"/>
                  <a:pt x="1613295" y="2402532"/>
                  <a:pt x="1501952" y="2362042"/>
                </a:cubicBezTo>
                <a:cubicBezTo>
                  <a:pt x="1491199" y="2358132"/>
                  <a:pt x="1479904" y="2355694"/>
                  <a:pt x="1469387" y="2351186"/>
                </a:cubicBezTo>
                <a:cubicBezTo>
                  <a:pt x="1454514" y="2344811"/>
                  <a:pt x="1441579" y="2333733"/>
                  <a:pt x="1425967" y="2329475"/>
                </a:cubicBezTo>
                <a:cubicBezTo>
                  <a:pt x="1372148" y="2314796"/>
                  <a:pt x="1175237" y="2308340"/>
                  <a:pt x="1165447" y="2307764"/>
                </a:cubicBezTo>
                <a:cubicBezTo>
                  <a:pt x="1105791" y="2285392"/>
                  <a:pt x="1071951" y="2271479"/>
                  <a:pt x="1013476" y="2253486"/>
                </a:cubicBezTo>
                <a:cubicBezTo>
                  <a:pt x="988299" y="2245739"/>
                  <a:pt x="962819" y="2239012"/>
                  <a:pt x="937491" y="2231775"/>
                </a:cubicBezTo>
                <a:cubicBezTo>
                  <a:pt x="919399" y="2220919"/>
                  <a:pt x="901107" y="2210391"/>
                  <a:pt x="883216" y="2199208"/>
                </a:cubicBezTo>
                <a:cubicBezTo>
                  <a:pt x="872153" y="2192293"/>
                  <a:pt x="861978" y="2183970"/>
                  <a:pt x="850651" y="2177497"/>
                </a:cubicBezTo>
                <a:cubicBezTo>
                  <a:pt x="836601" y="2169468"/>
                  <a:pt x="821281" y="2163815"/>
                  <a:pt x="807231" y="2155786"/>
                </a:cubicBezTo>
                <a:cubicBezTo>
                  <a:pt x="795904" y="2149313"/>
                  <a:pt x="786882" y="2138656"/>
                  <a:pt x="774666" y="2134075"/>
                </a:cubicBezTo>
                <a:cubicBezTo>
                  <a:pt x="757391" y="2127596"/>
                  <a:pt x="738483" y="2126838"/>
                  <a:pt x="720391" y="2123219"/>
                </a:cubicBezTo>
                <a:cubicBezTo>
                  <a:pt x="705918" y="2112364"/>
                  <a:pt x="691792" y="2101028"/>
                  <a:pt x="676971" y="2090653"/>
                </a:cubicBezTo>
                <a:cubicBezTo>
                  <a:pt x="655595" y="2075689"/>
                  <a:pt x="611840" y="2047230"/>
                  <a:pt x="611840" y="2047230"/>
                </a:cubicBezTo>
                <a:cubicBezTo>
                  <a:pt x="608222" y="2032756"/>
                  <a:pt x="609261" y="2016222"/>
                  <a:pt x="600985" y="2003808"/>
                </a:cubicBezTo>
                <a:cubicBezTo>
                  <a:pt x="593748" y="1992953"/>
                  <a:pt x="580846" y="1986073"/>
                  <a:pt x="568420" y="1982097"/>
                </a:cubicBezTo>
                <a:cubicBezTo>
                  <a:pt x="489835" y="1956949"/>
                  <a:pt x="409213" y="1938675"/>
                  <a:pt x="329610" y="1916964"/>
                </a:cubicBezTo>
                <a:cubicBezTo>
                  <a:pt x="206426" y="1828971"/>
                  <a:pt x="291178" y="1901072"/>
                  <a:pt x="221060" y="1819264"/>
                </a:cubicBezTo>
                <a:cubicBezTo>
                  <a:pt x="211070" y="1807608"/>
                  <a:pt x="197706" y="1798979"/>
                  <a:pt x="188495" y="1786697"/>
                </a:cubicBezTo>
                <a:cubicBezTo>
                  <a:pt x="120787" y="1696415"/>
                  <a:pt x="178468" y="1766640"/>
                  <a:pt x="145075" y="1699853"/>
                </a:cubicBezTo>
                <a:cubicBezTo>
                  <a:pt x="139240" y="1688184"/>
                  <a:pt x="130601" y="1678142"/>
                  <a:pt x="123364" y="1667286"/>
                </a:cubicBezTo>
                <a:lnTo>
                  <a:pt x="101654" y="1602152"/>
                </a:lnTo>
                <a:cubicBezTo>
                  <a:pt x="101653" y="1602148"/>
                  <a:pt x="79945" y="1537022"/>
                  <a:pt x="79944" y="1537019"/>
                </a:cubicBezTo>
                <a:cubicBezTo>
                  <a:pt x="76326" y="1518926"/>
                  <a:pt x="71698" y="1501007"/>
                  <a:pt x="69089" y="1482741"/>
                </a:cubicBezTo>
                <a:cubicBezTo>
                  <a:pt x="64455" y="1450303"/>
                  <a:pt x="70403" y="1415465"/>
                  <a:pt x="58234" y="1385041"/>
                </a:cubicBezTo>
                <a:cubicBezTo>
                  <a:pt x="53985" y="1374417"/>
                  <a:pt x="36524" y="1377804"/>
                  <a:pt x="25669" y="1374186"/>
                </a:cubicBezTo>
                <a:cubicBezTo>
                  <a:pt x="28429" y="1321734"/>
                  <a:pt x="0" y="1193600"/>
                  <a:pt x="58234" y="1135363"/>
                </a:cubicBezTo>
                <a:cubicBezTo>
                  <a:pt x="67459" y="1126138"/>
                  <a:pt x="79472" y="1120125"/>
                  <a:pt x="90799" y="1113652"/>
                </a:cubicBezTo>
                <a:cubicBezTo>
                  <a:pt x="104849" y="1105623"/>
                  <a:pt x="120755" y="1100917"/>
                  <a:pt x="134219" y="1091941"/>
                </a:cubicBezTo>
                <a:cubicBezTo>
                  <a:pt x="178298" y="1062554"/>
                  <a:pt x="121556" y="1075658"/>
                  <a:pt x="177640" y="1070230"/>
                </a:cubicBezTo>
                <a:close/>
              </a:path>
            </a:pathLst>
          </a:custGeom>
          <a:solidFill>
            <a:srgbClr val="C3D69B"/>
          </a:solidFill>
          <a:ln w="9525" cap="flat" cmpd="sng">
            <a:solidFill>
              <a:srgbClr val="4A7EBB"/>
            </a:solidFill>
            <a:prstDash val="solid"/>
            <a:round/>
            <a:headEnd/>
            <a:tailEnd/>
          </a:ln>
          <a:effectLst>
            <a:outerShdw blurRad="400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77" name="Freeform 76">
            <a:extLst>
              <a:ext uri="{FF2B5EF4-FFF2-40B4-BE49-F238E27FC236}">
                <a16:creationId xmlns:a16="http://schemas.microsoft.com/office/drawing/2014/main" id="{25D6376C-075D-694C-A59D-8E2E7A3A0495}"/>
              </a:ext>
            </a:extLst>
          </p:cNvPr>
          <p:cNvSpPr>
            <a:spLocks/>
          </p:cNvSpPr>
          <p:nvPr/>
        </p:nvSpPr>
        <p:spPr bwMode="auto">
          <a:xfrm>
            <a:off x="128588" y="1323975"/>
            <a:ext cx="4354512" cy="2540000"/>
          </a:xfrm>
          <a:custGeom>
            <a:avLst/>
            <a:gdLst>
              <a:gd name="T0" fmla="*/ 295267 w 4355045"/>
              <a:gd name="T1" fmla="*/ 1194171 h 2540261"/>
              <a:gd name="T2" fmla="*/ 414672 w 4355045"/>
              <a:gd name="T3" fmla="*/ 1139894 h 2540261"/>
              <a:gd name="T4" fmla="*/ 501512 w 4355045"/>
              <a:gd name="T5" fmla="*/ 1107327 h 2540261"/>
              <a:gd name="T6" fmla="*/ 686048 w 4355045"/>
              <a:gd name="T7" fmla="*/ 1031338 h 2540261"/>
              <a:gd name="T8" fmla="*/ 827163 w 4355045"/>
              <a:gd name="T9" fmla="*/ 966205 h 2540261"/>
              <a:gd name="T10" fmla="*/ 1098539 w 4355045"/>
              <a:gd name="T11" fmla="*/ 803371 h 2540261"/>
              <a:gd name="T12" fmla="*/ 1196234 w 4355045"/>
              <a:gd name="T13" fmla="*/ 738238 h 2540261"/>
              <a:gd name="T14" fmla="*/ 1326494 w 4355045"/>
              <a:gd name="T15" fmla="*/ 618827 h 2540261"/>
              <a:gd name="T16" fmla="*/ 1445899 w 4355045"/>
              <a:gd name="T17" fmla="*/ 466849 h 2540261"/>
              <a:gd name="T18" fmla="*/ 1532740 w 4355045"/>
              <a:gd name="T19" fmla="*/ 390860 h 2540261"/>
              <a:gd name="T20" fmla="*/ 1597870 w 4355045"/>
              <a:gd name="T21" fmla="*/ 314871 h 2540261"/>
              <a:gd name="T22" fmla="*/ 1673855 w 4355045"/>
              <a:gd name="T23" fmla="*/ 173749 h 2540261"/>
              <a:gd name="T24" fmla="*/ 1771550 w 4355045"/>
              <a:gd name="T25" fmla="*/ 141182 h 2540261"/>
              <a:gd name="T26" fmla="*/ 1890955 w 4355045"/>
              <a:gd name="T27" fmla="*/ 76049 h 2540261"/>
              <a:gd name="T28" fmla="*/ 2064636 w 4355045"/>
              <a:gd name="T29" fmla="*/ 21771 h 2540261"/>
              <a:gd name="T30" fmla="*/ 2325156 w 4355045"/>
              <a:gd name="T31" fmla="*/ 21771 h 2540261"/>
              <a:gd name="T32" fmla="*/ 2422851 w 4355045"/>
              <a:gd name="T33" fmla="*/ 162893 h 2540261"/>
              <a:gd name="T34" fmla="*/ 2466271 w 4355045"/>
              <a:gd name="T35" fmla="*/ 325727 h 2540261"/>
              <a:gd name="T36" fmla="*/ 2553112 w 4355045"/>
              <a:gd name="T37" fmla="*/ 575404 h 2540261"/>
              <a:gd name="T38" fmla="*/ 2629097 w 4355045"/>
              <a:gd name="T39" fmla="*/ 629682 h 2540261"/>
              <a:gd name="T40" fmla="*/ 2791922 w 4355045"/>
              <a:gd name="T41" fmla="*/ 727382 h 2540261"/>
              <a:gd name="T42" fmla="*/ 2878762 w 4355045"/>
              <a:gd name="T43" fmla="*/ 792516 h 2540261"/>
              <a:gd name="T44" fmla="*/ 3193558 w 4355045"/>
              <a:gd name="T45" fmla="*/ 879360 h 2540261"/>
              <a:gd name="T46" fmla="*/ 3378093 w 4355045"/>
              <a:gd name="T47" fmla="*/ 922782 h 2540261"/>
              <a:gd name="T48" fmla="*/ 3530064 w 4355045"/>
              <a:gd name="T49" fmla="*/ 977060 h 2540261"/>
              <a:gd name="T50" fmla="*/ 3671179 w 4355045"/>
              <a:gd name="T51" fmla="*/ 1020482 h 2540261"/>
              <a:gd name="T52" fmla="*/ 3996830 w 4355045"/>
              <a:gd name="T53" fmla="*/ 1085616 h 2540261"/>
              <a:gd name="T54" fmla="*/ 4181365 w 4355045"/>
              <a:gd name="T55" fmla="*/ 1161605 h 2540261"/>
              <a:gd name="T56" fmla="*/ 4289915 w 4355045"/>
              <a:gd name="T57" fmla="*/ 1237594 h 2540261"/>
              <a:gd name="T58" fmla="*/ 4333335 w 4355045"/>
              <a:gd name="T59" fmla="*/ 1357005 h 2540261"/>
              <a:gd name="T60" fmla="*/ 4344190 w 4355045"/>
              <a:gd name="T61" fmla="*/ 1563260 h 2540261"/>
              <a:gd name="T62" fmla="*/ 4322480 w 4355045"/>
              <a:gd name="T63" fmla="*/ 1650105 h 2540261"/>
              <a:gd name="T64" fmla="*/ 4159655 w 4355045"/>
              <a:gd name="T65" fmla="*/ 1769516 h 2540261"/>
              <a:gd name="T66" fmla="*/ 3768874 w 4355045"/>
              <a:gd name="T67" fmla="*/ 1812938 h 2540261"/>
              <a:gd name="T68" fmla="*/ 3627759 w 4355045"/>
              <a:gd name="T69" fmla="*/ 1867216 h 2540261"/>
              <a:gd name="T70" fmla="*/ 3475789 w 4355045"/>
              <a:gd name="T71" fmla="*/ 1899783 h 2540261"/>
              <a:gd name="T72" fmla="*/ 3378093 w 4355045"/>
              <a:gd name="T73" fmla="*/ 1921494 h 2540261"/>
              <a:gd name="T74" fmla="*/ 3182703 w 4355045"/>
              <a:gd name="T75" fmla="*/ 1964916 h 2540261"/>
              <a:gd name="T76" fmla="*/ 2965603 w 4355045"/>
              <a:gd name="T77" fmla="*/ 2040905 h 2540261"/>
              <a:gd name="T78" fmla="*/ 2791922 w 4355045"/>
              <a:gd name="T79" fmla="*/ 2171172 h 2540261"/>
              <a:gd name="T80" fmla="*/ 2487982 w 4355045"/>
              <a:gd name="T81" fmla="*/ 2420850 h 2540261"/>
              <a:gd name="T82" fmla="*/ 2390286 w 4355045"/>
              <a:gd name="T83" fmla="*/ 2485983 h 2540261"/>
              <a:gd name="T84" fmla="*/ 2314301 w 4355045"/>
              <a:gd name="T85" fmla="*/ 2507694 h 2540261"/>
              <a:gd name="T86" fmla="*/ 2162331 w 4355045"/>
              <a:gd name="T87" fmla="*/ 2540261 h 2540261"/>
              <a:gd name="T88" fmla="*/ 1771550 w 4355045"/>
              <a:gd name="T89" fmla="*/ 2518550 h 2540261"/>
              <a:gd name="T90" fmla="*/ 1630435 w 4355045"/>
              <a:gd name="T91" fmla="*/ 2485983 h 2540261"/>
              <a:gd name="T92" fmla="*/ 1554450 w 4355045"/>
              <a:gd name="T93" fmla="*/ 2453416 h 2540261"/>
              <a:gd name="T94" fmla="*/ 1326494 w 4355045"/>
              <a:gd name="T95" fmla="*/ 2388283 h 2540261"/>
              <a:gd name="T96" fmla="*/ 1207089 w 4355045"/>
              <a:gd name="T97" fmla="*/ 2301438 h 2540261"/>
              <a:gd name="T98" fmla="*/ 1120249 w 4355045"/>
              <a:gd name="T99" fmla="*/ 2247161 h 2540261"/>
              <a:gd name="T100" fmla="*/ 1044263 w 4355045"/>
              <a:gd name="T101" fmla="*/ 2203738 h 2540261"/>
              <a:gd name="T102" fmla="*/ 794598 w 4355045"/>
              <a:gd name="T103" fmla="*/ 2149461 h 2540261"/>
              <a:gd name="T104" fmla="*/ 588353 w 4355045"/>
              <a:gd name="T105" fmla="*/ 2106038 h 2540261"/>
              <a:gd name="T106" fmla="*/ 501512 w 4355045"/>
              <a:gd name="T107" fmla="*/ 2073472 h 2540261"/>
              <a:gd name="T108" fmla="*/ 447237 w 4355045"/>
              <a:gd name="T109" fmla="*/ 2030049 h 2540261"/>
              <a:gd name="T110" fmla="*/ 327832 w 4355045"/>
              <a:gd name="T111" fmla="*/ 1954061 h 2540261"/>
              <a:gd name="T112" fmla="*/ 262702 w 4355045"/>
              <a:gd name="T113" fmla="*/ 1921494 h 2540261"/>
              <a:gd name="T114" fmla="*/ 143297 w 4355045"/>
              <a:gd name="T115" fmla="*/ 1888927 h 2540261"/>
              <a:gd name="T116" fmla="*/ 78166 w 4355045"/>
              <a:gd name="T117" fmla="*/ 1791227 h 2540261"/>
              <a:gd name="T118" fmla="*/ 23891 w 4355045"/>
              <a:gd name="T119" fmla="*/ 1498127 h 2540261"/>
              <a:gd name="T120" fmla="*/ 78166 w 4355045"/>
              <a:gd name="T121" fmla="*/ 1313583 h 2540261"/>
              <a:gd name="T122" fmla="*/ 110732 w 4355045"/>
              <a:gd name="T123" fmla="*/ 1248449 h 2540261"/>
              <a:gd name="T124" fmla="*/ 165007 w 4355045"/>
              <a:gd name="T125" fmla="*/ 1194171 h 25402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4355045" h="2540261">
                <a:moveTo>
                  <a:pt x="143297" y="1226738"/>
                </a:moveTo>
                <a:cubicBezTo>
                  <a:pt x="165007" y="1226738"/>
                  <a:pt x="245899" y="1209880"/>
                  <a:pt x="295267" y="1194171"/>
                </a:cubicBezTo>
                <a:cubicBezTo>
                  <a:pt x="326107" y="1184358"/>
                  <a:pt x="352644" y="1164142"/>
                  <a:pt x="382107" y="1150749"/>
                </a:cubicBezTo>
                <a:cubicBezTo>
                  <a:pt x="392524" y="1146014"/>
                  <a:pt x="403958" y="1143912"/>
                  <a:pt x="414672" y="1139894"/>
                </a:cubicBezTo>
                <a:cubicBezTo>
                  <a:pt x="432917" y="1133052"/>
                  <a:pt x="450702" y="1125024"/>
                  <a:pt x="468947" y="1118182"/>
                </a:cubicBezTo>
                <a:cubicBezTo>
                  <a:pt x="479661" y="1114164"/>
                  <a:pt x="490552" y="1110615"/>
                  <a:pt x="501512" y="1107327"/>
                </a:cubicBezTo>
                <a:cubicBezTo>
                  <a:pt x="526743" y="1099757"/>
                  <a:pt x="553139" y="1095646"/>
                  <a:pt x="577497" y="1085616"/>
                </a:cubicBezTo>
                <a:cubicBezTo>
                  <a:pt x="614905" y="1070212"/>
                  <a:pt x="651359" y="1052153"/>
                  <a:pt x="686048" y="1031338"/>
                </a:cubicBezTo>
                <a:cubicBezTo>
                  <a:pt x="709078" y="1017519"/>
                  <a:pt x="756057" y="987442"/>
                  <a:pt x="783743" y="977060"/>
                </a:cubicBezTo>
                <a:cubicBezTo>
                  <a:pt x="797712" y="971822"/>
                  <a:pt x="812690" y="969823"/>
                  <a:pt x="827163" y="966205"/>
                </a:cubicBezTo>
                <a:cubicBezTo>
                  <a:pt x="841636" y="958968"/>
                  <a:pt x="856579" y="952601"/>
                  <a:pt x="870583" y="944493"/>
                </a:cubicBezTo>
                <a:cubicBezTo>
                  <a:pt x="1011320" y="863009"/>
                  <a:pt x="999072" y="869685"/>
                  <a:pt x="1098539" y="803371"/>
                </a:cubicBezTo>
                <a:lnTo>
                  <a:pt x="1163669" y="759949"/>
                </a:lnTo>
                <a:cubicBezTo>
                  <a:pt x="1174524" y="752712"/>
                  <a:pt x="1187009" y="747463"/>
                  <a:pt x="1196234" y="738238"/>
                </a:cubicBezTo>
                <a:cubicBezTo>
                  <a:pt x="1225181" y="709290"/>
                  <a:pt x="1250324" y="675956"/>
                  <a:pt x="1283074" y="651393"/>
                </a:cubicBezTo>
                <a:cubicBezTo>
                  <a:pt x="1297547" y="640538"/>
                  <a:pt x="1314324" y="632214"/>
                  <a:pt x="1326494" y="618827"/>
                </a:cubicBezTo>
                <a:cubicBezTo>
                  <a:pt x="1350834" y="592052"/>
                  <a:pt x="1368460" y="559780"/>
                  <a:pt x="1391624" y="531982"/>
                </a:cubicBezTo>
                <a:cubicBezTo>
                  <a:pt x="1409716" y="510271"/>
                  <a:pt x="1425916" y="486833"/>
                  <a:pt x="1445899" y="466849"/>
                </a:cubicBezTo>
                <a:cubicBezTo>
                  <a:pt x="1455124" y="457624"/>
                  <a:pt x="1468646" y="453729"/>
                  <a:pt x="1478464" y="445138"/>
                </a:cubicBezTo>
                <a:cubicBezTo>
                  <a:pt x="1497719" y="428289"/>
                  <a:pt x="1515742" y="409984"/>
                  <a:pt x="1532740" y="390860"/>
                </a:cubicBezTo>
                <a:cubicBezTo>
                  <a:pt x="1544760" y="377337"/>
                  <a:pt x="1553531" y="361175"/>
                  <a:pt x="1565305" y="347438"/>
                </a:cubicBezTo>
                <a:cubicBezTo>
                  <a:pt x="1575295" y="335782"/>
                  <a:pt x="1588445" y="326989"/>
                  <a:pt x="1597870" y="314871"/>
                </a:cubicBezTo>
                <a:cubicBezTo>
                  <a:pt x="1613889" y="294274"/>
                  <a:pt x="1641290" y="249738"/>
                  <a:pt x="1641290" y="249738"/>
                </a:cubicBezTo>
                <a:cubicBezTo>
                  <a:pt x="1646419" y="229220"/>
                  <a:pt x="1651643" y="187632"/>
                  <a:pt x="1673855" y="173749"/>
                </a:cubicBezTo>
                <a:cubicBezTo>
                  <a:pt x="1693261" y="161620"/>
                  <a:pt x="1717275" y="159275"/>
                  <a:pt x="1738985" y="152038"/>
                </a:cubicBezTo>
                <a:cubicBezTo>
                  <a:pt x="1749840" y="148419"/>
                  <a:pt x="1762030" y="147529"/>
                  <a:pt x="1771550" y="141182"/>
                </a:cubicBezTo>
                <a:cubicBezTo>
                  <a:pt x="1793260" y="126708"/>
                  <a:pt x="1812454" y="107451"/>
                  <a:pt x="1836680" y="97760"/>
                </a:cubicBezTo>
                <a:cubicBezTo>
                  <a:pt x="1854772" y="90523"/>
                  <a:pt x="1872643" y="82708"/>
                  <a:pt x="1890955" y="76049"/>
                </a:cubicBezTo>
                <a:cubicBezTo>
                  <a:pt x="1912462" y="68228"/>
                  <a:pt x="1934375" y="61575"/>
                  <a:pt x="1956085" y="54338"/>
                </a:cubicBezTo>
                <a:cubicBezTo>
                  <a:pt x="1997457" y="40546"/>
                  <a:pt x="2014905" y="34204"/>
                  <a:pt x="2064636" y="21771"/>
                </a:cubicBezTo>
                <a:cubicBezTo>
                  <a:pt x="2082535" y="17296"/>
                  <a:pt x="2100819" y="14534"/>
                  <a:pt x="2118911" y="10915"/>
                </a:cubicBezTo>
                <a:cubicBezTo>
                  <a:pt x="2187659" y="14534"/>
                  <a:pt x="2259846" y="0"/>
                  <a:pt x="2325156" y="21771"/>
                </a:cubicBezTo>
                <a:cubicBezTo>
                  <a:pt x="2401141" y="47101"/>
                  <a:pt x="2314301" y="90523"/>
                  <a:pt x="2357721" y="119471"/>
                </a:cubicBezTo>
                <a:lnTo>
                  <a:pt x="2422851" y="162893"/>
                </a:lnTo>
                <a:cubicBezTo>
                  <a:pt x="2426813" y="190631"/>
                  <a:pt x="2432750" y="250806"/>
                  <a:pt x="2444561" y="282304"/>
                </a:cubicBezTo>
                <a:cubicBezTo>
                  <a:pt x="2450243" y="297456"/>
                  <a:pt x="2459785" y="310901"/>
                  <a:pt x="2466271" y="325727"/>
                </a:cubicBezTo>
                <a:cubicBezTo>
                  <a:pt x="2469034" y="332044"/>
                  <a:pt x="2519274" y="444087"/>
                  <a:pt x="2531402" y="488560"/>
                </a:cubicBezTo>
                <a:cubicBezTo>
                  <a:pt x="2539253" y="517348"/>
                  <a:pt x="2543677" y="547096"/>
                  <a:pt x="2553112" y="575404"/>
                </a:cubicBezTo>
                <a:cubicBezTo>
                  <a:pt x="2556730" y="586260"/>
                  <a:pt x="2554656" y="601320"/>
                  <a:pt x="2563967" y="607971"/>
                </a:cubicBezTo>
                <a:cubicBezTo>
                  <a:pt x="2582588" y="621273"/>
                  <a:pt x="2607849" y="621183"/>
                  <a:pt x="2629097" y="629682"/>
                </a:cubicBezTo>
                <a:cubicBezTo>
                  <a:pt x="2661727" y="642734"/>
                  <a:pt x="2720981" y="664694"/>
                  <a:pt x="2748502" y="683960"/>
                </a:cubicBezTo>
                <a:cubicBezTo>
                  <a:pt x="2765270" y="695699"/>
                  <a:pt x="2776624" y="713783"/>
                  <a:pt x="2791922" y="727382"/>
                </a:cubicBezTo>
                <a:cubicBezTo>
                  <a:pt x="2809238" y="742775"/>
                  <a:pt x="2827662" y="756903"/>
                  <a:pt x="2846197" y="770805"/>
                </a:cubicBezTo>
                <a:cubicBezTo>
                  <a:pt x="2856634" y="778633"/>
                  <a:pt x="2868857" y="784025"/>
                  <a:pt x="2878762" y="792516"/>
                </a:cubicBezTo>
                <a:cubicBezTo>
                  <a:pt x="2944321" y="848712"/>
                  <a:pt x="2894911" y="826848"/>
                  <a:pt x="2954748" y="846793"/>
                </a:cubicBezTo>
                <a:cubicBezTo>
                  <a:pt x="3028738" y="920789"/>
                  <a:pt x="2958823" y="860580"/>
                  <a:pt x="3193558" y="879360"/>
                </a:cubicBezTo>
                <a:cubicBezTo>
                  <a:pt x="3230906" y="882348"/>
                  <a:pt x="3291140" y="903757"/>
                  <a:pt x="3323818" y="911927"/>
                </a:cubicBezTo>
                <a:cubicBezTo>
                  <a:pt x="3341717" y="916402"/>
                  <a:pt x="3360293" y="917927"/>
                  <a:pt x="3378093" y="922782"/>
                </a:cubicBezTo>
                <a:cubicBezTo>
                  <a:pt x="3433854" y="937990"/>
                  <a:pt x="3445694" y="946777"/>
                  <a:pt x="3497499" y="966205"/>
                </a:cubicBezTo>
                <a:cubicBezTo>
                  <a:pt x="3508213" y="970223"/>
                  <a:pt x="3519025" y="974049"/>
                  <a:pt x="3530064" y="977060"/>
                </a:cubicBezTo>
                <a:cubicBezTo>
                  <a:pt x="3558850" y="984911"/>
                  <a:pt x="3589201" y="987689"/>
                  <a:pt x="3616904" y="998771"/>
                </a:cubicBezTo>
                <a:cubicBezTo>
                  <a:pt x="3634996" y="1006008"/>
                  <a:pt x="3651938" y="1017403"/>
                  <a:pt x="3671179" y="1020482"/>
                </a:cubicBezTo>
                <a:cubicBezTo>
                  <a:pt x="3742993" y="1031973"/>
                  <a:pt x="3815913" y="1034957"/>
                  <a:pt x="3888280" y="1042194"/>
                </a:cubicBezTo>
                <a:cubicBezTo>
                  <a:pt x="3924463" y="1056668"/>
                  <a:pt x="3960081" y="1072645"/>
                  <a:pt x="3996830" y="1085616"/>
                </a:cubicBezTo>
                <a:cubicBezTo>
                  <a:pt x="4021670" y="1094383"/>
                  <a:pt x="4047825" y="1098997"/>
                  <a:pt x="4072815" y="1107327"/>
                </a:cubicBezTo>
                <a:cubicBezTo>
                  <a:pt x="4137633" y="1128934"/>
                  <a:pt x="4120177" y="1127610"/>
                  <a:pt x="4181365" y="1161605"/>
                </a:cubicBezTo>
                <a:cubicBezTo>
                  <a:pt x="4213216" y="1179301"/>
                  <a:pt x="4230056" y="1182281"/>
                  <a:pt x="4257350" y="1205027"/>
                </a:cubicBezTo>
                <a:cubicBezTo>
                  <a:pt x="4269143" y="1214855"/>
                  <a:pt x="4279060" y="1226738"/>
                  <a:pt x="4289915" y="1237594"/>
                </a:cubicBezTo>
                <a:cubicBezTo>
                  <a:pt x="4294044" y="1258238"/>
                  <a:pt x="4300499" y="1302185"/>
                  <a:pt x="4311625" y="1324438"/>
                </a:cubicBezTo>
                <a:cubicBezTo>
                  <a:pt x="4317459" y="1336107"/>
                  <a:pt x="4326862" y="1345677"/>
                  <a:pt x="4333335" y="1357005"/>
                </a:cubicBezTo>
                <a:cubicBezTo>
                  <a:pt x="4341363" y="1371055"/>
                  <a:pt x="4347808" y="1385953"/>
                  <a:pt x="4355045" y="1400427"/>
                </a:cubicBezTo>
                <a:cubicBezTo>
                  <a:pt x="4351427" y="1454705"/>
                  <a:pt x="4350197" y="1509195"/>
                  <a:pt x="4344190" y="1563260"/>
                </a:cubicBezTo>
                <a:cubicBezTo>
                  <a:pt x="4342926" y="1574633"/>
                  <a:pt x="4336110" y="1584726"/>
                  <a:pt x="4333335" y="1595827"/>
                </a:cubicBezTo>
                <a:cubicBezTo>
                  <a:pt x="4328860" y="1613727"/>
                  <a:pt x="4332982" y="1634935"/>
                  <a:pt x="4322480" y="1650105"/>
                </a:cubicBezTo>
                <a:cubicBezTo>
                  <a:pt x="4281432" y="1709399"/>
                  <a:pt x="4249632" y="1734053"/>
                  <a:pt x="4192220" y="1758660"/>
                </a:cubicBezTo>
                <a:cubicBezTo>
                  <a:pt x="4181703" y="1763168"/>
                  <a:pt x="4170957" y="1767731"/>
                  <a:pt x="4159655" y="1769516"/>
                </a:cubicBezTo>
                <a:cubicBezTo>
                  <a:pt x="4102025" y="1778616"/>
                  <a:pt x="4044079" y="1785944"/>
                  <a:pt x="3985975" y="1791227"/>
                </a:cubicBezTo>
                <a:cubicBezTo>
                  <a:pt x="3833938" y="1805050"/>
                  <a:pt x="3906291" y="1797669"/>
                  <a:pt x="3768874" y="1812938"/>
                </a:cubicBezTo>
                <a:cubicBezTo>
                  <a:pt x="3754401" y="1816557"/>
                  <a:pt x="3739423" y="1818555"/>
                  <a:pt x="3725454" y="1823794"/>
                </a:cubicBezTo>
                <a:cubicBezTo>
                  <a:pt x="3661855" y="1847645"/>
                  <a:pt x="3700371" y="1847412"/>
                  <a:pt x="3627759" y="1867216"/>
                </a:cubicBezTo>
                <a:cubicBezTo>
                  <a:pt x="3606525" y="1873007"/>
                  <a:pt x="3584150" y="1873460"/>
                  <a:pt x="3562629" y="1878072"/>
                </a:cubicBezTo>
                <a:cubicBezTo>
                  <a:pt x="3533454" y="1884324"/>
                  <a:pt x="3504736" y="1892546"/>
                  <a:pt x="3475789" y="1899783"/>
                </a:cubicBezTo>
                <a:cubicBezTo>
                  <a:pt x="3461316" y="1903401"/>
                  <a:pt x="3446998" y="1907712"/>
                  <a:pt x="3432369" y="1910638"/>
                </a:cubicBezTo>
                <a:cubicBezTo>
                  <a:pt x="3414277" y="1914257"/>
                  <a:pt x="3395992" y="1917019"/>
                  <a:pt x="3378093" y="1921494"/>
                </a:cubicBezTo>
                <a:cubicBezTo>
                  <a:pt x="3366992" y="1924269"/>
                  <a:pt x="3356698" y="1929867"/>
                  <a:pt x="3345528" y="1932349"/>
                </a:cubicBezTo>
                <a:cubicBezTo>
                  <a:pt x="3291496" y="1944357"/>
                  <a:pt x="3235212" y="1947412"/>
                  <a:pt x="3182703" y="1964916"/>
                </a:cubicBezTo>
                <a:lnTo>
                  <a:pt x="3085008" y="1997483"/>
                </a:lnTo>
                <a:cubicBezTo>
                  <a:pt x="3062212" y="2005082"/>
                  <a:pt x="2989340" y="2027957"/>
                  <a:pt x="2965603" y="2040905"/>
                </a:cubicBezTo>
                <a:cubicBezTo>
                  <a:pt x="2942696" y="2053400"/>
                  <a:pt x="2900472" y="2084327"/>
                  <a:pt x="2900472" y="2084327"/>
                </a:cubicBezTo>
                <a:cubicBezTo>
                  <a:pt x="2844359" y="2168502"/>
                  <a:pt x="2881806" y="2141209"/>
                  <a:pt x="2791922" y="2171172"/>
                </a:cubicBezTo>
                <a:cubicBezTo>
                  <a:pt x="2719883" y="2243215"/>
                  <a:pt x="2573784" y="2392247"/>
                  <a:pt x="2520547" y="2409994"/>
                </a:cubicBezTo>
                <a:lnTo>
                  <a:pt x="2487982" y="2420850"/>
                </a:lnTo>
                <a:cubicBezTo>
                  <a:pt x="2480745" y="2428087"/>
                  <a:pt x="2474263" y="2436167"/>
                  <a:pt x="2466271" y="2442561"/>
                </a:cubicBezTo>
                <a:cubicBezTo>
                  <a:pt x="2447745" y="2457382"/>
                  <a:pt x="2411262" y="2478116"/>
                  <a:pt x="2390286" y="2485983"/>
                </a:cubicBezTo>
                <a:cubicBezTo>
                  <a:pt x="2376317" y="2491222"/>
                  <a:pt x="2361211" y="2492740"/>
                  <a:pt x="2346866" y="2496839"/>
                </a:cubicBezTo>
                <a:cubicBezTo>
                  <a:pt x="2335864" y="2499983"/>
                  <a:pt x="2325450" y="2505121"/>
                  <a:pt x="2314301" y="2507694"/>
                </a:cubicBezTo>
                <a:cubicBezTo>
                  <a:pt x="2278346" y="2515992"/>
                  <a:pt x="2241549" y="2520455"/>
                  <a:pt x="2205751" y="2529405"/>
                </a:cubicBezTo>
                <a:lnTo>
                  <a:pt x="2162331" y="2540261"/>
                </a:lnTo>
                <a:cubicBezTo>
                  <a:pt x="2042926" y="2536642"/>
                  <a:pt x="1923391" y="2536032"/>
                  <a:pt x="1804115" y="2529405"/>
                </a:cubicBezTo>
                <a:cubicBezTo>
                  <a:pt x="1792690" y="2528770"/>
                  <a:pt x="1782552" y="2521694"/>
                  <a:pt x="1771550" y="2518550"/>
                </a:cubicBezTo>
                <a:cubicBezTo>
                  <a:pt x="1757205" y="2514451"/>
                  <a:pt x="1742694" y="2510930"/>
                  <a:pt x="1728130" y="2507694"/>
                </a:cubicBezTo>
                <a:cubicBezTo>
                  <a:pt x="1677753" y="2496499"/>
                  <a:pt x="1676773" y="2499224"/>
                  <a:pt x="1630435" y="2485983"/>
                </a:cubicBezTo>
                <a:cubicBezTo>
                  <a:pt x="1619433" y="2482839"/>
                  <a:pt x="1608387" y="2479635"/>
                  <a:pt x="1597870" y="2475127"/>
                </a:cubicBezTo>
                <a:cubicBezTo>
                  <a:pt x="1582997" y="2468752"/>
                  <a:pt x="1570434" y="2455940"/>
                  <a:pt x="1554450" y="2453416"/>
                </a:cubicBezTo>
                <a:cubicBezTo>
                  <a:pt x="1500720" y="2444932"/>
                  <a:pt x="1445899" y="2446179"/>
                  <a:pt x="1391624" y="2442561"/>
                </a:cubicBezTo>
                <a:cubicBezTo>
                  <a:pt x="1332052" y="2382985"/>
                  <a:pt x="1386944" y="2433623"/>
                  <a:pt x="1326494" y="2388283"/>
                </a:cubicBezTo>
                <a:cubicBezTo>
                  <a:pt x="1255699" y="2335184"/>
                  <a:pt x="1297945" y="2353437"/>
                  <a:pt x="1239654" y="2334005"/>
                </a:cubicBezTo>
                <a:cubicBezTo>
                  <a:pt x="1228799" y="2323149"/>
                  <a:pt x="1216917" y="2313232"/>
                  <a:pt x="1207089" y="2301438"/>
                </a:cubicBezTo>
                <a:cubicBezTo>
                  <a:pt x="1198737" y="2291415"/>
                  <a:pt x="1196442" y="2275787"/>
                  <a:pt x="1185379" y="2268872"/>
                </a:cubicBezTo>
                <a:cubicBezTo>
                  <a:pt x="1165973" y="2256743"/>
                  <a:pt x="1120249" y="2247161"/>
                  <a:pt x="1120249" y="2247161"/>
                </a:cubicBezTo>
                <a:cubicBezTo>
                  <a:pt x="1109394" y="2236305"/>
                  <a:pt x="1101013" y="2222211"/>
                  <a:pt x="1087684" y="2214594"/>
                </a:cubicBezTo>
                <a:cubicBezTo>
                  <a:pt x="1074731" y="2207192"/>
                  <a:pt x="1058608" y="2207837"/>
                  <a:pt x="1044263" y="2203738"/>
                </a:cubicBezTo>
                <a:cubicBezTo>
                  <a:pt x="949311" y="2176608"/>
                  <a:pt x="1095801" y="2199353"/>
                  <a:pt x="870583" y="2182027"/>
                </a:cubicBezTo>
                <a:cubicBezTo>
                  <a:pt x="845255" y="2171172"/>
                  <a:pt x="820495" y="2158879"/>
                  <a:pt x="794598" y="2149461"/>
                </a:cubicBezTo>
                <a:cubicBezTo>
                  <a:pt x="770072" y="2140542"/>
                  <a:pt x="720306" y="2133601"/>
                  <a:pt x="696903" y="2127750"/>
                </a:cubicBezTo>
                <a:cubicBezTo>
                  <a:pt x="595848" y="2102485"/>
                  <a:pt x="774538" y="2132638"/>
                  <a:pt x="588353" y="2106038"/>
                </a:cubicBezTo>
                <a:cubicBezTo>
                  <a:pt x="570261" y="2098801"/>
                  <a:pt x="552322" y="2091169"/>
                  <a:pt x="534077" y="2084327"/>
                </a:cubicBezTo>
                <a:cubicBezTo>
                  <a:pt x="523363" y="2080309"/>
                  <a:pt x="511746" y="2078589"/>
                  <a:pt x="501512" y="2073472"/>
                </a:cubicBezTo>
                <a:cubicBezTo>
                  <a:pt x="489843" y="2067637"/>
                  <a:pt x="479134" y="2059911"/>
                  <a:pt x="468947" y="2051761"/>
                </a:cubicBezTo>
                <a:cubicBezTo>
                  <a:pt x="460955" y="2045367"/>
                  <a:pt x="456391" y="2034626"/>
                  <a:pt x="447237" y="2030049"/>
                </a:cubicBezTo>
                <a:cubicBezTo>
                  <a:pt x="433893" y="2023377"/>
                  <a:pt x="418290" y="2022812"/>
                  <a:pt x="403817" y="2019194"/>
                </a:cubicBezTo>
                <a:cubicBezTo>
                  <a:pt x="378151" y="1993527"/>
                  <a:pt x="360327" y="1972630"/>
                  <a:pt x="327832" y="1954061"/>
                </a:cubicBezTo>
                <a:cubicBezTo>
                  <a:pt x="317897" y="1948384"/>
                  <a:pt x="305501" y="1948322"/>
                  <a:pt x="295267" y="1943205"/>
                </a:cubicBezTo>
                <a:cubicBezTo>
                  <a:pt x="283598" y="1937370"/>
                  <a:pt x="275289" y="1924927"/>
                  <a:pt x="262702" y="1921494"/>
                </a:cubicBezTo>
                <a:cubicBezTo>
                  <a:pt x="234558" y="1913818"/>
                  <a:pt x="204809" y="1914257"/>
                  <a:pt x="175862" y="1910638"/>
                </a:cubicBezTo>
                <a:cubicBezTo>
                  <a:pt x="165007" y="1903401"/>
                  <a:pt x="154966" y="1894762"/>
                  <a:pt x="143297" y="1888927"/>
                </a:cubicBezTo>
                <a:cubicBezTo>
                  <a:pt x="133063" y="1883810"/>
                  <a:pt x="118057" y="1886862"/>
                  <a:pt x="110732" y="1878072"/>
                </a:cubicBezTo>
                <a:cubicBezTo>
                  <a:pt x="83058" y="1844862"/>
                  <a:pt x="96189" y="1823670"/>
                  <a:pt x="78166" y="1791227"/>
                </a:cubicBezTo>
                <a:cubicBezTo>
                  <a:pt x="65495" y="1768417"/>
                  <a:pt x="34746" y="1726094"/>
                  <a:pt x="34746" y="1726094"/>
                </a:cubicBezTo>
                <a:cubicBezTo>
                  <a:pt x="0" y="1621851"/>
                  <a:pt x="1612" y="1654088"/>
                  <a:pt x="23891" y="1498127"/>
                </a:cubicBezTo>
                <a:cubicBezTo>
                  <a:pt x="27509" y="1472803"/>
                  <a:pt x="49220" y="1429372"/>
                  <a:pt x="56456" y="1400427"/>
                </a:cubicBezTo>
                <a:lnTo>
                  <a:pt x="78166" y="1313583"/>
                </a:lnTo>
                <a:cubicBezTo>
                  <a:pt x="81784" y="1299109"/>
                  <a:pt x="78471" y="1280710"/>
                  <a:pt x="89021" y="1270160"/>
                </a:cubicBezTo>
                <a:cubicBezTo>
                  <a:pt x="96258" y="1262923"/>
                  <a:pt x="104339" y="1256441"/>
                  <a:pt x="110732" y="1248449"/>
                </a:cubicBezTo>
                <a:cubicBezTo>
                  <a:pt x="118882" y="1238261"/>
                  <a:pt x="123217" y="1225108"/>
                  <a:pt x="132442" y="1215882"/>
                </a:cubicBezTo>
                <a:cubicBezTo>
                  <a:pt x="141667" y="1206657"/>
                  <a:pt x="154152" y="1201408"/>
                  <a:pt x="165007" y="1194171"/>
                </a:cubicBezTo>
                <a:cubicBezTo>
                  <a:pt x="177480" y="1231593"/>
                  <a:pt x="121587" y="1226738"/>
                  <a:pt x="143297" y="1226738"/>
                </a:cubicBezTo>
                <a:close/>
              </a:path>
            </a:pathLst>
          </a:custGeom>
          <a:solidFill>
            <a:srgbClr val="C3D69B"/>
          </a:solidFill>
          <a:ln w="9525" cap="flat" cmpd="sng">
            <a:solidFill>
              <a:srgbClr val="4A7EBB"/>
            </a:solidFill>
            <a:prstDash val="solid"/>
            <a:round/>
            <a:headEnd/>
            <a:tailEnd/>
          </a:ln>
          <a:effectLst>
            <a:outerShdw blurRad="400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65" name="Freeform 64">
            <a:extLst>
              <a:ext uri="{FF2B5EF4-FFF2-40B4-BE49-F238E27FC236}">
                <a16:creationId xmlns:a16="http://schemas.microsoft.com/office/drawing/2014/main" id="{916B07EE-8046-1744-BE75-E6369F9E9D91}"/>
              </a:ext>
            </a:extLst>
          </p:cNvPr>
          <p:cNvSpPr>
            <a:spLocks/>
          </p:cNvSpPr>
          <p:nvPr/>
        </p:nvSpPr>
        <p:spPr bwMode="auto">
          <a:xfrm>
            <a:off x="-11113" y="1346200"/>
            <a:ext cx="2541588" cy="2778125"/>
          </a:xfrm>
          <a:custGeom>
            <a:avLst/>
            <a:gdLst>
              <a:gd name="T0" fmla="*/ 488476 w 2541084"/>
              <a:gd name="T1" fmla="*/ 944434 h 2779024"/>
              <a:gd name="T2" fmla="*/ 662156 w 2541084"/>
              <a:gd name="T3" fmla="*/ 922723 h 2779024"/>
              <a:gd name="T4" fmla="*/ 944387 w 2541084"/>
              <a:gd name="T5" fmla="*/ 879301 h 2779024"/>
              <a:gd name="T6" fmla="*/ 1096357 w 2541084"/>
              <a:gd name="T7" fmla="*/ 781601 h 2779024"/>
              <a:gd name="T8" fmla="*/ 1204908 w 2541084"/>
              <a:gd name="T9" fmla="*/ 640478 h 2779024"/>
              <a:gd name="T10" fmla="*/ 1335168 w 2541084"/>
              <a:gd name="T11" fmla="*/ 510212 h 2779024"/>
              <a:gd name="T12" fmla="*/ 1411153 w 2541084"/>
              <a:gd name="T13" fmla="*/ 466790 h 2779024"/>
              <a:gd name="T14" fmla="*/ 1530558 w 2541084"/>
              <a:gd name="T15" fmla="*/ 379945 h 2779024"/>
              <a:gd name="T16" fmla="*/ 1725949 w 2541084"/>
              <a:gd name="T17" fmla="*/ 206256 h 2779024"/>
              <a:gd name="T18" fmla="*/ 1780224 w 2541084"/>
              <a:gd name="T19" fmla="*/ 141123 h 2779024"/>
              <a:gd name="T20" fmla="*/ 1856209 w 2541084"/>
              <a:gd name="T21" fmla="*/ 97700 h 2779024"/>
              <a:gd name="T22" fmla="*/ 1953904 w 2541084"/>
              <a:gd name="T23" fmla="*/ 43423 h 2779024"/>
              <a:gd name="T24" fmla="*/ 2203570 w 2541084"/>
              <a:gd name="T25" fmla="*/ 0 h 2779024"/>
              <a:gd name="T26" fmla="*/ 2485800 w 2541084"/>
              <a:gd name="T27" fmla="*/ 21712 h 2779024"/>
              <a:gd name="T28" fmla="*/ 2518365 w 2541084"/>
              <a:gd name="T29" fmla="*/ 151978 h 2779024"/>
              <a:gd name="T30" fmla="*/ 2518365 w 2541084"/>
              <a:gd name="T31" fmla="*/ 759890 h 2779024"/>
              <a:gd name="T32" fmla="*/ 2420670 w 2541084"/>
              <a:gd name="T33" fmla="*/ 966145 h 2779024"/>
              <a:gd name="T34" fmla="*/ 2344685 w 2541084"/>
              <a:gd name="T35" fmla="*/ 1139834 h 2779024"/>
              <a:gd name="T36" fmla="*/ 2388105 w 2541084"/>
              <a:gd name="T37" fmla="*/ 1639190 h 2779024"/>
              <a:gd name="T38" fmla="*/ 2431525 w 2541084"/>
              <a:gd name="T39" fmla="*/ 1769457 h 2779024"/>
              <a:gd name="T40" fmla="*/ 2474945 w 2541084"/>
              <a:gd name="T41" fmla="*/ 1943146 h 2779024"/>
              <a:gd name="T42" fmla="*/ 2496655 w 2541084"/>
              <a:gd name="T43" fmla="*/ 2084268 h 2779024"/>
              <a:gd name="T44" fmla="*/ 2453235 w 2541084"/>
              <a:gd name="T45" fmla="*/ 2540201 h 2779024"/>
              <a:gd name="T46" fmla="*/ 2398960 w 2541084"/>
              <a:gd name="T47" fmla="*/ 2648757 h 2779024"/>
              <a:gd name="T48" fmla="*/ 2257845 w 2541084"/>
              <a:gd name="T49" fmla="*/ 2768168 h 2779024"/>
              <a:gd name="T50" fmla="*/ 1997324 w 2541084"/>
              <a:gd name="T51" fmla="*/ 2768168 h 2779024"/>
              <a:gd name="T52" fmla="*/ 1932194 w 2541084"/>
              <a:gd name="T53" fmla="*/ 2724746 h 2779024"/>
              <a:gd name="T54" fmla="*/ 1888774 w 2541084"/>
              <a:gd name="T55" fmla="*/ 2648757 h 2779024"/>
              <a:gd name="T56" fmla="*/ 1856209 w 2541084"/>
              <a:gd name="T57" fmla="*/ 2561913 h 2779024"/>
              <a:gd name="T58" fmla="*/ 1834499 w 2541084"/>
              <a:gd name="T59" fmla="*/ 2464213 h 2779024"/>
              <a:gd name="T60" fmla="*/ 1780224 w 2541084"/>
              <a:gd name="T61" fmla="*/ 2312235 h 2779024"/>
              <a:gd name="T62" fmla="*/ 1639108 w 2541084"/>
              <a:gd name="T63" fmla="*/ 2214535 h 2779024"/>
              <a:gd name="T64" fmla="*/ 1367733 w 2541084"/>
              <a:gd name="T65" fmla="*/ 2127690 h 2779024"/>
              <a:gd name="T66" fmla="*/ 1172342 w 2541084"/>
              <a:gd name="T67" fmla="*/ 2073412 h 2779024"/>
              <a:gd name="T68" fmla="*/ 998662 w 2541084"/>
              <a:gd name="T69" fmla="*/ 2008279 h 2779024"/>
              <a:gd name="T70" fmla="*/ 423346 w 2541084"/>
              <a:gd name="T71" fmla="*/ 1997423 h 2779024"/>
              <a:gd name="T72" fmla="*/ 293086 w 2541084"/>
              <a:gd name="T73" fmla="*/ 1932290 h 2779024"/>
              <a:gd name="T74" fmla="*/ 206245 w 2541084"/>
              <a:gd name="T75" fmla="*/ 1780312 h 2779024"/>
              <a:gd name="T76" fmla="*/ 97695 w 2541084"/>
              <a:gd name="T77" fmla="*/ 1671757 h 2779024"/>
              <a:gd name="T78" fmla="*/ 43420 w 2541084"/>
              <a:gd name="T79" fmla="*/ 1574057 h 2779024"/>
              <a:gd name="T80" fmla="*/ 0 w 2541084"/>
              <a:gd name="T81" fmla="*/ 1432934 h 2779024"/>
              <a:gd name="T82" fmla="*/ 75985 w 2541084"/>
              <a:gd name="T83" fmla="*/ 1150690 h 2779024"/>
              <a:gd name="T84" fmla="*/ 130260 w 2541084"/>
              <a:gd name="T85" fmla="*/ 1085556 h 2779024"/>
              <a:gd name="T86" fmla="*/ 206245 w 2541084"/>
              <a:gd name="T87" fmla="*/ 955290 h 2779024"/>
              <a:gd name="T88" fmla="*/ 260521 w 2541084"/>
              <a:gd name="T89" fmla="*/ 977001 h 27790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2541084" h="2779024">
                <a:moveTo>
                  <a:pt x="260521" y="977001"/>
                </a:moveTo>
                <a:cubicBezTo>
                  <a:pt x="302132" y="978810"/>
                  <a:pt x="192189" y="986762"/>
                  <a:pt x="488476" y="944434"/>
                </a:cubicBezTo>
                <a:cubicBezTo>
                  <a:pt x="524474" y="939291"/>
                  <a:pt x="560943" y="938090"/>
                  <a:pt x="597026" y="933579"/>
                </a:cubicBezTo>
                <a:cubicBezTo>
                  <a:pt x="618866" y="930849"/>
                  <a:pt x="640402" y="926070"/>
                  <a:pt x="662156" y="922723"/>
                </a:cubicBezTo>
                <a:cubicBezTo>
                  <a:pt x="687444" y="918832"/>
                  <a:pt x="712946" y="916314"/>
                  <a:pt x="738142" y="911867"/>
                </a:cubicBezTo>
                <a:cubicBezTo>
                  <a:pt x="929456" y="878104"/>
                  <a:pt x="765056" y="899227"/>
                  <a:pt x="944387" y="879301"/>
                </a:cubicBezTo>
                <a:cubicBezTo>
                  <a:pt x="966097" y="868445"/>
                  <a:pt x="989100" y="859860"/>
                  <a:pt x="1009517" y="846734"/>
                </a:cubicBezTo>
                <a:cubicBezTo>
                  <a:pt x="1039954" y="827167"/>
                  <a:pt x="1096357" y="781601"/>
                  <a:pt x="1096357" y="781601"/>
                </a:cubicBezTo>
                <a:cubicBezTo>
                  <a:pt x="1155853" y="682436"/>
                  <a:pt x="1098093" y="768761"/>
                  <a:pt x="1172342" y="683901"/>
                </a:cubicBezTo>
                <a:cubicBezTo>
                  <a:pt x="1184256" y="670285"/>
                  <a:pt x="1194392" y="655201"/>
                  <a:pt x="1204908" y="640478"/>
                </a:cubicBezTo>
                <a:cubicBezTo>
                  <a:pt x="1212491" y="629862"/>
                  <a:pt x="1217891" y="617609"/>
                  <a:pt x="1226618" y="607912"/>
                </a:cubicBezTo>
                <a:cubicBezTo>
                  <a:pt x="1249634" y="582337"/>
                  <a:pt x="1295450" y="530072"/>
                  <a:pt x="1335168" y="510212"/>
                </a:cubicBezTo>
                <a:cubicBezTo>
                  <a:pt x="1345402" y="505095"/>
                  <a:pt x="1356878" y="502975"/>
                  <a:pt x="1367733" y="499356"/>
                </a:cubicBezTo>
                <a:cubicBezTo>
                  <a:pt x="1382206" y="488501"/>
                  <a:pt x="1397631" y="478810"/>
                  <a:pt x="1411153" y="466790"/>
                </a:cubicBezTo>
                <a:cubicBezTo>
                  <a:pt x="1447534" y="434450"/>
                  <a:pt x="1457967" y="410815"/>
                  <a:pt x="1497993" y="390801"/>
                </a:cubicBezTo>
                <a:cubicBezTo>
                  <a:pt x="1508227" y="385684"/>
                  <a:pt x="1519703" y="383564"/>
                  <a:pt x="1530558" y="379945"/>
                </a:cubicBezTo>
                <a:cubicBezTo>
                  <a:pt x="1635690" y="304846"/>
                  <a:pt x="1584534" y="347677"/>
                  <a:pt x="1682529" y="249678"/>
                </a:cubicBezTo>
                <a:lnTo>
                  <a:pt x="1725949" y="206256"/>
                </a:lnTo>
                <a:cubicBezTo>
                  <a:pt x="1736804" y="195400"/>
                  <a:pt x="1749999" y="186463"/>
                  <a:pt x="1758514" y="173689"/>
                </a:cubicBezTo>
                <a:cubicBezTo>
                  <a:pt x="1765751" y="162834"/>
                  <a:pt x="1770999" y="150348"/>
                  <a:pt x="1780224" y="141123"/>
                </a:cubicBezTo>
                <a:cubicBezTo>
                  <a:pt x="1793017" y="128330"/>
                  <a:pt x="1807936" y="117533"/>
                  <a:pt x="1823644" y="108556"/>
                </a:cubicBezTo>
                <a:cubicBezTo>
                  <a:pt x="1833579" y="102879"/>
                  <a:pt x="1845692" y="102208"/>
                  <a:pt x="1856209" y="97700"/>
                </a:cubicBezTo>
                <a:cubicBezTo>
                  <a:pt x="1871082" y="91325"/>
                  <a:pt x="1885484" y="83848"/>
                  <a:pt x="1899629" y="75989"/>
                </a:cubicBezTo>
                <a:cubicBezTo>
                  <a:pt x="1918072" y="65742"/>
                  <a:pt x="1935033" y="52859"/>
                  <a:pt x="1953904" y="43423"/>
                </a:cubicBezTo>
                <a:cubicBezTo>
                  <a:pt x="1968414" y="36168"/>
                  <a:pt x="2017362" y="24496"/>
                  <a:pt x="2029889" y="21712"/>
                </a:cubicBezTo>
                <a:cubicBezTo>
                  <a:pt x="2107543" y="4455"/>
                  <a:pt x="2100039" y="9413"/>
                  <a:pt x="2203570" y="0"/>
                </a:cubicBezTo>
                <a:cubicBezTo>
                  <a:pt x="2286792" y="3619"/>
                  <a:pt x="2370180" y="4467"/>
                  <a:pt x="2453235" y="10856"/>
                </a:cubicBezTo>
                <a:cubicBezTo>
                  <a:pt x="2464644" y="11734"/>
                  <a:pt x="2476865" y="14564"/>
                  <a:pt x="2485800" y="21712"/>
                </a:cubicBezTo>
                <a:cubicBezTo>
                  <a:pt x="2495987" y="29862"/>
                  <a:pt x="2500273" y="43423"/>
                  <a:pt x="2507510" y="54278"/>
                </a:cubicBezTo>
                <a:cubicBezTo>
                  <a:pt x="2511128" y="86845"/>
                  <a:pt x="2516383" y="119271"/>
                  <a:pt x="2518365" y="151978"/>
                </a:cubicBezTo>
                <a:cubicBezTo>
                  <a:pt x="2541084" y="526860"/>
                  <a:pt x="2514865" y="297667"/>
                  <a:pt x="2540075" y="499356"/>
                </a:cubicBezTo>
                <a:cubicBezTo>
                  <a:pt x="2532838" y="586201"/>
                  <a:pt x="2538961" y="675213"/>
                  <a:pt x="2518365" y="759890"/>
                </a:cubicBezTo>
                <a:cubicBezTo>
                  <a:pt x="2505738" y="811803"/>
                  <a:pt x="2465250" y="852728"/>
                  <a:pt x="2442380" y="901012"/>
                </a:cubicBezTo>
                <a:cubicBezTo>
                  <a:pt x="2432584" y="921694"/>
                  <a:pt x="2430140" y="945311"/>
                  <a:pt x="2420670" y="966145"/>
                </a:cubicBezTo>
                <a:cubicBezTo>
                  <a:pt x="2411939" y="985353"/>
                  <a:pt x="2396946" y="1001266"/>
                  <a:pt x="2388105" y="1020423"/>
                </a:cubicBezTo>
                <a:cubicBezTo>
                  <a:pt x="2373474" y="1052125"/>
                  <a:pt x="2357192" y="1102312"/>
                  <a:pt x="2344685" y="1139834"/>
                </a:cubicBezTo>
                <a:cubicBezTo>
                  <a:pt x="2327955" y="1290413"/>
                  <a:pt x="2325229" y="1268820"/>
                  <a:pt x="2344685" y="1476357"/>
                </a:cubicBezTo>
                <a:cubicBezTo>
                  <a:pt x="2351035" y="1544091"/>
                  <a:pt x="2362820" y="1582295"/>
                  <a:pt x="2388105" y="1639190"/>
                </a:cubicBezTo>
                <a:cubicBezTo>
                  <a:pt x="2394677" y="1653978"/>
                  <a:pt x="2404698" y="1667260"/>
                  <a:pt x="2409815" y="1682612"/>
                </a:cubicBezTo>
                <a:cubicBezTo>
                  <a:pt x="2419251" y="1710920"/>
                  <a:pt x="2423328" y="1740766"/>
                  <a:pt x="2431525" y="1769457"/>
                </a:cubicBezTo>
                <a:cubicBezTo>
                  <a:pt x="2456378" y="1856448"/>
                  <a:pt x="2444905" y="1820455"/>
                  <a:pt x="2464090" y="1878012"/>
                </a:cubicBezTo>
                <a:cubicBezTo>
                  <a:pt x="2467708" y="1899723"/>
                  <a:pt x="2470629" y="1921563"/>
                  <a:pt x="2474945" y="1943146"/>
                </a:cubicBezTo>
                <a:cubicBezTo>
                  <a:pt x="2477871" y="1957776"/>
                  <a:pt x="2483532" y="1971822"/>
                  <a:pt x="2485800" y="1986568"/>
                </a:cubicBezTo>
                <a:cubicBezTo>
                  <a:pt x="2490782" y="2018954"/>
                  <a:pt x="2493037" y="2051701"/>
                  <a:pt x="2496655" y="2084268"/>
                </a:cubicBezTo>
                <a:cubicBezTo>
                  <a:pt x="2491160" y="2271105"/>
                  <a:pt x="2524190" y="2354597"/>
                  <a:pt x="2474945" y="2485924"/>
                </a:cubicBezTo>
                <a:cubicBezTo>
                  <a:pt x="2468103" y="2504169"/>
                  <a:pt x="2460077" y="2521956"/>
                  <a:pt x="2453235" y="2540201"/>
                </a:cubicBezTo>
                <a:cubicBezTo>
                  <a:pt x="2436628" y="2584489"/>
                  <a:pt x="2448396" y="2567667"/>
                  <a:pt x="2420670" y="2616190"/>
                </a:cubicBezTo>
                <a:cubicBezTo>
                  <a:pt x="2414197" y="2627518"/>
                  <a:pt x="2408185" y="2639531"/>
                  <a:pt x="2398960" y="2648757"/>
                </a:cubicBezTo>
                <a:cubicBezTo>
                  <a:pt x="2386167" y="2661550"/>
                  <a:pt x="2369062" y="2669304"/>
                  <a:pt x="2355540" y="2681324"/>
                </a:cubicBezTo>
                <a:cubicBezTo>
                  <a:pt x="2327391" y="2706346"/>
                  <a:pt x="2294214" y="2749982"/>
                  <a:pt x="2257845" y="2768168"/>
                </a:cubicBezTo>
                <a:cubicBezTo>
                  <a:pt x="2244501" y="2774840"/>
                  <a:pt x="2228898" y="2775405"/>
                  <a:pt x="2214425" y="2779024"/>
                </a:cubicBezTo>
                <a:cubicBezTo>
                  <a:pt x="2142058" y="2775405"/>
                  <a:pt x="2069509" y="2774445"/>
                  <a:pt x="1997324" y="2768168"/>
                </a:cubicBezTo>
                <a:cubicBezTo>
                  <a:pt x="1985925" y="2767177"/>
                  <a:pt x="1974279" y="2763660"/>
                  <a:pt x="1964759" y="2757313"/>
                </a:cubicBezTo>
                <a:cubicBezTo>
                  <a:pt x="1951986" y="2748797"/>
                  <a:pt x="1942184" y="2736402"/>
                  <a:pt x="1932194" y="2724746"/>
                </a:cubicBezTo>
                <a:cubicBezTo>
                  <a:pt x="1920420" y="2711009"/>
                  <a:pt x="1910484" y="2695798"/>
                  <a:pt x="1899629" y="2681324"/>
                </a:cubicBezTo>
                <a:cubicBezTo>
                  <a:pt x="1896011" y="2670468"/>
                  <a:pt x="1893281" y="2659275"/>
                  <a:pt x="1888774" y="2648757"/>
                </a:cubicBezTo>
                <a:cubicBezTo>
                  <a:pt x="1882400" y="2633883"/>
                  <a:pt x="1872746" y="2620487"/>
                  <a:pt x="1867064" y="2605335"/>
                </a:cubicBezTo>
                <a:cubicBezTo>
                  <a:pt x="1861826" y="2591365"/>
                  <a:pt x="1860307" y="2576258"/>
                  <a:pt x="1856209" y="2561913"/>
                </a:cubicBezTo>
                <a:cubicBezTo>
                  <a:pt x="1853066" y="2550910"/>
                  <a:pt x="1847836" y="2540516"/>
                  <a:pt x="1845354" y="2529346"/>
                </a:cubicBezTo>
                <a:cubicBezTo>
                  <a:pt x="1840579" y="2507860"/>
                  <a:pt x="1838815" y="2485796"/>
                  <a:pt x="1834499" y="2464213"/>
                </a:cubicBezTo>
                <a:cubicBezTo>
                  <a:pt x="1829305" y="2438241"/>
                  <a:pt x="1811165" y="2374120"/>
                  <a:pt x="1801934" y="2355657"/>
                </a:cubicBezTo>
                <a:cubicBezTo>
                  <a:pt x="1794697" y="2341183"/>
                  <a:pt x="1789933" y="2325181"/>
                  <a:pt x="1780224" y="2312235"/>
                </a:cubicBezTo>
                <a:cubicBezTo>
                  <a:pt x="1765014" y="2291953"/>
                  <a:pt x="1716939" y="2249332"/>
                  <a:pt x="1693384" y="2236246"/>
                </a:cubicBezTo>
                <a:cubicBezTo>
                  <a:pt x="1676350" y="2226783"/>
                  <a:pt x="1656800" y="2222701"/>
                  <a:pt x="1639108" y="2214535"/>
                </a:cubicBezTo>
                <a:cubicBezTo>
                  <a:pt x="1518686" y="2158952"/>
                  <a:pt x="1593642" y="2178008"/>
                  <a:pt x="1487138" y="2160257"/>
                </a:cubicBezTo>
                <a:cubicBezTo>
                  <a:pt x="1409751" y="2121562"/>
                  <a:pt x="1477260" y="2149596"/>
                  <a:pt x="1367733" y="2127690"/>
                </a:cubicBezTo>
                <a:cubicBezTo>
                  <a:pt x="1348673" y="2123878"/>
                  <a:pt x="1291314" y="2098598"/>
                  <a:pt x="1280893" y="2095124"/>
                </a:cubicBezTo>
                <a:cubicBezTo>
                  <a:pt x="1248504" y="2084327"/>
                  <a:pt x="1204413" y="2078758"/>
                  <a:pt x="1172342" y="2073412"/>
                </a:cubicBezTo>
                <a:cubicBezTo>
                  <a:pt x="1098218" y="2036348"/>
                  <a:pt x="1144277" y="2056820"/>
                  <a:pt x="1031227" y="2019135"/>
                </a:cubicBezTo>
                <a:lnTo>
                  <a:pt x="998662" y="2008279"/>
                </a:lnTo>
                <a:lnTo>
                  <a:pt x="966097" y="1997423"/>
                </a:lnTo>
                <a:cubicBezTo>
                  <a:pt x="808675" y="2002194"/>
                  <a:pt x="591796" y="2019396"/>
                  <a:pt x="423346" y="1997423"/>
                </a:cubicBezTo>
                <a:cubicBezTo>
                  <a:pt x="400654" y="1994463"/>
                  <a:pt x="377257" y="1988406"/>
                  <a:pt x="358216" y="1975712"/>
                </a:cubicBezTo>
                <a:lnTo>
                  <a:pt x="293086" y="1932290"/>
                </a:lnTo>
                <a:cubicBezTo>
                  <a:pt x="218127" y="1782365"/>
                  <a:pt x="326822" y="1988322"/>
                  <a:pt x="238810" y="1856301"/>
                </a:cubicBezTo>
                <a:cubicBezTo>
                  <a:pt x="183908" y="1773945"/>
                  <a:pt x="288129" y="1882673"/>
                  <a:pt x="206245" y="1780312"/>
                </a:cubicBezTo>
                <a:cubicBezTo>
                  <a:pt x="187065" y="1756336"/>
                  <a:pt x="162825" y="1736890"/>
                  <a:pt x="141115" y="1715179"/>
                </a:cubicBezTo>
                <a:cubicBezTo>
                  <a:pt x="126642" y="1700705"/>
                  <a:pt x="109049" y="1688788"/>
                  <a:pt x="97695" y="1671757"/>
                </a:cubicBezTo>
                <a:cubicBezTo>
                  <a:pt x="90458" y="1660901"/>
                  <a:pt x="82321" y="1650595"/>
                  <a:pt x="75985" y="1639190"/>
                </a:cubicBezTo>
                <a:cubicBezTo>
                  <a:pt x="64197" y="1617971"/>
                  <a:pt x="52756" y="1596463"/>
                  <a:pt x="43420" y="1574057"/>
                </a:cubicBezTo>
                <a:cubicBezTo>
                  <a:pt x="19970" y="1517774"/>
                  <a:pt x="25319" y="1516128"/>
                  <a:pt x="10855" y="1465501"/>
                </a:cubicBezTo>
                <a:cubicBezTo>
                  <a:pt x="7712" y="1454498"/>
                  <a:pt x="3618" y="1443790"/>
                  <a:pt x="0" y="1432934"/>
                </a:cubicBezTo>
                <a:cubicBezTo>
                  <a:pt x="7237" y="1371419"/>
                  <a:pt x="12522" y="1309644"/>
                  <a:pt x="21710" y="1248390"/>
                </a:cubicBezTo>
                <a:cubicBezTo>
                  <a:pt x="27257" y="1211408"/>
                  <a:pt x="57136" y="1178965"/>
                  <a:pt x="75985" y="1150690"/>
                </a:cubicBezTo>
                <a:cubicBezTo>
                  <a:pt x="83222" y="1139834"/>
                  <a:pt x="88470" y="1127349"/>
                  <a:pt x="97695" y="1118123"/>
                </a:cubicBezTo>
                <a:cubicBezTo>
                  <a:pt x="108550" y="1107267"/>
                  <a:pt x="120835" y="1097674"/>
                  <a:pt x="130260" y="1085556"/>
                </a:cubicBezTo>
                <a:cubicBezTo>
                  <a:pt x="146279" y="1064959"/>
                  <a:pt x="165429" y="1045177"/>
                  <a:pt x="173680" y="1020423"/>
                </a:cubicBezTo>
                <a:cubicBezTo>
                  <a:pt x="182509" y="993936"/>
                  <a:pt x="185202" y="976334"/>
                  <a:pt x="206245" y="955290"/>
                </a:cubicBezTo>
                <a:cubicBezTo>
                  <a:pt x="215470" y="946065"/>
                  <a:pt x="227955" y="940816"/>
                  <a:pt x="238810" y="933579"/>
                </a:cubicBezTo>
                <a:cubicBezTo>
                  <a:pt x="250670" y="992874"/>
                  <a:pt x="218910" y="975192"/>
                  <a:pt x="260521" y="977001"/>
                </a:cubicBezTo>
                <a:close/>
              </a:path>
            </a:pathLst>
          </a:custGeom>
          <a:solidFill>
            <a:srgbClr val="C3D69B"/>
          </a:solidFill>
          <a:ln w="9525" cap="flat" cmpd="sng">
            <a:solidFill>
              <a:srgbClr val="4A7EBB"/>
            </a:solidFill>
            <a:prstDash val="solid"/>
            <a:round/>
            <a:headEnd/>
            <a:tailEnd/>
          </a:ln>
          <a:effectLst>
            <a:outerShdw blurRad="400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61" name="Freeform 60">
            <a:extLst>
              <a:ext uri="{FF2B5EF4-FFF2-40B4-BE49-F238E27FC236}">
                <a16:creationId xmlns:a16="http://schemas.microsoft.com/office/drawing/2014/main" id="{DFCEE99A-AB27-BA49-8255-D6BC7AE1896C}"/>
              </a:ext>
            </a:extLst>
          </p:cNvPr>
          <p:cNvSpPr>
            <a:spLocks/>
          </p:cNvSpPr>
          <p:nvPr/>
        </p:nvSpPr>
        <p:spPr bwMode="auto">
          <a:xfrm>
            <a:off x="87313" y="1357313"/>
            <a:ext cx="2452687" cy="1931987"/>
          </a:xfrm>
          <a:custGeom>
            <a:avLst/>
            <a:gdLst>
              <a:gd name="T0" fmla="*/ 162826 w 2453235"/>
              <a:gd name="T1" fmla="*/ 1204967 h 1932290"/>
              <a:gd name="T2" fmla="*/ 347361 w 2453235"/>
              <a:gd name="T3" fmla="*/ 1063845 h 1932290"/>
              <a:gd name="T4" fmla="*/ 445056 w 2453235"/>
              <a:gd name="T5" fmla="*/ 987856 h 1932290"/>
              <a:gd name="T6" fmla="*/ 531896 w 2453235"/>
              <a:gd name="T7" fmla="*/ 901011 h 1932290"/>
              <a:gd name="T8" fmla="*/ 618736 w 2453235"/>
              <a:gd name="T9" fmla="*/ 868445 h 1932290"/>
              <a:gd name="T10" fmla="*/ 803272 w 2453235"/>
              <a:gd name="T11" fmla="*/ 814167 h 1932290"/>
              <a:gd name="T12" fmla="*/ 922677 w 2453235"/>
              <a:gd name="T13" fmla="*/ 781600 h 1932290"/>
              <a:gd name="T14" fmla="*/ 1031227 w 2453235"/>
              <a:gd name="T15" fmla="*/ 749034 h 1932290"/>
              <a:gd name="T16" fmla="*/ 1150633 w 2453235"/>
              <a:gd name="T17" fmla="*/ 651334 h 1932290"/>
              <a:gd name="T18" fmla="*/ 1302603 w 2453235"/>
              <a:gd name="T19" fmla="*/ 586200 h 1932290"/>
              <a:gd name="T20" fmla="*/ 1389443 w 2453235"/>
              <a:gd name="T21" fmla="*/ 531922 h 1932290"/>
              <a:gd name="T22" fmla="*/ 1563123 w 2453235"/>
              <a:gd name="T23" fmla="*/ 455934 h 1932290"/>
              <a:gd name="T24" fmla="*/ 1628254 w 2453235"/>
              <a:gd name="T25" fmla="*/ 423367 h 1932290"/>
              <a:gd name="T26" fmla="*/ 1693384 w 2453235"/>
              <a:gd name="T27" fmla="*/ 390800 h 1932290"/>
              <a:gd name="T28" fmla="*/ 1791079 w 2453235"/>
              <a:gd name="T29" fmla="*/ 336522 h 1932290"/>
              <a:gd name="T30" fmla="*/ 1867064 w 2453235"/>
              <a:gd name="T31" fmla="*/ 206256 h 1932290"/>
              <a:gd name="T32" fmla="*/ 1921339 w 2453235"/>
              <a:gd name="T33" fmla="*/ 141122 h 1932290"/>
              <a:gd name="T34" fmla="*/ 1975614 w 2453235"/>
              <a:gd name="T35" fmla="*/ 75989 h 1932290"/>
              <a:gd name="T36" fmla="*/ 2040745 w 2453235"/>
              <a:gd name="T37" fmla="*/ 32567 h 1932290"/>
              <a:gd name="T38" fmla="*/ 2116730 w 2453235"/>
              <a:gd name="T39" fmla="*/ 0 h 1932290"/>
              <a:gd name="T40" fmla="*/ 2290410 w 2453235"/>
              <a:gd name="T41" fmla="*/ 86844 h 1932290"/>
              <a:gd name="T42" fmla="*/ 2322975 w 2453235"/>
              <a:gd name="T43" fmla="*/ 195400 h 1932290"/>
              <a:gd name="T44" fmla="*/ 2388105 w 2453235"/>
              <a:gd name="T45" fmla="*/ 488500 h 1932290"/>
              <a:gd name="T46" fmla="*/ 2420670 w 2453235"/>
              <a:gd name="T47" fmla="*/ 553634 h 1932290"/>
              <a:gd name="T48" fmla="*/ 2453235 w 2453235"/>
              <a:gd name="T49" fmla="*/ 629622 h 1932290"/>
              <a:gd name="T50" fmla="*/ 2431525 w 2453235"/>
              <a:gd name="T51" fmla="*/ 846734 h 1932290"/>
              <a:gd name="T52" fmla="*/ 2333830 w 2453235"/>
              <a:gd name="T53" fmla="*/ 922723 h 1932290"/>
              <a:gd name="T54" fmla="*/ 2257845 w 2453235"/>
              <a:gd name="T55" fmla="*/ 977000 h 1932290"/>
              <a:gd name="T56" fmla="*/ 1986469 w 2453235"/>
              <a:gd name="T57" fmla="*/ 998712 h 1932290"/>
              <a:gd name="T58" fmla="*/ 1780224 w 2453235"/>
              <a:gd name="T59" fmla="*/ 1020423 h 1932290"/>
              <a:gd name="T60" fmla="*/ 1671674 w 2453235"/>
              <a:gd name="T61" fmla="*/ 1074700 h 1932290"/>
              <a:gd name="T62" fmla="*/ 1508848 w 2453235"/>
              <a:gd name="T63" fmla="*/ 1150689 h 1932290"/>
              <a:gd name="T64" fmla="*/ 1389443 w 2453235"/>
              <a:gd name="T65" fmla="*/ 1215823 h 1932290"/>
              <a:gd name="T66" fmla="*/ 1313458 w 2453235"/>
              <a:gd name="T67" fmla="*/ 1270101 h 1932290"/>
              <a:gd name="T68" fmla="*/ 1139778 w 2453235"/>
              <a:gd name="T69" fmla="*/ 1432934 h 1932290"/>
              <a:gd name="T70" fmla="*/ 1074647 w 2453235"/>
              <a:gd name="T71" fmla="*/ 1487212 h 1932290"/>
              <a:gd name="T72" fmla="*/ 911822 w 2453235"/>
              <a:gd name="T73" fmla="*/ 1628334 h 1932290"/>
              <a:gd name="T74" fmla="*/ 748997 w 2453235"/>
              <a:gd name="T75" fmla="*/ 1802023 h 1932290"/>
              <a:gd name="T76" fmla="*/ 618736 w 2453235"/>
              <a:gd name="T77" fmla="*/ 1899723 h 1932290"/>
              <a:gd name="T78" fmla="*/ 499331 w 2453235"/>
              <a:gd name="T79" fmla="*/ 1932290 h 1932290"/>
              <a:gd name="T80" fmla="*/ 195391 w 2453235"/>
              <a:gd name="T81" fmla="*/ 1910579 h 1932290"/>
              <a:gd name="T82" fmla="*/ 108550 w 2453235"/>
              <a:gd name="T83" fmla="*/ 1878012 h 1932290"/>
              <a:gd name="T84" fmla="*/ 21710 w 2453235"/>
              <a:gd name="T85" fmla="*/ 1769456 h 1932290"/>
              <a:gd name="T86" fmla="*/ 0 w 2453235"/>
              <a:gd name="T87" fmla="*/ 1693467 h 1932290"/>
              <a:gd name="T88" fmla="*/ 21710 w 2453235"/>
              <a:gd name="T89" fmla="*/ 1389512 h 19322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2453235" h="1932290">
                <a:moveTo>
                  <a:pt x="43420" y="1324378"/>
                </a:moveTo>
                <a:cubicBezTo>
                  <a:pt x="122962" y="1271348"/>
                  <a:pt x="31504" y="1336295"/>
                  <a:pt x="162826" y="1204967"/>
                </a:cubicBezTo>
                <a:cubicBezTo>
                  <a:pt x="190024" y="1177768"/>
                  <a:pt x="219112" y="1152344"/>
                  <a:pt x="249666" y="1128978"/>
                </a:cubicBezTo>
                <a:cubicBezTo>
                  <a:pt x="280756" y="1105202"/>
                  <a:pt x="314796" y="1085556"/>
                  <a:pt x="347361" y="1063845"/>
                </a:cubicBezTo>
                <a:cubicBezTo>
                  <a:pt x="369071" y="1049371"/>
                  <a:pt x="394041" y="1038874"/>
                  <a:pt x="412491" y="1020423"/>
                </a:cubicBezTo>
                <a:cubicBezTo>
                  <a:pt x="423346" y="1009567"/>
                  <a:pt x="433263" y="997684"/>
                  <a:pt x="445056" y="987856"/>
                </a:cubicBezTo>
                <a:cubicBezTo>
                  <a:pt x="455078" y="979504"/>
                  <a:pt x="468396" y="975370"/>
                  <a:pt x="477621" y="966145"/>
                </a:cubicBezTo>
                <a:cubicBezTo>
                  <a:pt x="487584" y="956182"/>
                  <a:pt x="513653" y="911957"/>
                  <a:pt x="531896" y="901011"/>
                </a:cubicBezTo>
                <a:cubicBezTo>
                  <a:pt x="541707" y="895124"/>
                  <a:pt x="553747" y="894174"/>
                  <a:pt x="564461" y="890156"/>
                </a:cubicBezTo>
                <a:cubicBezTo>
                  <a:pt x="582706" y="883314"/>
                  <a:pt x="600251" y="874607"/>
                  <a:pt x="618736" y="868445"/>
                </a:cubicBezTo>
                <a:cubicBezTo>
                  <a:pt x="721375" y="834230"/>
                  <a:pt x="611100" y="878093"/>
                  <a:pt x="694722" y="846734"/>
                </a:cubicBezTo>
                <a:cubicBezTo>
                  <a:pt x="838700" y="792740"/>
                  <a:pt x="661173" y="852924"/>
                  <a:pt x="803272" y="814167"/>
                </a:cubicBezTo>
                <a:cubicBezTo>
                  <a:pt x="825350" y="808145"/>
                  <a:pt x="846324" y="798478"/>
                  <a:pt x="868402" y="792456"/>
                </a:cubicBezTo>
                <a:cubicBezTo>
                  <a:pt x="886202" y="787601"/>
                  <a:pt x="904877" y="786455"/>
                  <a:pt x="922677" y="781600"/>
                </a:cubicBezTo>
                <a:cubicBezTo>
                  <a:pt x="944755" y="775578"/>
                  <a:pt x="965606" y="765439"/>
                  <a:pt x="987807" y="759889"/>
                </a:cubicBezTo>
                <a:lnTo>
                  <a:pt x="1031227" y="749034"/>
                </a:lnTo>
                <a:cubicBezTo>
                  <a:pt x="1060174" y="727323"/>
                  <a:pt x="1092482" y="709487"/>
                  <a:pt x="1118068" y="683900"/>
                </a:cubicBezTo>
                <a:cubicBezTo>
                  <a:pt x="1128923" y="673045"/>
                  <a:pt x="1140805" y="663128"/>
                  <a:pt x="1150633" y="651334"/>
                </a:cubicBezTo>
                <a:cubicBezTo>
                  <a:pt x="1158985" y="641311"/>
                  <a:pt x="1162321" y="627120"/>
                  <a:pt x="1172343" y="618767"/>
                </a:cubicBezTo>
                <a:cubicBezTo>
                  <a:pt x="1209143" y="588099"/>
                  <a:pt x="1258678" y="591691"/>
                  <a:pt x="1302603" y="586200"/>
                </a:cubicBezTo>
                <a:cubicBezTo>
                  <a:pt x="1317076" y="578963"/>
                  <a:pt x="1332301" y="573066"/>
                  <a:pt x="1346023" y="564489"/>
                </a:cubicBezTo>
                <a:cubicBezTo>
                  <a:pt x="1361365" y="554900"/>
                  <a:pt x="1373261" y="540013"/>
                  <a:pt x="1389443" y="531922"/>
                </a:cubicBezTo>
                <a:cubicBezTo>
                  <a:pt x="1424299" y="514493"/>
                  <a:pt x="1465568" y="510118"/>
                  <a:pt x="1497993" y="488500"/>
                </a:cubicBezTo>
                <a:cubicBezTo>
                  <a:pt x="1540078" y="460442"/>
                  <a:pt x="1518181" y="470915"/>
                  <a:pt x="1563123" y="455934"/>
                </a:cubicBezTo>
                <a:cubicBezTo>
                  <a:pt x="1570360" y="448697"/>
                  <a:pt x="1575680" y="438799"/>
                  <a:pt x="1584834" y="434222"/>
                </a:cubicBezTo>
                <a:cubicBezTo>
                  <a:pt x="1598178" y="427550"/>
                  <a:pt x="1613909" y="427466"/>
                  <a:pt x="1628254" y="423367"/>
                </a:cubicBezTo>
                <a:cubicBezTo>
                  <a:pt x="1639256" y="420223"/>
                  <a:pt x="1650585" y="417628"/>
                  <a:pt x="1660819" y="412511"/>
                </a:cubicBezTo>
                <a:cubicBezTo>
                  <a:pt x="1672488" y="406676"/>
                  <a:pt x="1683362" y="399152"/>
                  <a:pt x="1693384" y="390800"/>
                </a:cubicBezTo>
                <a:cubicBezTo>
                  <a:pt x="1705177" y="380972"/>
                  <a:pt x="1712529" y="365689"/>
                  <a:pt x="1725949" y="358233"/>
                </a:cubicBezTo>
                <a:cubicBezTo>
                  <a:pt x="1745953" y="347119"/>
                  <a:pt x="1791079" y="336522"/>
                  <a:pt x="1791079" y="336522"/>
                </a:cubicBezTo>
                <a:cubicBezTo>
                  <a:pt x="1810185" y="279202"/>
                  <a:pt x="1795588" y="313475"/>
                  <a:pt x="1845354" y="238822"/>
                </a:cubicBezTo>
                <a:cubicBezTo>
                  <a:pt x="1852591" y="227967"/>
                  <a:pt x="1857839" y="215481"/>
                  <a:pt x="1867064" y="206256"/>
                </a:cubicBezTo>
                <a:cubicBezTo>
                  <a:pt x="1877919" y="195400"/>
                  <a:pt x="1889801" y="185483"/>
                  <a:pt x="1899629" y="173689"/>
                </a:cubicBezTo>
                <a:cubicBezTo>
                  <a:pt x="1907981" y="163666"/>
                  <a:pt x="1912987" y="151145"/>
                  <a:pt x="1921339" y="141122"/>
                </a:cubicBezTo>
                <a:cubicBezTo>
                  <a:pt x="1931167" y="129328"/>
                  <a:pt x="1944076" y="120350"/>
                  <a:pt x="1953904" y="108556"/>
                </a:cubicBezTo>
                <a:cubicBezTo>
                  <a:pt x="1962256" y="98533"/>
                  <a:pt x="1965427" y="84140"/>
                  <a:pt x="1975614" y="75989"/>
                </a:cubicBezTo>
                <a:cubicBezTo>
                  <a:pt x="1984549" y="68841"/>
                  <a:pt x="1997324" y="68752"/>
                  <a:pt x="2008179" y="65133"/>
                </a:cubicBezTo>
                <a:cubicBezTo>
                  <a:pt x="2019034" y="54278"/>
                  <a:pt x="2027972" y="41083"/>
                  <a:pt x="2040745" y="32567"/>
                </a:cubicBezTo>
                <a:cubicBezTo>
                  <a:pt x="2050265" y="26220"/>
                  <a:pt x="2062793" y="26219"/>
                  <a:pt x="2073310" y="21711"/>
                </a:cubicBezTo>
                <a:cubicBezTo>
                  <a:pt x="2088183" y="15336"/>
                  <a:pt x="2102257" y="7237"/>
                  <a:pt x="2116730" y="0"/>
                </a:cubicBezTo>
                <a:cubicBezTo>
                  <a:pt x="2259647" y="35731"/>
                  <a:pt x="2209751" y="7740"/>
                  <a:pt x="2279555" y="54278"/>
                </a:cubicBezTo>
                <a:cubicBezTo>
                  <a:pt x="2283173" y="65133"/>
                  <a:pt x="2287267" y="75842"/>
                  <a:pt x="2290410" y="86844"/>
                </a:cubicBezTo>
                <a:cubicBezTo>
                  <a:pt x="2294509" y="101190"/>
                  <a:pt x="2296978" y="115976"/>
                  <a:pt x="2301265" y="130267"/>
                </a:cubicBezTo>
                <a:cubicBezTo>
                  <a:pt x="2307841" y="152187"/>
                  <a:pt x="2322975" y="195400"/>
                  <a:pt x="2322975" y="195400"/>
                </a:cubicBezTo>
                <a:cubicBezTo>
                  <a:pt x="2326593" y="235204"/>
                  <a:pt x="2327597" y="275332"/>
                  <a:pt x="2333830" y="314811"/>
                </a:cubicBezTo>
                <a:cubicBezTo>
                  <a:pt x="2344985" y="385464"/>
                  <a:pt x="2363768" y="421569"/>
                  <a:pt x="2388105" y="488500"/>
                </a:cubicBezTo>
                <a:cubicBezTo>
                  <a:pt x="2392015" y="499254"/>
                  <a:pt x="2393843" y="510832"/>
                  <a:pt x="2398960" y="521067"/>
                </a:cubicBezTo>
                <a:cubicBezTo>
                  <a:pt x="2404794" y="532736"/>
                  <a:pt x="2414836" y="541965"/>
                  <a:pt x="2420670" y="553634"/>
                </a:cubicBezTo>
                <a:cubicBezTo>
                  <a:pt x="2425787" y="563869"/>
                  <a:pt x="2427018" y="575683"/>
                  <a:pt x="2431525" y="586200"/>
                </a:cubicBezTo>
                <a:cubicBezTo>
                  <a:pt x="2437899" y="601074"/>
                  <a:pt x="2445998" y="615148"/>
                  <a:pt x="2453235" y="629622"/>
                </a:cubicBezTo>
                <a:cubicBezTo>
                  <a:pt x="2449617" y="687518"/>
                  <a:pt x="2448152" y="745590"/>
                  <a:pt x="2442380" y="803311"/>
                </a:cubicBezTo>
                <a:cubicBezTo>
                  <a:pt x="2440896" y="818157"/>
                  <a:pt x="2439801" y="834320"/>
                  <a:pt x="2431525" y="846734"/>
                </a:cubicBezTo>
                <a:cubicBezTo>
                  <a:pt x="2424289" y="857589"/>
                  <a:pt x="2409815" y="861208"/>
                  <a:pt x="2398960" y="868445"/>
                </a:cubicBezTo>
                <a:cubicBezTo>
                  <a:pt x="2361930" y="923992"/>
                  <a:pt x="2396788" y="883372"/>
                  <a:pt x="2333830" y="922723"/>
                </a:cubicBezTo>
                <a:cubicBezTo>
                  <a:pt x="2318488" y="932312"/>
                  <a:pt x="2305132" y="944773"/>
                  <a:pt x="2290410" y="955289"/>
                </a:cubicBezTo>
                <a:cubicBezTo>
                  <a:pt x="2279794" y="962872"/>
                  <a:pt x="2269514" y="971165"/>
                  <a:pt x="2257845" y="977000"/>
                </a:cubicBezTo>
                <a:cubicBezTo>
                  <a:pt x="2247611" y="982117"/>
                  <a:pt x="2236686" y="986943"/>
                  <a:pt x="2225280" y="987856"/>
                </a:cubicBezTo>
                <a:cubicBezTo>
                  <a:pt x="2145848" y="994211"/>
                  <a:pt x="2066073" y="995093"/>
                  <a:pt x="1986469" y="998712"/>
                </a:cubicBezTo>
                <a:cubicBezTo>
                  <a:pt x="1961141" y="1002330"/>
                  <a:pt x="1935929" y="1006888"/>
                  <a:pt x="1910484" y="1009567"/>
                </a:cubicBezTo>
                <a:cubicBezTo>
                  <a:pt x="1867153" y="1014128"/>
                  <a:pt x="1822494" y="1009855"/>
                  <a:pt x="1780224" y="1020423"/>
                </a:cubicBezTo>
                <a:cubicBezTo>
                  <a:pt x="1762672" y="1024811"/>
                  <a:pt x="1752986" y="1044898"/>
                  <a:pt x="1736804" y="1052989"/>
                </a:cubicBezTo>
                <a:cubicBezTo>
                  <a:pt x="1716336" y="1063224"/>
                  <a:pt x="1692708" y="1065685"/>
                  <a:pt x="1671674" y="1074700"/>
                </a:cubicBezTo>
                <a:cubicBezTo>
                  <a:pt x="1641927" y="1087449"/>
                  <a:pt x="1614161" y="1104436"/>
                  <a:pt x="1584834" y="1118123"/>
                </a:cubicBezTo>
                <a:cubicBezTo>
                  <a:pt x="1559863" y="1129777"/>
                  <a:pt x="1533935" y="1139286"/>
                  <a:pt x="1508848" y="1150689"/>
                </a:cubicBezTo>
                <a:cubicBezTo>
                  <a:pt x="1435066" y="1184227"/>
                  <a:pt x="1495012" y="1162538"/>
                  <a:pt x="1432863" y="1183256"/>
                </a:cubicBezTo>
                <a:cubicBezTo>
                  <a:pt x="1418390" y="1194112"/>
                  <a:pt x="1405151" y="1206847"/>
                  <a:pt x="1389443" y="1215823"/>
                </a:cubicBezTo>
                <a:cubicBezTo>
                  <a:pt x="1379509" y="1221500"/>
                  <a:pt x="1366189" y="1220027"/>
                  <a:pt x="1356878" y="1226678"/>
                </a:cubicBezTo>
                <a:cubicBezTo>
                  <a:pt x="1340222" y="1238576"/>
                  <a:pt x="1329833" y="1257819"/>
                  <a:pt x="1313458" y="1270101"/>
                </a:cubicBezTo>
                <a:cubicBezTo>
                  <a:pt x="1243341" y="1322692"/>
                  <a:pt x="1295618" y="1262643"/>
                  <a:pt x="1237473" y="1313523"/>
                </a:cubicBezTo>
                <a:cubicBezTo>
                  <a:pt x="1179294" y="1364432"/>
                  <a:pt x="1182556" y="1368764"/>
                  <a:pt x="1139778" y="1432934"/>
                </a:cubicBezTo>
                <a:cubicBezTo>
                  <a:pt x="1132541" y="1443790"/>
                  <a:pt x="1129737" y="1459666"/>
                  <a:pt x="1118068" y="1465501"/>
                </a:cubicBezTo>
                <a:lnTo>
                  <a:pt x="1074647" y="1487212"/>
                </a:lnTo>
                <a:cubicBezTo>
                  <a:pt x="1049319" y="1512542"/>
                  <a:pt x="1029378" y="1544771"/>
                  <a:pt x="998662" y="1563201"/>
                </a:cubicBezTo>
                <a:cubicBezTo>
                  <a:pt x="884611" y="1631634"/>
                  <a:pt x="993221" y="1560498"/>
                  <a:pt x="911822" y="1628334"/>
                </a:cubicBezTo>
                <a:cubicBezTo>
                  <a:pt x="812626" y="1711002"/>
                  <a:pt x="966302" y="1562996"/>
                  <a:pt x="835837" y="1693467"/>
                </a:cubicBezTo>
                <a:cubicBezTo>
                  <a:pt x="804702" y="1786877"/>
                  <a:pt x="861099" y="1633860"/>
                  <a:pt x="748997" y="1802023"/>
                </a:cubicBezTo>
                <a:cubicBezTo>
                  <a:pt x="741760" y="1812879"/>
                  <a:pt x="737105" y="1825998"/>
                  <a:pt x="727287" y="1834590"/>
                </a:cubicBezTo>
                <a:cubicBezTo>
                  <a:pt x="677301" y="1878330"/>
                  <a:pt x="667753" y="1871713"/>
                  <a:pt x="618736" y="1899723"/>
                </a:cubicBezTo>
                <a:cubicBezTo>
                  <a:pt x="607409" y="1906196"/>
                  <a:pt x="598758" y="1918001"/>
                  <a:pt x="586171" y="1921434"/>
                </a:cubicBezTo>
                <a:cubicBezTo>
                  <a:pt x="558027" y="1929110"/>
                  <a:pt x="528278" y="1928671"/>
                  <a:pt x="499331" y="1932290"/>
                </a:cubicBezTo>
                <a:lnTo>
                  <a:pt x="293086" y="1921434"/>
                </a:lnTo>
                <a:cubicBezTo>
                  <a:pt x="260404" y="1919099"/>
                  <a:pt x="227178" y="1918526"/>
                  <a:pt x="195391" y="1910579"/>
                </a:cubicBezTo>
                <a:cubicBezTo>
                  <a:pt x="182734" y="1907415"/>
                  <a:pt x="175042" y="1893448"/>
                  <a:pt x="162826" y="1888867"/>
                </a:cubicBezTo>
                <a:cubicBezTo>
                  <a:pt x="145551" y="1882388"/>
                  <a:pt x="126642" y="1881630"/>
                  <a:pt x="108550" y="1878012"/>
                </a:cubicBezTo>
                <a:cubicBezTo>
                  <a:pt x="40845" y="1832873"/>
                  <a:pt x="102581" y="1883659"/>
                  <a:pt x="65130" y="1823734"/>
                </a:cubicBezTo>
                <a:cubicBezTo>
                  <a:pt x="52851" y="1804086"/>
                  <a:pt x="36183" y="1787549"/>
                  <a:pt x="21710" y="1769456"/>
                </a:cubicBezTo>
                <a:cubicBezTo>
                  <a:pt x="18092" y="1754982"/>
                  <a:pt x="14953" y="1740379"/>
                  <a:pt x="10855" y="1726034"/>
                </a:cubicBezTo>
                <a:cubicBezTo>
                  <a:pt x="7712" y="1715031"/>
                  <a:pt x="0" y="1704910"/>
                  <a:pt x="0" y="1693467"/>
                </a:cubicBezTo>
                <a:cubicBezTo>
                  <a:pt x="0" y="1617392"/>
                  <a:pt x="5435" y="1541382"/>
                  <a:pt x="10855" y="1465501"/>
                </a:cubicBezTo>
                <a:cubicBezTo>
                  <a:pt x="12678" y="1439979"/>
                  <a:pt x="15957" y="1414444"/>
                  <a:pt x="21710" y="1389512"/>
                </a:cubicBezTo>
                <a:cubicBezTo>
                  <a:pt x="26856" y="1367212"/>
                  <a:pt x="20534" y="1324378"/>
                  <a:pt x="43420" y="1324378"/>
                </a:cubicBezTo>
                <a:close/>
              </a:path>
            </a:pathLst>
          </a:custGeom>
          <a:solidFill>
            <a:srgbClr val="C3D69B"/>
          </a:solidFill>
          <a:ln w="9525" cap="flat" cmpd="sng">
            <a:solidFill>
              <a:srgbClr val="4A7EBB"/>
            </a:solidFill>
            <a:prstDash val="solid"/>
            <a:round/>
            <a:headEnd/>
            <a:tailEnd/>
          </a:ln>
          <a:effectLst>
            <a:outerShdw blurRad="400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50" name="Freeform 49">
            <a:extLst>
              <a:ext uri="{FF2B5EF4-FFF2-40B4-BE49-F238E27FC236}">
                <a16:creationId xmlns:a16="http://schemas.microsoft.com/office/drawing/2014/main" id="{ACCC3F7F-459A-4A46-9C83-46BA8835927C}"/>
              </a:ext>
            </a:extLst>
          </p:cNvPr>
          <p:cNvSpPr>
            <a:spLocks/>
          </p:cNvSpPr>
          <p:nvPr/>
        </p:nvSpPr>
        <p:spPr bwMode="auto">
          <a:xfrm>
            <a:off x="107950" y="2355850"/>
            <a:ext cx="838200" cy="877888"/>
          </a:xfrm>
          <a:custGeom>
            <a:avLst/>
            <a:gdLst>
              <a:gd name="T0" fmla="*/ 109220 w 839316"/>
              <a:gd name="T1" fmla="*/ 54309 h 877624"/>
              <a:gd name="T2" fmla="*/ 98394 w 839316"/>
              <a:gd name="T3" fmla="*/ 162931 h 877624"/>
              <a:gd name="T4" fmla="*/ 87567 w 839316"/>
              <a:gd name="T5" fmla="*/ 260689 h 877624"/>
              <a:gd name="T6" fmla="*/ 44263 w 839316"/>
              <a:gd name="T7" fmla="*/ 325862 h 877624"/>
              <a:gd name="T8" fmla="*/ 44263 w 839316"/>
              <a:gd name="T9" fmla="*/ 684312 h 877624"/>
              <a:gd name="T10" fmla="*/ 109220 w 839316"/>
              <a:gd name="T11" fmla="*/ 771208 h 877624"/>
              <a:gd name="T12" fmla="*/ 141699 w 839316"/>
              <a:gd name="T13" fmla="*/ 782070 h 877624"/>
              <a:gd name="T14" fmla="*/ 174178 w 839316"/>
              <a:gd name="T15" fmla="*/ 814657 h 877624"/>
              <a:gd name="T16" fmla="*/ 466484 w 839316"/>
              <a:gd name="T17" fmla="*/ 836381 h 877624"/>
              <a:gd name="T18" fmla="*/ 661355 w 839316"/>
              <a:gd name="T19" fmla="*/ 825518 h 877624"/>
              <a:gd name="T20" fmla="*/ 704661 w 839316"/>
              <a:gd name="T21" fmla="*/ 814657 h 877624"/>
              <a:gd name="T22" fmla="*/ 737139 w 839316"/>
              <a:gd name="T23" fmla="*/ 792931 h 877624"/>
              <a:gd name="T24" fmla="*/ 780444 w 839316"/>
              <a:gd name="T25" fmla="*/ 771208 h 877624"/>
              <a:gd name="T26" fmla="*/ 802096 w 839316"/>
              <a:gd name="T27" fmla="*/ 738622 h 877624"/>
              <a:gd name="T28" fmla="*/ 823748 w 839316"/>
              <a:gd name="T29" fmla="*/ 673449 h 877624"/>
              <a:gd name="T30" fmla="*/ 834574 w 839316"/>
              <a:gd name="T31" fmla="*/ 325862 h 877624"/>
              <a:gd name="T32" fmla="*/ 812922 w 839316"/>
              <a:gd name="T33" fmla="*/ 173792 h 877624"/>
              <a:gd name="T34" fmla="*/ 747965 w 839316"/>
              <a:gd name="T35" fmla="*/ 130344 h 877624"/>
              <a:gd name="T36" fmla="*/ 704661 w 839316"/>
              <a:gd name="T37" fmla="*/ 76034 h 877624"/>
              <a:gd name="T38" fmla="*/ 672182 w 839316"/>
              <a:gd name="T39" fmla="*/ 54309 h 877624"/>
              <a:gd name="T40" fmla="*/ 639703 w 839316"/>
              <a:gd name="T41" fmla="*/ 21725 h 877624"/>
              <a:gd name="T42" fmla="*/ 563919 w 839316"/>
              <a:gd name="T43" fmla="*/ 0 h 877624"/>
              <a:gd name="T44" fmla="*/ 239135 w 839316"/>
              <a:gd name="T45" fmla="*/ 10861 h 877624"/>
              <a:gd name="T46" fmla="*/ 174178 w 839316"/>
              <a:gd name="T47" fmla="*/ 32586 h 877624"/>
              <a:gd name="T48" fmla="*/ 98394 w 839316"/>
              <a:gd name="T49" fmla="*/ 97758 h 877624"/>
              <a:gd name="T50" fmla="*/ 98394 w 839316"/>
              <a:gd name="T51" fmla="*/ 119483 h 877624"/>
              <a:gd name="T52" fmla="*/ 109220 w 839316"/>
              <a:gd name="T53" fmla="*/ 54309 h 877624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0" t="0" r="r" b="b"/>
            <a:pathLst>
              <a:path w="839316" h="877624">
                <a:moveTo>
                  <a:pt x="109511" y="54277"/>
                </a:moveTo>
                <a:cubicBezTo>
                  <a:pt x="105893" y="90462"/>
                  <a:pt x="102463" y="126667"/>
                  <a:pt x="98656" y="162833"/>
                </a:cubicBezTo>
                <a:cubicBezTo>
                  <a:pt x="95226" y="195420"/>
                  <a:pt x="98162" y="229447"/>
                  <a:pt x="87801" y="260533"/>
                </a:cubicBezTo>
                <a:cubicBezTo>
                  <a:pt x="79550" y="285287"/>
                  <a:pt x="44381" y="325666"/>
                  <a:pt x="44381" y="325666"/>
                </a:cubicBezTo>
                <a:cubicBezTo>
                  <a:pt x="0" y="458817"/>
                  <a:pt x="25366" y="370135"/>
                  <a:pt x="44381" y="683900"/>
                </a:cubicBezTo>
                <a:cubicBezTo>
                  <a:pt x="46356" y="716487"/>
                  <a:pt x="85093" y="762604"/>
                  <a:pt x="109511" y="770744"/>
                </a:cubicBezTo>
                <a:lnTo>
                  <a:pt x="142077" y="781600"/>
                </a:lnTo>
                <a:cubicBezTo>
                  <a:pt x="152932" y="792456"/>
                  <a:pt x="159456" y="811917"/>
                  <a:pt x="174642" y="814167"/>
                </a:cubicBezTo>
                <a:cubicBezTo>
                  <a:pt x="602957" y="877624"/>
                  <a:pt x="332123" y="790672"/>
                  <a:pt x="467727" y="835878"/>
                </a:cubicBezTo>
                <a:cubicBezTo>
                  <a:pt x="532857" y="832259"/>
                  <a:pt x="598155" y="830928"/>
                  <a:pt x="663118" y="825022"/>
                </a:cubicBezTo>
                <a:cubicBezTo>
                  <a:pt x="677975" y="823671"/>
                  <a:pt x="692826" y="820044"/>
                  <a:pt x="706538" y="814167"/>
                </a:cubicBezTo>
                <a:cubicBezTo>
                  <a:pt x="718529" y="809027"/>
                  <a:pt x="727776" y="798928"/>
                  <a:pt x="739103" y="792455"/>
                </a:cubicBezTo>
                <a:cubicBezTo>
                  <a:pt x="753153" y="784426"/>
                  <a:pt x="768050" y="777981"/>
                  <a:pt x="782523" y="770744"/>
                </a:cubicBezTo>
                <a:cubicBezTo>
                  <a:pt x="789760" y="759889"/>
                  <a:pt x="798935" y="750100"/>
                  <a:pt x="804233" y="738178"/>
                </a:cubicBezTo>
                <a:cubicBezTo>
                  <a:pt x="813527" y="717265"/>
                  <a:pt x="825943" y="673044"/>
                  <a:pt x="825943" y="673044"/>
                </a:cubicBezTo>
                <a:cubicBezTo>
                  <a:pt x="829561" y="557251"/>
                  <a:pt x="839316" y="441488"/>
                  <a:pt x="836798" y="325666"/>
                </a:cubicBezTo>
                <a:cubicBezTo>
                  <a:pt x="835686" y="274504"/>
                  <a:pt x="835871" y="220451"/>
                  <a:pt x="815088" y="173688"/>
                </a:cubicBezTo>
                <a:cubicBezTo>
                  <a:pt x="804491" y="149844"/>
                  <a:pt x="749958" y="130266"/>
                  <a:pt x="749958" y="130266"/>
                </a:cubicBezTo>
                <a:cubicBezTo>
                  <a:pt x="733840" y="106088"/>
                  <a:pt x="728633" y="93665"/>
                  <a:pt x="706538" y="75988"/>
                </a:cubicBezTo>
                <a:cubicBezTo>
                  <a:pt x="696351" y="67838"/>
                  <a:pt x="683995" y="62629"/>
                  <a:pt x="673973" y="54277"/>
                </a:cubicBezTo>
                <a:cubicBezTo>
                  <a:pt x="662180" y="44449"/>
                  <a:pt x="654181" y="30227"/>
                  <a:pt x="641408" y="21711"/>
                </a:cubicBezTo>
                <a:cubicBezTo>
                  <a:pt x="632061" y="15479"/>
                  <a:pt x="571217" y="1449"/>
                  <a:pt x="565422" y="0"/>
                </a:cubicBezTo>
                <a:cubicBezTo>
                  <a:pt x="456872" y="3618"/>
                  <a:pt x="348007" y="1835"/>
                  <a:pt x="239772" y="10855"/>
                </a:cubicBezTo>
                <a:cubicBezTo>
                  <a:pt x="216967" y="12756"/>
                  <a:pt x="174642" y="32566"/>
                  <a:pt x="174642" y="32566"/>
                </a:cubicBezTo>
                <a:cubicBezTo>
                  <a:pt x="158600" y="43261"/>
                  <a:pt x="98656" y="80151"/>
                  <a:pt x="98656" y="97700"/>
                </a:cubicBezTo>
                <a:lnTo>
                  <a:pt x="98656" y="119411"/>
                </a:lnTo>
                <a:lnTo>
                  <a:pt x="109511" y="54277"/>
                </a:lnTo>
                <a:close/>
              </a:path>
            </a:pathLst>
          </a:custGeom>
          <a:solidFill>
            <a:srgbClr val="C3D69B"/>
          </a:solidFill>
          <a:ln w="9525" cap="flat" cmpd="sng">
            <a:solidFill>
              <a:srgbClr val="4A7EBB"/>
            </a:solidFill>
            <a:prstDash val="solid"/>
            <a:round/>
            <a:headEnd/>
            <a:tailEnd/>
          </a:ln>
          <a:effectLst>
            <a:outerShdw blurRad="400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0CA350B-62EC-734A-895D-F8FB2D4002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10163" y="1260475"/>
            <a:ext cx="3486150" cy="563563"/>
          </a:xfrm>
          <a:prstGeom prst="rect">
            <a:avLst/>
          </a:prstGeom>
          <a:solidFill>
            <a:srgbClr val="93CDDD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9C7A9B91-EA91-7D4D-9BD8-944B1A8B97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613275"/>
            <a:ext cx="4572000" cy="2136775"/>
          </a:xfrm>
          <a:prstGeom prst="roundRect">
            <a:avLst>
              <a:gd name="adj" fmla="val 16667"/>
            </a:avLst>
          </a:prstGeom>
          <a:solidFill>
            <a:srgbClr val="F79646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5609" name="Title 1">
            <a:extLst>
              <a:ext uri="{FF2B5EF4-FFF2-40B4-BE49-F238E27FC236}">
                <a16:creationId xmlns:a16="http://schemas.microsoft.com/office/drawing/2014/main" id="{0806C777-8F05-0E4A-A696-A35784016C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Dijkstra’</a:t>
            </a:r>
            <a:r>
              <a:rPr lang="en-US" altLang="ja-JP">
                <a:ea typeface="ＭＳ Ｐゴシック" panose="020B0600070205080204" pitchFamily="34" charset="-128"/>
              </a:rPr>
              <a:t>s shortest path algorithm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25610" name="TextBox 2">
            <a:extLst>
              <a:ext uri="{FF2B5EF4-FFF2-40B4-BE49-F238E27FC236}">
                <a16:creationId xmlns:a16="http://schemas.microsoft.com/office/drawing/2014/main" id="{BED54D71-FD8B-2A40-A274-47F978A0F5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063" y="4124325"/>
            <a:ext cx="35528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Input: Directed </a:t>
            </a:r>
            <a:r>
              <a:rPr lang="en-US" altLang="en-US" sz="1800">
                <a:solidFill>
                  <a:srgbClr val="660066"/>
                </a:solidFill>
              </a:rPr>
              <a:t>G=(V,E)</a:t>
            </a:r>
            <a:r>
              <a:rPr lang="en-US" altLang="en-US" sz="1800"/>
              <a:t>, </a:t>
            </a:r>
            <a:r>
              <a:rPr lang="en-US" altLang="en-US" sz="1800">
                <a:solidFill>
                  <a:srgbClr val="660066"/>
                </a:solidFill>
              </a:rPr>
              <a:t>l</a:t>
            </a:r>
            <a:r>
              <a:rPr lang="en-US" altLang="en-US" sz="1800" baseline="-25000">
                <a:solidFill>
                  <a:srgbClr val="660066"/>
                </a:solidFill>
              </a:rPr>
              <a:t>e</a:t>
            </a:r>
            <a:r>
              <a:rPr lang="en-US" altLang="en-US" sz="1800">
                <a:solidFill>
                  <a:srgbClr val="660066"/>
                </a:solidFill>
              </a:rPr>
              <a:t> ≥ 0</a:t>
            </a:r>
            <a:r>
              <a:rPr lang="en-US" altLang="en-US" sz="1800"/>
              <a:t>,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  <a:r>
              <a:rPr lang="en-US" altLang="en-US" sz="1800"/>
              <a:t> in </a:t>
            </a:r>
            <a:r>
              <a:rPr lang="en-US" altLang="en-US" sz="1800">
                <a:solidFill>
                  <a:srgbClr val="660066"/>
                </a:solidFill>
              </a:rPr>
              <a:t>V</a:t>
            </a:r>
          </a:p>
        </p:txBody>
      </p:sp>
      <p:sp>
        <p:nvSpPr>
          <p:cNvPr id="25611" name="TextBox 3">
            <a:extLst>
              <a:ext uri="{FF2B5EF4-FFF2-40B4-BE49-F238E27FC236}">
                <a16:creationId xmlns:a16="http://schemas.microsoft.com/office/drawing/2014/main" id="{223A1B59-D5C9-CB48-8E97-774C51B637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063" y="4722813"/>
            <a:ext cx="15097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660066"/>
                </a:solidFill>
              </a:rPr>
              <a:t>R</a:t>
            </a:r>
            <a:r>
              <a:rPr lang="en-US" altLang="en-US" sz="1800"/>
              <a:t> = </a:t>
            </a:r>
            <a:r>
              <a:rPr lang="en-US" altLang="en-US" sz="1800">
                <a:solidFill>
                  <a:srgbClr val="660066"/>
                </a:solidFill>
              </a:rPr>
              <a:t>{s}</a:t>
            </a:r>
            <a:r>
              <a:rPr lang="en-US" altLang="en-US" sz="1800"/>
              <a:t>, </a:t>
            </a:r>
            <a:r>
              <a:rPr lang="en-US" altLang="en-US" sz="1800">
                <a:solidFill>
                  <a:srgbClr val="660066"/>
                </a:solidFill>
              </a:rPr>
              <a:t>d(s) =0</a:t>
            </a:r>
          </a:p>
        </p:txBody>
      </p:sp>
      <p:sp>
        <p:nvSpPr>
          <p:cNvPr id="25612" name="TextBox 4">
            <a:extLst>
              <a:ext uri="{FF2B5EF4-FFF2-40B4-BE49-F238E27FC236}">
                <a16:creationId xmlns:a16="http://schemas.microsoft.com/office/drawing/2014/main" id="{2908D03A-A29B-C44A-8F1A-32ED1653A2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063" y="5178425"/>
            <a:ext cx="4673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While there is a </a:t>
            </a:r>
            <a:r>
              <a:rPr lang="en-US" altLang="en-US" sz="1800">
                <a:solidFill>
                  <a:srgbClr val="660066"/>
                </a:solidFill>
              </a:rPr>
              <a:t>x</a:t>
            </a:r>
            <a:r>
              <a:rPr lang="en-US" altLang="en-US" sz="1800"/>
              <a:t> not in </a:t>
            </a:r>
            <a:r>
              <a:rPr lang="en-US" altLang="en-US" sz="1800">
                <a:solidFill>
                  <a:srgbClr val="660066"/>
                </a:solidFill>
              </a:rPr>
              <a:t>R</a:t>
            </a:r>
            <a:r>
              <a:rPr lang="en-US" altLang="en-US" sz="1800"/>
              <a:t> with </a:t>
            </a:r>
            <a:r>
              <a:rPr lang="en-US" altLang="en-US" sz="1800">
                <a:solidFill>
                  <a:srgbClr val="660066"/>
                </a:solidFill>
              </a:rPr>
              <a:t>(u,x)</a:t>
            </a:r>
            <a:r>
              <a:rPr lang="en-US" altLang="en-US" sz="1800"/>
              <a:t> in </a:t>
            </a:r>
            <a:r>
              <a:rPr lang="en-US" altLang="en-US" sz="1800">
                <a:solidFill>
                  <a:srgbClr val="660066"/>
                </a:solidFill>
              </a:rPr>
              <a:t>E</a:t>
            </a:r>
            <a:r>
              <a:rPr lang="en-US" altLang="en-US" sz="1800"/>
              <a:t>, </a:t>
            </a:r>
            <a:r>
              <a:rPr lang="en-US" altLang="en-US" sz="1800">
                <a:solidFill>
                  <a:srgbClr val="660066"/>
                </a:solidFill>
              </a:rPr>
              <a:t>u</a:t>
            </a:r>
            <a:r>
              <a:rPr lang="en-US" altLang="en-US" sz="1800"/>
              <a:t> in </a:t>
            </a:r>
            <a:r>
              <a:rPr lang="en-US" altLang="en-US" sz="1800">
                <a:solidFill>
                  <a:srgbClr val="660066"/>
                </a:solidFill>
              </a:rPr>
              <a:t>R</a:t>
            </a:r>
          </a:p>
        </p:txBody>
      </p:sp>
      <p:sp>
        <p:nvSpPr>
          <p:cNvPr id="25613" name="TextBox 5">
            <a:extLst>
              <a:ext uri="{FF2B5EF4-FFF2-40B4-BE49-F238E27FC236}">
                <a16:creationId xmlns:a16="http://schemas.microsoft.com/office/drawing/2014/main" id="{0557DFA3-6B5F-3144-BDD2-5C1FC4187E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10163" y="1293813"/>
            <a:ext cx="35353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rgbClr val="660066"/>
                </a:solidFill>
              </a:rPr>
              <a:t>d’</a:t>
            </a:r>
            <a:r>
              <a:rPr lang="en-US" altLang="ja-JP" sz="2000">
                <a:solidFill>
                  <a:srgbClr val="660066"/>
                </a:solidFill>
              </a:rPr>
              <a:t>(w)</a:t>
            </a:r>
            <a:r>
              <a:rPr lang="en-US" altLang="ja-JP" sz="2000"/>
              <a:t> = min </a:t>
            </a:r>
            <a:r>
              <a:rPr lang="en-US" altLang="ja-JP" sz="2000" baseline="-25000">
                <a:solidFill>
                  <a:srgbClr val="660066"/>
                </a:solidFill>
              </a:rPr>
              <a:t>e=(u,w) </a:t>
            </a:r>
            <a:r>
              <a:rPr lang="en-US" altLang="ja-JP" sz="2000" baseline="-25000"/>
              <a:t>in </a:t>
            </a:r>
            <a:r>
              <a:rPr lang="en-US" altLang="ja-JP" sz="2000" baseline="-25000">
                <a:solidFill>
                  <a:srgbClr val="660066"/>
                </a:solidFill>
              </a:rPr>
              <a:t>E</a:t>
            </a:r>
            <a:r>
              <a:rPr lang="en-US" altLang="ja-JP" sz="2000" baseline="-25000"/>
              <a:t>, </a:t>
            </a:r>
            <a:r>
              <a:rPr lang="en-US" altLang="ja-JP" sz="2000" baseline="-25000">
                <a:solidFill>
                  <a:srgbClr val="660066"/>
                </a:solidFill>
              </a:rPr>
              <a:t>u</a:t>
            </a:r>
            <a:r>
              <a:rPr lang="en-US" altLang="ja-JP" sz="2000" baseline="-25000"/>
              <a:t> in </a:t>
            </a:r>
            <a:r>
              <a:rPr lang="en-US" altLang="ja-JP" sz="2000" baseline="-25000">
                <a:solidFill>
                  <a:srgbClr val="660066"/>
                </a:solidFill>
              </a:rPr>
              <a:t>R</a:t>
            </a:r>
            <a:r>
              <a:rPr lang="en-US" altLang="ja-JP" sz="2000" baseline="-25000"/>
              <a:t>  </a:t>
            </a:r>
            <a:r>
              <a:rPr lang="en-US" altLang="ja-JP" sz="2000">
                <a:solidFill>
                  <a:srgbClr val="660066"/>
                </a:solidFill>
              </a:rPr>
              <a:t>d(u)+l</a:t>
            </a:r>
            <a:r>
              <a:rPr lang="en-US" altLang="ja-JP" sz="2000" baseline="-25000">
                <a:solidFill>
                  <a:srgbClr val="660066"/>
                </a:solidFill>
              </a:rPr>
              <a:t>e</a:t>
            </a:r>
            <a:r>
              <a:rPr lang="en-US" altLang="ja-JP" sz="2000">
                <a:solidFill>
                  <a:srgbClr val="660066"/>
                </a:solidFill>
              </a:rPr>
              <a:t> </a:t>
            </a:r>
            <a:endParaRPr lang="en-US" altLang="en-US" sz="2000">
              <a:solidFill>
                <a:srgbClr val="660066"/>
              </a:solidFill>
            </a:endParaRPr>
          </a:p>
        </p:txBody>
      </p:sp>
      <p:sp>
        <p:nvSpPr>
          <p:cNvPr id="25614" name="TextBox 6">
            <a:extLst>
              <a:ext uri="{FF2B5EF4-FFF2-40B4-BE49-F238E27FC236}">
                <a16:creationId xmlns:a16="http://schemas.microsoft.com/office/drawing/2014/main" id="{78BD8EE0-31BD-AD43-8713-0782BEDD6C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063" y="5656263"/>
            <a:ext cx="27924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Pick </a:t>
            </a:r>
            <a:r>
              <a:rPr lang="en-US" altLang="en-US" sz="1800">
                <a:solidFill>
                  <a:srgbClr val="660066"/>
                </a:solidFill>
              </a:rPr>
              <a:t>w</a:t>
            </a:r>
            <a:r>
              <a:rPr lang="en-US" altLang="en-US" sz="1800"/>
              <a:t> that minimizes </a:t>
            </a:r>
            <a:r>
              <a:rPr lang="en-US" altLang="en-US" sz="1800">
                <a:solidFill>
                  <a:srgbClr val="660066"/>
                </a:solidFill>
              </a:rPr>
              <a:t>d’</a:t>
            </a:r>
            <a:r>
              <a:rPr lang="en-US" altLang="ja-JP" sz="1800">
                <a:solidFill>
                  <a:srgbClr val="660066"/>
                </a:solidFill>
              </a:rPr>
              <a:t>(w)</a:t>
            </a:r>
            <a:r>
              <a:rPr lang="en-US" altLang="ja-JP" sz="1800"/>
              <a:t> </a:t>
            </a:r>
            <a:endParaRPr lang="en-US" altLang="en-US" sz="1800"/>
          </a:p>
        </p:txBody>
      </p:sp>
      <p:sp>
        <p:nvSpPr>
          <p:cNvPr id="25615" name="TextBox 7">
            <a:extLst>
              <a:ext uri="{FF2B5EF4-FFF2-40B4-BE49-F238E27FC236}">
                <a16:creationId xmlns:a16="http://schemas.microsoft.com/office/drawing/2014/main" id="{381F25C4-D786-EF46-8116-3456800636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063" y="5959475"/>
            <a:ext cx="12112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Add </a:t>
            </a:r>
            <a:r>
              <a:rPr lang="en-US" altLang="en-US" sz="1800">
                <a:solidFill>
                  <a:srgbClr val="660066"/>
                </a:solidFill>
              </a:rPr>
              <a:t>w</a:t>
            </a:r>
            <a:r>
              <a:rPr lang="en-US" altLang="en-US" sz="1800"/>
              <a:t> to </a:t>
            </a:r>
            <a:r>
              <a:rPr lang="en-US" altLang="en-US" sz="1800">
                <a:solidFill>
                  <a:srgbClr val="660066"/>
                </a:solidFill>
              </a:rPr>
              <a:t>R</a:t>
            </a:r>
          </a:p>
        </p:txBody>
      </p:sp>
      <p:sp>
        <p:nvSpPr>
          <p:cNvPr id="25616" name="TextBox 8">
            <a:extLst>
              <a:ext uri="{FF2B5EF4-FFF2-40B4-BE49-F238E27FC236}">
                <a16:creationId xmlns:a16="http://schemas.microsoft.com/office/drawing/2014/main" id="{6132FFEB-ECE2-684F-9D96-A722B53BDD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063" y="6230938"/>
            <a:ext cx="13128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660066"/>
                </a:solidFill>
              </a:rPr>
              <a:t>d(w)</a:t>
            </a:r>
            <a:r>
              <a:rPr lang="en-US" altLang="en-US" sz="1800"/>
              <a:t> = </a:t>
            </a:r>
            <a:r>
              <a:rPr lang="en-US" altLang="en-US" sz="1800">
                <a:solidFill>
                  <a:srgbClr val="660066"/>
                </a:solidFill>
              </a:rPr>
              <a:t>d’</a:t>
            </a:r>
            <a:r>
              <a:rPr lang="en-US" altLang="ja-JP" sz="1800">
                <a:solidFill>
                  <a:srgbClr val="660066"/>
                </a:solidFill>
              </a:rPr>
              <a:t>(w)</a:t>
            </a:r>
            <a:endParaRPr lang="en-US" altLang="en-US" sz="1800">
              <a:solidFill>
                <a:srgbClr val="660066"/>
              </a:solidFill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C7CB8A5A-8CE4-7246-87B9-6E88CFB23E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1463" y="2605088"/>
            <a:ext cx="433387" cy="412750"/>
          </a:xfrm>
          <a:prstGeom prst="ellips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solidFill>
                  <a:srgbClr val="660066"/>
                </a:solidFill>
                <a:latin typeface="+mn-lt"/>
                <a:ea typeface="+mn-ea"/>
              </a:rPr>
              <a:t>s</a:t>
            </a:r>
            <a:endParaRPr lang="en-US" dirty="0">
              <a:solidFill>
                <a:srgbClr val="660066"/>
              </a:solidFill>
              <a:latin typeface="+mn-lt"/>
              <a:ea typeface="+mn-ea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42A744AA-68D7-A74B-8D3D-C4833B0DE4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7550" y="3322638"/>
            <a:ext cx="433388" cy="412750"/>
          </a:xfrm>
          <a:prstGeom prst="ellips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rgbClr val="660066"/>
                </a:solidFill>
                <a:latin typeface="Calibri" charset="0"/>
                <a:ea typeface="ＭＳ Ｐゴシック" charset="0"/>
                <a:cs typeface="ＭＳ Ｐゴシック" charset="0"/>
              </a:rPr>
              <a:t>w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8CC0EB62-E9DD-FF4C-A82C-F3573011E2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7550" y="1693863"/>
            <a:ext cx="433388" cy="412750"/>
          </a:xfrm>
          <a:prstGeom prst="ellips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solidFill>
                  <a:srgbClr val="660066"/>
                </a:solidFill>
                <a:latin typeface="+mn-lt"/>
                <a:ea typeface="+mn-ea"/>
              </a:rPr>
              <a:t>u</a:t>
            </a:r>
            <a:endParaRPr lang="en-US" dirty="0">
              <a:solidFill>
                <a:srgbClr val="660066"/>
              </a:solidFill>
              <a:latin typeface="+mn-lt"/>
              <a:ea typeface="+mn-ea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7088B0C6-891B-7646-8FDE-E25122EFC7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71888" y="3322638"/>
            <a:ext cx="434975" cy="412750"/>
          </a:xfrm>
          <a:prstGeom prst="ellips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solidFill>
                  <a:srgbClr val="660066"/>
                </a:solidFill>
                <a:latin typeface="+mn-lt"/>
                <a:ea typeface="+mn-ea"/>
              </a:rPr>
              <a:t>z</a:t>
            </a:r>
            <a:endParaRPr lang="en-US" dirty="0">
              <a:solidFill>
                <a:srgbClr val="660066"/>
              </a:solidFill>
              <a:latin typeface="+mn-lt"/>
              <a:ea typeface="+mn-ea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5827B904-C1BD-4144-99F2-9011A19A7A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71888" y="2605088"/>
            <a:ext cx="434975" cy="412750"/>
          </a:xfrm>
          <a:prstGeom prst="ellips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solidFill>
                  <a:srgbClr val="660066"/>
                </a:solidFill>
                <a:latin typeface="+mn-lt"/>
                <a:ea typeface="+mn-ea"/>
              </a:rPr>
              <a:t>x</a:t>
            </a:r>
            <a:endParaRPr lang="en-US" dirty="0">
              <a:solidFill>
                <a:srgbClr val="660066"/>
              </a:solidFill>
              <a:latin typeface="+mn-lt"/>
              <a:ea typeface="+mn-ea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C0A0A81F-4FD0-F244-8917-402AEBD7BF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71888" y="1617663"/>
            <a:ext cx="434975" cy="412750"/>
          </a:xfrm>
          <a:prstGeom prst="ellips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solidFill>
                  <a:srgbClr val="660066"/>
                </a:solidFill>
                <a:latin typeface="+mn-lt"/>
                <a:ea typeface="+mn-ea"/>
              </a:rPr>
              <a:t>y</a:t>
            </a:r>
            <a:endParaRPr lang="en-US" dirty="0">
              <a:solidFill>
                <a:srgbClr val="660066"/>
              </a:solidFill>
              <a:latin typeface="+mn-lt"/>
              <a:ea typeface="+mn-ea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DC47B08C-BF56-444F-8CAA-1514D5002FA9}"/>
              </a:ext>
            </a:extLst>
          </p:cNvPr>
          <p:cNvCxnSpPr>
            <a:cxnSpLocks noChangeShapeType="1"/>
            <a:stCxn id="12" idx="7"/>
            <a:endCxn id="15" idx="3"/>
          </p:cNvCxnSpPr>
          <p:nvPr/>
        </p:nvCxnSpPr>
        <p:spPr bwMode="auto">
          <a:xfrm rot="5400000" flipH="1" flipV="1">
            <a:off x="1036637" y="1651001"/>
            <a:ext cx="619125" cy="1409700"/>
          </a:xfrm>
          <a:prstGeom prst="straightConnector1">
            <a:avLst/>
          </a:prstGeom>
          <a:noFill/>
          <a:ln w="57150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4F93692F-D059-654C-BFA5-E601980C482D}"/>
              </a:ext>
            </a:extLst>
          </p:cNvPr>
          <p:cNvCxnSpPr>
            <a:cxnSpLocks noChangeShapeType="1"/>
            <a:stCxn id="15" idx="6"/>
            <a:endCxn id="18" idx="2"/>
          </p:cNvCxnSpPr>
          <p:nvPr/>
        </p:nvCxnSpPr>
        <p:spPr bwMode="auto">
          <a:xfrm flipV="1">
            <a:off x="2420938" y="1824038"/>
            <a:ext cx="1250950" cy="76200"/>
          </a:xfrm>
          <a:prstGeom prst="straightConnector1">
            <a:avLst/>
          </a:prstGeom>
          <a:noFill/>
          <a:ln w="57150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A3544CAF-A646-D34E-97CC-3595BA32BDD5}"/>
              </a:ext>
            </a:extLst>
          </p:cNvPr>
          <p:cNvCxnSpPr>
            <a:cxnSpLocks noChangeShapeType="1"/>
            <a:stCxn id="12" idx="5"/>
            <a:endCxn id="14" idx="2"/>
          </p:cNvCxnSpPr>
          <p:nvPr/>
        </p:nvCxnSpPr>
        <p:spPr bwMode="auto">
          <a:xfrm rot="16200000" flipH="1">
            <a:off x="1028700" y="2570163"/>
            <a:ext cx="571500" cy="1346200"/>
          </a:xfrm>
          <a:prstGeom prst="straightConnector1">
            <a:avLst/>
          </a:prstGeom>
          <a:noFill/>
          <a:ln w="57150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CB7776D2-C994-7843-89EC-3EA68DE08932}"/>
              </a:ext>
            </a:extLst>
          </p:cNvPr>
          <p:cNvCxnSpPr>
            <a:cxnSpLocks noChangeShapeType="1"/>
            <a:stCxn id="14" idx="6"/>
            <a:endCxn id="16" idx="2"/>
          </p:cNvCxnSpPr>
          <p:nvPr/>
        </p:nvCxnSpPr>
        <p:spPr bwMode="auto">
          <a:xfrm>
            <a:off x="2420938" y="3529013"/>
            <a:ext cx="1250950" cy="1587"/>
          </a:xfrm>
          <a:prstGeom prst="straightConnector1">
            <a:avLst/>
          </a:prstGeom>
          <a:noFill/>
          <a:ln w="57150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6DE35003-915C-644E-9DA5-473CD1E3119F}"/>
              </a:ext>
            </a:extLst>
          </p:cNvPr>
          <p:cNvCxnSpPr>
            <a:cxnSpLocks noChangeShapeType="1"/>
            <a:stCxn id="17" idx="0"/>
            <a:endCxn id="18" idx="4"/>
          </p:cNvCxnSpPr>
          <p:nvPr/>
        </p:nvCxnSpPr>
        <p:spPr bwMode="auto">
          <a:xfrm rot="5400000" flipH="1" flipV="1">
            <a:off x="3600451" y="2317750"/>
            <a:ext cx="576262" cy="1587"/>
          </a:xfrm>
          <a:prstGeom prst="straightConnector1">
            <a:avLst/>
          </a:prstGeom>
          <a:noFill/>
          <a:ln w="57150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B0839824-9E6D-6248-8E81-B8F94539A18E}"/>
              </a:ext>
            </a:extLst>
          </p:cNvPr>
          <p:cNvCxnSpPr>
            <a:cxnSpLocks noChangeShapeType="1"/>
            <a:stCxn id="17" idx="4"/>
            <a:endCxn id="16" idx="0"/>
          </p:cNvCxnSpPr>
          <p:nvPr/>
        </p:nvCxnSpPr>
        <p:spPr bwMode="auto">
          <a:xfrm rot="5400000">
            <a:off x="3736182" y="3171031"/>
            <a:ext cx="304800" cy="1587"/>
          </a:xfrm>
          <a:prstGeom prst="straightConnector1">
            <a:avLst/>
          </a:prstGeom>
          <a:noFill/>
          <a:ln w="57150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8E9F53DE-59E5-4F4C-ABB9-FC8F69ECA008}"/>
              </a:ext>
            </a:extLst>
          </p:cNvPr>
          <p:cNvCxnSpPr>
            <a:cxnSpLocks noChangeShapeType="1"/>
            <a:stCxn id="12" idx="6"/>
            <a:endCxn id="17" idx="2"/>
          </p:cNvCxnSpPr>
          <p:nvPr/>
        </p:nvCxnSpPr>
        <p:spPr bwMode="auto">
          <a:xfrm>
            <a:off x="704850" y="2811463"/>
            <a:ext cx="2967038" cy="1587"/>
          </a:xfrm>
          <a:prstGeom prst="straightConnector1">
            <a:avLst/>
          </a:prstGeom>
          <a:noFill/>
          <a:ln w="57150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E535FE1D-41EC-A245-B26E-EAE472A05A0C}"/>
              </a:ext>
            </a:extLst>
          </p:cNvPr>
          <p:cNvCxnSpPr>
            <a:cxnSpLocks noChangeShapeType="1"/>
            <a:stCxn id="15" idx="5"/>
            <a:endCxn id="17" idx="1"/>
          </p:cNvCxnSpPr>
          <p:nvPr/>
        </p:nvCxnSpPr>
        <p:spPr bwMode="auto">
          <a:xfrm rot="16200000" flipH="1">
            <a:off x="2736850" y="1666876"/>
            <a:ext cx="619125" cy="1377950"/>
          </a:xfrm>
          <a:prstGeom prst="straightConnector1">
            <a:avLst/>
          </a:prstGeom>
          <a:noFill/>
          <a:ln w="57150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4F129B22-CF3B-054B-A9C8-762CBEFD0CE9}"/>
              </a:ext>
            </a:extLst>
          </p:cNvPr>
          <p:cNvCxnSpPr>
            <a:cxnSpLocks noChangeShapeType="1"/>
            <a:stCxn id="14" idx="7"/>
            <a:endCxn id="17" idx="3"/>
          </p:cNvCxnSpPr>
          <p:nvPr/>
        </p:nvCxnSpPr>
        <p:spPr bwMode="auto">
          <a:xfrm rot="5400000" flipH="1" flipV="1">
            <a:off x="2833688" y="2481263"/>
            <a:ext cx="425450" cy="1377950"/>
          </a:xfrm>
          <a:prstGeom prst="straightConnector1">
            <a:avLst/>
          </a:prstGeom>
          <a:noFill/>
          <a:ln w="57150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2" name="Group 47">
            <a:extLst>
              <a:ext uri="{FF2B5EF4-FFF2-40B4-BE49-F238E27FC236}">
                <a16:creationId xmlns:a16="http://schemas.microsoft.com/office/drawing/2014/main" id="{0A6F7292-C8D0-8B45-A5DD-3A82ABF535D7}"/>
              </a:ext>
            </a:extLst>
          </p:cNvPr>
          <p:cNvGrpSpPr>
            <a:grpSpLocks/>
          </p:cNvGrpSpPr>
          <p:nvPr/>
        </p:nvGrpSpPr>
        <p:grpSpPr bwMode="auto">
          <a:xfrm>
            <a:off x="1063625" y="1541463"/>
            <a:ext cx="3127375" cy="2312987"/>
            <a:chOff x="1063792" y="1541486"/>
            <a:chExt cx="3127869" cy="2313316"/>
          </a:xfrm>
        </p:grpSpPr>
        <p:sp>
          <p:nvSpPr>
            <p:cNvPr id="25663" name="TextBox 20">
              <a:extLst>
                <a:ext uri="{FF2B5EF4-FFF2-40B4-BE49-F238E27FC236}">
                  <a16:creationId xmlns:a16="http://schemas.microsoft.com/office/drawing/2014/main" id="{FD7C0537-6BC2-4D43-A116-F5C55A6F800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63792" y="2073403"/>
              <a:ext cx="30166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5664" name="TextBox 38">
              <a:extLst>
                <a:ext uri="{FF2B5EF4-FFF2-40B4-BE49-F238E27FC236}">
                  <a16:creationId xmlns:a16="http://schemas.microsoft.com/office/drawing/2014/main" id="{05F2ED48-5CC0-5048-8282-52E6933E4F7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63792" y="3181518"/>
              <a:ext cx="30166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5665" name="TextBox 39">
              <a:extLst>
                <a:ext uri="{FF2B5EF4-FFF2-40B4-BE49-F238E27FC236}">
                  <a16:creationId xmlns:a16="http://schemas.microsoft.com/office/drawing/2014/main" id="{FDC0E2FD-40D7-ED4C-8E62-9624B010EC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65452" y="2492049"/>
              <a:ext cx="30166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4</a:t>
              </a:r>
            </a:p>
          </p:txBody>
        </p:sp>
        <p:sp>
          <p:nvSpPr>
            <p:cNvPr id="25666" name="TextBox 40">
              <a:extLst>
                <a:ext uri="{FF2B5EF4-FFF2-40B4-BE49-F238E27FC236}">
                  <a16:creationId xmlns:a16="http://schemas.microsoft.com/office/drawing/2014/main" id="{7991BC77-E6A3-5742-92F3-15C94446F37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87436" y="1541486"/>
              <a:ext cx="30166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5667" name="TextBox 41">
              <a:extLst>
                <a:ext uri="{FF2B5EF4-FFF2-40B4-BE49-F238E27FC236}">
                  <a16:creationId xmlns:a16="http://schemas.microsoft.com/office/drawing/2014/main" id="{6C01F61F-70E9-1E46-9B40-4A4659C7B2A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02901" y="3485470"/>
              <a:ext cx="30166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5668" name="TextBox 42">
              <a:extLst>
                <a:ext uri="{FF2B5EF4-FFF2-40B4-BE49-F238E27FC236}">
                  <a16:creationId xmlns:a16="http://schemas.microsoft.com/office/drawing/2014/main" id="{6996C92B-8914-284C-A9B1-367BE5546B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02901" y="2214759"/>
              <a:ext cx="30166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5669" name="TextBox 43">
              <a:extLst>
                <a:ext uri="{FF2B5EF4-FFF2-40B4-BE49-F238E27FC236}">
                  <a16:creationId xmlns:a16="http://schemas.microsoft.com/office/drawing/2014/main" id="{F8CD49A8-D47F-C446-B6AB-481C0539CC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02901" y="2888406"/>
              <a:ext cx="30166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5670" name="TextBox 44">
              <a:extLst>
                <a:ext uri="{FF2B5EF4-FFF2-40B4-BE49-F238E27FC236}">
                  <a16:creationId xmlns:a16="http://schemas.microsoft.com/office/drawing/2014/main" id="{6172A3F2-E696-134A-B7D7-96E578EFC3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6581" y="2225615"/>
              <a:ext cx="30166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5671" name="TextBox 45">
              <a:extLst>
                <a:ext uri="{FF2B5EF4-FFF2-40B4-BE49-F238E27FC236}">
                  <a16:creationId xmlns:a16="http://schemas.microsoft.com/office/drawing/2014/main" id="{263D1EC1-71FC-844A-8F8C-4EE4C9055CA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90001" y="3017846"/>
              <a:ext cx="30166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</p:grpSp>
      <p:sp>
        <p:nvSpPr>
          <p:cNvPr id="49" name="TextBox 48">
            <a:extLst>
              <a:ext uri="{FF2B5EF4-FFF2-40B4-BE49-F238E27FC236}">
                <a16:creationId xmlns:a16="http://schemas.microsoft.com/office/drawing/2014/main" id="{7A9A69AE-B902-6146-A711-B3DB3016D1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10163" y="2306638"/>
            <a:ext cx="8731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660066"/>
                </a:solidFill>
              </a:rPr>
              <a:t>d(s) </a:t>
            </a:r>
            <a:r>
              <a:rPr lang="en-US" altLang="en-US" sz="1800"/>
              <a:t>= </a:t>
            </a:r>
            <a:r>
              <a:rPr lang="en-US" altLang="en-US" sz="1800">
                <a:solidFill>
                  <a:srgbClr val="660066"/>
                </a:solidFill>
              </a:rPr>
              <a:t>0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29A953C0-8CD5-D745-B9A3-3F74FA8604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1050" y="1293813"/>
            <a:ext cx="3016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5E4318B4-C1A1-4D4A-8C6D-AA9F802533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4163" y="2627313"/>
            <a:ext cx="301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rgbClr val="0000FF"/>
                </a:solidFill>
              </a:rPr>
              <a:t>4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EAFC7FD2-FD64-7E45-A840-D6303871C1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7550" y="3670300"/>
            <a:ext cx="301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rgbClr val="0000FF"/>
                </a:solidFill>
              </a:rPr>
              <a:t>2</a:t>
            </a:r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206AB7FB-171E-444B-B889-634A74A681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40475" y="3670300"/>
            <a:ext cx="433388" cy="412750"/>
          </a:xfrm>
          <a:prstGeom prst="ellips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solidFill>
                  <a:srgbClr val="660066"/>
                </a:solidFill>
                <a:latin typeface="+mn-lt"/>
                <a:ea typeface="+mn-ea"/>
              </a:rPr>
              <a:t>s</a:t>
            </a:r>
            <a:endParaRPr lang="en-US" dirty="0">
              <a:solidFill>
                <a:srgbClr val="660066"/>
              </a:solidFill>
              <a:latin typeface="+mn-lt"/>
              <a:ea typeface="+mn-ea"/>
            </a:endParaRP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A540204E-8378-2E41-B0A0-A9C0759074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40475" y="4375150"/>
            <a:ext cx="433388" cy="412750"/>
          </a:xfrm>
          <a:prstGeom prst="ellips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solidFill>
                  <a:srgbClr val="660066"/>
                </a:solidFill>
                <a:latin typeface="+mn-lt"/>
                <a:ea typeface="+mn-ea"/>
              </a:rPr>
              <a:t>u</a:t>
            </a:r>
            <a:endParaRPr lang="en-US" dirty="0">
              <a:solidFill>
                <a:srgbClr val="660066"/>
              </a:solidFill>
              <a:latin typeface="+mn-lt"/>
              <a:ea typeface="+mn-ea"/>
            </a:endParaRPr>
          </a:p>
        </p:txBody>
      </p: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50B1FD19-A3B5-124A-99F2-01370BDB9DBB}"/>
              </a:ext>
            </a:extLst>
          </p:cNvPr>
          <p:cNvCxnSpPr>
            <a:cxnSpLocks noChangeShapeType="1"/>
            <a:stCxn id="54" idx="4"/>
          </p:cNvCxnSpPr>
          <p:nvPr/>
        </p:nvCxnSpPr>
        <p:spPr bwMode="auto">
          <a:xfrm rot="5400000">
            <a:off x="6421437" y="4217988"/>
            <a:ext cx="269875" cy="0"/>
          </a:xfrm>
          <a:prstGeom prst="straightConnector1">
            <a:avLst/>
          </a:prstGeom>
          <a:noFill/>
          <a:ln w="28575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2" name="TextBox 61">
            <a:extLst>
              <a:ext uri="{FF2B5EF4-FFF2-40B4-BE49-F238E27FC236}">
                <a16:creationId xmlns:a16="http://schemas.microsoft.com/office/drawing/2014/main" id="{FF1DEDE8-DE89-184B-B489-B50AD67B3B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6375" y="2306638"/>
            <a:ext cx="9032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660066"/>
                </a:solidFill>
              </a:rPr>
              <a:t>d(u)</a:t>
            </a:r>
            <a:r>
              <a:rPr lang="en-US" altLang="en-US" sz="1800"/>
              <a:t> = </a:t>
            </a:r>
            <a:r>
              <a:rPr lang="en-US" altLang="en-US" sz="1800">
                <a:solidFill>
                  <a:srgbClr val="660066"/>
                </a:solidFill>
              </a:rPr>
              <a:t>1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2144EF11-55E6-2A42-A773-DE11CBB2FD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6563" y="1617663"/>
            <a:ext cx="301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rgbClr val="0000FF"/>
                </a:solidFill>
              </a:rPr>
              <a:t>4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469C5C3D-8D35-E545-A363-632CEC2523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4163" y="2633663"/>
            <a:ext cx="3016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rgbClr val="0000FF"/>
                </a:solidFill>
              </a:rPr>
              <a:t>2</a:t>
            </a:r>
          </a:p>
        </p:txBody>
      </p:sp>
      <p:grpSp>
        <p:nvGrpSpPr>
          <p:cNvPr id="3" name="Group 68">
            <a:extLst>
              <a:ext uri="{FF2B5EF4-FFF2-40B4-BE49-F238E27FC236}">
                <a16:creationId xmlns:a16="http://schemas.microsoft.com/office/drawing/2014/main" id="{B09E516F-30AC-D743-8964-86064AC37C23}"/>
              </a:ext>
            </a:extLst>
          </p:cNvPr>
          <p:cNvGrpSpPr>
            <a:grpSpLocks/>
          </p:cNvGrpSpPr>
          <p:nvPr/>
        </p:nvGrpSpPr>
        <p:grpSpPr bwMode="auto">
          <a:xfrm>
            <a:off x="6710363" y="4022725"/>
            <a:ext cx="966787" cy="765175"/>
            <a:chOff x="6710378" y="4022236"/>
            <a:chExt cx="966330" cy="764939"/>
          </a:xfrm>
        </p:grpSpPr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7A5C97D5-165D-7A41-8D10-8290A78CB2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41939" y="4374552"/>
              <a:ext cx="434769" cy="412623"/>
            </a:xfrm>
            <a:prstGeom prst="ellips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algn="ctr" eaLnBrk="1" hangingPunct="1">
                <a:defRPr/>
              </a:pPr>
              <a:r>
                <a:rPr lang="en-US" dirty="0">
                  <a:solidFill>
                    <a:srgbClr val="660066"/>
                  </a:solidFill>
                  <a:latin typeface="Calibri" charset="0"/>
                  <a:ea typeface="ＭＳ Ｐゴシック" charset="0"/>
                  <a:cs typeface="ＭＳ Ｐゴシック" charset="0"/>
                </a:rPr>
                <a:t>w</a:t>
              </a:r>
            </a:p>
          </p:txBody>
        </p:sp>
        <p:cxnSp>
          <p:nvCxnSpPr>
            <p:cNvPr id="68" name="Straight Arrow Connector 67">
              <a:extLst>
                <a:ext uri="{FF2B5EF4-FFF2-40B4-BE49-F238E27FC236}">
                  <a16:creationId xmlns:a16="http://schemas.microsoft.com/office/drawing/2014/main" id="{B5106822-4A63-4744-9F1C-B563E367DBA6}"/>
                </a:ext>
              </a:extLst>
            </p:cNvPr>
            <p:cNvCxnSpPr>
              <a:cxnSpLocks noChangeShapeType="1"/>
              <a:stCxn id="54" idx="5"/>
              <a:endCxn id="66" idx="1"/>
            </p:cNvCxnSpPr>
            <p:nvPr/>
          </p:nvCxnSpPr>
          <p:spPr bwMode="auto">
            <a:xfrm rot="16200000" flipH="1">
              <a:off x="6801582" y="3931032"/>
              <a:ext cx="412623" cy="595031"/>
            </a:xfrm>
            <a:prstGeom prst="straightConnector1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70" name="TextBox 69">
            <a:extLst>
              <a:ext uri="{FF2B5EF4-FFF2-40B4-BE49-F238E27FC236}">
                <a16:creationId xmlns:a16="http://schemas.microsoft.com/office/drawing/2014/main" id="{6CD844C6-D428-DE43-A4D7-6359770235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10163" y="2730500"/>
            <a:ext cx="9477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660066"/>
                </a:solidFill>
              </a:rPr>
              <a:t>d(w)</a:t>
            </a:r>
            <a:r>
              <a:rPr lang="en-US" altLang="en-US" sz="1800"/>
              <a:t> = </a:t>
            </a:r>
            <a:r>
              <a:rPr lang="en-US" altLang="en-US" sz="1800">
                <a:solidFill>
                  <a:srgbClr val="660066"/>
                </a:solidFill>
              </a:rPr>
              <a:t>2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5C47E01B-F918-7D46-8E7A-E55C49D611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73525" y="3354388"/>
            <a:ext cx="301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rgbClr val="0000FF"/>
                </a:solidFill>
              </a:rPr>
              <a:t>5</a:t>
            </a:r>
          </a:p>
        </p:txBody>
      </p:sp>
      <p:grpSp>
        <p:nvGrpSpPr>
          <p:cNvPr id="4" name="Group 74">
            <a:extLst>
              <a:ext uri="{FF2B5EF4-FFF2-40B4-BE49-F238E27FC236}">
                <a16:creationId xmlns:a16="http://schemas.microsoft.com/office/drawing/2014/main" id="{35776B5C-1529-7D46-BF8C-D0D1D7700810}"/>
              </a:ext>
            </a:extLst>
          </p:cNvPr>
          <p:cNvGrpSpPr>
            <a:grpSpLocks/>
          </p:cNvGrpSpPr>
          <p:nvPr/>
        </p:nvGrpSpPr>
        <p:grpSpPr bwMode="auto">
          <a:xfrm>
            <a:off x="6340475" y="4787900"/>
            <a:ext cx="433388" cy="758825"/>
            <a:chOff x="6339765" y="4787175"/>
            <a:chExt cx="434200" cy="760138"/>
          </a:xfrm>
        </p:grpSpPr>
        <p:sp>
          <p:nvSpPr>
            <p:cNvPr id="72" name="Oval 71">
              <a:extLst>
                <a:ext uri="{FF2B5EF4-FFF2-40B4-BE49-F238E27FC236}">
                  <a16:creationId xmlns:a16="http://schemas.microsoft.com/office/drawing/2014/main" id="{89F20004-BB98-3141-A794-E8AE434082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39765" y="5135440"/>
              <a:ext cx="434200" cy="411873"/>
            </a:xfrm>
            <a:prstGeom prst="ellips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 err="1">
                  <a:solidFill>
                    <a:srgbClr val="660066"/>
                  </a:solidFill>
                  <a:latin typeface="+mn-lt"/>
                  <a:ea typeface="+mn-ea"/>
                </a:rPr>
                <a:t>x</a:t>
              </a:r>
              <a:endParaRPr lang="en-US" dirty="0">
                <a:solidFill>
                  <a:srgbClr val="660066"/>
                </a:solidFill>
                <a:latin typeface="+mn-lt"/>
                <a:ea typeface="+mn-ea"/>
              </a:endParaRPr>
            </a:p>
          </p:txBody>
        </p:sp>
        <p:cxnSp>
          <p:nvCxnSpPr>
            <p:cNvPr id="74" name="Straight Arrow Connector 73">
              <a:extLst>
                <a:ext uri="{FF2B5EF4-FFF2-40B4-BE49-F238E27FC236}">
                  <a16:creationId xmlns:a16="http://schemas.microsoft.com/office/drawing/2014/main" id="{6FFFE547-D4BC-724E-9625-271CC40A566A}"/>
                </a:ext>
              </a:extLst>
            </p:cNvPr>
            <p:cNvCxnSpPr>
              <a:cxnSpLocks noChangeShapeType="1"/>
              <a:stCxn id="55" idx="4"/>
              <a:endCxn id="72" idx="0"/>
            </p:cNvCxnSpPr>
            <p:nvPr/>
          </p:nvCxnSpPr>
          <p:spPr bwMode="auto">
            <a:xfrm rot="16200000" flipH="1">
              <a:off x="6381937" y="4961308"/>
              <a:ext cx="348265" cy="0"/>
            </a:xfrm>
            <a:prstGeom prst="straightConnector1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76" name="TextBox 75">
            <a:extLst>
              <a:ext uri="{FF2B5EF4-FFF2-40B4-BE49-F238E27FC236}">
                <a16:creationId xmlns:a16="http://schemas.microsoft.com/office/drawing/2014/main" id="{C61ABEBD-EE4B-CC45-9C0D-2EB16369BA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6375" y="2730500"/>
            <a:ext cx="8826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660066"/>
                </a:solidFill>
              </a:rPr>
              <a:t>d(x)</a:t>
            </a:r>
            <a:r>
              <a:rPr lang="en-US" altLang="en-US" sz="1800"/>
              <a:t> = </a:t>
            </a:r>
            <a:r>
              <a:rPr lang="en-US" altLang="en-US" sz="1800">
                <a:solidFill>
                  <a:srgbClr val="660066"/>
                </a:solidFill>
              </a:rPr>
              <a:t>2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7C17B865-CFE5-5C4C-BA6E-4BD7DF275A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7675" y="1606550"/>
            <a:ext cx="301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83337F6C-5AED-7745-8B7D-54AEAF4953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84638" y="3355975"/>
            <a:ext cx="3016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rgbClr val="0000FF"/>
                </a:solidFill>
              </a:rPr>
              <a:t>4</a:t>
            </a:r>
          </a:p>
        </p:txBody>
      </p:sp>
      <p:grpSp>
        <p:nvGrpSpPr>
          <p:cNvPr id="5" name="Group 83">
            <a:extLst>
              <a:ext uri="{FF2B5EF4-FFF2-40B4-BE49-F238E27FC236}">
                <a16:creationId xmlns:a16="http://schemas.microsoft.com/office/drawing/2014/main" id="{A9CF39DA-66F1-8648-BAB6-56993339C193}"/>
              </a:ext>
            </a:extLst>
          </p:cNvPr>
          <p:cNvGrpSpPr>
            <a:grpSpLocks/>
          </p:cNvGrpSpPr>
          <p:nvPr/>
        </p:nvGrpSpPr>
        <p:grpSpPr bwMode="auto">
          <a:xfrm>
            <a:off x="6338888" y="5546725"/>
            <a:ext cx="434975" cy="825500"/>
            <a:chOff x="6338970" y="5547313"/>
            <a:chExt cx="434200" cy="824777"/>
          </a:xfrm>
        </p:grpSpPr>
        <p:sp>
          <p:nvSpPr>
            <p:cNvPr id="81" name="Oval 80">
              <a:extLst>
                <a:ext uri="{FF2B5EF4-FFF2-40B4-BE49-F238E27FC236}">
                  <a16:creationId xmlns:a16="http://schemas.microsoft.com/office/drawing/2014/main" id="{7EFC9A7E-C063-164B-B011-4B43886549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38970" y="5959702"/>
              <a:ext cx="434200" cy="412389"/>
            </a:xfrm>
            <a:prstGeom prst="ellips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 err="1">
                  <a:solidFill>
                    <a:srgbClr val="660066"/>
                  </a:solidFill>
                  <a:latin typeface="+mn-lt"/>
                  <a:ea typeface="+mn-ea"/>
                </a:rPr>
                <a:t>y</a:t>
              </a:r>
              <a:endParaRPr lang="en-US" dirty="0">
                <a:solidFill>
                  <a:srgbClr val="660066"/>
                </a:solidFill>
                <a:latin typeface="+mn-lt"/>
                <a:ea typeface="+mn-ea"/>
              </a:endParaRPr>
            </a:p>
          </p:txBody>
        </p:sp>
        <p:cxnSp>
          <p:nvCxnSpPr>
            <p:cNvPr id="83" name="Straight Arrow Connector 82">
              <a:extLst>
                <a:ext uri="{FF2B5EF4-FFF2-40B4-BE49-F238E27FC236}">
                  <a16:creationId xmlns:a16="http://schemas.microsoft.com/office/drawing/2014/main" id="{9360511B-AD5C-0146-AFAB-2BE821F3083A}"/>
                </a:ext>
              </a:extLst>
            </p:cNvPr>
            <p:cNvCxnSpPr>
              <a:cxnSpLocks noChangeShapeType="1"/>
              <a:stCxn id="72" idx="4"/>
              <a:endCxn id="81" idx="0"/>
            </p:cNvCxnSpPr>
            <p:nvPr/>
          </p:nvCxnSpPr>
          <p:spPr bwMode="auto">
            <a:xfrm rot="5400000">
              <a:off x="6350668" y="5752715"/>
              <a:ext cx="412389" cy="1585"/>
            </a:xfrm>
            <a:prstGeom prst="straightConnector1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85" name="TextBox 84">
            <a:extLst>
              <a:ext uri="{FF2B5EF4-FFF2-40B4-BE49-F238E27FC236}">
                <a16:creationId xmlns:a16="http://schemas.microsoft.com/office/drawing/2014/main" id="{E90E37E8-7876-434D-95B1-0C38F05C25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10163" y="3138488"/>
            <a:ext cx="8858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660066"/>
                </a:solidFill>
              </a:rPr>
              <a:t>d(y)</a:t>
            </a:r>
            <a:r>
              <a:rPr lang="en-US" altLang="en-US" sz="1800"/>
              <a:t> = </a:t>
            </a:r>
            <a:r>
              <a:rPr lang="en-US" altLang="en-US" sz="1800">
                <a:solidFill>
                  <a:srgbClr val="660066"/>
                </a:solidFill>
              </a:rPr>
              <a:t>3</a:t>
            </a:r>
          </a:p>
        </p:txBody>
      </p:sp>
      <p:grpSp>
        <p:nvGrpSpPr>
          <p:cNvPr id="6" name="Group 89">
            <a:extLst>
              <a:ext uri="{FF2B5EF4-FFF2-40B4-BE49-F238E27FC236}">
                <a16:creationId xmlns:a16="http://schemas.microsoft.com/office/drawing/2014/main" id="{4A21113F-1E3C-5A4F-AB0C-CA3526AC935E}"/>
              </a:ext>
            </a:extLst>
          </p:cNvPr>
          <p:cNvGrpSpPr>
            <a:grpSpLocks/>
          </p:cNvGrpSpPr>
          <p:nvPr/>
        </p:nvGrpSpPr>
        <p:grpSpPr bwMode="auto">
          <a:xfrm>
            <a:off x="6710363" y="5486400"/>
            <a:ext cx="1030287" cy="885825"/>
            <a:chOff x="6710378" y="5486901"/>
            <a:chExt cx="1029918" cy="885189"/>
          </a:xfrm>
        </p:grpSpPr>
        <p:sp>
          <p:nvSpPr>
            <p:cNvPr id="87" name="Oval 86">
              <a:extLst>
                <a:ext uri="{FF2B5EF4-FFF2-40B4-BE49-F238E27FC236}">
                  <a16:creationId xmlns:a16="http://schemas.microsoft.com/office/drawing/2014/main" id="{099B3CA4-EE91-544D-81E5-C7AB4C8E75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05477" y="5959636"/>
              <a:ext cx="434819" cy="412454"/>
            </a:xfrm>
            <a:prstGeom prst="ellips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 err="1">
                  <a:solidFill>
                    <a:srgbClr val="660066"/>
                  </a:solidFill>
                  <a:latin typeface="+mn-lt"/>
                  <a:ea typeface="+mn-ea"/>
                </a:rPr>
                <a:t>z</a:t>
              </a:r>
              <a:endParaRPr lang="en-US" dirty="0">
                <a:solidFill>
                  <a:srgbClr val="660066"/>
                </a:solidFill>
                <a:latin typeface="+mn-lt"/>
                <a:ea typeface="+mn-ea"/>
              </a:endParaRPr>
            </a:p>
          </p:txBody>
        </p:sp>
        <p:cxnSp>
          <p:nvCxnSpPr>
            <p:cNvPr id="89" name="Straight Arrow Connector 88">
              <a:extLst>
                <a:ext uri="{FF2B5EF4-FFF2-40B4-BE49-F238E27FC236}">
                  <a16:creationId xmlns:a16="http://schemas.microsoft.com/office/drawing/2014/main" id="{BE958A26-F8D4-5E42-8ABF-ABD4893FA574}"/>
                </a:ext>
              </a:extLst>
            </p:cNvPr>
            <p:cNvCxnSpPr>
              <a:cxnSpLocks noChangeShapeType="1"/>
              <a:stCxn id="72" idx="5"/>
              <a:endCxn id="87" idx="1"/>
            </p:cNvCxnSpPr>
            <p:nvPr/>
          </p:nvCxnSpPr>
          <p:spPr bwMode="auto">
            <a:xfrm rot="16200000" flipH="1">
              <a:off x="6773158" y="5424121"/>
              <a:ext cx="533017" cy="658576"/>
            </a:xfrm>
            <a:prstGeom prst="straightConnector1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91" name="TextBox 90">
            <a:extLst>
              <a:ext uri="{FF2B5EF4-FFF2-40B4-BE49-F238E27FC236}">
                <a16:creationId xmlns:a16="http://schemas.microsoft.com/office/drawing/2014/main" id="{3D13CE6F-39D3-D34D-ADE8-F87CDF7620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61138" y="3170238"/>
            <a:ext cx="8778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660066"/>
                </a:solidFill>
              </a:rPr>
              <a:t>d(z)</a:t>
            </a:r>
            <a:r>
              <a:rPr lang="en-US" altLang="en-US" sz="1800"/>
              <a:t> = </a:t>
            </a:r>
            <a:r>
              <a:rPr lang="en-US" altLang="en-US" sz="1800">
                <a:solidFill>
                  <a:srgbClr val="660066"/>
                </a:solidFill>
              </a:rPr>
              <a:t>4</a:t>
            </a:r>
          </a:p>
        </p:txBody>
      </p:sp>
      <p:sp>
        <p:nvSpPr>
          <p:cNvPr id="92" name="Rectangular Callout 91">
            <a:extLst>
              <a:ext uri="{FF2B5EF4-FFF2-40B4-BE49-F238E27FC236}">
                <a16:creationId xmlns:a16="http://schemas.microsoft.com/office/drawing/2014/main" id="{48687C50-362D-3A46-A2F7-7DCEB55E96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5675" y="4787900"/>
            <a:ext cx="1400175" cy="868363"/>
          </a:xfrm>
          <a:prstGeom prst="wedgeRectCallout">
            <a:avLst>
              <a:gd name="adj1" fmla="val 55134"/>
              <a:gd name="adj2" fmla="val -97500"/>
            </a:avLst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Shortest paths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AB43F"/>
                                      </p:to>
                                    </p:animClr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AB43F"/>
                                      </p:to>
                                    </p:animClr>
                                    <p:set>
                                      <p:cBhvr>
                                        <p:cTn id="5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AB43F"/>
                                      </p:to>
                                    </p:animClr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9DDF0"/>
                                      </p:to>
                                    </p:animClr>
                                    <p:set>
                                      <p:cBhvr>
                                        <p:cTn id="7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AB43F"/>
                                      </p:to>
                                    </p:animClr>
                                    <p:set>
                                      <p:cBhvr>
                                        <p:cTn id="9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9DDF0"/>
                                      </p:to>
                                    </p:animClr>
                                    <p:set>
                                      <p:cBhvr>
                                        <p:cTn id="1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AB43F"/>
                                      </p:to>
                                    </p:animClr>
                                    <p:set>
                                      <p:cBhvr>
                                        <p:cTn id="13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 nodeType="clickPar">
                      <p:stCondLst>
                        <p:cond delay="indefinite"/>
                      </p:stCondLst>
                      <p:childTnLst>
                        <p:par>
                          <p:cTn id="1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9DDF0"/>
                                      </p:to>
                                    </p:animClr>
                                    <p:set>
                                      <p:cBhvr>
                                        <p:cTn id="15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 nodeType="clickPar">
                      <p:stCondLst>
                        <p:cond delay="indefinite"/>
                      </p:stCondLst>
                      <p:childTnLst>
                        <p:par>
                          <p:cTn id="1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 nodeType="clickPar">
                      <p:stCondLst>
                        <p:cond delay="indefinite"/>
                      </p:stCondLst>
                      <p:childTnLst>
                        <p:par>
                          <p:cTn id="1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3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 nodeType="clickPar">
                      <p:stCondLst>
                        <p:cond delay="indefinite"/>
                      </p:stCondLst>
                      <p:childTnLst>
                        <p:par>
                          <p:cTn id="1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 nodeType="clickPar">
                      <p:stCondLst>
                        <p:cond delay="indefinite"/>
                      </p:stCondLst>
                      <p:childTnLst>
                        <p:par>
                          <p:cTn id="1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9DDF0"/>
                                      </p:to>
                                    </p:animClr>
                                    <p:set>
                                      <p:cBhvr>
                                        <p:cTn id="18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 nodeType="clickPar">
                      <p:stCondLst>
                        <p:cond delay="indefinite"/>
                      </p:stCondLst>
                      <p:childTnLst>
                        <p:par>
                          <p:cTn id="1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 nodeType="clickPar">
                      <p:stCondLst>
                        <p:cond delay="indefinite"/>
                      </p:stCondLst>
                      <p:childTnLst>
                        <p:par>
                          <p:cTn id="1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 nodeType="clickPar">
                      <p:stCondLst>
                        <p:cond delay="indefinite"/>
                      </p:stCondLst>
                      <p:childTnLst>
                        <p:par>
                          <p:cTn id="1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9DDF0"/>
                                      </p:to>
                                    </p:animClr>
                                    <p:set>
                                      <p:cBhvr>
                                        <p:cTn id="19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 nodeType="clickPar">
                      <p:stCondLst>
                        <p:cond delay="indefinite"/>
                      </p:stCondLst>
                      <p:childTnLst>
                        <p:par>
                          <p:cTn id="2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 nodeType="clickPar">
                      <p:stCondLst>
                        <p:cond delay="indefinite"/>
                      </p:stCondLst>
                      <p:childTnLst>
                        <p:par>
                          <p:cTn id="2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 nodeType="clickPar">
                      <p:stCondLst>
                        <p:cond delay="indefinite"/>
                      </p:stCondLst>
                      <p:childTnLst>
                        <p:par>
                          <p:cTn id="2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49" grpId="0"/>
      <p:bldP spid="51" grpId="0"/>
      <p:bldP spid="52" grpId="0"/>
      <p:bldP spid="52" grpId="1"/>
      <p:bldP spid="53" grpId="0"/>
      <p:bldP spid="53" grpId="1"/>
      <p:bldP spid="53" grpId="2"/>
      <p:bldP spid="54" grpId="0" animBg="1"/>
      <p:bldP spid="55" grpId="0" animBg="1"/>
      <p:bldP spid="62" grpId="0"/>
      <p:bldP spid="63" grpId="0"/>
      <p:bldP spid="63" grpId="1"/>
      <p:bldP spid="63" grpId="2"/>
      <p:bldP spid="63" grpId="3"/>
      <p:bldP spid="64" grpId="0"/>
      <p:bldP spid="64" grpId="1"/>
      <p:bldP spid="64" grpId="2"/>
      <p:bldP spid="70" grpId="0"/>
      <p:bldP spid="71" grpId="0"/>
      <p:bldP spid="71" grpId="1"/>
      <p:bldP spid="76" grpId="0"/>
      <p:bldP spid="78" grpId="0"/>
      <p:bldP spid="79" grpId="0"/>
      <p:bldP spid="85" grpId="0"/>
      <p:bldP spid="91" grpId="0"/>
      <p:bldP spid="9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5518</TotalTime>
  <Words>419</Words>
  <Application>Microsoft Office PowerPoint</Application>
  <PresentationFormat>On-screen Show (4:3)</PresentationFormat>
  <Paragraphs>105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Lecture 19</vt:lpstr>
      <vt:lpstr>Shortest Path problem</vt:lpstr>
      <vt:lpstr>Towards Dijkstra’s algo: part one</vt:lpstr>
      <vt:lpstr>Towards Dijkstra’s algo: part two</vt:lpstr>
      <vt:lpstr>Towards Dijkstra’s algo: part three</vt:lpstr>
      <vt:lpstr>Dijkstra’s shortest path algorithm</vt:lpstr>
    </vt:vector>
  </TitlesOfParts>
  <Company>UB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25</dc:title>
  <dc:creator>Atri</dc:creator>
  <cp:lastModifiedBy>Nasrin Akhter</cp:lastModifiedBy>
  <cp:revision>38</cp:revision>
  <cp:lastPrinted>2017-10-26T18:52:40Z</cp:lastPrinted>
  <dcterms:created xsi:type="dcterms:W3CDTF">2010-11-03T15:37:39Z</dcterms:created>
  <dcterms:modified xsi:type="dcterms:W3CDTF">2023-03-17T17:07:14Z</dcterms:modified>
</cp:coreProperties>
</file>