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31" r:id="rId3"/>
    <p:sldId id="440" r:id="rId4"/>
    <p:sldId id="388" r:id="rId5"/>
    <p:sldId id="404" r:id="rId6"/>
    <p:sldId id="437" r:id="rId7"/>
    <p:sldId id="438" r:id="rId8"/>
    <p:sldId id="439" r:id="rId9"/>
    <p:sldId id="383" r:id="rId10"/>
    <p:sldId id="384" r:id="rId11"/>
    <p:sldId id="351" r:id="rId12"/>
    <p:sldId id="300" r:id="rId13"/>
    <p:sldId id="298" r:id="rId14"/>
    <p:sldId id="362" r:id="rId15"/>
    <p:sldId id="374" r:id="rId16"/>
    <p:sldId id="375" r:id="rId17"/>
    <p:sldId id="376" r:id="rId18"/>
    <p:sldId id="377" r:id="rId19"/>
    <p:sldId id="378" r:id="rId20"/>
    <p:sldId id="379" r:id="rId21"/>
    <p:sldId id="333" r:id="rId22"/>
    <p:sldId id="334" r:id="rId23"/>
    <p:sldId id="408" r:id="rId24"/>
    <p:sldId id="447" r:id="rId25"/>
    <p:sldId id="410" r:id="rId26"/>
    <p:sldId id="448" r:id="rId27"/>
    <p:sldId id="436" r:id="rId28"/>
    <p:sldId id="349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3056"/>
  </p:normalViewPr>
  <p:slideViewPr>
    <p:cSldViewPr snapToGrid="0" snapToObjects="1">
      <p:cViewPr varScale="1">
        <p:scale>
          <a:sx n="59" d="100"/>
          <a:sy n="59" d="100"/>
        </p:scale>
        <p:origin x="1400" y="4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A2A37F-2EA9-6478-886B-3851347CDA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ABAEC-C216-0C73-D880-87B551697B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1D6341-7D24-42AA-AC27-562D5E6F5053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15EAD06-A558-4214-7938-7A65CE3786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7B3E0A-47BA-5F9A-477A-6B351E4B9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D5BC6-03B4-214B-DD2F-DC758747BB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6C58F-2F3D-064C-8B11-46C58153A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ACE561-F0E2-4C1F-920E-4154D138C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380E1CD-CABC-D17F-6364-4046D654A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D36B97B-FC36-EAB9-1451-988060E33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EB368B5-2896-3DAF-65E6-625C47812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D21136-B6B0-4FDF-9229-AA7B92E2E24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C0C86-2E74-77A9-13D3-DDF8DAA5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DE35-BA41-453A-9216-C5D9AAB45D08}" type="datetime1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0473F-3B92-E495-6DB4-76D44988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EAB28-6338-EF7F-6791-677B76F7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C84A-8205-45DF-9A6F-6EA1E2349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09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B95DB-3241-9B4F-BD08-040CCE88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F370-1508-49BF-8730-BD2376B27103}" type="datetime1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32C92-E4C9-75DB-18A7-DCA41AE6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AE173-17D0-AE3A-3145-5B3AEBA9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5E84-FCF8-45BD-9DEE-6DC9BCDB1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25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D8B12-DFBE-0EE5-B8AE-478F2762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2ED8-9DD8-402E-992F-854C052DFEFB}" type="datetime1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15853-39F2-B336-8611-B45F01A1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939F6-55F3-C9D7-8DC3-93A64894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FAE0B-A07F-4B47-A281-D57B99FCAB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18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9069-6D96-36AD-B5CE-C2319690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6534-9144-4701-9445-B9B880A5B9F0}" type="datetime1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DDDCE-0C25-992A-B895-4F0C35C7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2D2ED-409B-373E-2DC7-9ECC7289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8268-F078-49AF-A4AB-3C2E5B09B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85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41D84-B8ED-D9BA-EFE4-4EB606B8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8483-56C7-4A50-BFFA-42D42E795A97}" type="datetime1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D4260-1C4E-7731-AD27-B8ED6C83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19C8F-9FD3-58C0-85A2-CDF5FFD9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2A2C6-79CC-4089-91BA-A568F5F6C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88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168F9A-2897-1201-F482-7A5EB26A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EBEB-DB00-4D27-AF3C-941C1BAEC655}" type="datetime1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8CE300-80F1-D47C-3978-AB0EE8E8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C21F83-86CC-2B40-23E8-92B74921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A7EE-0BBD-4ACF-ACEF-A0E0F20FF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30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E47BD7-377A-5CE5-4E4E-864774FC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10F5-F8AE-4B55-B47D-1E65C69B5CE1}" type="datetime1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E5FBF5-F4C0-7E0B-763F-B8551939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4AF3C6-80CB-49C7-0FA2-55E636B5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5554-47E6-4792-BD73-0DD8677E1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42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8CD2E0-EB6F-D9F6-8797-EA09BB0D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B8C6-8CDF-4533-B060-11C7AE973B0D}" type="datetime1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141343E-B264-292E-1652-D163DB54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B5B779-FBAC-23A6-6158-3F046067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71B8-F966-4A68-99F4-84A019871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68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AF22FA-A1C2-0EBF-1760-79B7FAEA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5ABC0-47FE-4AB6-B369-C7AC61C5E5B8}" type="datetime1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7F80D7D-B7EC-5B07-1623-4E357F48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2F9A54-C0F6-E766-D0B8-C8EC51E6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1643-F3DE-48B6-9F95-4597E70B3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47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527214-5461-2027-19EF-B33A318D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0C7B-8819-4050-BD29-C92FC02B2A9F}" type="datetime1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B8E887-5590-ED80-3969-782FCA2A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1B8D2B-15DE-9033-DE1A-A666362E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BC55-1DD3-48F9-A5DA-4625183B4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49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5FCB58-C756-E759-3B17-88083150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4FEFD-2240-439D-9269-5CDDBCAF2AB7}" type="datetime1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8294E6-C561-36CC-80A0-1AE88E97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619D88-0EE1-A708-EF56-11377E0A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FED4-A047-45E4-89F3-E9FBDE45E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52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5891A9-0B1E-5B9A-569C-E16EA94A24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7732EE-CD1B-5D6D-B037-9A46EF9F7D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6A9AC-D064-4204-C48E-73639D1DB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22056D-DC1E-49AB-8927-F79B3255717E}" type="datetime1">
              <a:rPr lang="en-US" altLang="en-US"/>
              <a:pPr>
                <a:defRPr/>
              </a:pPr>
              <a:t>2/1/2023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10AA5-5A0B-A4E6-5342-B3D60B631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EFC9E-618F-4592-5139-452E443B1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900027-3409-4117-8793-F290D1F3E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irP5RCdpilc&amp;t=535s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46B2A2D-3C3E-3F97-65BF-02EB49E14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2504D-AD42-27B1-ACF8-D97852F50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E60B40A-62D9-D104-C88E-3ACB13CC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r>
              <a:rPr lang="mr-IN" altLang="en-US">
                <a:latin typeface="Mangal" charset="0"/>
                <a:ea typeface="ＭＳ Ｐゴシック" panose="020B0600070205080204" pitchFamily="34" charset="-128"/>
              </a:rPr>
              <a:t>…</a:t>
            </a:r>
            <a:r>
              <a:rPr lang="en-US" altLang="en-US">
                <a:ea typeface="ＭＳ Ｐゴシック" panose="020B0600070205080204" pitchFamily="34" charset="-128"/>
              </a:rPr>
              <a:t> even for programming Q</a:t>
            </a:r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id="{E0C4B393-B67E-8996-E5B1-94FBB9B9F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023938"/>
            <a:ext cx="7783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http://www-student.cse.buffalo.edu/~atri/cse331/fall18/policies/allowed-sources.html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5BCF3BF2-17B2-A470-7C2D-11587B12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813"/>
            <a:ext cx="9144000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6F89062-002C-2425-A959-6354DE37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TA Office hours finalize tomorrow 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8C5FFB1E-B857-E025-3E5C-9DADE63E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1730375"/>
            <a:ext cx="91440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9E2D0F84-BB63-B3D4-8252-491D9A00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24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65DADA0C-FD38-0A71-77B2-E2FD23A5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This course: how to solve problems!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B095C3A9-47B2-3BD9-4253-B110CC92A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5CE671FA-586C-171D-3EE2-B85A5EF0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5212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>
            <a:extLst>
              <a:ext uri="{FF2B5EF4-FFF2-40B4-BE49-F238E27FC236}">
                <a16:creationId xmlns:a16="http://schemas.microsoft.com/office/drawing/2014/main" id="{EA49FCCE-65DD-6F90-3609-5A1EFFB4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477000"/>
            <a:ext cx="1447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00"/>
                </a:solidFill>
              </a:rPr>
              <a:t>http://xkcd.com/173/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418F0479-DAF8-FE9B-AC9E-59AC7CD3A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49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should I care 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5DF64C1-806F-E0A0-B31D-A62B0685B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Combining Shadows to Understanding the network</a:t>
            </a:r>
          </a:p>
        </p:txBody>
      </p:sp>
      <p:grpSp>
        <p:nvGrpSpPr>
          <p:cNvPr id="18435" name="Group 3">
            <a:extLst>
              <a:ext uri="{FF2B5EF4-FFF2-40B4-BE49-F238E27FC236}">
                <a16:creationId xmlns:a16="http://schemas.microsoft.com/office/drawing/2014/main" id="{56C22CD6-D5CE-615A-6D78-2DD457260374}"/>
              </a:ext>
            </a:extLst>
          </p:cNvPr>
          <p:cNvGrpSpPr>
            <a:grpSpLocks/>
          </p:cNvGrpSpPr>
          <p:nvPr/>
        </p:nvGrpSpPr>
        <p:grpSpPr bwMode="auto">
          <a:xfrm>
            <a:off x="325438" y="461963"/>
            <a:ext cx="1833562" cy="1909762"/>
            <a:chOff x="2219325" y="1417638"/>
            <a:chExt cx="4611688" cy="388937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3FEDDE2-9380-1DAB-BD8A-D79623F46DEB}"/>
                </a:ext>
              </a:extLst>
            </p:cNvPr>
            <p:cNvCxnSpPr/>
            <p:nvPr/>
          </p:nvCxnSpPr>
          <p:spPr>
            <a:xfrm flipV="1">
              <a:off x="3876338" y="1417638"/>
              <a:ext cx="15971" cy="22599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DE45EB0-7117-B2F8-72BF-2445E8DD2334}"/>
                </a:ext>
              </a:extLst>
            </p:cNvPr>
            <p:cNvCxnSpPr/>
            <p:nvPr/>
          </p:nvCxnSpPr>
          <p:spPr>
            <a:xfrm flipH="1">
              <a:off x="2219325" y="3677549"/>
              <a:ext cx="1657013" cy="16294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8CBCECA-ADFE-5AC1-4ECA-AE9CA634C56C}"/>
                </a:ext>
              </a:extLst>
            </p:cNvPr>
            <p:cNvCxnSpPr/>
            <p:nvPr/>
          </p:nvCxnSpPr>
          <p:spPr>
            <a:xfrm>
              <a:off x="3892309" y="3677549"/>
              <a:ext cx="29387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5B4138-0056-39CB-9D78-5CAC4FE5EBE6}"/>
                </a:ext>
              </a:extLst>
            </p:cNvPr>
            <p:cNvSpPr/>
            <p:nvPr/>
          </p:nvSpPr>
          <p:spPr>
            <a:xfrm>
              <a:off x="4355474" y="1601922"/>
              <a:ext cx="307447" cy="29421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8B5FEB-8E90-1E39-4075-9CC72EE927A8}"/>
                </a:ext>
              </a:extLst>
            </p:cNvPr>
            <p:cNvSpPr/>
            <p:nvPr/>
          </p:nvSpPr>
          <p:spPr>
            <a:xfrm>
              <a:off x="5900691" y="1588989"/>
              <a:ext cx="311439" cy="29421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B7BD6A-BBA0-3ED5-1BD7-507EE63D022B}"/>
                </a:ext>
              </a:extLst>
            </p:cNvPr>
            <p:cNvSpPr/>
            <p:nvPr/>
          </p:nvSpPr>
          <p:spPr>
            <a:xfrm>
              <a:off x="5900691" y="2921012"/>
              <a:ext cx="311439" cy="29097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B1B47D-A5D8-DBEC-24C6-E152D89BE055}"/>
                </a:ext>
              </a:extLst>
            </p:cNvPr>
            <p:cNvSpPr/>
            <p:nvPr/>
          </p:nvSpPr>
          <p:spPr>
            <a:xfrm>
              <a:off x="4375439" y="2924246"/>
              <a:ext cx="307445" cy="29420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20CA6C-8848-6AEE-8815-2EE60EEFDA3E}"/>
                </a:ext>
              </a:extLst>
            </p:cNvPr>
            <p:cNvSpPr/>
            <p:nvPr/>
          </p:nvSpPr>
          <p:spPr>
            <a:xfrm>
              <a:off x="3429144" y="3370409"/>
              <a:ext cx="155721" cy="29420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625BC0-652A-13D8-5042-0F0D9635EC46}"/>
                </a:ext>
              </a:extLst>
            </p:cNvPr>
            <p:cNvSpPr/>
            <p:nvPr/>
          </p:nvSpPr>
          <p:spPr>
            <a:xfrm>
              <a:off x="3437129" y="1999590"/>
              <a:ext cx="155721" cy="29420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A7CC2D-EBB0-1152-B36E-3AB202738272}"/>
                </a:ext>
              </a:extLst>
            </p:cNvPr>
            <p:cNvSpPr/>
            <p:nvPr/>
          </p:nvSpPr>
          <p:spPr>
            <a:xfrm>
              <a:off x="2602634" y="2921012"/>
              <a:ext cx="151727" cy="29097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A58639-2E01-A7DA-37AC-7070F39D1D19}"/>
                </a:ext>
              </a:extLst>
            </p:cNvPr>
            <p:cNvSpPr/>
            <p:nvPr/>
          </p:nvSpPr>
          <p:spPr>
            <a:xfrm>
              <a:off x="2598640" y="4236870"/>
              <a:ext cx="155721" cy="29097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B6FA02-6BF7-9E43-324A-D0DD8E3BFB95}"/>
                </a:ext>
              </a:extLst>
            </p:cNvPr>
            <p:cNvSpPr/>
            <p:nvPr/>
          </p:nvSpPr>
          <p:spPr>
            <a:xfrm>
              <a:off x="4024518" y="3874753"/>
              <a:ext cx="307473" cy="294105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378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DA493B-34FC-6ADB-3B7A-AC1EC3D475EA}"/>
                </a:ext>
              </a:extLst>
            </p:cNvPr>
            <p:cNvSpPr/>
            <p:nvPr/>
          </p:nvSpPr>
          <p:spPr>
            <a:xfrm>
              <a:off x="5539875" y="3880100"/>
              <a:ext cx="307473" cy="294105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378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5321DB-7036-9F0E-74A4-8FBDB2806FC7}"/>
                </a:ext>
              </a:extLst>
            </p:cNvPr>
            <p:cNvSpPr/>
            <p:nvPr/>
          </p:nvSpPr>
          <p:spPr>
            <a:xfrm>
              <a:off x="4756486" y="4751136"/>
              <a:ext cx="307473" cy="294105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378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31E5BD-04ED-FED9-907E-BBD5741EAB42}"/>
                </a:ext>
              </a:extLst>
            </p:cNvPr>
            <p:cNvSpPr/>
            <p:nvPr/>
          </p:nvSpPr>
          <p:spPr>
            <a:xfrm>
              <a:off x="3208422" y="4746455"/>
              <a:ext cx="307473" cy="294105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378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8436" name="Picture 19">
            <a:extLst>
              <a:ext uri="{FF2B5EF4-FFF2-40B4-BE49-F238E27FC236}">
                <a16:creationId xmlns:a16="http://schemas.microsoft.com/office/drawing/2014/main" id="{61AA89D4-A6D2-B92F-DBF5-72DBF3680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50825"/>
            <a:ext cx="188436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0304406-6F29-3385-41E9-FD3F3B4A2F7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746500"/>
            <a:ext cx="7996238" cy="3122613"/>
            <a:chOff x="685800" y="3746500"/>
            <a:chExt cx="7996238" cy="3121828"/>
          </a:xfrm>
        </p:grpSpPr>
        <p:pic>
          <p:nvPicPr>
            <p:cNvPr id="18438" name="Picture 20" descr="Screen Shot 2014-09-18 at 1.40.06 PM.png">
              <a:extLst>
                <a:ext uri="{FF2B5EF4-FFF2-40B4-BE49-F238E27FC236}">
                  <a16:creationId xmlns:a16="http://schemas.microsoft.com/office/drawing/2014/main" id="{F1996F85-1639-C354-0AD8-B9A8A4EFB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746500"/>
              <a:ext cx="1837035" cy="234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21">
              <a:extLst>
                <a:ext uri="{FF2B5EF4-FFF2-40B4-BE49-F238E27FC236}">
                  <a16:creationId xmlns:a16="http://schemas.microsoft.com/office/drawing/2014/main" id="{9A2B80FD-15EC-6B05-8362-7C95618C0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902" y="3755268"/>
              <a:ext cx="1785877" cy="234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" descr="Screen Shot 2013-10-08 at 9.51.03 PM.png">
              <a:extLst>
                <a:ext uri="{FF2B5EF4-FFF2-40B4-BE49-F238E27FC236}">
                  <a16:creationId xmlns:a16="http://schemas.microsoft.com/office/drawing/2014/main" id="{C0214419-D7DB-5814-1271-F5C84408F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436" y="3755268"/>
              <a:ext cx="1739416" cy="233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23" descr="Screen Shot 2014-09-18 at 1.43.50 PM.png">
              <a:extLst>
                <a:ext uri="{FF2B5EF4-FFF2-40B4-BE49-F238E27FC236}">
                  <a16:creationId xmlns:a16="http://schemas.microsoft.com/office/drawing/2014/main" id="{F317198D-A6DC-C977-809D-AD0B4A61E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585" y="3746500"/>
              <a:ext cx="2074453" cy="235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26">
              <a:extLst>
                <a:ext uri="{FF2B5EF4-FFF2-40B4-BE49-F238E27FC236}">
                  <a16:creationId xmlns:a16="http://schemas.microsoft.com/office/drawing/2014/main" id="{D2A36252-DAA4-26B1-1954-FC59E3816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349" y="6144202"/>
              <a:ext cx="1490467" cy="65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2">
              <a:extLst>
                <a:ext uri="{FF2B5EF4-FFF2-40B4-BE49-F238E27FC236}">
                  <a16:creationId xmlns:a16="http://schemas.microsoft.com/office/drawing/2014/main" id="{EBF4C5C9-1D72-EE48-4257-DAEC7D191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959" y="6113380"/>
              <a:ext cx="3102796" cy="75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>
            <a:extLst>
              <a:ext uri="{FF2B5EF4-FFF2-40B4-BE49-F238E27FC236}">
                <a16:creationId xmlns:a16="http://schemas.microsoft.com/office/drawing/2014/main" id="{7B07C546-91D8-8F44-FFBF-F975FE17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key technical problem</a:t>
            </a:r>
          </a:p>
        </p:txBody>
      </p:sp>
      <p:grpSp>
        <p:nvGrpSpPr>
          <p:cNvPr id="19459" name="Group 1">
            <a:extLst>
              <a:ext uri="{FF2B5EF4-FFF2-40B4-BE49-F238E27FC236}">
                <a16:creationId xmlns:a16="http://schemas.microsoft.com/office/drawing/2014/main" id="{9939018C-9CBA-C2B6-88B7-5F18DFAB7CA7}"/>
              </a:ext>
            </a:extLst>
          </p:cNvPr>
          <p:cNvGrpSpPr>
            <a:grpSpLocks/>
          </p:cNvGrpSpPr>
          <p:nvPr/>
        </p:nvGrpSpPr>
        <p:grpSpPr bwMode="auto">
          <a:xfrm>
            <a:off x="2219325" y="1417638"/>
            <a:ext cx="4611688" cy="3889375"/>
            <a:chOff x="2219325" y="1417638"/>
            <a:chExt cx="4611688" cy="388937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2B41103-D01C-D73F-EEE6-C09DB5670DA4}"/>
                </a:ext>
              </a:extLst>
            </p:cNvPr>
            <p:cNvCxnSpPr/>
            <p:nvPr/>
          </p:nvCxnSpPr>
          <p:spPr>
            <a:xfrm flipV="1">
              <a:off x="3876675" y="1417638"/>
              <a:ext cx="14288" cy="22590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467A589-5EFE-8E4A-0805-3E6BCFDC2695}"/>
                </a:ext>
              </a:extLst>
            </p:cNvPr>
            <p:cNvCxnSpPr/>
            <p:nvPr/>
          </p:nvCxnSpPr>
          <p:spPr>
            <a:xfrm flipH="1">
              <a:off x="2219325" y="3676650"/>
              <a:ext cx="1657350" cy="16303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F6FF30A-E29E-6676-2724-E5B1D41C53A4}"/>
                </a:ext>
              </a:extLst>
            </p:cNvPr>
            <p:cNvCxnSpPr/>
            <p:nvPr/>
          </p:nvCxnSpPr>
          <p:spPr>
            <a:xfrm>
              <a:off x="3890963" y="3676650"/>
              <a:ext cx="29400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76D3AA-424D-03B3-9A09-A91B2483DC3A}"/>
                </a:ext>
              </a:extLst>
            </p:cNvPr>
            <p:cNvSpPr/>
            <p:nvPr/>
          </p:nvSpPr>
          <p:spPr>
            <a:xfrm>
              <a:off x="4356100" y="1601788"/>
              <a:ext cx="307975" cy="29368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6179012-7484-6AB6-495F-1C46DC8B9C17}"/>
                </a:ext>
              </a:extLst>
            </p:cNvPr>
            <p:cNvSpPr/>
            <p:nvPr/>
          </p:nvSpPr>
          <p:spPr>
            <a:xfrm>
              <a:off x="5902325" y="1587500"/>
              <a:ext cx="307975" cy="29527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2AAE10D-E699-5BA4-4803-4D46BC3132E4}"/>
                </a:ext>
              </a:extLst>
            </p:cNvPr>
            <p:cNvSpPr/>
            <p:nvPr/>
          </p:nvSpPr>
          <p:spPr>
            <a:xfrm>
              <a:off x="5902325" y="2919413"/>
              <a:ext cx="307975" cy="29368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4B4D568-0B66-8A46-8037-8BC65064A8D8}"/>
                </a:ext>
              </a:extLst>
            </p:cNvPr>
            <p:cNvSpPr/>
            <p:nvPr/>
          </p:nvSpPr>
          <p:spPr>
            <a:xfrm>
              <a:off x="4373563" y="2925763"/>
              <a:ext cx="307975" cy="29368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BE59F03-2BB7-AB6C-46EC-FD30B461D357}"/>
                </a:ext>
              </a:extLst>
            </p:cNvPr>
            <p:cNvSpPr/>
            <p:nvPr/>
          </p:nvSpPr>
          <p:spPr>
            <a:xfrm>
              <a:off x="3429000" y="3371850"/>
              <a:ext cx="153988" cy="29368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54B150E-42E9-4B1E-4B8B-6731E02823B0}"/>
                </a:ext>
              </a:extLst>
            </p:cNvPr>
            <p:cNvSpPr/>
            <p:nvPr/>
          </p:nvSpPr>
          <p:spPr>
            <a:xfrm>
              <a:off x="3438525" y="2000250"/>
              <a:ext cx="153988" cy="29368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1E65372-9BAE-A34D-2CAF-3AA9C6D6650D}"/>
                </a:ext>
              </a:extLst>
            </p:cNvPr>
            <p:cNvSpPr/>
            <p:nvPr/>
          </p:nvSpPr>
          <p:spPr>
            <a:xfrm>
              <a:off x="2601913" y="2919413"/>
              <a:ext cx="153987" cy="29368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48E301-4616-16FA-9B3B-607113EBEA18}"/>
                </a:ext>
              </a:extLst>
            </p:cNvPr>
            <p:cNvSpPr/>
            <p:nvPr/>
          </p:nvSpPr>
          <p:spPr>
            <a:xfrm>
              <a:off x="2600325" y="4235450"/>
              <a:ext cx="153988" cy="29368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AFC715-E6FA-9321-978C-DDF91A5F1C6C}"/>
                </a:ext>
              </a:extLst>
            </p:cNvPr>
            <p:cNvSpPr/>
            <p:nvPr/>
          </p:nvSpPr>
          <p:spPr>
            <a:xfrm>
              <a:off x="4024518" y="3874753"/>
              <a:ext cx="307473" cy="294105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378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2675B75-0B79-0B93-8360-48586C60E747}"/>
                </a:ext>
              </a:extLst>
            </p:cNvPr>
            <p:cNvSpPr/>
            <p:nvPr/>
          </p:nvSpPr>
          <p:spPr>
            <a:xfrm>
              <a:off x="5539875" y="3880100"/>
              <a:ext cx="307473" cy="294105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378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7363A9F-5212-8A48-AA8A-6FA3BF6E5624}"/>
                </a:ext>
              </a:extLst>
            </p:cNvPr>
            <p:cNvSpPr/>
            <p:nvPr/>
          </p:nvSpPr>
          <p:spPr>
            <a:xfrm>
              <a:off x="4756486" y="4751136"/>
              <a:ext cx="307473" cy="294105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378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03713C-A9AC-0257-2A1B-1D0B3C711806}"/>
                </a:ext>
              </a:extLst>
            </p:cNvPr>
            <p:cNvSpPr/>
            <p:nvPr/>
          </p:nvSpPr>
          <p:spPr>
            <a:xfrm>
              <a:off x="3208422" y="4746455"/>
              <a:ext cx="307473" cy="294105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378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B1A929B-962D-E747-3E78-EC0FBA3AC8AC}"/>
              </a:ext>
            </a:extLst>
          </p:cNvPr>
          <p:cNvSpPr/>
          <p:nvPr/>
        </p:nvSpPr>
        <p:spPr>
          <a:xfrm>
            <a:off x="457200" y="5494338"/>
            <a:ext cx="8378825" cy="105568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Given the three projections, what is the largest size of the original set of points</a:t>
            </a:r>
            <a:r>
              <a:rPr lang="en-US" dirty="0"/>
              <a:t>?</a:t>
            </a:r>
          </a:p>
        </p:txBody>
      </p:sp>
    </p:spTree>
    <p:custDataLst>
      <p:tags r:id="rId1"/>
    </p:custDataLst>
  </p:cSld>
  <p:clrMapOvr>
    <a:masterClrMapping/>
  </p:clrMapOvr>
  <p:transition spd="slow" advTm="433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Screen Shot 2015-03-26 at 1.33.07 PM.png">
            <a:extLst>
              <a:ext uri="{FF2B5EF4-FFF2-40B4-BE49-F238E27FC236}">
                <a16:creationId xmlns:a16="http://schemas.microsoft.com/office/drawing/2014/main" id="{61BC8A2C-04B4-80F0-907F-97C63CFD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5945188"/>
            <a:ext cx="47688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F4E486E6-94A0-42D7-9262-C1DD11F7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Detecting Communities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A03B0A45-2581-2132-B0D7-B1978D85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343025"/>
            <a:ext cx="476885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13D0-DBDE-80FF-6B48-25D17730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Conquering Shadows to Conquering the Internet</a:t>
            </a:r>
          </a:p>
        </p:txBody>
      </p:sp>
      <p:grpSp>
        <p:nvGrpSpPr>
          <p:cNvPr id="21507" name="Group 2">
            <a:extLst>
              <a:ext uri="{FF2B5EF4-FFF2-40B4-BE49-F238E27FC236}">
                <a16:creationId xmlns:a16="http://schemas.microsoft.com/office/drawing/2014/main" id="{07BAB7C8-4B1D-7240-6BF7-7A01E0C3B7A5}"/>
              </a:ext>
            </a:extLst>
          </p:cNvPr>
          <p:cNvGrpSpPr>
            <a:grpSpLocks/>
          </p:cNvGrpSpPr>
          <p:nvPr/>
        </p:nvGrpSpPr>
        <p:grpSpPr bwMode="auto">
          <a:xfrm>
            <a:off x="925513" y="2211388"/>
            <a:ext cx="2546350" cy="2701925"/>
            <a:chOff x="2219325" y="1417638"/>
            <a:chExt cx="4611688" cy="388937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0623301-8B23-3525-62AE-2162DF4038BA}"/>
                </a:ext>
              </a:extLst>
            </p:cNvPr>
            <p:cNvCxnSpPr/>
            <p:nvPr/>
          </p:nvCxnSpPr>
          <p:spPr>
            <a:xfrm flipV="1">
              <a:off x="3875393" y="1417638"/>
              <a:ext cx="14375" cy="22600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3AF1BA1-EE04-DAD5-689B-680F83C82C23}"/>
                </a:ext>
              </a:extLst>
            </p:cNvPr>
            <p:cNvCxnSpPr/>
            <p:nvPr/>
          </p:nvCxnSpPr>
          <p:spPr>
            <a:xfrm flipH="1">
              <a:off x="2219325" y="3677680"/>
              <a:ext cx="1656068" cy="1629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363BB08-9F4F-8DE1-94DD-3C3B61283400}"/>
                </a:ext>
              </a:extLst>
            </p:cNvPr>
            <p:cNvCxnSpPr/>
            <p:nvPr/>
          </p:nvCxnSpPr>
          <p:spPr>
            <a:xfrm>
              <a:off x="3889767" y="3677680"/>
              <a:ext cx="294124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FA2842-44C9-CEE8-5424-995A76BC884B}"/>
                </a:ext>
              </a:extLst>
            </p:cNvPr>
            <p:cNvSpPr/>
            <p:nvPr/>
          </p:nvSpPr>
          <p:spPr>
            <a:xfrm>
              <a:off x="4355536" y="1602737"/>
              <a:ext cx="307638" cy="29250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F8AE8C-9784-4D71-5933-B5ECB080C3A3}"/>
                </a:ext>
              </a:extLst>
            </p:cNvPr>
            <p:cNvSpPr/>
            <p:nvPr/>
          </p:nvSpPr>
          <p:spPr>
            <a:xfrm>
              <a:off x="5902349" y="1586741"/>
              <a:ext cx="307638" cy="29707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BADA852-7C99-81C5-82FD-19A8FC8C7438}"/>
                </a:ext>
              </a:extLst>
            </p:cNvPr>
            <p:cNvSpPr/>
            <p:nvPr/>
          </p:nvSpPr>
          <p:spPr>
            <a:xfrm>
              <a:off x="5902349" y="2919000"/>
              <a:ext cx="307638" cy="29478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B3AFA8-5B55-A820-7538-74912709D841}"/>
                </a:ext>
              </a:extLst>
            </p:cNvPr>
            <p:cNvSpPr/>
            <p:nvPr/>
          </p:nvSpPr>
          <p:spPr>
            <a:xfrm>
              <a:off x="4372787" y="2925856"/>
              <a:ext cx="307638" cy="29250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174C0C-A178-FEE7-27A3-5A8594298B6A}"/>
                </a:ext>
              </a:extLst>
            </p:cNvPr>
            <p:cNvSpPr/>
            <p:nvPr/>
          </p:nvSpPr>
          <p:spPr>
            <a:xfrm>
              <a:off x="3429748" y="3371465"/>
              <a:ext cx="152382" cy="29478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C8FD567-1858-3DE6-4B37-EC7F5D549BEB}"/>
                </a:ext>
              </a:extLst>
            </p:cNvPr>
            <p:cNvSpPr/>
            <p:nvPr/>
          </p:nvSpPr>
          <p:spPr>
            <a:xfrm>
              <a:off x="3438375" y="2000358"/>
              <a:ext cx="155256" cy="29250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EABA4C-690C-53B5-D6D7-0086E0871EF8}"/>
                </a:ext>
              </a:extLst>
            </p:cNvPr>
            <p:cNvSpPr/>
            <p:nvPr/>
          </p:nvSpPr>
          <p:spPr>
            <a:xfrm>
              <a:off x="2601715" y="2919000"/>
              <a:ext cx="155256" cy="29478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451EF6-5A9C-E9A6-10B4-F60E649097D6}"/>
                </a:ext>
              </a:extLst>
            </p:cNvPr>
            <p:cNvSpPr/>
            <p:nvPr/>
          </p:nvSpPr>
          <p:spPr>
            <a:xfrm>
              <a:off x="2601715" y="4235263"/>
              <a:ext cx="152382" cy="29478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156CE3-E4D4-FBB9-653E-4647832A40A0}"/>
                </a:ext>
              </a:extLst>
            </p:cNvPr>
            <p:cNvSpPr/>
            <p:nvPr/>
          </p:nvSpPr>
          <p:spPr>
            <a:xfrm>
              <a:off x="4024518" y="3874753"/>
              <a:ext cx="307473" cy="294105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378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CDADA6B-3056-3730-C138-22CD0CB33CD4}"/>
                </a:ext>
              </a:extLst>
            </p:cNvPr>
            <p:cNvSpPr/>
            <p:nvPr/>
          </p:nvSpPr>
          <p:spPr>
            <a:xfrm>
              <a:off x="5539875" y="3880100"/>
              <a:ext cx="307473" cy="294105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378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5B97506-052D-75A2-16B3-946B1FD71AB4}"/>
                </a:ext>
              </a:extLst>
            </p:cNvPr>
            <p:cNvSpPr/>
            <p:nvPr/>
          </p:nvSpPr>
          <p:spPr>
            <a:xfrm>
              <a:off x="4756486" y="4751136"/>
              <a:ext cx="307473" cy="294105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378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20CF75-7889-30B2-253C-EB0C4B1B9D3F}"/>
                </a:ext>
              </a:extLst>
            </p:cNvPr>
            <p:cNvSpPr/>
            <p:nvPr/>
          </p:nvSpPr>
          <p:spPr>
            <a:xfrm>
              <a:off x="3208422" y="4746455"/>
              <a:ext cx="307473" cy="294105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>
                <a:rot lat="378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1508" name="Picture 18">
            <a:extLst>
              <a:ext uri="{FF2B5EF4-FFF2-40B4-BE49-F238E27FC236}">
                <a16:creationId xmlns:a16="http://schemas.microsoft.com/office/drawing/2014/main" id="{E279EDAB-E1F5-51E4-6875-C6A7325B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2543175"/>
            <a:ext cx="24320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>
            <a:extLst>
              <a:ext uri="{FF2B5EF4-FFF2-40B4-BE49-F238E27FC236}">
                <a16:creationId xmlns:a16="http://schemas.microsoft.com/office/drawing/2014/main" id="{AC7A1429-5818-8294-C682-AEA31AE1537F}"/>
              </a:ext>
            </a:extLst>
          </p:cNvPr>
          <p:cNvSpPr/>
          <p:nvPr/>
        </p:nvSpPr>
        <p:spPr>
          <a:xfrm>
            <a:off x="3605213" y="2997200"/>
            <a:ext cx="2324100" cy="137636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Algorithmically compute the missing set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6BAD2-BCF5-B6BE-0D44-75A0BD1450C8}"/>
              </a:ext>
            </a:extLst>
          </p:cNvPr>
          <p:cNvGrpSpPr>
            <a:grpSpLocks/>
          </p:cNvGrpSpPr>
          <p:nvPr/>
        </p:nvGrpSpPr>
        <p:grpSpPr bwMode="auto">
          <a:xfrm>
            <a:off x="1806575" y="4992688"/>
            <a:ext cx="4416425" cy="1725612"/>
            <a:chOff x="1806789" y="4993241"/>
            <a:chExt cx="4416972" cy="1725612"/>
          </a:xfrm>
        </p:grpSpPr>
        <p:pic>
          <p:nvPicPr>
            <p:cNvPr id="21511" name="Picture 5">
              <a:extLst>
                <a:ext uri="{FF2B5EF4-FFF2-40B4-BE49-F238E27FC236}">
                  <a16:creationId xmlns:a16="http://schemas.microsoft.com/office/drawing/2014/main" id="{4EC9013B-82C6-6F6F-2201-00663B6E9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789" y="4993241"/>
              <a:ext cx="1309688" cy="171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6">
              <a:extLst>
                <a:ext uri="{FF2B5EF4-FFF2-40B4-BE49-F238E27FC236}">
                  <a16:creationId xmlns:a16="http://schemas.microsoft.com/office/drawing/2014/main" id="{5EA5C6BC-BC71-B3F8-86AA-FB5346D8A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763" y="4993241"/>
              <a:ext cx="1155700" cy="172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22" descr="Screen Shot 2014-09-18 at 1.43.50 PM.png">
              <a:extLst>
                <a:ext uri="{FF2B5EF4-FFF2-40B4-BE49-F238E27FC236}">
                  <a16:creationId xmlns:a16="http://schemas.microsoft.com/office/drawing/2014/main" id="{EB589CFB-814A-B819-16F3-2DC1A9561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849" y="5022725"/>
              <a:ext cx="1489912" cy="168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7A07ADC-60A2-58B3-9C07-7E92AAAE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proof is in the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2B6C0-6EC1-8D40-480A-6E25C06C9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522538"/>
            <a:ext cx="28336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A58055-2547-6EC6-E616-7F2D093F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3287713"/>
            <a:ext cx="230822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06D95-6C86-B056-EBFD-D1C11BF5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3324225"/>
            <a:ext cx="22018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AF76CF-BAED-6F7C-AEE7-38711BB1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717675"/>
            <a:ext cx="1771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C3A247-7309-D403-944D-3BDA96C2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5126038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2F88E8-C12B-BF88-8DBA-3696EA41F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270375"/>
            <a:ext cx="17129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D64BF23-3666-0FA8-57BD-6016258F3756}"/>
              </a:ext>
            </a:extLst>
          </p:cNvPr>
          <p:cNvGrpSpPr>
            <a:grpSpLocks/>
          </p:cNvGrpSpPr>
          <p:nvPr/>
        </p:nvGrpSpPr>
        <p:grpSpPr bwMode="auto">
          <a:xfrm>
            <a:off x="4224338" y="1125538"/>
            <a:ext cx="1711325" cy="3770312"/>
            <a:chOff x="4224744" y="1125460"/>
            <a:chExt cx="1711150" cy="3770263"/>
          </a:xfrm>
        </p:grpSpPr>
        <p:sp>
          <p:nvSpPr>
            <p:cNvPr id="22544" name="TextBox 13">
              <a:extLst>
                <a:ext uri="{FF2B5EF4-FFF2-40B4-BE49-F238E27FC236}">
                  <a16:creationId xmlns:a16="http://schemas.microsoft.com/office/drawing/2014/main" id="{D6A9BB50-39E8-CB9F-9C0B-9E74980FF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744" y="1125460"/>
              <a:ext cx="1711150" cy="377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900">
                  <a:solidFill>
                    <a:srgbClr val="008000"/>
                  </a:solidFill>
                  <a:latin typeface="Arial" panose="020B0604020202020204" pitchFamily="34" charset="0"/>
                </a:rPr>
                <a:t>&gt;</a:t>
              </a:r>
            </a:p>
          </p:txBody>
        </p:sp>
        <p:sp>
          <p:nvSpPr>
            <p:cNvPr id="22545" name="TextBox 14">
              <a:extLst>
                <a:ext uri="{FF2B5EF4-FFF2-40B4-BE49-F238E27FC236}">
                  <a16:creationId xmlns:a16="http://schemas.microsoft.com/office/drawing/2014/main" id="{B75406A7-84E0-BF45-572E-399C56C13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772" y="2092012"/>
              <a:ext cx="1134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8000"/>
                  </a:solidFill>
                  <a:latin typeface="Arial" panose="020B0604020202020204" pitchFamily="34" charset="0"/>
                </a:rPr>
                <a:t>10x faster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7F1956D-3482-990E-D45E-99B9199CD118}"/>
              </a:ext>
            </a:extLst>
          </p:cNvPr>
          <p:cNvSpPr/>
          <p:nvPr/>
        </p:nvSpPr>
        <p:spPr>
          <a:xfrm>
            <a:off x="457200" y="5657850"/>
            <a:ext cx="5478463" cy="877888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Better algorithm with little hacking will beat a worse algorithm with tons of hacking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242D20-E2F2-CBDF-568B-9B218E9346AE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4402138"/>
            <a:ext cx="3798887" cy="995362"/>
            <a:chOff x="576916" y="4402140"/>
            <a:chExt cx="3798515" cy="995615"/>
          </a:xfrm>
        </p:grpSpPr>
        <p:pic>
          <p:nvPicPr>
            <p:cNvPr id="22540" name="Picture 3" descr="Screen Shot 2015-03-26 at 1.43.57 PM.png">
              <a:extLst>
                <a:ext uri="{FF2B5EF4-FFF2-40B4-BE49-F238E27FC236}">
                  <a16:creationId xmlns:a16="http://schemas.microsoft.com/office/drawing/2014/main" id="{B37E7700-CF0E-540A-3CF4-21A195D94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16" y="4417080"/>
              <a:ext cx="782886" cy="98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5">
              <a:extLst>
                <a:ext uri="{FF2B5EF4-FFF2-40B4-BE49-F238E27FC236}">
                  <a16:creationId xmlns:a16="http://schemas.microsoft.com/office/drawing/2014/main" id="{E1AF48F4-E416-9F4E-FC3C-B99EDB440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667" y="4402140"/>
              <a:ext cx="775266" cy="980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6" descr="Screen Shot 2014-09-18 at 1.43.50 PM.png">
              <a:extLst>
                <a:ext uri="{FF2B5EF4-FFF2-40B4-BE49-F238E27FC236}">
                  <a16:creationId xmlns:a16="http://schemas.microsoft.com/office/drawing/2014/main" id="{66B8275F-687F-3DE7-F5C5-433F998EE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717" y="4402140"/>
              <a:ext cx="864714" cy="98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4" descr="Screen Shot 2016-08-29 at 9.23.33 AM.png">
              <a:extLst>
                <a:ext uri="{FF2B5EF4-FFF2-40B4-BE49-F238E27FC236}">
                  <a16:creationId xmlns:a16="http://schemas.microsoft.com/office/drawing/2014/main" id="{CF23AD79-2AD0-E8FD-2FC5-CD08F8BD5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610" y="4417081"/>
              <a:ext cx="697787" cy="980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78DE523-C945-81D4-BB2A-3825E5F0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Enroll on Piazza</a:t>
            </a: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id="{2D8D9C89-0998-0AA1-5928-3C1DFA0D7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5500688"/>
            <a:ext cx="7978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hlinkClick r:id="rId2" action="ppaction://hlinkfile"/>
              </a:rPr>
              <a:t>https://piazza.com/buffalo/spring2023/cse331/home</a:t>
            </a:r>
            <a:endParaRPr lang="en-US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6A9741B9-B367-31C7-73C1-FB6015591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400"/>
            <a:ext cx="9144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>
            <a:extLst>
              <a:ext uri="{FF2B5EF4-FFF2-40B4-BE49-F238E27FC236}">
                <a16:creationId xmlns:a16="http://schemas.microsoft.com/office/drawing/2014/main" id="{6811F068-F4CD-CA32-7BB3-8612D0E9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key technical problem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6C30D6-033E-8071-A69B-A34E5B1288AF}"/>
              </a:ext>
            </a:extLst>
          </p:cNvPr>
          <p:cNvCxnSpPr/>
          <p:nvPr/>
        </p:nvCxnSpPr>
        <p:spPr>
          <a:xfrm flipV="1">
            <a:off x="3876675" y="1417638"/>
            <a:ext cx="14288" cy="2259012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DA6940-9331-A42F-E3CD-B3ADBABCA697}"/>
              </a:ext>
            </a:extLst>
          </p:cNvPr>
          <p:cNvCxnSpPr/>
          <p:nvPr/>
        </p:nvCxnSpPr>
        <p:spPr>
          <a:xfrm flipH="1">
            <a:off x="2219325" y="3676650"/>
            <a:ext cx="1657350" cy="163036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239E47-5B43-4196-9CA4-0335B5AB33AF}"/>
              </a:ext>
            </a:extLst>
          </p:cNvPr>
          <p:cNvCxnSpPr/>
          <p:nvPr/>
        </p:nvCxnSpPr>
        <p:spPr>
          <a:xfrm>
            <a:off x="3890963" y="3676650"/>
            <a:ext cx="2940050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9EA8B85-8F14-28B1-2A6F-41226F148875}"/>
              </a:ext>
            </a:extLst>
          </p:cNvPr>
          <p:cNvSpPr/>
          <p:nvPr/>
        </p:nvSpPr>
        <p:spPr>
          <a:xfrm>
            <a:off x="4356100" y="1601788"/>
            <a:ext cx="307975" cy="293687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1FAD15-3FAB-15DD-7ED4-040150EA5F8E}"/>
              </a:ext>
            </a:extLst>
          </p:cNvPr>
          <p:cNvSpPr/>
          <p:nvPr/>
        </p:nvSpPr>
        <p:spPr>
          <a:xfrm>
            <a:off x="5902325" y="1587500"/>
            <a:ext cx="307975" cy="29527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05A84E-4D5C-FA12-1EF5-BD385C8EDDB4}"/>
              </a:ext>
            </a:extLst>
          </p:cNvPr>
          <p:cNvSpPr/>
          <p:nvPr/>
        </p:nvSpPr>
        <p:spPr>
          <a:xfrm>
            <a:off x="5902325" y="2919413"/>
            <a:ext cx="307975" cy="293687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79254D-74EC-484F-6226-CCA56600D259}"/>
              </a:ext>
            </a:extLst>
          </p:cNvPr>
          <p:cNvSpPr/>
          <p:nvPr/>
        </p:nvSpPr>
        <p:spPr>
          <a:xfrm>
            <a:off x="4373563" y="2925763"/>
            <a:ext cx="307975" cy="293687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CA1507F-7CA7-8EA0-59A7-C144178B5E56}"/>
              </a:ext>
            </a:extLst>
          </p:cNvPr>
          <p:cNvSpPr/>
          <p:nvPr/>
        </p:nvSpPr>
        <p:spPr>
          <a:xfrm>
            <a:off x="3429000" y="3371850"/>
            <a:ext cx="153988" cy="293688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3C6012D-B642-03D6-8560-3B91FAC3E0CC}"/>
              </a:ext>
            </a:extLst>
          </p:cNvPr>
          <p:cNvSpPr/>
          <p:nvPr/>
        </p:nvSpPr>
        <p:spPr>
          <a:xfrm>
            <a:off x="3438525" y="2000250"/>
            <a:ext cx="153988" cy="293688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3227C19-86D5-20A9-5981-3D51F5E4FEC1}"/>
              </a:ext>
            </a:extLst>
          </p:cNvPr>
          <p:cNvSpPr/>
          <p:nvPr/>
        </p:nvSpPr>
        <p:spPr>
          <a:xfrm>
            <a:off x="2601913" y="2919413"/>
            <a:ext cx="153987" cy="293687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36D28C1-3BD6-0C89-22DA-9868899FE871}"/>
              </a:ext>
            </a:extLst>
          </p:cNvPr>
          <p:cNvSpPr/>
          <p:nvPr/>
        </p:nvSpPr>
        <p:spPr>
          <a:xfrm>
            <a:off x="2600325" y="4235450"/>
            <a:ext cx="153988" cy="293688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DF5393-903B-FEE5-2F05-23E37B3CE591}"/>
              </a:ext>
            </a:extLst>
          </p:cNvPr>
          <p:cNvSpPr/>
          <p:nvPr/>
        </p:nvSpPr>
        <p:spPr>
          <a:xfrm>
            <a:off x="4024518" y="3874753"/>
            <a:ext cx="307473" cy="29410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  <a:scene3d>
            <a:camera prst="orthographicFront">
              <a:rot lat="378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C63E52-B7EE-9B79-3C8C-68B44DE44857}"/>
              </a:ext>
            </a:extLst>
          </p:cNvPr>
          <p:cNvSpPr/>
          <p:nvPr/>
        </p:nvSpPr>
        <p:spPr>
          <a:xfrm>
            <a:off x="5539875" y="3880100"/>
            <a:ext cx="307473" cy="29410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  <a:scene3d>
            <a:camera prst="orthographicFront">
              <a:rot lat="378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7DDA852-AC4F-940B-C2C5-9EAA3F0BE27A}"/>
              </a:ext>
            </a:extLst>
          </p:cNvPr>
          <p:cNvSpPr/>
          <p:nvPr/>
        </p:nvSpPr>
        <p:spPr>
          <a:xfrm>
            <a:off x="4756486" y="4751136"/>
            <a:ext cx="307473" cy="29410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  <a:scene3d>
            <a:camera prst="orthographicFront">
              <a:rot lat="378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345665A-9231-B173-017B-A0A05CCB25E4}"/>
              </a:ext>
            </a:extLst>
          </p:cNvPr>
          <p:cNvSpPr/>
          <p:nvPr/>
        </p:nvSpPr>
        <p:spPr>
          <a:xfrm>
            <a:off x="3208422" y="4746455"/>
            <a:ext cx="307473" cy="29410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  <a:scene3d>
            <a:camera prst="orthographicFront">
              <a:rot lat="378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064935-C847-8EC4-7898-FD4253B57863}"/>
              </a:ext>
            </a:extLst>
          </p:cNvPr>
          <p:cNvGrpSpPr>
            <a:grpSpLocks/>
          </p:cNvGrpSpPr>
          <p:nvPr/>
        </p:nvGrpSpPr>
        <p:grpSpPr bwMode="auto">
          <a:xfrm>
            <a:off x="2874963" y="2011363"/>
            <a:ext cx="2819400" cy="2595562"/>
            <a:chOff x="2874214" y="2011862"/>
            <a:chExt cx="2820030" cy="2594819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E4A2D0E-538D-4E93-0E2F-D0EF95A1C3E6}"/>
                </a:ext>
              </a:extLst>
            </p:cNvPr>
            <p:cNvSpPr/>
            <p:nvPr/>
          </p:nvSpPr>
          <p:spPr>
            <a:xfrm>
              <a:off x="3877470" y="2011862"/>
              <a:ext cx="296110" cy="2941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3420000" lon="5400000" rev="840000"/>
              </a:camera>
              <a:lightRig rig="threePt" dir="t"/>
            </a:scene3d>
            <a:sp3d>
              <a:bevelT w="152400" h="152400"/>
              <a:bevelB w="1524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D521E9-1BA6-BAD4-44DE-D0467105C105}"/>
                </a:ext>
              </a:extLst>
            </p:cNvPr>
            <p:cNvSpPr/>
            <p:nvPr/>
          </p:nvSpPr>
          <p:spPr>
            <a:xfrm>
              <a:off x="5392827" y="2033919"/>
              <a:ext cx="296110" cy="2941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3420000" lon="5400000" rev="840000"/>
              </a:camera>
              <a:lightRig rig="threePt" dir="t"/>
            </a:scene3d>
            <a:sp3d>
              <a:bevelT w="152400" h="152400"/>
              <a:bevelB w="1524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A5530DF-0D00-324C-4CF8-A504F4B680D5}"/>
                </a:ext>
              </a:extLst>
            </p:cNvPr>
            <p:cNvSpPr/>
            <p:nvPr/>
          </p:nvSpPr>
          <p:spPr>
            <a:xfrm>
              <a:off x="4594065" y="2946399"/>
              <a:ext cx="296110" cy="2941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3420000" lon="5400000" rev="840000"/>
              </a:camera>
              <a:lightRig rig="threePt" dir="t"/>
            </a:scene3d>
            <a:sp3d>
              <a:bevelT w="152400" h="152400"/>
              <a:bevelB w="1524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EFACDA1-843F-F6A4-18A2-1D3B96B9A369}"/>
                </a:ext>
              </a:extLst>
            </p:cNvPr>
            <p:cNvSpPr/>
            <p:nvPr/>
          </p:nvSpPr>
          <p:spPr>
            <a:xfrm>
              <a:off x="2874214" y="2951746"/>
              <a:ext cx="296110" cy="2941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3420000" lon="5400000" rev="840000"/>
              </a:camera>
              <a:lightRig rig="threePt" dir="t"/>
            </a:scene3d>
            <a:sp3d>
              <a:bevelT w="152400" h="152400"/>
              <a:bevelB w="1524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1A73226-7166-BC43-F4AD-9D9BED3A8555}"/>
                </a:ext>
              </a:extLst>
            </p:cNvPr>
            <p:cNvSpPr/>
            <p:nvPr/>
          </p:nvSpPr>
          <p:spPr>
            <a:xfrm>
              <a:off x="2951061" y="4312576"/>
              <a:ext cx="296110" cy="2941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3420000" lon="5400000" rev="840000"/>
              </a:camera>
              <a:lightRig rig="threePt" dir="t"/>
            </a:scene3d>
            <a:sp3d>
              <a:bevelT w="152400" h="152400"/>
              <a:bevelB w="1524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7314EB5-EB0A-C090-058C-E8435293C2AA}"/>
                </a:ext>
              </a:extLst>
            </p:cNvPr>
            <p:cNvSpPr/>
            <p:nvPr/>
          </p:nvSpPr>
          <p:spPr>
            <a:xfrm>
              <a:off x="3897558" y="3360807"/>
              <a:ext cx="296110" cy="2941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3420000" lon="5400000" rev="840000"/>
              </a:camera>
              <a:lightRig rig="threePt" dir="t"/>
            </a:scene3d>
            <a:sp3d>
              <a:bevelT w="152400" h="152400"/>
              <a:bevelB w="1524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69DAB89-0E16-3D99-91A5-D020C0B54F00}"/>
                </a:ext>
              </a:extLst>
            </p:cNvPr>
            <p:cNvSpPr/>
            <p:nvPr/>
          </p:nvSpPr>
          <p:spPr>
            <a:xfrm>
              <a:off x="5398134" y="3360807"/>
              <a:ext cx="296110" cy="2941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3420000" lon="5400000" rev="840000"/>
              </a:camera>
              <a:lightRig rig="threePt" dir="t"/>
            </a:scene3d>
            <a:sp3d>
              <a:bevelT w="152400" h="152400"/>
              <a:bevelB w="1524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E00DB51-BBA7-33D3-5C09-EA5BF8BFAA72}"/>
                </a:ext>
              </a:extLst>
            </p:cNvPr>
            <p:cNvSpPr/>
            <p:nvPr/>
          </p:nvSpPr>
          <p:spPr>
            <a:xfrm>
              <a:off x="4610057" y="4301955"/>
              <a:ext cx="296110" cy="2941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3420000" lon="5400000" rev="840000"/>
              </a:camera>
              <a:lightRig rig="threePt" dir="t"/>
            </a:scene3d>
            <a:sp3d>
              <a:bevelT w="152400" h="152400"/>
              <a:bevelB w="1524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426" name="TextBox 9">
            <a:extLst>
              <a:ext uri="{FF2B5EF4-FFF2-40B4-BE49-F238E27FC236}">
                <a16:creationId xmlns:a16="http://schemas.microsoft.com/office/drawing/2014/main" id="{0E10FBC7-B3AE-20E7-EA96-369A867FC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6002338"/>
            <a:ext cx="211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Highly trivial: 4</a:t>
            </a:r>
            <a:r>
              <a:rPr lang="en-US" altLang="en-US" sz="1800" baseline="30000"/>
              <a:t>3</a:t>
            </a:r>
            <a:r>
              <a:rPr lang="en-US" altLang="en-US" sz="1800"/>
              <a:t> = 64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8A1A68F-0A41-3EF7-288F-878C7601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6002338"/>
            <a:ext cx="187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Still trivial: 4</a:t>
            </a:r>
            <a:r>
              <a:rPr lang="en-US" altLang="en-US" sz="1800" baseline="30000"/>
              <a:t>2</a:t>
            </a:r>
            <a:r>
              <a:rPr lang="en-US" altLang="en-US" sz="1800"/>
              <a:t> = 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DCADD4-312E-A66A-E774-834AB9F20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0" y="6002338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 answer: 4</a:t>
            </a:r>
            <a:r>
              <a:rPr lang="en-US" altLang="en-US" sz="1800" baseline="30000"/>
              <a:t>1.5</a:t>
            </a:r>
            <a:r>
              <a:rPr lang="en-US" altLang="en-US" sz="1800"/>
              <a:t> = 8</a:t>
            </a:r>
          </a:p>
        </p:txBody>
      </p:sp>
    </p:spTree>
    <p:custDataLst>
      <p:tags r:id="rId1"/>
    </p:custDataLst>
  </p:cSld>
  <p:clrMapOvr>
    <a:masterClrMapping/>
  </p:clrMapOvr>
  <p:transition spd="slow" advTm="55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>
            <a:extLst>
              <a:ext uri="{FF2B5EF4-FFF2-40B4-BE49-F238E27FC236}">
                <a16:creationId xmlns:a16="http://schemas.microsoft.com/office/drawing/2014/main" id="{D58C02E4-863F-1869-05D2-21D932E3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detecting communities is not for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8FB47-02E5-C574-113D-EC61451A3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417638"/>
            <a:ext cx="23733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CA39C-5F37-B809-7164-8C5E7020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016250"/>
            <a:ext cx="46323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>
            <a:extLst>
              <a:ext uri="{FF2B5EF4-FFF2-40B4-BE49-F238E27FC236}">
                <a16:creationId xmlns:a16="http://schemas.microsoft.com/office/drawing/2014/main" id="{DFF99EFC-5416-A62F-53DC-C8FD46A22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>
            <a:extLst>
              <a:ext uri="{FF2B5EF4-FFF2-40B4-BE49-F238E27FC236}">
                <a16:creationId xmlns:a16="http://schemas.microsoft.com/office/drawing/2014/main" id="{4B00E93C-699E-4FCA-A99A-EDF723980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57505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B77E7B-0801-38CD-58E2-BB02ABCE9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4421188"/>
            <a:ext cx="154781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3136E52F-92DB-5427-8724-014C4827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From someone who got a Google job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242BD0-E0EF-D474-6F77-EDCC1CD6F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70088"/>
            <a:ext cx="8229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500">
                <a:latin typeface="Arial" panose="020B0604020202020204" pitchFamily="34" charset="0"/>
              </a:rPr>
              <a:t>“</a:t>
            </a:r>
            <a:r>
              <a:rPr lang="en-US" altLang="ja-JP" sz="3500">
                <a:latin typeface="Arial" panose="020B0604020202020204" pitchFamily="34" charset="0"/>
              </a:rPr>
              <a:t>You can let your algorithms class know that the phone interviews are essentially like </a:t>
            </a:r>
            <a:r>
              <a:rPr lang="en-US" altLang="ja-JP" sz="3500" b="1">
                <a:latin typeface="Arial" panose="020B0604020202020204" pitchFamily="34" charset="0"/>
              </a:rPr>
              <a:t>a difficult algorithms test</a:t>
            </a:r>
            <a:r>
              <a:rPr lang="en-US" altLang="ja-JP" sz="3500">
                <a:latin typeface="Arial" panose="020B0604020202020204" pitchFamily="34" charset="0"/>
              </a:rPr>
              <a:t>. </a:t>
            </a: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57FCF-A66D-B873-76AB-337D932FF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4108450"/>
            <a:ext cx="79279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Lots of data structures, specifying the algorithm, analyzing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run time and space requirements... And all on the phone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you're supposed to talk through your thought process</a:t>
            </a:r>
            <a:r>
              <a:rPr lang="en-US" altLang="en-US" sz="1800" b="1">
                <a:latin typeface="Arial" panose="020B0604020202020204" pitchFamily="34" charset="0"/>
              </a:rPr>
              <a:t>.</a:t>
            </a:r>
            <a:r>
              <a:rPr lang="ja-JP" altLang="en-US" sz="1800" b="1">
                <a:latin typeface="Arial" panose="020B0604020202020204" pitchFamily="34" charset="0"/>
              </a:rPr>
              <a:t>”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0FA5316-2BFD-FAFF-2C69-6B5B51F4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Coding jobs will be done by AI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BAA22-D209-18FB-8C12-548727A0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6863"/>
            <a:ext cx="9144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6CD369E-245A-BB0E-EE54-69E00660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Coding jobs will be done by AI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7F1E8FBC-DF03-1898-FB2B-407C86BC4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7C7A3D87-DD92-253C-18D8-5A50667F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am I doomed?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D5B50-3258-52E6-53D1-E065B29EF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503363"/>
            <a:ext cx="788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There will still be room for high level </a:t>
            </a:r>
            <a:r>
              <a:rPr lang="en-US" altLang="en-US" sz="2400" i="1">
                <a:latin typeface="Arial" panose="020B0604020202020204" pitchFamily="34" charset="0"/>
              </a:rPr>
              <a:t>algorithmic </a:t>
            </a:r>
            <a:r>
              <a:rPr lang="en-US" altLang="en-US" sz="2400">
                <a:latin typeface="Arial" panose="020B0604020202020204" pitchFamily="34" charset="0"/>
              </a:rPr>
              <a:t>thinking!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FDC8C-9BF2-79BA-0596-115578C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4625975"/>
            <a:ext cx="7696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EEEB162-43C0-4FB9-4E7C-896D5E18A6F9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2114550"/>
            <a:ext cx="8131175" cy="2362200"/>
            <a:chOff x="820951" y="2114778"/>
            <a:chExt cx="8130542" cy="2362200"/>
          </a:xfrm>
        </p:grpSpPr>
        <p:pic>
          <p:nvPicPr>
            <p:cNvPr id="28678" name="Picture 2" descr="Image result for leslie lamport">
              <a:extLst>
                <a:ext uri="{FF2B5EF4-FFF2-40B4-BE49-F238E27FC236}">
                  <a16:creationId xmlns:a16="http://schemas.microsoft.com/office/drawing/2014/main" id="{D406755D-B5A0-4FB4-7E2C-6EAB76280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951" y="2114778"/>
              <a:ext cx="18542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6">
              <a:extLst>
                <a:ext uri="{FF2B5EF4-FFF2-40B4-BE49-F238E27FC236}">
                  <a16:creationId xmlns:a16="http://schemas.microsoft.com/office/drawing/2014/main" id="{F032F3FB-53C0-02A3-D4BF-DBBBF3B8F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830" y="2231857"/>
              <a:ext cx="5967663" cy="217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>
            <a:extLst>
              <a:ext uri="{FF2B5EF4-FFF2-40B4-BE49-F238E27FC236}">
                <a16:creationId xmlns:a16="http://schemas.microsoft.com/office/drawing/2014/main" id="{E685D3B9-D433-D5A9-576F-80B987CE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24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5AFB081-38BE-2D7D-BDC9-11F7F1FC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Proof Idea vs. Proof Details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B0297E38-0369-E0D7-AE7C-7F646276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275"/>
            <a:ext cx="9144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>
            <a:extLst>
              <a:ext uri="{FF2B5EF4-FFF2-40B4-BE49-F238E27FC236}">
                <a16:creationId xmlns:a16="http://schemas.microsoft.com/office/drawing/2014/main" id="{E4D6030F-E4B1-28D2-0ECB-2B4DBAE2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27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949522B-C9DA-884F-F12E-BAE62B5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 the syllabus CAREFULLY!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94F9FE6F-E782-4659-99B6-DF525115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462088"/>
            <a:ext cx="9144000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09BF1CF1-4929-CCB9-26C7-AF154D9A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4514850"/>
            <a:ext cx="4268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No graded material will be handed back till </a:t>
            </a:r>
            <a:r>
              <a:rPr lang="en-US" altLang="en-US" sz="1800">
                <a:solidFill>
                  <a:srgbClr val="FF0000"/>
                </a:solidFill>
              </a:rPr>
              <a:t>you pass the syllabus quiz!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5E28E35-0CC0-C06D-3E22-09C9C99C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Autolab FAQ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FF464D3-FF50-54F4-7FD3-D8F34BEC2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B6898D7-88EB-4E06-5A83-1F27678B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938"/>
            <a:ext cx="8229600" cy="114300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0 is Out</a:t>
            </a:r>
          </a:p>
        </p:txBody>
      </p:sp>
      <p:pic>
        <p:nvPicPr>
          <p:cNvPr id="7171" name="Picture 6">
            <a:extLst>
              <a:ext uri="{FF2B5EF4-FFF2-40B4-BE49-F238E27FC236}">
                <a16:creationId xmlns:a16="http://schemas.microsoft.com/office/drawing/2014/main" id="{4D20E823-4F07-8578-F2ED-24AE8E45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439988"/>
            <a:ext cx="258445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1FEC60-0EEB-9C1D-64B4-B5BF67D1FEE9}"/>
              </a:ext>
            </a:extLst>
          </p:cNvPr>
          <p:cNvSpPr/>
          <p:nvPr/>
        </p:nvSpPr>
        <p:spPr>
          <a:xfrm>
            <a:off x="1463675" y="5935663"/>
            <a:ext cx="1620838" cy="2889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C19DAA-65FA-E73A-B3AC-C359E21A014B}"/>
              </a:ext>
            </a:extLst>
          </p:cNvPr>
          <p:cNvSpPr/>
          <p:nvPr/>
        </p:nvSpPr>
        <p:spPr>
          <a:xfrm>
            <a:off x="1463675" y="3205163"/>
            <a:ext cx="1620838" cy="2889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4" name="TextBox 11">
            <a:extLst>
              <a:ext uri="{FF2B5EF4-FFF2-40B4-BE49-F238E27FC236}">
                <a16:creationId xmlns:a16="http://schemas.microsoft.com/office/drawing/2014/main" id="{BEC3482E-C1EC-DA85-8101-CC48FB19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2913063"/>
            <a:ext cx="4806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HW0 is out!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Submit Q1 and Q3 (not Q2).</a:t>
            </a:r>
          </a:p>
        </p:txBody>
      </p:sp>
      <p:pic>
        <p:nvPicPr>
          <p:cNvPr id="7175" name="Picture 1">
            <a:extLst>
              <a:ext uri="{FF2B5EF4-FFF2-40B4-BE49-F238E27FC236}">
                <a16:creationId xmlns:a16="http://schemas.microsoft.com/office/drawing/2014/main" id="{2B56A728-B5C9-8F66-2913-3D0DEC35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50"/>
            <a:ext cx="46624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D8F7192-BF4F-530E-B3C8-7301A95B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938"/>
            <a:ext cx="8229600" cy="114300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0 is Out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8F1F048F-7781-319F-031A-6850B918F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8"/>
            <a:ext cx="9144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>
            <a:extLst>
              <a:ext uri="{FF2B5EF4-FFF2-40B4-BE49-F238E27FC236}">
                <a16:creationId xmlns:a16="http://schemas.microsoft.com/office/drawing/2014/main" id="{DAB118BD-0BD2-EFFE-2406-29CA85F3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429000"/>
            <a:ext cx="45069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CBC0AD-5F20-1489-29DC-B754C78F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938"/>
            <a:ext cx="8229600" cy="114300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0 is Out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546B2A0C-D812-0FAA-FC4E-49F4512A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9144000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9">
            <a:extLst>
              <a:ext uri="{FF2B5EF4-FFF2-40B4-BE49-F238E27FC236}">
                <a16:creationId xmlns:a16="http://schemas.microsoft.com/office/drawing/2014/main" id="{831AF0D1-71E1-9127-02BA-1D9200332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0691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88BD2AD-88CE-6C96-A423-C40AD25D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938"/>
            <a:ext cx="8229600" cy="114300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0 is Out</a:t>
            </a:r>
          </a:p>
        </p:txBody>
      </p:sp>
      <p:sp>
        <p:nvSpPr>
          <p:cNvPr id="10243" name="TextBox 15">
            <a:extLst>
              <a:ext uri="{FF2B5EF4-FFF2-40B4-BE49-F238E27FC236}">
                <a16:creationId xmlns:a16="http://schemas.microsoft.com/office/drawing/2014/main" id="{333CA982-FFDA-8F82-76D4-06D294EC5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6211888"/>
            <a:ext cx="682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https://cse.buffalo.edu/~nasrinak/cse331/SP23/autolab.html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559D8EB8-A8DC-55D9-FAB3-57C271464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11225"/>
            <a:ext cx="796925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0B836E-C06D-FF1A-8773-588DFABDF25A}"/>
              </a:ext>
            </a:extLst>
          </p:cNvPr>
          <p:cNvSpPr/>
          <p:nvPr/>
        </p:nvSpPr>
        <p:spPr>
          <a:xfrm>
            <a:off x="3222625" y="3516313"/>
            <a:ext cx="849313" cy="22701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556068-FE51-7F3E-2DA1-EA9D5C3F47AF}"/>
              </a:ext>
            </a:extLst>
          </p:cNvPr>
          <p:cNvSpPr/>
          <p:nvPr/>
        </p:nvSpPr>
        <p:spPr>
          <a:xfrm>
            <a:off x="3222625" y="4279900"/>
            <a:ext cx="849313" cy="28733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pic>
        <p:nvPicPr>
          <p:cNvPr id="10247" name="Picture 13">
            <a:extLst>
              <a:ext uri="{FF2B5EF4-FFF2-40B4-BE49-F238E27FC236}">
                <a16:creationId xmlns:a16="http://schemas.microsoft.com/office/drawing/2014/main" id="{DF9C03ED-A7BE-25E2-2957-41E604E0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2438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9F158B-CF7F-03E4-04F5-1FC4A9394D8B}"/>
              </a:ext>
            </a:extLst>
          </p:cNvPr>
          <p:cNvSpPr/>
          <p:nvPr/>
        </p:nvSpPr>
        <p:spPr>
          <a:xfrm>
            <a:off x="3254375" y="5168900"/>
            <a:ext cx="849313" cy="22701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73DAD8D-CEA1-53AC-0356-74640105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Allowed Sources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1C942897-D281-9E71-76EF-02C34030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6.4|1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</TotalTime>
  <Words>341</Words>
  <Application>Microsoft Office PowerPoint</Application>
  <PresentationFormat>On-screen Show (4:3)</PresentationFormat>
  <Paragraphs>50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ＭＳ Ｐゴシック</vt:lpstr>
      <vt:lpstr>Calibri</vt:lpstr>
      <vt:lpstr>Mangal</vt:lpstr>
      <vt:lpstr>Office Theme</vt:lpstr>
      <vt:lpstr>Lecture 2</vt:lpstr>
      <vt:lpstr>Enroll on Piazza</vt:lpstr>
      <vt:lpstr>Read the syllabus CAREFULLY!</vt:lpstr>
      <vt:lpstr>Autolab FAQ</vt:lpstr>
      <vt:lpstr>HW 0 is Out</vt:lpstr>
      <vt:lpstr>HW 0 is Out</vt:lpstr>
      <vt:lpstr>HW 0 is Out</vt:lpstr>
      <vt:lpstr>HW 0 is Out</vt:lpstr>
      <vt:lpstr>Allowed Sources</vt:lpstr>
      <vt:lpstr>… even for programming Q</vt:lpstr>
      <vt:lpstr>TA Office hours finalize tomorrow </vt:lpstr>
      <vt:lpstr>Questions/Comments?</vt:lpstr>
      <vt:lpstr>This course: how to solve problems!</vt:lpstr>
      <vt:lpstr>Why should I care ?</vt:lpstr>
      <vt:lpstr>Combining Shadows to Understanding the network</vt:lpstr>
      <vt:lpstr>The key technical problem</vt:lpstr>
      <vt:lpstr>Detecting Communities</vt:lpstr>
      <vt:lpstr>Conquering Shadows to Conquering the Internet</vt:lpstr>
      <vt:lpstr>The proof is in the performance</vt:lpstr>
      <vt:lpstr>The key technical problem</vt:lpstr>
      <vt:lpstr>If detecting communities is not for you</vt:lpstr>
      <vt:lpstr>From someone who got a Google job</vt:lpstr>
      <vt:lpstr>Coding jobs will be done by AI</vt:lpstr>
      <vt:lpstr>Coding jobs will be done by AI</vt:lpstr>
      <vt:lpstr>So am I doomed?</vt:lpstr>
      <vt:lpstr>Questions/Comments?</vt:lpstr>
      <vt:lpstr>Proof Idea vs. Proof Details</vt:lpstr>
      <vt:lpstr>Questions/Comments?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Atri</dc:creator>
  <cp:lastModifiedBy>Nasrin Akhter</cp:lastModifiedBy>
  <cp:revision>75</cp:revision>
  <dcterms:created xsi:type="dcterms:W3CDTF">2011-08-31T00:43:08Z</dcterms:created>
  <dcterms:modified xsi:type="dcterms:W3CDTF">2023-02-01T21:13:32Z</dcterms:modified>
</cp:coreProperties>
</file>