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462" r:id="rId4"/>
    <p:sldId id="463" r:id="rId5"/>
    <p:sldId id="259" r:id="rId6"/>
    <p:sldId id="464" r:id="rId7"/>
    <p:sldId id="270" r:id="rId8"/>
    <p:sldId id="465" r:id="rId9"/>
    <p:sldId id="434" r:id="rId10"/>
    <p:sldId id="262" r:id="rId11"/>
    <p:sldId id="455" r:id="rId12"/>
    <p:sldId id="274" r:id="rId1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34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3D04D8-44C5-6D42-9792-77F2745D34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48849-5921-E746-BBC3-BD8B13CD24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0160E7F-FC99-BF45-A3D9-EF97C23548EB}" type="datetimeFigureOut">
              <a:rPr lang="en-US"/>
              <a:pPr>
                <a:defRPr/>
              </a:pPr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1F41A6-9130-1B49-AF86-E1CB0E9F74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266A-17F4-164A-9752-D4E2333BAD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9EFB4F-A7EA-9142-A1A5-2F496A45EA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02D315-09F0-3C4F-92B5-4828D8396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E03936-2451-BA43-A728-4C5296B7BD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41A5454-D079-3040-82AC-476EB886AC2A}" type="datetimeFigureOut">
              <a:rPr lang="en-US"/>
              <a:pPr>
                <a:defRPr/>
              </a:pPr>
              <a:t>3/27/2023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1C9B19-0782-384E-8BFE-D2DF77F61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159F02-FF89-464C-87E3-4C7AE0835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F5271-2662-7D4F-8D3C-AC3E776A2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79E30-8319-4B47-B283-BACBB5F3C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310D22-CDF5-1947-BF3F-C612565C65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5050E-04B1-614F-9C2E-AF7F85B6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5FD64-D466-784B-8454-F10702704B3E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1BEA9-472E-4C4B-9377-52AB46ED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4431B-6DD4-B142-A7A3-0F01AE60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00BBE-3B05-CE43-8648-2F58EADD2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90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55768-BF20-D04E-AA18-B9756C1AF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75D5D-B354-1E43-B524-9AC4005645AB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E7F06-F46F-BD49-8699-4D3CF523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9FA62-19E7-FE4A-9016-C6EAC252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5E09D-2CA1-F641-9672-D73D7915F5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32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4A734-88F2-624F-8CB5-93D71ED8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7451A-B1CC-E249-9C81-DF8C6C084B4E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0BD71-AFB9-9A46-893C-475BEEEC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0AB03-8DCA-6148-81AE-05924496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5633B-AFC0-514A-84A0-929ECEDB4F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03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580D6-1975-784B-A66F-040A1F35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45DF8-DE78-A14E-AE3B-1C275200CF23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3AF1-2531-3644-9750-CE4DA1F2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5DF4-4211-7148-84AC-B26FAF816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32565-04AC-1645-A2B9-E9F32AF28C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3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2D9E5-E775-C146-ADDC-D38565E4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DCDA6-C7FE-5D48-BEEE-E1DD30D8C2BA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13206-4B79-B141-8B37-36E38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35943-CFD0-6D4F-AA02-8B610AB8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975FE-BFEF-E24D-9465-17697742B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48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18A55D-F5D2-A549-BAC8-5C6725BE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E2831-6D99-E042-9C52-593C5C2C500F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325A86-24FD-EE4E-B059-0D454EE0C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666CB2-2174-FD4E-8DBB-A1C942AD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71D5B-5884-0545-9591-87C5DAEEFE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02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63AF4B4-85AD-0649-8DC6-7B6D6CCA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6844B-325A-2B48-8366-BA27E7692F44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823972-2328-B24B-A68D-98B7728D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352D87-3368-0D45-9EC1-E9DED829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0115C-835B-8F46-BDA3-09C01025C1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93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7CC9EA-29E3-C247-98F9-2C3250CC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52CD4-3E0F-2949-AAD7-70DC9378EC04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744EC5C-95F5-334F-B050-62097AD7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AC3FE7-4BBA-0342-BB11-44E8958D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277C8-7B7B-6642-AB7C-3D440072B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5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63D3017-1DA7-3B4C-8DF0-CA80304A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506B2-E5ED-CD46-BD7C-B75FF840CA63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F3C6B00-8BE4-E64A-AB29-0FDD5CB5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918EBB-925C-504B-A06E-993BD6F0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EFF8C-0810-FE4C-8D43-24EA00D092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81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AD1A30-EE2C-674F-9435-52026BBA0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1495-301E-3D4A-9DFC-00411FC35B0C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2A4CC2-D56F-7D4D-AECF-93D6A650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3D3F2D-3DB6-A346-B2D5-68858444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AF769-FF33-AA41-B1EA-6C002C157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2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1F81F9-1D41-134C-8356-918049BE3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EA2AE-D087-9949-9D0D-C683683D3D0B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010701-C978-2348-9E2E-ACC97D8A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6DE846-C674-9C48-882D-5D04F2EB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9289E-4D6E-7749-8F34-F0DDDA6171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56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C511CF4-11DA-EB45-A199-CA5F3B70A7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CBFDA2C-5517-7146-8EB3-225684172F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F75F0-4568-764D-B7E3-1CF07BB01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B429135-6526-C74C-97BF-C2CFC95AF5D5}" type="datetime1">
              <a:rPr lang="en-US" altLang="en-US"/>
              <a:pPr>
                <a:defRPr/>
              </a:pPr>
              <a:t>3/27/2023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BDC76-BB17-064C-8F04-A2506B1D3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050A-67A2-5A45-96CD-2E685097A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7E19AC4-BB5D-CB4D-947B-651AD3C480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10363FF-DF63-0341-8048-226C851FC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9D8DA-407B-2642-B784-EC27C2241A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C878BE0E-3DCC-614F-8763-602F7C458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Building a fiber network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A4593FF5-F679-294E-8C24-CD28C7D71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1628775"/>
            <a:ext cx="4765675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Lay down fibers to connect </a:t>
            </a:r>
            <a:r>
              <a:rPr lang="en-US" altLang="en-US" sz="2300">
                <a:solidFill>
                  <a:srgbClr val="660066"/>
                </a:solidFill>
              </a:rPr>
              <a:t>n</a:t>
            </a:r>
            <a:r>
              <a:rPr lang="en-US" altLang="en-US" sz="2300"/>
              <a:t> locations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DBF7EFA7-C70F-9C4C-A229-D7355F139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398713"/>
            <a:ext cx="441801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All </a:t>
            </a:r>
            <a:r>
              <a:rPr lang="en-US" altLang="en-US" sz="2300">
                <a:solidFill>
                  <a:srgbClr val="660066"/>
                </a:solidFill>
              </a:rPr>
              <a:t>n</a:t>
            </a:r>
            <a:r>
              <a:rPr lang="en-US" altLang="en-US" sz="2300"/>
              <a:t> locations should be connected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DDEF8E-7310-0A4A-9090-84DA65F1F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3198813"/>
            <a:ext cx="4251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Laying down a fiber costs money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DF6BA5-6996-AD43-B452-E7ABAB094C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2844800"/>
            <a:ext cx="325437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>
            <a:extLst>
              <a:ext uri="{FF2B5EF4-FFF2-40B4-BE49-F238E27FC236}">
                <a16:creationId xmlns:a16="http://schemas.microsoft.com/office/drawing/2014/main" id="{81EF6225-C6C5-C748-9ED4-A3881ED09B1F}"/>
              </a:ext>
            </a:extLst>
          </p:cNvPr>
          <p:cNvGrpSpPr>
            <a:grpSpLocks/>
          </p:cNvGrpSpPr>
          <p:nvPr/>
        </p:nvGrpSpPr>
        <p:grpSpPr bwMode="auto">
          <a:xfrm>
            <a:off x="1182688" y="5373688"/>
            <a:ext cx="6677025" cy="803275"/>
            <a:chOff x="1183198" y="5373502"/>
            <a:chExt cx="6675839" cy="80331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B26EA4E-C96D-1E4A-AB9B-D38565716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198" y="5373502"/>
              <a:ext cx="6675839" cy="803312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9464" name="TextBox 6">
              <a:extLst>
                <a:ext uri="{FF2B5EF4-FFF2-40B4-BE49-F238E27FC236}">
                  <a16:creationId xmlns:a16="http://schemas.microsoft.com/office/drawing/2014/main" id="{1C20229A-D08D-0A4E-BEB0-D31A66A95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9847" y="5514624"/>
              <a:ext cx="630713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What is the cheapest way to lay down the fibers?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52DFC8B6-C753-D74A-826B-35871D329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7740A878-3F76-CA40-88E7-4AEE225AF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279650"/>
            <a:ext cx="3922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Minimum Spanning Tree (MST) Problem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C1D7E7A6-4298-664D-AB49-6A4F605BF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571875"/>
            <a:ext cx="3686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Greedy algorithm(s) for MST problem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821" y="22860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On to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85">
            <a:extLst>
              <a:ext uri="{FF2B5EF4-FFF2-40B4-BE49-F238E27FC236}">
                <a16:creationId xmlns:a16="http://schemas.microsoft.com/office/drawing/2014/main" id="{A13C9A08-3DA2-ED48-912B-9D9D490F765C}"/>
              </a:ext>
            </a:extLst>
          </p:cNvPr>
          <p:cNvSpPr>
            <a:spLocks/>
          </p:cNvSpPr>
          <p:nvPr/>
        </p:nvSpPr>
        <p:spPr bwMode="auto">
          <a:xfrm>
            <a:off x="33338" y="1173163"/>
            <a:ext cx="4732337" cy="2984500"/>
          </a:xfrm>
          <a:custGeom>
            <a:avLst/>
            <a:gdLst>
              <a:gd name="T0" fmla="*/ 510186 w 4732790"/>
              <a:gd name="T1" fmla="*/ 922723 h 2985279"/>
              <a:gd name="T2" fmla="*/ 727287 w 4732790"/>
              <a:gd name="T3" fmla="*/ 781601 h 2985279"/>
              <a:gd name="T4" fmla="*/ 911822 w 4732790"/>
              <a:gd name="T5" fmla="*/ 683901 h 2985279"/>
              <a:gd name="T6" fmla="*/ 1042082 w 4732790"/>
              <a:gd name="T7" fmla="*/ 618767 h 2985279"/>
              <a:gd name="T8" fmla="*/ 1259183 w 4732790"/>
              <a:gd name="T9" fmla="*/ 553634 h 2985279"/>
              <a:gd name="T10" fmla="*/ 1519703 w 4732790"/>
              <a:gd name="T11" fmla="*/ 445078 h 2985279"/>
              <a:gd name="T12" fmla="*/ 1606543 w 4732790"/>
              <a:gd name="T13" fmla="*/ 401656 h 2985279"/>
              <a:gd name="T14" fmla="*/ 1932194 w 4732790"/>
              <a:gd name="T15" fmla="*/ 282245 h 2985279"/>
              <a:gd name="T16" fmla="*/ 2811451 w 4732790"/>
              <a:gd name="T17" fmla="*/ 43423 h 2985279"/>
              <a:gd name="T18" fmla="*/ 3223942 w 4732790"/>
              <a:gd name="T19" fmla="*/ 0 h 2985279"/>
              <a:gd name="T20" fmla="*/ 3658143 w 4732790"/>
              <a:gd name="T21" fmla="*/ 86845 h 2985279"/>
              <a:gd name="T22" fmla="*/ 3766693 w 4732790"/>
              <a:gd name="T23" fmla="*/ 130267 h 2985279"/>
              <a:gd name="T24" fmla="*/ 4059779 w 4732790"/>
              <a:gd name="T25" fmla="*/ 271389 h 2985279"/>
              <a:gd name="T26" fmla="*/ 4244314 w 4732790"/>
              <a:gd name="T27" fmla="*/ 423367 h 2985279"/>
              <a:gd name="T28" fmla="*/ 4298589 w 4732790"/>
              <a:gd name="T29" fmla="*/ 521067 h 2985279"/>
              <a:gd name="T30" fmla="*/ 4439704 w 4732790"/>
              <a:gd name="T31" fmla="*/ 564490 h 2985279"/>
              <a:gd name="T32" fmla="*/ 4569965 w 4732790"/>
              <a:gd name="T33" fmla="*/ 640479 h 2985279"/>
              <a:gd name="T34" fmla="*/ 4635095 w 4732790"/>
              <a:gd name="T35" fmla="*/ 759890 h 2985279"/>
              <a:gd name="T36" fmla="*/ 4667660 w 4732790"/>
              <a:gd name="T37" fmla="*/ 846734 h 2985279"/>
              <a:gd name="T38" fmla="*/ 4689370 w 4732790"/>
              <a:gd name="T39" fmla="*/ 1259245 h 2985279"/>
              <a:gd name="T40" fmla="*/ 4711080 w 4732790"/>
              <a:gd name="T41" fmla="*/ 2084268 h 2985279"/>
              <a:gd name="T42" fmla="*/ 4645950 w 4732790"/>
              <a:gd name="T43" fmla="*/ 2431646 h 2985279"/>
              <a:gd name="T44" fmla="*/ 4537400 w 4732790"/>
              <a:gd name="T45" fmla="*/ 2496779 h 2985279"/>
              <a:gd name="T46" fmla="*/ 4157474 w 4732790"/>
              <a:gd name="T47" fmla="*/ 2757313 h 2985279"/>
              <a:gd name="T48" fmla="*/ 4016359 w 4732790"/>
              <a:gd name="T49" fmla="*/ 2822446 h 2985279"/>
              <a:gd name="T50" fmla="*/ 2963421 w 4732790"/>
              <a:gd name="T51" fmla="*/ 2909291 h 2985279"/>
              <a:gd name="T52" fmla="*/ 1975614 w 4732790"/>
              <a:gd name="T53" fmla="*/ 2941857 h 2985279"/>
              <a:gd name="T54" fmla="*/ 1801934 w 4732790"/>
              <a:gd name="T55" fmla="*/ 2974424 h 2985279"/>
              <a:gd name="T56" fmla="*/ 1389443 w 4732790"/>
              <a:gd name="T57" fmla="*/ 2941857 h 2985279"/>
              <a:gd name="T58" fmla="*/ 1085502 w 4732790"/>
              <a:gd name="T59" fmla="*/ 2822446 h 2985279"/>
              <a:gd name="T60" fmla="*/ 846692 w 4732790"/>
              <a:gd name="T61" fmla="*/ 2713890 h 2985279"/>
              <a:gd name="T62" fmla="*/ 640446 w 4732790"/>
              <a:gd name="T63" fmla="*/ 2551057 h 2985279"/>
              <a:gd name="T64" fmla="*/ 358216 w 4732790"/>
              <a:gd name="T65" fmla="*/ 2236246 h 2985279"/>
              <a:gd name="T66" fmla="*/ 271376 w 4732790"/>
              <a:gd name="T67" fmla="*/ 2095124 h 2985279"/>
              <a:gd name="T68" fmla="*/ 206246 w 4732790"/>
              <a:gd name="T69" fmla="*/ 1975712 h 2985279"/>
              <a:gd name="T70" fmla="*/ 54275 w 4732790"/>
              <a:gd name="T71" fmla="*/ 1888868 h 2985279"/>
              <a:gd name="T72" fmla="*/ 0 w 4732790"/>
              <a:gd name="T73" fmla="*/ 1747746 h 2985279"/>
              <a:gd name="T74" fmla="*/ 43420 w 4732790"/>
              <a:gd name="T75" fmla="*/ 1411223 h 2985279"/>
              <a:gd name="T76" fmla="*/ 108550 w 4732790"/>
              <a:gd name="T77" fmla="*/ 1215823 h 2985279"/>
              <a:gd name="T78" fmla="*/ 162825 w 4732790"/>
              <a:gd name="T79" fmla="*/ 1150690 h 2985279"/>
              <a:gd name="T80" fmla="*/ 227956 w 4732790"/>
              <a:gd name="T81" fmla="*/ 1074701 h 2985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732790" h="2985279">
                <a:moveTo>
                  <a:pt x="227956" y="1074701"/>
                </a:moveTo>
                <a:cubicBezTo>
                  <a:pt x="426714" y="995194"/>
                  <a:pt x="256475" y="1070729"/>
                  <a:pt x="510186" y="922723"/>
                </a:cubicBezTo>
                <a:cubicBezTo>
                  <a:pt x="538141" y="906415"/>
                  <a:pt x="569803" y="896803"/>
                  <a:pt x="597026" y="879301"/>
                </a:cubicBezTo>
                <a:cubicBezTo>
                  <a:pt x="683762" y="823539"/>
                  <a:pt x="637201" y="826646"/>
                  <a:pt x="727287" y="781601"/>
                </a:cubicBezTo>
                <a:cubicBezTo>
                  <a:pt x="747755" y="771366"/>
                  <a:pt x="770707" y="767127"/>
                  <a:pt x="792417" y="759890"/>
                </a:cubicBezTo>
                <a:cubicBezTo>
                  <a:pt x="818236" y="742676"/>
                  <a:pt x="881154" y="699236"/>
                  <a:pt x="911822" y="683901"/>
                </a:cubicBezTo>
                <a:cubicBezTo>
                  <a:pt x="936469" y="671577"/>
                  <a:pt x="963160" y="663658"/>
                  <a:pt x="987807" y="651334"/>
                </a:cubicBezTo>
                <a:cubicBezTo>
                  <a:pt x="1006678" y="641898"/>
                  <a:pt x="1022875" y="627498"/>
                  <a:pt x="1042082" y="618767"/>
                </a:cubicBezTo>
                <a:cubicBezTo>
                  <a:pt x="1062915" y="609297"/>
                  <a:pt x="1085853" y="605271"/>
                  <a:pt x="1107212" y="597056"/>
                </a:cubicBezTo>
                <a:cubicBezTo>
                  <a:pt x="1224805" y="551827"/>
                  <a:pt x="1139122" y="570787"/>
                  <a:pt x="1259183" y="553634"/>
                </a:cubicBezTo>
                <a:cubicBezTo>
                  <a:pt x="1397701" y="484371"/>
                  <a:pt x="1240919" y="558928"/>
                  <a:pt x="1422008" y="488501"/>
                </a:cubicBezTo>
                <a:cubicBezTo>
                  <a:pt x="1455221" y="475584"/>
                  <a:pt x="1486948" y="459117"/>
                  <a:pt x="1519703" y="445078"/>
                </a:cubicBezTo>
                <a:cubicBezTo>
                  <a:pt x="1537613" y="437402"/>
                  <a:pt x="1556550" y="432081"/>
                  <a:pt x="1573978" y="423367"/>
                </a:cubicBezTo>
                <a:cubicBezTo>
                  <a:pt x="1585647" y="417532"/>
                  <a:pt x="1594351" y="406301"/>
                  <a:pt x="1606543" y="401656"/>
                </a:cubicBezTo>
                <a:cubicBezTo>
                  <a:pt x="1670699" y="377215"/>
                  <a:pt x="1738562" y="362930"/>
                  <a:pt x="1801934" y="336523"/>
                </a:cubicBezTo>
                <a:cubicBezTo>
                  <a:pt x="1845354" y="318430"/>
                  <a:pt x="1887936" y="298179"/>
                  <a:pt x="1932194" y="282245"/>
                </a:cubicBezTo>
                <a:cubicBezTo>
                  <a:pt x="2125604" y="212614"/>
                  <a:pt x="2309497" y="143906"/>
                  <a:pt x="2507510" y="97701"/>
                </a:cubicBezTo>
                <a:cubicBezTo>
                  <a:pt x="2656058" y="63038"/>
                  <a:pt x="2668032" y="67327"/>
                  <a:pt x="2811451" y="43423"/>
                </a:cubicBezTo>
                <a:cubicBezTo>
                  <a:pt x="2851355" y="36772"/>
                  <a:pt x="2890808" y="27433"/>
                  <a:pt x="2930856" y="21712"/>
                </a:cubicBezTo>
                <a:cubicBezTo>
                  <a:pt x="3014092" y="9820"/>
                  <a:pt x="3149893" y="4356"/>
                  <a:pt x="3223942" y="0"/>
                </a:cubicBezTo>
                <a:cubicBezTo>
                  <a:pt x="3354202" y="3619"/>
                  <a:pt x="3484796" y="861"/>
                  <a:pt x="3614723" y="10856"/>
                </a:cubicBezTo>
                <a:cubicBezTo>
                  <a:pt x="3666109" y="14809"/>
                  <a:pt x="3639823" y="59364"/>
                  <a:pt x="3658143" y="86845"/>
                </a:cubicBezTo>
                <a:cubicBezTo>
                  <a:pt x="3664490" y="96366"/>
                  <a:pt x="3680084" y="93451"/>
                  <a:pt x="3690708" y="97701"/>
                </a:cubicBezTo>
                <a:cubicBezTo>
                  <a:pt x="3716293" y="107936"/>
                  <a:pt x="3741108" y="120032"/>
                  <a:pt x="3766693" y="130267"/>
                </a:cubicBezTo>
                <a:cubicBezTo>
                  <a:pt x="3777317" y="134517"/>
                  <a:pt x="3788634" y="136873"/>
                  <a:pt x="3799258" y="141123"/>
                </a:cubicBezTo>
                <a:cubicBezTo>
                  <a:pt x="3912385" y="186376"/>
                  <a:pt x="3918657" y="198002"/>
                  <a:pt x="4059779" y="271389"/>
                </a:cubicBezTo>
                <a:cubicBezTo>
                  <a:pt x="4191911" y="340101"/>
                  <a:pt x="4101643" y="287826"/>
                  <a:pt x="4200894" y="347378"/>
                </a:cubicBezTo>
                <a:cubicBezTo>
                  <a:pt x="4275994" y="460035"/>
                  <a:pt x="4161681" y="285637"/>
                  <a:pt x="4244314" y="423367"/>
                </a:cubicBezTo>
                <a:cubicBezTo>
                  <a:pt x="4257738" y="445742"/>
                  <a:pt x="4279483" y="463747"/>
                  <a:pt x="4287734" y="488501"/>
                </a:cubicBezTo>
                <a:cubicBezTo>
                  <a:pt x="4291352" y="499356"/>
                  <a:pt x="4290498" y="512976"/>
                  <a:pt x="4298589" y="521067"/>
                </a:cubicBezTo>
                <a:cubicBezTo>
                  <a:pt x="4310031" y="532509"/>
                  <a:pt x="4326543" y="538019"/>
                  <a:pt x="4342009" y="542778"/>
                </a:cubicBezTo>
                <a:cubicBezTo>
                  <a:pt x="4373893" y="552589"/>
                  <a:pt x="4407341" y="556399"/>
                  <a:pt x="4439704" y="564490"/>
                </a:cubicBezTo>
                <a:cubicBezTo>
                  <a:pt x="4450805" y="567265"/>
                  <a:pt x="4462036" y="570228"/>
                  <a:pt x="4472270" y="575345"/>
                </a:cubicBezTo>
                <a:cubicBezTo>
                  <a:pt x="4492941" y="585681"/>
                  <a:pt x="4551785" y="622298"/>
                  <a:pt x="4569965" y="640479"/>
                </a:cubicBezTo>
                <a:cubicBezTo>
                  <a:pt x="4583428" y="653943"/>
                  <a:pt x="4611913" y="697977"/>
                  <a:pt x="4624240" y="716467"/>
                </a:cubicBezTo>
                <a:cubicBezTo>
                  <a:pt x="4627858" y="730941"/>
                  <a:pt x="4630377" y="745736"/>
                  <a:pt x="4635095" y="759890"/>
                </a:cubicBezTo>
                <a:cubicBezTo>
                  <a:pt x="4641257" y="778376"/>
                  <a:pt x="4649963" y="795922"/>
                  <a:pt x="4656805" y="814167"/>
                </a:cubicBezTo>
                <a:cubicBezTo>
                  <a:pt x="4660823" y="824881"/>
                  <a:pt x="4664042" y="835878"/>
                  <a:pt x="4667660" y="846734"/>
                </a:cubicBezTo>
                <a:cubicBezTo>
                  <a:pt x="4671278" y="908249"/>
                  <a:pt x="4675276" y="969743"/>
                  <a:pt x="4678515" y="1031279"/>
                </a:cubicBezTo>
                <a:cubicBezTo>
                  <a:pt x="4682513" y="1107249"/>
                  <a:pt x="4673210" y="1184906"/>
                  <a:pt x="4689370" y="1259245"/>
                </a:cubicBezTo>
                <a:cubicBezTo>
                  <a:pt x="4692807" y="1275058"/>
                  <a:pt x="4718317" y="1273720"/>
                  <a:pt x="4732790" y="1280957"/>
                </a:cubicBezTo>
                <a:cubicBezTo>
                  <a:pt x="4725553" y="1548727"/>
                  <a:pt x="4720311" y="1816559"/>
                  <a:pt x="4711080" y="2084268"/>
                </a:cubicBezTo>
                <a:cubicBezTo>
                  <a:pt x="4705640" y="2242028"/>
                  <a:pt x="4709034" y="2185401"/>
                  <a:pt x="4678515" y="2301379"/>
                </a:cubicBezTo>
                <a:cubicBezTo>
                  <a:pt x="4667125" y="2344664"/>
                  <a:pt x="4683191" y="2406818"/>
                  <a:pt x="4645950" y="2431646"/>
                </a:cubicBezTo>
                <a:cubicBezTo>
                  <a:pt x="4635095" y="2438883"/>
                  <a:pt x="4624572" y="2446645"/>
                  <a:pt x="4613385" y="2453357"/>
                </a:cubicBezTo>
                <a:cubicBezTo>
                  <a:pt x="4588370" y="2468367"/>
                  <a:pt x="4561205" y="2479916"/>
                  <a:pt x="4537400" y="2496779"/>
                </a:cubicBezTo>
                <a:cubicBezTo>
                  <a:pt x="4054071" y="2839154"/>
                  <a:pt x="4523929" y="2530341"/>
                  <a:pt x="4276879" y="2681324"/>
                </a:cubicBezTo>
                <a:cubicBezTo>
                  <a:pt x="4236623" y="2705926"/>
                  <a:pt x="4197480" y="2732308"/>
                  <a:pt x="4157474" y="2757313"/>
                </a:cubicBezTo>
                <a:cubicBezTo>
                  <a:pt x="4136756" y="2770263"/>
                  <a:pt x="4085690" y="2801874"/>
                  <a:pt x="4059779" y="2811591"/>
                </a:cubicBezTo>
                <a:cubicBezTo>
                  <a:pt x="4045810" y="2816830"/>
                  <a:pt x="4030832" y="2818828"/>
                  <a:pt x="4016359" y="2822446"/>
                </a:cubicBezTo>
                <a:cubicBezTo>
                  <a:pt x="3951581" y="2854836"/>
                  <a:pt x="3996025" y="2836538"/>
                  <a:pt x="3929518" y="2855013"/>
                </a:cubicBezTo>
                <a:cubicBezTo>
                  <a:pt x="3504203" y="2973163"/>
                  <a:pt x="3894047" y="2896882"/>
                  <a:pt x="2963421" y="2909291"/>
                </a:cubicBezTo>
                <a:lnTo>
                  <a:pt x="2778886" y="2931002"/>
                </a:lnTo>
                <a:cubicBezTo>
                  <a:pt x="2511182" y="2937453"/>
                  <a:pt x="2243371" y="2938239"/>
                  <a:pt x="1975614" y="2941857"/>
                </a:cubicBezTo>
                <a:cubicBezTo>
                  <a:pt x="1946667" y="2949094"/>
                  <a:pt x="1918101" y="2958069"/>
                  <a:pt x="1888774" y="2963568"/>
                </a:cubicBezTo>
                <a:cubicBezTo>
                  <a:pt x="1860102" y="2968944"/>
                  <a:pt x="1830850" y="2970568"/>
                  <a:pt x="1801934" y="2974424"/>
                </a:cubicBezTo>
                <a:lnTo>
                  <a:pt x="1725949" y="2985279"/>
                </a:lnTo>
                <a:cubicBezTo>
                  <a:pt x="1613780" y="2970805"/>
                  <a:pt x="1500849" y="2961354"/>
                  <a:pt x="1389443" y="2941857"/>
                </a:cubicBezTo>
                <a:cubicBezTo>
                  <a:pt x="1355630" y="2935940"/>
                  <a:pt x="1324118" y="2920716"/>
                  <a:pt x="1291748" y="2909291"/>
                </a:cubicBezTo>
                <a:cubicBezTo>
                  <a:pt x="1202164" y="2877672"/>
                  <a:pt x="1179039" y="2866466"/>
                  <a:pt x="1085502" y="2822446"/>
                </a:cubicBezTo>
                <a:cubicBezTo>
                  <a:pt x="1020225" y="2791726"/>
                  <a:pt x="1034375" y="2799215"/>
                  <a:pt x="987807" y="2768168"/>
                </a:cubicBezTo>
                <a:cubicBezTo>
                  <a:pt x="935198" y="2689253"/>
                  <a:pt x="1005163" y="2777282"/>
                  <a:pt x="846692" y="2713890"/>
                </a:cubicBezTo>
                <a:cubicBezTo>
                  <a:pt x="827687" y="2706288"/>
                  <a:pt x="819337" y="2683152"/>
                  <a:pt x="803272" y="2670468"/>
                </a:cubicBezTo>
                <a:cubicBezTo>
                  <a:pt x="750445" y="2628761"/>
                  <a:pt x="688037" y="2598651"/>
                  <a:pt x="640446" y="2551057"/>
                </a:cubicBezTo>
                <a:cubicBezTo>
                  <a:pt x="597026" y="2507635"/>
                  <a:pt x="549850" y="2467668"/>
                  <a:pt x="510186" y="2420790"/>
                </a:cubicBezTo>
                <a:cubicBezTo>
                  <a:pt x="451468" y="2351392"/>
                  <a:pt x="406502" y="2303850"/>
                  <a:pt x="358216" y="2236246"/>
                </a:cubicBezTo>
                <a:cubicBezTo>
                  <a:pt x="310435" y="2169349"/>
                  <a:pt x="365797" y="2241643"/>
                  <a:pt x="303941" y="2138546"/>
                </a:cubicBezTo>
                <a:cubicBezTo>
                  <a:pt x="294633" y="2123032"/>
                  <a:pt x="282231" y="2109598"/>
                  <a:pt x="271376" y="2095124"/>
                </a:cubicBezTo>
                <a:cubicBezTo>
                  <a:pt x="254638" y="2044907"/>
                  <a:pt x="268872" y="2078090"/>
                  <a:pt x="238811" y="2029990"/>
                </a:cubicBezTo>
                <a:cubicBezTo>
                  <a:pt x="227629" y="2012098"/>
                  <a:pt x="225118" y="1985148"/>
                  <a:pt x="206246" y="1975712"/>
                </a:cubicBezTo>
                <a:cubicBezTo>
                  <a:pt x="176940" y="1961058"/>
                  <a:pt x="141115" y="1968475"/>
                  <a:pt x="108550" y="1964857"/>
                </a:cubicBezTo>
                <a:cubicBezTo>
                  <a:pt x="106676" y="1962358"/>
                  <a:pt x="58244" y="1899452"/>
                  <a:pt x="54275" y="1888868"/>
                </a:cubicBezTo>
                <a:cubicBezTo>
                  <a:pt x="47797" y="1871592"/>
                  <a:pt x="50043" y="1851811"/>
                  <a:pt x="43420" y="1834590"/>
                </a:cubicBezTo>
                <a:cubicBezTo>
                  <a:pt x="31802" y="1804382"/>
                  <a:pt x="0" y="1747746"/>
                  <a:pt x="0" y="1747746"/>
                </a:cubicBezTo>
                <a:cubicBezTo>
                  <a:pt x="9040" y="1652817"/>
                  <a:pt x="13416" y="1550394"/>
                  <a:pt x="32565" y="1454646"/>
                </a:cubicBezTo>
                <a:cubicBezTo>
                  <a:pt x="35491" y="1440016"/>
                  <a:pt x="37682" y="1424995"/>
                  <a:pt x="43420" y="1411223"/>
                </a:cubicBezTo>
                <a:cubicBezTo>
                  <a:pt x="55867" y="1381348"/>
                  <a:pt x="86840" y="1324379"/>
                  <a:pt x="86840" y="1324379"/>
                </a:cubicBezTo>
                <a:cubicBezTo>
                  <a:pt x="90592" y="1301866"/>
                  <a:pt x="98834" y="1241734"/>
                  <a:pt x="108550" y="1215823"/>
                </a:cubicBezTo>
                <a:cubicBezTo>
                  <a:pt x="114232" y="1200671"/>
                  <a:pt x="119901" y="1184833"/>
                  <a:pt x="130260" y="1172401"/>
                </a:cubicBezTo>
                <a:cubicBezTo>
                  <a:pt x="138612" y="1162378"/>
                  <a:pt x="150903" y="1155989"/>
                  <a:pt x="162825" y="1150690"/>
                </a:cubicBezTo>
                <a:cubicBezTo>
                  <a:pt x="183737" y="1141395"/>
                  <a:pt x="227956" y="1128979"/>
                  <a:pt x="227956" y="1128979"/>
                </a:cubicBezTo>
                <a:lnTo>
                  <a:pt x="227956" y="1074701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D2AF8B30-A92C-3B4F-A566-C7F1254CF806}"/>
              </a:ext>
            </a:extLst>
          </p:cNvPr>
          <p:cNvSpPr>
            <a:spLocks/>
          </p:cNvSpPr>
          <p:nvPr/>
        </p:nvSpPr>
        <p:spPr bwMode="auto">
          <a:xfrm>
            <a:off x="93663" y="1470025"/>
            <a:ext cx="4487862" cy="2449513"/>
          </a:xfrm>
          <a:custGeom>
            <a:avLst/>
            <a:gdLst>
              <a:gd name="T0" fmla="*/ 470725 w 4487084"/>
              <a:gd name="T1" fmla="*/ 1059374 h 2448886"/>
              <a:gd name="T2" fmla="*/ 763811 w 4487084"/>
              <a:gd name="T3" fmla="*/ 961674 h 2448886"/>
              <a:gd name="T4" fmla="*/ 1132882 w 4487084"/>
              <a:gd name="T5" fmla="*/ 787985 h 2448886"/>
              <a:gd name="T6" fmla="*/ 1382547 w 4487084"/>
              <a:gd name="T7" fmla="*/ 657719 h 2448886"/>
              <a:gd name="T8" fmla="*/ 1512807 w 4487084"/>
              <a:gd name="T9" fmla="*/ 494885 h 2448886"/>
              <a:gd name="T10" fmla="*/ 1610503 w 4487084"/>
              <a:gd name="T11" fmla="*/ 364619 h 2448886"/>
              <a:gd name="T12" fmla="*/ 1664778 w 4487084"/>
              <a:gd name="T13" fmla="*/ 288630 h 2448886"/>
              <a:gd name="T14" fmla="*/ 1719053 w 4487084"/>
              <a:gd name="T15" fmla="*/ 223496 h 2448886"/>
              <a:gd name="T16" fmla="*/ 1838458 w 4487084"/>
              <a:gd name="T17" fmla="*/ 104085 h 2448886"/>
              <a:gd name="T18" fmla="*/ 1957863 w 4487084"/>
              <a:gd name="T19" fmla="*/ 38952 h 2448886"/>
              <a:gd name="T20" fmla="*/ 2359499 w 4487084"/>
              <a:gd name="T21" fmla="*/ 28096 h 2448886"/>
              <a:gd name="T22" fmla="*/ 2446339 w 4487084"/>
              <a:gd name="T23" fmla="*/ 82374 h 2448886"/>
              <a:gd name="T24" fmla="*/ 2576600 w 4487084"/>
              <a:gd name="T25" fmla="*/ 158363 h 2448886"/>
              <a:gd name="T26" fmla="*/ 3184481 w 4487084"/>
              <a:gd name="T27" fmla="*/ 147507 h 2448886"/>
              <a:gd name="T28" fmla="*/ 3347306 w 4487084"/>
              <a:gd name="T29" fmla="*/ 114941 h 2448886"/>
              <a:gd name="T30" fmla="*/ 3466712 w 4487084"/>
              <a:gd name="T31" fmla="*/ 93230 h 2448886"/>
              <a:gd name="T32" fmla="*/ 3586117 w 4487084"/>
              <a:gd name="T33" fmla="*/ 60663 h 2448886"/>
              <a:gd name="T34" fmla="*/ 4389388 w 4487084"/>
              <a:gd name="T35" fmla="*/ 180074 h 2448886"/>
              <a:gd name="T36" fmla="*/ 4443664 w 4487084"/>
              <a:gd name="T37" fmla="*/ 299485 h 2448886"/>
              <a:gd name="T38" fmla="*/ 4476229 w 4487084"/>
              <a:gd name="T39" fmla="*/ 1005097 h 2448886"/>
              <a:gd name="T40" fmla="*/ 4454519 w 4487084"/>
              <a:gd name="T41" fmla="*/ 1167930 h 2448886"/>
              <a:gd name="T42" fmla="*/ 4421954 w 4487084"/>
              <a:gd name="T43" fmla="*/ 1319908 h 2448886"/>
              <a:gd name="T44" fmla="*/ 4313403 w 4487084"/>
              <a:gd name="T45" fmla="*/ 1515308 h 2448886"/>
              <a:gd name="T46" fmla="*/ 4237418 w 4487084"/>
              <a:gd name="T47" fmla="*/ 1580441 h 2448886"/>
              <a:gd name="T48" fmla="*/ 4172288 w 4487084"/>
              <a:gd name="T49" fmla="*/ 1613008 h 2448886"/>
              <a:gd name="T50" fmla="*/ 4074593 w 4487084"/>
              <a:gd name="T51" fmla="*/ 1656430 h 2448886"/>
              <a:gd name="T52" fmla="*/ 3966043 w 4487084"/>
              <a:gd name="T53" fmla="*/ 1688997 h 2448886"/>
              <a:gd name="T54" fmla="*/ 3683812 w 4487084"/>
              <a:gd name="T55" fmla="*/ 1721564 h 2448886"/>
              <a:gd name="T56" fmla="*/ 3542697 w 4487084"/>
              <a:gd name="T57" fmla="*/ 1764986 h 2448886"/>
              <a:gd name="T58" fmla="*/ 3369016 w 4487084"/>
              <a:gd name="T59" fmla="*/ 1808408 h 2448886"/>
              <a:gd name="T60" fmla="*/ 3293031 w 4487084"/>
              <a:gd name="T61" fmla="*/ 1851830 h 2448886"/>
              <a:gd name="T62" fmla="*/ 3162771 w 4487084"/>
              <a:gd name="T63" fmla="*/ 1982097 h 2448886"/>
              <a:gd name="T64" fmla="*/ 3021656 w 4487084"/>
              <a:gd name="T65" fmla="*/ 2101508 h 2448886"/>
              <a:gd name="T66" fmla="*/ 2902250 w 4487084"/>
              <a:gd name="T67" fmla="*/ 2199208 h 2448886"/>
              <a:gd name="T68" fmla="*/ 2804555 w 4487084"/>
              <a:gd name="T69" fmla="*/ 2253486 h 2448886"/>
              <a:gd name="T70" fmla="*/ 2663440 w 4487084"/>
              <a:gd name="T71" fmla="*/ 2329475 h 2448886"/>
              <a:gd name="T72" fmla="*/ 2533180 w 4487084"/>
              <a:gd name="T73" fmla="*/ 2394608 h 2448886"/>
              <a:gd name="T74" fmla="*/ 1708198 w 4487084"/>
              <a:gd name="T75" fmla="*/ 2427175 h 2448886"/>
              <a:gd name="T76" fmla="*/ 1501952 w 4487084"/>
              <a:gd name="T77" fmla="*/ 2362042 h 2448886"/>
              <a:gd name="T78" fmla="*/ 1425967 w 4487084"/>
              <a:gd name="T79" fmla="*/ 2329475 h 2448886"/>
              <a:gd name="T80" fmla="*/ 1013476 w 4487084"/>
              <a:gd name="T81" fmla="*/ 2253486 h 2448886"/>
              <a:gd name="T82" fmla="*/ 883216 w 4487084"/>
              <a:gd name="T83" fmla="*/ 2199208 h 2448886"/>
              <a:gd name="T84" fmla="*/ 807231 w 4487084"/>
              <a:gd name="T85" fmla="*/ 2155786 h 2448886"/>
              <a:gd name="T86" fmla="*/ 720391 w 4487084"/>
              <a:gd name="T87" fmla="*/ 2123219 h 2448886"/>
              <a:gd name="T88" fmla="*/ 611840 w 4487084"/>
              <a:gd name="T89" fmla="*/ 2047230 h 2448886"/>
              <a:gd name="T90" fmla="*/ 568420 w 4487084"/>
              <a:gd name="T91" fmla="*/ 1982097 h 2448886"/>
              <a:gd name="T92" fmla="*/ 221060 w 4487084"/>
              <a:gd name="T93" fmla="*/ 1819264 h 2448886"/>
              <a:gd name="T94" fmla="*/ 145075 w 4487084"/>
              <a:gd name="T95" fmla="*/ 1699853 h 2448886"/>
              <a:gd name="T96" fmla="*/ 101654 w 4487084"/>
              <a:gd name="T97" fmla="*/ 1602152 h 2448886"/>
              <a:gd name="T98" fmla="*/ 69089 w 4487084"/>
              <a:gd name="T99" fmla="*/ 1482741 h 2448886"/>
              <a:gd name="T100" fmla="*/ 25669 w 4487084"/>
              <a:gd name="T101" fmla="*/ 1374186 h 2448886"/>
              <a:gd name="T102" fmla="*/ 90799 w 4487084"/>
              <a:gd name="T103" fmla="*/ 1113652 h 2448886"/>
              <a:gd name="T104" fmla="*/ 177640 w 4487084"/>
              <a:gd name="T105" fmla="*/ 1070230 h 2448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487084" h="2448886">
                <a:moveTo>
                  <a:pt x="177640" y="1070230"/>
                </a:moveTo>
                <a:cubicBezTo>
                  <a:pt x="233724" y="1064802"/>
                  <a:pt x="373946" y="1073200"/>
                  <a:pt x="470725" y="1059374"/>
                </a:cubicBezTo>
                <a:cubicBezTo>
                  <a:pt x="763343" y="1017570"/>
                  <a:pt x="550011" y="1025708"/>
                  <a:pt x="676971" y="983386"/>
                </a:cubicBezTo>
                <a:cubicBezTo>
                  <a:pt x="723960" y="967722"/>
                  <a:pt x="725220" y="979955"/>
                  <a:pt x="763811" y="961674"/>
                </a:cubicBezTo>
                <a:cubicBezTo>
                  <a:pt x="822307" y="933964"/>
                  <a:pt x="877394" y="898870"/>
                  <a:pt x="937491" y="874830"/>
                </a:cubicBezTo>
                <a:cubicBezTo>
                  <a:pt x="1149372" y="790074"/>
                  <a:pt x="950326" y="873182"/>
                  <a:pt x="1132882" y="787985"/>
                </a:cubicBezTo>
                <a:cubicBezTo>
                  <a:pt x="1190482" y="761104"/>
                  <a:pt x="1220066" y="754314"/>
                  <a:pt x="1273997" y="722852"/>
                </a:cubicBezTo>
                <a:cubicBezTo>
                  <a:pt x="1431178" y="631159"/>
                  <a:pt x="1267052" y="715469"/>
                  <a:pt x="1382547" y="657719"/>
                </a:cubicBezTo>
                <a:cubicBezTo>
                  <a:pt x="1436447" y="576864"/>
                  <a:pt x="1367174" y="676167"/>
                  <a:pt x="1436822" y="592585"/>
                </a:cubicBezTo>
                <a:cubicBezTo>
                  <a:pt x="1463233" y="560890"/>
                  <a:pt x="1487318" y="527326"/>
                  <a:pt x="1512807" y="494885"/>
                </a:cubicBezTo>
                <a:cubicBezTo>
                  <a:pt x="1527121" y="476666"/>
                  <a:pt x="1545866" y="461331"/>
                  <a:pt x="1556227" y="440608"/>
                </a:cubicBezTo>
                <a:cubicBezTo>
                  <a:pt x="1596402" y="360255"/>
                  <a:pt x="1555492" y="430635"/>
                  <a:pt x="1610503" y="364619"/>
                </a:cubicBezTo>
                <a:cubicBezTo>
                  <a:pt x="1618855" y="354596"/>
                  <a:pt x="1624630" y="342669"/>
                  <a:pt x="1632213" y="332052"/>
                </a:cubicBezTo>
                <a:cubicBezTo>
                  <a:pt x="1642729" y="317330"/>
                  <a:pt x="1654262" y="303352"/>
                  <a:pt x="1664778" y="288630"/>
                </a:cubicBezTo>
                <a:cubicBezTo>
                  <a:pt x="1672361" y="278013"/>
                  <a:pt x="1678136" y="266086"/>
                  <a:pt x="1686488" y="256063"/>
                </a:cubicBezTo>
                <a:cubicBezTo>
                  <a:pt x="1696316" y="244269"/>
                  <a:pt x="1709225" y="235290"/>
                  <a:pt x="1719053" y="223496"/>
                </a:cubicBezTo>
                <a:cubicBezTo>
                  <a:pt x="1727405" y="213473"/>
                  <a:pt x="1732096" y="200681"/>
                  <a:pt x="1740763" y="190930"/>
                </a:cubicBezTo>
                <a:cubicBezTo>
                  <a:pt x="1808344" y="114897"/>
                  <a:pt x="1783225" y="143539"/>
                  <a:pt x="1838458" y="104085"/>
                </a:cubicBezTo>
                <a:cubicBezTo>
                  <a:pt x="1844011" y="100118"/>
                  <a:pt x="1901658" y="55287"/>
                  <a:pt x="1914443" y="49807"/>
                </a:cubicBezTo>
                <a:cubicBezTo>
                  <a:pt x="1928155" y="43930"/>
                  <a:pt x="1943573" y="43239"/>
                  <a:pt x="1957863" y="38952"/>
                </a:cubicBezTo>
                <a:cubicBezTo>
                  <a:pt x="2087700" y="0"/>
                  <a:pt x="1963489" y="21492"/>
                  <a:pt x="2174964" y="6385"/>
                </a:cubicBezTo>
                <a:cubicBezTo>
                  <a:pt x="2212670" y="9286"/>
                  <a:pt x="2307715" y="8676"/>
                  <a:pt x="2359499" y="28096"/>
                </a:cubicBezTo>
                <a:cubicBezTo>
                  <a:pt x="2374650" y="33778"/>
                  <a:pt x="2389197" y="41230"/>
                  <a:pt x="2402919" y="49807"/>
                </a:cubicBezTo>
                <a:cubicBezTo>
                  <a:pt x="2418261" y="59396"/>
                  <a:pt x="2431617" y="71858"/>
                  <a:pt x="2446339" y="82374"/>
                </a:cubicBezTo>
                <a:cubicBezTo>
                  <a:pt x="2547531" y="154658"/>
                  <a:pt x="2414687" y="61170"/>
                  <a:pt x="2511470" y="114941"/>
                </a:cubicBezTo>
                <a:cubicBezTo>
                  <a:pt x="2534279" y="127613"/>
                  <a:pt x="2576600" y="158363"/>
                  <a:pt x="2576600" y="158363"/>
                </a:cubicBezTo>
                <a:cubicBezTo>
                  <a:pt x="2685710" y="322039"/>
                  <a:pt x="2596628" y="208270"/>
                  <a:pt x="3075931" y="180074"/>
                </a:cubicBezTo>
                <a:cubicBezTo>
                  <a:pt x="3132244" y="176761"/>
                  <a:pt x="3140250" y="157337"/>
                  <a:pt x="3184481" y="147507"/>
                </a:cubicBezTo>
                <a:cubicBezTo>
                  <a:pt x="3205966" y="142732"/>
                  <a:pt x="3228029" y="140969"/>
                  <a:pt x="3249611" y="136652"/>
                </a:cubicBezTo>
                <a:cubicBezTo>
                  <a:pt x="3282323" y="130109"/>
                  <a:pt x="3314801" y="122443"/>
                  <a:pt x="3347306" y="114941"/>
                </a:cubicBezTo>
                <a:cubicBezTo>
                  <a:pt x="3361843" y="111586"/>
                  <a:pt x="3376048" y="106754"/>
                  <a:pt x="3390726" y="104085"/>
                </a:cubicBezTo>
                <a:cubicBezTo>
                  <a:pt x="3415899" y="99508"/>
                  <a:pt x="3441383" y="96848"/>
                  <a:pt x="3466712" y="93230"/>
                </a:cubicBezTo>
                <a:cubicBezTo>
                  <a:pt x="3541151" y="68415"/>
                  <a:pt x="3448760" y="97718"/>
                  <a:pt x="3553552" y="71519"/>
                </a:cubicBezTo>
                <a:cubicBezTo>
                  <a:pt x="3564653" y="68744"/>
                  <a:pt x="3575262" y="64282"/>
                  <a:pt x="3586117" y="60663"/>
                </a:cubicBezTo>
                <a:cubicBezTo>
                  <a:pt x="3839401" y="67900"/>
                  <a:pt x="4093433" y="61617"/>
                  <a:pt x="4345968" y="82374"/>
                </a:cubicBezTo>
                <a:cubicBezTo>
                  <a:pt x="4378223" y="85025"/>
                  <a:pt x="4386591" y="164688"/>
                  <a:pt x="4389388" y="180074"/>
                </a:cubicBezTo>
                <a:cubicBezTo>
                  <a:pt x="4389512" y="180754"/>
                  <a:pt x="4399842" y="263701"/>
                  <a:pt x="4411099" y="277774"/>
                </a:cubicBezTo>
                <a:cubicBezTo>
                  <a:pt x="4419249" y="287962"/>
                  <a:pt x="4431673" y="294346"/>
                  <a:pt x="4443664" y="299485"/>
                </a:cubicBezTo>
                <a:cubicBezTo>
                  <a:pt x="4457376" y="305362"/>
                  <a:pt x="4472611" y="306722"/>
                  <a:pt x="4487084" y="310341"/>
                </a:cubicBezTo>
                <a:cubicBezTo>
                  <a:pt x="4483466" y="541926"/>
                  <a:pt x="4482843" y="773578"/>
                  <a:pt x="4476229" y="1005097"/>
                </a:cubicBezTo>
                <a:cubicBezTo>
                  <a:pt x="4475600" y="1027098"/>
                  <a:pt x="4468283" y="1048413"/>
                  <a:pt x="4465374" y="1070230"/>
                </a:cubicBezTo>
                <a:cubicBezTo>
                  <a:pt x="4461044" y="1102710"/>
                  <a:pt x="4459501" y="1135544"/>
                  <a:pt x="4454519" y="1167930"/>
                </a:cubicBezTo>
                <a:cubicBezTo>
                  <a:pt x="4452251" y="1182676"/>
                  <a:pt x="4446590" y="1196722"/>
                  <a:pt x="4443664" y="1211352"/>
                </a:cubicBezTo>
                <a:cubicBezTo>
                  <a:pt x="4426348" y="1297939"/>
                  <a:pt x="4440864" y="1250566"/>
                  <a:pt x="4421954" y="1319908"/>
                </a:cubicBezTo>
                <a:cubicBezTo>
                  <a:pt x="4415023" y="1345323"/>
                  <a:pt x="4411283" y="1371978"/>
                  <a:pt x="4400244" y="1395897"/>
                </a:cubicBezTo>
                <a:cubicBezTo>
                  <a:pt x="4390541" y="1416921"/>
                  <a:pt x="4331771" y="1496939"/>
                  <a:pt x="4313403" y="1515308"/>
                </a:cubicBezTo>
                <a:cubicBezTo>
                  <a:pt x="4304178" y="1524533"/>
                  <a:pt x="4290743" y="1528528"/>
                  <a:pt x="4280838" y="1537019"/>
                </a:cubicBezTo>
                <a:cubicBezTo>
                  <a:pt x="4265297" y="1550340"/>
                  <a:pt x="4254074" y="1568543"/>
                  <a:pt x="4237418" y="1580441"/>
                </a:cubicBezTo>
                <a:cubicBezTo>
                  <a:pt x="4228107" y="1587092"/>
                  <a:pt x="4215087" y="1586180"/>
                  <a:pt x="4204853" y="1591297"/>
                </a:cubicBezTo>
                <a:cubicBezTo>
                  <a:pt x="4193184" y="1597132"/>
                  <a:pt x="4183957" y="1607173"/>
                  <a:pt x="4172288" y="1613008"/>
                </a:cubicBezTo>
                <a:cubicBezTo>
                  <a:pt x="4154860" y="1621722"/>
                  <a:pt x="4135819" y="1626805"/>
                  <a:pt x="4118013" y="1634719"/>
                </a:cubicBezTo>
                <a:cubicBezTo>
                  <a:pt x="4103226" y="1641291"/>
                  <a:pt x="4090092" y="1651780"/>
                  <a:pt x="4074593" y="1656430"/>
                </a:cubicBezTo>
                <a:cubicBezTo>
                  <a:pt x="4053512" y="1662755"/>
                  <a:pt x="4031173" y="1663667"/>
                  <a:pt x="4009463" y="1667286"/>
                </a:cubicBezTo>
                <a:cubicBezTo>
                  <a:pt x="3994990" y="1674523"/>
                  <a:pt x="3981542" y="1684347"/>
                  <a:pt x="3966043" y="1688997"/>
                </a:cubicBezTo>
                <a:cubicBezTo>
                  <a:pt x="3944961" y="1695322"/>
                  <a:pt x="3922666" y="1696506"/>
                  <a:pt x="3900912" y="1699853"/>
                </a:cubicBezTo>
                <a:cubicBezTo>
                  <a:pt x="3795761" y="1716031"/>
                  <a:pt x="3818101" y="1711233"/>
                  <a:pt x="3683812" y="1721564"/>
                </a:cubicBezTo>
                <a:cubicBezTo>
                  <a:pt x="3669339" y="1728801"/>
                  <a:pt x="3655858" y="1738516"/>
                  <a:pt x="3640392" y="1743275"/>
                </a:cubicBezTo>
                <a:cubicBezTo>
                  <a:pt x="3608508" y="1753086"/>
                  <a:pt x="3575341" y="1758113"/>
                  <a:pt x="3542697" y="1764986"/>
                </a:cubicBezTo>
                <a:cubicBezTo>
                  <a:pt x="3506588" y="1772588"/>
                  <a:pt x="3469153" y="1775028"/>
                  <a:pt x="3434146" y="1786697"/>
                </a:cubicBezTo>
                <a:lnTo>
                  <a:pt x="3369016" y="1808408"/>
                </a:lnTo>
                <a:lnTo>
                  <a:pt x="3336451" y="1819264"/>
                </a:lnTo>
                <a:cubicBezTo>
                  <a:pt x="3321978" y="1830119"/>
                  <a:pt x="3305824" y="1839037"/>
                  <a:pt x="3293031" y="1851830"/>
                </a:cubicBezTo>
                <a:cubicBezTo>
                  <a:pt x="3220117" y="1924747"/>
                  <a:pt x="3366579" y="1846218"/>
                  <a:pt x="3195336" y="1960386"/>
                </a:cubicBezTo>
                <a:cubicBezTo>
                  <a:pt x="3184481" y="1967623"/>
                  <a:pt x="3172522" y="1973429"/>
                  <a:pt x="3162771" y="1982097"/>
                </a:cubicBezTo>
                <a:cubicBezTo>
                  <a:pt x="3139824" y="2002496"/>
                  <a:pt x="3123187" y="2030198"/>
                  <a:pt x="3097641" y="2047230"/>
                </a:cubicBezTo>
                <a:cubicBezTo>
                  <a:pt x="3073331" y="2063438"/>
                  <a:pt x="3043192" y="2082664"/>
                  <a:pt x="3021656" y="2101508"/>
                </a:cubicBezTo>
                <a:cubicBezTo>
                  <a:pt x="3006252" y="2114987"/>
                  <a:pt x="2993640" y="2131451"/>
                  <a:pt x="2978236" y="2144930"/>
                </a:cubicBezTo>
                <a:cubicBezTo>
                  <a:pt x="2934207" y="2183457"/>
                  <a:pt x="2942781" y="2168808"/>
                  <a:pt x="2902250" y="2199208"/>
                </a:cubicBezTo>
                <a:cubicBezTo>
                  <a:pt x="2883715" y="2213110"/>
                  <a:pt x="2868228" y="2231379"/>
                  <a:pt x="2847975" y="2242631"/>
                </a:cubicBezTo>
                <a:cubicBezTo>
                  <a:pt x="2834934" y="2249877"/>
                  <a:pt x="2819028" y="2249868"/>
                  <a:pt x="2804555" y="2253486"/>
                </a:cubicBezTo>
                <a:cubicBezTo>
                  <a:pt x="2790082" y="2264342"/>
                  <a:pt x="2776950" y="2277266"/>
                  <a:pt x="2761135" y="2286053"/>
                </a:cubicBezTo>
                <a:cubicBezTo>
                  <a:pt x="2614130" y="2367727"/>
                  <a:pt x="2788819" y="2254244"/>
                  <a:pt x="2663440" y="2329475"/>
                </a:cubicBezTo>
                <a:cubicBezTo>
                  <a:pt x="2641066" y="2342900"/>
                  <a:pt x="2623063" y="2364645"/>
                  <a:pt x="2598310" y="2372897"/>
                </a:cubicBezTo>
                <a:cubicBezTo>
                  <a:pt x="2576600" y="2380134"/>
                  <a:pt x="2555798" y="2391128"/>
                  <a:pt x="2533180" y="2394608"/>
                </a:cubicBezTo>
                <a:cubicBezTo>
                  <a:pt x="2204320" y="2445205"/>
                  <a:pt x="2345853" y="2430731"/>
                  <a:pt x="2109834" y="2448886"/>
                </a:cubicBezTo>
                <a:cubicBezTo>
                  <a:pt x="2107271" y="2448798"/>
                  <a:pt x="1804369" y="2447784"/>
                  <a:pt x="1708198" y="2427175"/>
                </a:cubicBezTo>
                <a:cubicBezTo>
                  <a:pt x="1685822" y="2422380"/>
                  <a:pt x="1665508" y="2409952"/>
                  <a:pt x="1643068" y="2405464"/>
                </a:cubicBezTo>
                <a:cubicBezTo>
                  <a:pt x="1554165" y="2387682"/>
                  <a:pt x="1613295" y="2402532"/>
                  <a:pt x="1501952" y="2362042"/>
                </a:cubicBezTo>
                <a:cubicBezTo>
                  <a:pt x="1491199" y="2358132"/>
                  <a:pt x="1479904" y="2355694"/>
                  <a:pt x="1469387" y="2351186"/>
                </a:cubicBezTo>
                <a:cubicBezTo>
                  <a:pt x="1454514" y="2344811"/>
                  <a:pt x="1441579" y="2333733"/>
                  <a:pt x="1425967" y="2329475"/>
                </a:cubicBezTo>
                <a:cubicBezTo>
                  <a:pt x="1372148" y="2314796"/>
                  <a:pt x="1175237" y="2308340"/>
                  <a:pt x="1165447" y="2307764"/>
                </a:cubicBezTo>
                <a:cubicBezTo>
                  <a:pt x="1105791" y="2285392"/>
                  <a:pt x="1071951" y="2271479"/>
                  <a:pt x="1013476" y="2253486"/>
                </a:cubicBezTo>
                <a:cubicBezTo>
                  <a:pt x="988299" y="2245739"/>
                  <a:pt x="962819" y="2239012"/>
                  <a:pt x="937491" y="2231775"/>
                </a:cubicBezTo>
                <a:cubicBezTo>
                  <a:pt x="919399" y="2220919"/>
                  <a:pt x="901107" y="2210391"/>
                  <a:pt x="883216" y="2199208"/>
                </a:cubicBezTo>
                <a:cubicBezTo>
                  <a:pt x="872153" y="2192293"/>
                  <a:pt x="861978" y="2183970"/>
                  <a:pt x="850651" y="2177497"/>
                </a:cubicBezTo>
                <a:cubicBezTo>
                  <a:pt x="836601" y="2169468"/>
                  <a:pt x="821281" y="2163815"/>
                  <a:pt x="807231" y="2155786"/>
                </a:cubicBezTo>
                <a:cubicBezTo>
                  <a:pt x="795904" y="2149313"/>
                  <a:pt x="786882" y="2138656"/>
                  <a:pt x="774666" y="2134075"/>
                </a:cubicBezTo>
                <a:cubicBezTo>
                  <a:pt x="757391" y="2127596"/>
                  <a:pt x="738483" y="2126838"/>
                  <a:pt x="720391" y="2123219"/>
                </a:cubicBezTo>
                <a:cubicBezTo>
                  <a:pt x="705918" y="2112364"/>
                  <a:pt x="691792" y="2101028"/>
                  <a:pt x="676971" y="2090653"/>
                </a:cubicBezTo>
                <a:cubicBezTo>
                  <a:pt x="655595" y="2075689"/>
                  <a:pt x="611840" y="2047230"/>
                  <a:pt x="611840" y="2047230"/>
                </a:cubicBezTo>
                <a:cubicBezTo>
                  <a:pt x="608222" y="2032756"/>
                  <a:pt x="609261" y="2016222"/>
                  <a:pt x="600985" y="2003808"/>
                </a:cubicBezTo>
                <a:cubicBezTo>
                  <a:pt x="593748" y="1992953"/>
                  <a:pt x="580846" y="1986073"/>
                  <a:pt x="568420" y="1982097"/>
                </a:cubicBezTo>
                <a:cubicBezTo>
                  <a:pt x="489835" y="1956949"/>
                  <a:pt x="409213" y="1938675"/>
                  <a:pt x="329610" y="1916964"/>
                </a:cubicBezTo>
                <a:cubicBezTo>
                  <a:pt x="206426" y="1828971"/>
                  <a:pt x="291178" y="1901072"/>
                  <a:pt x="221060" y="1819264"/>
                </a:cubicBezTo>
                <a:cubicBezTo>
                  <a:pt x="211070" y="1807608"/>
                  <a:pt x="197706" y="1798979"/>
                  <a:pt x="188495" y="1786697"/>
                </a:cubicBezTo>
                <a:cubicBezTo>
                  <a:pt x="120787" y="1696415"/>
                  <a:pt x="178468" y="1766640"/>
                  <a:pt x="145075" y="1699853"/>
                </a:cubicBezTo>
                <a:cubicBezTo>
                  <a:pt x="139240" y="1688184"/>
                  <a:pt x="130601" y="1678142"/>
                  <a:pt x="123364" y="1667286"/>
                </a:cubicBezTo>
                <a:lnTo>
                  <a:pt x="101654" y="1602152"/>
                </a:lnTo>
                <a:cubicBezTo>
                  <a:pt x="101653" y="1602148"/>
                  <a:pt x="79945" y="1537022"/>
                  <a:pt x="79944" y="1537019"/>
                </a:cubicBezTo>
                <a:cubicBezTo>
                  <a:pt x="76326" y="1518926"/>
                  <a:pt x="71698" y="1501007"/>
                  <a:pt x="69089" y="1482741"/>
                </a:cubicBezTo>
                <a:cubicBezTo>
                  <a:pt x="64455" y="1450303"/>
                  <a:pt x="70403" y="1415465"/>
                  <a:pt x="58234" y="1385041"/>
                </a:cubicBezTo>
                <a:cubicBezTo>
                  <a:pt x="53985" y="1374417"/>
                  <a:pt x="36524" y="1377804"/>
                  <a:pt x="25669" y="1374186"/>
                </a:cubicBezTo>
                <a:cubicBezTo>
                  <a:pt x="28429" y="1321734"/>
                  <a:pt x="0" y="1193600"/>
                  <a:pt x="58234" y="1135363"/>
                </a:cubicBezTo>
                <a:cubicBezTo>
                  <a:pt x="67459" y="1126138"/>
                  <a:pt x="79472" y="1120125"/>
                  <a:pt x="90799" y="1113652"/>
                </a:cubicBezTo>
                <a:cubicBezTo>
                  <a:pt x="104849" y="1105623"/>
                  <a:pt x="120755" y="1100917"/>
                  <a:pt x="134219" y="1091941"/>
                </a:cubicBezTo>
                <a:cubicBezTo>
                  <a:pt x="178298" y="1062554"/>
                  <a:pt x="121556" y="1075658"/>
                  <a:pt x="177640" y="1070230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25D6376C-075D-694C-A59D-8E2E7A3A0495}"/>
              </a:ext>
            </a:extLst>
          </p:cNvPr>
          <p:cNvSpPr>
            <a:spLocks/>
          </p:cNvSpPr>
          <p:nvPr/>
        </p:nvSpPr>
        <p:spPr bwMode="auto">
          <a:xfrm>
            <a:off x="128588" y="1323975"/>
            <a:ext cx="4354512" cy="2540000"/>
          </a:xfrm>
          <a:custGeom>
            <a:avLst/>
            <a:gdLst>
              <a:gd name="T0" fmla="*/ 295267 w 4355045"/>
              <a:gd name="T1" fmla="*/ 1194171 h 2540261"/>
              <a:gd name="T2" fmla="*/ 414672 w 4355045"/>
              <a:gd name="T3" fmla="*/ 1139894 h 2540261"/>
              <a:gd name="T4" fmla="*/ 501512 w 4355045"/>
              <a:gd name="T5" fmla="*/ 1107327 h 2540261"/>
              <a:gd name="T6" fmla="*/ 686048 w 4355045"/>
              <a:gd name="T7" fmla="*/ 1031338 h 2540261"/>
              <a:gd name="T8" fmla="*/ 827163 w 4355045"/>
              <a:gd name="T9" fmla="*/ 966205 h 2540261"/>
              <a:gd name="T10" fmla="*/ 1098539 w 4355045"/>
              <a:gd name="T11" fmla="*/ 803371 h 2540261"/>
              <a:gd name="T12" fmla="*/ 1196234 w 4355045"/>
              <a:gd name="T13" fmla="*/ 738238 h 2540261"/>
              <a:gd name="T14" fmla="*/ 1326494 w 4355045"/>
              <a:gd name="T15" fmla="*/ 618827 h 2540261"/>
              <a:gd name="T16" fmla="*/ 1445899 w 4355045"/>
              <a:gd name="T17" fmla="*/ 466849 h 2540261"/>
              <a:gd name="T18" fmla="*/ 1532740 w 4355045"/>
              <a:gd name="T19" fmla="*/ 390860 h 2540261"/>
              <a:gd name="T20" fmla="*/ 1597870 w 4355045"/>
              <a:gd name="T21" fmla="*/ 314871 h 2540261"/>
              <a:gd name="T22" fmla="*/ 1673855 w 4355045"/>
              <a:gd name="T23" fmla="*/ 173749 h 2540261"/>
              <a:gd name="T24" fmla="*/ 1771550 w 4355045"/>
              <a:gd name="T25" fmla="*/ 141182 h 2540261"/>
              <a:gd name="T26" fmla="*/ 1890955 w 4355045"/>
              <a:gd name="T27" fmla="*/ 76049 h 2540261"/>
              <a:gd name="T28" fmla="*/ 2064636 w 4355045"/>
              <a:gd name="T29" fmla="*/ 21771 h 2540261"/>
              <a:gd name="T30" fmla="*/ 2325156 w 4355045"/>
              <a:gd name="T31" fmla="*/ 21771 h 2540261"/>
              <a:gd name="T32" fmla="*/ 2422851 w 4355045"/>
              <a:gd name="T33" fmla="*/ 162893 h 2540261"/>
              <a:gd name="T34" fmla="*/ 2466271 w 4355045"/>
              <a:gd name="T35" fmla="*/ 325727 h 2540261"/>
              <a:gd name="T36" fmla="*/ 2553112 w 4355045"/>
              <a:gd name="T37" fmla="*/ 575404 h 2540261"/>
              <a:gd name="T38" fmla="*/ 2629097 w 4355045"/>
              <a:gd name="T39" fmla="*/ 629682 h 2540261"/>
              <a:gd name="T40" fmla="*/ 2791922 w 4355045"/>
              <a:gd name="T41" fmla="*/ 727382 h 2540261"/>
              <a:gd name="T42" fmla="*/ 2878762 w 4355045"/>
              <a:gd name="T43" fmla="*/ 792516 h 2540261"/>
              <a:gd name="T44" fmla="*/ 3193558 w 4355045"/>
              <a:gd name="T45" fmla="*/ 879360 h 2540261"/>
              <a:gd name="T46" fmla="*/ 3378093 w 4355045"/>
              <a:gd name="T47" fmla="*/ 922782 h 2540261"/>
              <a:gd name="T48" fmla="*/ 3530064 w 4355045"/>
              <a:gd name="T49" fmla="*/ 977060 h 2540261"/>
              <a:gd name="T50" fmla="*/ 3671179 w 4355045"/>
              <a:gd name="T51" fmla="*/ 1020482 h 2540261"/>
              <a:gd name="T52" fmla="*/ 3996830 w 4355045"/>
              <a:gd name="T53" fmla="*/ 1085616 h 2540261"/>
              <a:gd name="T54" fmla="*/ 4181365 w 4355045"/>
              <a:gd name="T55" fmla="*/ 1161605 h 2540261"/>
              <a:gd name="T56" fmla="*/ 4289915 w 4355045"/>
              <a:gd name="T57" fmla="*/ 1237594 h 2540261"/>
              <a:gd name="T58" fmla="*/ 4333335 w 4355045"/>
              <a:gd name="T59" fmla="*/ 1357005 h 2540261"/>
              <a:gd name="T60" fmla="*/ 4344190 w 4355045"/>
              <a:gd name="T61" fmla="*/ 1563260 h 2540261"/>
              <a:gd name="T62" fmla="*/ 4322480 w 4355045"/>
              <a:gd name="T63" fmla="*/ 1650105 h 2540261"/>
              <a:gd name="T64" fmla="*/ 4159655 w 4355045"/>
              <a:gd name="T65" fmla="*/ 1769516 h 2540261"/>
              <a:gd name="T66" fmla="*/ 3768874 w 4355045"/>
              <a:gd name="T67" fmla="*/ 1812938 h 2540261"/>
              <a:gd name="T68" fmla="*/ 3627759 w 4355045"/>
              <a:gd name="T69" fmla="*/ 1867216 h 2540261"/>
              <a:gd name="T70" fmla="*/ 3475789 w 4355045"/>
              <a:gd name="T71" fmla="*/ 1899783 h 2540261"/>
              <a:gd name="T72" fmla="*/ 3378093 w 4355045"/>
              <a:gd name="T73" fmla="*/ 1921494 h 2540261"/>
              <a:gd name="T74" fmla="*/ 3182703 w 4355045"/>
              <a:gd name="T75" fmla="*/ 1964916 h 2540261"/>
              <a:gd name="T76" fmla="*/ 2965603 w 4355045"/>
              <a:gd name="T77" fmla="*/ 2040905 h 2540261"/>
              <a:gd name="T78" fmla="*/ 2791922 w 4355045"/>
              <a:gd name="T79" fmla="*/ 2171172 h 2540261"/>
              <a:gd name="T80" fmla="*/ 2487982 w 4355045"/>
              <a:gd name="T81" fmla="*/ 2420850 h 2540261"/>
              <a:gd name="T82" fmla="*/ 2390286 w 4355045"/>
              <a:gd name="T83" fmla="*/ 2485983 h 2540261"/>
              <a:gd name="T84" fmla="*/ 2314301 w 4355045"/>
              <a:gd name="T85" fmla="*/ 2507694 h 2540261"/>
              <a:gd name="T86" fmla="*/ 2162331 w 4355045"/>
              <a:gd name="T87" fmla="*/ 2540261 h 2540261"/>
              <a:gd name="T88" fmla="*/ 1771550 w 4355045"/>
              <a:gd name="T89" fmla="*/ 2518550 h 2540261"/>
              <a:gd name="T90" fmla="*/ 1630435 w 4355045"/>
              <a:gd name="T91" fmla="*/ 2485983 h 2540261"/>
              <a:gd name="T92" fmla="*/ 1554450 w 4355045"/>
              <a:gd name="T93" fmla="*/ 2453416 h 2540261"/>
              <a:gd name="T94" fmla="*/ 1326494 w 4355045"/>
              <a:gd name="T95" fmla="*/ 2388283 h 2540261"/>
              <a:gd name="T96" fmla="*/ 1207089 w 4355045"/>
              <a:gd name="T97" fmla="*/ 2301438 h 2540261"/>
              <a:gd name="T98" fmla="*/ 1120249 w 4355045"/>
              <a:gd name="T99" fmla="*/ 2247161 h 2540261"/>
              <a:gd name="T100" fmla="*/ 1044263 w 4355045"/>
              <a:gd name="T101" fmla="*/ 2203738 h 2540261"/>
              <a:gd name="T102" fmla="*/ 794598 w 4355045"/>
              <a:gd name="T103" fmla="*/ 2149461 h 2540261"/>
              <a:gd name="T104" fmla="*/ 588353 w 4355045"/>
              <a:gd name="T105" fmla="*/ 2106038 h 2540261"/>
              <a:gd name="T106" fmla="*/ 501512 w 4355045"/>
              <a:gd name="T107" fmla="*/ 2073472 h 2540261"/>
              <a:gd name="T108" fmla="*/ 447237 w 4355045"/>
              <a:gd name="T109" fmla="*/ 2030049 h 2540261"/>
              <a:gd name="T110" fmla="*/ 327832 w 4355045"/>
              <a:gd name="T111" fmla="*/ 1954061 h 2540261"/>
              <a:gd name="T112" fmla="*/ 262702 w 4355045"/>
              <a:gd name="T113" fmla="*/ 1921494 h 2540261"/>
              <a:gd name="T114" fmla="*/ 143297 w 4355045"/>
              <a:gd name="T115" fmla="*/ 1888927 h 2540261"/>
              <a:gd name="T116" fmla="*/ 78166 w 4355045"/>
              <a:gd name="T117" fmla="*/ 1791227 h 2540261"/>
              <a:gd name="T118" fmla="*/ 23891 w 4355045"/>
              <a:gd name="T119" fmla="*/ 1498127 h 2540261"/>
              <a:gd name="T120" fmla="*/ 78166 w 4355045"/>
              <a:gd name="T121" fmla="*/ 1313583 h 2540261"/>
              <a:gd name="T122" fmla="*/ 110732 w 4355045"/>
              <a:gd name="T123" fmla="*/ 1248449 h 2540261"/>
              <a:gd name="T124" fmla="*/ 165007 w 4355045"/>
              <a:gd name="T125" fmla="*/ 1194171 h 2540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355045" h="2540261">
                <a:moveTo>
                  <a:pt x="143297" y="1226738"/>
                </a:moveTo>
                <a:cubicBezTo>
                  <a:pt x="165007" y="1226738"/>
                  <a:pt x="245899" y="1209880"/>
                  <a:pt x="295267" y="1194171"/>
                </a:cubicBezTo>
                <a:cubicBezTo>
                  <a:pt x="326107" y="1184358"/>
                  <a:pt x="352644" y="1164142"/>
                  <a:pt x="382107" y="1150749"/>
                </a:cubicBezTo>
                <a:cubicBezTo>
                  <a:pt x="392524" y="1146014"/>
                  <a:pt x="403958" y="1143912"/>
                  <a:pt x="414672" y="1139894"/>
                </a:cubicBezTo>
                <a:cubicBezTo>
                  <a:pt x="432917" y="1133052"/>
                  <a:pt x="450702" y="1125024"/>
                  <a:pt x="468947" y="1118182"/>
                </a:cubicBezTo>
                <a:cubicBezTo>
                  <a:pt x="479661" y="1114164"/>
                  <a:pt x="490552" y="1110615"/>
                  <a:pt x="501512" y="1107327"/>
                </a:cubicBezTo>
                <a:cubicBezTo>
                  <a:pt x="526743" y="1099757"/>
                  <a:pt x="553139" y="1095646"/>
                  <a:pt x="577497" y="1085616"/>
                </a:cubicBezTo>
                <a:cubicBezTo>
                  <a:pt x="614905" y="1070212"/>
                  <a:pt x="651359" y="1052153"/>
                  <a:pt x="686048" y="1031338"/>
                </a:cubicBezTo>
                <a:cubicBezTo>
                  <a:pt x="709078" y="1017519"/>
                  <a:pt x="756057" y="987442"/>
                  <a:pt x="783743" y="977060"/>
                </a:cubicBezTo>
                <a:cubicBezTo>
                  <a:pt x="797712" y="971822"/>
                  <a:pt x="812690" y="969823"/>
                  <a:pt x="827163" y="966205"/>
                </a:cubicBezTo>
                <a:cubicBezTo>
                  <a:pt x="841636" y="958968"/>
                  <a:pt x="856579" y="952601"/>
                  <a:pt x="870583" y="944493"/>
                </a:cubicBezTo>
                <a:cubicBezTo>
                  <a:pt x="1011320" y="863009"/>
                  <a:pt x="999072" y="869685"/>
                  <a:pt x="1098539" y="803371"/>
                </a:cubicBezTo>
                <a:lnTo>
                  <a:pt x="1163669" y="759949"/>
                </a:lnTo>
                <a:cubicBezTo>
                  <a:pt x="1174524" y="752712"/>
                  <a:pt x="1187009" y="747463"/>
                  <a:pt x="1196234" y="738238"/>
                </a:cubicBezTo>
                <a:cubicBezTo>
                  <a:pt x="1225181" y="709290"/>
                  <a:pt x="1250324" y="675956"/>
                  <a:pt x="1283074" y="651393"/>
                </a:cubicBezTo>
                <a:cubicBezTo>
                  <a:pt x="1297547" y="640538"/>
                  <a:pt x="1314324" y="632214"/>
                  <a:pt x="1326494" y="618827"/>
                </a:cubicBezTo>
                <a:cubicBezTo>
                  <a:pt x="1350834" y="592052"/>
                  <a:pt x="1368460" y="559780"/>
                  <a:pt x="1391624" y="531982"/>
                </a:cubicBezTo>
                <a:cubicBezTo>
                  <a:pt x="1409716" y="510271"/>
                  <a:pt x="1425916" y="486833"/>
                  <a:pt x="1445899" y="466849"/>
                </a:cubicBezTo>
                <a:cubicBezTo>
                  <a:pt x="1455124" y="457624"/>
                  <a:pt x="1468646" y="453729"/>
                  <a:pt x="1478464" y="445138"/>
                </a:cubicBezTo>
                <a:cubicBezTo>
                  <a:pt x="1497719" y="428289"/>
                  <a:pt x="1515742" y="409984"/>
                  <a:pt x="1532740" y="390860"/>
                </a:cubicBezTo>
                <a:cubicBezTo>
                  <a:pt x="1544760" y="377337"/>
                  <a:pt x="1553531" y="361175"/>
                  <a:pt x="1565305" y="347438"/>
                </a:cubicBezTo>
                <a:cubicBezTo>
                  <a:pt x="1575295" y="335782"/>
                  <a:pt x="1588445" y="326989"/>
                  <a:pt x="1597870" y="314871"/>
                </a:cubicBezTo>
                <a:cubicBezTo>
                  <a:pt x="1613889" y="294274"/>
                  <a:pt x="1641290" y="249738"/>
                  <a:pt x="1641290" y="249738"/>
                </a:cubicBezTo>
                <a:cubicBezTo>
                  <a:pt x="1646419" y="229220"/>
                  <a:pt x="1651643" y="187632"/>
                  <a:pt x="1673855" y="173749"/>
                </a:cubicBezTo>
                <a:cubicBezTo>
                  <a:pt x="1693261" y="161620"/>
                  <a:pt x="1717275" y="159275"/>
                  <a:pt x="1738985" y="152038"/>
                </a:cubicBezTo>
                <a:cubicBezTo>
                  <a:pt x="1749840" y="148419"/>
                  <a:pt x="1762030" y="147529"/>
                  <a:pt x="1771550" y="141182"/>
                </a:cubicBezTo>
                <a:cubicBezTo>
                  <a:pt x="1793260" y="126708"/>
                  <a:pt x="1812454" y="107451"/>
                  <a:pt x="1836680" y="97760"/>
                </a:cubicBezTo>
                <a:cubicBezTo>
                  <a:pt x="1854772" y="90523"/>
                  <a:pt x="1872643" y="82708"/>
                  <a:pt x="1890955" y="76049"/>
                </a:cubicBezTo>
                <a:cubicBezTo>
                  <a:pt x="1912462" y="68228"/>
                  <a:pt x="1934375" y="61575"/>
                  <a:pt x="1956085" y="54338"/>
                </a:cubicBezTo>
                <a:cubicBezTo>
                  <a:pt x="1997457" y="40546"/>
                  <a:pt x="2014905" y="34204"/>
                  <a:pt x="2064636" y="21771"/>
                </a:cubicBezTo>
                <a:cubicBezTo>
                  <a:pt x="2082535" y="17296"/>
                  <a:pt x="2100819" y="14534"/>
                  <a:pt x="2118911" y="10915"/>
                </a:cubicBezTo>
                <a:cubicBezTo>
                  <a:pt x="2187659" y="14534"/>
                  <a:pt x="2259846" y="0"/>
                  <a:pt x="2325156" y="21771"/>
                </a:cubicBezTo>
                <a:cubicBezTo>
                  <a:pt x="2401141" y="47101"/>
                  <a:pt x="2314301" y="90523"/>
                  <a:pt x="2357721" y="119471"/>
                </a:cubicBezTo>
                <a:lnTo>
                  <a:pt x="2422851" y="162893"/>
                </a:lnTo>
                <a:cubicBezTo>
                  <a:pt x="2426813" y="190631"/>
                  <a:pt x="2432750" y="250806"/>
                  <a:pt x="2444561" y="282304"/>
                </a:cubicBezTo>
                <a:cubicBezTo>
                  <a:pt x="2450243" y="297456"/>
                  <a:pt x="2459785" y="310901"/>
                  <a:pt x="2466271" y="325727"/>
                </a:cubicBezTo>
                <a:cubicBezTo>
                  <a:pt x="2469034" y="332044"/>
                  <a:pt x="2519274" y="444087"/>
                  <a:pt x="2531402" y="488560"/>
                </a:cubicBezTo>
                <a:cubicBezTo>
                  <a:pt x="2539253" y="517348"/>
                  <a:pt x="2543677" y="547096"/>
                  <a:pt x="2553112" y="575404"/>
                </a:cubicBezTo>
                <a:cubicBezTo>
                  <a:pt x="2556730" y="586260"/>
                  <a:pt x="2554656" y="601320"/>
                  <a:pt x="2563967" y="607971"/>
                </a:cubicBezTo>
                <a:cubicBezTo>
                  <a:pt x="2582588" y="621273"/>
                  <a:pt x="2607849" y="621183"/>
                  <a:pt x="2629097" y="629682"/>
                </a:cubicBezTo>
                <a:cubicBezTo>
                  <a:pt x="2661727" y="642734"/>
                  <a:pt x="2720981" y="664694"/>
                  <a:pt x="2748502" y="683960"/>
                </a:cubicBezTo>
                <a:cubicBezTo>
                  <a:pt x="2765270" y="695699"/>
                  <a:pt x="2776624" y="713783"/>
                  <a:pt x="2791922" y="727382"/>
                </a:cubicBezTo>
                <a:cubicBezTo>
                  <a:pt x="2809238" y="742775"/>
                  <a:pt x="2827662" y="756903"/>
                  <a:pt x="2846197" y="770805"/>
                </a:cubicBezTo>
                <a:cubicBezTo>
                  <a:pt x="2856634" y="778633"/>
                  <a:pt x="2868857" y="784025"/>
                  <a:pt x="2878762" y="792516"/>
                </a:cubicBezTo>
                <a:cubicBezTo>
                  <a:pt x="2944321" y="848712"/>
                  <a:pt x="2894911" y="826848"/>
                  <a:pt x="2954748" y="846793"/>
                </a:cubicBezTo>
                <a:cubicBezTo>
                  <a:pt x="3028738" y="920789"/>
                  <a:pt x="2958823" y="860580"/>
                  <a:pt x="3193558" y="879360"/>
                </a:cubicBezTo>
                <a:cubicBezTo>
                  <a:pt x="3230906" y="882348"/>
                  <a:pt x="3291140" y="903757"/>
                  <a:pt x="3323818" y="911927"/>
                </a:cubicBezTo>
                <a:cubicBezTo>
                  <a:pt x="3341717" y="916402"/>
                  <a:pt x="3360293" y="917927"/>
                  <a:pt x="3378093" y="922782"/>
                </a:cubicBezTo>
                <a:cubicBezTo>
                  <a:pt x="3433854" y="937990"/>
                  <a:pt x="3445694" y="946777"/>
                  <a:pt x="3497499" y="966205"/>
                </a:cubicBezTo>
                <a:cubicBezTo>
                  <a:pt x="3508213" y="970223"/>
                  <a:pt x="3519025" y="974049"/>
                  <a:pt x="3530064" y="977060"/>
                </a:cubicBezTo>
                <a:cubicBezTo>
                  <a:pt x="3558850" y="984911"/>
                  <a:pt x="3589201" y="987689"/>
                  <a:pt x="3616904" y="998771"/>
                </a:cubicBezTo>
                <a:cubicBezTo>
                  <a:pt x="3634996" y="1006008"/>
                  <a:pt x="3651938" y="1017403"/>
                  <a:pt x="3671179" y="1020482"/>
                </a:cubicBezTo>
                <a:cubicBezTo>
                  <a:pt x="3742993" y="1031973"/>
                  <a:pt x="3815913" y="1034957"/>
                  <a:pt x="3888280" y="1042194"/>
                </a:cubicBezTo>
                <a:cubicBezTo>
                  <a:pt x="3924463" y="1056668"/>
                  <a:pt x="3960081" y="1072645"/>
                  <a:pt x="3996830" y="1085616"/>
                </a:cubicBezTo>
                <a:cubicBezTo>
                  <a:pt x="4021670" y="1094383"/>
                  <a:pt x="4047825" y="1098997"/>
                  <a:pt x="4072815" y="1107327"/>
                </a:cubicBezTo>
                <a:cubicBezTo>
                  <a:pt x="4137633" y="1128934"/>
                  <a:pt x="4120177" y="1127610"/>
                  <a:pt x="4181365" y="1161605"/>
                </a:cubicBezTo>
                <a:cubicBezTo>
                  <a:pt x="4213216" y="1179301"/>
                  <a:pt x="4230056" y="1182281"/>
                  <a:pt x="4257350" y="1205027"/>
                </a:cubicBezTo>
                <a:cubicBezTo>
                  <a:pt x="4269143" y="1214855"/>
                  <a:pt x="4279060" y="1226738"/>
                  <a:pt x="4289915" y="1237594"/>
                </a:cubicBezTo>
                <a:cubicBezTo>
                  <a:pt x="4294044" y="1258238"/>
                  <a:pt x="4300499" y="1302185"/>
                  <a:pt x="4311625" y="1324438"/>
                </a:cubicBezTo>
                <a:cubicBezTo>
                  <a:pt x="4317459" y="1336107"/>
                  <a:pt x="4326862" y="1345677"/>
                  <a:pt x="4333335" y="1357005"/>
                </a:cubicBezTo>
                <a:cubicBezTo>
                  <a:pt x="4341363" y="1371055"/>
                  <a:pt x="4347808" y="1385953"/>
                  <a:pt x="4355045" y="1400427"/>
                </a:cubicBezTo>
                <a:cubicBezTo>
                  <a:pt x="4351427" y="1454705"/>
                  <a:pt x="4350197" y="1509195"/>
                  <a:pt x="4344190" y="1563260"/>
                </a:cubicBezTo>
                <a:cubicBezTo>
                  <a:pt x="4342926" y="1574633"/>
                  <a:pt x="4336110" y="1584726"/>
                  <a:pt x="4333335" y="1595827"/>
                </a:cubicBezTo>
                <a:cubicBezTo>
                  <a:pt x="4328860" y="1613727"/>
                  <a:pt x="4332982" y="1634935"/>
                  <a:pt x="4322480" y="1650105"/>
                </a:cubicBezTo>
                <a:cubicBezTo>
                  <a:pt x="4281432" y="1709399"/>
                  <a:pt x="4249632" y="1734053"/>
                  <a:pt x="4192220" y="1758660"/>
                </a:cubicBezTo>
                <a:cubicBezTo>
                  <a:pt x="4181703" y="1763168"/>
                  <a:pt x="4170957" y="1767731"/>
                  <a:pt x="4159655" y="1769516"/>
                </a:cubicBezTo>
                <a:cubicBezTo>
                  <a:pt x="4102025" y="1778616"/>
                  <a:pt x="4044079" y="1785944"/>
                  <a:pt x="3985975" y="1791227"/>
                </a:cubicBezTo>
                <a:cubicBezTo>
                  <a:pt x="3833938" y="1805050"/>
                  <a:pt x="3906291" y="1797669"/>
                  <a:pt x="3768874" y="1812938"/>
                </a:cubicBezTo>
                <a:cubicBezTo>
                  <a:pt x="3754401" y="1816557"/>
                  <a:pt x="3739423" y="1818555"/>
                  <a:pt x="3725454" y="1823794"/>
                </a:cubicBezTo>
                <a:cubicBezTo>
                  <a:pt x="3661855" y="1847645"/>
                  <a:pt x="3700371" y="1847412"/>
                  <a:pt x="3627759" y="1867216"/>
                </a:cubicBezTo>
                <a:cubicBezTo>
                  <a:pt x="3606525" y="1873007"/>
                  <a:pt x="3584150" y="1873460"/>
                  <a:pt x="3562629" y="1878072"/>
                </a:cubicBezTo>
                <a:cubicBezTo>
                  <a:pt x="3533454" y="1884324"/>
                  <a:pt x="3504736" y="1892546"/>
                  <a:pt x="3475789" y="1899783"/>
                </a:cubicBezTo>
                <a:cubicBezTo>
                  <a:pt x="3461316" y="1903401"/>
                  <a:pt x="3446998" y="1907712"/>
                  <a:pt x="3432369" y="1910638"/>
                </a:cubicBezTo>
                <a:cubicBezTo>
                  <a:pt x="3414277" y="1914257"/>
                  <a:pt x="3395992" y="1917019"/>
                  <a:pt x="3378093" y="1921494"/>
                </a:cubicBezTo>
                <a:cubicBezTo>
                  <a:pt x="3366992" y="1924269"/>
                  <a:pt x="3356698" y="1929867"/>
                  <a:pt x="3345528" y="1932349"/>
                </a:cubicBezTo>
                <a:cubicBezTo>
                  <a:pt x="3291496" y="1944357"/>
                  <a:pt x="3235212" y="1947412"/>
                  <a:pt x="3182703" y="1964916"/>
                </a:cubicBezTo>
                <a:lnTo>
                  <a:pt x="3085008" y="1997483"/>
                </a:lnTo>
                <a:cubicBezTo>
                  <a:pt x="3062212" y="2005082"/>
                  <a:pt x="2989340" y="2027957"/>
                  <a:pt x="2965603" y="2040905"/>
                </a:cubicBezTo>
                <a:cubicBezTo>
                  <a:pt x="2942696" y="2053400"/>
                  <a:pt x="2900472" y="2084327"/>
                  <a:pt x="2900472" y="2084327"/>
                </a:cubicBezTo>
                <a:cubicBezTo>
                  <a:pt x="2844359" y="2168502"/>
                  <a:pt x="2881806" y="2141209"/>
                  <a:pt x="2791922" y="2171172"/>
                </a:cubicBezTo>
                <a:cubicBezTo>
                  <a:pt x="2719883" y="2243215"/>
                  <a:pt x="2573784" y="2392247"/>
                  <a:pt x="2520547" y="2409994"/>
                </a:cubicBezTo>
                <a:lnTo>
                  <a:pt x="2487982" y="2420850"/>
                </a:lnTo>
                <a:cubicBezTo>
                  <a:pt x="2480745" y="2428087"/>
                  <a:pt x="2474263" y="2436167"/>
                  <a:pt x="2466271" y="2442561"/>
                </a:cubicBezTo>
                <a:cubicBezTo>
                  <a:pt x="2447745" y="2457382"/>
                  <a:pt x="2411262" y="2478116"/>
                  <a:pt x="2390286" y="2485983"/>
                </a:cubicBezTo>
                <a:cubicBezTo>
                  <a:pt x="2376317" y="2491222"/>
                  <a:pt x="2361211" y="2492740"/>
                  <a:pt x="2346866" y="2496839"/>
                </a:cubicBezTo>
                <a:cubicBezTo>
                  <a:pt x="2335864" y="2499983"/>
                  <a:pt x="2325450" y="2505121"/>
                  <a:pt x="2314301" y="2507694"/>
                </a:cubicBezTo>
                <a:cubicBezTo>
                  <a:pt x="2278346" y="2515992"/>
                  <a:pt x="2241549" y="2520455"/>
                  <a:pt x="2205751" y="2529405"/>
                </a:cubicBezTo>
                <a:lnTo>
                  <a:pt x="2162331" y="2540261"/>
                </a:lnTo>
                <a:cubicBezTo>
                  <a:pt x="2042926" y="2536642"/>
                  <a:pt x="1923391" y="2536032"/>
                  <a:pt x="1804115" y="2529405"/>
                </a:cubicBezTo>
                <a:cubicBezTo>
                  <a:pt x="1792690" y="2528770"/>
                  <a:pt x="1782552" y="2521694"/>
                  <a:pt x="1771550" y="2518550"/>
                </a:cubicBezTo>
                <a:cubicBezTo>
                  <a:pt x="1757205" y="2514451"/>
                  <a:pt x="1742694" y="2510930"/>
                  <a:pt x="1728130" y="2507694"/>
                </a:cubicBezTo>
                <a:cubicBezTo>
                  <a:pt x="1677753" y="2496499"/>
                  <a:pt x="1676773" y="2499224"/>
                  <a:pt x="1630435" y="2485983"/>
                </a:cubicBezTo>
                <a:cubicBezTo>
                  <a:pt x="1619433" y="2482839"/>
                  <a:pt x="1608387" y="2479635"/>
                  <a:pt x="1597870" y="2475127"/>
                </a:cubicBezTo>
                <a:cubicBezTo>
                  <a:pt x="1582997" y="2468752"/>
                  <a:pt x="1570434" y="2455940"/>
                  <a:pt x="1554450" y="2453416"/>
                </a:cubicBezTo>
                <a:cubicBezTo>
                  <a:pt x="1500720" y="2444932"/>
                  <a:pt x="1445899" y="2446179"/>
                  <a:pt x="1391624" y="2442561"/>
                </a:cubicBezTo>
                <a:cubicBezTo>
                  <a:pt x="1332052" y="2382985"/>
                  <a:pt x="1386944" y="2433623"/>
                  <a:pt x="1326494" y="2388283"/>
                </a:cubicBezTo>
                <a:cubicBezTo>
                  <a:pt x="1255699" y="2335184"/>
                  <a:pt x="1297945" y="2353437"/>
                  <a:pt x="1239654" y="2334005"/>
                </a:cubicBezTo>
                <a:cubicBezTo>
                  <a:pt x="1228799" y="2323149"/>
                  <a:pt x="1216917" y="2313232"/>
                  <a:pt x="1207089" y="2301438"/>
                </a:cubicBezTo>
                <a:cubicBezTo>
                  <a:pt x="1198737" y="2291415"/>
                  <a:pt x="1196442" y="2275787"/>
                  <a:pt x="1185379" y="2268872"/>
                </a:cubicBezTo>
                <a:cubicBezTo>
                  <a:pt x="1165973" y="2256743"/>
                  <a:pt x="1120249" y="2247161"/>
                  <a:pt x="1120249" y="2247161"/>
                </a:cubicBezTo>
                <a:cubicBezTo>
                  <a:pt x="1109394" y="2236305"/>
                  <a:pt x="1101013" y="2222211"/>
                  <a:pt x="1087684" y="2214594"/>
                </a:cubicBezTo>
                <a:cubicBezTo>
                  <a:pt x="1074731" y="2207192"/>
                  <a:pt x="1058608" y="2207837"/>
                  <a:pt x="1044263" y="2203738"/>
                </a:cubicBezTo>
                <a:cubicBezTo>
                  <a:pt x="949311" y="2176608"/>
                  <a:pt x="1095801" y="2199353"/>
                  <a:pt x="870583" y="2182027"/>
                </a:cubicBezTo>
                <a:cubicBezTo>
                  <a:pt x="845255" y="2171172"/>
                  <a:pt x="820495" y="2158879"/>
                  <a:pt x="794598" y="2149461"/>
                </a:cubicBezTo>
                <a:cubicBezTo>
                  <a:pt x="770072" y="2140542"/>
                  <a:pt x="720306" y="2133601"/>
                  <a:pt x="696903" y="2127750"/>
                </a:cubicBezTo>
                <a:cubicBezTo>
                  <a:pt x="595848" y="2102485"/>
                  <a:pt x="774538" y="2132638"/>
                  <a:pt x="588353" y="2106038"/>
                </a:cubicBezTo>
                <a:cubicBezTo>
                  <a:pt x="570261" y="2098801"/>
                  <a:pt x="552322" y="2091169"/>
                  <a:pt x="534077" y="2084327"/>
                </a:cubicBezTo>
                <a:cubicBezTo>
                  <a:pt x="523363" y="2080309"/>
                  <a:pt x="511746" y="2078589"/>
                  <a:pt x="501512" y="2073472"/>
                </a:cubicBezTo>
                <a:cubicBezTo>
                  <a:pt x="489843" y="2067637"/>
                  <a:pt x="479134" y="2059911"/>
                  <a:pt x="468947" y="2051761"/>
                </a:cubicBezTo>
                <a:cubicBezTo>
                  <a:pt x="460955" y="2045367"/>
                  <a:pt x="456391" y="2034626"/>
                  <a:pt x="447237" y="2030049"/>
                </a:cubicBezTo>
                <a:cubicBezTo>
                  <a:pt x="433893" y="2023377"/>
                  <a:pt x="418290" y="2022812"/>
                  <a:pt x="403817" y="2019194"/>
                </a:cubicBezTo>
                <a:cubicBezTo>
                  <a:pt x="378151" y="1993527"/>
                  <a:pt x="360327" y="1972630"/>
                  <a:pt x="327832" y="1954061"/>
                </a:cubicBezTo>
                <a:cubicBezTo>
                  <a:pt x="317897" y="1948384"/>
                  <a:pt x="305501" y="1948322"/>
                  <a:pt x="295267" y="1943205"/>
                </a:cubicBezTo>
                <a:cubicBezTo>
                  <a:pt x="283598" y="1937370"/>
                  <a:pt x="275289" y="1924927"/>
                  <a:pt x="262702" y="1921494"/>
                </a:cubicBezTo>
                <a:cubicBezTo>
                  <a:pt x="234558" y="1913818"/>
                  <a:pt x="204809" y="1914257"/>
                  <a:pt x="175862" y="1910638"/>
                </a:cubicBezTo>
                <a:cubicBezTo>
                  <a:pt x="165007" y="1903401"/>
                  <a:pt x="154966" y="1894762"/>
                  <a:pt x="143297" y="1888927"/>
                </a:cubicBezTo>
                <a:cubicBezTo>
                  <a:pt x="133063" y="1883810"/>
                  <a:pt x="118057" y="1886862"/>
                  <a:pt x="110732" y="1878072"/>
                </a:cubicBezTo>
                <a:cubicBezTo>
                  <a:pt x="83058" y="1844862"/>
                  <a:pt x="96189" y="1823670"/>
                  <a:pt x="78166" y="1791227"/>
                </a:cubicBezTo>
                <a:cubicBezTo>
                  <a:pt x="65495" y="1768417"/>
                  <a:pt x="34746" y="1726094"/>
                  <a:pt x="34746" y="1726094"/>
                </a:cubicBezTo>
                <a:cubicBezTo>
                  <a:pt x="0" y="1621851"/>
                  <a:pt x="1612" y="1654088"/>
                  <a:pt x="23891" y="1498127"/>
                </a:cubicBezTo>
                <a:cubicBezTo>
                  <a:pt x="27509" y="1472803"/>
                  <a:pt x="49220" y="1429372"/>
                  <a:pt x="56456" y="1400427"/>
                </a:cubicBezTo>
                <a:lnTo>
                  <a:pt x="78166" y="1313583"/>
                </a:lnTo>
                <a:cubicBezTo>
                  <a:pt x="81784" y="1299109"/>
                  <a:pt x="78471" y="1280710"/>
                  <a:pt x="89021" y="1270160"/>
                </a:cubicBezTo>
                <a:cubicBezTo>
                  <a:pt x="96258" y="1262923"/>
                  <a:pt x="104339" y="1256441"/>
                  <a:pt x="110732" y="1248449"/>
                </a:cubicBezTo>
                <a:cubicBezTo>
                  <a:pt x="118882" y="1238261"/>
                  <a:pt x="123217" y="1225108"/>
                  <a:pt x="132442" y="1215882"/>
                </a:cubicBezTo>
                <a:cubicBezTo>
                  <a:pt x="141667" y="1206657"/>
                  <a:pt x="154152" y="1201408"/>
                  <a:pt x="165007" y="1194171"/>
                </a:cubicBezTo>
                <a:cubicBezTo>
                  <a:pt x="177480" y="1231593"/>
                  <a:pt x="121587" y="1226738"/>
                  <a:pt x="143297" y="122673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916B07EE-8046-1744-BE75-E6369F9E9D91}"/>
              </a:ext>
            </a:extLst>
          </p:cNvPr>
          <p:cNvSpPr>
            <a:spLocks/>
          </p:cNvSpPr>
          <p:nvPr/>
        </p:nvSpPr>
        <p:spPr bwMode="auto">
          <a:xfrm>
            <a:off x="-11113" y="1346200"/>
            <a:ext cx="2541588" cy="2778125"/>
          </a:xfrm>
          <a:custGeom>
            <a:avLst/>
            <a:gdLst>
              <a:gd name="T0" fmla="*/ 488476 w 2541084"/>
              <a:gd name="T1" fmla="*/ 944434 h 2779024"/>
              <a:gd name="T2" fmla="*/ 662156 w 2541084"/>
              <a:gd name="T3" fmla="*/ 922723 h 2779024"/>
              <a:gd name="T4" fmla="*/ 944387 w 2541084"/>
              <a:gd name="T5" fmla="*/ 879301 h 2779024"/>
              <a:gd name="T6" fmla="*/ 1096357 w 2541084"/>
              <a:gd name="T7" fmla="*/ 781601 h 2779024"/>
              <a:gd name="T8" fmla="*/ 1204908 w 2541084"/>
              <a:gd name="T9" fmla="*/ 640478 h 2779024"/>
              <a:gd name="T10" fmla="*/ 1335168 w 2541084"/>
              <a:gd name="T11" fmla="*/ 510212 h 2779024"/>
              <a:gd name="T12" fmla="*/ 1411153 w 2541084"/>
              <a:gd name="T13" fmla="*/ 466790 h 2779024"/>
              <a:gd name="T14" fmla="*/ 1530558 w 2541084"/>
              <a:gd name="T15" fmla="*/ 379945 h 2779024"/>
              <a:gd name="T16" fmla="*/ 1725949 w 2541084"/>
              <a:gd name="T17" fmla="*/ 206256 h 2779024"/>
              <a:gd name="T18" fmla="*/ 1780224 w 2541084"/>
              <a:gd name="T19" fmla="*/ 141123 h 2779024"/>
              <a:gd name="T20" fmla="*/ 1856209 w 2541084"/>
              <a:gd name="T21" fmla="*/ 97700 h 2779024"/>
              <a:gd name="T22" fmla="*/ 1953904 w 2541084"/>
              <a:gd name="T23" fmla="*/ 43423 h 2779024"/>
              <a:gd name="T24" fmla="*/ 2203570 w 2541084"/>
              <a:gd name="T25" fmla="*/ 0 h 2779024"/>
              <a:gd name="T26" fmla="*/ 2485800 w 2541084"/>
              <a:gd name="T27" fmla="*/ 21712 h 2779024"/>
              <a:gd name="T28" fmla="*/ 2518365 w 2541084"/>
              <a:gd name="T29" fmla="*/ 151978 h 2779024"/>
              <a:gd name="T30" fmla="*/ 2518365 w 2541084"/>
              <a:gd name="T31" fmla="*/ 759890 h 2779024"/>
              <a:gd name="T32" fmla="*/ 2420670 w 2541084"/>
              <a:gd name="T33" fmla="*/ 966145 h 2779024"/>
              <a:gd name="T34" fmla="*/ 2344685 w 2541084"/>
              <a:gd name="T35" fmla="*/ 1139834 h 2779024"/>
              <a:gd name="T36" fmla="*/ 2388105 w 2541084"/>
              <a:gd name="T37" fmla="*/ 1639190 h 2779024"/>
              <a:gd name="T38" fmla="*/ 2431525 w 2541084"/>
              <a:gd name="T39" fmla="*/ 1769457 h 2779024"/>
              <a:gd name="T40" fmla="*/ 2474945 w 2541084"/>
              <a:gd name="T41" fmla="*/ 1943146 h 2779024"/>
              <a:gd name="T42" fmla="*/ 2496655 w 2541084"/>
              <a:gd name="T43" fmla="*/ 2084268 h 2779024"/>
              <a:gd name="T44" fmla="*/ 2453235 w 2541084"/>
              <a:gd name="T45" fmla="*/ 2540201 h 2779024"/>
              <a:gd name="T46" fmla="*/ 2398960 w 2541084"/>
              <a:gd name="T47" fmla="*/ 2648757 h 2779024"/>
              <a:gd name="T48" fmla="*/ 2257845 w 2541084"/>
              <a:gd name="T49" fmla="*/ 2768168 h 2779024"/>
              <a:gd name="T50" fmla="*/ 1997324 w 2541084"/>
              <a:gd name="T51" fmla="*/ 2768168 h 2779024"/>
              <a:gd name="T52" fmla="*/ 1932194 w 2541084"/>
              <a:gd name="T53" fmla="*/ 2724746 h 2779024"/>
              <a:gd name="T54" fmla="*/ 1888774 w 2541084"/>
              <a:gd name="T55" fmla="*/ 2648757 h 2779024"/>
              <a:gd name="T56" fmla="*/ 1856209 w 2541084"/>
              <a:gd name="T57" fmla="*/ 2561913 h 2779024"/>
              <a:gd name="T58" fmla="*/ 1834499 w 2541084"/>
              <a:gd name="T59" fmla="*/ 2464213 h 2779024"/>
              <a:gd name="T60" fmla="*/ 1780224 w 2541084"/>
              <a:gd name="T61" fmla="*/ 2312235 h 2779024"/>
              <a:gd name="T62" fmla="*/ 1639108 w 2541084"/>
              <a:gd name="T63" fmla="*/ 2214535 h 2779024"/>
              <a:gd name="T64" fmla="*/ 1367733 w 2541084"/>
              <a:gd name="T65" fmla="*/ 2127690 h 2779024"/>
              <a:gd name="T66" fmla="*/ 1172342 w 2541084"/>
              <a:gd name="T67" fmla="*/ 2073412 h 2779024"/>
              <a:gd name="T68" fmla="*/ 998662 w 2541084"/>
              <a:gd name="T69" fmla="*/ 2008279 h 2779024"/>
              <a:gd name="T70" fmla="*/ 423346 w 2541084"/>
              <a:gd name="T71" fmla="*/ 1997423 h 2779024"/>
              <a:gd name="T72" fmla="*/ 293086 w 2541084"/>
              <a:gd name="T73" fmla="*/ 1932290 h 2779024"/>
              <a:gd name="T74" fmla="*/ 206245 w 2541084"/>
              <a:gd name="T75" fmla="*/ 1780312 h 2779024"/>
              <a:gd name="T76" fmla="*/ 97695 w 2541084"/>
              <a:gd name="T77" fmla="*/ 1671757 h 2779024"/>
              <a:gd name="T78" fmla="*/ 43420 w 2541084"/>
              <a:gd name="T79" fmla="*/ 1574057 h 2779024"/>
              <a:gd name="T80" fmla="*/ 0 w 2541084"/>
              <a:gd name="T81" fmla="*/ 1432934 h 2779024"/>
              <a:gd name="T82" fmla="*/ 75985 w 2541084"/>
              <a:gd name="T83" fmla="*/ 1150690 h 2779024"/>
              <a:gd name="T84" fmla="*/ 130260 w 2541084"/>
              <a:gd name="T85" fmla="*/ 1085556 h 2779024"/>
              <a:gd name="T86" fmla="*/ 206245 w 2541084"/>
              <a:gd name="T87" fmla="*/ 955290 h 2779024"/>
              <a:gd name="T88" fmla="*/ 260521 w 2541084"/>
              <a:gd name="T89" fmla="*/ 977001 h 2779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541084" h="2779024">
                <a:moveTo>
                  <a:pt x="260521" y="977001"/>
                </a:moveTo>
                <a:cubicBezTo>
                  <a:pt x="302132" y="978810"/>
                  <a:pt x="192189" y="986762"/>
                  <a:pt x="488476" y="944434"/>
                </a:cubicBezTo>
                <a:cubicBezTo>
                  <a:pt x="524474" y="939291"/>
                  <a:pt x="560943" y="938090"/>
                  <a:pt x="597026" y="933579"/>
                </a:cubicBezTo>
                <a:cubicBezTo>
                  <a:pt x="618866" y="930849"/>
                  <a:pt x="640402" y="926070"/>
                  <a:pt x="662156" y="922723"/>
                </a:cubicBezTo>
                <a:cubicBezTo>
                  <a:pt x="687444" y="918832"/>
                  <a:pt x="712946" y="916314"/>
                  <a:pt x="738142" y="911867"/>
                </a:cubicBezTo>
                <a:cubicBezTo>
                  <a:pt x="929456" y="878104"/>
                  <a:pt x="765056" y="899227"/>
                  <a:pt x="944387" y="879301"/>
                </a:cubicBezTo>
                <a:cubicBezTo>
                  <a:pt x="966097" y="868445"/>
                  <a:pt x="989100" y="859860"/>
                  <a:pt x="1009517" y="846734"/>
                </a:cubicBezTo>
                <a:cubicBezTo>
                  <a:pt x="1039954" y="827167"/>
                  <a:pt x="1096357" y="781601"/>
                  <a:pt x="1096357" y="781601"/>
                </a:cubicBezTo>
                <a:cubicBezTo>
                  <a:pt x="1155853" y="682436"/>
                  <a:pt x="1098093" y="768761"/>
                  <a:pt x="1172342" y="683901"/>
                </a:cubicBezTo>
                <a:cubicBezTo>
                  <a:pt x="1184256" y="670285"/>
                  <a:pt x="1194392" y="655201"/>
                  <a:pt x="1204908" y="640478"/>
                </a:cubicBezTo>
                <a:cubicBezTo>
                  <a:pt x="1212491" y="629862"/>
                  <a:pt x="1217891" y="617609"/>
                  <a:pt x="1226618" y="607912"/>
                </a:cubicBezTo>
                <a:cubicBezTo>
                  <a:pt x="1249634" y="582337"/>
                  <a:pt x="1295450" y="530072"/>
                  <a:pt x="1335168" y="510212"/>
                </a:cubicBezTo>
                <a:cubicBezTo>
                  <a:pt x="1345402" y="505095"/>
                  <a:pt x="1356878" y="502975"/>
                  <a:pt x="1367733" y="499356"/>
                </a:cubicBezTo>
                <a:cubicBezTo>
                  <a:pt x="1382206" y="488501"/>
                  <a:pt x="1397631" y="478810"/>
                  <a:pt x="1411153" y="466790"/>
                </a:cubicBezTo>
                <a:cubicBezTo>
                  <a:pt x="1447534" y="434450"/>
                  <a:pt x="1457967" y="410815"/>
                  <a:pt x="1497993" y="390801"/>
                </a:cubicBezTo>
                <a:cubicBezTo>
                  <a:pt x="1508227" y="385684"/>
                  <a:pt x="1519703" y="383564"/>
                  <a:pt x="1530558" y="379945"/>
                </a:cubicBezTo>
                <a:cubicBezTo>
                  <a:pt x="1635690" y="304846"/>
                  <a:pt x="1584534" y="347677"/>
                  <a:pt x="1682529" y="249678"/>
                </a:cubicBezTo>
                <a:lnTo>
                  <a:pt x="1725949" y="206256"/>
                </a:lnTo>
                <a:cubicBezTo>
                  <a:pt x="1736804" y="195400"/>
                  <a:pt x="1749999" y="186463"/>
                  <a:pt x="1758514" y="173689"/>
                </a:cubicBezTo>
                <a:cubicBezTo>
                  <a:pt x="1765751" y="162834"/>
                  <a:pt x="1770999" y="150348"/>
                  <a:pt x="1780224" y="141123"/>
                </a:cubicBezTo>
                <a:cubicBezTo>
                  <a:pt x="1793017" y="128330"/>
                  <a:pt x="1807936" y="117533"/>
                  <a:pt x="1823644" y="108556"/>
                </a:cubicBezTo>
                <a:cubicBezTo>
                  <a:pt x="1833579" y="102879"/>
                  <a:pt x="1845692" y="102208"/>
                  <a:pt x="1856209" y="97700"/>
                </a:cubicBezTo>
                <a:cubicBezTo>
                  <a:pt x="1871082" y="91325"/>
                  <a:pt x="1885484" y="83848"/>
                  <a:pt x="1899629" y="75989"/>
                </a:cubicBezTo>
                <a:cubicBezTo>
                  <a:pt x="1918072" y="65742"/>
                  <a:pt x="1935033" y="52859"/>
                  <a:pt x="1953904" y="43423"/>
                </a:cubicBezTo>
                <a:cubicBezTo>
                  <a:pt x="1968414" y="36168"/>
                  <a:pt x="2017362" y="24496"/>
                  <a:pt x="2029889" y="21712"/>
                </a:cubicBezTo>
                <a:cubicBezTo>
                  <a:pt x="2107543" y="4455"/>
                  <a:pt x="2100039" y="9413"/>
                  <a:pt x="2203570" y="0"/>
                </a:cubicBezTo>
                <a:cubicBezTo>
                  <a:pt x="2286792" y="3619"/>
                  <a:pt x="2370180" y="4467"/>
                  <a:pt x="2453235" y="10856"/>
                </a:cubicBezTo>
                <a:cubicBezTo>
                  <a:pt x="2464644" y="11734"/>
                  <a:pt x="2476865" y="14564"/>
                  <a:pt x="2485800" y="21712"/>
                </a:cubicBezTo>
                <a:cubicBezTo>
                  <a:pt x="2495987" y="29862"/>
                  <a:pt x="2500273" y="43423"/>
                  <a:pt x="2507510" y="54278"/>
                </a:cubicBezTo>
                <a:cubicBezTo>
                  <a:pt x="2511128" y="86845"/>
                  <a:pt x="2516383" y="119271"/>
                  <a:pt x="2518365" y="151978"/>
                </a:cubicBezTo>
                <a:cubicBezTo>
                  <a:pt x="2541084" y="526860"/>
                  <a:pt x="2514865" y="297667"/>
                  <a:pt x="2540075" y="499356"/>
                </a:cubicBezTo>
                <a:cubicBezTo>
                  <a:pt x="2532838" y="586201"/>
                  <a:pt x="2538961" y="675213"/>
                  <a:pt x="2518365" y="759890"/>
                </a:cubicBezTo>
                <a:cubicBezTo>
                  <a:pt x="2505738" y="811803"/>
                  <a:pt x="2465250" y="852728"/>
                  <a:pt x="2442380" y="901012"/>
                </a:cubicBezTo>
                <a:cubicBezTo>
                  <a:pt x="2432584" y="921694"/>
                  <a:pt x="2430140" y="945311"/>
                  <a:pt x="2420670" y="966145"/>
                </a:cubicBezTo>
                <a:cubicBezTo>
                  <a:pt x="2411939" y="985353"/>
                  <a:pt x="2396946" y="1001266"/>
                  <a:pt x="2388105" y="1020423"/>
                </a:cubicBezTo>
                <a:cubicBezTo>
                  <a:pt x="2373474" y="1052125"/>
                  <a:pt x="2357192" y="1102312"/>
                  <a:pt x="2344685" y="1139834"/>
                </a:cubicBezTo>
                <a:cubicBezTo>
                  <a:pt x="2327955" y="1290413"/>
                  <a:pt x="2325229" y="1268820"/>
                  <a:pt x="2344685" y="1476357"/>
                </a:cubicBezTo>
                <a:cubicBezTo>
                  <a:pt x="2351035" y="1544091"/>
                  <a:pt x="2362820" y="1582295"/>
                  <a:pt x="2388105" y="1639190"/>
                </a:cubicBezTo>
                <a:cubicBezTo>
                  <a:pt x="2394677" y="1653978"/>
                  <a:pt x="2404698" y="1667260"/>
                  <a:pt x="2409815" y="1682612"/>
                </a:cubicBezTo>
                <a:cubicBezTo>
                  <a:pt x="2419251" y="1710920"/>
                  <a:pt x="2423328" y="1740766"/>
                  <a:pt x="2431525" y="1769457"/>
                </a:cubicBezTo>
                <a:cubicBezTo>
                  <a:pt x="2456378" y="1856448"/>
                  <a:pt x="2444905" y="1820455"/>
                  <a:pt x="2464090" y="1878012"/>
                </a:cubicBezTo>
                <a:cubicBezTo>
                  <a:pt x="2467708" y="1899723"/>
                  <a:pt x="2470629" y="1921563"/>
                  <a:pt x="2474945" y="1943146"/>
                </a:cubicBezTo>
                <a:cubicBezTo>
                  <a:pt x="2477871" y="1957776"/>
                  <a:pt x="2483532" y="1971822"/>
                  <a:pt x="2485800" y="1986568"/>
                </a:cubicBezTo>
                <a:cubicBezTo>
                  <a:pt x="2490782" y="2018954"/>
                  <a:pt x="2493037" y="2051701"/>
                  <a:pt x="2496655" y="2084268"/>
                </a:cubicBezTo>
                <a:cubicBezTo>
                  <a:pt x="2491160" y="2271105"/>
                  <a:pt x="2524190" y="2354597"/>
                  <a:pt x="2474945" y="2485924"/>
                </a:cubicBezTo>
                <a:cubicBezTo>
                  <a:pt x="2468103" y="2504169"/>
                  <a:pt x="2460077" y="2521956"/>
                  <a:pt x="2453235" y="2540201"/>
                </a:cubicBezTo>
                <a:cubicBezTo>
                  <a:pt x="2436628" y="2584489"/>
                  <a:pt x="2448396" y="2567667"/>
                  <a:pt x="2420670" y="2616190"/>
                </a:cubicBezTo>
                <a:cubicBezTo>
                  <a:pt x="2414197" y="2627518"/>
                  <a:pt x="2408185" y="2639531"/>
                  <a:pt x="2398960" y="2648757"/>
                </a:cubicBezTo>
                <a:cubicBezTo>
                  <a:pt x="2386167" y="2661550"/>
                  <a:pt x="2369062" y="2669304"/>
                  <a:pt x="2355540" y="2681324"/>
                </a:cubicBezTo>
                <a:cubicBezTo>
                  <a:pt x="2327391" y="2706346"/>
                  <a:pt x="2294214" y="2749982"/>
                  <a:pt x="2257845" y="2768168"/>
                </a:cubicBezTo>
                <a:cubicBezTo>
                  <a:pt x="2244501" y="2774840"/>
                  <a:pt x="2228898" y="2775405"/>
                  <a:pt x="2214425" y="2779024"/>
                </a:cubicBezTo>
                <a:cubicBezTo>
                  <a:pt x="2142058" y="2775405"/>
                  <a:pt x="2069509" y="2774445"/>
                  <a:pt x="1997324" y="2768168"/>
                </a:cubicBezTo>
                <a:cubicBezTo>
                  <a:pt x="1985925" y="2767177"/>
                  <a:pt x="1974279" y="2763660"/>
                  <a:pt x="1964759" y="2757313"/>
                </a:cubicBezTo>
                <a:cubicBezTo>
                  <a:pt x="1951986" y="2748797"/>
                  <a:pt x="1942184" y="2736402"/>
                  <a:pt x="1932194" y="2724746"/>
                </a:cubicBezTo>
                <a:cubicBezTo>
                  <a:pt x="1920420" y="2711009"/>
                  <a:pt x="1910484" y="2695798"/>
                  <a:pt x="1899629" y="2681324"/>
                </a:cubicBezTo>
                <a:cubicBezTo>
                  <a:pt x="1896011" y="2670468"/>
                  <a:pt x="1893281" y="2659275"/>
                  <a:pt x="1888774" y="2648757"/>
                </a:cubicBezTo>
                <a:cubicBezTo>
                  <a:pt x="1882400" y="2633883"/>
                  <a:pt x="1872746" y="2620487"/>
                  <a:pt x="1867064" y="2605335"/>
                </a:cubicBezTo>
                <a:cubicBezTo>
                  <a:pt x="1861826" y="2591365"/>
                  <a:pt x="1860307" y="2576258"/>
                  <a:pt x="1856209" y="2561913"/>
                </a:cubicBezTo>
                <a:cubicBezTo>
                  <a:pt x="1853066" y="2550910"/>
                  <a:pt x="1847836" y="2540516"/>
                  <a:pt x="1845354" y="2529346"/>
                </a:cubicBezTo>
                <a:cubicBezTo>
                  <a:pt x="1840579" y="2507860"/>
                  <a:pt x="1838815" y="2485796"/>
                  <a:pt x="1834499" y="2464213"/>
                </a:cubicBezTo>
                <a:cubicBezTo>
                  <a:pt x="1829305" y="2438241"/>
                  <a:pt x="1811165" y="2374120"/>
                  <a:pt x="1801934" y="2355657"/>
                </a:cubicBezTo>
                <a:cubicBezTo>
                  <a:pt x="1794697" y="2341183"/>
                  <a:pt x="1789933" y="2325181"/>
                  <a:pt x="1780224" y="2312235"/>
                </a:cubicBezTo>
                <a:cubicBezTo>
                  <a:pt x="1765014" y="2291953"/>
                  <a:pt x="1716939" y="2249332"/>
                  <a:pt x="1693384" y="2236246"/>
                </a:cubicBezTo>
                <a:cubicBezTo>
                  <a:pt x="1676350" y="2226783"/>
                  <a:pt x="1656800" y="2222701"/>
                  <a:pt x="1639108" y="2214535"/>
                </a:cubicBezTo>
                <a:cubicBezTo>
                  <a:pt x="1518686" y="2158952"/>
                  <a:pt x="1593642" y="2178008"/>
                  <a:pt x="1487138" y="2160257"/>
                </a:cubicBezTo>
                <a:cubicBezTo>
                  <a:pt x="1409751" y="2121562"/>
                  <a:pt x="1477260" y="2149596"/>
                  <a:pt x="1367733" y="2127690"/>
                </a:cubicBezTo>
                <a:cubicBezTo>
                  <a:pt x="1348673" y="2123878"/>
                  <a:pt x="1291314" y="2098598"/>
                  <a:pt x="1280893" y="2095124"/>
                </a:cubicBezTo>
                <a:cubicBezTo>
                  <a:pt x="1248504" y="2084327"/>
                  <a:pt x="1204413" y="2078758"/>
                  <a:pt x="1172342" y="2073412"/>
                </a:cubicBezTo>
                <a:cubicBezTo>
                  <a:pt x="1098218" y="2036348"/>
                  <a:pt x="1144277" y="2056820"/>
                  <a:pt x="1031227" y="2019135"/>
                </a:cubicBezTo>
                <a:lnTo>
                  <a:pt x="998662" y="2008279"/>
                </a:lnTo>
                <a:lnTo>
                  <a:pt x="966097" y="1997423"/>
                </a:lnTo>
                <a:cubicBezTo>
                  <a:pt x="808675" y="2002194"/>
                  <a:pt x="591796" y="2019396"/>
                  <a:pt x="423346" y="1997423"/>
                </a:cubicBezTo>
                <a:cubicBezTo>
                  <a:pt x="400654" y="1994463"/>
                  <a:pt x="377257" y="1988406"/>
                  <a:pt x="358216" y="1975712"/>
                </a:cubicBezTo>
                <a:lnTo>
                  <a:pt x="293086" y="1932290"/>
                </a:lnTo>
                <a:cubicBezTo>
                  <a:pt x="218127" y="1782365"/>
                  <a:pt x="326822" y="1988322"/>
                  <a:pt x="238810" y="1856301"/>
                </a:cubicBezTo>
                <a:cubicBezTo>
                  <a:pt x="183908" y="1773945"/>
                  <a:pt x="288129" y="1882673"/>
                  <a:pt x="206245" y="1780312"/>
                </a:cubicBezTo>
                <a:cubicBezTo>
                  <a:pt x="187065" y="1756336"/>
                  <a:pt x="162825" y="1736890"/>
                  <a:pt x="141115" y="1715179"/>
                </a:cubicBezTo>
                <a:cubicBezTo>
                  <a:pt x="126642" y="1700705"/>
                  <a:pt x="109049" y="1688788"/>
                  <a:pt x="97695" y="1671757"/>
                </a:cubicBezTo>
                <a:cubicBezTo>
                  <a:pt x="90458" y="1660901"/>
                  <a:pt x="82321" y="1650595"/>
                  <a:pt x="75985" y="1639190"/>
                </a:cubicBezTo>
                <a:cubicBezTo>
                  <a:pt x="64197" y="1617971"/>
                  <a:pt x="52756" y="1596463"/>
                  <a:pt x="43420" y="1574057"/>
                </a:cubicBezTo>
                <a:cubicBezTo>
                  <a:pt x="19970" y="1517774"/>
                  <a:pt x="25319" y="1516128"/>
                  <a:pt x="10855" y="1465501"/>
                </a:cubicBezTo>
                <a:cubicBezTo>
                  <a:pt x="7712" y="1454498"/>
                  <a:pt x="3618" y="1443790"/>
                  <a:pt x="0" y="1432934"/>
                </a:cubicBezTo>
                <a:cubicBezTo>
                  <a:pt x="7237" y="1371419"/>
                  <a:pt x="12522" y="1309644"/>
                  <a:pt x="21710" y="1248390"/>
                </a:cubicBezTo>
                <a:cubicBezTo>
                  <a:pt x="27257" y="1211408"/>
                  <a:pt x="57136" y="1178965"/>
                  <a:pt x="75985" y="1150690"/>
                </a:cubicBezTo>
                <a:cubicBezTo>
                  <a:pt x="83222" y="1139834"/>
                  <a:pt x="88470" y="1127349"/>
                  <a:pt x="97695" y="1118123"/>
                </a:cubicBezTo>
                <a:cubicBezTo>
                  <a:pt x="108550" y="1107267"/>
                  <a:pt x="120835" y="1097674"/>
                  <a:pt x="130260" y="1085556"/>
                </a:cubicBezTo>
                <a:cubicBezTo>
                  <a:pt x="146279" y="1064959"/>
                  <a:pt x="165429" y="1045177"/>
                  <a:pt x="173680" y="1020423"/>
                </a:cubicBezTo>
                <a:cubicBezTo>
                  <a:pt x="182509" y="993936"/>
                  <a:pt x="185202" y="976334"/>
                  <a:pt x="206245" y="955290"/>
                </a:cubicBezTo>
                <a:cubicBezTo>
                  <a:pt x="215470" y="946065"/>
                  <a:pt x="227955" y="940816"/>
                  <a:pt x="238810" y="933579"/>
                </a:cubicBezTo>
                <a:cubicBezTo>
                  <a:pt x="250670" y="992874"/>
                  <a:pt x="218910" y="975192"/>
                  <a:pt x="260521" y="977001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DFCEE99A-AB27-BA49-8255-D6BC7AE1896C}"/>
              </a:ext>
            </a:extLst>
          </p:cNvPr>
          <p:cNvSpPr>
            <a:spLocks/>
          </p:cNvSpPr>
          <p:nvPr/>
        </p:nvSpPr>
        <p:spPr bwMode="auto">
          <a:xfrm>
            <a:off x="87313" y="1357313"/>
            <a:ext cx="2452687" cy="1931987"/>
          </a:xfrm>
          <a:custGeom>
            <a:avLst/>
            <a:gdLst>
              <a:gd name="T0" fmla="*/ 162826 w 2453235"/>
              <a:gd name="T1" fmla="*/ 1204967 h 1932290"/>
              <a:gd name="T2" fmla="*/ 347361 w 2453235"/>
              <a:gd name="T3" fmla="*/ 1063845 h 1932290"/>
              <a:gd name="T4" fmla="*/ 445056 w 2453235"/>
              <a:gd name="T5" fmla="*/ 987856 h 1932290"/>
              <a:gd name="T6" fmla="*/ 531896 w 2453235"/>
              <a:gd name="T7" fmla="*/ 901011 h 1932290"/>
              <a:gd name="T8" fmla="*/ 618736 w 2453235"/>
              <a:gd name="T9" fmla="*/ 868445 h 1932290"/>
              <a:gd name="T10" fmla="*/ 803272 w 2453235"/>
              <a:gd name="T11" fmla="*/ 814167 h 1932290"/>
              <a:gd name="T12" fmla="*/ 922677 w 2453235"/>
              <a:gd name="T13" fmla="*/ 781600 h 1932290"/>
              <a:gd name="T14" fmla="*/ 1031227 w 2453235"/>
              <a:gd name="T15" fmla="*/ 749034 h 1932290"/>
              <a:gd name="T16" fmla="*/ 1150633 w 2453235"/>
              <a:gd name="T17" fmla="*/ 651334 h 1932290"/>
              <a:gd name="T18" fmla="*/ 1302603 w 2453235"/>
              <a:gd name="T19" fmla="*/ 586200 h 1932290"/>
              <a:gd name="T20" fmla="*/ 1389443 w 2453235"/>
              <a:gd name="T21" fmla="*/ 531922 h 1932290"/>
              <a:gd name="T22" fmla="*/ 1563123 w 2453235"/>
              <a:gd name="T23" fmla="*/ 455934 h 1932290"/>
              <a:gd name="T24" fmla="*/ 1628254 w 2453235"/>
              <a:gd name="T25" fmla="*/ 423367 h 1932290"/>
              <a:gd name="T26" fmla="*/ 1693384 w 2453235"/>
              <a:gd name="T27" fmla="*/ 390800 h 1932290"/>
              <a:gd name="T28" fmla="*/ 1791079 w 2453235"/>
              <a:gd name="T29" fmla="*/ 336522 h 1932290"/>
              <a:gd name="T30" fmla="*/ 1867064 w 2453235"/>
              <a:gd name="T31" fmla="*/ 206256 h 1932290"/>
              <a:gd name="T32" fmla="*/ 1921339 w 2453235"/>
              <a:gd name="T33" fmla="*/ 141122 h 1932290"/>
              <a:gd name="T34" fmla="*/ 1975614 w 2453235"/>
              <a:gd name="T35" fmla="*/ 75989 h 1932290"/>
              <a:gd name="T36" fmla="*/ 2040745 w 2453235"/>
              <a:gd name="T37" fmla="*/ 32567 h 1932290"/>
              <a:gd name="T38" fmla="*/ 2116730 w 2453235"/>
              <a:gd name="T39" fmla="*/ 0 h 1932290"/>
              <a:gd name="T40" fmla="*/ 2290410 w 2453235"/>
              <a:gd name="T41" fmla="*/ 86844 h 1932290"/>
              <a:gd name="T42" fmla="*/ 2322975 w 2453235"/>
              <a:gd name="T43" fmla="*/ 195400 h 1932290"/>
              <a:gd name="T44" fmla="*/ 2388105 w 2453235"/>
              <a:gd name="T45" fmla="*/ 488500 h 1932290"/>
              <a:gd name="T46" fmla="*/ 2420670 w 2453235"/>
              <a:gd name="T47" fmla="*/ 553634 h 1932290"/>
              <a:gd name="T48" fmla="*/ 2453235 w 2453235"/>
              <a:gd name="T49" fmla="*/ 629622 h 1932290"/>
              <a:gd name="T50" fmla="*/ 2431525 w 2453235"/>
              <a:gd name="T51" fmla="*/ 846734 h 1932290"/>
              <a:gd name="T52" fmla="*/ 2333830 w 2453235"/>
              <a:gd name="T53" fmla="*/ 922723 h 1932290"/>
              <a:gd name="T54" fmla="*/ 2257845 w 2453235"/>
              <a:gd name="T55" fmla="*/ 977000 h 1932290"/>
              <a:gd name="T56" fmla="*/ 1986469 w 2453235"/>
              <a:gd name="T57" fmla="*/ 998712 h 1932290"/>
              <a:gd name="T58" fmla="*/ 1780224 w 2453235"/>
              <a:gd name="T59" fmla="*/ 1020423 h 1932290"/>
              <a:gd name="T60" fmla="*/ 1671674 w 2453235"/>
              <a:gd name="T61" fmla="*/ 1074700 h 1932290"/>
              <a:gd name="T62" fmla="*/ 1508848 w 2453235"/>
              <a:gd name="T63" fmla="*/ 1150689 h 1932290"/>
              <a:gd name="T64" fmla="*/ 1389443 w 2453235"/>
              <a:gd name="T65" fmla="*/ 1215823 h 1932290"/>
              <a:gd name="T66" fmla="*/ 1313458 w 2453235"/>
              <a:gd name="T67" fmla="*/ 1270101 h 1932290"/>
              <a:gd name="T68" fmla="*/ 1139778 w 2453235"/>
              <a:gd name="T69" fmla="*/ 1432934 h 1932290"/>
              <a:gd name="T70" fmla="*/ 1074647 w 2453235"/>
              <a:gd name="T71" fmla="*/ 1487212 h 1932290"/>
              <a:gd name="T72" fmla="*/ 911822 w 2453235"/>
              <a:gd name="T73" fmla="*/ 1628334 h 1932290"/>
              <a:gd name="T74" fmla="*/ 748997 w 2453235"/>
              <a:gd name="T75" fmla="*/ 1802023 h 1932290"/>
              <a:gd name="T76" fmla="*/ 618736 w 2453235"/>
              <a:gd name="T77" fmla="*/ 1899723 h 1932290"/>
              <a:gd name="T78" fmla="*/ 499331 w 2453235"/>
              <a:gd name="T79" fmla="*/ 1932290 h 1932290"/>
              <a:gd name="T80" fmla="*/ 195391 w 2453235"/>
              <a:gd name="T81" fmla="*/ 1910579 h 1932290"/>
              <a:gd name="T82" fmla="*/ 108550 w 2453235"/>
              <a:gd name="T83" fmla="*/ 1878012 h 1932290"/>
              <a:gd name="T84" fmla="*/ 21710 w 2453235"/>
              <a:gd name="T85" fmla="*/ 1769456 h 1932290"/>
              <a:gd name="T86" fmla="*/ 0 w 2453235"/>
              <a:gd name="T87" fmla="*/ 1693467 h 1932290"/>
              <a:gd name="T88" fmla="*/ 21710 w 2453235"/>
              <a:gd name="T89" fmla="*/ 1389512 h 1932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53235" h="1932290">
                <a:moveTo>
                  <a:pt x="43420" y="1324378"/>
                </a:moveTo>
                <a:cubicBezTo>
                  <a:pt x="122962" y="1271348"/>
                  <a:pt x="31504" y="1336295"/>
                  <a:pt x="162826" y="1204967"/>
                </a:cubicBezTo>
                <a:cubicBezTo>
                  <a:pt x="190024" y="1177768"/>
                  <a:pt x="219112" y="1152344"/>
                  <a:pt x="249666" y="1128978"/>
                </a:cubicBezTo>
                <a:cubicBezTo>
                  <a:pt x="280756" y="1105202"/>
                  <a:pt x="314796" y="1085556"/>
                  <a:pt x="347361" y="1063845"/>
                </a:cubicBezTo>
                <a:cubicBezTo>
                  <a:pt x="369071" y="1049371"/>
                  <a:pt x="394041" y="1038874"/>
                  <a:pt x="412491" y="1020423"/>
                </a:cubicBezTo>
                <a:cubicBezTo>
                  <a:pt x="423346" y="1009567"/>
                  <a:pt x="433263" y="997684"/>
                  <a:pt x="445056" y="987856"/>
                </a:cubicBezTo>
                <a:cubicBezTo>
                  <a:pt x="455078" y="979504"/>
                  <a:pt x="468396" y="975370"/>
                  <a:pt x="477621" y="966145"/>
                </a:cubicBezTo>
                <a:cubicBezTo>
                  <a:pt x="487584" y="956182"/>
                  <a:pt x="513653" y="911957"/>
                  <a:pt x="531896" y="901011"/>
                </a:cubicBezTo>
                <a:cubicBezTo>
                  <a:pt x="541707" y="895124"/>
                  <a:pt x="553747" y="894174"/>
                  <a:pt x="564461" y="890156"/>
                </a:cubicBezTo>
                <a:cubicBezTo>
                  <a:pt x="582706" y="883314"/>
                  <a:pt x="600251" y="874607"/>
                  <a:pt x="618736" y="868445"/>
                </a:cubicBezTo>
                <a:cubicBezTo>
                  <a:pt x="721375" y="834230"/>
                  <a:pt x="611100" y="878093"/>
                  <a:pt x="694722" y="846734"/>
                </a:cubicBezTo>
                <a:cubicBezTo>
                  <a:pt x="838700" y="792740"/>
                  <a:pt x="661173" y="852924"/>
                  <a:pt x="803272" y="814167"/>
                </a:cubicBezTo>
                <a:cubicBezTo>
                  <a:pt x="825350" y="808145"/>
                  <a:pt x="846324" y="798478"/>
                  <a:pt x="868402" y="792456"/>
                </a:cubicBezTo>
                <a:cubicBezTo>
                  <a:pt x="886202" y="787601"/>
                  <a:pt x="904877" y="786455"/>
                  <a:pt x="922677" y="781600"/>
                </a:cubicBezTo>
                <a:cubicBezTo>
                  <a:pt x="944755" y="775578"/>
                  <a:pt x="965606" y="765439"/>
                  <a:pt x="987807" y="759889"/>
                </a:cubicBezTo>
                <a:lnTo>
                  <a:pt x="1031227" y="749034"/>
                </a:lnTo>
                <a:cubicBezTo>
                  <a:pt x="1060174" y="727323"/>
                  <a:pt x="1092482" y="709487"/>
                  <a:pt x="1118068" y="683900"/>
                </a:cubicBezTo>
                <a:cubicBezTo>
                  <a:pt x="1128923" y="673045"/>
                  <a:pt x="1140805" y="663128"/>
                  <a:pt x="1150633" y="651334"/>
                </a:cubicBezTo>
                <a:cubicBezTo>
                  <a:pt x="1158985" y="641311"/>
                  <a:pt x="1162321" y="627120"/>
                  <a:pt x="1172343" y="618767"/>
                </a:cubicBezTo>
                <a:cubicBezTo>
                  <a:pt x="1209143" y="588099"/>
                  <a:pt x="1258678" y="591691"/>
                  <a:pt x="1302603" y="586200"/>
                </a:cubicBezTo>
                <a:cubicBezTo>
                  <a:pt x="1317076" y="578963"/>
                  <a:pt x="1332301" y="573066"/>
                  <a:pt x="1346023" y="564489"/>
                </a:cubicBezTo>
                <a:cubicBezTo>
                  <a:pt x="1361365" y="554900"/>
                  <a:pt x="1373261" y="540013"/>
                  <a:pt x="1389443" y="531922"/>
                </a:cubicBezTo>
                <a:cubicBezTo>
                  <a:pt x="1424299" y="514493"/>
                  <a:pt x="1465568" y="510118"/>
                  <a:pt x="1497993" y="488500"/>
                </a:cubicBezTo>
                <a:cubicBezTo>
                  <a:pt x="1540078" y="460442"/>
                  <a:pt x="1518181" y="470915"/>
                  <a:pt x="1563123" y="455934"/>
                </a:cubicBezTo>
                <a:cubicBezTo>
                  <a:pt x="1570360" y="448697"/>
                  <a:pt x="1575680" y="438799"/>
                  <a:pt x="1584834" y="434222"/>
                </a:cubicBezTo>
                <a:cubicBezTo>
                  <a:pt x="1598178" y="427550"/>
                  <a:pt x="1613909" y="427466"/>
                  <a:pt x="1628254" y="423367"/>
                </a:cubicBezTo>
                <a:cubicBezTo>
                  <a:pt x="1639256" y="420223"/>
                  <a:pt x="1650585" y="417628"/>
                  <a:pt x="1660819" y="412511"/>
                </a:cubicBezTo>
                <a:cubicBezTo>
                  <a:pt x="1672488" y="406676"/>
                  <a:pt x="1683362" y="399152"/>
                  <a:pt x="1693384" y="390800"/>
                </a:cubicBezTo>
                <a:cubicBezTo>
                  <a:pt x="1705177" y="380972"/>
                  <a:pt x="1712529" y="365689"/>
                  <a:pt x="1725949" y="358233"/>
                </a:cubicBezTo>
                <a:cubicBezTo>
                  <a:pt x="1745953" y="347119"/>
                  <a:pt x="1791079" y="336522"/>
                  <a:pt x="1791079" y="336522"/>
                </a:cubicBezTo>
                <a:cubicBezTo>
                  <a:pt x="1810185" y="279202"/>
                  <a:pt x="1795588" y="313475"/>
                  <a:pt x="1845354" y="238822"/>
                </a:cubicBezTo>
                <a:cubicBezTo>
                  <a:pt x="1852591" y="227967"/>
                  <a:pt x="1857839" y="215481"/>
                  <a:pt x="1867064" y="206256"/>
                </a:cubicBezTo>
                <a:cubicBezTo>
                  <a:pt x="1877919" y="195400"/>
                  <a:pt x="1889801" y="185483"/>
                  <a:pt x="1899629" y="173689"/>
                </a:cubicBezTo>
                <a:cubicBezTo>
                  <a:pt x="1907981" y="163666"/>
                  <a:pt x="1912987" y="151145"/>
                  <a:pt x="1921339" y="141122"/>
                </a:cubicBezTo>
                <a:cubicBezTo>
                  <a:pt x="1931167" y="129328"/>
                  <a:pt x="1944076" y="120350"/>
                  <a:pt x="1953904" y="108556"/>
                </a:cubicBezTo>
                <a:cubicBezTo>
                  <a:pt x="1962256" y="98533"/>
                  <a:pt x="1965427" y="84140"/>
                  <a:pt x="1975614" y="75989"/>
                </a:cubicBezTo>
                <a:cubicBezTo>
                  <a:pt x="1984549" y="68841"/>
                  <a:pt x="1997324" y="68752"/>
                  <a:pt x="2008179" y="65133"/>
                </a:cubicBezTo>
                <a:cubicBezTo>
                  <a:pt x="2019034" y="54278"/>
                  <a:pt x="2027972" y="41083"/>
                  <a:pt x="2040745" y="32567"/>
                </a:cubicBezTo>
                <a:cubicBezTo>
                  <a:pt x="2050265" y="26220"/>
                  <a:pt x="2062793" y="26219"/>
                  <a:pt x="2073310" y="21711"/>
                </a:cubicBezTo>
                <a:cubicBezTo>
                  <a:pt x="2088183" y="15336"/>
                  <a:pt x="2102257" y="7237"/>
                  <a:pt x="2116730" y="0"/>
                </a:cubicBezTo>
                <a:cubicBezTo>
                  <a:pt x="2259647" y="35731"/>
                  <a:pt x="2209751" y="7740"/>
                  <a:pt x="2279555" y="54278"/>
                </a:cubicBezTo>
                <a:cubicBezTo>
                  <a:pt x="2283173" y="65133"/>
                  <a:pt x="2287267" y="75842"/>
                  <a:pt x="2290410" y="86844"/>
                </a:cubicBezTo>
                <a:cubicBezTo>
                  <a:pt x="2294509" y="101190"/>
                  <a:pt x="2296978" y="115976"/>
                  <a:pt x="2301265" y="130267"/>
                </a:cubicBezTo>
                <a:cubicBezTo>
                  <a:pt x="2307841" y="152187"/>
                  <a:pt x="2322975" y="195400"/>
                  <a:pt x="2322975" y="195400"/>
                </a:cubicBezTo>
                <a:cubicBezTo>
                  <a:pt x="2326593" y="235204"/>
                  <a:pt x="2327597" y="275332"/>
                  <a:pt x="2333830" y="314811"/>
                </a:cubicBezTo>
                <a:cubicBezTo>
                  <a:pt x="2344985" y="385464"/>
                  <a:pt x="2363768" y="421569"/>
                  <a:pt x="2388105" y="488500"/>
                </a:cubicBezTo>
                <a:cubicBezTo>
                  <a:pt x="2392015" y="499254"/>
                  <a:pt x="2393843" y="510832"/>
                  <a:pt x="2398960" y="521067"/>
                </a:cubicBezTo>
                <a:cubicBezTo>
                  <a:pt x="2404794" y="532736"/>
                  <a:pt x="2414836" y="541965"/>
                  <a:pt x="2420670" y="553634"/>
                </a:cubicBezTo>
                <a:cubicBezTo>
                  <a:pt x="2425787" y="563869"/>
                  <a:pt x="2427018" y="575683"/>
                  <a:pt x="2431525" y="586200"/>
                </a:cubicBezTo>
                <a:cubicBezTo>
                  <a:pt x="2437899" y="601074"/>
                  <a:pt x="2445998" y="615148"/>
                  <a:pt x="2453235" y="629622"/>
                </a:cubicBezTo>
                <a:cubicBezTo>
                  <a:pt x="2449617" y="687518"/>
                  <a:pt x="2448152" y="745590"/>
                  <a:pt x="2442380" y="803311"/>
                </a:cubicBezTo>
                <a:cubicBezTo>
                  <a:pt x="2440896" y="818157"/>
                  <a:pt x="2439801" y="834320"/>
                  <a:pt x="2431525" y="846734"/>
                </a:cubicBezTo>
                <a:cubicBezTo>
                  <a:pt x="2424289" y="857589"/>
                  <a:pt x="2409815" y="861208"/>
                  <a:pt x="2398960" y="868445"/>
                </a:cubicBezTo>
                <a:cubicBezTo>
                  <a:pt x="2361930" y="923992"/>
                  <a:pt x="2396788" y="883372"/>
                  <a:pt x="2333830" y="922723"/>
                </a:cubicBezTo>
                <a:cubicBezTo>
                  <a:pt x="2318488" y="932312"/>
                  <a:pt x="2305132" y="944773"/>
                  <a:pt x="2290410" y="955289"/>
                </a:cubicBezTo>
                <a:cubicBezTo>
                  <a:pt x="2279794" y="962872"/>
                  <a:pt x="2269514" y="971165"/>
                  <a:pt x="2257845" y="977000"/>
                </a:cubicBezTo>
                <a:cubicBezTo>
                  <a:pt x="2247611" y="982117"/>
                  <a:pt x="2236686" y="986943"/>
                  <a:pt x="2225280" y="987856"/>
                </a:cubicBezTo>
                <a:cubicBezTo>
                  <a:pt x="2145848" y="994211"/>
                  <a:pt x="2066073" y="995093"/>
                  <a:pt x="1986469" y="998712"/>
                </a:cubicBezTo>
                <a:cubicBezTo>
                  <a:pt x="1961141" y="1002330"/>
                  <a:pt x="1935929" y="1006888"/>
                  <a:pt x="1910484" y="1009567"/>
                </a:cubicBezTo>
                <a:cubicBezTo>
                  <a:pt x="1867153" y="1014128"/>
                  <a:pt x="1822494" y="1009855"/>
                  <a:pt x="1780224" y="1020423"/>
                </a:cubicBezTo>
                <a:cubicBezTo>
                  <a:pt x="1762672" y="1024811"/>
                  <a:pt x="1752986" y="1044898"/>
                  <a:pt x="1736804" y="1052989"/>
                </a:cubicBezTo>
                <a:cubicBezTo>
                  <a:pt x="1716336" y="1063224"/>
                  <a:pt x="1692708" y="1065685"/>
                  <a:pt x="1671674" y="1074700"/>
                </a:cubicBezTo>
                <a:cubicBezTo>
                  <a:pt x="1641927" y="1087449"/>
                  <a:pt x="1614161" y="1104436"/>
                  <a:pt x="1584834" y="1118123"/>
                </a:cubicBezTo>
                <a:cubicBezTo>
                  <a:pt x="1559863" y="1129777"/>
                  <a:pt x="1533935" y="1139286"/>
                  <a:pt x="1508848" y="1150689"/>
                </a:cubicBezTo>
                <a:cubicBezTo>
                  <a:pt x="1435066" y="1184227"/>
                  <a:pt x="1495012" y="1162538"/>
                  <a:pt x="1432863" y="1183256"/>
                </a:cubicBezTo>
                <a:cubicBezTo>
                  <a:pt x="1418390" y="1194112"/>
                  <a:pt x="1405151" y="1206847"/>
                  <a:pt x="1389443" y="1215823"/>
                </a:cubicBezTo>
                <a:cubicBezTo>
                  <a:pt x="1379509" y="1221500"/>
                  <a:pt x="1366189" y="1220027"/>
                  <a:pt x="1356878" y="1226678"/>
                </a:cubicBezTo>
                <a:cubicBezTo>
                  <a:pt x="1340222" y="1238576"/>
                  <a:pt x="1329833" y="1257819"/>
                  <a:pt x="1313458" y="1270101"/>
                </a:cubicBezTo>
                <a:cubicBezTo>
                  <a:pt x="1243341" y="1322692"/>
                  <a:pt x="1295618" y="1262643"/>
                  <a:pt x="1237473" y="1313523"/>
                </a:cubicBezTo>
                <a:cubicBezTo>
                  <a:pt x="1179294" y="1364432"/>
                  <a:pt x="1182556" y="1368764"/>
                  <a:pt x="1139778" y="1432934"/>
                </a:cubicBezTo>
                <a:cubicBezTo>
                  <a:pt x="1132541" y="1443790"/>
                  <a:pt x="1129737" y="1459666"/>
                  <a:pt x="1118068" y="1465501"/>
                </a:cubicBezTo>
                <a:lnTo>
                  <a:pt x="1074647" y="1487212"/>
                </a:lnTo>
                <a:cubicBezTo>
                  <a:pt x="1049319" y="1512542"/>
                  <a:pt x="1029378" y="1544771"/>
                  <a:pt x="998662" y="1563201"/>
                </a:cubicBezTo>
                <a:cubicBezTo>
                  <a:pt x="884611" y="1631634"/>
                  <a:pt x="993221" y="1560498"/>
                  <a:pt x="911822" y="1628334"/>
                </a:cubicBezTo>
                <a:cubicBezTo>
                  <a:pt x="812626" y="1711002"/>
                  <a:pt x="966302" y="1562996"/>
                  <a:pt x="835837" y="1693467"/>
                </a:cubicBezTo>
                <a:cubicBezTo>
                  <a:pt x="804702" y="1786877"/>
                  <a:pt x="861099" y="1633860"/>
                  <a:pt x="748997" y="1802023"/>
                </a:cubicBezTo>
                <a:cubicBezTo>
                  <a:pt x="741760" y="1812879"/>
                  <a:pt x="737105" y="1825998"/>
                  <a:pt x="727287" y="1834590"/>
                </a:cubicBezTo>
                <a:cubicBezTo>
                  <a:pt x="677301" y="1878330"/>
                  <a:pt x="667753" y="1871713"/>
                  <a:pt x="618736" y="1899723"/>
                </a:cubicBezTo>
                <a:cubicBezTo>
                  <a:pt x="607409" y="1906196"/>
                  <a:pt x="598758" y="1918001"/>
                  <a:pt x="586171" y="1921434"/>
                </a:cubicBezTo>
                <a:cubicBezTo>
                  <a:pt x="558027" y="1929110"/>
                  <a:pt x="528278" y="1928671"/>
                  <a:pt x="499331" y="1932290"/>
                </a:cubicBezTo>
                <a:lnTo>
                  <a:pt x="293086" y="1921434"/>
                </a:lnTo>
                <a:cubicBezTo>
                  <a:pt x="260404" y="1919099"/>
                  <a:pt x="227178" y="1918526"/>
                  <a:pt x="195391" y="1910579"/>
                </a:cubicBezTo>
                <a:cubicBezTo>
                  <a:pt x="182734" y="1907415"/>
                  <a:pt x="175042" y="1893448"/>
                  <a:pt x="162826" y="1888867"/>
                </a:cubicBezTo>
                <a:cubicBezTo>
                  <a:pt x="145551" y="1882388"/>
                  <a:pt x="126642" y="1881630"/>
                  <a:pt x="108550" y="1878012"/>
                </a:cubicBezTo>
                <a:cubicBezTo>
                  <a:pt x="40845" y="1832873"/>
                  <a:pt x="102581" y="1883659"/>
                  <a:pt x="65130" y="1823734"/>
                </a:cubicBezTo>
                <a:cubicBezTo>
                  <a:pt x="52851" y="1804086"/>
                  <a:pt x="36183" y="1787549"/>
                  <a:pt x="21710" y="1769456"/>
                </a:cubicBezTo>
                <a:cubicBezTo>
                  <a:pt x="18092" y="1754982"/>
                  <a:pt x="14953" y="1740379"/>
                  <a:pt x="10855" y="1726034"/>
                </a:cubicBezTo>
                <a:cubicBezTo>
                  <a:pt x="7712" y="1715031"/>
                  <a:pt x="0" y="1704910"/>
                  <a:pt x="0" y="1693467"/>
                </a:cubicBezTo>
                <a:cubicBezTo>
                  <a:pt x="0" y="1617392"/>
                  <a:pt x="5435" y="1541382"/>
                  <a:pt x="10855" y="1465501"/>
                </a:cubicBezTo>
                <a:cubicBezTo>
                  <a:pt x="12678" y="1439979"/>
                  <a:pt x="15957" y="1414444"/>
                  <a:pt x="21710" y="1389512"/>
                </a:cubicBezTo>
                <a:cubicBezTo>
                  <a:pt x="26856" y="1367212"/>
                  <a:pt x="20534" y="1324378"/>
                  <a:pt x="43420" y="132437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ACCC3F7F-459A-4A46-9C83-46BA8835927C}"/>
              </a:ext>
            </a:extLst>
          </p:cNvPr>
          <p:cNvSpPr>
            <a:spLocks/>
          </p:cNvSpPr>
          <p:nvPr/>
        </p:nvSpPr>
        <p:spPr bwMode="auto">
          <a:xfrm>
            <a:off x="107950" y="2355850"/>
            <a:ext cx="838200" cy="877888"/>
          </a:xfrm>
          <a:custGeom>
            <a:avLst/>
            <a:gdLst>
              <a:gd name="T0" fmla="*/ 109220 w 839316"/>
              <a:gd name="T1" fmla="*/ 54309 h 877624"/>
              <a:gd name="T2" fmla="*/ 98394 w 839316"/>
              <a:gd name="T3" fmla="*/ 162931 h 877624"/>
              <a:gd name="T4" fmla="*/ 87567 w 839316"/>
              <a:gd name="T5" fmla="*/ 260689 h 877624"/>
              <a:gd name="T6" fmla="*/ 44263 w 839316"/>
              <a:gd name="T7" fmla="*/ 325862 h 877624"/>
              <a:gd name="T8" fmla="*/ 44263 w 839316"/>
              <a:gd name="T9" fmla="*/ 684312 h 877624"/>
              <a:gd name="T10" fmla="*/ 109220 w 839316"/>
              <a:gd name="T11" fmla="*/ 771208 h 877624"/>
              <a:gd name="T12" fmla="*/ 141699 w 839316"/>
              <a:gd name="T13" fmla="*/ 782070 h 877624"/>
              <a:gd name="T14" fmla="*/ 174178 w 839316"/>
              <a:gd name="T15" fmla="*/ 814657 h 877624"/>
              <a:gd name="T16" fmla="*/ 466484 w 839316"/>
              <a:gd name="T17" fmla="*/ 836381 h 877624"/>
              <a:gd name="T18" fmla="*/ 661355 w 839316"/>
              <a:gd name="T19" fmla="*/ 825518 h 877624"/>
              <a:gd name="T20" fmla="*/ 704661 w 839316"/>
              <a:gd name="T21" fmla="*/ 814657 h 877624"/>
              <a:gd name="T22" fmla="*/ 737139 w 839316"/>
              <a:gd name="T23" fmla="*/ 792931 h 877624"/>
              <a:gd name="T24" fmla="*/ 780444 w 839316"/>
              <a:gd name="T25" fmla="*/ 771208 h 877624"/>
              <a:gd name="T26" fmla="*/ 802096 w 839316"/>
              <a:gd name="T27" fmla="*/ 738622 h 877624"/>
              <a:gd name="T28" fmla="*/ 823748 w 839316"/>
              <a:gd name="T29" fmla="*/ 673449 h 877624"/>
              <a:gd name="T30" fmla="*/ 834574 w 839316"/>
              <a:gd name="T31" fmla="*/ 325862 h 877624"/>
              <a:gd name="T32" fmla="*/ 812922 w 839316"/>
              <a:gd name="T33" fmla="*/ 173792 h 877624"/>
              <a:gd name="T34" fmla="*/ 747965 w 839316"/>
              <a:gd name="T35" fmla="*/ 130344 h 877624"/>
              <a:gd name="T36" fmla="*/ 704661 w 839316"/>
              <a:gd name="T37" fmla="*/ 76034 h 877624"/>
              <a:gd name="T38" fmla="*/ 672182 w 839316"/>
              <a:gd name="T39" fmla="*/ 54309 h 877624"/>
              <a:gd name="T40" fmla="*/ 639703 w 839316"/>
              <a:gd name="T41" fmla="*/ 21725 h 877624"/>
              <a:gd name="T42" fmla="*/ 563919 w 839316"/>
              <a:gd name="T43" fmla="*/ 0 h 877624"/>
              <a:gd name="T44" fmla="*/ 239135 w 839316"/>
              <a:gd name="T45" fmla="*/ 10861 h 877624"/>
              <a:gd name="T46" fmla="*/ 174178 w 839316"/>
              <a:gd name="T47" fmla="*/ 32586 h 877624"/>
              <a:gd name="T48" fmla="*/ 98394 w 839316"/>
              <a:gd name="T49" fmla="*/ 97758 h 877624"/>
              <a:gd name="T50" fmla="*/ 98394 w 839316"/>
              <a:gd name="T51" fmla="*/ 119483 h 877624"/>
              <a:gd name="T52" fmla="*/ 109220 w 839316"/>
              <a:gd name="T53" fmla="*/ 54309 h 87762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839316" h="877624">
                <a:moveTo>
                  <a:pt x="109511" y="54277"/>
                </a:moveTo>
                <a:cubicBezTo>
                  <a:pt x="105893" y="90462"/>
                  <a:pt x="102463" y="126667"/>
                  <a:pt x="98656" y="162833"/>
                </a:cubicBezTo>
                <a:cubicBezTo>
                  <a:pt x="95226" y="195420"/>
                  <a:pt x="98162" y="229447"/>
                  <a:pt x="87801" y="260533"/>
                </a:cubicBezTo>
                <a:cubicBezTo>
                  <a:pt x="79550" y="285287"/>
                  <a:pt x="44381" y="325666"/>
                  <a:pt x="44381" y="325666"/>
                </a:cubicBezTo>
                <a:cubicBezTo>
                  <a:pt x="0" y="458817"/>
                  <a:pt x="25366" y="370135"/>
                  <a:pt x="44381" y="683900"/>
                </a:cubicBezTo>
                <a:cubicBezTo>
                  <a:pt x="46356" y="716487"/>
                  <a:pt x="85093" y="762604"/>
                  <a:pt x="109511" y="770744"/>
                </a:cubicBezTo>
                <a:lnTo>
                  <a:pt x="142077" y="781600"/>
                </a:lnTo>
                <a:cubicBezTo>
                  <a:pt x="152932" y="792456"/>
                  <a:pt x="159456" y="811917"/>
                  <a:pt x="174642" y="814167"/>
                </a:cubicBezTo>
                <a:cubicBezTo>
                  <a:pt x="602957" y="877624"/>
                  <a:pt x="332123" y="790672"/>
                  <a:pt x="467727" y="835878"/>
                </a:cubicBezTo>
                <a:cubicBezTo>
                  <a:pt x="532857" y="832259"/>
                  <a:pt x="598155" y="830928"/>
                  <a:pt x="663118" y="825022"/>
                </a:cubicBezTo>
                <a:cubicBezTo>
                  <a:pt x="677975" y="823671"/>
                  <a:pt x="692826" y="820044"/>
                  <a:pt x="706538" y="814167"/>
                </a:cubicBezTo>
                <a:cubicBezTo>
                  <a:pt x="718529" y="809027"/>
                  <a:pt x="727776" y="798928"/>
                  <a:pt x="739103" y="792455"/>
                </a:cubicBezTo>
                <a:cubicBezTo>
                  <a:pt x="753153" y="784426"/>
                  <a:pt x="768050" y="777981"/>
                  <a:pt x="782523" y="770744"/>
                </a:cubicBezTo>
                <a:cubicBezTo>
                  <a:pt x="789760" y="759889"/>
                  <a:pt x="798935" y="750100"/>
                  <a:pt x="804233" y="738178"/>
                </a:cubicBezTo>
                <a:cubicBezTo>
                  <a:pt x="813527" y="717265"/>
                  <a:pt x="825943" y="673044"/>
                  <a:pt x="825943" y="673044"/>
                </a:cubicBezTo>
                <a:cubicBezTo>
                  <a:pt x="829561" y="557251"/>
                  <a:pt x="839316" y="441488"/>
                  <a:pt x="836798" y="325666"/>
                </a:cubicBezTo>
                <a:cubicBezTo>
                  <a:pt x="835686" y="274504"/>
                  <a:pt x="835871" y="220451"/>
                  <a:pt x="815088" y="173688"/>
                </a:cubicBezTo>
                <a:cubicBezTo>
                  <a:pt x="804491" y="149844"/>
                  <a:pt x="749958" y="130266"/>
                  <a:pt x="749958" y="130266"/>
                </a:cubicBezTo>
                <a:cubicBezTo>
                  <a:pt x="733840" y="106088"/>
                  <a:pt x="728633" y="93665"/>
                  <a:pt x="706538" y="75988"/>
                </a:cubicBezTo>
                <a:cubicBezTo>
                  <a:pt x="696351" y="67838"/>
                  <a:pt x="683995" y="62629"/>
                  <a:pt x="673973" y="54277"/>
                </a:cubicBezTo>
                <a:cubicBezTo>
                  <a:pt x="662180" y="44449"/>
                  <a:pt x="654181" y="30227"/>
                  <a:pt x="641408" y="21711"/>
                </a:cubicBezTo>
                <a:cubicBezTo>
                  <a:pt x="632061" y="15479"/>
                  <a:pt x="571217" y="1449"/>
                  <a:pt x="565422" y="0"/>
                </a:cubicBezTo>
                <a:cubicBezTo>
                  <a:pt x="456872" y="3618"/>
                  <a:pt x="348007" y="1835"/>
                  <a:pt x="239772" y="10855"/>
                </a:cubicBezTo>
                <a:cubicBezTo>
                  <a:pt x="216967" y="12756"/>
                  <a:pt x="174642" y="32566"/>
                  <a:pt x="174642" y="32566"/>
                </a:cubicBezTo>
                <a:cubicBezTo>
                  <a:pt x="158600" y="43261"/>
                  <a:pt x="98656" y="80151"/>
                  <a:pt x="98656" y="97700"/>
                </a:cubicBezTo>
                <a:lnTo>
                  <a:pt x="98656" y="119411"/>
                </a:lnTo>
                <a:lnTo>
                  <a:pt x="109511" y="54277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CA350B-62EC-734A-895D-F8FB2D400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486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C7A9B91-EA91-7D4D-9BD8-944B1A8B9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13275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5609" name="Title 1">
            <a:extLst>
              <a:ext uri="{FF2B5EF4-FFF2-40B4-BE49-F238E27FC236}">
                <a16:creationId xmlns:a16="http://schemas.microsoft.com/office/drawing/2014/main" id="{0806C777-8F05-0E4A-A696-A35784016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10" name="TextBox 2">
            <a:extLst>
              <a:ext uri="{FF2B5EF4-FFF2-40B4-BE49-F238E27FC236}">
                <a16:creationId xmlns:a16="http://schemas.microsoft.com/office/drawing/2014/main" id="{BED54D71-FD8B-2A40-A274-47F978A0F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124325"/>
            <a:ext cx="3552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25611" name="TextBox 3">
            <a:extLst>
              <a:ext uri="{FF2B5EF4-FFF2-40B4-BE49-F238E27FC236}">
                <a16:creationId xmlns:a16="http://schemas.microsoft.com/office/drawing/2014/main" id="{223A1B59-D5C9-CB48-8E97-774C51B63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722813"/>
            <a:ext cx="1509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25612" name="TextBox 4">
            <a:extLst>
              <a:ext uri="{FF2B5EF4-FFF2-40B4-BE49-F238E27FC236}">
                <a16:creationId xmlns:a16="http://schemas.microsoft.com/office/drawing/2014/main" id="{2908D03A-A29B-C44A-8F1A-32ED1653A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5178425"/>
            <a:ext cx="467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3" name="TextBox 5">
            <a:extLst>
              <a:ext uri="{FF2B5EF4-FFF2-40B4-BE49-F238E27FC236}">
                <a16:creationId xmlns:a16="http://schemas.microsoft.com/office/drawing/2014/main" id="{0557DFA3-6B5F-3144-BDD2-5C1FC418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35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660066"/>
                </a:solidFill>
              </a:rPr>
              <a:t>d’</a:t>
            </a:r>
            <a:r>
              <a:rPr lang="en-US" altLang="ja-JP" sz="2000">
                <a:solidFill>
                  <a:srgbClr val="660066"/>
                </a:solidFill>
              </a:rPr>
              <a:t>(w)</a:t>
            </a:r>
            <a:r>
              <a:rPr lang="en-US" altLang="ja-JP" sz="2000"/>
              <a:t> = min </a:t>
            </a:r>
            <a:r>
              <a:rPr lang="en-US" altLang="ja-JP" sz="2000" baseline="-25000">
                <a:solidFill>
                  <a:srgbClr val="660066"/>
                </a:solidFill>
              </a:rPr>
              <a:t>e=(u,w) </a:t>
            </a:r>
            <a:r>
              <a:rPr lang="en-US" altLang="ja-JP" sz="2000" baseline="-25000"/>
              <a:t>in 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 baseline="-25000"/>
              <a:t>, </a:t>
            </a:r>
            <a:r>
              <a:rPr lang="en-US" altLang="ja-JP" sz="2000" baseline="-25000">
                <a:solidFill>
                  <a:srgbClr val="660066"/>
                </a:solidFill>
              </a:rPr>
              <a:t>u</a:t>
            </a:r>
            <a:r>
              <a:rPr lang="en-US" altLang="ja-JP" sz="2000" baseline="-25000"/>
              <a:t> in </a:t>
            </a:r>
            <a:r>
              <a:rPr lang="en-US" altLang="ja-JP" sz="2000" baseline="-25000">
                <a:solidFill>
                  <a:srgbClr val="660066"/>
                </a:solidFill>
              </a:rPr>
              <a:t>R</a:t>
            </a:r>
            <a:r>
              <a:rPr lang="en-US" altLang="ja-JP" sz="2000" baseline="-25000"/>
              <a:t>  </a:t>
            </a:r>
            <a:r>
              <a:rPr lang="en-US" altLang="ja-JP" sz="2000">
                <a:solidFill>
                  <a:srgbClr val="660066"/>
                </a:solidFill>
              </a:rPr>
              <a:t>d(u)+l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>
                <a:solidFill>
                  <a:srgbClr val="660066"/>
                </a:solidFill>
              </a:rPr>
              <a:t> </a:t>
            </a:r>
            <a:endParaRPr lang="en-US" altLang="en-US" sz="2000">
              <a:solidFill>
                <a:srgbClr val="660066"/>
              </a:solidFill>
            </a:endParaRPr>
          </a:p>
        </p:txBody>
      </p:sp>
      <p:sp>
        <p:nvSpPr>
          <p:cNvPr id="25614" name="TextBox 6">
            <a:extLst>
              <a:ext uri="{FF2B5EF4-FFF2-40B4-BE49-F238E27FC236}">
                <a16:creationId xmlns:a16="http://schemas.microsoft.com/office/drawing/2014/main" id="{78BD8EE0-31BD-AD43-8713-0782BEDD6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656263"/>
            <a:ext cx="2792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25615" name="TextBox 7">
            <a:extLst>
              <a:ext uri="{FF2B5EF4-FFF2-40B4-BE49-F238E27FC236}">
                <a16:creationId xmlns:a16="http://schemas.microsoft.com/office/drawing/2014/main" id="{381F25C4-D786-EF46-8116-345680063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959475"/>
            <a:ext cx="1211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6" name="TextBox 8">
            <a:extLst>
              <a:ext uri="{FF2B5EF4-FFF2-40B4-BE49-F238E27FC236}">
                <a16:creationId xmlns:a16="http://schemas.microsoft.com/office/drawing/2014/main" id="{6132FFEB-ECE2-684F-9D96-A722B53BD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6230938"/>
            <a:ext cx="1312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7CB8A5A-8CE4-7246-87B9-6E88CFB23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2605088"/>
            <a:ext cx="433387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2A744AA-68D7-A74B-8D3D-C4833B0DE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3322638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w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CC0EB62-E9DD-FF4C-A82C-F3573011E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1693863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088B0C6-891B-7646-8FDE-E25122EFC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332263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z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827B904-C1BD-4144-99F2-9011A19A7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260508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x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A0A81F-4FD0-F244-8917-402AEBD7B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1617663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y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C47B08C-BF56-444F-8CAA-1514D5002FA9}"/>
              </a:ext>
            </a:extLst>
          </p:cNvPr>
          <p:cNvCxnSpPr>
            <a:cxnSpLocks noChangeShapeType="1"/>
            <a:stCxn id="12" idx="7"/>
            <a:endCxn id="15" idx="3"/>
          </p:cNvCxnSpPr>
          <p:nvPr/>
        </p:nvCxnSpPr>
        <p:spPr bwMode="auto">
          <a:xfrm rot="5400000" flipH="1" flipV="1">
            <a:off x="1036637" y="1651001"/>
            <a:ext cx="619125" cy="14097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93692F-D059-654C-BFA5-E601980C482D}"/>
              </a:ext>
            </a:extLst>
          </p:cNvPr>
          <p:cNvCxnSpPr>
            <a:cxnSpLocks noChangeShapeType="1"/>
            <a:stCxn id="15" idx="6"/>
            <a:endCxn id="18" idx="2"/>
          </p:cNvCxnSpPr>
          <p:nvPr/>
        </p:nvCxnSpPr>
        <p:spPr bwMode="auto">
          <a:xfrm flipV="1">
            <a:off x="2420938" y="1824038"/>
            <a:ext cx="1250950" cy="7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544CAF-A646-D34E-97CC-3595BA32BDD5}"/>
              </a:ext>
            </a:extLst>
          </p:cNvPr>
          <p:cNvCxnSpPr>
            <a:cxnSpLocks noChangeShapeType="1"/>
            <a:stCxn id="12" idx="5"/>
            <a:endCxn id="14" idx="2"/>
          </p:cNvCxnSpPr>
          <p:nvPr/>
        </p:nvCxnSpPr>
        <p:spPr bwMode="auto">
          <a:xfrm rot="16200000" flipH="1">
            <a:off x="1028700" y="2570163"/>
            <a:ext cx="571500" cy="134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B7776D2-C994-7843-89EC-3EA68DE08932}"/>
              </a:ext>
            </a:extLst>
          </p:cNvPr>
          <p:cNvCxnSpPr>
            <a:cxnSpLocks noChangeShapeType="1"/>
            <a:stCxn id="14" idx="6"/>
            <a:endCxn id="16" idx="2"/>
          </p:cNvCxnSpPr>
          <p:nvPr/>
        </p:nvCxnSpPr>
        <p:spPr bwMode="auto">
          <a:xfrm>
            <a:off x="2420938" y="3529013"/>
            <a:ext cx="125095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DE35003-915C-644E-9DA5-473CD1E3119F}"/>
              </a:ext>
            </a:extLst>
          </p:cNvPr>
          <p:cNvCxnSpPr>
            <a:cxnSpLocks noChangeShapeType="1"/>
            <a:stCxn id="17" idx="0"/>
            <a:endCxn id="18" idx="4"/>
          </p:cNvCxnSpPr>
          <p:nvPr/>
        </p:nvCxnSpPr>
        <p:spPr bwMode="auto">
          <a:xfrm rot="5400000" flipH="1" flipV="1">
            <a:off x="3600451" y="2317750"/>
            <a:ext cx="576262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0839824-9E6D-6248-8E81-B8F94539A18E}"/>
              </a:ext>
            </a:extLst>
          </p:cNvPr>
          <p:cNvCxnSpPr>
            <a:cxnSpLocks noChangeShapeType="1"/>
            <a:stCxn id="17" idx="4"/>
            <a:endCxn id="16" idx="0"/>
          </p:cNvCxnSpPr>
          <p:nvPr/>
        </p:nvCxnSpPr>
        <p:spPr bwMode="auto">
          <a:xfrm rot="5400000">
            <a:off x="3736182" y="3171031"/>
            <a:ext cx="30480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E9F53DE-59E5-4F4C-ABB9-FC8F69ECA008}"/>
              </a:ext>
            </a:extLst>
          </p:cNvPr>
          <p:cNvCxnSpPr>
            <a:cxnSpLocks noChangeShapeType="1"/>
            <a:stCxn id="12" idx="6"/>
            <a:endCxn id="17" idx="2"/>
          </p:cNvCxnSpPr>
          <p:nvPr/>
        </p:nvCxnSpPr>
        <p:spPr bwMode="auto">
          <a:xfrm>
            <a:off x="704850" y="2811463"/>
            <a:ext cx="2967038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535FE1D-41EC-A245-B26E-EAE472A05A0C}"/>
              </a:ext>
            </a:extLst>
          </p:cNvPr>
          <p:cNvCxnSpPr>
            <a:cxnSpLocks noChangeShapeType="1"/>
            <a:stCxn id="15" idx="5"/>
            <a:endCxn id="17" idx="1"/>
          </p:cNvCxnSpPr>
          <p:nvPr/>
        </p:nvCxnSpPr>
        <p:spPr bwMode="auto">
          <a:xfrm rot="16200000" flipH="1">
            <a:off x="2736850" y="1666876"/>
            <a:ext cx="619125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F129B22-CF3B-054B-A9C8-762CBEFD0CE9}"/>
              </a:ext>
            </a:extLst>
          </p:cNvPr>
          <p:cNvCxnSpPr>
            <a:cxnSpLocks noChangeShapeType="1"/>
            <a:stCxn id="14" idx="7"/>
            <a:endCxn id="17" idx="3"/>
          </p:cNvCxnSpPr>
          <p:nvPr/>
        </p:nvCxnSpPr>
        <p:spPr bwMode="auto">
          <a:xfrm rot="5400000" flipH="1" flipV="1">
            <a:off x="2833688" y="2481263"/>
            <a:ext cx="425450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47">
            <a:extLst>
              <a:ext uri="{FF2B5EF4-FFF2-40B4-BE49-F238E27FC236}">
                <a16:creationId xmlns:a16="http://schemas.microsoft.com/office/drawing/2014/main" id="{0A6F7292-C8D0-8B45-A5DD-3A82ABF535D7}"/>
              </a:ext>
            </a:extLst>
          </p:cNvPr>
          <p:cNvGrpSpPr>
            <a:grpSpLocks/>
          </p:cNvGrpSpPr>
          <p:nvPr/>
        </p:nvGrpSpPr>
        <p:grpSpPr bwMode="auto">
          <a:xfrm>
            <a:off x="1063625" y="1541463"/>
            <a:ext cx="3127375" cy="2312987"/>
            <a:chOff x="1063792" y="1541486"/>
            <a:chExt cx="3127869" cy="2313316"/>
          </a:xfrm>
        </p:grpSpPr>
        <p:sp>
          <p:nvSpPr>
            <p:cNvPr id="25663" name="TextBox 20">
              <a:extLst>
                <a:ext uri="{FF2B5EF4-FFF2-40B4-BE49-F238E27FC236}">
                  <a16:creationId xmlns:a16="http://schemas.microsoft.com/office/drawing/2014/main" id="{FD7C0537-6BC2-4D43-A116-F5C55A6F8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207340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4" name="TextBox 38">
              <a:extLst>
                <a:ext uri="{FF2B5EF4-FFF2-40B4-BE49-F238E27FC236}">
                  <a16:creationId xmlns:a16="http://schemas.microsoft.com/office/drawing/2014/main" id="{05F2ED48-5CC0-5048-8282-52E6933E4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3181518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65" name="TextBox 39">
              <a:extLst>
                <a:ext uri="{FF2B5EF4-FFF2-40B4-BE49-F238E27FC236}">
                  <a16:creationId xmlns:a16="http://schemas.microsoft.com/office/drawing/2014/main" id="{FDC0E2FD-40D7-ED4C-8E62-9624B010E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452" y="249204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666" name="TextBox 40">
              <a:extLst>
                <a:ext uri="{FF2B5EF4-FFF2-40B4-BE49-F238E27FC236}">
                  <a16:creationId xmlns:a16="http://schemas.microsoft.com/office/drawing/2014/main" id="{7991BC77-E6A3-5742-92F3-15C94446F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7436" y="154148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7" name="TextBox 41">
              <a:extLst>
                <a:ext uri="{FF2B5EF4-FFF2-40B4-BE49-F238E27FC236}">
                  <a16:creationId xmlns:a16="http://schemas.microsoft.com/office/drawing/2014/main" id="{6C01F61F-70E9-1E46-9B40-4A4659C7B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348547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8" name="TextBox 42">
              <a:extLst>
                <a:ext uri="{FF2B5EF4-FFF2-40B4-BE49-F238E27FC236}">
                  <a16:creationId xmlns:a16="http://schemas.microsoft.com/office/drawing/2014/main" id="{6996C92B-8914-284C-A9B1-367BE5546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21475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9" name="TextBox 43">
              <a:extLst>
                <a:ext uri="{FF2B5EF4-FFF2-40B4-BE49-F238E27FC236}">
                  <a16:creationId xmlns:a16="http://schemas.microsoft.com/office/drawing/2014/main" id="{F8CD49A8-D47F-C446-B6AB-481C0539C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88840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70" name="TextBox 44">
              <a:extLst>
                <a:ext uri="{FF2B5EF4-FFF2-40B4-BE49-F238E27FC236}">
                  <a16:creationId xmlns:a16="http://schemas.microsoft.com/office/drawing/2014/main" id="{6172A3F2-E696-134A-B7D7-96E578EFC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581" y="222561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71" name="TextBox 45">
              <a:extLst>
                <a:ext uri="{FF2B5EF4-FFF2-40B4-BE49-F238E27FC236}">
                  <a16:creationId xmlns:a16="http://schemas.microsoft.com/office/drawing/2014/main" id="{263D1EC1-71FC-844A-8F8C-4EE4C9055C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0001" y="301784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7A9A69AE-B902-6146-A711-B3DB3016D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306638"/>
            <a:ext cx="87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d(s)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660066"/>
                </a:solidFill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A953C0-8CD5-D745-B9A3-3F74FA860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29381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4318B4-C1A1-4D4A-8C6D-AA9F80253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273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FC7FD2-FD64-7E45-A840-D6303871C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67030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06AB7FB-171E-444B-B889-634A74A68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367030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540204E-8378-2E41-B0A0-A9C075907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437515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0B1FD19-A3B5-124A-99F2-01370BDB9DBB}"/>
              </a:ext>
            </a:extLst>
          </p:cNvPr>
          <p:cNvCxnSpPr>
            <a:cxnSpLocks noChangeShapeType="1"/>
            <a:stCxn id="54" idx="4"/>
          </p:cNvCxnSpPr>
          <p:nvPr/>
        </p:nvCxnSpPr>
        <p:spPr bwMode="auto">
          <a:xfrm rot="5400000">
            <a:off x="6421437" y="4217988"/>
            <a:ext cx="269875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F1DEDE8-DE89-184B-B489-B50AD67B3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306638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d(u)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144EF11-55E6-2A42-A773-DE11CBB2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563" y="161766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69C5C3D-8D35-E545-A363-632CEC25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3366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3" name="Group 68">
            <a:extLst>
              <a:ext uri="{FF2B5EF4-FFF2-40B4-BE49-F238E27FC236}">
                <a16:creationId xmlns:a16="http://schemas.microsoft.com/office/drawing/2014/main" id="{B09E516F-30AC-D743-8964-86064AC37C23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4022725"/>
            <a:ext cx="966787" cy="765175"/>
            <a:chOff x="6710378" y="4022236"/>
            <a:chExt cx="966330" cy="764939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7A5C97D5-165D-7A41-8D10-8290A78CB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1939" y="4374552"/>
              <a:ext cx="434769" cy="41262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w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5106822-4A63-4744-9F1C-B563E367DBA6}"/>
                </a:ext>
              </a:extLst>
            </p:cNvPr>
            <p:cNvCxnSpPr>
              <a:cxnSpLocks noChangeShapeType="1"/>
              <a:stCxn id="54" idx="5"/>
              <a:endCxn id="66" idx="1"/>
            </p:cNvCxnSpPr>
            <p:nvPr/>
          </p:nvCxnSpPr>
          <p:spPr bwMode="auto">
            <a:xfrm rot="16200000" flipH="1">
              <a:off x="6801582" y="3931032"/>
              <a:ext cx="412623" cy="595031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6CD844C6-D428-DE43-A4D7-63597702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730500"/>
            <a:ext cx="947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C47E01B-F918-7D46-8E7A-E55C49D61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525" y="33543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5</a:t>
            </a:r>
          </a:p>
        </p:txBody>
      </p:sp>
      <p:grpSp>
        <p:nvGrpSpPr>
          <p:cNvPr id="4" name="Group 74">
            <a:extLst>
              <a:ext uri="{FF2B5EF4-FFF2-40B4-BE49-F238E27FC236}">
                <a16:creationId xmlns:a16="http://schemas.microsoft.com/office/drawing/2014/main" id="{35776B5C-1529-7D46-BF8C-D0D1D7700810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4787900"/>
            <a:ext cx="433388" cy="758825"/>
            <a:chOff x="6339765" y="4787175"/>
            <a:chExt cx="434200" cy="760138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9F20004-BB98-3141-A794-E8AE43408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9765" y="5135440"/>
              <a:ext cx="434200" cy="41187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x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6FFFE547-D4BC-724E-9625-271CC40A566A}"/>
                </a:ext>
              </a:extLst>
            </p:cNvPr>
            <p:cNvCxnSpPr>
              <a:cxnSpLocks noChangeShapeType="1"/>
              <a:stCxn id="55" idx="4"/>
              <a:endCxn id="72" idx="0"/>
            </p:cNvCxnSpPr>
            <p:nvPr/>
          </p:nvCxnSpPr>
          <p:spPr bwMode="auto">
            <a:xfrm rot="16200000" flipH="1">
              <a:off x="6381937" y="4961308"/>
              <a:ext cx="348265" cy="0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C61ABEBD-EE4B-CC45-9C0D-2EB16369B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730500"/>
            <a:ext cx="882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d(x)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C17B865-CFE5-5C4C-BA6E-4BD7DF275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675" y="16065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3337F6C-5AED-7745-8B7D-54AEAF49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3355975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grpSp>
        <p:nvGrpSpPr>
          <p:cNvPr id="5" name="Group 83">
            <a:extLst>
              <a:ext uri="{FF2B5EF4-FFF2-40B4-BE49-F238E27FC236}">
                <a16:creationId xmlns:a16="http://schemas.microsoft.com/office/drawing/2014/main" id="{A9CF39DA-66F1-8648-BAB6-56993339C193}"/>
              </a:ext>
            </a:extLst>
          </p:cNvPr>
          <p:cNvGrpSpPr>
            <a:grpSpLocks/>
          </p:cNvGrpSpPr>
          <p:nvPr/>
        </p:nvGrpSpPr>
        <p:grpSpPr bwMode="auto">
          <a:xfrm>
            <a:off x="6338888" y="5546725"/>
            <a:ext cx="434975" cy="825500"/>
            <a:chOff x="6338970" y="5547313"/>
            <a:chExt cx="434200" cy="824777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EFC9A7E-C063-164B-B011-4B4388654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970" y="5959702"/>
              <a:ext cx="434200" cy="412389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y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9360511B-AD5C-0146-AFAB-2BE821F3083A}"/>
                </a:ext>
              </a:extLst>
            </p:cNvPr>
            <p:cNvCxnSpPr>
              <a:cxnSpLocks noChangeShapeType="1"/>
              <a:stCxn id="72" idx="4"/>
              <a:endCxn id="81" idx="0"/>
            </p:cNvCxnSpPr>
            <p:nvPr/>
          </p:nvCxnSpPr>
          <p:spPr bwMode="auto">
            <a:xfrm rot="5400000">
              <a:off x="6350668" y="5752715"/>
              <a:ext cx="412389" cy="1585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90E37E8-7876-434D-95B1-0C38F05C2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3138488"/>
            <a:ext cx="885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d(y)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3</a:t>
            </a:r>
          </a:p>
        </p:txBody>
      </p:sp>
      <p:grpSp>
        <p:nvGrpSpPr>
          <p:cNvPr id="6" name="Group 89">
            <a:extLst>
              <a:ext uri="{FF2B5EF4-FFF2-40B4-BE49-F238E27FC236}">
                <a16:creationId xmlns:a16="http://schemas.microsoft.com/office/drawing/2014/main" id="{4A21113F-1E3C-5A4F-AB0C-CA3526AC935E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5486400"/>
            <a:ext cx="1030287" cy="885825"/>
            <a:chOff x="6710378" y="5486901"/>
            <a:chExt cx="1029918" cy="885189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99B3CA4-EE91-544D-81E5-C7AB4C8E7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5477" y="5959636"/>
              <a:ext cx="434819" cy="412454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z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BE958A26-F8D4-5E42-8ABF-ABD4893FA574}"/>
                </a:ext>
              </a:extLst>
            </p:cNvPr>
            <p:cNvCxnSpPr>
              <a:cxnSpLocks noChangeShapeType="1"/>
              <a:stCxn id="72" idx="5"/>
              <a:endCxn id="87" idx="1"/>
            </p:cNvCxnSpPr>
            <p:nvPr/>
          </p:nvCxnSpPr>
          <p:spPr bwMode="auto">
            <a:xfrm rot="16200000" flipH="1">
              <a:off x="6773158" y="5424121"/>
              <a:ext cx="533017" cy="658576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3D13CE6F-39D3-D34D-ADE8-F87CDF76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1138" y="3170238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d(z)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4</a:t>
            </a:r>
          </a:p>
        </p:txBody>
      </p:sp>
      <p:sp>
        <p:nvSpPr>
          <p:cNvPr id="92" name="Rectangular Callout 91">
            <a:extLst>
              <a:ext uri="{FF2B5EF4-FFF2-40B4-BE49-F238E27FC236}">
                <a16:creationId xmlns:a16="http://schemas.microsoft.com/office/drawing/2014/main" id="{48687C50-362D-3A46-A2F7-7DCEB55E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675" y="4787900"/>
            <a:ext cx="1400175" cy="868363"/>
          </a:xfrm>
          <a:prstGeom prst="wedgeRectCallout">
            <a:avLst>
              <a:gd name="adj1" fmla="val 55134"/>
              <a:gd name="adj2" fmla="val -97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49" grpId="0"/>
      <p:bldP spid="51" grpId="0"/>
      <p:bldP spid="52" grpId="0"/>
      <p:bldP spid="52" grpId="1"/>
      <p:bldP spid="53" grpId="0"/>
      <p:bldP spid="53" grpId="1"/>
      <p:bldP spid="53" grpId="2"/>
      <p:bldP spid="54" grpId="0" animBg="1"/>
      <p:bldP spid="55" grpId="0" animBg="1"/>
      <p:bldP spid="62" grpId="0"/>
      <p:bldP spid="63" grpId="0"/>
      <p:bldP spid="63" grpId="1"/>
      <p:bldP spid="63" grpId="2"/>
      <p:bldP spid="63" grpId="3"/>
      <p:bldP spid="64" grpId="0"/>
      <p:bldP spid="64" grpId="1"/>
      <p:bldP spid="64" grpId="2"/>
      <p:bldP spid="70" grpId="0"/>
      <p:bldP spid="71" grpId="0"/>
      <p:bldP spid="71" grpId="1"/>
      <p:bldP spid="76" grpId="0"/>
      <p:bldP spid="78" grpId="0"/>
      <p:bldP spid="79" grpId="0"/>
      <p:bldP spid="85" grpId="0"/>
      <p:bldP spid="91" grpId="0"/>
      <p:bldP spid="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2D87380-B078-A04B-99BB-F1AFF5058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Couple of remarks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C63445B8-7DF7-7F41-9EE0-DE13BA3DA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9125"/>
            <a:ext cx="8623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/>
              <a:t>The Dijkstra’</a:t>
            </a:r>
            <a:r>
              <a:rPr lang="en-US" altLang="ja-JP" sz="2500"/>
              <a:t>s algo does not explicitly compute the shortest paths</a:t>
            </a:r>
            <a:endParaRPr lang="en-US" altLang="en-US" sz="2500"/>
          </a:p>
        </p:txBody>
      </p:sp>
      <p:sp>
        <p:nvSpPr>
          <p:cNvPr id="26627" name="TextBox 3">
            <a:extLst>
              <a:ext uri="{FF2B5EF4-FFF2-40B4-BE49-F238E27FC236}">
                <a16:creationId xmlns:a16="http://schemas.microsoft.com/office/drawing/2014/main" id="{BE3327D9-E1F1-4449-944A-79130C4B2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2735263"/>
            <a:ext cx="436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Can maintain “</a:t>
            </a:r>
            <a:r>
              <a:rPr lang="en-US" altLang="ja-JP" sz="1800"/>
              <a:t>shortest path tree” separately</a:t>
            </a:r>
            <a:endParaRPr lang="en-US" altLang="en-US" sz="1800"/>
          </a:p>
        </p:txBody>
      </p:sp>
      <p:sp>
        <p:nvSpPr>
          <p:cNvPr id="26628" name="TextBox 4">
            <a:extLst>
              <a:ext uri="{FF2B5EF4-FFF2-40B4-BE49-F238E27FC236}">
                <a16:creationId xmlns:a16="http://schemas.microsoft.com/office/drawing/2014/main" id="{71201236-3C73-E64D-BFC4-4CF7A8F8C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908425"/>
            <a:ext cx="7531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/>
              <a:t>Dijkstra’</a:t>
            </a:r>
            <a:r>
              <a:rPr lang="en-US" altLang="ja-JP" sz="2500"/>
              <a:t>s algorithm does not work with </a:t>
            </a:r>
            <a:r>
              <a:rPr lang="en-US" altLang="ja-JP" sz="2500">
                <a:solidFill>
                  <a:srgbClr val="FF0000"/>
                </a:solidFill>
              </a:rPr>
              <a:t>negative</a:t>
            </a:r>
            <a:r>
              <a:rPr lang="en-US" altLang="ja-JP" sz="2500"/>
              <a:t> weights</a:t>
            </a:r>
            <a:endParaRPr lang="en-US" altLang="en-US" sz="2500"/>
          </a:p>
        </p:txBody>
      </p:sp>
      <p:sp>
        <p:nvSpPr>
          <p:cNvPr id="26629" name="TextBox 5">
            <a:extLst>
              <a:ext uri="{FF2B5EF4-FFF2-40B4-BE49-F238E27FC236}">
                <a16:creationId xmlns:a16="http://schemas.microsoft.com/office/drawing/2014/main" id="{C1F38127-7B41-F348-BDAE-62F3665FF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4656138"/>
            <a:ext cx="1881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Left as an exercise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2AE72D63-88D9-7C48-9FD3-331C10A93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0" name="TextBox 2">
            <a:extLst>
              <a:ext uri="{FF2B5EF4-FFF2-40B4-BE49-F238E27FC236}">
                <a16:creationId xmlns:a16="http://schemas.microsoft.com/office/drawing/2014/main" id="{F7C889C3-ABBE-1C40-86BA-73E00934D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2500313"/>
            <a:ext cx="4708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Prove the correctness of Dijkstra’</a:t>
            </a:r>
            <a:r>
              <a:rPr lang="en-US" altLang="ja-JP" sz="1800">
                <a:latin typeface="Arial" panose="020B0604020202020204" pitchFamily="34" charset="0"/>
              </a:rPr>
              <a:t>s Algorithm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0481FB2-3701-7D41-8318-489FC6D59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86038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id="{2E766556-2C94-E545-B532-7B3612B7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TextBox 2">
            <a:extLst>
              <a:ext uri="{FF2B5EF4-FFF2-40B4-BE49-F238E27FC236}">
                <a16:creationId xmlns:a16="http://schemas.microsoft.com/office/drawing/2014/main" id="{1D29BBB5-99BF-3743-9B2D-CF11AFA86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0" y="2116138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6388" name="TextBox 3">
            <a:extLst>
              <a:ext uri="{FF2B5EF4-FFF2-40B4-BE49-F238E27FC236}">
                <a16:creationId xmlns:a16="http://schemas.microsoft.com/office/drawing/2014/main" id="{73D8C5D5-BD51-374A-8533-4AE588A40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695575"/>
            <a:ext cx="1509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16389" name="TextBox 4">
            <a:extLst>
              <a:ext uri="{FF2B5EF4-FFF2-40B4-BE49-F238E27FC236}">
                <a16:creationId xmlns:a16="http://schemas.microsoft.com/office/drawing/2014/main" id="{23A31D88-8FE8-ED41-B6AD-ADCBAA11D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151188"/>
            <a:ext cx="4557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6390" name="TextBox 6">
            <a:extLst>
              <a:ext uri="{FF2B5EF4-FFF2-40B4-BE49-F238E27FC236}">
                <a16:creationId xmlns:a16="http://schemas.microsoft.com/office/drawing/2014/main" id="{440D4720-49AF-5142-B0FD-D8C79D523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629025"/>
            <a:ext cx="2740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16391" name="TextBox 7">
            <a:extLst>
              <a:ext uri="{FF2B5EF4-FFF2-40B4-BE49-F238E27FC236}">
                <a16:creationId xmlns:a16="http://schemas.microsoft.com/office/drawing/2014/main" id="{DD37E816-81E9-E84D-9FA3-099BE6CFC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932238"/>
            <a:ext cx="120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6392" name="TextBox 8">
            <a:extLst>
              <a:ext uri="{FF2B5EF4-FFF2-40B4-BE49-F238E27FC236}">
                <a16:creationId xmlns:a16="http://schemas.microsoft.com/office/drawing/2014/main" id="{405BA9ED-150B-CB45-8F82-7E18AE58F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4203700"/>
            <a:ext cx="1308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67ACE3-1160-4446-B6E0-B98FD91D9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359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394" name="TextBox 5">
            <a:extLst>
              <a:ext uri="{FF2B5EF4-FFF2-40B4-BE49-F238E27FC236}">
                <a16:creationId xmlns:a16="http://schemas.microsoft.com/office/drawing/2014/main" id="{82FC206F-9A10-0A40-BC62-A0E5F8591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429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660066"/>
                </a:solidFill>
              </a:rPr>
              <a:t>d’</a:t>
            </a:r>
            <a:r>
              <a:rPr lang="en-US" altLang="ja-JP" sz="2000" dirty="0">
                <a:solidFill>
                  <a:srgbClr val="660066"/>
                </a:solidFill>
              </a:rPr>
              <a:t>(w)</a:t>
            </a:r>
            <a:r>
              <a:rPr lang="en-US" altLang="ja-JP" sz="2000" dirty="0"/>
              <a:t> = min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e=(</a:t>
            </a:r>
            <a:r>
              <a:rPr lang="en-US" altLang="ja-JP" sz="2000" baseline="-25000" dirty="0" err="1">
                <a:solidFill>
                  <a:srgbClr val="660066"/>
                </a:solidFill>
              </a:rPr>
              <a:t>u,w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) </a:t>
            </a:r>
            <a:r>
              <a:rPr lang="en-US" altLang="ja-JP" sz="2000" baseline="-25000" dirty="0"/>
              <a:t>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baseline="-25000" dirty="0"/>
              <a:t>,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u</a:t>
            </a:r>
            <a:r>
              <a:rPr lang="en-US" altLang="ja-JP" sz="2000" baseline="-25000" dirty="0"/>
              <a:t> 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R</a:t>
            </a:r>
            <a:r>
              <a:rPr lang="en-US" altLang="ja-JP" sz="2000" baseline="-25000" dirty="0"/>
              <a:t>  </a:t>
            </a:r>
            <a:r>
              <a:rPr lang="en-US" altLang="ja-JP" sz="2000" dirty="0">
                <a:solidFill>
                  <a:srgbClr val="660066"/>
                </a:solidFill>
              </a:rPr>
              <a:t>d(u)+l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dirty="0">
                <a:solidFill>
                  <a:srgbClr val="660066"/>
                </a:solidFill>
              </a:rPr>
              <a:t> </a:t>
            </a:r>
            <a:endParaRPr lang="en-US" altLang="en-US" sz="2000" dirty="0">
              <a:solidFill>
                <a:srgbClr val="66006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1336F-8359-CF41-B18A-37CDD41C7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070475"/>
            <a:ext cx="7737475" cy="36988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Lemma 1: At end of each iteration, if </a:t>
            </a:r>
            <a:r>
              <a:rPr lang="en-US" altLang="en-US">
                <a:solidFill>
                  <a:srgbClr val="7030A0"/>
                </a:solidFill>
              </a:rPr>
              <a:t>u</a:t>
            </a:r>
            <a:r>
              <a:rPr lang="en-US" altLang="en-US"/>
              <a:t> in </a:t>
            </a:r>
            <a:r>
              <a:rPr lang="en-US" altLang="en-US">
                <a:solidFill>
                  <a:srgbClr val="7030A0"/>
                </a:solidFill>
              </a:rPr>
              <a:t>R</a:t>
            </a:r>
            <a:r>
              <a:rPr lang="en-US" altLang="en-US"/>
              <a:t>, then </a:t>
            </a:r>
            <a:r>
              <a:rPr lang="en-US" altLang="en-US">
                <a:solidFill>
                  <a:srgbClr val="7030A0"/>
                </a:solidFill>
              </a:rPr>
              <a:t>P</a:t>
            </a:r>
            <a:r>
              <a:rPr lang="en-US" altLang="en-US" baseline="-25000">
                <a:solidFill>
                  <a:srgbClr val="7030A0"/>
                </a:solidFill>
              </a:rPr>
              <a:t>u</a:t>
            </a:r>
            <a:r>
              <a:rPr lang="en-US" altLang="en-US"/>
              <a:t> is a shortest </a:t>
            </a:r>
            <a:r>
              <a:rPr lang="en-US" altLang="en-US">
                <a:solidFill>
                  <a:srgbClr val="7030A0"/>
                </a:solidFill>
              </a:rPr>
              <a:t>s-u</a:t>
            </a:r>
            <a:r>
              <a:rPr lang="en-US" altLang="en-US"/>
              <a:t> path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12EBBC-C085-324D-BA85-0A8C831D2A44}"/>
              </a:ext>
            </a:extLst>
          </p:cNvPr>
          <p:cNvSpPr txBox="1"/>
          <p:nvPr/>
        </p:nvSpPr>
        <p:spPr>
          <a:xfrm>
            <a:off x="384175" y="1441450"/>
            <a:ext cx="3530600" cy="3397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P</a:t>
            </a:r>
            <a:r>
              <a:rPr lang="en-US" sz="1600" baseline="-25000" dirty="0">
                <a:solidFill>
                  <a:srgbClr val="7030A0"/>
                </a:solidFill>
              </a:rPr>
              <a:t>u</a:t>
            </a:r>
            <a:r>
              <a:rPr lang="en-US" sz="1600" dirty="0"/>
              <a:t> shortest </a:t>
            </a:r>
            <a:r>
              <a:rPr lang="en-US" sz="1600" dirty="0">
                <a:solidFill>
                  <a:srgbClr val="7030A0"/>
                </a:solidFill>
              </a:rPr>
              <a:t>s-u</a:t>
            </a:r>
            <a:r>
              <a:rPr lang="en-US" sz="1600" dirty="0"/>
              <a:t> path in “Dijkstra tree”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70063A-5132-2241-9FBC-61221F7FC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32463"/>
            <a:ext cx="5724525" cy="3698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Lemma 2: If u is connected to s, then </a:t>
            </a:r>
            <a:r>
              <a:rPr lang="en-US" altLang="en-US">
                <a:solidFill>
                  <a:srgbClr val="7030A0"/>
                </a:solidFill>
              </a:rPr>
              <a:t>u</a:t>
            </a:r>
            <a:r>
              <a:rPr lang="en-US" altLang="en-US"/>
              <a:t> in </a:t>
            </a:r>
            <a:r>
              <a:rPr lang="en-US" altLang="en-US">
                <a:solidFill>
                  <a:srgbClr val="7030A0"/>
                </a:solidFill>
              </a:rPr>
              <a:t>R</a:t>
            </a:r>
            <a:r>
              <a:rPr lang="en-US" altLang="en-US"/>
              <a:t> at 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700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Proof idea of Lemma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0481FB2-3701-7D41-8318-489FC6D59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86038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4546F530-0E7C-5F40-8EBA-4F0D262E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1" name="TextBox 2">
            <a:extLst>
              <a:ext uri="{FF2B5EF4-FFF2-40B4-BE49-F238E27FC236}">
                <a16:creationId xmlns:a16="http://schemas.microsoft.com/office/drawing/2014/main" id="{96D2A322-29EC-1E43-B0DC-33B018AC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0" y="2116138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7412" name="TextBox 3">
            <a:extLst>
              <a:ext uri="{FF2B5EF4-FFF2-40B4-BE49-F238E27FC236}">
                <a16:creationId xmlns:a16="http://schemas.microsoft.com/office/drawing/2014/main" id="{DAD28FEB-9D78-474B-A40A-3DB8AF9BB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695575"/>
            <a:ext cx="1509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7CF69611-5616-5448-81C8-2CFC3A800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151188"/>
            <a:ext cx="4557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4" name="TextBox 6">
            <a:extLst>
              <a:ext uri="{FF2B5EF4-FFF2-40B4-BE49-F238E27FC236}">
                <a16:creationId xmlns:a16="http://schemas.microsoft.com/office/drawing/2014/main" id="{D09E80A3-B469-CB4C-AEB7-C453DD674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629025"/>
            <a:ext cx="2740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17415" name="TextBox 7">
            <a:extLst>
              <a:ext uri="{FF2B5EF4-FFF2-40B4-BE49-F238E27FC236}">
                <a16:creationId xmlns:a16="http://schemas.microsoft.com/office/drawing/2014/main" id="{9674F6A6-EC83-D347-B362-476FA4A12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932238"/>
            <a:ext cx="120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6" name="TextBox 8">
            <a:extLst>
              <a:ext uri="{FF2B5EF4-FFF2-40B4-BE49-F238E27FC236}">
                <a16:creationId xmlns:a16="http://schemas.microsoft.com/office/drawing/2014/main" id="{45D347C2-1427-9A40-BD5D-870D69BC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4203700"/>
            <a:ext cx="1308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7AFA5E13-E82E-9C4A-9C27-B508B9E16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3429000"/>
            <a:ext cx="1270000" cy="873125"/>
          </a:xfrm>
          <a:prstGeom prst="wedgeRoundRectCallout">
            <a:avLst>
              <a:gd name="adj1" fmla="val 123611"/>
              <a:gd name="adj2" fmla="val -59343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At most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iterations</a:t>
            </a:r>
          </a:p>
        </p:txBody>
      </p:sp>
      <p:sp>
        <p:nvSpPr>
          <p:cNvPr id="75" name="Cloud Callout 74">
            <a:extLst>
              <a:ext uri="{FF2B5EF4-FFF2-40B4-BE49-F238E27FC236}">
                <a16:creationId xmlns:a16="http://schemas.microsoft.com/office/drawing/2014/main" id="{1809E713-F0DD-8041-B7B1-E3E40A4219C5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096000" y="4203700"/>
            <a:ext cx="3047999" cy="1538288"/>
          </a:xfrm>
          <a:prstGeom prst="cloudCallout">
            <a:avLst>
              <a:gd name="adj1" fmla="val -88341"/>
              <a:gd name="adj2" fmla="val -69833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" name="Group 87">
            <a:extLst>
              <a:ext uri="{FF2B5EF4-FFF2-40B4-BE49-F238E27FC236}">
                <a16:creationId xmlns:a16="http://schemas.microsoft.com/office/drawing/2014/main" id="{1B01A3B5-B641-F741-B12F-9CBDB7121EBC}"/>
              </a:ext>
            </a:extLst>
          </p:cNvPr>
          <p:cNvGrpSpPr>
            <a:grpSpLocks/>
          </p:cNvGrpSpPr>
          <p:nvPr/>
        </p:nvGrpSpPr>
        <p:grpSpPr bwMode="auto">
          <a:xfrm>
            <a:off x="3165475" y="5297488"/>
            <a:ext cx="3149600" cy="369887"/>
            <a:chOff x="3165084" y="5297267"/>
            <a:chExt cx="3149266" cy="36933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01ECB5A2-E4EF-C546-9F44-E81FC83A2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355" y="5297267"/>
              <a:ext cx="3107995" cy="369332"/>
            </a:xfrm>
            <a:prstGeom prst="rect">
              <a:avLst/>
            </a:prstGeom>
            <a:solidFill>
              <a:srgbClr val="77933C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7426" name="TextBox 81">
              <a:extLst>
                <a:ext uri="{FF2B5EF4-FFF2-40B4-BE49-F238E27FC236}">
                  <a16:creationId xmlns:a16="http://schemas.microsoft.com/office/drawing/2014/main" id="{87D87344-D34D-8640-B57C-F52CEA0C67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5084" y="5297267"/>
              <a:ext cx="3085493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O((m+n)n) </a:t>
              </a:r>
              <a:r>
                <a:rPr lang="en-US" altLang="en-US" sz="1800"/>
                <a:t>time bound is trivial</a:t>
              </a:r>
            </a:p>
          </p:txBody>
        </p:sp>
      </p:grpSp>
      <p:grpSp>
        <p:nvGrpSpPr>
          <p:cNvPr id="3" name="Group 93">
            <a:extLst>
              <a:ext uri="{FF2B5EF4-FFF2-40B4-BE49-F238E27FC236}">
                <a16:creationId xmlns:a16="http://schemas.microsoft.com/office/drawing/2014/main" id="{0EBB959D-E0C4-4F40-9F9B-E929699B45A0}"/>
              </a:ext>
            </a:extLst>
          </p:cNvPr>
          <p:cNvGrpSpPr>
            <a:grpSpLocks/>
          </p:cNvGrpSpPr>
          <p:nvPr/>
        </p:nvGrpSpPr>
        <p:grpSpPr bwMode="auto">
          <a:xfrm>
            <a:off x="2319338" y="6069013"/>
            <a:ext cx="5172075" cy="658812"/>
            <a:chOff x="2318564" y="6068248"/>
            <a:chExt cx="4664297" cy="659480"/>
          </a:xfrm>
        </p:grpSpPr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3110538A-2D81-B541-8772-8092736504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8564" y="6068248"/>
              <a:ext cx="4664297" cy="659480"/>
            </a:xfrm>
            <a:prstGeom prst="roundRect">
              <a:avLst>
                <a:gd name="adj" fmla="val 16667"/>
              </a:avLst>
            </a:prstGeom>
            <a:solidFill>
              <a:srgbClr val="93CDDD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7424" name="TextBox 89">
              <a:extLst>
                <a:ext uri="{FF2B5EF4-FFF2-40B4-BE49-F238E27FC236}">
                  <a16:creationId xmlns:a16="http://schemas.microsoft.com/office/drawing/2014/main" id="{D08DE249-2C64-BE41-9AD7-88C87B5E2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3039" y="6198520"/>
              <a:ext cx="4519822" cy="369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O((m+n) log n) </a:t>
              </a:r>
              <a:r>
                <a:rPr lang="en-US" altLang="en-US" sz="1800"/>
                <a:t>time implementation with priority Q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567ACE3-1160-4446-B6E0-B98FD91D9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359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22" name="TextBox 5">
            <a:extLst>
              <a:ext uri="{FF2B5EF4-FFF2-40B4-BE49-F238E27FC236}">
                <a16:creationId xmlns:a16="http://schemas.microsoft.com/office/drawing/2014/main" id="{8386FB80-7277-0644-83B5-63655715E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429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660066"/>
                </a:solidFill>
              </a:rPr>
              <a:t>d’</a:t>
            </a:r>
            <a:r>
              <a:rPr lang="en-US" altLang="ja-JP" sz="2000" dirty="0">
                <a:solidFill>
                  <a:srgbClr val="660066"/>
                </a:solidFill>
              </a:rPr>
              <a:t>(w)</a:t>
            </a:r>
            <a:r>
              <a:rPr lang="en-US" altLang="ja-JP" sz="2000" dirty="0"/>
              <a:t> = min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e=(</a:t>
            </a:r>
            <a:r>
              <a:rPr lang="en-US" altLang="ja-JP" sz="2000" baseline="-25000" dirty="0" err="1">
                <a:solidFill>
                  <a:srgbClr val="660066"/>
                </a:solidFill>
              </a:rPr>
              <a:t>u,w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) </a:t>
            </a:r>
            <a:r>
              <a:rPr lang="en-US" altLang="ja-JP" sz="2000" baseline="-25000" dirty="0"/>
              <a:t>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baseline="-25000" dirty="0"/>
              <a:t>,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u</a:t>
            </a:r>
            <a:r>
              <a:rPr lang="en-US" altLang="ja-JP" sz="2000" baseline="-25000" dirty="0"/>
              <a:t> 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R</a:t>
            </a:r>
            <a:r>
              <a:rPr lang="en-US" altLang="ja-JP" sz="2000" baseline="-25000" dirty="0"/>
              <a:t>  </a:t>
            </a:r>
            <a:r>
              <a:rPr lang="en-US" altLang="ja-JP" sz="2000" dirty="0">
                <a:solidFill>
                  <a:srgbClr val="660066"/>
                </a:solidFill>
              </a:rPr>
              <a:t>d(u)+l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dirty="0">
                <a:solidFill>
                  <a:srgbClr val="660066"/>
                </a:solidFill>
              </a:rPr>
              <a:t> </a:t>
            </a:r>
            <a:endParaRPr lang="en-US" altLang="en-US" sz="20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E009286-AFFE-8E42-A0D6-0494C41A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18434" name="TextBox 2">
            <a:extLst>
              <a:ext uri="{FF2B5EF4-FFF2-40B4-BE49-F238E27FC236}">
                <a16:creationId xmlns:a16="http://schemas.microsoft.com/office/drawing/2014/main" id="{D63D51F1-794E-9B4D-8AA0-6DC8593E4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342" y="2756581"/>
            <a:ext cx="1962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4.4 of [KT]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422D532F-E55F-514C-9DB0-73446AEE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Make broadband more available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856DB3E0-8AF4-DB46-917B-56F57A3E1224}"/>
              </a:ext>
            </a:extLst>
          </p:cNvPr>
          <p:cNvSpPr>
            <a:spLocks noChangeArrowheads="1"/>
          </p:cNvSpPr>
          <p:nvPr/>
        </p:nvSpPr>
        <p:spPr bwMode="auto">
          <a:xfrm rot="2182267">
            <a:off x="2297113" y="3614738"/>
            <a:ext cx="4768850" cy="341312"/>
          </a:xfrm>
          <a:prstGeom prst="rightArrow">
            <a:avLst>
              <a:gd name="adj1" fmla="val 50000"/>
              <a:gd name="adj2" fmla="val 5001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8371" name="Picture 2">
            <a:extLst>
              <a:ext uri="{FF2B5EF4-FFF2-40B4-BE49-F238E27FC236}">
                <a16:creationId xmlns:a16="http://schemas.microsoft.com/office/drawing/2014/main" id="{AD749396-6671-684C-9BF2-71A502847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4329113"/>
            <a:ext cx="1227138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4">
            <a:extLst>
              <a:ext uri="{FF2B5EF4-FFF2-40B4-BE49-F238E27FC236}">
                <a16:creationId xmlns:a16="http://schemas.microsoft.com/office/drawing/2014/main" id="{1181BF45-5A1A-B043-A0BA-F3E2FEE69F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13" y="1920875"/>
            <a:ext cx="121443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14" name="Group 10">
            <a:extLst>
              <a:ext uri="{FF2B5EF4-FFF2-40B4-BE49-F238E27FC236}">
                <a16:creationId xmlns:a16="http://schemas.microsoft.com/office/drawing/2014/main" id="{999FBE60-42FF-E64F-923A-8459BCC9B853}"/>
              </a:ext>
            </a:extLst>
          </p:cNvPr>
          <p:cNvGrpSpPr>
            <a:grpSpLocks/>
          </p:cNvGrpSpPr>
          <p:nvPr/>
        </p:nvGrpSpPr>
        <p:grpSpPr bwMode="auto">
          <a:xfrm>
            <a:off x="3822700" y="2143125"/>
            <a:ext cx="1041400" cy="2687638"/>
            <a:chOff x="3571303" y="1715178"/>
            <a:chExt cx="1389443" cy="3582337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86ABCC9-3B0C-424B-9564-7D44BCFF2D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303" y="1715178"/>
              <a:ext cx="1389443" cy="3212042"/>
            </a:xfrm>
            <a:custGeom>
              <a:avLst/>
              <a:gdLst>
                <a:gd name="T0" fmla="*/ 0 w 1389443"/>
                <a:gd name="T1" fmla="*/ 195341 h 3213246"/>
                <a:gd name="T2" fmla="*/ 303958 w 1389443"/>
                <a:gd name="T3" fmla="*/ 97671 h 3213246"/>
                <a:gd name="T4" fmla="*/ 412515 w 1389443"/>
                <a:gd name="T5" fmla="*/ 54261 h 3213246"/>
                <a:gd name="T6" fmla="*/ 607917 w 1389443"/>
                <a:gd name="T7" fmla="*/ 0 h 3213246"/>
                <a:gd name="T8" fmla="*/ 1074711 w 1389443"/>
                <a:gd name="T9" fmla="*/ 21705 h 3213246"/>
                <a:gd name="T10" fmla="*/ 1107278 w 1389443"/>
                <a:gd name="T11" fmla="*/ 43410 h 3213246"/>
                <a:gd name="T12" fmla="*/ 1139845 w 1389443"/>
                <a:gd name="T13" fmla="*/ 54261 h 3213246"/>
                <a:gd name="T14" fmla="*/ 1204979 w 1389443"/>
                <a:gd name="T15" fmla="*/ 130227 h 3213246"/>
                <a:gd name="T16" fmla="*/ 1248402 w 1389443"/>
                <a:gd name="T17" fmla="*/ 217045 h 3213246"/>
                <a:gd name="T18" fmla="*/ 1259257 w 1389443"/>
                <a:gd name="T19" fmla="*/ 293010 h 3213246"/>
                <a:gd name="T20" fmla="*/ 1270113 w 1389443"/>
                <a:gd name="T21" fmla="*/ 379828 h 3213246"/>
                <a:gd name="T22" fmla="*/ 1389526 w 1389443"/>
                <a:gd name="T23" fmla="*/ 390680 h 3213246"/>
                <a:gd name="T24" fmla="*/ 1367814 w 1389443"/>
                <a:gd name="T25" fmla="*/ 1020108 h 3213246"/>
                <a:gd name="T26" fmla="*/ 1346102 w 1389443"/>
                <a:gd name="T27" fmla="*/ 1096073 h 3213246"/>
                <a:gd name="T28" fmla="*/ 1335247 w 1389443"/>
                <a:gd name="T29" fmla="*/ 1172039 h 3213246"/>
                <a:gd name="T30" fmla="*/ 1313535 w 1389443"/>
                <a:gd name="T31" fmla="*/ 1248004 h 3213246"/>
                <a:gd name="T32" fmla="*/ 1302680 w 1389443"/>
                <a:gd name="T33" fmla="*/ 1313117 h 3213246"/>
                <a:gd name="T34" fmla="*/ 1280969 w 1389443"/>
                <a:gd name="T35" fmla="*/ 1389083 h 3213246"/>
                <a:gd name="T36" fmla="*/ 1259257 w 1389443"/>
                <a:gd name="T37" fmla="*/ 1497605 h 3213246"/>
                <a:gd name="T38" fmla="*/ 1215835 w 1389443"/>
                <a:gd name="T39" fmla="*/ 1573571 h 3213246"/>
                <a:gd name="T40" fmla="*/ 1204979 w 1389443"/>
                <a:gd name="T41" fmla="*/ 1616979 h 3213246"/>
                <a:gd name="T42" fmla="*/ 1161556 w 1389443"/>
                <a:gd name="T43" fmla="*/ 1649536 h 3213246"/>
                <a:gd name="T44" fmla="*/ 1096422 w 1389443"/>
                <a:gd name="T45" fmla="*/ 1703796 h 3213246"/>
                <a:gd name="T46" fmla="*/ 1063856 w 1389443"/>
                <a:gd name="T47" fmla="*/ 1736353 h 3213246"/>
                <a:gd name="T48" fmla="*/ 1031289 w 1389443"/>
                <a:gd name="T49" fmla="*/ 1758058 h 3213246"/>
                <a:gd name="T50" fmla="*/ 998722 w 1389443"/>
                <a:gd name="T51" fmla="*/ 1801466 h 3213246"/>
                <a:gd name="T52" fmla="*/ 933588 w 1389443"/>
                <a:gd name="T53" fmla="*/ 1855727 h 3213246"/>
                <a:gd name="T54" fmla="*/ 868453 w 1389443"/>
                <a:gd name="T55" fmla="*/ 1899136 h 3213246"/>
                <a:gd name="T56" fmla="*/ 846742 w 1389443"/>
                <a:gd name="T57" fmla="*/ 1920841 h 3213246"/>
                <a:gd name="T58" fmla="*/ 770752 w 1389443"/>
                <a:gd name="T59" fmla="*/ 1975101 h 3213246"/>
                <a:gd name="T60" fmla="*/ 716474 w 1389443"/>
                <a:gd name="T61" fmla="*/ 2029363 h 3213246"/>
                <a:gd name="T62" fmla="*/ 673051 w 1389443"/>
                <a:gd name="T63" fmla="*/ 2072771 h 3213246"/>
                <a:gd name="T64" fmla="*/ 662196 w 1389443"/>
                <a:gd name="T65" fmla="*/ 2105328 h 3213246"/>
                <a:gd name="T66" fmla="*/ 629629 w 1389443"/>
                <a:gd name="T67" fmla="*/ 2170441 h 3213246"/>
                <a:gd name="T68" fmla="*/ 597062 w 1389443"/>
                <a:gd name="T69" fmla="*/ 2311520 h 3213246"/>
                <a:gd name="T70" fmla="*/ 586206 w 1389443"/>
                <a:gd name="T71" fmla="*/ 2354929 h 3213246"/>
                <a:gd name="T72" fmla="*/ 564495 w 1389443"/>
                <a:gd name="T73" fmla="*/ 2463451 h 3213246"/>
                <a:gd name="T74" fmla="*/ 575350 w 1389443"/>
                <a:gd name="T75" fmla="*/ 2789017 h 3213246"/>
                <a:gd name="T76" fmla="*/ 597062 w 1389443"/>
                <a:gd name="T77" fmla="*/ 2810722 h 3213246"/>
                <a:gd name="T78" fmla="*/ 629629 w 1389443"/>
                <a:gd name="T79" fmla="*/ 2821574 h 3213246"/>
                <a:gd name="T80" fmla="*/ 629629 w 1389443"/>
                <a:gd name="T81" fmla="*/ 3212253 h 321324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389443" h="3213246">
                  <a:moveTo>
                    <a:pt x="0" y="195401"/>
                  </a:moveTo>
                  <a:cubicBezTo>
                    <a:pt x="101313" y="162834"/>
                    <a:pt x="203251" y="132149"/>
                    <a:pt x="303940" y="97701"/>
                  </a:cubicBezTo>
                  <a:cubicBezTo>
                    <a:pt x="340813" y="85086"/>
                    <a:pt x="375922" y="67751"/>
                    <a:pt x="412490" y="54278"/>
                  </a:cubicBezTo>
                  <a:cubicBezTo>
                    <a:pt x="510781" y="18064"/>
                    <a:pt x="506854" y="22452"/>
                    <a:pt x="607881" y="0"/>
                  </a:cubicBezTo>
                  <a:cubicBezTo>
                    <a:pt x="763470" y="7237"/>
                    <a:pt x="919476" y="8218"/>
                    <a:pt x="1074647" y="21712"/>
                  </a:cubicBezTo>
                  <a:cubicBezTo>
                    <a:pt x="1087644" y="22842"/>
                    <a:pt x="1095543" y="37588"/>
                    <a:pt x="1107212" y="43423"/>
                  </a:cubicBezTo>
                  <a:cubicBezTo>
                    <a:pt x="1117446" y="48540"/>
                    <a:pt x="1128922" y="50660"/>
                    <a:pt x="1139777" y="54278"/>
                  </a:cubicBezTo>
                  <a:cubicBezTo>
                    <a:pt x="1166482" y="80985"/>
                    <a:pt x="1188376" y="97204"/>
                    <a:pt x="1204907" y="130267"/>
                  </a:cubicBezTo>
                  <a:cubicBezTo>
                    <a:pt x="1258020" y="236497"/>
                    <a:pt x="1198027" y="141658"/>
                    <a:pt x="1248327" y="217112"/>
                  </a:cubicBezTo>
                  <a:cubicBezTo>
                    <a:pt x="1251945" y="242442"/>
                    <a:pt x="1255801" y="267739"/>
                    <a:pt x="1259182" y="293101"/>
                  </a:cubicBezTo>
                  <a:cubicBezTo>
                    <a:pt x="1263037" y="322018"/>
                    <a:pt x="1246699" y="362441"/>
                    <a:pt x="1270037" y="379945"/>
                  </a:cubicBezTo>
                  <a:cubicBezTo>
                    <a:pt x="1302009" y="403925"/>
                    <a:pt x="1349641" y="387182"/>
                    <a:pt x="1389443" y="390801"/>
                  </a:cubicBezTo>
                  <a:cubicBezTo>
                    <a:pt x="1382206" y="600675"/>
                    <a:pt x="1380630" y="810821"/>
                    <a:pt x="1367732" y="1020423"/>
                  </a:cubicBezTo>
                  <a:cubicBezTo>
                    <a:pt x="1366114" y="1046716"/>
                    <a:pt x="1351541" y="1070654"/>
                    <a:pt x="1346022" y="1096412"/>
                  </a:cubicBezTo>
                  <a:cubicBezTo>
                    <a:pt x="1340661" y="1121431"/>
                    <a:pt x="1340528" y="1147382"/>
                    <a:pt x="1335167" y="1172401"/>
                  </a:cubicBezTo>
                  <a:cubicBezTo>
                    <a:pt x="1329648" y="1198159"/>
                    <a:pt x="1319380" y="1222721"/>
                    <a:pt x="1313457" y="1248390"/>
                  </a:cubicBezTo>
                  <a:cubicBezTo>
                    <a:pt x="1308508" y="1269837"/>
                    <a:pt x="1307551" y="1292076"/>
                    <a:pt x="1302602" y="1313523"/>
                  </a:cubicBezTo>
                  <a:cubicBezTo>
                    <a:pt x="1296679" y="1339192"/>
                    <a:pt x="1286815" y="1363843"/>
                    <a:pt x="1280892" y="1389512"/>
                  </a:cubicBezTo>
                  <a:cubicBezTo>
                    <a:pt x="1273388" y="1422030"/>
                    <a:pt x="1271441" y="1465375"/>
                    <a:pt x="1259182" y="1498068"/>
                  </a:cubicBezTo>
                  <a:cubicBezTo>
                    <a:pt x="1247378" y="1529548"/>
                    <a:pt x="1233758" y="1547062"/>
                    <a:pt x="1215762" y="1574057"/>
                  </a:cubicBezTo>
                  <a:cubicBezTo>
                    <a:pt x="1212144" y="1588531"/>
                    <a:pt x="1213578" y="1605338"/>
                    <a:pt x="1204907" y="1617479"/>
                  </a:cubicBezTo>
                  <a:cubicBezTo>
                    <a:pt x="1194392" y="1632201"/>
                    <a:pt x="1175614" y="1638744"/>
                    <a:pt x="1161487" y="1650046"/>
                  </a:cubicBezTo>
                  <a:cubicBezTo>
                    <a:pt x="1139420" y="1667701"/>
                    <a:pt x="1117479" y="1685547"/>
                    <a:pt x="1096357" y="1704323"/>
                  </a:cubicBezTo>
                  <a:cubicBezTo>
                    <a:pt x="1084883" y="1714522"/>
                    <a:pt x="1075585" y="1727062"/>
                    <a:pt x="1063792" y="1736890"/>
                  </a:cubicBezTo>
                  <a:cubicBezTo>
                    <a:pt x="1053770" y="1745242"/>
                    <a:pt x="1040452" y="1749376"/>
                    <a:pt x="1031227" y="1758601"/>
                  </a:cubicBezTo>
                  <a:cubicBezTo>
                    <a:pt x="1018434" y="1771394"/>
                    <a:pt x="1010244" y="1788124"/>
                    <a:pt x="998662" y="1802023"/>
                  </a:cubicBezTo>
                  <a:cubicBezTo>
                    <a:pt x="976341" y="1828810"/>
                    <a:pt x="963607" y="1831238"/>
                    <a:pt x="933532" y="1856301"/>
                  </a:cubicBezTo>
                  <a:cubicBezTo>
                    <a:pt x="883804" y="1897742"/>
                    <a:pt x="947182" y="1860331"/>
                    <a:pt x="868401" y="1899723"/>
                  </a:cubicBezTo>
                  <a:cubicBezTo>
                    <a:pt x="861164" y="1906960"/>
                    <a:pt x="854683" y="1915041"/>
                    <a:pt x="846691" y="1921435"/>
                  </a:cubicBezTo>
                  <a:cubicBezTo>
                    <a:pt x="788321" y="1968134"/>
                    <a:pt x="839473" y="1914583"/>
                    <a:pt x="770706" y="1975712"/>
                  </a:cubicBezTo>
                  <a:cubicBezTo>
                    <a:pt x="751583" y="1992711"/>
                    <a:pt x="734523" y="2011897"/>
                    <a:pt x="716431" y="2029990"/>
                  </a:cubicBezTo>
                  <a:lnTo>
                    <a:pt x="673011" y="2073412"/>
                  </a:lnTo>
                  <a:cubicBezTo>
                    <a:pt x="669393" y="2084268"/>
                    <a:pt x="666803" y="2095522"/>
                    <a:pt x="662156" y="2105979"/>
                  </a:cubicBezTo>
                  <a:cubicBezTo>
                    <a:pt x="652298" y="2128161"/>
                    <a:pt x="637755" y="2148253"/>
                    <a:pt x="629591" y="2171112"/>
                  </a:cubicBezTo>
                  <a:cubicBezTo>
                    <a:pt x="613943" y="2214928"/>
                    <a:pt x="607217" y="2266372"/>
                    <a:pt x="597026" y="2312235"/>
                  </a:cubicBezTo>
                  <a:cubicBezTo>
                    <a:pt x="593790" y="2326799"/>
                    <a:pt x="588840" y="2340978"/>
                    <a:pt x="586171" y="2355657"/>
                  </a:cubicBezTo>
                  <a:cubicBezTo>
                    <a:pt x="566214" y="2465427"/>
                    <a:pt x="586754" y="2397330"/>
                    <a:pt x="564461" y="2464213"/>
                  </a:cubicBezTo>
                  <a:cubicBezTo>
                    <a:pt x="568079" y="2572768"/>
                    <a:pt x="565178" y="2681738"/>
                    <a:pt x="575316" y="2789879"/>
                  </a:cubicBezTo>
                  <a:cubicBezTo>
                    <a:pt x="576271" y="2800069"/>
                    <a:pt x="588250" y="2806325"/>
                    <a:pt x="597026" y="2811591"/>
                  </a:cubicBezTo>
                  <a:cubicBezTo>
                    <a:pt x="606837" y="2817478"/>
                    <a:pt x="628666" y="2811041"/>
                    <a:pt x="629591" y="2822446"/>
                  </a:cubicBezTo>
                  <a:cubicBezTo>
                    <a:pt x="640118" y="2952287"/>
                    <a:pt x="629591" y="3082979"/>
                    <a:pt x="629591" y="3213246"/>
                  </a:cubicBez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F35E0E9-D4DB-7140-992D-2F391EB28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6233" y="5013975"/>
              <a:ext cx="118611" cy="2835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35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6" name="Cloud Callout 5">
            <a:extLst>
              <a:ext uri="{FF2B5EF4-FFF2-40B4-BE49-F238E27FC236}">
                <a16:creationId xmlns:a16="http://schemas.microsoft.com/office/drawing/2014/main" id="{0106B1E7-1A4A-2A4B-9B09-38F65E2DF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3795713"/>
            <a:ext cx="2922588" cy="1755775"/>
          </a:xfrm>
          <a:prstGeom prst="cloudCallout">
            <a:avLst>
              <a:gd name="adj1" fmla="val -16898"/>
              <a:gd name="adj2" fmla="val 50046"/>
            </a:avLst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Say you are tasked to come up with the infrastructure</a:t>
            </a:r>
          </a:p>
        </p:txBody>
      </p:sp>
      <p:sp>
        <p:nvSpPr>
          <p:cNvPr id="2" name="Explosion 2 1">
            <a:extLst>
              <a:ext uri="{FF2B5EF4-FFF2-40B4-BE49-F238E27FC236}">
                <a16:creationId xmlns:a16="http://schemas.microsoft.com/office/drawing/2014/main" id="{C1F7A522-F074-8B4E-9852-80BF03742E0C}"/>
              </a:ext>
            </a:extLst>
          </p:cNvPr>
          <p:cNvSpPr/>
          <p:nvPr/>
        </p:nvSpPr>
        <p:spPr>
          <a:xfrm>
            <a:off x="4864100" y="1074738"/>
            <a:ext cx="3698875" cy="2720975"/>
          </a:xfrm>
          <a:prstGeom prst="irregularSeal2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BOTH technical and societal issues</a:t>
            </a:r>
          </a:p>
        </p:txBody>
      </p:sp>
    </p:spTree>
    <p:custDataLst>
      <p:tags r:id="rId1"/>
    </p:custDataLst>
  </p:cSld>
  <p:clrMapOvr>
    <a:masterClrMapping/>
  </p:clrMapOvr>
  <p:transition spd="slow" advTm="71972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6628</TotalTime>
  <Words>565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Lecture 20</vt:lpstr>
      <vt:lpstr>Dijkstra’s shortest path algorithm</vt:lpstr>
      <vt:lpstr>Couple of remarks</vt:lpstr>
      <vt:lpstr>Rest of Today’s agenda</vt:lpstr>
      <vt:lpstr>Dijkstra’s shortest path algorithm</vt:lpstr>
      <vt:lpstr>Proof idea of Lemma 1</vt:lpstr>
      <vt:lpstr>Dijkstra’s shortest path algorithm</vt:lpstr>
      <vt:lpstr>Reading Assignment</vt:lpstr>
      <vt:lpstr>Make broadband more available</vt:lpstr>
      <vt:lpstr>Building a fiber network</vt:lpstr>
      <vt:lpstr>Today’s agenda</vt:lpstr>
      <vt:lpstr>On to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25</dc:title>
  <dc:creator>Atri</dc:creator>
  <cp:lastModifiedBy>Nasrin Akhter</cp:lastModifiedBy>
  <cp:revision>38</cp:revision>
  <cp:lastPrinted>2017-10-26T18:52:40Z</cp:lastPrinted>
  <dcterms:created xsi:type="dcterms:W3CDTF">2010-11-03T15:37:39Z</dcterms:created>
  <dcterms:modified xsi:type="dcterms:W3CDTF">2023-03-27T20:23:11Z</dcterms:modified>
</cp:coreProperties>
</file>