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1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472" r:id="rId17"/>
    <p:sldId id="473" r:id="rId18"/>
    <p:sldId id="474" r:id="rId19"/>
    <p:sldId id="475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776" y="52"/>
      </p:cViewPr>
      <p:guideLst>
        <p:guide orient="horz"/>
        <p:guide pos="5759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1AB15-3CD0-FF4D-A6EA-63E66204A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DDC40-18EA-C643-AF6F-8DFAA4189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99FA67F-2E5A-5046-B801-4F45F6634E41}" type="datetimeFigureOut">
              <a:rPr lang="en-US"/>
              <a:pPr>
                <a:defRPr/>
              </a:pPr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E627A-7804-0D45-AE33-2F0A542B19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6D2F5-6EA5-4A48-9399-2025D9674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3555D5-3B77-784B-B3EE-EF8F6182FF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7D7C95-21B4-C74A-A595-243E07EAA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39C17-3689-624F-A967-D695FE6E45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65F0A8C-0A8C-6E4B-8BFC-10C791FB34C4}" type="datetimeFigureOut">
              <a:rPr lang="en-US"/>
              <a:pPr>
                <a:defRPr/>
              </a:pPr>
              <a:t>4/3/2023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3EEC97-512D-9443-B2F9-923FA14406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0F8DE7-4D7B-A244-9839-5C55A5292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4E526-3F3C-CE41-9C74-B8ED8ECF12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62236-65E6-7840-B118-58ED932E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58CADEE-0F1E-C147-A64D-F0FC13ED15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CADEE-0F1E-C147-A64D-F0FC13ED151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41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AF352-FDFB-974C-8D03-665535BD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9B49F-AD18-384D-A2A4-A5D7A0F49709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6CABB-1A37-F94B-B3BA-6DB9C6444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6E680-E101-9342-8E6D-761E82043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BBD77-F6F0-CA41-948B-B9473A2B9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F4CA1-3B45-EC45-9B31-F0E28C85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67D5-663D-2C4A-A6F3-28D70AF814E1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EC17-CE9D-5049-909F-B1981101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50935-2522-214C-B7BB-345079C8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E49EB-BD1D-C742-867F-58DDF23A7D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09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E3733-07D4-9143-A4A7-970B6197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8ED72-DC5F-B440-85EA-5CD3F3B0CB5B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8EB68-34DA-904F-BB40-A4CA6C59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A2A39-D1EC-D84C-8F7B-AE2EA7CE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E1EF8-623A-8D44-96F0-3207EDB13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45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061F5-512E-7341-BD69-7C07C6988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BB376-B601-5B43-86BC-3828B7C9DEC6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402A8-4BB6-184F-9438-7277FB35A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D4E6-74B7-DC4C-B146-3F94B8AC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949AE-8FFA-9F48-A6DC-D6FC6CBC99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21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07781-AA1E-C842-9906-F0E6A9AD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4077E-8555-0549-98BE-10B2F0F03F45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1104E-67DD-C04E-803D-2A715FEC3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0AEA8-FA09-2243-A5C5-C2665A62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61901-9830-F64A-8068-F3BE235C71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71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B03CF21-332E-E84C-A42C-50E6D19A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F61F4-CA7E-3945-8C30-A46A32544335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60C0DB6-4FDE-A14A-B6E3-F4D45F33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567458-2E77-0F45-965F-5C90767F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557A1-CD9C-5D40-B2EE-452722AE28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9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C416C2-33A3-7E42-8D5A-9F70D5AB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F0EB8-85B0-9C45-BE87-721143911EFA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B07D5-2452-D242-92DF-2DF870DE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6B581EA-5A1E-7347-B2A6-8EABF1F5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0855C-47B6-424B-B798-0C11FC12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3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ECDFD8C-1D1B-A84E-9F82-738055661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DD24D-6DBF-1745-898B-0D265A726558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5AE7364-31A1-E144-802F-FF3AA729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447A500-A6FA-B24C-927F-B7D37490B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2E6B0-18B2-B041-941B-4BA02B5A17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04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E44ADC-EEB6-744C-BE63-E39308843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856FA-8EB9-7348-9EBA-9CA1E239C25B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49A6BA3-7737-4C4B-8EA1-1EB24687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DF08B6-9766-C74D-B1EA-42480F60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53D72-6698-1F40-BA73-D31F067E8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00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3135CA-B7BA-3B4E-90AD-D620A87E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059AA-563F-1E49-BE87-62E3A31E65C3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66BE4F-CEC4-EF4D-9AD8-11F7739B2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BD5DF2-8D0A-4648-8FC5-350FB156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B5092-297A-B74E-A225-96C401BBBC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0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3CD454-7FE6-AC43-9AF8-7190D57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E7501-E91C-D340-A775-F2010FEA61E9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00946C-7A09-D94E-8D21-9D24F61E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6DA195-77A8-8B4D-A0D5-8C0A8B094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3C34-0900-424A-88A1-54D1EE4F90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19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3979645-7F21-2E44-9938-F6E51DFBD0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3C20453-EF58-D64A-8552-3580A3F7F8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2836-3600-B14E-BB90-2E191F66C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FEE7814-EB2A-3447-AF5C-902A1497DA70}" type="datetime1">
              <a:rPr lang="en-US" altLang="en-US"/>
              <a:pPr>
                <a:defRPr/>
              </a:pPr>
              <a:t>4/3/2023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85D84-7EAE-A849-A34B-1A458D5B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3A576-6D99-624C-BE75-EB047FE86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5472C8F-0661-2444-BF07-E2AA7F4687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BE271C1F-D20B-8E41-BDC3-FA765C1666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AF85-1C71-E146-99C4-63E941E68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4F750CB7-5295-2F4D-80C1-5085932B1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Sorting</a:t>
            </a:r>
          </a:p>
        </p:txBody>
      </p:sp>
      <p:sp>
        <p:nvSpPr>
          <p:cNvPr id="33794" name="TextBox 2">
            <a:extLst>
              <a:ext uri="{FF2B5EF4-FFF2-40B4-BE49-F238E27FC236}">
                <a16:creationId xmlns:a16="http://schemas.microsoft.com/office/drawing/2014/main" id="{5A13B5E5-AE62-4B4D-BD07-F004E52D0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855788"/>
            <a:ext cx="76358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/>
              <a:t>Given </a:t>
            </a:r>
            <a:r>
              <a:rPr lang="en-US" altLang="en-US" sz="2700">
                <a:solidFill>
                  <a:srgbClr val="660066"/>
                </a:solidFill>
              </a:rPr>
              <a:t>n</a:t>
            </a:r>
            <a:r>
              <a:rPr lang="en-US" altLang="en-US" sz="2700"/>
              <a:t> numbers order them from smallest to largest</a:t>
            </a:r>
          </a:p>
        </p:txBody>
      </p:sp>
      <p:sp>
        <p:nvSpPr>
          <p:cNvPr id="33795" name="TextBox 3">
            <a:extLst>
              <a:ext uri="{FF2B5EF4-FFF2-40B4-BE49-F238E27FC236}">
                <a16:creationId xmlns:a16="http://schemas.microsoft.com/office/drawing/2014/main" id="{6F948CED-551C-7D4F-AC0B-6114319E4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2995613"/>
            <a:ext cx="580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Works for any set of elements on which there is a total order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B34CD45B-B300-9048-8FC2-259DEA46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Insertion Sort</a:t>
            </a:r>
          </a:p>
        </p:txBody>
      </p:sp>
      <p:sp>
        <p:nvSpPr>
          <p:cNvPr id="34818" name="TextBox 3">
            <a:extLst>
              <a:ext uri="{FF2B5EF4-FFF2-40B4-BE49-F238E27FC236}">
                <a16:creationId xmlns:a16="http://schemas.microsoft.com/office/drawing/2014/main" id="{A97AE17E-2735-3D48-87BD-4D84F7BE0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1606550"/>
            <a:ext cx="1901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-25000">
                <a:solidFill>
                  <a:srgbClr val="660066"/>
                </a:solidFill>
              </a:rPr>
              <a:t>1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-25000">
                <a:solidFill>
                  <a:srgbClr val="660066"/>
                </a:solidFill>
              </a:rPr>
              <a:t>2</a:t>
            </a:r>
            <a:r>
              <a:rPr lang="en-US" altLang="en-US" sz="1800"/>
              <a:t>,…., 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-25000">
                <a:solidFill>
                  <a:srgbClr val="660066"/>
                </a:solidFill>
              </a:rPr>
              <a:t>n</a:t>
            </a:r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45C27066-69E2-EB4D-B4EB-FCD9569DB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838" y="1182688"/>
            <a:ext cx="3397250" cy="1822450"/>
          </a:xfrm>
          <a:prstGeom prst="cloudCallout">
            <a:avLst>
              <a:gd name="adj1" fmla="val -11889"/>
              <a:gd name="adj2" fmla="val 4344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Make sure that all the processed numbers are sorted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F4CC05-2A62-7648-A6F4-5EA3B9308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2095500"/>
            <a:ext cx="1943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-25000">
                <a:solidFill>
                  <a:srgbClr val="660066"/>
                </a:solidFill>
              </a:rPr>
              <a:t>1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-25000">
                <a:solidFill>
                  <a:srgbClr val="660066"/>
                </a:solidFill>
              </a:rPr>
              <a:t>2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-25000">
                <a:solidFill>
                  <a:srgbClr val="660066"/>
                </a:solidFill>
              </a:rPr>
              <a:t>n</a:t>
            </a:r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06A6EFA7-21F5-3F46-9E32-E1C9F8724E29}"/>
              </a:ext>
            </a:extLst>
          </p:cNvPr>
          <p:cNvGrpSpPr>
            <a:grpSpLocks/>
          </p:cNvGrpSpPr>
          <p:nvPr/>
        </p:nvGrpSpPr>
        <p:grpSpPr bwMode="auto">
          <a:xfrm>
            <a:off x="720725" y="2451100"/>
            <a:ext cx="5127625" cy="2693988"/>
            <a:chOff x="720959" y="2451856"/>
            <a:chExt cx="5128117" cy="2693679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7B6610F-7A41-CC43-9240-C9553D395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959" y="2451856"/>
              <a:ext cx="5128117" cy="2693679"/>
            </a:xfrm>
            <a:custGeom>
              <a:avLst/>
              <a:gdLst>
                <a:gd name="T0" fmla="*/ 28038 w 5128117"/>
                <a:gd name="T1" fmla="*/ 414012 h 2693679"/>
                <a:gd name="T2" fmla="*/ 49748 w 5128117"/>
                <a:gd name="T3" fmla="*/ 2140046 h 2693679"/>
                <a:gd name="T4" fmla="*/ 82313 w 5128117"/>
                <a:gd name="T5" fmla="*/ 2292024 h 2693679"/>
                <a:gd name="T6" fmla="*/ 93168 w 5128117"/>
                <a:gd name="T7" fmla="*/ 2357157 h 2693679"/>
                <a:gd name="T8" fmla="*/ 104023 w 5128117"/>
                <a:gd name="T9" fmla="*/ 2585124 h 2693679"/>
                <a:gd name="T10" fmla="*/ 125733 w 5128117"/>
                <a:gd name="T11" fmla="*/ 2661113 h 2693679"/>
                <a:gd name="T12" fmla="*/ 158298 w 5128117"/>
                <a:gd name="T13" fmla="*/ 2671968 h 2693679"/>
                <a:gd name="T14" fmla="*/ 190863 w 5128117"/>
                <a:gd name="T15" fmla="*/ 2693679 h 2693679"/>
                <a:gd name="T16" fmla="*/ 744469 w 5128117"/>
                <a:gd name="T17" fmla="*/ 2682824 h 2693679"/>
                <a:gd name="T18" fmla="*/ 863874 w 5128117"/>
                <a:gd name="T19" fmla="*/ 2671968 h 2693679"/>
                <a:gd name="T20" fmla="*/ 1308930 w 5128117"/>
                <a:gd name="T21" fmla="*/ 2661113 h 2693679"/>
                <a:gd name="T22" fmla="*/ 1515176 w 5128117"/>
                <a:gd name="T23" fmla="*/ 2650257 h 2693679"/>
                <a:gd name="T24" fmla="*/ 1623726 w 5128117"/>
                <a:gd name="T25" fmla="*/ 2628546 h 2693679"/>
                <a:gd name="T26" fmla="*/ 1992797 w 5128117"/>
                <a:gd name="T27" fmla="*/ 2574268 h 2693679"/>
                <a:gd name="T28" fmla="*/ 2426998 w 5128117"/>
                <a:gd name="T29" fmla="*/ 2552557 h 2693679"/>
                <a:gd name="T30" fmla="*/ 2481273 w 5128117"/>
                <a:gd name="T31" fmla="*/ 2519990 h 2693679"/>
                <a:gd name="T32" fmla="*/ 2513838 w 5128117"/>
                <a:gd name="T33" fmla="*/ 2498279 h 2693679"/>
                <a:gd name="T34" fmla="*/ 3924991 w 5128117"/>
                <a:gd name="T35" fmla="*/ 2487424 h 2693679"/>
                <a:gd name="T36" fmla="*/ 4076961 w 5128117"/>
                <a:gd name="T37" fmla="*/ 2433146 h 2693679"/>
                <a:gd name="T38" fmla="*/ 4109526 w 5128117"/>
                <a:gd name="T39" fmla="*/ 2422290 h 2693679"/>
                <a:gd name="T40" fmla="*/ 4652277 w 5128117"/>
                <a:gd name="T41" fmla="*/ 2411435 h 2693679"/>
                <a:gd name="T42" fmla="*/ 4717408 w 5128117"/>
                <a:gd name="T43" fmla="*/ 2400579 h 2693679"/>
                <a:gd name="T44" fmla="*/ 4804248 w 5128117"/>
                <a:gd name="T45" fmla="*/ 2389724 h 2693679"/>
                <a:gd name="T46" fmla="*/ 4912798 w 5128117"/>
                <a:gd name="T47" fmla="*/ 2368013 h 2693679"/>
                <a:gd name="T48" fmla="*/ 5032203 w 5128117"/>
                <a:gd name="T49" fmla="*/ 2357157 h 2693679"/>
                <a:gd name="T50" fmla="*/ 5097333 w 5128117"/>
                <a:gd name="T51" fmla="*/ 2335446 h 2693679"/>
                <a:gd name="T52" fmla="*/ 5119043 w 5128117"/>
                <a:gd name="T53" fmla="*/ 2302879 h 2693679"/>
                <a:gd name="T54" fmla="*/ 5097333 w 5128117"/>
                <a:gd name="T55" fmla="*/ 2053201 h 2693679"/>
                <a:gd name="T56" fmla="*/ 5075623 w 5128117"/>
                <a:gd name="T57" fmla="*/ 1727535 h 2693679"/>
                <a:gd name="T58" fmla="*/ 5064768 w 5128117"/>
                <a:gd name="T59" fmla="*/ 1640690 h 2693679"/>
                <a:gd name="T60" fmla="*/ 5010493 w 5128117"/>
                <a:gd name="T61" fmla="*/ 1586412 h 2693679"/>
                <a:gd name="T62" fmla="*/ 4977928 w 5128117"/>
                <a:gd name="T63" fmla="*/ 1380157 h 2693679"/>
                <a:gd name="T64" fmla="*/ 4967073 w 5128117"/>
                <a:gd name="T65" fmla="*/ 1325879 h 2693679"/>
                <a:gd name="T66" fmla="*/ 4956218 w 5128117"/>
                <a:gd name="T67" fmla="*/ 1228179 h 2693679"/>
                <a:gd name="T68" fmla="*/ 4891088 w 5128117"/>
                <a:gd name="T69" fmla="*/ 1011068 h 2693679"/>
                <a:gd name="T70" fmla="*/ 4858523 w 5128117"/>
                <a:gd name="T71" fmla="*/ 978501 h 2693679"/>
                <a:gd name="T72" fmla="*/ 4825958 w 5128117"/>
                <a:gd name="T73" fmla="*/ 967645 h 2693679"/>
                <a:gd name="T74" fmla="*/ 4684842 w 5128117"/>
                <a:gd name="T75" fmla="*/ 945934 h 2693679"/>
                <a:gd name="T76" fmla="*/ 3968411 w 5128117"/>
                <a:gd name="T77" fmla="*/ 956790 h 2693679"/>
                <a:gd name="T78" fmla="*/ 3935846 w 5128117"/>
                <a:gd name="T79" fmla="*/ 967645 h 2693679"/>
                <a:gd name="T80" fmla="*/ 3425660 w 5128117"/>
                <a:gd name="T81" fmla="*/ 989357 h 2693679"/>
                <a:gd name="T82" fmla="*/ 2481273 w 5128117"/>
                <a:gd name="T83" fmla="*/ 1000212 h 2693679"/>
                <a:gd name="T84" fmla="*/ 2416143 w 5128117"/>
                <a:gd name="T85" fmla="*/ 1043634 h 2693679"/>
                <a:gd name="T86" fmla="*/ 2372723 w 5128117"/>
                <a:gd name="T87" fmla="*/ 1054490 h 2693679"/>
                <a:gd name="T88" fmla="*/ 2231607 w 5128117"/>
                <a:gd name="T89" fmla="*/ 1076201 h 2693679"/>
                <a:gd name="T90" fmla="*/ 1764841 w 5128117"/>
                <a:gd name="T91" fmla="*/ 1065345 h 2693679"/>
                <a:gd name="T92" fmla="*/ 1634581 w 5128117"/>
                <a:gd name="T93" fmla="*/ 1043634 h 2693679"/>
                <a:gd name="T94" fmla="*/ 1623726 w 5128117"/>
                <a:gd name="T95" fmla="*/ 1011068 h 2693679"/>
                <a:gd name="T96" fmla="*/ 1602016 w 5128117"/>
                <a:gd name="T97" fmla="*/ 978501 h 2693679"/>
                <a:gd name="T98" fmla="*/ 1569451 w 5128117"/>
                <a:gd name="T99" fmla="*/ 891656 h 2693679"/>
                <a:gd name="T100" fmla="*/ 1536886 w 5128117"/>
                <a:gd name="T101" fmla="*/ 826523 h 2693679"/>
                <a:gd name="T102" fmla="*/ 1526031 w 5128117"/>
                <a:gd name="T103" fmla="*/ 468290 h 2693679"/>
                <a:gd name="T104" fmla="*/ 1406626 w 5128117"/>
                <a:gd name="T105" fmla="*/ 435723 h 2693679"/>
                <a:gd name="T106" fmla="*/ 1384915 w 5128117"/>
                <a:gd name="T107" fmla="*/ 414012 h 2693679"/>
                <a:gd name="T108" fmla="*/ 1341495 w 5128117"/>
                <a:gd name="T109" fmla="*/ 348878 h 2693679"/>
                <a:gd name="T110" fmla="*/ 1330640 w 5128117"/>
                <a:gd name="T111" fmla="*/ 305456 h 2693679"/>
                <a:gd name="T112" fmla="*/ 1298075 w 5128117"/>
                <a:gd name="T113" fmla="*/ 294601 h 2693679"/>
                <a:gd name="T114" fmla="*/ 1146105 w 5128117"/>
                <a:gd name="T115" fmla="*/ 272890 h 2693679"/>
                <a:gd name="T116" fmla="*/ 483949 w 5128117"/>
                <a:gd name="T117" fmla="*/ 272890 h 2693679"/>
                <a:gd name="T118" fmla="*/ 397108 w 5128117"/>
                <a:gd name="T119" fmla="*/ 283745 h 2693679"/>
                <a:gd name="T120" fmla="*/ 158298 w 5128117"/>
                <a:gd name="T121" fmla="*/ 305456 h 2693679"/>
                <a:gd name="T122" fmla="*/ 38893 w 5128117"/>
                <a:gd name="T123" fmla="*/ 327167 h 2693679"/>
                <a:gd name="T124" fmla="*/ 6328 w 5128117"/>
                <a:gd name="T125" fmla="*/ 338023 h 2693679"/>
                <a:gd name="T126" fmla="*/ 28038 w 5128117"/>
                <a:gd name="T127" fmla="*/ 414012 h 2693679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60000 65536"/>
                <a:gd name="T190" fmla="*/ 0 60000 65536"/>
                <a:gd name="T191" fmla="*/ 0 60000 65536"/>
              </a:gdLst>
              <a:ahLst/>
              <a:cxnLst>
                <a:cxn ang="T128">
                  <a:pos x="T0" y="T1"/>
                </a:cxn>
                <a:cxn ang="T129">
                  <a:pos x="T2" y="T3"/>
                </a:cxn>
                <a:cxn ang="T130">
                  <a:pos x="T4" y="T5"/>
                </a:cxn>
                <a:cxn ang="T131">
                  <a:pos x="T6" y="T7"/>
                </a:cxn>
                <a:cxn ang="T132">
                  <a:pos x="T8" y="T9"/>
                </a:cxn>
                <a:cxn ang="T133">
                  <a:pos x="T10" y="T11"/>
                </a:cxn>
                <a:cxn ang="T134">
                  <a:pos x="T12" y="T13"/>
                </a:cxn>
                <a:cxn ang="T135">
                  <a:pos x="T14" y="T15"/>
                </a:cxn>
                <a:cxn ang="T136">
                  <a:pos x="T16" y="T17"/>
                </a:cxn>
                <a:cxn ang="T137">
                  <a:pos x="T18" y="T19"/>
                </a:cxn>
                <a:cxn ang="T138">
                  <a:pos x="T20" y="T21"/>
                </a:cxn>
                <a:cxn ang="T139">
                  <a:pos x="T22" y="T23"/>
                </a:cxn>
                <a:cxn ang="T140">
                  <a:pos x="T24" y="T25"/>
                </a:cxn>
                <a:cxn ang="T141">
                  <a:pos x="T26" y="T27"/>
                </a:cxn>
                <a:cxn ang="T142">
                  <a:pos x="T28" y="T29"/>
                </a:cxn>
                <a:cxn ang="T143">
                  <a:pos x="T30" y="T31"/>
                </a:cxn>
                <a:cxn ang="T144">
                  <a:pos x="T32" y="T33"/>
                </a:cxn>
                <a:cxn ang="T145">
                  <a:pos x="T34" y="T35"/>
                </a:cxn>
                <a:cxn ang="T146">
                  <a:pos x="T36" y="T37"/>
                </a:cxn>
                <a:cxn ang="T147">
                  <a:pos x="T38" y="T39"/>
                </a:cxn>
                <a:cxn ang="T148">
                  <a:pos x="T40" y="T41"/>
                </a:cxn>
                <a:cxn ang="T149">
                  <a:pos x="T42" y="T43"/>
                </a:cxn>
                <a:cxn ang="T150">
                  <a:pos x="T44" y="T45"/>
                </a:cxn>
                <a:cxn ang="T151">
                  <a:pos x="T46" y="T47"/>
                </a:cxn>
                <a:cxn ang="T152">
                  <a:pos x="T48" y="T49"/>
                </a:cxn>
                <a:cxn ang="T153">
                  <a:pos x="T50" y="T51"/>
                </a:cxn>
                <a:cxn ang="T154">
                  <a:pos x="T52" y="T53"/>
                </a:cxn>
                <a:cxn ang="T155">
                  <a:pos x="T54" y="T55"/>
                </a:cxn>
                <a:cxn ang="T156">
                  <a:pos x="T56" y="T57"/>
                </a:cxn>
                <a:cxn ang="T157">
                  <a:pos x="T58" y="T59"/>
                </a:cxn>
                <a:cxn ang="T158">
                  <a:pos x="T60" y="T61"/>
                </a:cxn>
                <a:cxn ang="T159">
                  <a:pos x="T62" y="T63"/>
                </a:cxn>
                <a:cxn ang="T160">
                  <a:pos x="T64" y="T65"/>
                </a:cxn>
                <a:cxn ang="T161">
                  <a:pos x="T66" y="T67"/>
                </a:cxn>
                <a:cxn ang="T162">
                  <a:pos x="T68" y="T69"/>
                </a:cxn>
                <a:cxn ang="T163">
                  <a:pos x="T70" y="T71"/>
                </a:cxn>
                <a:cxn ang="T164">
                  <a:pos x="T72" y="T73"/>
                </a:cxn>
                <a:cxn ang="T165">
                  <a:pos x="T74" y="T75"/>
                </a:cxn>
                <a:cxn ang="T166">
                  <a:pos x="T76" y="T77"/>
                </a:cxn>
                <a:cxn ang="T167">
                  <a:pos x="T78" y="T79"/>
                </a:cxn>
                <a:cxn ang="T168">
                  <a:pos x="T80" y="T81"/>
                </a:cxn>
                <a:cxn ang="T169">
                  <a:pos x="T82" y="T83"/>
                </a:cxn>
                <a:cxn ang="T170">
                  <a:pos x="T84" y="T85"/>
                </a:cxn>
                <a:cxn ang="T171">
                  <a:pos x="T86" y="T87"/>
                </a:cxn>
                <a:cxn ang="T172">
                  <a:pos x="T88" y="T89"/>
                </a:cxn>
                <a:cxn ang="T173">
                  <a:pos x="T90" y="T91"/>
                </a:cxn>
                <a:cxn ang="T174">
                  <a:pos x="T92" y="T93"/>
                </a:cxn>
                <a:cxn ang="T175">
                  <a:pos x="T94" y="T95"/>
                </a:cxn>
                <a:cxn ang="T176">
                  <a:pos x="T96" y="T97"/>
                </a:cxn>
                <a:cxn ang="T177">
                  <a:pos x="T98" y="T99"/>
                </a:cxn>
                <a:cxn ang="T178">
                  <a:pos x="T100" y="T101"/>
                </a:cxn>
                <a:cxn ang="T179">
                  <a:pos x="T102" y="T103"/>
                </a:cxn>
                <a:cxn ang="T180">
                  <a:pos x="T104" y="T105"/>
                </a:cxn>
                <a:cxn ang="T181">
                  <a:pos x="T106" y="T107"/>
                </a:cxn>
                <a:cxn ang="T182">
                  <a:pos x="T108" y="T109"/>
                </a:cxn>
                <a:cxn ang="T183">
                  <a:pos x="T110" y="T111"/>
                </a:cxn>
                <a:cxn ang="T184">
                  <a:pos x="T112" y="T113"/>
                </a:cxn>
                <a:cxn ang="T185">
                  <a:pos x="T114" y="T115"/>
                </a:cxn>
                <a:cxn ang="T186">
                  <a:pos x="T116" y="T117"/>
                </a:cxn>
                <a:cxn ang="T187">
                  <a:pos x="T118" y="T119"/>
                </a:cxn>
                <a:cxn ang="T188">
                  <a:pos x="T120" y="T121"/>
                </a:cxn>
                <a:cxn ang="T189">
                  <a:pos x="T122" y="T123"/>
                </a:cxn>
                <a:cxn ang="T190">
                  <a:pos x="T124" y="T125"/>
                </a:cxn>
                <a:cxn ang="T191">
                  <a:pos x="T126" y="T127"/>
                </a:cxn>
              </a:cxnLst>
              <a:rect l="0" t="0" r="r" b="b"/>
              <a:pathLst>
                <a:path w="5128117" h="2693679">
                  <a:moveTo>
                    <a:pt x="28038" y="414012"/>
                  </a:moveTo>
                  <a:cubicBezTo>
                    <a:pt x="35275" y="714349"/>
                    <a:pt x="17809" y="0"/>
                    <a:pt x="49748" y="2140046"/>
                  </a:cubicBezTo>
                  <a:cubicBezTo>
                    <a:pt x="50740" y="2206489"/>
                    <a:pt x="67564" y="2228110"/>
                    <a:pt x="82313" y="2292024"/>
                  </a:cubicBezTo>
                  <a:cubicBezTo>
                    <a:pt x="87262" y="2313471"/>
                    <a:pt x="89550" y="2335446"/>
                    <a:pt x="93168" y="2357157"/>
                  </a:cubicBezTo>
                  <a:cubicBezTo>
                    <a:pt x="96786" y="2433146"/>
                    <a:pt x="97957" y="2509291"/>
                    <a:pt x="104023" y="2585124"/>
                  </a:cubicBezTo>
                  <a:cubicBezTo>
                    <a:pt x="104047" y="2585430"/>
                    <a:pt x="120596" y="2655975"/>
                    <a:pt x="125733" y="2661113"/>
                  </a:cubicBezTo>
                  <a:cubicBezTo>
                    <a:pt x="133824" y="2669204"/>
                    <a:pt x="147443" y="2668350"/>
                    <a:pt x="158298" y="2671968"/>
                  </a:cubicBezTo>
                  <a:cubicBezTo>
                    <a:pt x="169153" y="2679205"/>
                    <a:pt x="177819" y="2693437"/>
                    <a:pt x="190863" y="2693679"/>
                  </a:cubicBezTo>
                  <a:lnTo>
                    <a:pt x="744469" y="2682824"/>
                  </a:lnTo>
                  <a:cubicBezTo>
                    <a:pt x="784414" y="2681535"/>
                    <a:pt x="823938" y="2673504"/>
                    <a:pt x="863874" y="2671968"/>
                  </a:cubicBezTo>
                  <a:cubicBezTo>
                    <a:pt x="1012160" y="2666264"/>
                    <a:pt x="1160578" y="2664731"/>
                    <a:pt x="1308930" y="2661113"/>
                  </a:cubicBezTo>
                  <a:cubicBezTo>
                    <a:pt x="1377679" y="2657494"/>
                    <a:pt x="1446535" y="2655537"/>
                    <a:pt x="1515176" y="2650257"/>
                  </a:cubicBezTo>
                  <a:cubicBezTo>
                    <a:pt x="1711692" y="2635140"/>
                    <a:pt x="1518051" y="2648676"/>
                    <a:pt x="1623726" y="2628546"/>
                  </a:cubicBezTo>
                  <a:cubicBezTo>
                    <a:pt x="1761801" y="2602244"/>
                    <a:pt x="1855095" y="2590157"/>
                    <a:pt x="1992797" y="2574268"/>
                  </a:cubicBezTo>
                  <a:cubicBezTo>
                    <a:pt x="2168794" y="2553960"/>
                    <a:pt x="2186341" y="2560580"/>
                    <a:pt x="2426998" y="2552557"/>
                  </a:cubicBezTo>
                  <a:cubicBezTo>
                    <a:pt x="2445090" y="2541701"/>
                    <a:pt x="2463382" y="2531173"/>
                    <a:pt x="2481273" y="2519990"/>
                  </a:cubicBezTo>
                  <a:cubicBezTo>
                    <a:pt x="2492336" y="2513075"/>
                    <a:pt x="2500795" y="2498573"/>
                    <a:pt x="2513838" y="2498279"/>
                  </a:cubicBezTo>
                  <a:cubicBezTo>
                    <a:pt x="2984117" y="2487671"/>
                    <a:pt x="3454607" y="2491042"/>
                    <a:pt x="3924991" y="2487424"/>
                  </a:cubicBezTo>
                  <a:cubicBezTo>
                    <a:pt x="4011572" y="2465777"/>
                    <a:pt x="3940573" y="2485606"/>
                    <a:pt x="4076961" y="2433146"/>
                  </a:cubicBezTo>
                  <a:cubicBezTo>
                    <a:pt x="4087641" y="2429038"/>
                    <a:pt x="4098092" y="2422721"/>
                    <a:pt x="4109526" y="2422290"/>
                  </a:cubicBezTo>
                  <a:cubicBezTo>
                    <a:pt x="4290350" y="2415466"/>
                    <a:pt x="4471360" y="2415053"/>
                    <a:pt x="4652277" y="2411435"/>
                  </a:cubicBezTo>
                  <a:cubicBezTo>
                    <a:pt x="4673987" y="2407816"/>
                    <a:pt x="4695619" y="2403692"/>
                    <a:pt x="4717408" y="2400579"/>
                  </a:cubicBezTo>
                  <a:cubicBezTo>
                    <a:pt x="4746287" y="2396453"/>
                    <a:pt x="4775473" y="2394520"/>
                    <a:pt x="4804248" y="2389724"/>
                  </a:cubicBezTo>
                  <a:cubicBezTo>
                    <a:pt x="4925034" y="2369592"/>
                    <a:pt x="4750316" y="2387129"/>
                    <a:pt x="4912798" y="2368013"/>
                  </a:cubicBezTo>
                  <a:cubicBezTo>
                    <a:pt x="4952490" y="2363343"/>
                    <a:pt x="4992401" y="2360776"/>
                    <a:pt x="5032203" y="2357157"/>
                  </a:cubicBezTo>
                  <a:cubicBezTo>
                    <a:pt x="5053913" y="2349920"/>
                    <a:pt x="5077927" y="2347575"/>
                    <a:pt x="5097333" y="2335446"/>
                  </a:cubicBezTo>
                  <a:cubicBezTo>
                    <a:pt x="5108396" y="2328531"/>
                    <a:pt x="5118476" y="2315913"/>
                    <a:pt x="5119043" y="2302879"/>
                  </a:cubicBezTo>
                  <a:cubicBezTo>
                    <a:pt x="5126514" y="2131035"/>
                    <a:pt x="5128117" y="2145557"/>
                    <a:pt x="5097333" y="2053201"/>
                  </a:cubicBezTo>
                  <a:cubicBezTo>
                    <a:pt x="5090151" y="1923925"/>
                    <a:pt x="5087827" y="1849583"/>
                    <a:pt x="5075623" y="1727535"/>
                  </a:cubicBezTo>
                  <a:cubicBezTo>
                    <a:pt x="5072720" y="1698506"/>
                    <a:pt x="5076993" y="1667179"/>
                    <a:pt x="5064768" y="1640690"/>
                  </a:cubicBezTo>
                  <a:cubicBezTo>
                    <a:pt x="5054046" y="1617459"/>
                    <a:pt x="5028585" y="1604505"/>
                    <a:pt x="5010493" y="1586412"/>
                  </a:cubicBezTo>
                  <a:cubicBezTo>
                    <a:pt x="4969786" y="1464286"/>
                    <a:pt x="4998945" y="1569318"/>
                    <a:pt x="4977928" y="1380157"/>
                  </a:cubicBezTo>
                  <a:cubicBezTo>
                    <a:pt x="4975891" y="1361819"/>
                    <a:pt x="4969682" y="1344145"/>
                    <a:pt x="4967073" y="1325879"/>
                  </a:cubicBezTo>
                  <a:cubicBezTo>
                    <a:pt x="4962439" y="1293441"/>
                    <a:pt x="4960456" y="1260671"/>
                    <a:pt x="4956218" y="1228179"/>
                  </a:cubicBezTo>
                  <a:cubicBezTo>
                    <a:pt x="4943920" y="1133886"/>
                    <a:pt x="4956213" y="1076197"/>
                    <a:pt x="4891088" y="1011068"/>
                  </a:cubicBezTo>
                  <a:cubicBezTo>
                    <a:pt x="4880233" y="1000212"/>
                    <a:pt x="4871296" y="987017"/>
                    <a:pt x="4858523" y="978501"/>
                  </a:cubicBezTo>
                  <a:cubicBezTo>
                    <a:pt x="4849003" y="972154"/>
                    <a:pt x="4836960" y="970789"/>
                    <a:pt x="4825958" y="967645"/>
                  </a:cubicBezTo>
                  <a:cubicBezTo>
                    <a:pt x="4766139" y="950553"/>
                    <a:pt x="4763568" y="954682"/>
                    <a:pt x="4684842" y="945934"/>
                  </a:cubicBezTo>
                  <a:lnTo>
                    <a:pt x="3968411" y="956790"/>
                  </a:lnTo>
                  <a:cubicBezTo>
                    <a:pt x="3956974" y="957122"/>
                    <a:pt x="3947231" y="966506"/>
                    <a:pt x="3935846" y="967645"/>
                  </a:cubicBezTo>
                  <a:cubicBezTo>
                    <a:pt x="3831417" y="978088"/>
                    <a:pt x="3480586" y="988418"/>
                    <a:pt x="3425660" y="989357"/>
                  </a:cubicBezTo>
                  <a:lnTo>
                    <a:pt x="2481273" y="1000212"/>
                  </a:lnTo>
                  <a:cubicBezTo>
                    <a:pt x="2459563" y="1014686"/>
                    <a:pt x="2439481" y="1031965"/>
                    <a:pt x="2416143" y="1043634"/>
                  </a:cubicBezTo>
                  <a:cubicBezTo>
                    <a:pt x="2402799" y="1050306"/>
                    <a:pt x="2387068" y="1050391"/>
                    <a:pt x="2372723" y="1054490"/>
                  </a:cubicBezTo>
                  <a:cubicBezTo>
                    <a:pt x="2288470" y="1078563"/>
                    <a:pt x="2406168" y="1058743"/>
                    <a:pt x="2231607" y="1076201"/>
                  </a:cubicBezTo>
                  <a:cubicBezTo>
                    <a:pt x="2076018" y="1072582"/>
                    <a:pt x="1920241" y="1073822"/>
                    <a:pt x="1764841" y="1065345"/>
                  </a:cubicBezTo>
                  <a:cubicBezTo>
                    <a:pt x="1720887" y="1062947"/>
                    <a:pt x="1675666" y="1059436"/>
                    <a:pt x="1634581" y="1043634"/>
                  </a:cubicBezTo>
                  <a:cubicBezTo>
                    <a:pt x="1623901" y="1039526"/>
                    <a:pt x="1628843" y="1021303"/>
                    <a:pt x="1623726" y="1011068"/>
                  </a:cubicBezTo>
                  <a:cubicBezTo>
                    <a:pt x="1617892" y="999399"/>
                    <a:pt x="1607850" y="990170"/>
                    <a:pt x="1602016" y="978501"/>
                  </a:cubicBezTo>
                  <a:cubicBezTo>
                    <a:pt x="1541035" y="856532"/>
                    <a:pt x="1607033" y="976220"/>
                    <a:pt x="1569451" y="891656"/>
                  </a:cubicBezTo>
                  <a:cubicBezTo>
                    <a:pt x="1559593" y="869474"/>
                    <a:pt x="1547741" y="848234"/>
                    <a:pt x="1536886" y="826523"/>
                  </a:cubicBezTo>
                  <a:cubicBezTo>
                    <a:pt x="1533268" y="707112"/>
                    <a:pt x="1563808" y="581626"/>
                    <a:pt x="1526031" y="468290"/>
                  </a:cubicBezTo>
                  <a:cubicBezTo>
                    <a:pt x="1512985" y="429151"/>
                    <a:pt x="1445131" y="450533"/>
                    <a:pt x="1406626" y="435723"/>
                  </a:cubicBezTo>
                  <a:cubicBezTo>
                    <a:pt x="1397074" y="432049"/>
                    <a:pt x="1391056" y="422200"/>
                    <a:pt x="1384915" y="414012"/>
                  </a:cubicBezTo>
                  <a:cubicBezTo>
                    <a:pt x="1369259" y="393137"/>
                    <a:pt x="1341495" y="348878"/>
                    <a:pt x="1341495" y="348878"/>
                  </a:cubicBezTo>
                  <a:cubicBezTo>
                    <a:pt x="1337877" y="334404"/>
                    <a:pt x="1339960" y="317106"/>
                    <a:pt x="1330640" y="305456"/>
                  </a:cubicBezTo>
                  <a:cubicBezTo>
                    <a:pt x="1323492" y="296521"/>
                    <a:pt x="1309077" y="297745"/>
                    <a:pt x="1298075" y="294601"/>
                  </a:cubicBezTo>
                  <a:cubicBezTo>
                    <a:pt x="1234506" y="276438"/>
                    <a:pt x="1232624" y="281542"/>
                    <a:pt x="1146105" y="272890"/>
                  </a:cubicBezTo>
                  <a:cubicBezTo>
                    <a:pt x="896409" y="222946"/>
                    <a:pt x="1074007" y="254450"/>
                    <a:pt x="483949" y="272890"/>
                  </a:cubicBezTo>
                  <a:cubicBezTo>
                    <a:pt x="454791" y="273801"/>
                    <a:pt x="426135" y="280842"/>
                    <a:pt x="397108" y="283745"/>
                  </a:cubicBezTo>
                  <a:lnTo>
                    <a:pt x="158298" y="305456"/>
                  </a:lnTo>
                  <a:cubicBezTo>
                    <a:pt x="118496" y="312693"/>
                    <a:pt x="78449" y="318690"/>
                    <a:pt x="38893" y="327167"/>
                  </a:cubicBezTo>
                  <a:cubicBezTo>
                    <a:pt x="27705" y="329565"/>
                    <a:pt x="8810" y="326853"/>
                    <a:pt x="6328" y="338023"/>
                  </a:cubicBezTo>
                  <a:cubicBezTo>
                    <a:pt x="0" y="366502"/>
                    <a:pt x="20801" y="113675"/>
                    <a:pt x="28038" y="414012"/>
                  </a:cubicBezTo>
                  <a:close/>
                </a:path>
              </a:pathLst>
            </a:custGeom>
            <a:solidFill>
              <a:srgbClr val="FAC090"/>
            </a:solidFill>
            <a:ln w="9525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4854" name="Group 11">
              <a:extLst>
                <a:ext uri="{FF2B5EF4-FFF2-40B4-BE49-F238E27FC236}">
                  <a16:creationId xmlns:a16="http://schemas.microsoft.com/office/drawing/2014/main" id="{FA4DF641-EC26-904B-A4FD-2F6F088ABC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3272" y="2844157"/>
              <a:ext cx="4582551" cy="2106100"/>
              <a:chOff x="803272" y="2844157"/>
              <a:chExt cx="4582551" cy="2106100"/>
            </a:xfrm>
          </p:grpSpPr>
          <p:sp>
            <p:nvSpPr>
              <p:cNvPr id="34855" name="TextBox 6">
                <a:extLst>
                  <a:ext uri="{FF2B5EF4-FFF2-40B4-BE49-F238E27FC236}">
                    <a16:creationId xmlns:a16="http://schemas.microsoft.com/office/drawing/2014/main" id="{65A68034-50B7-2149-93F9-EDCD199723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3272" y="2844157"/>
                <a:ext cx="73965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1</a:t>
                </a:r>
                <a:r>
                  <a:rPr lang="en-US" altLang="en-US" sz="1800"/>
                  <a:t>=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1</a:t>
                </a:r>
              </a:p>
            </p:txBody>
          </p:sp>
          <p:sp>
            <p:nvSpPr>
              <p:cNvPr id="34856" name="TextBox 7">
                <a:extLst>
                  <a:ext uri="{FF2B5EF4-FFF2-40B4-BE49-F238E27FC236}">
                    <a16:creationId xmlns:a16="http://schemas.microsoft.com/office/drawing/2014/main" id="{0FB20CBB-2F52-A445-AD60-14971AE390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3272" y="3244334"/>
                <a:ext cx="12267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for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i</a:t>
                </a:r>
                <a:r>
                  <a:rPr lang="en-US" altLang="en-US" sz="1800"/>
                  <a:t> =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2 … n</a:t>
                </a:r>
              </a:p>
            </p:txBody>
          </p:sp>
          <p:sp>
            <p:nvSpPr>
              <p:cNvPr id="34857" name="TextBox 8">
                <a:extLst>
                  <a:ext uri="{FF2B5EF4-FFF2-40B4-BE49-F238E27FC236}">
                    <a16:creationId xmlns:a16="http://schemas.microsoft.com/office/drawing/2014/main" id="{E8719957-6D67-B04C-BCA1-CF4CE0E408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908" y="3679913"/>
                <a:ext cx="4180915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Find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1 ≤ j ≤ i </a:t>
                </a:r>
                <a:r>
                  <a:rPr lang="en-US" altLang="en-US" sz="1800"/>
                  <a:t>s.t.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i</a:t>
                </a:r>
                <a:r>
                  <a:rPr lang="en-US" altLang="en-US" sz="1800"/>
                  <a:t>  lies between 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j-1</a:t>
                </a:r>
                <a:r>
                  <a:rPr lang="en-US" altLang="en-US" sz="1800"/>
                  <a:t> and 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j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 </a:t>
                </a:r>
              </a:p>
            </p:txBody>
          </p:sp>
          <p:sp>
            <p:nvSpPr>
              <p:cNvPr id="34858" name="TextBox 9">
                <a:extLst>
                  <a:ext uri="{FF2B5EF4-FFF2-40B4-BE49-F238E27FC236}">
                    <a16:creationId xmlns:a16="http://schemas.microsoft.com/office/drawing/2014/main" id="{0A6BDC82-ADC0-6B48-87F0-FACDCC0762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908" y="4146702"/>
                <a:ext cx="303926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Move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j</a:t>
                </a:r>
                <a:r>
                  <a:rPr lang="en-US" altLang="en-US" sz="1800"/>
                  <a:t> to 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i-1</a:t>
                </a:r>
                <a:r>
                  <a:rPr lang="en-US" altLang="en-US" sz="1800" baseline="-25000"/>
                  <a:t> </a:t>
                </a:r>
                <a:r>
                  <a:rPr lang="en-US" altLang="en-US" sz="1800"/>
                  <a:t>one cell </a:t>
                </a:r>
                <a:r>
                  <a:rPr lang="ja-JP" altLang="en-US" sz="1800"/>
                  <a:t>“</a:t>
                </a:r>
                <a:r>
                  <a:rPr lang="en-US" altLang="ja-JP" sz="1800"/>
                  <a:t>down</a:t>
                </a:r>
                <a:r>
                  <a:rPr lang="ja-JP" altLang="en-US" sz="1800"/>
                  <a:t>”</a:t>
                </a:r>
                <a:endParaRPr lang="en-US" altLang="en-US" sz="1800"/>
              </a:p>
            </p:txBody>
          </p:sp>
          <p:sp>
            <p:nvSpPr>
              <p:cNvPr id="34859" name="TextBox 10">
                <a:extLst>
                  <a:ext uri="{FF2B5EF4-FFF2-40B4-BE49-F238E27FC236}">
                    <a16:creationId xmlns:a16="http://schemas.microsoft.com/office/drawing/2014/main" id="{97D76921-9B25-A44B-A940-7C66B6760E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4908" y="4580925"/>
                <a:ext cx="60361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660066"/>
                    </a:solidFill>
                  </a:rPr>
                  <a:t>b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j</a:t>
                </a:r>
                <a:r>
                  <a:rPr lang="en-US" altLang="en-US" sz="1800"/>
                  <a:t>=</a:t>
                </a:r>
                <a:r>
                  <a:rPr lang="en-US" altLang="en-US" sz="1800">
                    <a:solidFill>
                      <a:srgbClr val="660066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660066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4D27FC54-E526-C449-8D38-DEF59CD25363}"/>
              </a:ext>
            </a:extLst>
          </p:cNvPr>
          <p:cNvGrpSpPr>
            <a:grpSpLocks/>
          </p:cNvGrpSpPr>
          <p:nvPr/>
        </p:nvGrpSpPr>
        <p:grpSpPr bwMode="auto">
          <a:xfrm>
            <a:off x="6513513" y="4516438"/>
            <a:ext cx="301625" cy="1552575"/>
            <a:chOff x="6513014" y="4516034"/>
            <a:chExt cx="301660" cy="1552831"/>
          </a:xfrm>
        </p:grpSpPr>
        <p:sp>
          <p:nvSpPr>
            <p:cNvPr id="34849" name="TextBox 14">
              <a:extLst>
                <a:ext uri="{FF2B5EF4-FFF2-40B4-BE49-F238E27FC236}">
                  <a16:creationId xmlns:a16="http://schemas.microsoft.com/office/drawing/2014/main" id="{6C291BCF-9234-9345-B4D4-18F6885F4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516034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34850" name="TextBox 15">
              <a:extLst>
                <a:ext uri="{FF2B5EF4-FFF2-40B4-BE49-F238E27FC236}">
                  <a16:creationId xmlns:a16="http://schemas.microsoft.com/office/drawing/2014/main" id="{CA2C36E1-CD58-7947-A0B8-AFFFEA371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96086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34851" name="TextBox 16">
              <a:extLst>
                <a:ext uri="{FF2B5EF4-FFF2-40B4-BE49-F238E27FC236}">
                  <a16:creationId xmlns:a16="http://schemas.microsoft.com/office/drawing/2014/main" id="{D2B27DCE-8EAE-684C-AA80-D0DD26866B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3302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34852" name="TextBox 17">
              <a:extLst>
                <a:ext uri="{FF2B5EF4-FFF2-40B4-BE49-F238E27FC236}">
                  <a16:creationId xmlns:a16="http://schemas.microsoft.com/office/drawing/2014/main" id="{68CB1BD5-00B9-854B-9F3C-8AF9BFD5B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6995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7" name="Group 22">
            <a:extLst>
              <a:ext uri="{FF2B5EF4-FFF2-40B4-BE49-F238E27FC236}">
                <a16:creationId xmlns:a16="http://schemas.microsoft.com/office/drawing/2014/main" id="{D9BE85C4-ACEE-C241-AE7B-0037B9D31337}"/>
              </a:ext>
            </a:extLst>
          </p:cNvPr>
          <p:cNvGrpSpPr>
            <a:grpSpLocks/>
          </p:cNvGrpSpPr>
          <p:nvPr/>
        </p:nvGrpSpPr>
        <p:grpSpPr bwMode="auto">
          <a:xfrm>
            <a:off x="6513513" y="4146550"/>
            <a:ext cx="1260475" cy="369888"/>
            <a:chOff x="6513014" y="4146702"/>
            <a:chExt cx="1261185" cy="369332"/>
          </a:xfrm>
        </p:grpSpPr>
        <p:sp>
          <p:nvSpPr>
            <p:cNvPr id="34847" name="TextBox 20">
              <a:extLst>
                <a:ext uri="{FF2B5EF4-FFF2-40B4-BE49-F238E27FC236}">
                  <a16:creationId xmlns:a16="http://schemas.microsoft.com/office/drawing/2014/main" id="{82DAEA10-B522-DA4E-968F-449D41070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146702"/>
              <a:ext cx="2952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</a:p>
          </p:txBody>
        </p:sp>
        <p:sp>
          <p:nvSpPr>
            <p:cNvPr id="34848" name="TextBox 21">
              <a:extLst>
                <a:ext uri="{FF2B5EF4-FFF2-40B4-BE49-F238E27FC236}">
                  <a16:creationId xmlns:a16="http://schemas.microsoft.com/office/drawing/2014/main" id="{202D8E88-4169-8B41-A74A-16C294C438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68256" y="4146702"/>
              <a:ext cx="3059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</a:p>
          </p:txBody>
        </p:sp>
      </p:grpSp>
      <p:grpSp>
        <p:nvGrpSpPr>
          <p:cNvPr id="8" name="Group 24">
            <a:extLst>
              <a:ext uri="{FF2B5EF4-FFF2-40B4-BE49-F238E27FC236}">
                <a16:creationId xmlns:a16="http://schemas.microsoft.com/office/drawing/2014/main" id="{86E3720A-E081-6246-91F9-2940C29227BC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537075"/>
            <a:ext cx="301625" cy="1552575"/>
            <a:chOff x="6513014" y="4516034"/>
            <a:chExt cx="301660" cy="1552831"/>
          </a:xfrm>
        </p:grpSpPr>
        <p:sp>
          <p:nvSpPr>
            <p:cNvPr id="34843" name="TextBox 25">
              <a:extLst>
                <a:ext uri="{FF2B5EF4-FFF2-40B4-BE49-F238E27FC236}">
                  <a16:creationId xmlns:a16="http://schemas.microsoft.com/office/drawing/2014/main" id="{A8140808-DD7B-0D44-B9DC-73001BC6C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516034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34844" name="TextBox 26">
              <a:extLst>
                <a:ext uri="{FF2B5EF4-FFF2-40B4-BE49-F238E27FC236}">
                  <a16:creationId xmlns:a16="http://schemas.microsoft.com/office/drawing/2014/main" id="{A74849D0-6AE1-D846-9631-3B86D68B8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960869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4845" name="TextBox 27">
              <a:extLst>
                <a:ext uri="{FF2B5EF4-FFF2-40B4-BE49-F238E27FC236}">
                  <a16:creationId xmlns:a16="http://schemas.microsoft.com/office/drawing/2014/main" id="{FB23A552-8F84-FB41-9980-7F66CE85F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330201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4846" name="TextBox 28">
              <a:extLst>
                <a:ext uri="{FF2B5EF4-FFF2-40B4-BE49-F238E27FC236}">
                  <a16:creationId xmlns:a16="http://schemas.microsoft.com/office/drawing/2014/main" id="{BE42C2F1-D583-4F41-B565-2C73017DF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699533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9" name="Group 29">
            <a:extLst>
              <a:ext uri="{FF2B5EF4-FFF2-40B4-BE49-F238E27FC236}">
                <a16:creationId xmlns:a16="http://schemas.microsoft.com/office/drawing/2014/main" id="{2BCB1B2E-CCA5-5D46-9E82-DF062FD1B1C0}"/>
              </a:ext>
            </a:extLst>
          </p:cNvPr>
          <p:cNvGrpSpPr>
            <a:grpSpLocks/>
          </p:cNvGrpSpPr>
          <p:nvPr/>
        </p:nvGrpSpPr>
        <p:grpSpPr bwMode="auto">
          <a:xfrm>
            <a:off x="7472363" y="4516438"/>
            <a:ext cx="301625" cy="1552575"/>
            <a:chOff x="6513014" y="4516034"/>
            <a:chExt cx="301660" cy="1552831"/>
          </a:xfrm>
        </p:grpSpPr>
        <p:sp>
          <p:nvSpPr>
            <p:cNvPr id="34839" name="TextBox 30">
              <a:extLst>
                <a:ext uri="{FF2B5EF4-FFF2-40B4-BE49-F238E27FC236}">
                  <a16:creationId xmlns:a16="http://schemas.microsoft.com/office/drawing/2014/main" id="{A3296EA7-C91D-1C4A-AD06-2DCBCFEFA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516034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34840" name="TextBox 31">
              <a:extLst>
                <a:ext uri="{FF2B5EF4-FFF2-40B4-BE49-F238E27FC236}">
                  <a16:creationId xmlns:a16="http://schemas.microsoft.com/office/drawing/2014/main" id="{889C99D3-514B-2240-A94B-4D0090F9C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96086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34841" name="TextBox 32">
              <a:extLst>
                <a:ext uri="{FF2B5EF4-FFF2-40B4-BE49-F238E27FC236}">
                  <a16:creationId xmlns:a16="http://schemas.microsoft.com/office/drawing/2014/main" id="{4055B711-BF44-2C4D-910D-E6947080E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3302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34842" name="TextBox 33">
              <a:extLst>
                <a:ext uri="{FF2B5EF4-FFF2-40B4-BE49-F238E27FC236}">
                  <a16:creationId xmlns:a16="http://schemas.microsoft.com/office/drawing/2014/main" id="{62AA996C-0BB9-AD4B-A0A3-FC75663DAC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699533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0" name="Group 34">
            <a:extLst>
              <a:ext uri="{FF2B5EF4-FFF2-40B4-BE49-F238E27FC236}">
                <a16:creationId xmlns:a16="http://schemas.microsoft.com/office/drawing/2014/main" id="{65089C3C-EC1A-7842-A1D9-8020970D94B1}"/>
              </a:ext>
            </a:extLst>
          </p:cNvPr>
          <p:cNvGrpSpPr>
            <a:grpSpLocks/>
          </p:cNvGrpSpPr>
          <p:nvPr/>
        </p:nvGrpSpPr>
        <p:grpSpPr bwMode="auto">
          <a:xfrm>
            <a:off x="7469188" y="4543425"/>
            <a:ext cx="301625" cy="1552575"/>
            <a:chOff x="6513014" y="4516034"/>
            <a:chExt cx="301660" cy="1552831"/>
          </a:xfrm>
        </p:grpSpPr>
        <p:sp>
          <p:nvSpPr>
            <p:cNvPr id="34835" name="TextBox 35">
              <a:extLst>
                <a:ext uri="{FF2B5EF4-FFF2-40B4-BE49-F238E27FC236}">
                  <a16:creationId xmlns:a16="http://schemas.microsoft.com/office/drawing/2014/main" id="{80437656-8779-384B-880C-EFEB7134BA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516034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34836" name="TextBox 36">
              <a:extLst>
                <a:ext uri="{FF2B5EF4-FFF2-40B4-BE49-F238E27FC236}">
                  <a16:creationId xmlns:a16="http://schemas.microsoft.com/office/drawing/2014/main" id="{61F786F8-7026-FE49-9181-D99537346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96086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34837" name="TextBox 37">
              <a:extLst>
                <a:ext uri="{FF2B5EF4-FFF2-40B4-BE49-F238E27FC236}">
                  <a16:creationId xmlns:a16="http://schemas.microsoft.com/office/drawing/2014/main" id="{87B054A1-507A-AE44-BBF1-1BCE39010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330201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4838" name="TextBox 38">
              <a:extLst>
                <a:ext uri="{FF2B5EF4-FFF2-40B4-BE49-F238E27FC236}">
                  <a16:creationId xmlns:a16="http://schemas.microsoft.com/office/drawing/2014/main" id="{FF3A4E63-9C56-074D-8B58-997F37DB81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699533"/>
              <a:ext cx="1846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1" name="Group 39">
            <a:extLst>
              <a:ext uri="{FF2B5EF4-FFF2-40B4-BE49-F238E27FC236}">
                <a16:creationId xmlns:a16="http://schemas.microsoft.com/office/drawing/2014/main" id="{ED27F882-0D8B-A44A-8C33-CB5334AC8FC0}"/>
              </a:ext>
            </a:extLst>
          </p:cNvPr>
          <p:cNvGrpSpPr>
            <a:grpSpLocks/>
          </p:cNvGrpSpPr>
          <p:nvPr/>
        </p:nvGrpSpPr>
        <p:grpSpPr bwMode="auto">
          <a:xfrm>
            <a:off x="7472363" y="4537075"/>
            <a:ext cx="301625" cy="1552575"/>
            <a:chOff x="6513014" y="4516034"/>
            <a:chExt cx="301660" cy="1552831"/>
          </a:xfrm>
        </p:grpSpPr>
        <p:sp>
          <p:nvSpPr>
            <p:cNvPr id="34831" name="TextBox 40">
              <a:extLst>
                <a:ext uri="{FF2B5EF4-FFF2-40B4-BE49-F238E27FC236}">
                  <a16:creationId xmlns:a16="http://schemas.microsoft.com/office/drawing/2014/main" id="{E29E01C0-0FF9-4B40-ADAB-6546D53956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516034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34832" name="TextBox 41">
              <a:extLst>
                <a:ext uri="{FF2B5EF4-FFF2-40B4-BE49-F238E27FC236}">
                  <a16:creationId xmlns:a16="http://schemas.microsoft.com/office/drawing/2014/main" id="{E9B7DC01-477C-894B-AAE3-795FA29DE4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496086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34833" name="TextBox 42">
              <a:extLst>
                <a:ext uri="{FF2B5EF4-FFF2-40B4-BE49-F238E27FC236}">
                  <a16:creationId xmlns:a16="http://schemas.microsoft.com/office/drawing/2014/main" id="{BA3C3E15-0FD8-E742-886D-24801C26D1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3302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34834" name="TextBox 43">
              <a:extLst>
                <a:ext uri="{FF2B5EF4-FFF2-40B4-BE49-F238E27FC236}">
                  <a16:creationId xmlns:a16="http://schemas.microsoft.com/office/drawing/2014/main" id="{9EB9ADBF-2F67-1E4B-82D4-F74165BE9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3014" y="56995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</p:grpSp>
      <p:sp>
        <p:nvSpPr>
          <p:cNvPr id="45" name="Rounded Rectangular Callout 44">
            <a:extLst>
              <a:ext uri="{FF2B5EF4-FFF2-40B4-BE49-F238E27FC236}">
                <a16:creationId xmlns:a16="http://schemas.microsoft.com/office/drawing/2014/main" id="{090B26E5-D006-9D46-912C-168F2D73F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9825" y="4516438"/>
            <a:ext cx="1162050" cy="1009650"/>
          </a:xfrm>
          <a:prstGeom prst="wedgeRoundRectCallout">
            <a:avLst>
              <a:gd name="adj1" fmla="val -61954"/>
              <a:gd name="adj2" fmla="val -103111"/>
              <a:gd name="adj3" fmla="val 16667"/>
            </a:avLst>
          </a:prstGeom>
          <a:solidFill>
            <a:srgbClr val="C3D69B"/>
          </a:solidFill>
          <a:ln w="9525">
            <a:solidFill>
              <a:srgbClr val="C3D69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O(log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46" name="Rounded Rectangular Callout 45">
            <a:extLst>
              <a:ext uri="{FF2B5EF4-FFF2-40B4-BE49-F238E27FC236}">
                <a16:creationId xmlns:a16="http://schemas.microsoft.com/office/drawing/2014/main" id="{DB30E55A-2605-C646-A97A-E7E304564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1113" y="5526088"/>
            <a:ext cx="868362" cy="857250"/>
          </a:xfrm>
          <a:prstGeom prst="wedgeRoundRectCallout">
            <a:avLst>
              <a:gd name="adj1" fmla="val 25634"/>
              <a:gd name="adj2" fmla="val -174208"/>
              <a:gd name="adj3" fmla="val 16667"/>
            </a:avLst>
          </a:pr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47" name="Rounded Rectangular Callout 46">
            <a:extLst>
              <a:ext uri="{FF2B5EF4-FFF2-40B4-BE49-F238E27FC236}">
                <a16:creationId xmlns:a16="http://schemas.microsoft.com/office/drawing/2014/main" id="{F5BC2E8C-0C0C-F247-9173-9B1511D2F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300" y="1976438"/>
            <a:ext cx="1833563" cy="868362"/>
          </a:xfrm>
          <a:prstGeom prst="wedgeRoundRectCallout">
            <a:avLst>
              <a:gd name="adj1" fmla="val -106042"/>
              <a:gd name="adj2" fmla="val 58750"/>
              <a:gd name="adj3" fmla="val 16667"/>
            </a:avLst>
          </a:prstGeom>
          <a:solidFill>
            <a:srgbClr val="E6B9B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overall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45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D999E365-2125-B949-8854-09A6D7C20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Other 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O(n</a:t>
            </a:r>
            <a:r>
              <a:rPr lang="en-US" altLang="en-US" baseline="30000">
                <a:solidFill>
                  <a:srgbClr val="660066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sorting algorithms</a:t>
            </a:r>
          </a:p>
        </p:txBody>
      </p:sp>
      <p:sp>
        <p:nvSpPr>
          <p:cNvPr id="35842" name="TextBox 2">
            <a:extLst>
              <a:ext uri="{FF2B5EF4-FFF2-40B4-BE49-F238E27FC236}">
                <a16:creationId xmlns:a16="http://schemas.microsoft.com/office/drawing/2014/main" id="{57380E95-02D5-0C4B-BC59-CCFA04AD4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1954213"/>
            <a:ext cx="7289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Selection Sort: </a:t>
            </a:r>
            <a:r>
              <a:rPr lang="en-US" altLang="en-US" sz="1800"/>
              <a:t>In every round pick the min among remaining numbers</a:t>
            </a:r>
          </a:p>
        </p:txBody>
      </p:sp>
      <p:sp>
        <p:nvSpPr>
          <p:cNvPr id="35843" name="TextBox 3">
            <a:extLst>
              <a:ext uri="{FF2B5EF4-FFF2-40B4-BE49-F238E27FC236}">
                <a16:creationId xmlns:a16="http://schemas.microsoft.com/office/drawing/2014/main" id="{2C270926-E3F7-5845-ADD9-CD31D2E45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3702050"/>
            <a:ext cx="5027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Bubble sort: </a:t>
            </a:r>
            <a:r>
              <a:rPr lang="en-US" altLang="en-US" sz="1800"/>
              <a:t>The smallest number “</a:t>
            </a:r>
            <a:r>
              <a:rPr lang="en-US" altLang="ja-JP" sz="1800"/>
              <a:t>bubbles” up</a:t>
            </a:r>
            <a:endParaRPr lang="en-US" altLang="en-US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056256C-3B8C-804F-9AEA-AA9258297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36866" name="TextBox 2">
            <a:extLst>
              <a:ext uri="{FF2B5EF4-FFF2-40B4-BE49-F238E27FC236}">
                <a16:creationId xmlns:a16="http://schemas.microsoft.com/office/drawing/2014/main" id="{A4769DA6-263C-A242-84A6-E6872E8C6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954213"/>
            <a:ext cx="5741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Divide up the problem into at least two sub-problems</a:t>
            </a: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340273C4-3828-A247-82DE-A6E2B904B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190875"/>
            <a:ext cx="383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Recursively solve the sub-problems</a:t>
            </a:r>
          </a:p>
        </p:txBody>
      </p:sp>
      <p:sp>
        <p:nvSpPr>
          <p:cNvPr id="36868" name="TextBox 4">
            <a:extLst>
              <a:ext uri="{FF2B5EF4-FFF2-40B4-BE49-F238E27FC236}">
                <a16:creationId xmlns:a16="http://schemas.microsoft.com/office/drawing/2014/main" id="{9145B0A4-4756-2F44-940A-27D7EC03B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352925"/>
            <a:ext cx="705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“Patch up” the solutions to the sub-problems for the final solution</a:t>
            </a:r>
            <a:endParaRPr lang="en-US" altLang="en-US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0B3D1E93-6564-5841-AA3F-D32AB075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Mergesort Algorithm</a:t>
            </a:r>
          </a:p>
        </p:txBody>
      </p:sp>
      <p:sp>
        <p:nvSpPr>
          <p:cNvPr id="37890" name="TextBox 2">
            <a:extLst>
              <a:ext uri="{FF2B5EF4-FFF2-40B4-BE49-F238E27FC236}">
                <a16:creationId xmlns:a16="http://schemas.microsoft.com/office/drawing/2014/main" id="{FE823E7A-9317-3945-8561-D8157ED2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038" y="2138363"/>
            <a:ext cx="3608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Divide up the numbers in the middle</a:t>
            </a:r>
          </a:p>
        </p:txBody>
      </p:sp>
      <p:sp>
        <p:nvSpPr>
          <p:cNvPr id="37891" name="TextBox 3">
            <a:extLst>
              <a:ext uri="{FF2B5EF4-FFF2-40B4-BE49-F238E27FC236}">
                <a16:creationId xmlns:a16="http://schemas.microsoft.com/office/drawing/2014/main" id="{E3F93F89-9E6A-8149-9F64-1CD7923E6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038" y="3059113"/>
            <a:ext cx="2532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each half recursively</a:t>
            </a:r>
          </a:p>
        </p:txBody>
      </p:sp>
      <p:sp>
        <p:nvSpPr>
          <p:cNvPr id="37892" name="TextBox 4">
            <a:extLst>
              <a:ext uri="{FF2B5EF4-FFF2-40B4-BE49-F238E27FC236}">
                <a16:creationId xmlns:a16="http://schemas.microsoft.com/office/drawing/2014/main" id="{E52F2647-8EA6-1449-96F6-727B6DE44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038" y="3994150"/>
            <a:ext cx="5057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Merge the two sorted halves into one sorted output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F01F85E1-F3AB-EF41-B7ED-71D000D57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2378075"/>
            <a:ext cx="2182812" cy="1050925"/>
          </a:xfrm>
          <a:prstGeom prst="wedgeRoundRectCallout">
            <a:avLst>
              <a:gd name="adj1" fmla="val -78546"/>
              <a:gd name="adj2" fmla="val -45889"/>
              <a:gd name="adj3" fmla="val 16667"/>
            </a:avLst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Unless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=2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B7910-96A3-FB45-99BA-4886E2D65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885724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How fast can sorted arrays be merged?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5BCC716-8342-9242-8365-6DDF783EE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865438"/>
            <a:ext cx="5732462" cy="2833687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9938" name="Title 1">
            <a:extLst>
              <a:ext uri="{FF2B5EF4-FFF2-40B4-BE49-F238E27FC236}">
                <a16:creationId xmlns:a16="http://schemas.microsoft.com/office/drawing/2014/main" id="{5FB6A606-D11F-7C4F-9D84-CC2D8E35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Mergesort algorithm</a:t>
            </a:r>
          </a:p>
        </p:txBody>
      </p:sp>
      <p:sp>
        <p:nvSpPr>
          <p:cNvPr id="39939" name="TextBox 2">
            <a:extLst>
              <a:ext uri="{FF2B5EF4-FFF2-40B4-BE49-F238E27FC236}">
                <a16:creationId xmlns:a16="http://schemas.microsoft.com/office/drawing/2014/main" id="{63FB9712-0E64-4949-9E8D-78D843113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400A4"/>
                </a:solidFill>
              </a:rPr>
              <a:t>a</a:t>
            </a:r>
            <a:r>
              <a:rPr lang="en-US" altLang="en-US" sz="1800" baseline="-25000">
                <a:solidFill>
                  <a:srgbClr val="A400A4"/>
                </a:solidFill>
              </a:rPr>
              <a:t>1</a:t>
            </a:r>
            <a:r>
              <a:rPr lang="en-US" altLang="en-US" sz="1800">
                <a:solidFill>
                  <a:srgbClr val="A400A4"/>
                </a:solidFill>
              </a:rPr>
              <a:t>, a</a:t>
            </a:r>
            <a:r>
              <a:rPr lang="en-US" altLang="en-US" sz="1800" baseline="-25000">
                <a:solidFill>
                  <a:srgbClr val="A400A4"/>
                </a:solidFill>
              </a:rPr>
              <a:t>2</a:t>
            </a:r>
            <a:r>
              <a:rPr lang="en-US" altLang="en-US" sz="1800">
                <a:solidFill>
                  <a:srgbClr val="A400A4"/>
                </a:solidFill>
              </a:rPr>
              <a:t>, …, a</a:t>
            </a:r>
            <a:r>
              <a:rPr lang="en-US" altLang="en-US" sz="1800" baseline="-25000">
                <a:solidFill>
                  <a:srgbClr val="A400A4"/>
                </a:solidFill>
              </a:rPr>
              <a:t>n</a:t>
            </a:r>
          </a:p>
        </p:txBody>
      </p:sp>
      <p:sp>
        <p:nvSpPr>
          <p:cNvPr id="39940" name="TextBox 3">
            <a:extLst>
              <a:ext uri="{FF2B5EF4-FFF2-40B4-BE49-F238E27FC236}">
                <a16:creationId xmlns:a16="http://schemas.microsoft.com/office/drawing/2014/main" id="{EF0E5457-1B3D-6D40-9A5E-6B10FBE1E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327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</a:t>
            </a:r>
          </a:p>
        </p:txBody>
      </p:sp>
      <p:grpSp>
        <p:nvGrpSpPr>
          <p:cNvPr id="39941" name="Group 9">
            <a:extLst>
              <a:ext uri="{FF2B5EF4-FFF2-40B4-BE49-F238E27FC236}">
                <a16:creationId xmlns:a16="http://schemas.microsoft.com/office/drawing/2014/main" id="{661EF993-5633-3D42-96B2-3C49A0747412}"/>
              </a:ext>
            </a:extLst>
          </p:cNvPr>
          <p:cNvGrpSpPr>
            <a:grpSpLocks/>
          </p:cNvGrpSpPr>
          <p:nvPr/>
        </p:nvGrpSpPr>
        <p:grpSpPr bwMode="auto">
          <a:xfrm>
            <a:off x="922338" y="2865438"/>
            <a:ext cx="5732462" cy="2676525"/>
            <a:chOff x="922677" y="2865881"/>
            <a:chExt cx="5731867" cy="2676174"/>
          </a:xfrm>
        </p:grpSpPr>
        <p:sp>
          <p:nvSpPr>
            <p:cNvPr id="39943" name="TextBox 4">
              <a:extLst>
                <a:ext uri="{FF2B5EF4-FFF2-40B4-BE49-F238E27FC236}">
                  <a16:creationId xmlns:a16="http://schemas.microsoft.com/office/drawing/2014/main" id="{A5C1F082-56B6-844B-B6F1-23D98F9D61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2677" y="2865881"/>
              <a:ext cx="17673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 </a:t>
              </a:r>
              <a:r>
                <a:rPr lang="en-US" altLang="en-US" sz="1800">
                  <a:solidFill>
                    <a:srgbClr val="C400C4"/>
                  </a:solidFill>
                </a:rPr>
                <a:t>a, n </a:t>
              </a:r>
              <a:r>
                <a:rPr lang="en-US" altLang="en-US" sz="1800"/>
                <a:t>)</a:t>
              </a:r>
            </a:p>
          </p:txBody>
        </p:sp>
        <p:sp>
          <p:nvSpPr>
            <p:cNvPr id="39944" name="TextBox 5">
              <a:extLst>
                <a:ext uri="{FF2B5EF4-FFF2-40B4-BE49-F238E27FC236}">
                  <a16:creationId xmlns:a16="http://schemas.microsoft.com/office/drawing/2014/main" id="{D1B173C9-4747-4940-9630-2DDE50A32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3610406"/>
              <a:ext cx="45187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If </a:t>
              </a:r>
              <a:r>
                <a:rPr lang="en-US" altLang="en-US" sz="1800">
                  <a:solidFill>
                    <a:srgbClr val="C400C4"/>
                  </a:solidFill>
                </a:rPr>
                <a:t>n = 2 </a:t>
              </a:r>
              <a:r>
                <a:rPr lang="en-US" altLang="en-US" sz="1800" b="1"/>
                <a:t>return</a:t>
              </a:r>
              <a:r>
                <a:rPr lang="en-US" altLang="en-US" sz="1800"/>
                <a:t> the order </a:t>
              </a:r>
              <a:r>
                <a:rPr lang="en-US" altLang="en-US" sz="1800">
                  <a:solidFill>
                    <a:srgbClr val="C400C4"/>
                  </a:solidFill>
                </a:rPr>
                <a:t>min(a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2</a:t>
              </a:r>
              <a:r>
                <a:rPr lang="en-US" altLang="en-US" sz="1800">
                  <a:solidFill>
                    <a:srgbClr val="C400C4"/>
                  </a:solidFill>
                </a:rPr>
                <a:t>); max(a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2</a:t>
              </a:r>
              <a:r>
                <a:rPr lang="en-US" altLang="en-US" sz="1800">
                  <a:solidFill>
                    <a:srgbClr val="C400C4"/>
                  </a:solidFill>
                </a:rPr>
                <a:t>)</a:t>
              </a:r>
            </a:p>
          </p:txBody>
        </p:sp>
        <p:sp>
          <p:nvSpPr>
            <p:cNvPr id="39945" name="TextBox 6">
              <a:extLst>
                <a:ext uri="{FF2B5EF4-FFF2-40B4-BE49-F238E27FC236}">
                  <a16:creationId xmlns:a16="http://schemas.microsoft.com/office/drawing/2014/main" id="{C64DC8C9-003E-A342-804F-D25E85C7A2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4016436"/>
              <a:ext cx="14285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n/2</a:t>
              </a:r>
            </a:p>
          </p:txBody>
        </p:sp>
        <p:sp>
          <p:nvSpPr>
            <p:cNvPr id="39946" name="TextBox 7">
              <a:extLst>
                <a:ext uri="{FF2B5EF4-FFF2-40B4-BE49-F238E27FC236}">
                  <a16:creationId xmlns:a16="http://schemas.microsoft.com/office/drawing/2014/main" id="{CA02DEE5-1985-0648-A65B-AF7333C33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4538168"/>
              <a:ext cx="15997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n/2+1</a:t>
              </a:r>
              <a:r>
                <a:rPr lang="en-US" altLang="en-US" sz="1800">
                  <a:solidFill>
                    <a:srgbClr val="C400C4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</a:t>
              </a:r>
            </a:p>
          </p:txBody>
        </p:sp>
        <p:sp>
          <p:nvSpPr>
            <p:cNvPr id="39947" name="TextBox 8">
              <a:extLst>
                <a:ext uri="{FF2B5EF4-FFF2-40B4-BE49-F238E27FC236}">
                  <a16:creationId xmlns:a16="http://schemas.microsoft.com/office/drawing/2014/main" id="{24D35683-EE68-7B46-9890-2ADB88601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5080390"/>
              <a:ext cx="5482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return</a:t>
              </a:r>
              <a:r>
                <a:rPr lang="en-US" altLang="en-US" sz="1800"/>
                <a:t> MERGE </a:t>
              </a:r>
              <a:r>
                <a:rPr lang="en-US" altLang="en-US" sz="2400"/>
                <a:t>( </a:t>
              </a: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), </a:t>
              </a: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  <a:r>
                <a:rPr lang="en-US" altLang="en-US" sz="2400"/>
                <a:t>)</a:t>
              </a:r>
            </a:p>
          </p:txBody>
        </p:sp>
      </p:grpSp>
      <p:sp>
        <p:nvSpPr>
          <p:cNvPr id="39942" name="TextBox 5">
            <a:extLst>
              <a:ext uri="{FF2B5EF4-FFF2-40B4-BE49-F238E27FC236}">
                <a16:creationId xmlns:a16="http://schemas.microsoft.com/office/drawing/2014/main" id="{851F6E12-60EE-C04F-8E43-DEA2153D0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308350"/>
            <a:ext cx="2652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C400C4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the order </a:t>
            </a:r>
            <a:r>
              <a:rPr lang="en-US" altLang="en-US" sz="1800">
                <a:solidFill>
                  <a:srgbClr val="C400C4"/>
                </a:solidFill>
              </a:rPr>
              <a:t>a</a:t>
            </a:r>
            <a:r>
              <a:rPr lang="en-US" altLang="en-US" sz="1800" baseline="-25000">
                <a:solidFill>
                  <a:srgbClr val="C400C4"/>
                </a:solidFill>
              </a:rPr>
              <a:t>1</a:t>
            </a:r>
            <a:endParaRPr lang="en-US" altLang="en-US" sz="1800">
              <a:solidFill>
                <a:srgbClr val="C400C4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69C72B46-91E4-5543-BF4A-A37C5C1CC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413" y="1639888"/>
            <a:ext cx="1127125" cy="368300"/>
          </a:xfrm>
          <a:prstGeom prst="rect">
            <a:avLst/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B9D3E50-CA67-2C40-94EA-88E80DC03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4275" y="1639888"/>
            <a:ext cx="1268413" cy="368300"/>
          </a:xfrm>
          <a:prstGeom prst="rect">
            <a:avLst/>
          </a:prstGeom>
          <a:solidFill>
            <a:srgbClr val="D9969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62E19E1-BE9B-B041-B454-0D1376E36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2363" y="1639888"/>
            <a:ext cx="1508125" cy="368300"/>
          </a:xfrm>
          <a:prstGeom prst="rect">
            <a:avLst/>
          </a:prstGeom>
          <a:solidFill>
            <a:srgbClr val="948A5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5E04764-9640-1E4C-B6E5-38EB8F46B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639888"/>
            <a:ext cx="1327150" cy="368300"/>
          </a:xfrm>
          <a:prstGeom prst="rect">
            <a:avLst/>
          </a:prstGeom>
          <a:solidFill>
            <a:srgbClr val="B3A2C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5D9176-2F92-D141-B11F-6B32552AE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850" y="1639888"/>
            <a:ext cx="3295650" cy="368300"/>
          </a:xfrm>
          <a:prstGeom prst="rect">
            <a:avLst/>
          </a:prstGeom>
          <a:solidFill>
            <a:srgbClr val="77933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CB1898-F815-0C41-99A3-C8A345D4A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639888"/>
            <a:ext cx="3100388" cy="36830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0967" name="Title 1">
            <a:extLst>
              <a:ext uri="{FF2B5EF4-FFF2-40B4-BE49-F238E27FC236}">
                <a16:creationId xmlns:a16="http://schemas.microsoft.com/office/drawing/2014/main" id="{38F10F81-3FD7-B04A-8C08-33321608B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 example run</a:t>
            </a:r>
          </a:p>
        </p:txBody>
      </p:sp>
      <p:grpSp>
        <p:nvGrpSpPr>
          <p:cNvPr id="40968" name="Group 11">
            <a:extLst>
              <a:ext uri="{FF2B5EF4-FFF2-40B4-BE49-F238E27FC236}">
                <a16:creationId xmlns:a16="http://schemas.microsoft.com/office/drawing/2014/main" id="{FE2DDB72-6A19-5D47-BB2B-EBADA8DCBC96}"/>
              </a:ext>
            </a:extLst>
          </p:cNvPr>
          <p:cNvGrpSpPr>
            <a:grpSpLocks/>
          </p:cNvGrpSpPr>
          <p:nvPr/>
        </p:nvGrpSpPr>
        <p:grpSpPr bwMode="auto">
          <a:xfrm>
            <a:off x="0" y="4016375"/>
            <a:ext cx="5732463" cy="2833688"/>
            <a:chOff x="922677" y="2865881"/>
            <a:chExt cx="5731867" cy="283328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31CD471-8D16-C241-AD7B-F18137E0B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2677" y="2865881"/>
              <a:ext cx="5731867" cy="2833288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grpSp>
          <p:nvGrpSpPr>
            <p:cNvPr id="41031" name="Group 9">
              <a:extLst>
                <a:ext uri="{FF2B5EF4-FFF2-40B4-BE49-F238E27FC236}">
                  <a16:creationId xmlns:a16="http://schemas.microsoft.com/office/drawing/2014/main" id="{6C03130C-324D-4F44-AAA0-469AF2B33E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2677" y="2865881"/>
              <a:ext cx="5731867" cy="2676174"/>
              <a:chOff x="922677" y="2865881"/>
              <a:chExt cx="5731867" cy="2676174"/>
            </a:xfrm>
          </p:grpSpPr>
          <p:sp>
            <p:nvSpPr>
              <p:cNvPr id="41032" name="TextBox 4">
                <a:extLst>
                  <a:ext uri="{FF2B5EF4-FFF2-40B4-BE49-F238E27FC236}">
                    <a16:creationId xmlns:a16="http://schemas.microsoft.com/office/drawing/2014/main" id="{5D6631CE-F069-7742-A473-102B32A7A1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677" y="2865881"/>
                <a:ext cx="176735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0000FF"/>
                    </a:solidFill>
                  </a:rPr>
                  <a:t>MergeSort</a:t>
                </a:r>
                <a:r>
                  <a:rPr lang="en-US" altLang="en-US" sz="1800"/>
                  <a:t>( 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a, n </a:t>
                </a:r>
                <a:r>
                  <a:rPr lang="en-US" altLang="en-US" sz="1800"/>
                  <a:t>)</a:t>
                </a:r>
              </a:p>
            </p:txBody>
          </p:sp>
          <p:sp>
            <p:nvSpPr>
              <p:cNvPr id="41033" name="TextBox 5">
                <a:extLst>
                  <a:ext uri="{FF2B5EF4-FFF2-40B4-BE49-F238E27FC236}">
                    <a16:creationId xmlns:a16="http://schemas.microsoft.com/office/drawing/2014/main" id="{1080F726-A547-0A47-AF4E-72BDF4A949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2342" y="3682967"/>
                <a:ext cx="451874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If 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n = 2 </a:t>
                </a:r>
                <a:r>
                  <a:rPr lang="en-US" altLang="en-US" sz="1800" b="1"/>
                  <a:t>return</a:t>
                </a:r>
                <a:r>
                  <a:rPr lang="en-US" altLang="en-US" sz="1800"/>
                  <a:t> the order 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min(a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1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2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); max(a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1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2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)</a:t>
                </a:r>
              </a:p>
            </p:txBody>
          </p:sp>
          <p:sp>
            <p:nvSpPr>
              <p:cNvPr id="41034" name="TextBox 6">
                <a:extLst>
                  <a:ext uri="{FF2B5EF4-FFF2-40B4-BE49-F238E27FC236}">
                    <a16:creationId xmlns:a16="http://schemas.microsoft.com/office/drawing/2014/main" id="{6A6CA609-80AE-2345-9D22-4CDB9A67A4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2342" y="4016436"/>
                <a:ext cx="142859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L</a:t>
                </a:r>
                <a:r>
                  <a:rPr lang="en-US" altLang="en-US" sz="1800"/>
                  <a:t> = 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1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,…, 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n/2</a:t>
                </a:r>
              </a:p>
            </p:txBody>
          </p:sp>
          <p:sp>
            <p:nvSpPr>
              <p:cNvPr id="41035" name="TextBox 7">
                <a:extLst>
                  <a:ext uri="{FF2B5EF4-FFF2-40B4-BE49-F238E27FC236}">
                    <a16:creationId xmlns:a16="http://schemas.microsoft.com/office/drawing/2014/main" id="{153BA9E8-50CB-DF49-B395-6384690232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2342" y="4538168"/>
                <a:ext cx="15997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R</a:t>
                </a:r>
                <a:r>
                  <a:rPr lang="en-US" altLang="en-US" sz="1800"/>
                  <a:t> = 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n/2+1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,…, 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n</a:t>
                </a:r>
              </a:p>
            </p:txBody>
          </p:sp>
          <p:sp>
            <p:nvSpPr>
              <p:cNvPr id="41036" name="TextBox 8">
                <a:extLst>
                  <a:ext uri="{FF2B5EF4-FFF2-40B4-BE49-F238E27FC236}">
                    <a16:creationId xmlns:a16="http://schemas.microsoft.com/office/drawing/2014/main" id="{88D514F8-5140-5C48-AE71-0545BF8E1F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2342" y="5080390"/>
                <a:ext cx="54822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/>
                  <a:t>return</a:t>
                </a:r>
                <a:r>
                  <a:rPr lang="en-US" altLang="en-US" sz="1800"/>
                  <a:t> MERGE </a:t>
                </a:r>
                <a:r>
                  <a:rPr lang="en-US" altLang="en-US" sz="2400"/>
                  <a:t>( </a:t>
                </a:r>
                <a:r>
                  <a:rPr lang="en-US" altLang="en-US" sz="1800">
                    <a:solidFill>
                      <a:srgbClr val="0000FF"/>
                    </a:solidFill>
                  </a:rPr>
                  <a:t>MergeSort</a:t>
                </a:r>
                <a:r>
                  <a:rPr lang="en-US" altLang="en-US" sz="1800"/>
                  <a:t>(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L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 n/2</a:t>
                </a:r>
                <a:r>
                  <a:rPr lang="en-US" altLang="en-US" sz="1800"/>
                  <a:t>), </a:t>
                </a:r>
                <a:r>
                  <a:rPr lang="en-US" altLang="en-US" sz="1800">
                    <a:solidFill>
                      <a:srgbClr val="0000FF"/>
                    </a:solidFill>
                  </a:rPr>
                  <a:t>MergeSort</a:t>
                </a:r>
                <a:r>
                  <a:rPr lang="en-US" altLang="en-US" sz="1800"/>
                  <a:t>(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a</a:t>
                </a:r>
                <a:r>
                  <a:rPr lang="en-US" altLang="en-US" sz="1800" baseline="-25000">
                    <a:solidFill>
                      <a:srgbClr val="C400C4"/>
                    </a:solidFill>
                  </a:rPr>
                  <a:t>R</a:t>
                </a:r>
                <a:r>
                  <a:rPr lang="en-US" altLang="en-US" sz="1800">
                    <a:solidFill>
                      <a:srgbClr val="C400C4"/>
                    </a:solidFill>
                  </a:rPr>
                  <a:t>, n/2</a:t>
                </a:r>
                <a:r>
                  <a:rPr lang="en-US" altLang="en-US" sz="1800"/>
                  <a:t>) </a:t>
                </a:r>
                <a:r>
                  <a:rPr lang="en-US" altLang="en-US" sz="2400"/>
                  <a:t>)</a:t>
                </a:r>
              </a:p>
            </p:txBody>
          </p:sp>
        </p:grp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id="{8FD46BD7-0472-7042-A413-9BCD4B436A95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1639888"/>
            <a:ext cx="1179513" cy="368300"/>
            <a:chOff x="800190" y="1639190"/>
            <a:chExt cx="1179731" cy="369332"/>
          </a:xfrm>
        </p:grpSpPr>
        <p:sp>
          <p:nvSpPr>
            <p:cNvPr id="41028" name="TextBox 12">
              <a:extLst>
                <a:ext uri="{FF2B5EF4-FFF2-40B4-BE49-F238E27FC236}">
                  <a16:creationId xmlns:a16="http://schemas.microsoft.com/office/drawing/2014/main" id="{8E9B78DE-FBF2-AB4F-AAAA-BC13A57B4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8261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41029" name="TextBox 14">
              <a:extLst>
                <a:ext uri="{FF2B5EF4-FFF2-40B4-BE49-F238E27FC236}">
                  <a16:creationId xmlns:a16="http://schemas.microsoft.com/office/drawing/2014/main" id="{40F253EC-65A5-4C40-AC66-BC91CE7423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90" y="1639190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</p:grpSp>
      <p:grpSp>
        <p:nvGrpSpPr>
          <p:cNvPr id="5" name="Group 28">
            <a:extLst>
              <a:ext uri="{FF2B5EF4-FFF2-40B4-BE49-F238E27FC236}">
                <a16:creationId xmlns:a16="http://schemas.microsoft.com/office/drawing/2014/main" id="{B9B42852-DAD1-AA4A-BC7A-75286066FA3E}"/>
              </a:ext>
            </a:extLst>
          </p:cNvPr>
          <p:cNvGrpSpPr>
            <a:grpSpLocks/>
          </p:cNvGrpSpPr>
          <p:nvPr/>
        </p:nvGrpSpPr>
        <p:grpSpPr bwMode="auto">
          <a:xfrm>
            <a:off x="2392363" y="1639888"/>
            <a:ext cx="1508125" cy="368300"/>
            <a:chOff x="2391657" y="1639190"/>
            <a:chExt cx="1508378" cy="369332"/>
          </a:xfrm>
        </p:grpSpPr>
        <p:sp>
          <p:nvSpPr>
            <p:cNvPr id="41026" name="TextBox 13">
              <a:extLst>
                <a:ext uri="{FF2B5EF4-FFF2-40B4-BE49-F238E27FC236}">
                  <a16:creationId xmlns:a16="http://schemas.microsoft.com/office/drawing/2014/main" id="{A8066E92-36B8-FB42-8CFE-CD83C3543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1657" y="1639190"/>
              <a:ext cx="5356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100</a:t>
              </a:r>
            </a:p>
          </p:txBody>
        </p:sp>
        <p:sp>
          <p:nvSpPr>
            <p:cNvPr id="41027" name="TextBox 15">
              <a:extLst>
                <a:ext uri="{FF2B5EF4-FFF2-40B4-BE49-F238E27FC236}">
                  <a16:creationId xmlns:a16="http://schemas.microsoft.com/office/drawing/2014/main" id="{B97EBDFF-224C-1943-9FD0-BB23E8F9F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1381" y="1639190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19</a:t>
              </a:r>
            </a:p>
          </p:txBody>
        </p:sp>
      </p:grpSp>
      <p:grpSp>
        <p:nvGrpSpPr>
          <p:cNvPr id="6" name="Group 48">
            <a:extLst>
              <a:ext uri="{FF2B5EF4-FFF2-40B4-BE49-F238E27FC236}">
                <a16:creationId xmlns:a16="http://schemas.microsoft.com/office/drawing/2014/main" id="{2B0B607B-CAE2-5B40-8897-24E2BE097C61}"/>
              </a:ext>
            </a:extLst>
          </p:cNvPr>
          <p:cNvGrpSpPr>
            <a:grpSpLocks/>
          </p:cNvGrpSpPr>
          <p:nvPr/>
        </p:nvGrpSpPr>
        <p:grpSpPr bwMode="auto">
          <a:xfrm>
            <a:off x="4994275" y="1639888"/>
            <a:ext cx="1268413" cy="368300"/>
            <a:chOff x="4994451" y="1639190"/>
            <a:chExt cx="1267757" cy="369332"/>
          </a:xfrm>
        </p:grpSpPr>
        <p:sp>
          <p:nvSpPr>
            <p:cNvPr id="41024" name="TextBox 16">
              <a:extLst>
                <a:ext uri="{FF2B5EF4-FFF2-40B4-BE49-F238E27FC236}">
                  <a16:creationId xmlns:a16="http://schemas.microsoft.com/office/drawing/2014/main" id="{F6974531-FB51-744A-AAB2-3A6D0F332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4451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41025" name="TextBox 17">
              <a:extLst>
                <a:ext uri="{FF2B5EF4-FFF2-40B4-BE49-F238E27FC236}">
                  <a16:creationId xmlns:a16="http://schemas.microsoft.com/office/drawing/2014/main" id="{29CB42EA-02D4-E74F-93AF-4085B51D9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0548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</p:grpSp>
      <p:grpSp>
        <p:nvGrpSpPr>
          <p:cNvPr id="7" name="Group 52">
            <a:extLst>
              <a:ext uri="{FF2B5EF4-FFF2-40B4-BE49-F238E27FC236}">
                <a16:creationId xmlns:a16="http://schemas.microsoft.com/office/drawing/2014/main" id="{EB696D9D-9255-CC48-AA53-477E9DB59CA8}"/>
              </a:ext>
            </a:extLst>
          </p:cNvPr>
          <p:cNvGrpSpPr>
            <a:grpSpLocks/>
          </p:cNvGrpSpPr>
          <p:nvPr/>
        </p:nvGrpSpPr>
        <p:grpSpPr bwMode="auto">
          <a:xfrm>
            <a:off x="6602413" y="1639888"/>
            <a:ext cx="1127125" cy="368300"/>
            <a:chOff x="6602135" y="1639190"/>
            <a:chExt cx="1126641" cy="369332"/>
          </a:xfrm>
        </p:grpSpPr>
        <p:sp>
          <p:nvSpPr>
            <p:cNvPr id="41022" name="TextBox 18">
              <a:extLst>
                <a:ext uri="{FF2B5EF4-FFF2-40B4-BE49-F238E27FC236}">
                  <a16:creationId xmlns:a16="http://schemas.microsoft.com/office/drawing/2014/main" id="{2D750EDE-6DD1-0D4C-A15C-CA643E5D8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7116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41023" name="TextBox 19">
              <a:extLst>
                <a:ext uri="{FF2B5EF4-FFF2-40B4-BE49-F238E27FC236}">
                  <a16:creationId xmlns:a16="http://schemas.microsoft.com/office/drawing/2014/main" id="{D47A6D80-F470-144C-B74E-B5AF2DF1B9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2135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</p:grpSp>
      <p:grpSp>
        <p:nvGrpSpPr>
          <p:cNvPr id="8" name="Group 25">
            <a:extLst>
              <a:ext uri="{FF2B5EF4-FFF2-40B4-BE49-F238E27FC236}">
                <a16:creationId xmlns:a16="http://schemas.microsoft.com/office/drawing/2014/main" id="{DE182878-8A95-5D4A-907B-0A45A2729577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2301875"/>
            <a:ext cx="1296988" cy="368300"/>
            <a:chOff x="800190" y="1639190"/>
            <a:chExt cx="1296725" cy="369332"/>
          </a:xfrm>
        </p:grpSpPr>
        <p:sp>
          <p:nvSpPr>
            <p:cNvPr id="41020" name="TextBox 26">
              <a:extLst>
                <a:ext uri="{FF2B5EF4-FFF2-40B4-BE49-F238E27FC236}">
                  <a16:creationId xmlns:a16="http://schemas.microsoft.com/office/drawing/2014/main" id="{C32D433D-2FA8-E44C-B546-D8668BFC9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8261" y="1639190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41021" name="TextBox 27">
              <a:extLst>
                <a:ext uri="{FF2B5EF4-FFF2-40B4-BE49-F238E27FC236}">
                  <a16:creationId xmlns:a16="http://schemas.microsoft.com/office/drawing/2014/main" id="{BF553867-FD89-2844-A78F-6E6B55D0B3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90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9" name="Group 29">
            <a:extLst>
              <a:ext uri="{FF2B5EF4-FFF2-40B4-BE49-F238E27FC236}">
                <a16:creationId xmlns:a16="http://schemas.microsoft.com/office/drawing/2014/main" id="{7CCC928A-FED5-F948-BEBF-62BF06BA1B72}"/>
              </a:ext>
            </a:extLst>
          </p:cNvPr>
          <p:cNvGrpSpPr>
            <a:grpSpLocks/>
          </p:cNvGrpSpPr>
          <p:nvPr/>
        </p:nvGrpSpPr>
        <p:grpSpPr bwMode="auto">
          <a:xfrm>
            <a:off x="2403475" y="2301875"/>
            <a:ext cx="1625600" cy="368300"/>
            <a:chOff x="2391657" y="1639190"/>
            <a:chExt cx="1625372" cy="369332"/>
          </a:xfrm>
        </p:grpSpPr>
        <p:sp>
          <p:nvSpPr>
            <p:cNvPr id="41018" name="TextBox 30">
              <a:extLst>
                <a:ext uri="{FF2B5EF4-FFF2-40B4-BE49-F238E27FC236}">
                  <a16:creationId xmlns:a16="http://schemas.microsoft.com/office/drawing/2014/main" id="{4F1B8063-D773-CE4B-8F90-B98F41713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1657" y="1639190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19</a:t>
              </a:r>
            </a:p>
          </p:txBody>
        </p:sp>
        <p:sp>
          <p:nvSpPr>
            <p:cNvPr id="41019" name="TextBox 31">
              <a:extLst>
                <a:ext uri="{FF2B5EF4-FFF2-40B4-BE49-F238E27FC236}">
                  <a16:creationId xmlns:a16="http://schemas.microsoft.com/office/drawing/2014/main" id="{CB33F860-5A9F-A342-B374-DA9E0291E9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1381" y="1639190"/>
              <a:ext cx="5356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100</a:t>
              </a:r>
            </a:p>
          </p:txBody>
        </p:sp>
      </p:grpSp>
      <p:grpSp>
        <p:nvGrpSpPr>
          <p:cNvPr id="10" name="Group 37">
            <a:extLst>
              <a:ext uri="{FF2B5EF4-FFF2-40B4-BE49-F238E27FC236}">
                <a16:creationId xmlns:a16="http://schemas.microsoft.com/office/drawing/2014/main" id="{A6A74966-53AF-0B46-9FDE-89F8CA2F73A4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2768600"/>
            <a:ext cx="3228975" cy="368300"/>
            <a:chOff x="800190" y="2767925"/>
            <a:chExt cx="3228124" cy="369332"/>
          </a:xfrm>
        </p:grpSpPr>
        <p:sp>
          <p:nvSpPr>
            <p:cNvPr id="41014" name="TextBox 32">
              <a:extLst>
                <a:ext uri="{FF2B5EF4-FFF2-40B4-BE49-F238E27FC236}">
                  <a16:creationId xmlns:a16="http://schemas.microsoft.com/office/drawing/2014/main" id="{FDFF2296-FA65-974B-A202-64B4D88BB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90" y="276792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41015" name="TextBox 33">
              <a:extLst>
                <a:ext uri="{FF2B5EF4-FFF2-40B4-BE49-F238E27FC236}">
                  <a16:creationId xmlns:a16="http://schemas.microsoft.com/office/drawing/2014/main" id="{2AB1CDE4-A25C-1844-9311-C1D07514A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8261" y="276792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19</a:t>
              </a:r>
            </a:p>
          </p:txBody>
        </p:sp>
        <p:sp>
          <p:nvSpPr>
            <p:cNvPr id="41016" name="TextBox 34">
              <a:extLst>
                <a:ext uri="{FF2B5EF4-FFF2-40B4-BE49-F238E27FC236}">
                  <a16:creationId xmlns:a16="http://schemas.microsoft.com/office/drawing/2014/main" id="{929ACBE4-7461-5947-87B4-15D4CA3523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2942" y="276792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41017" name="TextBox 35">
              <a:extLst>
                <a:ext uri="{FF2B5EF4-FFF2-40B4-BE49-F238E27FC236}">
                  <a16:creationId xmlns:a16="http://schemas.microsoft.com/office/drawing/2014/main" id="{166A8FB7-03BE-DA40-87EE-753AC044A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66" y="2767925"/>
              <a:ext cx="5356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100</a:t>
              </a:r>
            </a:p>
          </p:txBody>
        </p:sp>
      </p:grpSp>
      <p:grpSp>
        <p:nvGrpSpPr>
          <p:cNvPr id="12" name="Group 45">
            <a:extLst>
              <a:ext uri="{FF2B5EF4-FFF2-40B4-BE49-F238E27FC236}">
                <a16:creationId xmlns:a16="http://schemas.microsoft.com/office/drawing/2014/main" id="{06038E07-AAF8-F94E-B79C-B68B8D23E686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2301875"/>
            <a:ext cx="3228975" cy="596900"/>
            <a:chOff x="800190" y="2301136"/>
            <a:chExt cx="3228124" cy="597299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6D49969D-EF72-2F43-91F7-6BCE2D00400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46063" y="2669682"/>
              <a:ext cx="363442" cy="228753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3516972E-22CD-EC42-980A-5DD45753FCF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2282524" y="2680803"/>
              <a:ext cx="239650" cy="174742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18A77BA-EE1D-3A4E-A197-7F64F8096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90" y="2301136"/>
              <a:ext cx="1326800" cy="368546"/>
            </a:xfrm>
            <a:prstGeom prst="rect">
              <a:avLst/>
            </a:prstGeom>
            <a:noFill/>
            <a:ln w="381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D42E322-33AC-C347-8E20-2883152C4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033" y="2301136"/>
              <a:ext cx="1636281" cy="368546"/>
            </a:xfrm>
            <a:prstGeom prst="rect">
              <a:avLst/>
            </a:prstGeom>
            <a:noFill/>
            <a:ln w="381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grpSp>
        <p:nvGrpSpPr>
          <p:cNvPr id="13" name="Group 49">
            <a:extLst>
              <a:ext uri="{FF2B5EF4-FFF2-40B4-BE49-F238E27FC236}">
                <a16:creationId xmlns:a16="http://schemas.microsoft.com/office/drawing/2014/main" id="{257FBAA8-26A5-6740-A71D-76B086B2628C}"/>
              </a:ext>
            </a:extLst>
          </p:cNvPr>
          <p:cNvGrpSpPr>
            <a:grpSpLocks/>
          </p:cNvGrpSpPr>
          <p:nvPr/>
        </p:nvGrpSpPr>
        <p:grpSpPr bwMode="auto">
          <a:xfrm>
            <a:off x="4994275" y="2301875"/>
            <a:ext cx="1268413" cy="368300"/>
            <a:chOff x="4994451" y="1639190"/>
            <a:chExt cx="1267757" cy="369332"/>
          </a:xfrm>
        </p:grpSpPr>
        <p:sp>
          <p:nvSpPr>
            <p:cNvPr id="41008" name="TextBox 50">
              <a:extLst>
                <a:ext uri="{FF2B5EF4-FFF2-40B4-BE49-F238E27FC236}">
                  <a16:creationId xmlns:a16="http://schemas.microsoft.com/office/drawing/2014/main" id="{8010AD67-0982-DF45-9119-05159E874D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4451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41009" name="TextBox 51">
              <a:extLst>
                <a:ext uri="{FF2B5EF4-FFF2-40B4-BE49-F238E27FC236}">
                  <a16:creationId xmlns:a16="http://schemas.microsoft.com/office/drawing/2014/main" id="{08FAAEE6-A055-F74A-806E-609B96BEA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0548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</p:grpSp>
      <p:grpSp>
        <p:nvGrpSpPr>
          <p:cNvPr id="14" name="Group 53">
            <a:extLst>
              <a:ext uri="{FF2B5EF4-FFF2-40B4-BE49-F238E27FC236}">
                <a16:creationId xmlns:a16="http://schemas.microsoft.com/office/drawing/2014/main" id="{8D564115-4783-6E41-9025-2E710F82E510}"/>
              </a:ext>
            </a:extLst>
          </p:cNvPr>
          <p:cNvGrpSpPr>
            <a:grpSpLocks/>
          </p:cNvGrpSpPr>
          <p:nvPr/>
        </p:nvGrpSpPr>
        <p:grpSpPr bwMode="auto">
          <a:xfrm>
            <a:off x="6754813" y="2301875"/>
            <a:ext cx="1127125" cy="368300"/>
            <a:chOff x="6602135" y="1639190"/>
            <a:chExt cx="1126641" cy="369332"/>
          </a:xfrm>
        </p:grpSpPr>
        <p:sp>
          <p:nvSpPr>
            <p:cNvPr id="41006" name="TextBox 54">
              <a:extLst>
                <a:ext uri="{FF2B5EF4-FFF2-40B4-BE49-F238E27FC236}">
                  <a16:creationId xmlns:a16="http://schemas.microsoft.com/office/drawing/2014/main" id="{61398FF0-BEB3-1F4A-89BE-E9FB0C79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7116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41007" name="TextBox 55">
              <a:extLst>
                <a:ext uri="{FF2B5EF4-FFF2-40B4-BE49-F238E27FC236}">
                  <a16:creationId xmlns:a16="http://schemas.microsoft.com/office/drawing/2014/main" id="{53675C61-D993-FD4C-983F-A2381563BF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2135" y="1639190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</p:grpSp>
      <p:grpSp>
        <p:nvGrpSpPr>
          <p:cNvPr id="15" name="Group 56">
            <a:extLst>
              <a:ext uri="{FF2B5EF4-FFF2-40B4-BE49-F238E27FC236}">
                <a16:creationId xmlns:a16="http://schemas.microsoft.com/office/drawing/2014/main" id="{36E72705-F453-674D-AEF1-28F8824B1396}"/>
              </a:ext>
            </a:extLst>
          </p:cNvPr>
          <p:cNvGrpSpPr>
            <a:grpSpLocks/>
          </p:cNvGrpSpPr>
          <p:nvPr/>
        </p:nvGrpSpPr>
        <p:grpSpPr bwMode="auto">
          <a:xfrm>
            <a:off x="4994275" y="2301875"/>
            <a:ext cx="3228975" cy="596900"/>
            <a:chOff x="800190" y="2301136"/>
            <a:chExt cx="3228124" cy="597299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AC5B4148-00E0-C546-AC7A-80DD05488A5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46063" y="2669682"/>
              <a:ext cx="363442" cy="228753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A8C7FD02-D54C-8044-BB84-5ED095590C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V="1">
              <a:off x="2282524" y="2680803"/>
              <a:ext cx="239650" cy="174742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FB726EA-1844-5346-8945-9FBC7DEFD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90" y="2301136"/>
              <a:ext cx="1326800" cy="368546"/>
            </a:xfrm>
            <a:prstGeom prst="rect">
              <a:avLst/>
            </a:prstGeom>
            <a:noFill/>
            <a:ln w="381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2BA752A-436E-544D-B645-953DEDAAE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033" y="2301136"/>
              <a:ext cx="1636281" cy="368546"/>
            </a:xfrm>
            <a:prstGeom prst="rect">
              <a:avLst/>
            </a:prstGeom>
            <a:noFill/>
            <a:ln w="381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grpSp>
        <p:nvGrpSpPr>
          <p:cNvPr id="16" name="Group 61">
            <a:extLst>
              <a:ext uri="{FF2B5EF4-FFF2-40B4-BE49-F238E27FC236}">
                <a16:creationId xmlns:a16="http://schemas.microsoft.com/office/drawing/2014/main" id="{77A8CDC4-2C11-3244-A43A-5C45B6976B1F}"/>
              </a:ext>
            </a:extLst>
          </p:cNvPr>
          <p:cNvGrpSpPr>
            <a:grpSpLocks/>
          </p:cNvGrpSpPr>
          <p:nvPr/>
        </p:nvGrpSpPr>
        <p:grpSpPr bwMode="auto">
          <a:xfrm>
            <a:off x="4994275" y="2811463"/>
            <a:ext cx="2994025" cy="369887"/>
            <a:chOff x="800190" y="2767925"/>
            <a:chExt cx="2994136" cy="369332"/>
          </a:xfrm>
        </p:grpSpPr>
        <p:sp>
          <p:nvSpPr>
            <p:cNvPr id="40998" name="TextBox 62">
              <a:extLst>
                <a:ext uri="{FF2B5EF4-FFF2-40B4-BE49-F238E27FC236}">
                  <a16:creationId xmlns:a16="http://schemas.microsoft.com/office/drawing/2014/main" id="{5889D462-D8C2-F940-B465-12C33DC6DE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90" y="276792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40999" name="TextBox 63">
              <a:extLst>
                <a:ext uri="{FF2B5EF4-FFF2-40B4-BE49-F238E27FC236}">
                  <a16:creationId xmlns:a16="http://schemas.microsoft.com/office/drawing/2014/main" id="{7230DBD6-C2D5-6045-837A-9E31272D1A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8261" y="276792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41000" name="TextBox 64">
              <a:extLst>
                <a:ext uri="{FF2B5EF4-FFF2-40B4-BE49-F238E27FC236}">
                  <a16:creationId xmlns:a16="http://schemas.microsoft.com/office/drawing/2014/main" id="{4F0CFEF8-A3F7-2A4E-9B19-964186604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2942" y="276792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41001" name="TextBox 65">
              <a:extLst>
                <a:ext uri="{FF2B5EF4-FFF2-40B4-BE49-F238E27FC236}">
                  <a16:creationId xmlns:a16="http://schemas.microsoft.com/office/drawing/2014/main" id="{CD7DFB4B-8A72-1B4E-86F9-D5C434B30E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66" y="276792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</a:t>
              </a:r>
            </a:p>
          </p:txBody>
        </p:sp>
      </p:grpSp>
      <p:grpSp>
        <p:nvGrpSpPr>
          <p:cNvPr id="17" name="Group 72">
            <a:extLst>
              <a:ext uri="{FF2B5EF4-FFF2-40B4-BE49-F238E27FC236}">
                <a16:creationId xmlns:a16="http://schemas.microsoft.com/office/drawing/2014/main" id="{5D8C7DAC-0549-0A4F-8A6F-A9DCC445D818}"/>
              </a:ext>
            </a:extLst>
          </p:cNvPr>
          <p:cNvGrpSpPr>
            <a:grpSpLocks/>
          </p:cNvGrpSpPr>
          <p:nvPr/>
        </p:nvGrpSpPr>
        <p:grpSpPr bwMode="auto">
          <a:xfrm>
            <a:off x="800100" y="2854325"/>
            <a:ext cx="7291388" cy="673100"/>
            <a:chOff x="800190" y="2854769"/>
            <a:chExt cx="7291315" cy="672049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2968B300-B36D-A543-BF56-C6A4A7372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90" y="2854769"/>
              <a:ext cx="3227356" cy="282134"/>
            </a:xfrm>
            <a:prstGeom prst="rect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8DA7193-9EC6-9A4E-ADE6-CBB47F224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4149" y="2854769"/>
              <a:ext cx="3227356" cy="282134"/>
            </a:xfrm>
            <a:prstGeom prst="rect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7FF72673-346E-4D40-95CE-6AB42D38C6B2}"/>
                </a:ext>
              </a:extLst>
            </p:cNvPr>
            <p:cNvCxnSpPr>
              <a:cxnSpLocks noChangeShapeType="1"/>
              <a:endCxn id="40993" idx="3"/>
            </p:cNvCxnSpPr>
            <p:nvPr/>
          </p:nvCxnSpPr>
          <p:spPr bwMode="auto">
            <a:xfrm>
              <a:off x="3900547" y="3136903"/>
              <a:ext cx="481007" cy="38991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12FEE78D-A731-F54F-B075-65E5487FFA34}"/>
                </a:ext>
              </a:extLst>
            </p:cNvPr>
            <p:cNvCxnSpPr>
              <a:cxnSpLocks noChangeShapeType="1"/>
              <a:endCxn id="40993" idx="3"/>
            </p:cNvCxnSpPr>
            <p:nvPr/>
          </p:nvCxnSpPr>
          <p:spPr bwMode="auto">
            <a:xfrm rot="10800000" flipV="1">
              <a:off x="4381554" y="3136903"/>
              <a:ext cx="612769" cy="389915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83">
            <a:extLst>
              <a:ext uri="{FF2B5EF4-FFF2-40B4-BE49-F238E27FC236}">
                <a16:creationId xmlns:a16="http://schemas.microsoft.com/office/drawing/2014/main" id="{CA4D3BB9-9DF2-2648-BB32-9E77913926C1}"/>
              </a:ext>
            </a:extLst>
          </p:cNvPr>
          <p:cNvGrpSpPr>
            <a:grpSpLocks/>
          </p:cNvGrpSpPr>
          <p:nvPr/>
        </p:nvGrpSpPr>
        <p:grpSpPr bwMode="auto">
          <a:xfrm>
            <a:off x="1387475" y="3321050"/>
            <a:ext cx="6426200" cy="390525"/>
            <a:chOff x="1386790" y="3320440"/>
            <a:chExt cx="6426714" cy="391044"/>
          </a:xfrm>
        </p:grpSpPr>
        <p:grpSp>
          <p:nvGrpSpPr>
            <p:cNvPr id="40984" name="Group 73">
              <a:extLst>
                <a:ext uri="{FF2B5EF4-FFF2-40B4-BE49-F238E27FC236}">
                  <a16:creationId xmlns:a16="http://schemas.microsoft.com/office/drawing/2014/main" id="{F8DE83DC-D43E-4A44-97B0-EFA062E50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6790" y="3342152"/>
              <a:ext cx="2994136" cy="369332"/>
              <a:chOff x="800190" y="2767925"/>
              <a:chExt cx="2994136" cy="369332"/>
            </a:xfrm>
          </p:grpSpPr>
          <p:sp>
            <p:nvSpPr>
              <p:cNvPr id="40990" name="TextBox 74">
                <a:extLst>
                  <a:ext uri="{FF2B5EF4-FFF2-40B4-BE49-F238E27FC236}">
                    <a16:creationId xmlns:a16="http://schemas.microsoft.com/office/drawing/2014/main" id="{B3D6622F-9942-8941-8CA8-B0913D44C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190" y="2767925"/>
                <a:ext cx="30166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1</a:t>
                </a:r>
              </a:p>
            </p:txBody>
          </p:sp>
          <p:sp>
            <p:nvSpPr>
              <p:cNvPr id="40991" name="TextBox 75">
                <a:extLst>
                  <a:ext uri="{FF2B5EF4-FFF2-40B4-BE49-F238E27FC236}">
                    <a16:creationId xmlns:a16="http://schemas.microsoft.com/office/drawing/2014/main" id="{D723D7CA-4115-C546-893F-7FD8C7A4B7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8261" y="2767925"/>
                <a:ext cx="30166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40992" name="TextBox 76">
                <a:extLst>
                  <a:ext uri="{FF2B5EF4-FFF2-40B4-BE49-F238E27FC236}">
                    <a16:creationId xmlns:a16="http://schemas.microsoft.com/office/drawing/2014/main" id="{2F12BBFB-A60A-3E41-AD9A-2CB9C0B0BC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2942" y="2767925"/>
                <a:ext cx="30166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40993" name="TextBox 77">
                <a:extLst>
                  <a:ext uri="{FF2B5EF4-FFF2-40B4-BE49-F238E27FC236}">
                    <a16:creationId xmlns:a16="http://schemas.microsoft.com/office/drawing/2014/main" id="{6A8C4085-7CC8-7E43-8BDA-A906F67B89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666" y="2767925"/>
                <a:ext cx="30166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</p:grpSp>
        <p:grpSp>
          <p:nvGrpSpPr>
            <p:cNvPr id="40985" name="Group 78">
              <a:extLst>
                <a:ext uri="{FF2B5EF4-FFF2-40B4-BE49-F238E27FC236}">
                  <a16:creationId xmlns:a16="http://schemas.microsoft.com/office/drawing/2014/main" id="{81ABB0D0-C140-8C49-AF29-30926864F9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5380" y="3320440"/>
              <a:ext cx="3228124" cy="369332"/>
              <a:chOff x="800190" y="2767925"/>
              <a:chExt cx="3228124" cy="369332"/>
            </a:xfrm>
          </p:grpSpPr>
          <p:sp>
            <p:nvSpPr>
              <p:cNvPr id="40986" name="TextBox 79">
                <a:extLst>
                  <a:ext uri="{FF2B5EF4-FFF2-40B4-BE49-F238E27FC236}">
                    <a16:creationId xmlns:a16="http://schemas.microsoft.com/office/drawing/2014/main" id="{B9F98C75-75AA-1E4E-83F5-BB64A54DC3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190" y="2767925"/>
                <a:ext cx="30166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8</a:t>
                </a:r>
              </a:p>
            </p:txBody>
          </p:sp>
          <p:sp>
            <p:nvSpPr>
              <p:cNvPr id="40987" name="TextBox 80">
                <a:extLst>
                  <a:ext uri="{FF2B5EF4-FFF2-40B4-BE49-F238E27FC236}">
                    <a16:creationId xmlns:a16="http://schemas.microsoft.com/office/drawing/2014/main" id="{34AF8F51-08CD-7743-81B9-8C806406DC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8261" y="2767925"/>
                <a:ext cx="4186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19</a:t>
                </a:r>
              </a:p>
            </p:txBody>
          </p:sp>
          <p:sp>
            <p:nvSpPr>
              <p:cNvPr id="40988" name="TextBox 81">
                <a:extLst>
                  <a:ext uri="{FF2B5EF4-FFF2-40B4-BE49-F238E27FC236}">
                    <a16:creationId xmlns:a16="http://schemas.microsoft.com/office/drawing/2014/main" id="{61AC8AB0-35B5-C74B-B5FF-0D9F704C07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2942" y="2767925"/>
                <a:ext cx="4186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51</a:t>
                </a:r>
              </a:p>
            </p:txBody>
          </p:sp>
          <p:sp>
            <p:nvSpPr>
              <p:cNvPr id="40989" name="TextBox 82">
                <a:extLst>
                  <a:ext uri="{FF2B5EF4-FFF2-40B4-BE49-F238E27FC236}">
                    <a16:creationId xmlns:a16="http://schemas.microsoft.com/office/drawing/2014/main" id="{4BA83E98-7D41-8641-A624-F3B17A88EC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666" y="2767925"/>
                <a:ext cx="53564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100</a:t>
                </a:r>
              </a:p>
            </p:txBody>
          </p:sp>
        </p:grpSp>
      </p:grpSp>
      <p:sp>
        <p:nvSpPr>
          <p:cNvPr id="40983" name="TextBox 5">
            <a:extLst>
              <a:ext uri="{FF2B5EF4-FFF2-40B4-BE49-F238E27FC236}">
                <a16:creationId xmlns:a16="http://schemas.microsoft.com/office/drawing/2014/main" id="{67DC70BA-3637-2C4E-96F6-5CC98B44C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4543425"/>
            <a:ext cx="2652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C400C4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the order </a:t>
            </a:r>
            <a:r>
              <a:rPr lang="en-US" altLang="en-US" sz="1800">
                <a:solidFill>
                  <a:srgbClr val="C400C4"/>
                </a:solidFill>
              </a:rPr>
              <a:t>a</a:t>
            </a:r>
            <a:r>
              <a:rPr lang="en-US" altLang="en-US" sz="1800" baseline="-25000">
                <a:solidFill>
                  <a:srgbClr val="C400C4"/>
                </a:solidFill>
              </a:rPr>
              <a:t>1</a:t>
            </a:r>
            <a:endParaRPr lang="en-US" altLang="en-US" sz="1800">
              <a:solidFill>
                <a:srgbClr val="C400C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7" grpId="0" animBg="1"/>
      <p:bldP spid="24" grpId="0" animBg="1"/>
      <p:bldP spid="23" grpId="0" animBg="1"/>
      <p:bldP spid="22" grpId="0" animBg="1"/>
      <p:bldP spid="22" grpId="1" animBg="1"/>
      <p:bldP spid="22" grpId="2" animBg="1"/>
      <p:bldP spid="21" grpId="0" animBg="1"/>
      <p:bldP spid="21" grpId="1" animBg="1"/>
      <p:bldP spid="21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C8E26C1-A162-6A48-A876-520D83B5B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865438"/>
            <a:ext cx="5732462" cy="2833687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8C799520-F0A2-9A43-83A7-5C85EA385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Correctness</a:t>
            </a:r>
          </a:p>
        </p:txBody>
      </p:sp>
      <p:sp>
        <p:nvSpPr>
          <p:cNvPr id="41987" name="TextBox 2">
            <a:extLst>
              <a:ext uri="{FF2B5EF4-FFF2-40B4-BE49-F238E27FC236}">
                <a16:creationId xmlns:a16="http://schemas.microsoft.com/office/drawing/2014/main" id="{0F9E8AF8-A44C-C84B-B0F3-A2DD9154E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400A4"/>
                </a:solidFill>
              </a:rPr>
              <a:t>a</a:t>
            </a:r>
            <a:r>
              <a:rPr lang="en-US" altLang="en-US" sz="1800" baseline="-25000">
                <a:solidFill>
                  <a:srgbClr val="A400A4"/>
                </a:solidFill>
              </a:rPr>
              <a:t>1</a:t>
            </a:r>
            <a:r>
              <a:rPr lang="en-US" altLang="en-US" sz="1800">
                <a:solidFill>
                  <a:srgbClr val="A400A4"/>
                </a:solidFill>
              </a:rPr>
              <a:t>, a</a:t>
            </a:r>
            <a:r>
              <a:rPr lang="en-US" altLang="en-US" sz="1800" baseline="-25000">
                <a:solidFill>
                  <a:srgbClr val="A400A4"/>
                </a:solidFill>
              </a:rPr>
              <a:t>2</a:t>
            </a:r>
            <a:r>
              <a:rPr lang="en-US" altLang="en-US" sz="1800">
                <a:solidFill>
                  <a:srgbClr val="A400A4"/>
                </a:solidFill>
              </a:rPr>
              <a:t>, …, a</a:t>
            </a:r>
            <a:r>
              <a:rPr lang="en-US" altLang="en-US" sz="1800" baseline="-25000">
                <a:solidFill>
                  <a:srgbClr val="A400A4"/>
                </a:solidFill>
              </a:rPr>
              <a:t>n</a:t>
            </a:r>
          </a:p>
        </p:txBody>
      </p:sp>
      <p:sp>
        <p:nvSpPr>
          <p:cNvPr id="41988" name="TextBox 3">
            <a:extLst>
              <a:ext uri="{FF2B5EF4-FFF2-40B4-BE49-F238E27FC236}">
                <a16:creationId xmlns:a16="http://schemas.microsoft.com/office/drawing/2014/main" id="{E0D6ABF6-4BB1-6D4D-BB9B-FB74E98E9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327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</a:t>
            </a:r>
          </a:p>
        </p:txBody>
      </p:sp>
      <p:grpSp>
        <p:nvGrpSpPr>
          <p:cNvPr id="41989" name="Group 9">
            <a:extLst>
              <a:ext uri="{FF2B5EF4-FFF2-40B4-BE49-F238E27FC236}">
                <a16:creationId xmlns:a16="http://schemas.microsoft.com/office/drawing/2014/main" id="{7F323557-56B2-E744-A577-144658A05C9C}"/>
              </a:ext>
            </a:extLst>
          </p:cNvPr>
          <p:cNvGrpSpPr>
            <a:grpSpLocks/>
          </p:cNvGrpSpPr>
          <p:nvPr/>
        </p:nvGrpSpPr>
        <p:grpSpPr bwMode="auto">
          <a:xfrm>
            <a:off x="922338" y="2865438"/>
            <a:ext cx="5732462" cy="2676525"/>
            <a:chOff x="922677" y="2865881"/>
            <a:chExt cx="5731867" cy="2676174"/>
          </a:xfrm>
        </p:grpSpPr>
        <p:sp>
          <p:nvSpPr>
            <p:cNvPr id="41998" name="TextBox 4">
              <a:extLst>
                <a:ext uri="{FF2B5EF4-FFF2-40B4-BE49-F238E27FC236}">
                  <a16:creationId xmlns:a16="http://schemas.microsoft.com/office/drawing/2014/main" id="{B1D7EEEE-913D-D748-A34D-2D87C7480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2677" y="2865881"/>
              <a:ext cx="17673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 </a:t>
              </a:r>
              <a:r>
                <a:rPr lang="en-US" altLang="en-US" sz="1800">
                  <a:solidFill>
                    <a:srgbClr val="C400C4"/>
                  </a:solidFill>
                </a:rPr>
                <a:t>a, n </a:t>
              </a:r>
              <a:r>
                <a:rPr lang="en-US" altLang="en-US" sz="1800"/>
                <a:t>)</a:t>
              </a:r>
            </a:p>
          </p:txBody>
        </p:sp>
        <p:sp>
          <p:nvSpPr>
            <p:cNvPr id="41999" name="TextBox 5">
              <a:extLst>
                <a:ext uri="{FF2B5EF4-FFF2-40B4-BE49-F238E27FC236}">
                  <a16:creationId xmlns:a16="http://schemas.microsoft.com/office/drawing/2014/main" id="{06E83C59-5C4E-4244-AA2A-E7800DA947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3571519"/>
              <a:ext cx="45187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If </a:t>
              </a:r>
              <a:r>
                <a:rPr lang="en-US" altLang="en-US" sz="1800">
                  <a:solidFill>
                    <a:srgbClr val="C400C4"/>
                  </a:solidFill>
                </a:rPr>
                <a:t>n = 2 </a:t>
              </a:r>
              <a:r>
                <a:rPr lang="en-US" altLang="en-US" sz="1800" b="1"/>
                <a:t>return</a:t>
              </a:r>
              <a:r>
                <a:rPr lang="en-US" altLang="en-US" sz="1800"/>
                <a:t> the order </a:t>
              </a:r>
              <a:r>
                <a:rPr lang="en-US" altLang="en-US" sz="1800">
                  <a:solidFill>
                    <a:srgbClr val="C400C4"/>
                  </a:solidFill>
                </a:rPr>
                <a:t>min(a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2</a:t>
              </a:r>
              <a:r>
                <a:rPr lang="en-US" altLang="en-US" sz="1800">
                  <a:solidFill>
                    <a:srgbClr val="C400C4"/>
                  </a:solidFill>
                </a:rPr>
                <a:t>); max(a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2</a:t>
              </a:r>
              <a:r>
                <a:rPr lang="en-US" altLang="en-US" sz="1800">
                  <a:solidFill>
                    <a:srgbClr val="C400C4"/>
                  </a:solidFill>
                </a:rPr>
                <a:t>)</a:t>
              </a:r>
            </a:p>
          </p:txBody>
        </p:sp>
        <p:sp>
          <p:nvSpPr>
            <p:cNvPr id="42000" name="TextBox 6">
              <a:extLst>
                <a:ext uri="{FF2B5EF4-FFF2-40B4-BE49-F238E27FC236}">
                  <a16:creationId xmlns:a16="http://schemas.microsoft.com/office/drawing/2014/main" id="{A53C9CBA-281A-1C49-BA18-26A6B6CC3F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4016436"/>
              <a:ext cx="14285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1</a:t>
              </a:r>
              <a:r>
                <a:rPr lang="en-US" altLang="en-US" sz="1800">
                  <a:solidFill>
                    <a:srgbClr val="C400C4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n/2</a:t>
              </a:r>
            </a:p>
          </p:txBody>
        </p:sp>
        <p:sp>
          <p:nvSpPr>
            <p:cNvPr id="42001" name="TextBox 7">
              <a:extLst>
                <a:ext uri="{FF2B5EF4-FFF2-40B4-BE49-F238E27FC236}">
                  <a16:creationId xmlns:a16="http://schemas.microsoft.com/office/drawing/2014/main" id="{2E2EB004-A55F-5241-A50E-7C1DFA1BD3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4538168"/>
              <a:ext cx="15997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n/2+1</a:t>
              </a:r>
              <a:r>
                <a:rPr lang="en-US" altLang="en-US" sz="1800">
                  <a:solidFill>
                    <a:srgbClr val="C400C4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n</a:t>
              </a:r>
            </a:p>
          </p:txBody>
        </p:sp>
        <p:sp>
          <p:nvSpPr>
            <p:cNvPr id="42002" name="TextBox 8">
              <a:extLst>
                <a:ext uri="{FF2B5EF4-FFF2-40B4-BE49-F238E27FC236}">
                  <a16:creationId xmlns:a16="http://schemas.microsoft.com/office/drawing/2014/main" id="{31E6FBE5-41EE-FC43-94A4-7095251D3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342" y="5080390"/>
              <a:ext cx="5482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return</a:t>
              </a:r>
              <a:r>
                <a:rPr lang="en-US" altLang="en-US" sz="1800"/>
                <a:t> MERGE </a:t>
              </a:r>
              <a:r>
                <a:rPr lang="en-US" altLang="en-US" sz="2400"/>
                <a:t>( </a:t>
              </a: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), </a:t>
              </a:r>
              <a:r>
                <a:rPr lang="en-US" altLang="en-US" sz="1800">
                  <a:solidFill>
                    <a:srgbClr val="0000FF"/>
                  </a:solidFill>
                </a:rPr>
                <a:t>MergeSort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  <a:r>
                <a:rPr lang="en-US" altLang="en-US" sz="2400"/>
                <a:t>)</a:t>
              </a:r>
            </a:p>
          </p:txBody>
        </p:sp>
      </p:grpSp>
      <p:sp>
        <p:nvSpPr>
          <p:cNvPr id="12" name="Cloud Callout 11">
            <a:extLst>
              <a:ext uri="{FF2B5EF4-FFF2-40B4-BE49-F238E27FC236}">
                <a16:creationId xmlns:a16="http://schemas.microsoft.com/office/drawing/2014/main" id="{9B620C76-C447-F840-899D-183BB9B63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1988" y="2703513"/>
            <a:ext cx="1674812" cy="1312862"/>
          </a:xfrm>
          <a:prstGeom prst="cloudCallout">
            <a:avLst>
              <a:gd name="adj1" fmla="val -17593"/>
              <a:gd name="adj2" fmla="val 46796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By induction on </a:t>
            </a:r>
            <a:r>
              <a:rPr lang="en-US" dirty="0" err="1">
                <a:solidFill>
                  <a:srgbClr val="C400C4"/>
                </a:solidFill>
                <a:latin typeface="+mn-lt"/>
                <a:ea typeface="+mn-ea"/>
              </a:rPr>
              <a:t>n</a:t>
            </a:r>
            <a:endParaRPr lang="en-US" dirty="0">
              <a:solidFill>
                <a:srgbClr val="C400C4"/>
              </a:solidFill>
              <a:latin typeface="+mn-lt"/>
              <a:ea typeface="+mn-ea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31E47B9-C1A8-F74E-A16A-10051454F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3124200"/>
            <a:ext cx="4519613" cy="1052513"/>
          </a:xfrm>
          <a:prstGeom prst="ellipse">
            <a:avLst/>
          </a:prstGeom>
          <a:noFill/>
          <a:ln w="57150">
            <a:solidFill>
              <a:srgbClr val="4F622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D7CD9DF3-454A-C349-BEA4-B1D4E61C9297}"/>
              </a:ext>
            </a:extLst>
          </p:cNvPr>
          <p:cNvGrpSpPr>
            <a:grpSpLocks/>
          </p:cNvGrpSpPr>
          <p:nvPr/>
        </p:nvGrpSpPr>
        <p:grpSpPr bwMode="auto">
          <a:xfrm>
            <a:off x="2686050" y="5145088"/>
            <a:ext cx="3835400" cy="466725"/>
            <a:chOff x="2685294" y="5145532"/>
            <a:chExt cx="3836507" cy="46678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4533D7F-FD43-7443-8896-BFD4B6739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294" y="5145532"/>
              <a:ext cx="1950013" cy="466789"/>
            </a:xfrm>
            <a:prstGeom prst="ellipse">
              <a:avLst/>
            </a:prstGeom>
            <a:noFill/>
            <a:ln w="76200">
              <a:solidFill>
                <a:srgbClr val="77933C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C737BD1-936E-8344-B35C-559A2FCC3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788" y="5145532"/>
              <a:ext cx="1950013" cy="466789"/>
            </a:xfrm>
            <a:prstGeom prst="ellipse">
              <a:avLst/>
            </a:prstGeom>
            <a:noFill/>
            <a:ln w="76200">
              <a:solidFill>
                <a:srgbClr val="77933C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2B9A42C7-426E-6546-BA9F-505B875A2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138" y="5970588"/>
            <a:ext cx="5461000" cy="500062"/>
          </a:xfrm>
          <a:prstGeom prst="wedgeRoundRectCallout">
            <a:avLst>
              <a:gd name="adj1" fmla="val -46676"/>
              <a:gd name="adj2" fmla="val -150542"/>
              <a:gd name="adj3" fmla="val 16667"/>
            </a:avLst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Inductive step follows from correctness of MERGE</a:t>
            </a:r>
          </a:p>
        </p:txBody>
      </p:sp>
      <p:sp>
        <p:nvSpPr>
          <p:cNvPr id="41994" name="TextBox 5">
            <a:extLst>
              <a:ext uri="{FF2B5EF4-FFF2-40B4-BE49-F238E27FC236}">
                <a16:creationId xmlns:a16="http://schemas.microsoft.com/office/drawing/2014/main" id="{6096E1F4-A595-6D4B-9B9C-B0FB3D63D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308350"/>
            <a:ext cx="2652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C400C4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the order </a:t>
            </a:r>
            <a:r>
              <a:rPr lang="en-US" altLang="en-US" sz="1800">
                <a:solidFill>
                  <a:srgbClr val="C400C4"/>
                </a:solidFill>
              </a:rPr>
              <a:t>a</a:t>
            </a:r>
            <a:r>
              <a:rPr lang="en-US" altLang="en-US" sz="1800" baseline="-25000">
                <a:solidFill>
                  <a:srgbClr val="C400C4"/>
                </a:solidFill>
              </a:rPr>
              <a:t>1</a:t>
            </a:r>
            <a:endParaRPr lang="en-US" altLang="en-US" sz="1800">
              <a:solidFill>
                <a:srgbClr val="C400C4"/>
              </a:solidFill>
            </a:endParaRPr>
          </a:p>
        </p:txBody>
      </p:sp>
      <p:sp>
        <p:nvSpPr>
          <p:cNvPr id="41995" name="TextBox 20">
            <a:extLst>
              <a:ext uri="{FF2B5EF4-FFF2-40B4-BE49-F238E27FC236}">
                <a16:creationId xmlns:a16="http://schemas.microsoft.com/office/drawing/2014/main" id="{E30E958B-E7FA-A344-9892-147D3A1C7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1063" y="479425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0924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Runtime analysis on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54207-5546-2C46-9AAB-7CFBE66C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3" y="525009"/>
            <a:ext cx="8229600" cy="1143000"/>
          </a:xfrm>
        </p:spPr>
        <p:txBody>
          <a:bodyPr/>
          <a:lstStyle/>
          <a:p>
            <a:r>
              <a:rPr lang="en-US" dirty="0"/>
              <a:t>Project deadlines coming up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669023-A415-E0A2-32D1-2B0ABF758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75411"/>
            <a:ext cx="9144000" cy="170717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C54150B-2994-5FBC-98A0-47990580A9B8}"/>
              </a:ext>
            </a:extLst>
          </p:cNvPr>
          <p:cNvSpPr/>
          <p:nvPr/>
        </p:nvSpPr>
        <p:spPr>
          <a:xfrm>
            <a:off x="21773" y="2906486"/>
            <a:ext cx="685800" cy="250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325831-3423-3D00-A2E6-1D0562B73D52}"/>
              </a:ext>
            </a:extLst>
          </p:cNvPr>
          <p:cNvSpPr/>
          <p:nvPr/>
        </p:nvSpPr>
        <p:spPr>
          <a:xfrm>
            <a:off x="21773" y="3712030"/>
            <a:ext cx="783770" cy="250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AB289E-8360-ECB3-0109-2EFCEB0D2026}"/>
              </a:ext>
            </a:extLst>
          </p:cNvPr>
          <p:cNvSpPr/>
          <p:nvPr/>
        </p:nvSpPr>
        <p:spPr>
          <a:xfrm>
            <a:off x="5584372" y="3124201"/>
            <a:ext cx="2100942" cy="250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5CAE7F-61B6-ED04-EDDD-8197A7BE856B}"/>
              </a:ext>
            </a:extLst>
          </p:cNvPr>
          <p:cNvSpPr/>
          <p:nvPr/>
        </p:nvSpPr>
        <p:spPr>
          <a:xfrm>
            <a:off x="5638799" y="3744686"/>
            <a:ext cx="2100942" cy="250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8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74B8659-E3E4-A945-83A1-D74084CE7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Removing distinct cost assumption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07A9E4-4E5F-1446-9C81-45808908F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1985963"/>
            <a:ext cx="58166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Change all edge weights by very small amounts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78CFF7-E573-6947-8463-D7C8F935D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2876550"/>
            <a:ext cx="425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Make sure that all edge weights are distinct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A04182-126D-014A-8B21-19A9DA1A2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0358" y="3949246"/>
            <a:ext cx="5908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MST for “</a:t>
            </a:r>
            <a:r>
              <a:rPr lang="en-US" altLang="ja-JP" sz="2000"/>
              <a:t>perturbed” weights is the same as for original</a:t>
            </a:r>
            <a:endParaRPr lang="en-US" altLang="en-US" sz="2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F6F507-834F-1D48-B061-80DDC255C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08" y="4633459"/>
            <a:ext cx="4967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Changes have to be small enough so that this holds</a:t>
            </a:r>
          </a:p>
        </p:txBody>
      </p:sp>
      <p:sp>
        <p:nvSpPr>
          <p:cNvPr id="10" name="Cloud Callout 9">
            <a:extLst>
              <a:ext uri="{FF2B5EF4-FFF2-40B4-BE49-F238E27FC236}">
                <a16:creationId xmlns:a16="http://schemas.microsoft.com/office/drawing/2014/main" id="{FDFB0CAC-5F67-6144-8409-098398BB4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320" y="5208134"/>
            <a:ext cx="6169025" cy="909637"/>
          </a:xfrm>
          <a:prstGeom prst="cloudCallout">
            <a:avLst>
              <a:gd name="adj1" fmla="val -17523"/>
              <a:gd name="adj2" fmla="val -95361"/>
            </a:avLst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EXERCISE: Figure out how to change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D910810E-BCDA-ED49-800C-675E567F54AB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D328C68C-F845-4543-B3BE-A5527012C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 for 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A93C49EB-4449-6B40-B599-8A042C3A4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377950"/>
            <a:ext cx="1849437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Box 4">
            <a:extLst>
              <a:ext uri="{FF2B5EF4-FFF2-40B4-BE49-F238E27FC236}">
                <a16:creationId xmlns:a16="http://schemas.microsoft.com/office/drawing/2014/main" id="{AB51CE5D-8F55-724B-9AAA-9B9012DE6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FE19111A-F7C7-E34D-B408-9F5333789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7654" name="TextBox 24">
            <a:extLst>
              <a:ext uri="{FF2B5EF4-FFF2-40B4-BE49-F238E27FC236}">
                <a16:creationId xmlns:a16="http://schemas.microsoft.com/office/drawing/2014/main" id="{AAD39E74-0DE3-0C4D-9098-000576B65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27655" name="TextBox 25">
            <a:extLst>
              <a:ext uri="{FF2B5EF4-FFF2-40B4-BE49-F238E27FC236}">
                <a16:creationId xmlns:a16="http://schemas.microsoft.com/office/drawing/2014/main" id="{3EFCE485-8B9A-7D49-9554-61E3D2D71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27656" name="TextBox 26">
            <a:extLst>
              <a:ext uri="{FF2B5EF4-FFF2-40B4-BE49-F238E27FC236}">
                <a16:creationId xmlns:a16="http://schemas.microsoft.com/office/drawing/2014/main" id="{57A018AD-44E2-AE46-9CF2-1E4AF24D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27657" name="TextBox 27">
            <a:extLst>
              <a:ext uri="{FF2B5EF4-FFF2-40B4-BE49-F238E27FC236}">
                <a16:creationId xmlns:a16="http://schemas.microsoft.com/office/drawing/2014/main" id="{04812184-61FF-AB48-9D12-801F495D6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1A03FB5F-36C4-504D-BD80-A07AFF32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213" y="2333625"/>
            <a:ext cx="2757487" cy="1095375"/>
          </a:xfrm>
          <a:prstGeom prst="wedgeRoundRectCallout">
            <a:avLst>
              <a:gd name="adj1" fmla="val -41699"/>
              <a:gd name="adj2" fmla="val -103051"/>
              <a:gd name="adj3" fmla="val 16667"/>
            </a:avLst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O(m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1C56DDDE-B7D0-CB4B-8C15-2FCE0B0F250E}"/>
              </a:ext>
            </a:extLst>
          </p:cNvPr>
          <p:cNvSpPr>
            <a:spLocks/>
          </p:cNvSpPr>
          <p:nvPr/>
        </p:nvSpPr>
        <p:spPr bwMode="auto">
          <a:xfrm>
            <a:off x="379413" y="3376613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id="{F67BF47A-2980-E346-A851-20895F4B3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Running time for Kruskal’s Algorithm</a:t>
            </a:r>
          </a:p>
        </p:txBody>
      </p:sp>
      <p:pic>
        <p:nvPicPr>
          <p:cNvPr id="28675" name="Picture 2">
            <a:extLst>
              <a:ext uri="{FF2B5EF4-FFF2-40B4-BE49-F238E27FC236}">
                <a16:creationId xmlns:a16="http://schemas.microsoft.com/office/drawing/2014/main" id="{F44CEC11-7FC2-2F46-BE00-A7EE59824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1417638"/>
            <a:ext cx="25019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Box 3">
            <a:extLst>
              <a:ext uri="{FF2B5EF4-FFF2-40B4-BE49-F238E27FC236}">
                <a16:creationId xmlns:a16="http://schemas.microsoft.com/office/drawing/2014/main" id="{92CDDEBB-914D-C344-9B0C-B54AC01DD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4635500"/>
            <a:ext cx="178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Joseph B. Kruskal</a:t>
            </a:r>
          </a:p>
        </p:txBody>
      </p:sp>
      <p:sp>
        <p:nvSpPr>
          <p:cNvPr id="28677" name="TextBox 4">
            <a:extLst>
              <a:ext uri="{FF2B5EF4-FFF2-40B4-BE49-F238E27FC236}">
                <a16:creationId xmlns:a16="http://schemas.microsoft.com/office/drawing/2014/main" id="{B8740358-59C7-7D4A-A138-DEDE6CA6A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75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8678" name="TextBox 5">
            <a:extLst>
              <a:ext uri="{FF2B5EF4-FFF2-40B4-BE49-F238E27FC236}">
                <a16:creationId xmlns:a16="http://schemas.microsoft.com/office/drawing/2014/main" id="{94AAF2B1-CF4D-BD40-8B5A-2E7A52999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3150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28679" name="TextBox 6">
            <a:extLst>
              <a:ext uri="{FF2B5EF4-FFF2-40B4-BE49-F238E27FC236}">
                <a16:creationId xmlns:a16="http://schemas.microsoft.com/office/drawing/2014/main" id="{2F4603D1-8AD3-E14F-B65A-02CFC1A5B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7350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increasing order of their cost</a:t>
            </a:r>
          </a:p>
        </p:txBody>
      </p:sp>
      <p:sp>
        <p:nvSpPr>
          <p:cNvPr id="28680" name="TextBox 7">
            <a:extLst>
              <a:ext uri="{FF2B5EF4-FFF2-40B4-BE49-F238E27FC236}">
                <a16:creationId xmlns:a16="http://schemas.microsoft.com/office/drawing/2014/main" id="{CCC51E31-4BC3-AB40-8136-DC42BE47F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4738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28681" name="TextBox 8">
            <a:extLst>
              <a:ext uri="{FF2B5EF4-FFF2-40B4-BE49-F238E27FC236}">
                <a16:creationId xmlns:a16="http://schemas.microsoft.com/office/drawing/2014/main" id="{859DBAA8-4369-8B44-999D-BF788D85A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449888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8DD4C780-AC8C-6A48-860A-69F95402D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6264275"/>
            <a:ext cx="5168900" cy="455613"/>
          </a:xfrm>
          <a:prstGeom prst="wedgeRoundRectCallout">
            <a:avLst>
              <a:gd name="adj1" fmla="val -18431"/>
              <a:gd name="adj2" fmla="val -152074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Can be verified in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O(m+n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time</a:t>
            </a:r>
          </a:p>
        </p:txBody>
      </p:sp>
      <p:sp>
        <p:nvSpPr>
          <p:cNvPr id="12" name="Cloud Callout 11">
            <a:extLst>
              <a:ext uri="{FF2B5EF4-FFF2-40B4-BE49-F238E27FC236}">
                <a16:creationId xmlns:a16="http://schemas.microsoft.com/office/drawing/2014/main" id="{370F2C85-4702-5D4F-8058-5DE45F657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0175" y="2859088"/>
            <a:ext cx="1995488" cy="1508125"/>
          </a:xfrm>
          <a:prstGeom prst="cloudCallout">
            <a:avLst>
              <a:gd name="adj1" fmla="val 110852"/>
              <a:gd name="adj2" fmla="val 21006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O(m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time overall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E8B9A5C2-BB9B-584A-83AE-33BAFCBBB512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639888"/>
            <a:ext cx="5478463" cy="769937"/>
            <a:chOff x="457200" y="1639190"/>
            <a:chExt cx="5477836" cy="770744"/>
          </a:xfrm>
        </p:grpSpPr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247C8FC4-44F8-D649-AFF9-801AF4F7E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1639190"/>
              <a:ext cx="5477836" cy="770744"/>
            </a:xfrm>
            <a:prstGeom prst="roundRect">
              <a:avLst>
                <a:gd name="adj" fmla="val 16667"/>
              </a:avLst>
            </a:prstGeom>
            <a:solidFill>
              <a:srgbClr val="C3D69B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8686" name="TextBox 12">
              <a:extLst>
                <a:ext uri="{FF2B5EF4-FFF2-40B4-BE49-F238E27FC236}">
                  <a16:creationId xmlns:a16="http://schemas.microsoft.com/office/drawing/2014/main" id="{4EBED969-ED9F-B547-9943-9D366BE2C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751" y="1802024"/>
              <a:ext cx="53719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Can be implemented in </a:t>
              </a:r>
              <a:r>
                <a:rPr lang="en-US" altLang="en-US" sz="1800">
                  <a:solidFill>
                    <a:srgbClr val="660066"/>
                  </a:solidFill>
                </a:rPr>
                <a:t>O(m log n) </a:t>
              </a:r>
              <a:r>
                <a:rPr lang="en-US" altLang="en-US" sz="1800"/>
                <a:t>time (Union-find DS)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D4B707F5-9602-0B4B-93EC-983E5F64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20483" name="TextBox 2">
            <a:extLst>
              <a:ext uri="{FF2B5EF4-FFF2-40B4-BE49-F238E27FC236}">
                <a16:creationId xmlns:a16="http://schemas.microsoft.com/office/drawing/2014/main" id="{9D792A2B-B62E-AA48-A1F7-01A856560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560638"/>
            <a:ext cx="2498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4.5, 4.6 of [KT]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92974A1C-7083-FE4E-8F6E-8316D7EC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 Level view of the course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6C1919-B929-C94A-8868-56D4C0E20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144938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Problem Statement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A78E89-1950-184A-9C69-F618C91DE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3854450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Algorithm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D79458-5962-F74E-8C98-1FF2A589D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2681288"/>
            <a:ext cx="3168650" cy="70643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Problem Definition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50D28D98-38AD-9D46-A4E9-05E0E7A24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263" y="2154238"/>
            <a:ext cx="379412" cy="527050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600210-8943-644D-98B5-DD49D0CAC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4989513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“</a:t>
            </a:r>
            <a:r>
              <a:rPr lang="en-US" altLang="ja-JP" sz="1800">
                <a:solidFill>
                  <a:srgbClr val="FFFFFF"/>
                </a:solidFill>
                <a:latin typeface="Calibri" charset="0"/>
              </a:rPr>
              <a:t>Implementation</a:t>
            </a: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”</a:t>
            </a: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F1FF4081-4743-CC47-9A06-EA24AB60B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4559300"/>
            <a:ext cx="381000" cy="430213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1408E8-884B-B744-8809-A6AEDB1F7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606583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Analysis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3F420BC3-B0CB-074B-AC06-926CB7AD2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5694363"/>
            <a:ext cx="381000" cy="3714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30" name="TextBox 48">
            <a:extLst>
              <a:ext uri="{FF2B5EF4-FFF2-40B4-BE49-F238E27FC236}">
                <a16:creationId xmlns:a16="http://schemas.microsoft.com/office/drawing/2014/main" id="{8215B754-CFB3-FB46-B723-C0D1C3395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6289675"/>
            <a:ext cx="300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Correctness+Runtime Analysis</a:t>
            </a:r>
          </a:p>
        </p:txBody>
      </p:sp>
      <p:sp>
        <p:nvSpPr>
          <p:cNvPr id="30731" name="TextBox 45">
            <a:extLst>
              <a:ext uri="{FF2B5EF4-FFF2-40B4-BE49-F238E27FC236}">
                <a16:creationId xmlns:a16="http://schemas.microsoft.com/office/drawing/2014/main" id="{48E0E467-ACB1-5940-82B3-4BCDB67F7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5189538"/>
            <a:ext cx="163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Data Structures</a:t>
            </a:r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D009BAFF-F067-5A48-A8A3-F43988D3A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3387725"/>
            <a:ext cx="381000" cy="466725"/>
          </a:xfrm>
          <a:prstGeom prst="downArrow">
            <a:avLst>
              <a:gd name="adj1" fmla="val 50000"/>
              <a:gd name="adj2" fmla="val 49998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6EE7C711-9E18-2941-9230-005536E8C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3060700"/>
            <a:ext cx="2432050" cy="1651000"/>
          </a:xfrm>
          <a:prstGeom prst="cloudCallout">
            <a:avLst>
              <a:gd name="adj1" fmla="val 97884"/>
              <a:gd name="adj2" fmla="val -19079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Three general techniques</a:t>
            </a:r>
          </a:p>
        </p:txBody>
      </p:sp>
      <p:sp>
        <p:nvSpPr>
          <p:cNvPr id="16" name="Cloud Callout 15">
            <a:extLst>
              <a:ext uri="{FF2B5EF4-FFF2-40B4-BE49-F238E27FC236}">
                <a16:creationId xmlns:a16="http://schemas.microsoft.com/office/drawing/2014/main" id="{2C4F195B-1231-8A41-804D-6DAA545A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3513" y="3060700"/>
            <a:ext cx="2173287" cy="1074738"/>
          </a:xfrm>
          <a:prstGeom prst="cloudCallout">
            <a:avLst>
              <a:gd name="adj1" fmla="val -141181"/>
              <a:gd name="adj2" fmla="val -1102"/>
            </a:avLst>
          </a:prstGeom>
          <a:solidFill>
            <a:srgbClr val="4F6228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Done with greedy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AE593151-32B6-8048-B6B7-79F4731F9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Trivia</a:t>
            </a:r>
          </a:p>
        </p:txBody>
      </p:sp>
      <p:pic>
        <p:nvPicPr>
          <p:cNvPr id="31746" name="Picture 3">
            <a:extLst>
              <a:ext uri="{FF2B5EF4-FFF2-40B4-BE49-F238E27FC236}">
                <a16:creationId xmlns:a16="http://schemas.microsoft.com/office/drawing/2014/main" id="{99B754EC-56F2-C743-A474-A7B0BC03D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1563688"/>
            <a:ext cx="63500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2F4506F5-4587-3D44-9CC9-53073C40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32770" name="TextBox 2">
            <a:extLst>
              <a:ext uri="{FF2B5EF4-FFF2-40B4-BE49-F238E27FC236}">
                <a16:creationId xmlns:a16="http://schemas.microsoft.com/office/drawing/2014/main" id="{22B93301-5071-9D48-9FA1-644B033E5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954213"/>
            <a:ext cx="5741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Divide up the problem into at least two sub-problems</a:t>
            </a:r>
          </a:p>
        </p:txBody>
      </p:sp>
      <p:sp>
        <p:nvSpPr>
          <p:cNvPr id="32771" name="TextBox 3">
            <a:extLst>
              <a:ext uri="{FF2B5EF4-FFF2-40B4-BE49-F238E27FC236}">
                <a16:creationId xmlns:a16="http://schemas.microsoft.com/office/drawing/2014/main" id="{D1FB697E-9020-334E-B1E3-2B878A9E7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190875"/>
            <a:ext cx="3838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Recursively solve the sub-problems</a:t>
            </a:r>
          </a:p>
        </p:txBody>
      </p:sp>
      <p:sp>
        <p:nvSpPr>
          <p:cNvPr id="32772" name="TextBox 4">
            <a:extLst>
              <a:ext uri="{FF2B5EF4-FFF2-40B4-BE49-F238E27FC236}">
                <a16:creationId xmlns:a16="http://schemas.microsoft.com/office/drawing/2014/main" id="{E47A3021-ADAD-4242-B51F-875EEB828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352925"/>
            <a:ext cx="705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“</a:t>
            </a:r>
            <a:r>
              <a:rPr lang="en-US" altLang="ja-JP" sz="2000"/>
              <a:t>Patch up</a:t>
            </a:r>
            <a:r>
              <a:rPr lang="ja-JP" altLang="en-US" sz="2000"/>
              <a:t>”</a:t>
            </a:r>
            <a:r>
              <a:rPr lang="en-US" altLang="ja-JP" sz="2000"/>
              <a:t> the solutions to the sub-problems for the final solution</a:t>
            </a:r>
            <a:endParaRPr lang="en-US" alt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8718</TotalTime>
  <Words>788</Words>
  <Application>Microsoft Office PowerPoint</Application>
  <PresentationFormat>On-screen Show (4:3)</PresentationFormat>
  <Paragraphs>149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Lecture 23</vt:lpstr>
      <vt:lpstr>Project deadlines coming up</vt:lpstr>
      <vt:lpstr>Removing distinct cost assumption</vt:lpstr>
      <vt:lpstr>Running time for Prim’s algorithm</vt:lpstr>
      <vt:lpstr>Running time for Kruskal’s Algorithm</vt:lpstr>
      <vt:lpstr>Reading Assignment</vt:lpstr>
      <vt:lpstr>High Level view of the course</vt:lpstr>
      <vt:lpstr>Trivia</vt:lpstr>
      <vt:lpstr>Divide and Conquer</vt:lpstr>
      <vt:lpstr>Sorting</vt:lpstr>
      <vt:lpstr>Insertion Sort</vt:lpstr>
      <vt:lpstr>Other O(n2) sorting algorithms</vt:lpstr>
      <vt:lpstr>Divide and Conquer</vt:lpstr>
      <vt:lpstr>Mergesort Algorithm</vt:lpstr>
      <vt:lpstr>How fast can sorted arrays be merged?</vt:lpstr>
      <vt:lpstr>Mergesort algorithm</vt:lpstr>
      <vt:lpstr>An example run</vt:lpstr>
      <vt:lpstr>Correctness</vt:lpstr>
      <vt:lpstr>Runtime analysis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Atri</dc:creator>
  <cp:lastModifiedBy>Nasrin Akhter</cp:lastModifiedBy>
  <cp:revision>53</cp:revision>
  <dcterms:created xsi:type="dcterms:W3CDTF">2011-11-02T01:29:14Z</dcterms:created>
  <dcterms:modified xsi:type="dcterms:W3CDTF">2023-04-03T19:25:45Z</dcterms:modified>
</cp:coreProperties>
</file>