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489" r:id="rId3"/>
    <p:sldId id="490" r:id="rId4"/>
    <p:sldId id="491" r:id="rId5"/>
    <p:sldId id="269" r:id="rId6"/>
    <p:sldId id="270" r:id="rId7"/>
    <p:sldId id="475" r:id="rId8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9"/>
    <p:restoredTop sz="94618"/>
  </p:normalViewPr>
  <p:slideViewPr>
    <p:cSldViewPr snapToGrid="0" snapToObjects="1">
      <p:cViewPr varScale="1">
        <p:scale>
          <a:sx n="59" d="100"/>
          <a:sy n="59" d="100"/>
        </p:scale>
        <p:origin x="1488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87A3D5F-39BD-5242-845C-8EEC19AD1B5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0AC0C1F-4D53-BB4D-B714-E0CC70DDCED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C71BEDA7-B26A-E64C-A3D1-7415A0BC50E7}" type="datetimeFigureOut">
              <a:rPr lang="en-US"/>
              <a:pPr>
                <a:defRPr/>
              </a:pPr>
              <a:t>4/10/2023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AE82F6B6-E10C-2A45-8255-E347B0419EE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5DF924EB-5B00-0E4C-AD2F-ABDCB4950D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1ABF5B-1D36-A549-84CA-993B23B4288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7D054F-4751-0045-847E-A03338DD63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7155D16-FFE1-4647-871F-EE015B21F40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2CBB63-672C-264E-B2CC-54819C29A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DAA48A-146C-1842-909B-0BCE0A6FAFEA}" type="datetime1">
              <a:rPr lang="en-US" altLang="en-US"/>
              <a:pPr>
                <a:defRPr/>
              </a:pPr>
              <a:t>4/10/2023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5C8D5E-5AB2-6F43-BB93-7B2475A21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7803EC-39AB-6540-A909-01277E3A8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473616-94C3-B941-A5C3-6BAB252571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6582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7972FB-1DD1-B846-AE1B-6F331FBCF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89CD58-F4E8-2340-8C62-AC5B4307688C}" type="datetime1">
              <a:rPr lang="en-US" altLang="en-US"/>
              <a:pPr>
                <a:defRPr/>
              </a:pPr>
              <a:t>4/10/2023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B23332-A5A2-5341-8B07-ADB10ED6A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FAC0E9-51EA-2F4C-8251-A30C020F4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E3EF34-FB3A-5A4E-BC23-62969D324A2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8330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C43E31-5ED9-C343-8DD1-22B2F4988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572175-F13B-604D-A13B-076A34AA072C}" type="datetime1">
              <a:rPr lang="en-US" altLang="en-US"/>
              <a:pPr>
                <a:defRPr/>
              </a:pPr>
              <a:t>4/10/2023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ABD8E4-6300-1846-BC2D-263A0C1D0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389B2D-83BF-C844-8C62-98FD891E9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5B3EF8-411D-3746-AC99-A03CDAD563A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314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617AAE-B0CE-6847-A340-ED1842180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DB9751-8D25-564E-9C5C-165AB180BDEE}" type="datetime1">
              <a:rPr lang="en-US" altLang="en-US"/>
              <a:pPr>
                <a:defRPr/>
              </a:pPr>
              <a:t>4/10/2023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B6C17D-2716-CA40-9005-89B86CC09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C587DA-EEBF-AB43-8FFD-48D3DD922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8F4206-ADE7-B443-877A-115CE2CF3A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6740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F35A6D-75D4-E542-B4C0-7831C080D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43D113-EED0-714D-BED6-C5763C059896}" type="datetime1">
              <a:rPr lang="en-US" altLang="en-US"/>
              <a:pPr>
                <a:defRPr/>
              </a:pPr>
              <a:t>4/10/2023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00945A-6985-AD44-A941-95BBDD091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F05A89-43A9-114D-8BDB-70F6BF6C3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8DD51F-1D36-8348-98C0-F0E4203CBA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702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470DEC8-B378-C34B-B7A1-327A2A308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A3AC2-159A-3646-9334-8D4DF377342C}" type="datetime1">
              <a:rPr lang="en-US" altLang="en-US"/>
              <a:pPr>
                <a:defRPr/>
              </a:pPr>
              <a:t>4/10/2023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56584ED-3D86-AA4A-8515-238252D39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4BF5D53-E64B-E040-BD4A-B7F713F1F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896E6C-15B1-1340-B47A-CEEF51B6CF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0858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602668D-1E32-4C45-B8FD-CC22F0FE1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3F7FCD-5CA2-3A45-972A-B8CEB13079DF}" type="datetime1">
              <a:rPr lang="en-US" altLang="en-US"/>
              <a:pPr>
                <a:defRPr/>
              </a:pPr>
              <a:t>4/10/2023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A6442B8-1D9D-4346-A8BC-6ED669E0C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265D803-99DC-914A-B186-6D8308CEA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A274F7-C567-E842-9AD6-8942F75E5E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6039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ED13B72-1712-BB45-87B2-A056EC817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2E14D-A71A-DA4D-8BB4-DA9803630BB4}" type="datetime1">
              <a:rPr lang="en-US" altLang="en-US"/>
              <a:pPr>
                <a:defRPr/>
              </a:pPr>
              <a:t>4/10/2023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A5EF738-08A0-A646-A183-A6AB94159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4446622-DCBC-9B46-9620-7813D2C65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7D0093-0539-084D-AD6E-6FEB2173EC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7966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A25EED2F-A923-0E43-AF9C-D688DD487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70D4D8-98A9-D44F-9FCB-A328815783F0}" type="datetime1">
              <a:rPr lang="en-US" altLang="en-US"/>
              <a:pPr>
                <a:defRPr/>
              </a:pPr>
              <a:t>4/10/2023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6255D3DF-FCBF-1D4D-8026-8AD5297C9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2356E58-7288-864F-887D-860EA7926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3C227A-0301-A442-9399-E0FD46E9BB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3956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85B784A-B13B-C241-BD61-0159B5BE5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EAA7E4-9A7D-0843-909C-7A0689614907}" type="datetime1">
              <a:rPr lang="en-US" altLang="en-US"/>
              <a:pPr>
                <a:defRPr/>
              </a:pPr>
              <a:t>4/10/2023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D605E0C-0DDE-5945-873F-99AA20EC4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6F2CB26-0638-A745-B188-40C0AFD55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8825CE-055B-0C4C-9E28-24DA8D6861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4213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04F3C8E-97E6-1645-B4F7-AE82BE095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FEA4F7-19EE-1846-9A7E-BEB60FEB0835}" type="datetime1">
              <a:rPr lang="en-US" altLang="en-US"/>
              <a:pPr>
                <a:defRPr/>
              </a:pPr>
              <a:t>4/10/2023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7CEB17B-B763-DB4A-B8F4-10AD8800D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8563566-DEC6-C34E-9FDA-B691780BE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C832EB-5710-BA4B-8A2F-885E8B2DD77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522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F39F94A9-600E-0E41-BA63-186C721D976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20F6314A-FE80-E941-BF4E-1BAB60E16C7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A19E21-15CA-D04C-A6A3-FD293CE20A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818C3DE-236D-394B-BBDF-479EAACDAAC4}" type="datetime1">
              <a:rPr lang="en-US" altLang="en-US"/>
              <a:pPr>
                <a:defRPr/>
              </a:pPr>
              <a:t>4/10/2023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D39537-19F3-EE43-8905-E9DD6AF4D4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B1C14E-1BE2-9B44-91A4-BFFFE6BA53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3E11B850-901C-0946-80BB-7C1959F39BC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>
            <a:extLst>
              <a:ext uri="{FF2B5EF4-FFF2-40B4-BE49-F238E27FC236}">
                <a16:creationId xmlns:a16="http://schemas.microsoft.com/office/drawing/2014/main" id="{9411B1D8-AC9C-FB4A-98E0-0A82997D130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Lecture 26	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8495C6-EC3D-E940-8C4A-33407F5E27D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>
                <a:ea typeface="+mn-ea"/>
                <a:cs typeface="+mn-cs"/>
              </a:rPr>
              <a:t>CSE 331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F7F19B1E-D127-4F4E-9A7F-FC43E7DB94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338" y="2776538"/>
            <a:ext cx="5732462" cy="3992562"/>
          </a:xfrm>
          <a:prstGeom prst="rect">
            <a:avLst/>
          </a:prstGeom>
          <a:solidFill>
            <a:srgbClr val="FAC09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25602" name="Title 1">
            <a:extLst>
              <a:ext uri="{FF2B5EF4-FFF2-40B4-BE49-F238E27FC236}">
                <a16:creationId xmlns:a16="http://schemas.microsoft.com/office/drawing/2014/main" id="{E79C09FC-2E03-DA4C-B012-C3E41F776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>
                <a:ea typeface="ＭＳ Ｐゴシック" panose="020B0600070205080204" pitchFamily="34" charset="-128"/>
              </a:rPr>
              <a:t>MergeSortCount</a:t>
            </a:r>
            <a:r>
              <a:rPr lang="en-US" altLang="en-US" dirty="0">
                <a:ea typeface="ＭＳ Ｐゴシック" panose="020B0600070205080204" pitchFamily="34" charset="-128"/>
              </a:rPr>
              <a:t> algorithm</a:t>
            </a:r>
          </a:p>
        </p:txBody>
      </p:sp>
      <p:sp>
        <p:nvSpPr>
          <p:cNvPr id="25603" name="TextBox 2">
            <a:extLst>
              <a:ext uri="{FF2B5EF4-FFF2-40B4-BE49-F238E27FC236}">
                <a16:creationId xmlns:a16="http://schemas.microsoft.com/office/drawing/2014/main" id="{03BABFB4-B849-6143-92B8-BC782B8674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2338" y="1595438"/>
            <a:ext cx="18954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Input: </a:t>
            </a:r>
            <a:r>
              <a:rPr lang="en-US" altLang="en-US" sz="1800">
                <a:solidFill>
                  <a:srgbClr val="A300A3"/>
                </a:solidFill>
              </a:rPr>
              <a:t>a</a:t>
            </a:r>
            <a:r>
              <a:rPr lang="en-US" altLang="en-US" sz="1800" baseline="-25000">
                <a:solidFill>
                  <a:srgbClr val="A300A3"/>
                </a:solidFill>
              </a:rPr>
              <a:t>1</a:t>
            </a:r>
            <a:r>
              <a:rPr lang="en-US" altLang="en-US" sz="1800">
                <a:solidFill>
                  <a:srgbClr val="A300A3"/>
                </a:solidFill>
              </a:rPr>
              <a:t>, a</a:t>
            </a:r>
            <a:r>
              <a:rPr lang="en-US" altLang="en-US" sz="1800" baseline="-25000">
                <a:solidFill>
                  <a:srgbClr val="A300A3"/>
                </a:solidFill>
              </a:rPr>
              <a:t>2</a:t>
            </a:r>
            <a:r>
              <a:rPr lang="en-US" altLang="en-US" sz="1800">
                <a:solidFill>
                  <a:srgbClr val="A300A3"/>
                </a:solidFill>
              </a:rPr>
              <a:t>, …, a</a:t>
            </a:r>
            <a:r>
              <a:rPr lang="en-US" altLang="en-US" sz="1800" baseline="-25000">
                <a:solidFill>
                  <a:srgbClr val="A300A3"/>
                </a:solidFill>
              </a:rPr>
              <a:t>n</a:t>
            </a:r>
          </a:p>
        </p:txBody>
      </p:sp>
      <p:sp>
        <p:nvSpPr>
          <p:cNvPr id="25604" name="TextBox 3">
            <a:extLst>
              <a:ext uri="{FF2B5EF4-FFF2-40B4-BE49-F238E27FC236}">
                <a16:creationId xmlns:a16="http://schemas.microsoft.com/office/drawing/2014/main" id="{183A9B40-D9EE-2942-A656-B74D9F8448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606550"/>
            <a:ext cx="44100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Output: Numbers in sorted order+ #inversion</a:t>
            </a:r>
          </a:p>
        </p:txBody>
      </p:sp>
      <p:sp>
        <p:nvSpPr>
          <p:cNvPr id="25605" name="TextBox 4">
            <a:extLst>
              <a:ext uri="{FF2B5EF4-FFF2-40B4-BE49-F238E27FC236}">
                <a16:creationId xmlns:a16="http://schemas.microsoft.com/office/drawing/2014/main" id="{448DEF21-BAE6-864E-80CA-033BEB0ABD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2338" y="2865438"/>
            <a:ext cx="23304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0000FF"/>
                </a:solidFill>
              </a:rPr>
              <a:t>MergeSortCount</a:t>
            </a:r>
            <a:r>
              <a:rPr lang="en-US" altLang="en-US" sz="1800"/>
              <a:t>( </a:t>
            </a:r>
            <a:r>
              <a:rPr lang="en-US" altLang="en-US" sz="1800">
                <a:solidFill>
                  <a:srgbClr val="A300A3"/>
                </a:solidFill>
              </a:rPr>
              <a:t>a, n </a:t>
            </a:r>
            <a:r>
              <a:rPr lang="en-US" altLang="en-US" sz="1800"/>
              <a:t>)</a:t>
            </a:r>
          </a:p>
        </p:txBody>
      </p:sp>
      <p:sp>
        <p:nvSpPr>
          <p:cNvPr id="25606" name="TextBox 5">
            <a:extLst>
              <a:ext uri="{FF2B5EF4-FFF2-40B4-BE49-F238E27FC236}">
                <a16:creationId xmlns:a16="http://schemas.microsoft.com/office/drawing/2014/main" id="{4E6B4D9B-3C2C-054C-8007-6D4094D46C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1575" y="3584575"/>
            <a:ext cx="46513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If </a:t>
            </a:r>
            <a:r>
              <a:rPr lang="en-US" altLang="en-US" sz="1800">
                <a:solidFill>
                  <a:srgbClr val="A300A3"/>
                </a:solidFill>
              </a:rPr>
              <a:t>n = 2 </a:t>
            </a:r>
            <a:r>
              <a:rPr lang="en-US" altLang="en-US" sz="1800" b="1"/>
              <a:t>return</a:t>
            </a:r>
            <a:r>
              <a:rPr lang="en-US" altLang="en-US" sz="1800"/>
              <a:t>  </a:t>
            </a:r>
            <a:r>
              <a:rPr lang="en-US" altLang="en-US" sz="1800">
                <a:solidFill>
                  <a:srgbClr val="A300A3"/>
                </a:solidFill>
              </a:rPr>
              <a:t>( a1 &gt; a2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A300A3"/>
                </a:solidFill>
              </a:rPr>
              <a:t>min(a</a:t>
            </a:r>
            <a:r>
              <a:rPr lang="en-US" altLang="en-US" sz="1800" baseline="-25000">
                <a:solidFill>
                  <a:srgbClr val="A300A3"/>
                </a:solidFill>
              </a:rPr>
              <a:t>1</a:t>
            </a:r>
            <a:r>
              <a:rPr lang="en-US" altLang="en-US" sz="1800">
                <a:solidFill>
                  <a:srgbClr val="A300A3"/>
                </a:solidFill>
              </a:rPr>
              <a:t>,a</a:t>
            </a:r>
            <a:r>
              <a:rPr lang="en-US" altLang="en-US" sz="1800" baseline="-25000">
                <a:solidFill>
                  <a:srgbClr val="A300A3"/>
                </a:solidFill>
              </a:rPr>
              <a:t>2</a:t>
            </a:r>
            <a:r>
              <a:rPr lang="en-US" altLang="en-US" sz="1800">
                <a:solidFill>
                  <a:srgbClr val="A300A3"/>
                </a:solidFill>
              </a:rPr>
              <a:t>); max(a</a:t>
            </a:r>
            <a:r>
              <a:rPr lang="en-US" altLang="en-US" sz="1800" baseline="-25000">
                <a:solidFill>
                  <a:srgbClr val="A300A3"/>
                </a:solidFill>
              </a:rPr>
              <a:t>1</a:t>
            </a:r>
            <a:r>
              <a:rPr lang="en-US" altLang="en-US" sz="1800">
                <a:solidFill>
                  <a:srgbClr val="A300A3"/>
                </a:solidFill>
              </a:rPr>
              <a:t>,a</a:t>
            </a:r>
            <a:r>
              <a:rPr lang="en-US" altLang="en-US" sz="1800" baseline="-25000">
                <a:solidFill>
                  <a:srgbClr val="A300A3"/>
                </a:solidFill>
              </a:rPr>
              <a:t>2</a:t>
            </a:r>
            <a:r>
              <a:rPr lang="en-US" altLang="en-US" sz="1800">
                <a:solidFill>
                  <a:srgbClr val="A300A3"/>
                </a:solidFill>
              </a:rPr>
              <a:t>))</a:t>
            </a:r>
          </a:p>
        </p:txBody>
      </p:sp>
      <p:grpSp>
        <p:nvGrpSpPr>
          <p:cNvPr id="2" name="Group 14">
            <a:extLst>
              <a:ext uri="{FF2B5EF4-FFF2-40B4-BE49-F238E27FC236}">
                <a16:creationId xmlns:a16="http://schemas.microsoft.com/office/drawing/2014/main" id="{7277B487-A7C4-3F4A-B66F-94EEF5794DDA}"/>
              </a:ext>
            </a:extLst>
          </p:cNvPr>
          <p:cNvGrpSpPr>
            <a:grpSpLocks/>
          </p:cNvGrpSpPr>
          <p:nvPr/>
        </p:nvGrpSpPr>
        <p:grpSpPr bwMode="auto">
          <a:xfrm>
            <a:off x="1171575" y="4016375"/>
            <a:ext cx="3200400" cy="369888"/>
            <a:chOff x="1172029" y="4016144"/>
            <a:chExt cx="3199916" cy="369380"/>
          </a:xfrm>
        </p:grpSpPr>
        <p:sp>
          <p:nvSpPr>
            <p:cNvPr id="25620" name="TextBox 6">
              <a:extLst>
                <a:ext uri="{FF2B5EF4-FFF2-40B4-BE49-F238E27FC236}">
                  <a16:creationId xmlns:a16="http://schemas.microsoft.com/office/drawing/2014/main" id="{3F774327-CA4A-5F46-9D27-E7202150AB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72029" y="4016144"/>
              <a:ext cx="1428744" cy="3693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A300A3"/>
                  </a:solidFill>
                </a:rPr>
                <a:t>a</a:t>
              </a:r>
              <a:r>
                <a:rPr lang="en-US" altLang="en-US" sz="1800" baseline="-25000">
                  <a:solidFill>
                    <a:srgbClr val="A300A3"/>
                  </a:solidFill>
                </a:rPr>
                <a:t>L</a:t>
              </a:r>
              <a:r>
                <a:rPr lang="en-US" altLang="en-US" sz="1800"/>
                <a:t> = </a:t>
              </a:r>
              <a:r>
                <a:rPr lang="en-US" altLang="en-US" sz="1800">
                  <a:solidFill>
                    <a:srgbClr val="A300A3"/>
                  </a:solidFill>
                </a:rPr>
                <a:t>a</a:t>
              </a:r>
              <a:r>
                <a:rPr lang="en-US" altLang="en-US" sz="1800" baseline="-25000">
                  <a:solidFill>
                    <a:srgbClr val="A300A3"/>
                  </a:solidFill>
                </a:rPr>
                <a:t>1</a:t>
              </a:r>
              <a:r>
                <a:rPr lang="en-US" altLang="en-US" sz="1800">
                  <a:solidFill>
                    <a:srgbClr val="A300A3"/>
                  </a:solidFill>
                </a:rPr>
                <a:t>,…, a</a:t>
              </a:r>
              <a:r>
                <a:rPr lang="en-US" altLang="en-US" sz="1800" baseline="-25000">
                  <a:solidFill>
                    <a:srgbClr val="A300A3"/>
                  </a:solidFill>
                </a:rPr>
                <a:t>n/2</a:t>
              </a:r>
            </a:p>
          </p:txBody>
        </p:sp>
        <p:sp>
          <p:nvSpPr>
            <p:cNvPr id="25621" name="TextBox 7">
              <a:extLst>
                <a:ext uri="{FF2B5EF4-FFF2-40B4-BE49-F238E27FC236}">
                  <a16:creationId xmlns:a16="http://schemas.microsoft.com/office/drawing/2014/main" id="{14EBACFF-C705-AF43-8FDD-EDDE33F879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71987" y="4016144"/>
              <a:ext cx="1599958" cy="3693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A300A3"/>
                  </a:solidFill>
                </a:rPr>
                <a:t>a</a:t>
              </a:r>
              <a:r>
                <a:rPr lang="en-US" altLang="en-US" sz="1800" baseline="-25000">
                  <a:solidFill>
                    <a:srgbClr val="A300A3"/>
                  </a:solidFill>
                </a:rPr>
                <a:t>R</a:t>
              </a:r>
              <a:r>
                <a:rPr lang="en-US" altLang="en-US" sz="1800">
                  <a:solidFill>
                    <a:srgbClr val="A300A3"/>
                  </a:solidFill>
                </a:rPr>
                <a:t> = a</a:t>
              </a:r>
              <a:r>
                <a:rPr lang="en-US" altLang="en-US" sz="1800" baseline="-25000">
                  <a:solidFill>
                    <a:srgbClr val="A300A3"/>
                  </a:solidFill>
                </a:rPr>
                <a:t>n/2+1</a:t>
              </a:r>
              <a:r>
                <a:rPr lang="en-US" altLang="en-US" sz="1800">
                  <a:solidFill>
                    <a:srgbClr val="A300A3"/>
                  </a:solidFill>
                </a:rPr>
                <a:t>,…, a</a:t>
              </a:r>
              <a:r>
                <a:rPr lang="en-US" altLang="en-US" sz="1800" baseline="-25000">
                  <a:solidFill>
                    <a:srgbClr val="A300A3"/>
                  </a:solidFill>
                </a:rPr>
                <a:t>n</a:t>
              </a:r>
            </a:p>
          </p:txBody>
        </p:sp>
      </p:grpSp>
      <p:sp>
        <p:nvSpPr>
          <p:cNvPr id="16395" name="TextBox 8">
            <a:extLst>
              <a:ext uri="{FF2B5EF4-FFF2-40B4-BE49-F238E27FC236}">
                <a16:creationId xmlns:a16="http://schemas.microsoft.com/office/drawing/2014/main" id="{B6E68DF5-9694-0448-A891-F8A584995C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1575" y="6183313"/>
            <a:ext cx="18208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/>
              <a:t>return</a:t>
            </a:r>
            <a:r>
              <a:rPr lang="en-US" altLang="en-US" sz="1800"/>
              <a:t> (</a:t>
            </a:r>
            <a:r>
              <a:rPr lang="en-US" altLang="en-US" sz="1800">
                <a:solidFill>
                  <a:srgbClr val="A300A3"/>
                </a:solidFill>
              </a:rPr>
              <a:t>c+c</a:t>
            </a:r>
            <a:r>
              <a:rPr lang="en-US" altLang="en-US" sz="1800" baseline="-25000">
                <a:solidFill>
                  <a:srgbClr val="A300A3"/>
                </a:solidFill>
              </a:rPr>
              <a:t>L</a:t>
            </a:r>
            <a:r>
              <a:rPr lang="en-US" altLang="en-US" sz="1800">
                <a:solidFill>
                  <a:srgbClr val="A300A3"/>
                </a:solidFill>
              </a:rPr>
              <a:t>+c</a:t>
            </a:r>
            <a:r>
              <a:rPr lang="en-US" altLang="en-US" sz="1800" baseline="-25000">
                <a:solidFill>
                  <a:srgbClr val="A300A3"/>
                </a:solidFill>
              </a:rPr>
              <a:t>R</a:t>
            </a:r>
            <a:r>
              <a:rPr lang="en-US" altLang="en-US" sz="1800">
                <a:solidFill>
                  <a:srgbClr val="A300A3"/>
                </a:solidFill>
              </a:rPr>
              <a:t>,a</a:t>
            </a:r>
            <a:r>
              <a:rPr lang="en-US" altLang="en-US" sz="1800"/>
              <a:t>)</a:t>
            </a:r>
            <a:endParaRPr lang="en-US" altLang="en-US" sz="2400"/>
          </a:p>
        </p:txBody>
      </p:sp>
      <p:grpSp>
        <p:nvGrpSpPr>
          <p:cNvPr id="3" name="Group 15">
            <a:extLst>
              <a:ext uri="{FF2B5EF4-FFF2-40B4-BE49-F238E27FC236}">
                <a16:creationId xmlns:a16="http://schemas.microsoft.com/office/drawing/2014/main" id="{3884B0D1-D36C-2D47-B0DC-D618AB6900BC}"/>
              </a:ext>
            </a:extLst>
          </p:cNvPr>
          <p:cNvGrpSpPr>
            <a:grpSpLocks/>
          </p:cNvGrpSpPr>
          <p:nvPr/>
        </p:nvGrpSpPr>
        <p:grpSpPr bwMode="auto">
          <a:xfrm>
            <a:off x="1196975" y="4556125"/>
            <a:ext cx="3359150" cy="890588"/>
            <a:chOff x="1197215" y="4556218"/>
            <a:chExt cx="3359626" cy="891064"/>
          </a:xfrm>
        </p:grpSpPr>
        <p:sp>
          <p:nvSpPr>
            <p:cNvPr id="25618" name="TextBox 11">
              <a:extLst>
                <a:ext uri="{FF2B5EF4-FFF2-40B4-BE49-F238E27FC236}">
                  <a16:creationId xmlns:a16="http://schemas.microsoft.com/office/drawing/2014/main" id="{A4E96D14-7F70-6D4E-9CB4-E91AAF28BC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97215" y="4556218"/>
              <a:ext cx="330304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A300A3"/>
                  </a:solidFill>
                </a:rPr>
                <a:t>(c</a:t>
              </a:r>
              <a:r>
                <a:rPr lang="en-US" altLang="en-US" sz="1800" baseline="-25000">
                  <a:solidFill>
                    <a:srgbClr val="A300A3"/>
                  </a:solidFill>
                </a:rPr>
                <a:t>L</a:t>
              </a:r>
              <a:r>
                <a:rPr lang="en-US" altLang="en-US" sz="1800">
                  <a:solidFill>
                    <a:srgbClr val="A300A3"/>
                  </a:solidFill>
                </a:rPr>
                <a:t>, a</a:t>
              </a:r>
              <a:r>
                <a:rPr lang="en-US" altLang="en-US" sz="1800" baseline="-25000">
                  <a:solidFill>
                    <a:srgbClr val="A300A3"/>
                  </a:solidFill>
                </a:rPr>
                <a:t>L</a:t>
              </a:r>
              <a:r>
                <a:rPr lang="en-US" altLang="en-US" sz="1800">
                  <a:solidFill>
                    <a:srgbClr val="A300A3"/>
                  </a:solidFill>
                </a:rPr>
                <a:t>) </a:t>
              </a:r>
              <a:r>
                <a:rPr lang="en-US" altLang="en-US" sz="1800"/>
                <a:t>= </a:t>
              </a:r>
              <a:r>
                <a:rPr lang="en-US" altLang="en-US" sz="1800">
                  <a:solidFill>
                    <a:srgbClr val="0000FF"/>
                  </a:solidFill>
                </a:rPr>
                <a:t>MergeSortCount</a:t>
              </a:r>
              <a:r>
                <a:rPr lang="en-US" altLang="en-US" sz="1800"/>
                <a:t>(</a:t>
              </a:r>
              <a:r>
                <a:rPr lang="en-US" altLang="en-US" sz="1800">
                  <a:solidFill>
                    <a:srgbClr val="C400C4"/>
                  </a:solidFill>
                </a:rPr>
                <a:t>a</a:t>
              </a:r>
              <a:r>
                <a:rPr lang="en-US" altLang="en-US" sz="1800" baseline="-25000">
                  <a:solidFill>
                    <a:srgbClr val="C400C4"/>
                  </a:solidFill>
                </a:rPr>
                <a:t>L</a:t>
              </a:r>
              <a:r>
                <a:rPr lang="en-US" altLang="en-US" sz="1800">
                  <a:solidFill>
                    <a:srgbClr val="C400C4"/>
                  </a:solidFill>
                </a:rPr>
                <a:t>, n/2</a:t>
              </a:r>
              <a:r>
                <a:rPr lang="en-US" altLang="en-US" sz="1800"/>
                <a:t>) </a:t>
              </a:r>
            </a:p>
          </p:txBody>
        </p:sp>
        <p:sp>
          <p:nvSpPr>
            <p:cNvPr id="25619" name="TextBox 12">
              <a:extLst>
                <a:ext uri="{FF2B5EF4-FFF2-40B4-BE49-F238E27FC236}">
                  <a16:creationId xmlns:a16="http://schemas.microsoft.com/office/drawing/2014/main" id="{31FE5302-5BFE-E34A-AB4A-862E8236C6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97215" y="5077950"/>
              <a:ext cx="335962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A300A3"/>
                  </a:solidFill>
                </a:rPr>
                <a:t>(c</a:t>
              </a:r>
              <a:r>
                <a:rPr lang="en-US" altLang="en-US" sz="1800" baseline="-25000">
                  <a:solidFill>
                    <a:srgbClr val="A300A3"/>
                  </a:solidFill>
                </a:rPr>
                <a:t>R</a:t>
              </a:r>
              <a:r>
                <a:rPr lang="en-US" altLang="en-US" sz="1800">
                  <a:solidFill>
                    <a:srgbClr val="A300A3"/>
                  </a:solidFill>
                </a:rPr>
                <a:t>, a</a:t>
              </a:r>
              <a:r>
                <a:rPr lang="en-US" altLang="en-US" sz="1800" baseline="-25000">
                  <a:solidFill>
                    <a:srgbClr val="A300A3"/>
                  </a:solidFill>
                </a:rPr>
                <a:t>R</a:t>
              </a:r>
              <a:r>
                <a:rPr lang="en-US" altLang="en-US" sz="1800">
                  <a:solidFill>
                    <a:srgbClr val="A300A3"/>
                  </a:solidFill>
                </a:rPr>
                <a:t>) </a:t>
              </a:r>
              <a:r>
                <a:rPr lang="en-US" altLang="en-US" sz="1800"/>
                <a:t>= </a:t>
              </a:r>
              <a:r>
                <a:rPr lang="en-US" altLang="en-US" sz="1800">
                  <a:solidFill>
                    <a:srgbClr val="0000FF"/>
                  </a:solidFill>
                </a:rPr>
                <a:t>MergeSortCount</a:t>
              </a:r>
              <a:r>
                <a:rPr lang="en-US" altLang="en-US" sz="1800"/>
                <a:t>(</a:t>
              </a:r>
              <a:r>
                <a:rPr lang="en-US" altLang="en-US" sz="1800">
                  <a:solidFill>
                    <a:srgbClr val="C400C4"/>
                  </a:solidFill>
                </a:rPr>
                <a:t>a</a:t>
              </a:r>
              <a:r>
                <a:rPr lang="en-US" altLang="en-US" sz="1800" baseline="-25000">
                  <a:solidFill>
                    <a:srgbClr val="C400C4"/>
                  </a:solidFill>
                </a:rPr>
                <a:t>R</a:t>
              </a:r>
              <a:r>
                <a:rPr lang="en-US" altLang="en-US" sz="1800">
                  <a:solidFill>
                    <a:srgbClr val="C400C4"/>
                  </a:solidFill>
                </a:rPr>
                <a:t>, n/2</a:t>
              </a:r>
              <a:r>
                <a:rPr lang="en-US" altLang="en-US" sz="1800"/>
                <a:t>) </a:t>
              </a: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1BD26CB3-1011-DC42-A1FA-11CDCA9961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1575" y="5599113"/>
            <a:ext cx="28717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A300A3"/>
                </a:solidFill>
              </a:rPr>
              <a:t>(c, a) </a:t>
            </a:r>
            <a:r>
              <a:rPr lang="en-US" altLang="en-US" sz="1800"/>
              <a:t>= </a:t>
            </a:r>
            <a:r>
              <a:rPr lang="en-US" altLang="en-US" sz="1800">
                <a:solidFill>
                  <a:srgbClr val="0000FF"/>
                </a:solidFill>
              </a:rPr>
              <a:t>MERGE-COUNT</a:t>
            </a:r>
            <a:r>
              <a:rPr lang="en-US" altLang="en-US" sz="1800"/>
              <a:t>(</a:t>
            </a:r>
            <a:r>
              <a:rPr lang="en-US" altLang="en-US" sz="1800">
                <a:solidFill>
                  <a:srgbClr val="A300A3"/>
                </a:solidFill>
              </a:rPr>
              <a:t>a</a:t>
            </a:r>
            <a:r>
              <a:rPr lang="en-US" altLang="en-US" sz="1800" baseline="-25000">
                <a:solidFill>
                  <a:srgbClr val="A300A3"/>
                </a:solidFill>
              </a:rPr>
              <a:t>L</a:t>
            </a:r>
            <a:r>
              <a:rPr lang="en-US" altLang="en-US" sz="1800">
                <a:solidFill>
                  <a:srgbClr val="C400C4"/>
                </a:solidFill>
              </a:rPr>
              <a:t>,a</a:t>
            </a:r>
            <a:r>
              <a:rPr lang="en-US" altLang="en-US" sz="1800" baseline="-25000">
                <a:solidFill>
                  <a:srgbClr val="C400C4"/>
                </a:solidFill>
              </a:rPr>
              <a:t>R</a:t>
            </a:r>
            <a:r>
              <a:rPr lang="en-US" altLang="en-US" sz="1800"/>
              <a:t>) </a:t>
            </a:r>
          </a:p>
        </p:txBody>
      </p:sp>
      <p:sp>
        <p:nvSpPr>
          <p:cNvPr id="17" name="Rectangular Callout 16">
            <a:extLst>
              <a:ext uri="{FF2B5EF4-FFF2-40B4-BE49-F238E27FC236}">
                <a16:creationId xmlns:a16="http://schemas.microsoft.com/office/drawing/2014/main" id="{6A07E293-EABA-D64E-BDD4-81A9E9AAFB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0" y="5446713"/>
            <a:ext cx="3454400" cy="882650"/>
          </a:xfrm>
          <a:prstGeom prst="wedgeRectCallout">
            <a:avLst>
              <a:gd name="adj1" fmla="val -107241"/>
              <a:gd name="adj2" fmla="val -20009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Counts #crossing-inversions+ MERGE</a:t>
            </a:r>
          </a:p>
        </p:txBody>
      </p:sp>
      <p:sp>
        <p:nvSpPr>
          <p:cNvPr id="25615" name="TextBox 5">
            <a:extLst>
              <a:ext uri="{FF2B5EF4-FFF2-40B4-BE49-F238E27FC236}">
                <a16:creationId xmlns:a16="http://schemas.microsoft.com/office/drawing/2014/main" id="{4D2759BF-4987-0447-BE49-58BAAAD6A8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6975" y="3260725"/>
            <a:ext cx="22431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If </a:t>
            </a:r>
            <a:r>
              <a:rPr lang="en-US" altLang="en-US" sz="1800">
                <a:solidFill>
                  <a:srgbClr val="A300A3"/>
                </a:solidFill>
              </a:rPr>
              <a:t>n = 1 </a:t>
            </a:r>
            <a:r>
              <a:rPr lang="en-US" altLang="en-US" sz="1800" b="1"/>
              <a:t>return</a:t>
            </a:r>
            <a:r>
              <a:rPr lang="en-US" altLang="en-US" sz="1800"/>
              <a:t>  </a:t>
            </a:r>
            <a:r>
              <a:rPr lang="en-US" altLang="en-US" sz="1800">
                <a:solidFill>
                  <a:srgbClr val="A300A3"/>
                </a:solidFill>
              </a:rPr>
              <a:t>( 0 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A300A3"/>
                </a:solidFill>
              </a:rPr>
              <a:t>a</a:t>
            </a:r>
            <a:r>
              <a:rPr lang="en-US" altLang="en-US" sz="1800" baseline="-25000">
                <a:solidFill>
                  <a:srgbClr val="A300A3"/>
                </a:solidFill>
              </a:rPr>
              <a:t>1</a:t>
            </a:r>
            <a:r>
              <a:rPr lang="en-US" altLang="en-US" sz="1800">
                <a:solidFill>
                  <a:srgbClr val="A300A3"/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5" grpId="0"/>
      <p:bldP spid="14" grpId="0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3BA80C2-394C-124C-AAAD-B8F8F30CE559}"/>
              </a:ext>
            </a:extLst>
          </p:cNvPr>
          <p:cNvSpPr/>
          <p:nvPr/>
        </p:nvSpPr>
        <p:spPr>
          <a:xfrm>
            <a:off x="568325" y="2286000"/>
            <a:ext cx="3781425" cy="448468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6626" name="Title 1">
            <a:extLst>
              <a:ext uri="{FF2B5EF4-FFF2-40B4-BE49-F238E27FC236}">
                <a16:creationId xmlns:a16="http://schemas.microsoft.com/office/drawing/2014/main" id="{2D374B57-D455-064A-8D5C-1D875156B5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MERGE-COUNT(</a:t>
            </a:r>
            <a:r>
              <a:rPr lang="en-US" altLang="en-US">
                <a:solidFill>
                  <a:srgbClr val="7030A0"/>
                </a:solidFill>
                <a:ea typeface="ＭＳ Ｐゴシック" panose="020B0600070205080204" pitchFamily="34" charset="-128"/>
              </a:rPr>
              <a:t>a</a:t>
            </a:r>
            <a:r>
              <a:rPr lang="en-US" altLang="en-US" baseline="-25000">
                <a:solidFill>
                  <a:srgbClr val="7030A0"/>
                </a:solidFill>
                <a:ea typeface="ＭＳ Ｐゴシック" panose="020B0600070205080204" pitchFamily="34" charset="-128"/>
              </a:rPr>
              <a:t>L</a:t>
            </a:r>
            <a:r>
              <a:rPr lang="en-US" altLang="en-US">
                <a:ea typeface="ＭＳ Ｐゴシック" panose="020B0600070205080204" pitchFamily="34" charset="-128"/>
              </a:rPr>
              <a:t>,</a:t>
            </a:r>
            <a:r>
              <a:rPr lang="en-US" altLang="en-US">
                <a:solidFill>
                  <a:srgbClr val="7030A0"/>
                </a:solidFill>
                <a:ea typeface="ＭＳ Ｐゴシック" panose="020B0600070205080204" pitchFamily="34" charset="-128"/>
              </a:rPr>
              <a:t>a</a:t>
            </a:r>
            <a:r>
              <a:rPr lang="en-US" altLang="en-US" baseline="-25000">
                <a:solidFill>
                  <a:srgbClr val="7030A0"/>
                </a:solidFill>
                <a:ea typeface="ＭＳ Ｐゴシック" panose="020B0600070205080204" pitchFamily="34" charset="-128"/>
              </a:rPr>
              <a:t>R</a:t>
            </a:r>
            <a:r>
              <a:rPr lang="en-US" altLang="en-US">
                <a:ea typeface="ＭＳ Ｐゴシック" panose="020B0600070205080204" pitchFamily="34" charset="-128"/>
              </a:rPr>
              <a:t>)</a:t>
            </a:r>
          </a:p>
        </p:txBody>
      </p:sp>
      <p:sp>
        <p:nvSpPr>
          <p:cNvPr id="26627" name="TextBox 2">
            <a:extLst>
              <a:ext uri="{FF2B5EF4-FFF2-40B4-BE49-F238E27FC236}">
                <a16:creationId xmlns:a16="http://schemas.microsoft.com/office/drawing/2014/main" id="{96A21FAF-C8A7-624A-9763-11785C3230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188" y="1373188"/>
            <a:ext cx="17859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7030A0"/>
                </a:solidFill>
                <a:latin typeface="Arial" panose="020B0604020202020204" pitchFamily="34" charset="0"/>
              </a:rPr>
              <a:t>a</a:t>
            </a:r>
            <a:r>
              <a:rPr lang="en-US" altLang="en-US" sz="2400" baseline="-25000">
                <a:solidFill>
                  <a:srgbClr val="7030A0"/>
                </a:solidFill>
                <a:latin typeface="Arial" panose="020B0604020202020204" pitchFamily="34" charset="0"/>
              </a:rPr>
              <a:t>L</a:t>
            </a:r>
            <a:r>
              <a:rPr lang="en-US" altLang="en-US" sz="2400">
                <a:latin typeface="Arial" panose="020B0604020202020204" pitchFamily="34" charset="0"/>
              </a:rPr>
              <a:t> = </a:t>
            </a:r>
            <a:r>
              <a:rPr lang="en-US" altLang="en-US" sz="2400">
                <a:solidFill>
                  <a:srgbClr val="7030A0"/>
                </a:solidFill>
                <a:latin typeface="Arial" panose="020B0604020202020204" pitchFamily="34" charset="0"/>
              </a:rPr>
              <a:t>l</a:t>
            </a:r>
            <a:r>
              <a:rPr lang="en-US" altLang="en-US" sz="2400" baseline="-25000">
                <a:solidFill>
                  <a:srgbClr val="7030A0"/>
                </a:solidFill>
                <a:latin typeface="Arial" panose="020B0604020202020204" pitchFamily="34" charset="0"/>
              </a:rPr>
              <a:t>1</a:t>
            </a:r>
            <a:r>
              <a:rPr lang="en-US" altLang="en-US" sz="2400">
                <a:latin typeface="Arial" panose="020B0604020202020204" pitchFamily="34" charset="0"/>
              </a:rPr>
              <a:t>,…, </a:t>
            </a:r>
            <a:r>
              <a:rPr lang="en-US" altLang="en-US" sz="2400">
                <a:solidFill>
                  <a:srgbClr val="7030A0"/>
                </a:solidFill>
                <a:latin typeface="Arial" panose="020B0604020202020204" pitchFamily="34" charset="0"/>
              </a:rPr>
              <a:t>l</a:t>
            </a:r>
            <a:r>
              <a:rPr lang="en-US" altLang="en-US" sz="2400" baseline="-25000">
                <a:solidFill>
                  <a:srgbClr val="7030A0"/>
                </a:solidFill>
                <a:latin typeface="Arial" panose="020B0604020202020204" pitchFamily="34" charset="0"/>
              </a:rPr>
              <a:t>n’</a:t>
            </a:r>
          </a:p>
        </p:txBody>
      </p:sp>
      <p:sp>
        <p:nvSpPr>
          <p:cNvPr id="26628" name="TextBox 3">
            <a:extLst>
              <a:ext uri="{FF2B5EF4-FFF2-40B4-BE49-F238E27FC236}">
                <a16:creationId xmlns:a16="http://schemas.microsoft.com/office/drawing/2014/main" id="{B391565B-1021-144E-BF8E-926AEC5CFB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5413" y="1335088"/>
            <a:ext cx="19065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7030A0"/>
                </a:solidFill>
                <a:latin typeface="Arial" panose="020B0604020202020204" pitchFamily="34" charset="0"/>
              </a:rPr>
              <a:t>a</a:t>
            </a:r>
            <a:r>
              <a:rPr lang="en-US" altLang="en-US" sz="2400" baseline="-25000">
                <a:solidFill>
                  <a:srgbClr val="7030A0"/>
                </a:solidFill>
                <a:latin typeface="Arial" panose="020B0604020202020204" pitchFamily="34" charset="0"/>
              </a:rPr>
              <a:t>R</a:t>
            </a:r>
            <a:r>
              <a:rPr lang="en-US" altLang="en-US" sz="2400">
                <a:solidFill>
                  <a:srgbClr val="7030A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>
                <a:latin typeface="Arial" panose="020B0604020202020204" pitchFamily="34" charset="0"/>
              </a:rPr>
              <a:t>= </a:t>
            </a:r>
            <a:r>
              <a:rPr lang="en-US" altLang="en-US" sz="2400">
                <a:solidFill>
                  <a:srgbClr val="7030A0"/>
                </a:solidFill>
                <a:latin typeface="Arial" panose="020B0604020202020204" pitchFamily="34" charset="0"/>
              </a:rPr>
              <a:t>r</a:t>
            </a:r>
            <a:r>
              <a:rPr lang="en-US" altLang="en-US" sz="2400" baseline="-25000">
                <a:solidFill>
                  <a:srgbClr val="7030A0"/>
                </a:solidFill>
                <a:latin typeface="Arial" panose="020B0604020202020204" pitchFamily="34" charset="0"/>
              </a:rPr>
              <a:t>1</a:t>
            </a:r>
            <a:r>
              <a:rPr lang="en-US" altLang="en-US" sz="2400">
                <a:latin typeface="Arial" panose="020B0604020202020204" pitchFamily="34" charset="0"/>
              </a:rPr>
              <a:t>,…, </a:t>
            </a:r>
            <a:r>
              <a:rPr lang="en-US" altLang="en-US" sz="2400">
                <a:solidFill>
                  <a:srgbClr val="7030A0"/>
                </a:solidFill>
                <a:latin typeface="Arial" panose="020B0604020202020204" pitchFamily="34" charset="0"/>
              </a:rPr>
              <a:t>r</a:t>
            </a:r>
            <a:r>
              <a:rPr lang="en-US" altLang="en-US" sz="2400" baseline="-25000">
                <a:solidFill>
                  <a:srgbClr val="7030A0"/>
                </a:solidFill>
                <a:latin typeface="Arial" panose="020B0604020202020204" pitchFamily="34" charset="0"/>
              </a:rPr>
              <a:t>m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BDD21DFB-1977-9448-AB1E-4E34AFD8FF51}"/>
              </a:ext>
            </a:extLst>
          </p:cNvPr>
          <p:cNvGrpSpPr>
            <a:grpSpLocks/>
          </p:cNvGrpSpPr>
          <p:nvPr/>
        </p:nvGrpSpPr>
        <p:grpSpPr bwMode="auto">
          <a:xfrm>
            <a:off x="776288" y="2286000"/>
            <a:ext cx="768350" cy="741363"/>
            <a:chOff x="775852" y="2285997"/>
            <a:chExt cx="768708" cy="740860"/>
          </a:xfrm>
        </p:grpSpPr>
        <p:sp>
          <p:nvSpPr>
            <p:cNvPr id="26671" name="TextBox 4">
              <a:extLst>
                <a:ext uri="{FF2B5EF4-FFF2-40B4-BE49-F238E27FC236}">
                  <a16:creationId xmlns:a16="http://schemas.microsoft.com/office/drawing/2014/main" id="{8B798B04-9708-4843-833A-96F70001C3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5852" y="2285997"/>
              <a:ext cx="69121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c</a:t>
              </a:r>
              <a:r>
                <a:rPr lang="en-US" altLang="en-US" sz="1800">
                  <a:latin typeface="Arial" panose="020B0604020202020204" pitchFamily="34" charset="0"/>
                </a:rPr>
                <a:t> =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26672" name="TextBox 5">
              <a:extLst>
                <a:ext uri="{FF2B5EF4-FFF2-40B4-BE49-F238E27FC236}">
                  <a16:creationId xmlns:a16="http://schemas.microsoft.com/office/drawing/2014/main" id="{F93BF34E-7D4D-B342-9358-EC480D1877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2049" y="2657525"/>
              <a:ext cx="742511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i,j </a:t>
              </a:r>
              <a:r>
                <a:rPr lang="en-US" altLang="en-US" sz="1800">
                  <a:latin typeface="Arial" panose="020B0604020202020204" pitchFamily="34" charset="0"/>
                </a:rPr>
                <a:t>=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7A12EB0C-12A2-D04E-958F-ABE5D00644BF}"/>
              </a:ext>
            </a:extLst>
          </p:cNvPr>
          <p:cNvGrpSpPr>
            <a:grpSpLocks/>
          </p:cNvGrpSpPr>
          <p:nvPr/>
        </p:nvGrpSpPr>
        <p:grpSpPr bwMode="auto">
          <a:xfrm>
            <a:off x="1544638" y="3630613"/>
            <a:ext cx="936625" cy="738187"/>
            <a:chOff x="1544560" y="3629885"/>
            <a:chExt cx="937250" cy="73866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669" name="TextBox 7">
                  <a:extLst>
                    <a:ext uri="{FF2B5EF4-FFF2-40B4-BE49-F238E27FC236}">
                      <a16:creationId xmlns:a16="http://schemas.microsoft.com/office/drawing/2014/main" id="{CB00B099-A7FC-A548-9284-CCE38CE8B46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544560" y="3629885"/>
                  <a:ext cx="861708" cy="36957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800" dirty="0">
                      <a:latin typeface="Arial" panose="020B0604020202020204" pitchFamily="34" charset="0"/>
                    </a:rPr>
                    <a:t>if </a:t>
                  </a:r>
                  <a:r>
                    <a:rPr lang="en-US" altLang="en-US" sz="1800" dirty="0">
                      <a:solidFill>
                        <a:srgbClr val="7030A0"/>
                      </a:solidFill>
                      <a:latin typeface="Arial" panose="020B0604020202020204" pitchFamily="34" charset="0"/>
                    </a:rPr>
                    <a:t>l</a:t>
                  </a:r>
                  <a:r>
                    <a:rPr lang="en-US" altLang="en-US" sz="1800" baseline="-25000" dirty="0">
                      <a:solidFill>
                        <a:srgbClr val="7030A0"/>
                      </a:solidFill>
                      <a:latin typeface="Arial" panose="020B0604020202020204" pitchFamily="34" charset="0"/>
                    </a:rPr>
                    <a:t>i</a:t>
                  </a:r>
                  <a:r>
                    <a:rPr lang="en-US" altLang="en-US" sz="1800" dirty="0">
                      <a:solidFill>
                        <a:srgbClr val="7030A0"/>
                      </a:solidFill>
                      <a:latin typeface="Arial" panose="020B0604020202020204" pitchFamily="34" charset="0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altLang="en-US" sz="180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</m:oMath>
                  </a14:m>
                  <a:r>
                    <a:rPr lang="en-US" altLang="en-US" sz="1800" dirty="0">
                      <a:latin typeface="Arial" panose="020B0604020202020204" pitchFamily="34" charset="0"/>
                    </a:rPr>
                    <a:t> </a:t>
                  </a:r>
                  <a:r>
                    <a:rPr lang="en-US" altLang="en-US" sz="1800" dirty="0" err="1">
                      <a:solidFill>
                        <a:srgbClr val="7030A0"/>
                      </a:solidFill>
                      <a:latin typeface="Arial" panose="020B0604020202020204" pitchFamily="34" charset="0"/>
                    </a:rPr>
                    <a:t>r</a:t>
                  </a:r>
                  <a:r>
                    <a:rPr lang="en-US" altLang="en-US" sz="1800" baseline="-25000" dirty="0" err="1">
                      <a:solidFill>
                        <a:srgbClr val="7030A0"/>
                      </a:solidFill>
                      <a:latin typeface="Arial" panose="020B0604020202020204" pitchFamily="34" charset="0"/>
                    </a:rPr>
                    <a:t>j</a:t>
                  </a:r>
                  <a:endParaRPr lang="en-US" altLang="en-US" sz="1800" baseline="-25000" dirty="0">
                    <a:solidFill>
                      <a:srgbClr val="7030A0"/>
                    </a:solidFill>
                    <a:latin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26669" name="TextBox 7">
                  <a:extLst>
                    <a:ext uri="{FF2B5EF4-FFF2-40B4-BE49-F238E27FC236}">
                      <a16:creationId xmlns:a16="http://schemas.microsoft.com/office/drawing/2014/main" id="{CB00B099-A7FC-A548-9284-CCE38CE8B46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544560" y="3629885"/>
                  <a:ext cx="861708" cy="369571"/>
                </a:xfrm>
                <a:prstGeom prst="rect">
                  <a:avLst/>
                </a:prstGeom>
                <a:blipFill>
                  <a:blip r:embed="rId2"/>
                  <a:stretch>
                    <a:fillRect l="-5797" t="-10345" r="-1449" b="-27586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6670" name="TextBox 8">
              <a:extLst>
                <a:ext uri="{FF2B5EF4-FFF2-40B4-BE49-F238E27FC236}">
                  <a16:creationId xmlns:a16="http://schemas.microsoft.com/office/drawing/2014/main" id="{19BD4E0E-4E18-BE4E-9B97-8BAC8EE43B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12423" y="3999217"/>
              <a:ext cx="56938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i ++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EA71F5DD-9591-2247-AC9E-F33DDF0CC466}"/>
              </a:ext>
            </a:extLst>
          </p:cNvPr>
          <p:cNvGrpSpPr>
            <a:grpSpLocks/>
          </p:cNvGrpSpPr>
          <p:nvPr/>
        </p:nvGrpSpPr>
        <p:grpSpPr bwMode="auto">
          <a:xfrm>
            <a:off x="1544638" y="4697413"/>
            <a:ext cx="1763712" cy="1444625"/>
            <a:chOff x="1544560" y="4696687"/>
            <a:chExt cx="1764398" cy="1445438"/>
          </a:xfrm>
        </p:grpSpPr>
        <p:sp>
          <p:nvSpPr>
            <p:cNvPr id="26666" name="TextBox 9">
              <a:extLst>
                <a:ext uri="{FF2B5EF4-FFF2-40B4-BE49-F238E27FC236}">
                  <a16:creationId xmlns:a16="http://schemas.microsoft.com/office/drawing/2014/main" id="{CE4545F0-8A2A-BA47-AE02-708474BDA7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44560" y="4696687"/>
              <a:ext cx="607859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else</a:t>
              </a:r>
            </a:p>
          </p:txBody>
        </p:sp>
        <p:sp>
          <p:nvSpPr>
            <p:cNvPr id="26667" name="TextBox 10">
              <a:extLst>
                <a:ext uri="{FF2B5EF4-FFF2-40B4-BE49-F238E27FC236}">
                  <a16:creationId xmlns:a16="http://schemas.microsoft.com/office/drawing/2014/main" id="{40E08A72-1A52-D546-8CEB-C8AF475F14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12422" y="5403461"/>
              <a:ext cx="56938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j ++</a:t>
              </a:r>
            </a:p>
          </p:txBody>
        </p:sp>
        <p:sp>
          <p:nvSpPr>
            <p:cNvPr id="26668" name="TextBox 11">
              <a:extLst>
                <a:ext uri="{FF2B5EF4-FFF2-40B4-BE49-F238E27FC236}">
                  <a16:creationId xmlns:a16="http://schemas.microsoft.com/office/drawing/2014/main" id="{02558514-10AF-B844-8D50-9FEE78170C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12422" y="5772793"/>
              <a:ext cx="139653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c</a:t>
              </a:r>
              <a:r>
                <a:rPr lang="en-US" altLang="en-US" sz="1800">
                  <a:latin typeface="Arial" panose="020B0604020202020204" pitchFamily="34" charset="0"/>
                </a:rPr>
                <a:t> +=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n’- i +1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56444527-7D6A-3C4A-B9F0-B83DD0F2AA3B}"/>
              </a:ext>
            </a:extLst>
          </p:cNvPr>
          <p:cNvGrpSpPr>
            <a:grpSpLocks/>
          </p:cNvGrpSpPr>
          <p:nvPr/>
        </p:nvGrpSpPr>
        <p:grpSpPr bwMode="auto">
          <a:xfrm>
            <a:off x="790575" y="3095625"/>
            <a:ext cx="2379663" cy="3698875"/>
            <a:chOff x="791282" y="3096304"/>
            <a:chExt cx="2379749" cy="3698864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3F564114-DB07-6544-AF70-9A6E7785F66A}"/>
                </a:ext>
              </a:extLst>
            </p:cNvPr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802049" y="3096304"/>
              <a:ext cx="2368982" cy="369332"/>
            </a:xfrm>
            <a:prstGeom prst="rect">
              <a:avLst/>
            </a:prstGeom>
            <a:blipFill>
              <a:blip r:embed="rId3"/>
              <a:stretch>
                <a:fillRect l="-1596" t="-6667" r="-532" b="-23333"/>
              </a:stretch>
            </a:blipFill>
          </p:spPr>
          <p:txBody>
            <a:bodyPr/>
            <a:lstStyle/>
            <a:p>
              <a:pPr>
                <a:defRPr/>
              </a:pPr>
              <a:r>
                <a:rPr lang="en-US">
                  <a:noFill/>
                </a:rPr>
                <a:t> </a:t>
              </a:r>
            </a:p>
          </p:txBody>
        </p:sp>
        <p:sp>
          <p:nvSpPr>
            <p:cNvPr id="26665" name="TextBox 12">
              <a:extLst>
                <a:ext uri="{FF2B5EF4-FFF2-40B4-BE49-F238E27FC236}">
                  <a16:creationId xmlns:a16="http://schemas.microsoft.com/office/drawing/2014/main" id="{ADF06E78-BF3E-164D-9BF6-A0401ECA53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1282" y="6425836"/>
              <a:ext cx="966931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return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c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68C4F754-8C59-0943-A2E5-FC0CF344DCE9}"/>
              </a:ext>
            </a:extLst>
          </p:cNvPr>
          <p:cNvGrpSpPr>
            <a:grpSpLocks/>
          </p:cNvGrpSpPr>
          <p:nvPr/>
        </p:nvGrpSpPr>
        <p:grpSpPr bwMode="auto">
          <a:xfrm>
            <a:off x="4987925" y="3494088"/>
            <a:ext cx="4044950" cy="944562"/>
            <a:chOff x="4987610" y="3494392"/>
            <a:chExt cx="4045265" cy="944884"/>
          </a:xfrm>
        </p:grpSpPr>
        <p:grpSp>
          <p:nvGrpSpPr>
            <p:cNvPr id="26651" name="Group 26">
              <a:extLst>
                <a:ext uri="{FF2B5EF4-FFF2-40B4-BE49-F238E27FC236}">
                  <a16:creationId xmlns:a16="http://schemas.microsoft.com/office/drawing/2014/main" id="{F12CFC88-20A3-3543-B09A-E0AB9192741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594475" y="3494392"/>
              <a:ext cx="2438400" cy="504825"/>
              <a:chOff x="5222875" y="1697038"/>
              <a:chExt cx="2438400" cy="504825"/>
            </a:xfrm>
          </p:grpSpPr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731DBC58-CC54-A74C-97CD-2F23E0EC38DC}"/>
                  </a:ext>
                </a:extLst>
              </p:cNvPr>
              <p:cNvSpPr/>
              <p:nvPr/>
            </p:nvSpPr>
            <p:spPr>
              <a:xfrm>
                <a:off x="5222685" y="1697038"/>
                <a:ext cx="2438590" cy="49864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 dirty="0"/>
              </a:p>
            </p:txBody>
          </p:sp>
          <p:grpSp>
            <p:nvGrpSpPr>
              <p:cNvPr id="26658" name="Group 15">
                <a:extLst>
                  <a:ext uri="{FF2B5EF4-FFF2-40B4-BE49-F238E27FC236}">
                    <a16:creationId xmlns:a16="http://schemas.microsoft.com/office/drawing/2014/main" id="{40F8D67D-1742-914A-9697-22FCED124E2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364163" y="1697039"/>
                <a:ext cx="1889125" cy="504824"/>
                <a:chOff x="3368351" y="1696639"/>
                <a:chExt cx="1889291" cy="505144"/>
              </a:xfrm>
            </p:grpSpPr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6EB33C9B-EFD0-2643-AB83-17390F1FFC9A}"/>
                    </a:ext>
                  </a:extLst>
                </p:cNvPr>
                <p:cNvCxnSpPr>
                  <a:cxnSpLocks/>
                  <a:stCxn id="15" idx="0"/>
                  <a:endCxn id="15" idx="2"/>
                </p:cNvCxnSpPr>
                <p:nvPr/>
              </p:nvCxnSpPr>
              <p:spPr>
                <a:xfrm>
                  <a:off x="4433560" y="1696638"/>
                  <a:ext cx="0" cy="498961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45AA1E8D-32A7-CC4F-AD88-56175D182B9C}"/>
                    </a:ext>
                  </a:extLst>
                </p:cNvPr>
                <p:cNvCxnSpPr/>
                <p:nvPr/>
              </p:nvCxnSpPr>
              <p:spPr>
                <a:xfrm>
                  <a:off x="3825448" y="1702994"/>
                  <a:ext cx="0" cy="498961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661" name="TextBox 7">
                  <a:extLst>
                    <a:ext uri="{FF2B5EF4-FFF2-40B4-BE49-F238E27FC236}">
                      <a16:creationId xmlns:a16="http://schemas.microsoft.com/office/drawing/2014/main" id="{DB6C19A8-AEC5-FC4B-B63E-B6388B6DB18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368351" y="1757112"/>
                  <a:ext cx="312906" cy="3693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800">
                      <a:solidFill>
                        <a:srgbClr val="7030A0"/>
                      </a:solidFill>
                      <a:latin typeface="Arial" panose="020B0604020202020204" pitchFamily="34" charset="0"/>
                    </a:rPr>
                    <a:t>5</a:t>
                  </a:r>
                </a:p>
              </p:txBody>
            </p:sp>
            <p:sp>
              <p:nvSpPr>
                <p:cNvPr id="26662" name="TextBox 8">
                  <a:extLst>
                    <a:ext uri="{FF2B5EF4-FFF2-40B4-BE49-F238E27FC236}">
                      <a16:creationId xmlns:a16="http://schemas.microsoft.com/office/drawing/2014/main" id="{36CE65AF-4393-4A49-81DE-554127D2932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933513" y="1767735"/>
                  <a:ext cx="312906" cy="3693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800">
                      <a:solidFill>
                        <a:srgbClr val="7030A0"/>
                      </a:solidFill>
                      <a:latin typeface="Arial" panose="020B0604020202020204" pitchFamily="34" charset="0"/>
                    </a:rPr>
                    <a:t>6</a:t>
                  </a:r>
                </a:p>
              </p:txBody>
            </p:sp>
            <p:sp>
              <p:nvSpPr>
                <p:cNvPr id="26663" name="TextBox 12">
                  <a:extLst>
                    <a:ext uri="{FF2B5EF4-FFF2-40B4-BE49-F238E27FC236}">
                      <a16:creationId xmlns:a16="http://schemas.microsoft.com/office/drawing/2014/main" id="{F8B693D9-965F-804A-8057-AA03068ED2E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713903" y="1703020"/>
                  <a:ext cx="543739" cy="3693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800">
                      <a:solidFill>
                        <a:srgbClr val="7030A0"/>
                      </a:solidFill>
                      <a:latin typeface="Arial" panose="020B0604020202020204" pitchFamily="34" charset="0"/>
                    </a:rPr>
                    <a:t>…..</a:t>
                  </a:r>
                </a:p>
              </p:txBody>
            </p:sp>
          </p:grpSp>
        </p:grpSp>
        <p:sp>
          <p:nvSpPr>
            <p:cNvPr id="26652" name="TextBox 19">
              <a:extLst>
                <a:ext uri="{FF2B5EF4-FFF2-40B4-BE49-F238E27FC236}">
                  <a16:creationId xmlns:a16="http://schemas.microsoft.com/office/drawing/2014/main" id="{3CA9B9E8-E524-9B43-AEE2-6E4EE68C70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1422" y="4069389"/>
              <a:ext cx="396875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L</a:t>
              </a:r>
            </a:p>
          </p:txBody>
        </p:sp>
        <p:sp>
          <p:nvSpPr>
            <p:cNvPr id="26653" name="TextBox 20">
              <a:extLst>
                <a:ext uri="{FF2B5EF4-FFF2-40B4-BE49-F238E27FC236}">
                  <a16:creationId xmlns:a16="http://schemas.microsoft.com/office/drawing/2014/main" id="{BE852DC9-45E1-3F40-887F-DE25685997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57314" y="4069388"/>
              <a:ext cx="423863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R</a:t>
              </a:r>
            </a:p>
          </p:txBody>
        </p:sp>
        <p:grpSp>
          <p:nvGrpSpPr>
            <p:cNvPr id="26654" name="Group 27">
              <a:extLst>
                <a:ext uri="{FF2B5EF4-FFF2-40B4-BE49-F238E27FC236}">
                  <a16:creationId xmlns:a16="http://schemas.microsoft.com/office/drawing/2014/main" id="{6B6A47DC-E2C7-2F44-9CC0-45A5E0AC25B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87610" y="3538842"/>
              <a:ext cx="444500" cy="454025"/>
              <a:chOff x="2770188" y="1682750"/>
              <a:chExt cx="444500" cy="454025"/>
            </a:xfrm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4686985B-0DE8-F84A-9822-5EAA857D0738}"/>
                  </a:ext>
                </a:extLst>
              </p:cNvPr>
              <p:cNvSpPr/>
              <p:nvPr/>
            </p:nvSpPr>
            <p:spPr>
              <a:xfrm>
                <a:off x="2770188" y="1682765"/>
                <a:ext cx="444535" cy="446239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26656" name="Rectangle 24">
                <a:extLst>
                  <a:ext uri="{FF2B5EF4-FFF2-40B4-BE49-F238E27FC236}">
                    <a16:creationId xmlns:a16="http://schemas.microsoft.com/office/drawing/2014/main" id="{53475E66-DE0F-9E4D-A6C0-C4B8516698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3213" y="1768475"/>
                <a:ext cx="314325" cy="368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solidFill>
                      <a:srgbClr val="7030A0"/>
                    </a:solidFill>
                    <a:latin typeface="Arial" panose="020B0604020202020204" pitchFamily="34" charset="0"/>
                  </a:rPr>
                  <a:t>1</a:t>
                </a:r>
              </a:p>
            </p:txBody>
          </p:sp>
        </p:grp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11E854DB-1742-D749-BD7D-B944246A02BE}"/>
              </a:ext>
            </a:extLst>
          </p:cNvPr>
          <p:cNvGrpSpPr>
            <a:grpSpLocks/>
          </p:cNvGrpSpPr>
          <p:nvPr/>
        </p:nvGrpSpPr>
        <p:grpSpPr bwMode="auto">
          <a:xfrm>
            <a:off x="4775200" y="5064125"/>
            <a:ext cx="3476625" cy="1041400"/>
            <a:chOff x="4636501" y="5064519"/>
            <a:chExt cx="3477244" cy="1041616"/>
          </a:xfrm>
        </p:grpSpPr>
        <p:grpSp>
          <p:nvGrpSpPr>
            <p:cNvPr id="26638" name="Group 34">
              <a:extLst>
                <a:ext uri="{FF2B5EF4-FFF2-40B4-BE49-F238E27FC236}">
                  <a16:creationId xmlns:a16="http://schemas.microsoft.com/office/drawing/2014/main" id="{04AFB29E-7917-824C-AAF2-178999E708A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36501" y="5064519"/>
              <a:ext cx="2438400" cy="504825"/>
              <a:chOff x="5222875" y="1697038"/>
              <a:chExt cx="2438400" cy="504825"/>
            </a:xfrm>
          </p:grpSpPr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BAB3C807-E414-E14E-A6C5-01B0EEE0C8C6}"/>
                  </a:ext>
                </a:extLst>
              </p:cNvPr>
              <p:cNvSpPr/>
              <p:nvPr/>
            </p:nvSpPr>
            <p:spPr>
              <a:xfrm>
                <a:off x="5222875" y="1697038"/>
                <a:ext cx="2438834" cy="498579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 dirty="0"/>
              </a:p>
            </p:txBody>
          </p:sp>
          <p:grpSp>
            <p:nvGrpSpPr>
              <p:cNvPr id="26645" name="Group 41">
                <a:extLst>
                  <a:ext uri="{FF2B5EF4-FFF2-40B4-BE49-F238E27FC236}">
                    <a16:creationId xmlns:a16="http://schemas.microsoft.com/office/drawing/2014/main" id="{41BBAC58-81B3-1544-9C11-B34D74C1ADC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364163" y="1697039"/>
                <a:ext cx="1889125" cy="504824"/>
                <a:chOff x="3368351" y="1696639"/>
                <a:chExt cx="1889291" cy="505144"/>
              </a:xfrm>
            </p:grpSpPr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469763C2-262D-7041-95D7-D22D6BDE0352}"/>
                    </a:ext>
                  </a:extLst>
                </p:cNvPr>
                <p:cNvCxnSpPr>
                  <a:cxnSpLocks/>
                  <a:stCxn id="41" idx="0"/>
                  <a:endCxn id="41" idx="2"/>
                </p:cNvCxnSpPr>
                <p:nvPr/>
              </p:nvCxnSpPr>
              <p:spPr>
                <a:xfrm>
                  <a:off x="4433871" y="1696638"/>
                  <a:ext cx="0" cy="49889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>
                  <a:extLst>
                    <a:ext uri="{FF2B5EF4-FFF2-40B4-BE49-F238E27FC236}">
                      <a16:creationId xmlns:a16="http://schemas.microsoft.com/office/drawing/2014/main" id="{A7B44D51-B511-0C41-8108-1B9D0F19A845}"/>
                    </a:ext>
                  </a:extLst>
                </p:cNvPr>
                <p:cNvCxnSpPr/>
                <p:nvPr/>
              </p:nvCxnSpPr>
              <p:spPr>
                <a:xfrm>
                  <a:off x="3825698" y="1702993"/>
                  <a:ext cx="0" cy="49889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648" name="TextBox 7">
                  <a:extLst>
                    <a:ext uri="{FF2B5EF4-FFF2-40B4-BE49-F238E27FC236}">
                      <a16:creationId xmlns:a16="http://schemas.microsoft.com/office/drawing/2014/main" id="{CC38A0FD-7572-7540-9297-289767209DF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368351" y="1757112"/>
                  <a:ext cx="312906" cy="3693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800">
                      <a:solidFill>
                        <a:srgbClr val="7030A0"/>
                      </a:solidFill>
                      <a:latin typeface="Arial" panose="020B0604020202020204" pitchFamily="34" charset="0"/>
                    </a:rPr>
                    <a:t>5</a:t>
                  </a:r>
                </a:p>
              </p:txBody>
            </p:sp>
            <p:sp>
              <p:nvSpPr>
                <p:cNvPr id="26649" name="TextBox 8">
                  <a:extLst>
                    <a:ext uri="{FF2B5EF4-FFF2-40B4-BE49-F238E27FC236}">
                      <a16:creationId xmlns:a16="http://schemas.microsoft.com/office/drawing/2014/main" id="{060F27CC-2EBF-2F44-8E15-03A47358652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933513" y="1767735"/>
                  <a:ext cx="312906" cy="3693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800">
                      <a:solidFill>
                        <a:srgbClr val="7030A0"/>
                      </a:solidFill>
                      <a:latin typeface="Arial" panose="020B0604020202020204" pitchFamily="34" charset="0"/>
                    </a:rPr>
                    <a:t>6</a:t>
                  </a:r>
                </a:p>
              </p:txBody>
            </p:sp>
            <p:sp>
              <p:nvSpPr>
                <p:cNvPr id="26650" name="TextBox 12">
                  <a:extLst>
                    <a:ext uri="{FF2B5EF4-FFF2-40B4-BE49-F238E27FC236}">
                      <a16:creationId xmlns:a16="http://schemas.microsoft.com/office/drawing/2014/main" id="{4E4F5700-F0EF-A64D-B395-8EA45C20F10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713903" y="1703020"/>
                  <a:ext cx="543739" cy="3693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800">
                      <a:solidFill>
                        <a:srgbClr val="7030A0"/>
                      </a:solidFill>
                      <a:latin typeface="Arial" panose="020B0604020202020204" pitchFamily="34" charset="0"/>
                    </a:rPr>
                    <a:t>…..</a:t>
                  </a:r>
                </a:p>
              </p:txBody>
            </p:sp>
          </p:grpSp>
        </p:grpSp>
        <p:sp>
          <p:nvSpPr>
            <p:cNvPr id="26639" name="TextBox 19">
              <a:extLst>
                <a:ext uri="{FF2B5EF4-FFF2-40B4-BE49-F238E27FC236}">
                  <a16:creationId xmlns:a16="http://schemas.microsoft.com/office/drawing/2014/main" id="{3BEEC872-EEC0-0842-837A-1BB37769BA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77540" y="5736247"/>
              <a:ext cx="396875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L</a:t>
              </a:r>
            </a:p>
          </p:txBody>
        </p:sp>
        <p:sp>
          <p:nvSpPr>
            <p:cNvPr id="26640" name="TextBox 20">
              <a:extLst>
                <a:ext uri="{FF2B5EF4-FFF2-40B4-BE49-F238E27FC236}">
                  <a16:creationId xmlns:a16="http://schemas.microsoft.com/office/drawing/2014/main" id="{1C106D16-8295-CC4F-BBDE-BFAD8ADD1A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87461" y="5736247"/>
              <a:ext cx="423863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R</a:t>
              </a:r>
            </a:p>
          </p:txBody>
        </p:sp>
        <p:grpSp>
          <p:nvGrpSpPr>
            <p:cNvPr id="26641" name="Group 37">
              <a:extLst>
                <a:ext uri="{FF2B5EF4-FFF2-40B4-BE49-F238E27FC236}">
                  <a16:creationId xmlns:a16="http://schemas.microsoft.com/office/drawing/2014/main" id="{9A74A2C4-A2C2-4849-8446-05419D011A5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669245" y="5100119"/>
              <a:ext cx="444500" cy="454025"/>
              <a:chOff x="2770188" y="1682750"/>
              <a:chExt cx="444500" cy="454025"/>
            </a:xfrm>
          </p:grpSpPr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B7DA5956-54E8-5F40-8406-831910BEC040}"/>
                  </a:ext>
                </a:extLst>
              </p:cNvPr>
              <p:cNvSpPr/>
              <p:nvPr/>
            </p:nvSpPr>
            <p:spPr>
              <a:xfrm>
                <a:off x="2770109" y="1682082"/>
                <a:ext cx="444579" cy="44618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26643" name="Rectangle 39">
                <a:extLst>
                  <a:ext uri="{FF2B5EF4-FFF2-40B4-BE49-F238E27FC236}">
                    <a16:creationId xmlns:a16="http://schemas.microsoft.com/office/drawing/2014/main" id="{36694BF5-2A05-4948-ABB7-EEEA6E8328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3213" y="1768475"/>
                <a:ext cx="314325" cy="368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solidFill>
                      <a:srgbClr val="7030A0"/>
                    </a:solidFill>
                    <a:latin typeface="Arial" panose="020B0604020202020204" pitchFamily="34" charset="0"/>
                  </a:rPr>
                  <a:t>1</a:t>
                </a:r>
              </a:p>
            </p:txBody>
          </p:sp>
        </p:grpSp>
      </p:grpSp>
      <p:sp>
        <p:nvSpPr>
          <p:cNvPr id="49" name="TextBox 48">
            <a:extLst>
              <a:ext uri="{FF2B5EF4-FFF2-40B4-BE49-F238E27FC236}">
                <a16:creationId xmlns:a16="http://schemas.microsoft.com/office/drawing/2014/main" id="{500639CA-C3C4-E14E-9AE2-950B8F98B14E}"/>
              </a:ext>
            </a:extLst>
          </p:cNvPr>
          <p:cNvSpPr txBox="1"/>
          <p:nvPr/>
        </p:nvSpPr>
        <p:spPr>
          <a:xfrm>
            <a:off x="1912938" y="4376738"/>
            <a:ext cx="1679575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add</a:t>
            </a:r>
            <a:r>
              <a:rPr lang="en-US" dirty="0"/>
              <a:t> </a:t>
            </a:r>
            <a:r>
              <a:rPr lang="en-US" dirty="0">
                <a:solidFill>
                  <a:srgbClr val="7030A0"/>
                </a:solidFill>
              </a:rPr>
              <a:t>l</a:t>
            </a:r>
            <a:r>
              <a:rPr lang="en-US" baseline="-25000" dirty="0">
                <a:solidFill>
                  <a:srgbClr val="7030A0"/>
                </a:solidFill>
              </a:rPr>
              <a:t>i</a:t>
            </a:r>
            <a:r>
              <a:rPr lang="en-US" dirty="0"/>
              <a:t>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to output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33F7D4B-7074-A043-8DE3-A42AECFC22CA}"/>
              </a:ext>
            </a:extLst>
          </p:cNvPr>
          <p:cNvSpPr txBox="1"/>
          <p:nvPr/>
        </p:nvSpPr>
        <p:spPr>
          <a:xfrm>
            <a:off x="1938338" y="5014913"/>
            <a:ext cx="1706562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add</a:t>
            </a:r>
            <a:r>
              <a:rPr lang="en-US" dirty="0"/>
              <a:t> </a:t>
            </a:r>
            <a:r>
              <a:rPr lang="en-US" dirty="0" err="1">
                <a:solidFill>
                  <a:srgbClr val="7030A0"/>
                </a:solidFill>
              </a:rPr>
              <a:t>r</a:t>
            </a:r>
            <a:r>
              <a:rPr lang="en-US" baseline="-25000" dirty="0" err="1">
                <a:solidFill>
                  <a:srgbClr val="7030A0"/>
                </a:solidFill>
              </a:rPr>
              <a:t>j</a:t>
            </a:r>
            <a:r>
              <a:rPr lang="en-US" dirty="0"/>
              <a:t>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to output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F14C3010-DE6A-2948-8C41-C290ED212C6D}"/>
              </a:ext>
            </a:extLst>
          </p:cNvPr>
          <p:cNvSpPr txBox="1"/>
          <p:nvPr/>
        </p:nvSpPr>
        <p:spPr>
          <a:xfrm>
            <a:off x="801688" y="6081713"/>
            <a:ext cx="3006725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Output any remaining items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F7F19B1E-D127-4F4E-9A7F-FC43E7DB94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338" y="2776538"/>
            <a:ext cx="5732462" cy="3992562"/>
          </a:xfrm>
          <a:prstGeom prst="rect">
            <a:avLst/>
          </a:prstGeom>
          <a:solidFill>
            <a:srgbClr val="FAC09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25602" name="Title 1">
            <a:extLst>
              <a:ext uri="{FF2B5EF4-FFF2-40B4-BE49-F238E27FC236}">
                <a16:creationId xmlns:a16="http://schemas.microsoft.com/office/drawing/2014/main" id="{E79C09FC-2E03-DA4C-B012-C3E41F776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>
                <a:ea typeface="ＭＳ Ｐゴシック" panose="020B0600070205080204" pitchFamily="34" charset="-128"/>
              </a:rPr>
              <a:t>MergeSortCount</a:t>
            </a:r>
            <a:r>
              <a:rPr lang="en-US" altLang="en-US" dirty="0">
                <a:ea typeface="ＭＳ Ｐゴシック" panose="020B0600070205080204" pitchFamily="34" charset="-128"/>
              </a:rPr>
              <a:t> algorithm</a:t>
            </a:r>
          </a:p>
        </p:txBody>
      </p:sp>
      <p:sp>
        <p:nvSpPr>
          <p:cNvPr id="25603" name="TextBox 2">
            <a:extLst>
              <a:ext uri="{FF2B5EF4-FFF2-40B4-BE49-F238E27FC236}">
                <a16:creationId xmlns:a16="http://schemas.microsoft.com/office/drawing/2014/main" id="{03BABFB4-B849-6143-92B8-BC782B8674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2338" y="1595438"/>
            <a:ext cx="18954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Input: </a:t>
            </a:r>
            <a:r>
              <a:rPr lang="en-US" altLang="en-US" sz="1800">
                <a:solidFill>
                  <a:srgbClr val="A300A3"/>
                </a:solidFill>
              </a:rPr>
              <a:t>a</a:t>
            </a:r>
            <a:r>
              <a:rPr lang="en-US" altLang="en-US" sz="1800" baseline="-25000">
                <a:solidFill>
                  <a:srgbClr val="A300A3"/>
                </a:solidFill>
              </a:rPr>
              <a:t>1</a:t>
            </a:r>
            <a:r>
              <a:rPr lang="en-US" altLang="en-US" sz="1800">
                <a:solidFill>
                  <a:srgbClr val="A300A3"/>
                </a:solidFill>
              </a:rPr>
              <a:t>, a</a:t>
            </a:r>
            <a:r>
              <a:rPr lang="en-US" altLang="en-US" sz="1800" baseline="-25000">
                <a:solidFill>
                  <a:srgbClr val="A300A3"/>
                </a:solidFill>
              </a:rPr>
              <a:t>2</a:t>
            </a:r>
            <a:r>
              <a:rPr lang="en-US" altLang="en-US" sz="1800">
                <a:solidFill>
                  <a:srgbClr val="A300A3"/>
                </a:solidFill>
              </a:rPr>
              <a:t>, …, a</a:t>
            </a:r>
            <a:r>
              <a:rPr lang="en-US" altLang="en-US" sz="1800" baseline="-25000">
                <a:solidFill>
                  <a:srgbClr val="A300A3"/>
                </a:solidFill>
              </a:rPr>
              <a:t>n</a:t>
            </a:r>
          </a:p>
        </p:txBody>
      </p:sp>
      <p:sp>
        <p:nvSpPr>
          <p:cNvPr id="25604" name="TextBox 3">
            <a:extLst>
              <a:ext uri="{FF2B5EF4-FFF2-40B4-BE49-F238E27FC236}">
                <a16:creationId xmlns:a16="http://schemas.microsoft.com/office/drawing/2014/main" id="{183A9B40-D9EE-2942-A656-B74D9F8448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606550"/>
            <a:ext cx="44100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Output: Numbers in sorted order+ #inversion</a:t>
            </a:r>
          </a:p>
        </p:txBody>
      </p:sp>
      <p:sp>
        <p:nvSpPr>
          <p:cNvPr id="25605" name="TextBox 4">
            <a:extLst>
              <a:ext uri="{FF2B5EF4-FFF2-40B4-BE49-F238E27FC236}">
                <a16:creationId xmlns:a16="http://schemas.microsoft.com/office/drawing/2014/main" id="{448DEF21-BAE6-864E-80CA-033BEB0ABD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2338" y="2865438"/>
            <a:ext cx="23304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0000FF"/>
                </a:solidFill>
              </a:rPr>
              <a:t>MergeSortCount</a:t>
            </a:r>
            <a:r>
              <a:rPr lang="en-US" altLang="en-US" sz="1800"/>
              <a:t>( </a:t>
            </a:r>
            <a:r>
              <a:rPr lang="en-US" altLang="en-US" sz="1800">
                <a:solidFill>
                  <a:srgbClr val="A300A3"/>
                </a:solidFill>
              </a:rPr>
              <a:t>a, n </a:t>
            </a:r>
            <a:r>
              <a:rPr lang="en-US" altLang="en-US" sz="1800"/>
              <a:t>)</a:t>
            </a:r>
          </a:p>
        </p:txBody>
      </p:sp>
      <p:sp>
        <p:nvSpPr>
          <p:cNvPr id="25606" name="TextBox 5">
            <a:extLst>
              <a:ext uri="{FF2B5EF4-FFF2-40B4-BE49-F238E27FC236}">
                <a16:creationId xmlns:a16="http://schemas.microsoft.com/office/drawing/2014/main" id="{4E6B4D9B-3C2C-054C-8007-6D4094D46C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1575" y="3584575"/>
            <a:ext cx="46513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If </a:t>
            </a:r>
            <a:r>
              <a:rPr lang="en-US" altLang="en-US" sz="1800">
                <a:solidFill>
                  <a:srgbClr val="A300A3"/>
                </a:solidFill>
              </a:rPr>
              <a:t>n = 2 </a:t>
            </a:r>
            <a:r>
              <a:rPr lang="en-US" altLang="en-US" sz="1800" b="1"/>
              <a:t>return</a:t>
            </a:r>
            <a:r>
              <a:rPr lang="en-US" altLang="en-US" sz="1800"/>
              <a:t>  </a:t>
            </a:r>
            <a:r>
              <a:rPr lang="en-US" altLang="en-US" sz="1800">
                <a:solidFill>
                  <a:srgbClr val="A300A3"/>
                </a:solidFill>
              </a:rPr>
              <a:t>( a1 &gt; a2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A300A3"/>
                </a:solidFill>
              </a:rPr>
              <a:t>min(a</a:t>
            </a:r>
            <a:r>
              <a:rPr lang="en-US" altLang="en-US" sz="1800" baseline="-25000">
                <a:solidFill>
                  <a:srgbClr val="A300A3"/>
                </a:solidFill>
              </a:rPr>
              <a:t>1</a:t>
            </a:r>
            <a:r>
              <a:rPr lang="en-US" altLang="en-US" sz="1800">
                <a:solidFill>
                  <a:srgbClr val="A300A3"/>
                </a:solidFill>
              </a:rPr>
              <a:t>,a</a:t>
            </a:r>
            <a:r>
              <a:rPr lang="en-US" altLang="en-US" sz="1800" baseline="-25000">
                <a:solidFill>
                  <a:srgbClr val="A300A3"/>
                </a:solidFill>
              </a:rPr>
              <a:t>2</a:t>
            </a:r>
            <a:r>
              <a:rPr lang="en-US" altLang="en-US" sz="1800">
                <a:solidFill>
                  <a:srgbClr val="A300A3"/>
                </a:solidFill>
              </a:rPr>
              <a:t>); max(a</a:t>
            </a:r>
            <a:r>
              <a:rPr lang="en-US" altLang="en-US" sz="1800" baseline="-25000">
                <a:solidFill>
                  <a:srgbClr val="A300A3"/>
                </a:solidFill>
              </a:rPr>
              <a:t>1</a:t>
            </a:r>
            <a:r>
              <a:rPr lang="en-US" altLang="en-US" sz="1800">
                <a:solidFill>
                  <a:srgbClr val="A300A3"/>
                </a:solidFill>
              </a:rPr>
              <a:t>,a</a:t>
            </a:r>
            <a:r>
              <a:rPr lang="en-US" altLang="en-US" sz="1800" baseline="-25000">
                <a:solidFill>
                  <a:srgbClr val="A300A3"/>
                </a:solidFill>
              </a:rPr>
              <a:t>2</a:t>
            </a:r>
            <a:r>
              <a:rPr lang="en-US" altLang="en-US" sz="1800">
                <a:solidFill>
                  <a:srgbClr val="A300A3"/>
                </a:solidFill>
              </a:rPr>
              <a:t>))</a:t>
            </a:r>
          </a:p>
        </p:txBody>
      </p:sp>
      <p:grpSp>
        <p:nvGrpSpPr>
          <p:cNvPr id="2" name="Group 14">
            <a:extLst>
              <a:ext uri="{FF2B5EF4-FFF2-40B4-BE49-F238E27FC236}">
                <a16:creationId xmlns:a16="http://schemas.microsoft.com/office/drawing/2014/main" id="{7277B487-A7C4-3F4A-B66F-94EEF5794DDA}"/>
              </a:ext>
            </a:extLst>
          </p:cNvPr>
          <p:cNvGrpSpPr>
            <a:grpSpLocks/>
          </p:cNvGrpSpPr>
          <p:nvPr/>
        </p:nvGrpSpPr>
        <p:grpSpPr bwMode="auto">
          <a:xfrm>
            <a:off x="1171575" y="4016375"/>
            <a:ext cx="3200400" cy="369888"/>
            <a:chOff x="1172029" y="4016144"/>
            <a:chExt cx="3199916" cy="369380"/>
          </a:xfrm>
        </p:grpSpPr>
        <p:sp>
          <p:nvSpPr>
            <p:cNvPr id="25620" name="TextBox 6">
              <a:extLst>
                <a:ext uri="{FF2B5EF4-FFF2-40B4-BE49-F238E27FC236}">
                  <a16:creationId xmlns:a16="http://schemas.microsoft.com/office/drawing/2014/main" id="{3F774327-CA4A-5F46-9D27-E7202150AB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72029" y="4016144"/>
              <a:ext cx="1428744" cy="3693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A300A3"/>
                  </a:solidFill>
                </a:rPr>
                <a:t>a</a:t>
              </a:r>
              <a:r>
                <a:rPr lang="en-US" altLang="en-US" sz="1800" baseline="-25000">
                  <a:solidFill>
                    <a:srgbClr val="A300A3"/>
                  </a:solidFill>
                </a:rPr>
                <a:t>L</a:t>
              </a:r>
              <a:r>
                <a:rPr lang="en-US" altLang="en-US" sz="1800"/>
                <a:t> = </a:t>
              </a:r>
              <a:r>
                <a:rPr lang="en-US" altLang="en-US" sz="1800">
                  <a:solidFill>
                    <a:srgbClr val="A300A3"/>
                  </a:solidFill>
                </a:rPr>
                <a:t>a</a:t>
              </a:r>
              <a:r>
                <a:rPr lang="en-US" altLang="en-US" sz="1800" baseline="-25000">
                  <a:solidFill>
                    <a:srgbClr val="A300A3"/>
                  </a:solidFill>
                </a:rPr>
                <a:t>1</a:t>
              </a:r>
              <a:r>
                <a:rPr lang="en-US" altLang="en-US" sz="1800">
                  <a:solidFill>
                    <a:srgbClr val="A300A3"/>
                  </a:solidFill>
                </a:rPr>
                <a:t>,…, a</a:t>
              </a:r>
              <a:r>
                <a:rPr lang="en-US" altLang="en-US" sz="1800" baseline="-25000">
                  <a:solidFill>
                    <a:srgbClr val="A300A3"/>
                  </a:solidFill>
                </a:rPr>
                <a:t>n/2</a:t>
              </a:r>
            </a:p>
          </p:txBody>
        </p:sp>
        <p:sp>
          <p:nvSpPr>
            <p:cNvPr id="25621" name="TextBox 7">
              <a:extLst>
                <a:ext uri="{FF2B5EF4-FFF2-40B4-BE49-F238E27FC236}">
                  <a16:creationId xmlns:a16="http://schemas.microsoft.com/office/drawing/2014/main" id="{14EBACFF-C705-AF43-8FDD-EDDE33F879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71987" y="4016144"/>
              <a:ext cx="1599958" cy="3693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A300A3"/>
                  </a:solidFill>
                </a:rPr>
                <a:t>a</a:t>
              </a:r>
              <a:r>
                <a:rPr lang="en-US" altLang="en-US" sz="1800" baseline="-25000">
                  <a:solidFill>
                    <a:srgbClr val="A300A3"/>
                  </a:solidFill>
                </a:rPr>
                <a:t>R</a:t>
              </a:r>
              <a:r>
                <a:rPr lang="en-US" altLang="en-US" sz="1800">
                  <a:solidFill>
                    <a:srgbClr val="A300A3"/>
                  </a:solidFill>
                </a:rPr>
                <a:t> = a</a:t>
              </a:r>
              <a:r>
                <a:rPr lang="en-US" altLang="en-US" sz="1800" baseline="-25000">
                  <a:solidFill>
                    <a:srgbClr val="A300A3"/>
                  </a:solidFill>
                </a:rPr>
                <a:t>n/2+1</a:t>
              </a:r>
              <a:r>
                <a:rPr lang="en-US" altLang="en-US" sz="1800">
                  <a:solidFill>
                    <a:srgbClr val="A300A3"/>
                  </a:solidFill>
                </a:rPr>
                <a:t>,…, a</a:t>
              </a:r>
              <a:r>
                <a:rPr lang="en-US" altLang="en-US" sz="1800" baseline="-25000">
                  <a:solidFill>
                    <a:srgbClr val="A300A3"/>
                  </a:solidFill>
                </a:rPr>
                <a:t>n</a:t>
              </a:r>
            </a:p>
          </p:txBody>
        </p:sp>
      </p:grpSp>
      <p:sp>
        <p:nvSpPr>
          <p:cNvPr id="16395" name="TextBox 8">
            <a:extLst>
              <a:ext uri="{FF2B5EF4-FFF2-40B4-BE49-F238E27FC236}">
                <a16:creationId xmlns:a16="http://schemas.microsoft.com/office/drawing/2014/main" id="{B6E68DF5-9694-0448-A891-F8A584995C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1575" y="6183313"/>
            <a:ext cx="18208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/>
              <a:t>return</a:t>
            </a:r>
            <a:r>
              <a:rPr lang="en-US" altLang="en-US" sz="1800"/>
              <a:t> (</a:t>
            </a:r>
            <a:r>
              <a:rPr lang="en-US" altLang="en-US" sz="1800">
                <a:solidFill>
                  <a:srgbClr val="A300A3"/>
                </a:solidFill>
              </a:rPr>
              <a:t>c+c</a:t>
            </a:r>
            <a:r>
              <a:rPr lang="en-US" altLang="en-US" sz="1800" baseline="-25000">
                <a:solidFill>
                  <a:srgbClr val="A300A3"/>
                </a:solidFill>
              </a:rPr>
              <a:t>L</a:t>
            </a:r>
            <a:r>
              <a:rPr lang="en-US" altLang="en-US" sz="1800">
                <a:solidFill>
                  <a:srgbClr val="A300A3"/>
                </a:solidFill>
              </a:rPr>
              <a:t>+c</a:t>
            </a:r>
            <a:r>
              <a:rPr lang="en-US" altLang="en-US" sz="1800" baseline="-25000">
                <a:solidFill>
                  <a:srgbClr val="A300A3"/>
                </a:solidFill>
              </a:rPr>
              <a:t>R</a:t>
            </a:r>
            <a:r>
              <a:rPr lang="en-US" altLang="en-US" sz="1800">
                <a:solidFill>
                  <a:srgbClr val="A300A3"/>
                </a:solidFill>
              </a:rPr>
              <a:t>,a</a:t>
            </a:r>
            <a:r>
              <a:rPr lang="en-US" altLang="en-US" sz="1800"/>
              <a:t>)</a:t>
            </a:r>
            <a:endParaRPr lang="en-US" altLang="en-US" sz="2400"/>
          </a:p>
        </p:txBody>
      </p:sp>
      <p:grpSp>
        <p:nvGrpSpPr>
          <p:cNvPr id="3" name="Group 15">
            <a:extLst>
              <a:ext uri="{FF2B5EF4-FFF2-40B4-BE49-F238E27FC236}">
                <a16:creationId xmlns:a16="http://schemas.microsoft.com/office/drawing/2014/main" id="{3884B0D1-D36C-2D47-B0DC-D618AB6900BC}"/>
              </a:ext>
            </a:extLst>
          </p:cNvPr>
          <p:cNvGrpSpPr>
            <a:grpSpLocks/>
          </p:cNvGrpSpPr>
          <p:nvPr/>
        </p:nvGrpSpPr>
        <p:grpSpPr bwMode="auto">
          <a:xfrm>
            <a:off x="1196975" y="4556125"/>
            <a:ext cx="3359150" cy="890588"/>
            <a:chOff x="1197215" y="4556218"/>
            <a:chExt cx="3359626" cy="891064"/>
          </a:xfrm>
        </p:grpSpPr>
        <p:sp>
          <p:nvSpPr>
            <p:cNvPr id="25618" name="TextBox 11">
              <a:extLst>
                <a:ext uri="{FF2B5EF4-FFF2-40B4-BE49-F238E27FC236}">
                  <a16:creationId xmlns:a16="http://schemas.microsoft.com/office/drawing/2014/main" id="{A4E96D14-7F70-6D4E-9CB4-E91AAF28BC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97215" y="4556218"/>
              <a:ext cx="330304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A300A3"/>
                  </a:solidFill>
                </a:rPr>
                <a:t>(c</a:t>
              </a:r>
              <a:r>
                <a:rPr lang="en-US" altLang="en-US" sz="1800" baseline="-25000">
                  <a:solidFill>
                    <a:srgbClr val="A300A3"/>
                  </a:solidFill>
                </a:rPr>
                <a:t>L</a:t>
              </a:r>
              <a:r>
                <a:rPr lang="en-US" altLang="en-US" sz="1800">
                  <a:solidFill>
                    <a:srgbClr val="A300A3"/>
                  </a:solidFill>
                </a:rPr>
                <a:t>, a</a:t>
              </a:r>
              <a:r>
                <a:rPr lang="en-US" altLang="en-US" sz="1800" baseline="-25000">
                  <a:solidFill>
                    <a:srgbClr val="A300A3"/>
                  </a:solidFill>
                </a:rPr>
                <a:t>L</a:t>
              </a:r>
              <a:r>
                <a:rPr lang="en-US" altLang="en-US" sz="1800">
                  <a:solidFill>
                    <a:srgbClr val="A300A3"/>
                  </a:solidFill>
                </a:rPr>
                <a:t>) </a:t>
              </a:r>
              <a:r>
                <a:rPr lang="en-US" altLang="en-US" sz="1800"/>
                <a:t>= </a:t>
              </a:r>
              <a:r>
                <a:rPr lang="en-US" altLang="en-US" sz="1800">
                  <a:solidFill>
                    <a:srgbClr val="0000FF"/>
                  </a:solidFill>
                </a:rPr>
                <a:t>MergeSortCount</a:t>
              </a:r>
              <a:r>
                <a:rPr lang="en-US" altLang="en-US" sz="1800"/>
                <a:t>(</a:t>
              </a:r>
              <a:r>
                <a:rPr lang="en-US" altLang="en-US" sz="1800">
                  <a:solidFill>
                    <a:srgbClr val="C400C4"/>
                  </a:solidFill>
                </a:rPr>
                <a:t>a</a:t>
              </a:r>
              <a:r>
                <a:rPr lang="en-US" altLang="en-US" sz="1800" baseline="-25000">
                  <a:solidFill>
                    <a:srgbClr val="C400C4"/>
                  </a:solidFill>
                </a:rPr>
                <a:t>L</a:t>
              </a:r>
              <a:r>
                <a:rPr lang="en-US" altLang="en-US" sz="1800">
                  <a:solidFill>
                    <a:srgbClr val="C400C4"/>
                  </a:solidFill>
                </a:rPr>
                <a:t>, n/2</a:t>
              </a:r>
              <a:r>
                <a:rPr lang="en-US" altLang="en-US" sz="1800"/>
                <a:t>) </a:t>
              </a:r>
            </a:p>
          </p:txBody>
        </p:sp>
        <p:sp>
          <p:nvSpPr>
            <p:cNvPr id="25619" name="TextBox 12">
              <a:extLst>
                <a:ext uri="{FF2B5EF4-FFF2-40B4-BE49-F238E27FC236}">
                  <a16:creationId xmlns:a16="http://schemas.microsoft.com/office/drawing/2014/main" id="{31FE5302-5BFE-E34A-AB4A-862E8236C6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97215" y="5077950"/>
              <a:ext cx="335962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A300A3"/>
                  </a:solidFill>
                </a:rPr>
                <a:t>(c</a:t>
              </a:r>
              <a:r>
                <a:rPr lang="en-US" altLang="en-US" sz="1800" baseline="-25000">
                  <a:solidFill>
                    <a:srgbClr val="A300A3"/>
                  </a:solidFill>
                </a:rPr>
                <a:t>R</a:t>
              </a:r>
              <a:r>
                <a:rPr lang="en-US" altLang="en-US" sz="1800">
                  <a:solidFill>
                    <a:srgbClr val="A300A3"/>
                  </a:solidFill>
                </a:rPr>
                <a:t>, a</a:t>
              </a:r>
              <a:r>
                <a:rPr lang="en-US" altLang="en-US" sz="1800" baseline="-25000">
                  <a:solidFill>
                    <a:srgbClr val="A300A3"/>
                  </a:solidFill>
                </a:rPr>
                <a:t>R</a:t>
              </a:r>
              <a:r>
                <a:rPr lang="en-US" altLang="en-US" sz="1800">
                  <a:solidFill>
                    <a:srgbClr val="A300A3"/>
                  </a:solidFill>
                </a:rPr>
                <a:t>) </a:t>
              </a:r>
              <a:r>
                <a:rPr lang="en-US" altLang="en-US" sz="1800"/>
                <a:t>= </a:t>
              </a:r>
              <a:r>
                <a:rPr lang="en-US" altLang="en-US" sz="1800">
                  <a:solidFill>
                    <a:srgbClr val="0000FF"/>
                  </a:solidFill>
                </a:rPr>
                <a:t>MergeSortCount</a:t>
              </a:r>
              <a:r>
                <a:rPr lang="en-US" altLang="en-US" sz="1800"/>
                <a:t>(</a:t>
              </a:r>
              <a:r>
                <a:rPr lang="en-US" altLang="en-US" sz="1800">
                  <a:solidFill>
                    <a:srgbClr val="C400C4"/>
                  </a:solidFill>
                </a:rPr>
                <a:t>a</a:t>
              </a:r>
              <a:r>
                <a:rPr lang="en-US" altLang="en-US" sz="1800" baseline="-25000">
                  <a:solidFill>
                    <a:srgbClr val="C400C4"/>
                  </a:solidFill>
                </a:rPr>
                <a:t>R</a:t>
              </a:r>
              <a:r>
                <a:rPr lang="en-US" altLang="en-US" sz="1800">
                  <a:solidFill>
                    <a:srgbClr val="C400C4"/>
                  </a:solidFill>
                </a:rPr>
                <a:t>, n/2</a:t>
              </a:r>
              <a:r>
                <a:rPr lang="en-US" altLang="en-US" sz="1800"/>
                <a:t>) </a:t>
              </a: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1BD26CB3-1011-DC42-A1FA-11CDCA9961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1575" y="5599113"/>
            <a:ext cx="28717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A300A3"/>
                </a:solidFill>
              </a:rPr>
              <a:t>(c, a) </a:t>
            </a:r>
            <a:r>
              <a:rPr lang="en-US" altLang="en-US" sz="1800"/>
              <a:t>= </a:t>
            </a:r>
            <a:r>
              <a:rPr lang="en-US" altLang="en-US" sz="1800">
                <a:solidFill>
                  <a:srgbClr val="0000FF"/>
                </a:solidFill>
              </a:rPr>
              <a:t>MERGE-COUNT</a:t>
            </a:r>
            <a:r>
              <a:rPr lang="en-US" altLang="en-US" sz="1800"/>
              <a:t>(</a:t>
            </a:r>
            <a:r>
              <a:rPr lang="en-US" altLang="en-US" sz="1800">
                <a:solidFill>
                  <a:srgbClr val="A300A3"/>
                </a:solidFill>
              </a:rPr>
              <a:t>a</a:t>
            </a:r>
            <a:r>
              <a:rPr lang="en-US" altLang="en-US" sz="1800" baseline="-25000">
                <a:solidFill>
                  <a:srgbClr val="A300A3"/>
                </a:solidFill>
              </a:rPr>
              <a:t>L</a:t>
            </a:r>
            <a:r>
              <a:rPr lang="en-US" altLang="en-US" sz="1800">
                <a:solidFill>
                  <a:srgbClr val="C400C4"/>
                </a:solidFill>
              </a:rPr>
              <a:t>,a</a:t>
            </a:r>
            <a:r>
              <a:rPr lang="en-US" altLang="en-US" sz="1800" baseline="-25000">
                <a:solidFill>
                  <a:srgbClr val="C400C4"/>
                </a:solidFill>
              </a:rPr>
              <a:t>R</a:t>
            </a:r>
            <a:r>
              <a:rPr lang="en-US" altLang="en-US" sz="1800"/>
              <a:t>) </a:t>
            </a:r>
          </a:p>
        </p:txBody>
      </p:sp>
      <p:sp>
        <p:nvSpPr>
          <p:cNvPr id="17" name="Rectangular Callout 16">
            <a:extLst>
              <a:ext uri="{FF2B5EF4-FFF2-40B4-BE49-F238E27FC236}">
                <a16:creationId xmlns:a16="http://schemas.microsoft.com/office/drawing/2014/main" id="{6A07E293-EABA-D64E-BDD4-81A9E9AAFB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0" y="5446713"/>
            <a:ext cx="3454400" cy="882650"/>
          </a:xfrm>
          <a:prstGeom prst="wedgeRectCallout">
            <a:avLst>
              <a:gd name="adj1" fmla="val -107241"/>
              <a:gd name="adj2" fmla="val -20009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Counts #crossing-inversions+ MERGE</a:t>
            </a:r>
          </a:p>
        </p:txBody>
      </p:sp>
      <p:sp>
        <p:nvSpPr>
          <p:cNvPr id="18" name="Cloud Callout 17">
            <a:extLst>
              <a:ext uri="{FF2B5EF4-FFF2-40B4-BE49-F238E27FC236}">
                <a16:creationId xmlns:a16="http://schemas.microsoft.com/office/drawing/2014/main" id="{425E0401-9D32-9749-871B-4EEDCE4E0B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7775" y="4556125"/>
            <a:ext cx="1384300" cy="752475"/>
          </a:xfrm>
          <a:prstGeom prst="cloudCallout">
            <a:avLst>
              <a:gd name="adj1" fmla="val -34176"/>
              <a:gd name="adj2" fmla="val 89921"/>
            </a:avLst>
          </a:prstGeom>
          <a:solidFill>
            <a:srgbClr val="C3D69B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rgbClr val="A300A3"/>
                </a:solidFill>
                <a:latin typeface="+mn-lt"/>
                <a:ea typeface="+mn-ea"/>
              </a:rPr>
              <a:t>O(n</a:t>
            </a:r>
            <a:r>
              <a:rPr lang="en-US" dirty="0">
                <a:solidFill>
                  <a:srgbClr val="A300A3"/>
                </a:solidFill>
                <a:latin typeface="+mn-lt"/>
                <a:ea typeface="+mn-ea"/>
              </a:rPr>
              <a:t>)</a:t>
            </a:r>
          </a:p>
        </p:txBody>
      </p:sp>
      <p:grpSp>
        <p:nvGrpSpPr>
          <p:cNvPr id="4" name="Group 21">
            <a:extLst>
              <a:ext uri="{FF2B5EF4-FFF2-40B4-BE49-F238E27FC236}">
                <a16:creationId xmlns:a16="http://schemas.microsoft.com/office/drawing/2014/main" id="{BEABFCC3-1E6D-5B46-B26E-E9472316A2D8}"/>
              </a:ext>
            </a:extLst>
          </p:cNvPr>
          <p:cNvGrpSpPr>
            <a:grpSpLocks/>
          </p:cNvGrpSpPr>
          <p:nvPr/>
        </p:nvGrpSpPr>
        <p:grpSpPr bwMode="auto">
          <a:xfrm>
            <a:off x="6991350" y="2540000"/>
            <a:ext cx="1912938" cy="889000"/>
            <a:chOff x="6990635" y="2540201"/>
            <a:chExt cx="1912866" cy="888799"/>
          </a:xfrm>
        </p:grpSpPr>
        <p:sp>
          <p:nvSpPr>
            <p:cNvPr id="25616" name="TextBox 18">
              <a:extLst>
                <a:ext uri="{FF2B5EF4-FFF2-40B4-BE49-F238E27FC236}">
                  <a16:creationId xmlns:a16="http://schemas.microsoft.com/office/drawing/2014/main" id="{D6CF75A3-060E-7F40-9138-3BD630746C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90635" y="2540201"/>
              <a:ext cx="87107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A300A3"/>
                  </a:solidFill>
                </a:rPr>
                <a:t>T(2) </a:t>
              </a:r>
              <a:r>
                <a:rPr lang="en-US" altLang="en-US" sz="1800"/>
                <a:t>= </a:t>
              </a:r>
              <a:r>
                <a:rPr lang="en-US" altLang="en-US" sz="1800">
                  <a:solidFill>
                    <a:srgbClr val="A300A3"/>
                  </a:solidFill>
                </a:rPr>
                <a:t>c</a:t>
              </a:r>
            </a:p>
          </p:txBody>
        </p:sp>
        <p:sp>
          <p:nvSpPr>
            <p:cNvPr id="25617" name="TextBox 19">
              <a:extLst>
                <a:ext uri="{FF2B5EF4-FFF2-40B4-BE49-F238E27FC236}">
                  <a16:creationId xmlns:a16="http://schemas.microsoft.com/office/drawing/2014/main" id="{FF9FDDE4-382B-7B4A-83D0-BDC826D59A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90635" y="3059668"/>
              <a:ext cx="191286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A300A3"/>
                  </a:solidFill>
                </a:rPr>
                <a:t>T(n) </a:t>
              </a:r>
              <a:r>
                <a:rPr lang="en-US" altLang="en-US" sz="1800"/>
                <a:t>= </a:t>
              </a:r>
              <a:r>
                <a:rPr lang="en-US" altLang="en-US" sz="1800">
                  <a:solidFill>
                    <a:srgbClr val="A300A3"/>
                  </a:solidFill>
                </a:rPr>
                <a:t>2T(n/2) + cn</a:t>
              </a:r>
            </a:p>
          </p:txBody>
        </p:sp>
      </p:grpSp>
      <p:sp>
        <p:nvSpPr>
          <p:cNvPr id="21" name="Rounded Rectangle 20">
            <a:extLst>
              <a:ext uri="{FF2B5EF4-FFF2-40B4-BE49-F238E27FC236}">
                <a16:creationId xmlns:a16="http://schemas.microsoft.com/office/drawing/2014/main" id="{4C8C5B5B-5DF5-A744-BE3B-F18846F757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1350" y="3560763"/>
            <a:ext cx="1912938" cy="684212"/>
          </a:xfrm>
          <a:prstGeom prst="roundRect">
            <a:avLst>
              <a:gd name="adj" fmla="val 16667"/>
            </a:avLst>
          </a:prstGeom>
          <a:solidFill>
            <a:srgbClr val="4F6228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chemeClr val="lt1"/>
                </a:solidFill>
                <a:latin typeface="+mn-lt"/>
                <a:ea typeface="+mn-ea"/>
              </a:rPr>
              <a:t>O(n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 log </a:t>
            </a:r>
            <a:r>
              <a:rPr lang="en-US" dirty="0" err="1">
                <a:solidFill>
                  <a:schemeClr val="lt1"/>
                </a:solidFill>
                <a:latin typeface="+mn-lt"/>
                <a:ea typeface="+mn-ea"/>
              </a:rPr>
              <a:t>n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) time</a:t>
            </a:r>
          </a:p>
        </p:txBody>
      </p:sp>
      <p:sp>
        <p:nvSpPr>
          <p:cNvPr id="25615" name="TextBox 5">
            <a:extLst>
              <a:ext uri="{FF2B5EF4-FFF2-40B4-BE49-F238E27FC236}">
                <a16:creationId xmlns:a16="http://schemas.microsoft.com/office/drawing/2014/main" id="{4D2759BF-4987-0447-BE49-58BAAAD6A8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6975" y="3260725"/>
            <a:ext cx="22431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If </a:t>
            </a:r>
            <a:r>
              <a:rPr lang="en-US" altLang="en-US" sz="1800">
                <a:solidFill>
                  <a:srgbClr val="A300A3"/>
                </a:solidFill>
              </a:rPr>
              <a:t>n = 1 </a:t>
            </a:r>
            <a:r>
              <a:rPr lang="en-US" altLang="en-US" sz="1800" b="1"/>
              <a:t>return</a:t>
            </a:r>
            <a:r>
              <a:rPr lang="en-US" altLang="en-US" sz="1800"/>
              <a:t>  </a:t>
            </a:r>
            <a:r>
              <a:rPr lang="en-US" altLang="en-US" sz="1800">
                <a:solidFill>
                  <a:srgbClr val="A300A3"/>
                </a:solidFill>
              </a:rPr>
              <a:t>( 0 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A300A3"/>
                </a:solidFill>
              </a:rPr>
              <a:t>a</a:t>
            </a:r>
            <a:r>
              <a:rPr lang="en-US" altLang="en-US" sz="1800" baseline="-25000">
                <a:solidFill>
                  <a:srgbClr val="A300A3"/>
                </a:solidFill>
              </a:rPr>
              <a:t>1</a:t>
            </a:r>
            <a:r>
              <a:rPr lang="en-US" altLang="en-US" sz="1800">
                <a:solidFill>
                  <a:srgbClr val="A300A3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0625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2AAF49F9-1DFB-ED4A-A5CB-60B0312E9E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Improvements on a smaller scale</a:t>
            </a:r>
          </a:p>
        </p:txBody>
      </p:sp>
      <p:sp>
        <p:nvSpPr>
          <p:cNvPr id="19458" name="TextBox 2">
            <a:extLst>
              <a:ext uri="{FF2B5EF4-FFF2-40B4-BE49-F238E27FC236}">
                <a16:creationId xmlns:a16="http://schemas.microsoft.com/office/drawing/2014/main" id="{182E98F7-B7B0-0448-8187-6F4D8A6DD1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1575" y="2214563"/>
            <a:ext cx="43957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Greedy algorithms: exponential </a:t>
            </a:r>
            <a:r>
              <a:rPr lang="en-US" altLang="en-US" sz="1800">
                <a:sym typeface="Wingdings" pitchFamily="2" charset="2"/>
              </a:rPr>
              <a:t>  poly time</a:t>
            </a:r>
            <a:endParaRPr lang="en-US" altLang="en-US" sz="1800"/>
          </a:p>
        </p:txBody>
      </p:sp>
      <p:sp>
        <p:nvSpPr>
          <p:cNvPr id="19459" name="TextBox 3">
            <a:extLst>
              <a:ext uri="{FF2B5EF4-FFF2-40B4-BE49-F238E27FC236}">
                <a16:creationId xmlns:a16="http://schemas.microsoft.com/office/drawing/2014/main" id="{0D98D61C-C44F-874D-9696-62C38562FE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1575" y="3429000"/>
            <a:ext cx="70977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(Typical) Divide and Conquer: </a:t>
            </a:r>
            <a:r>
              <a:rPr lang="en-US" altLang="en-US" sz="1800">
                <a:solidFill>
                  <a:srgbClr val="950095"/>
                </a:solidFill>
              </a:rPr>
              <a:t>O(n</a:t>
            </a:r>
            <a:r>
              <a:rPr lang="en-US" altLang="en-US" sz="1800" baseline="30000">
                <a:solidFill>
                  <a:srgbClr val="950095"/>
                </a:solidFill>
              </a:rPr>
              <a:t>2</a:t>
            </a:r>
            <a:r>
              <a:rPr lang="en-US" altLang="en-US" sz="1800">
                <a:solidFill>
                  <a:srgbClr val="950095"/>
                </a:solidFill>
              </a:rPr>
              <a:t>) </a:t>
            </a:r>
            <a:r>
              <a:rPr lang="en-US" altLang="en-US" sz="1800">
                <a:sym typeface="Wingdings" pitchFamily="2" charset="2"/>
              </a:rPr>
              <a:t> asymptotically smaller running time</a:t>
            </a:r>
            <a:endParaRPr lang="en-US" altLang="en-US" sz="1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15F0DA2B-BE87-D442-B82B-7BCB682B9B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Multiplying two numbers</a:t>
            </a:r>
          </a:p>
        </p:txBody>
      </p:sp>
      <p:sp>
        <p:nvSpPr>
          <p:cNvPr id="20482" name="TextBox 2">
            <a:extLst>
              <a:ext uri="{FF2B5EF4-FFF2-40B4-BE49-F238E27FC236}">
                <a16:creationId xmlns:a16="http://schemas.microsoft.com/office/drawing/2014/main" id="{85EE839F-5A24-BC4B-AD18-FE1BAEAFC7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9650" y="2138363"/>
            <a:ext cx="36337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Given two numbers </a:t>
            </a:r>
            <a:r>
              <a:rPr lang="en-US" altLang="en-US" sz="1800">
                <a:solidFill>
                  <a:srgbClr val="950095"/>
                </a:solidFill>
              </a:rPr>
              <a:t>a</a:t>
            </a:r>
            <a:r>
              <a:rPr lang="en-US" altLang="en-US" sz="1800"/>
              <a:t> and </a:t>
            </a:r>
            <a:r>
              <a:rPr lang="en-US" altLang="en-US" sz="1800">
                <a:solidFill>
                  <a:srgbClr val="950095"/>
                </a:solidFill>
              </a:rPr>
              <a:t>b</a:t>
            </a:r>
            <a:r>
              <a:rPr lang="en-US" altLang="en-US" sz="1800"/>
              <a:t> in binary</a:t>
            </a:r>
          </a:p>
        </p:txBody>
      </p:sp>
      <p:sp>
        <p:nvSpPr>
          <p:cNvPr id="20483" name="TextBox 3">
            <a:extLst>
              <a:ext uri="{FF2B5EF4-FFF2-40B4-BE49-F238E27FC236}">
                <a16:creationId xmlns:a16="http://schemas.microsoft.com/office/drawing/2014/main" id="{9422EF2D-6835-774E-9DF9-34980BD26B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8950" y="2865438"/>
            <a:ext cx="30289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950095"/>
                </a:solidFill>
              </a:rPr>
              <a:t>a=(a</a:t>
            </a:r>
            <a:r>
              <a:rPr lang="en-US" altLang="en-US" sz="1800" baseline="-25000">
                <a:solidFill>
                  <a:srgbClr val="950095"/>
                </a:solidFill>
              </a:rPr>
              <a:t>n-1</a:t>
            </a:r>
            <a:r>
              <a:rPr lang="en-US" altLang="en-US" sz="1800">
                <a:solidFill>
                  <a:srgbClr val="950095"/>
                </a:solidFill>
              </a:rPr>
              <a:t>,..,a</a:t>
            </a:r>
            <a:r>
              <a:rPr lang="en-US" altLang="en-US" sz="1800" baseline="-25000">
                <a:solidFill>
                  <a:srgbClr val="950095"/>
                </a:solidFill>
              </a:rPr>
              <a:t>0</a:t>
            </a:r>
            <a:r>
              <a:rPr lang="en-US" altLang="en-US" sz="1800">
                <a:solidFill>
                  <a:srgbClr val="950095"/>
                </a:solidFill>
              </a:rPr>
              <a:t>) </a:t>
            </a:r>
            <a:r>
              <a:rPr lang="en-US" altLang="en-US" sz="1800"/>
              <a:t>and </a:t>
            </a:r>
            <a:r>
              <a:rPr lang="en-US" altLang="en-US" sz="1800">
                <a:solidFill>
                  <a:srgbClr val="950095"/>
                </a:solidFill>
              </a:rPr>
              <a:t>b = (b</a:t>
            </a:r>
            <a:r>
              <a:rPr lang="en-US" altLang="en-US" sz="1800" baseline="-25000">
                <a:solidFill>
                  <a:srgbClr val="950095"/>
                </a:solidFill>
              </a:rPr>
              <a:t>n-1</a:t>
            </a:r>
            <a:r>
              <a:rPr lang="en-US" altLang="en-US" sz="1800">
                <a:solidFill>
                  <a:srgbClr val="950095"/>
                </a:solidFill>
              </a:rPr>
              <a:t>,…,b</a:t>
            </a:r>
            <a:r>
              <a:rPr lang="en-US" altLang="en-US" sz="1800" baseline="-25000">
                <a:solidFill>
                  <a:srgbClr val="950095"/>
                </a:solidFill>
              </a:rPr>
              <a:t>0</a:t>
            </a:r>
            <a:r>
              <a:rPr lang="en-US" altLang="en-US" sz="1800">
                <a:solidFill>
                  <a:srgbClr val="950095"/>
                </a:solidFill>
              </a:rPr>
              <a:t>)</a:t>
            </a:r>
          </a:p>
        </p:txBody>
      </p:sp>
      <p:sp>
        <p:nvSpPr>
          <p:cNvPr id="20484" name="TextBox 4">
            <a:extLst>
              <a:ext uri="{FF2B5EF4-FFF2-40B4-BE49-F238E27FC236}">
                <a16:creationId xmlns:a16="http://schemas.microsoft.com/office/drawing/2014/main" id="{83CB1D77-B34B-4349-976B-4AFF82386C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9650" y="3657600"/>
            <a:ext cx="18510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Compute </a:t>
            </a:r>
            <a:r>
              <a:rPr lang="en-US" altLang="en-US" sz="1800">
                <a:solidFill>
                  <a:srgbClr val="950095"/>
                </a:solidFill>
              </a:rPr>
              <a:t>c = a x b</a:t>
            </a:r>
          </a:p>
        </p:txBody>
      </p:sp>
      <p:sp>
        <p:nvSpPr>
          <p:cNvPr id="6" name="Cloud Callout 5">
            <a:extLst>
              <a:ext uri="{FF2B5EF4-FFF2-40B4-BE49-F238E27FC236}">
                <a16:creationId xmlns:a16="http://schemas.microsoft.com/office/drawing/2014/main" id="{95FB9D3D-E31C-784A-86AD-9583DB22E7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19650" y="2995613"/>
            <a:ext cx="3867150" cy="2692400"/>
          </a:xfrm>
          <a:prstGeom prst="cloudCallout">
            <a:avLst>
              <a:gd name="adj1" fmla="val -17185"/>
              <a:gd name="adj2" fmla="val 47986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dirty="0">
                <a:solidFill>
                  <a:schemeClr val="lt1"/>
                </a:solidFill>
                <a:latin typeface="+mn-lt"/>
                <a:ea typeface="+mn-ea"/>
              </a:rPr>
              <a:t>Elementary school algorithm is O(n</a:t>
            </a:r>
            <a:r>
              <a:rPr lang="en-US" sz="3000" baseline="30000" dirty="0">
                <a:solidFill>
                  <a:schemeClr val="lt1"/>
                </a:solidFill>
                <a:latin typeface="+mn-lt"/>
                <a:ea typeface="+mn-ea"/>
              </a:rPr>
              <a:t>2</a:t>
            </a:r>
            <a:r>
              <a:rPr lang="en-US" sz="3000" dirty="0">
                <a:solidFill>
                  <a:schemeClr val="lt1"/>
                </a:solidFill>
                <a:latin typeface="+mn-lt"/>
                <a:ea typeface="+mn-ea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D067788C-F133-CB41-B67E-0C0A7BFAF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80924"/>
            <a:ext cx="8229600" cy="1143000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Problem Formulation on the board…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7327</TotalTime>
  <Words>428</Words>
  <Application>Microsoft Office PowerPoint</Application>
  <PresentationFormat>On-screen Show (4:3)</PresentationFormat>
  <Paragraphs>68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Cambria Math</vt:lpstr>
      <vt:lpstr>Office Theme</vt:lpstr>
      <vt:lpstr>Lecture 26 </vt:lpstr>
      <vt:lpstr>MergeSortCount algorithm</vt:lpstr>
      <vt:lpstr>MERGE-COUNT(aL,aR)</vt:lpstr>
      <vt:lpstr>MergeSortCount algorithm</vt:lpstr>
      <vt:lpstr>Improvements on a smaller scale</vt:lpstr>
      <vt:lpstr>Multiplying two numbers</vt:lpstr>
      <vt:lpstr>Problem Formulation on the board…</vt:lpstr>
    </vt:vector>
  </TitlesOfParts>
  <Company>UB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31 </dc:title>
  <dc:creator>Atri</dc:creator>
  <cp:lastModifiedBy>Nasrin Akhter</cp:lastModifiedBy>
  <cp:revision>46</cp:revision>
  <dcterms:created xsi:type="dcterms:W3CDTF">2011-11-09T02:32:32Z</dcterms:created>
  <dcterms:modified xsi:type="dcterms:W3CDTF">2023-04-10T17:49:09Z</dcterms:modified>
</cp:coreProperties>
</file>